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233.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37.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40.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224.xml"/>
  <Override ContentType="application/vnd.openxmlformats-officedocument.presentationml.slide+xml" PartName="/ppt/slides/slide4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230.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Lst>
  <p:sldSz cy="5143500" cx="9144000"/>
  <p:notesSz cx="6858000" cy="9144000"/>
  <p:embeddedFontLst>
    <p:embeddedFont>
      <p:font typeface="Caveat"/>
      <p:regular r:id="rId257"/>
      <p:bold r:id="rId258"/>
    </p:embeddedFont>
    <p:embeddedFont>
      <p:font typeface="Nunito"/>
      <p:regular r:id="rId259"/>
      <p:bold r:id="rId260"/>
      <p:italic r:id="rId261"/>
      <p:boldItalic r:id="rId262"/>
    </p:embeddedFont>
    <p:embeddedFont>
      <p:font typeface="Maven Pro"/>
      <p:regular r:id="rId263"/>
      <p:bold r:id="rId264"/>
    </p:embeddedFont>
    <p:embeddedFont>
      <p:font typeface="Libre Baskerville"/>
      <p:regular r:id="rId265"/>
      <p:bold r:id="rId266"/>
      <p:italic r:id="rId267"/>
    </p:embeddedFont>
    <p:embeddedFont>
      <p:font typeface="Alegreya"/>
      <p:regular r:id="rId268"/>
      <p:bold r:id="rId269"/>
      <p:italic r:id="rId270"/>
      <p:boldItalic r:id="rId2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4AFA9C1-3977-4363-B957-740D09E80203}">
  <a:tblStyle styleId="{74AFA9C1-3977-4363-B957-740D09E8020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slide" Target="slides/slide188.xml"/><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slide" Target="slides/slide192.xml"/><Relationship Id="rId14" Type="http://schemas.openxmlformats.org/officeDocument/2006/relationships/slide" Target="slides/slide8.xml"/><Relationship Id="rId197" Type="http://schemas.openxmlformats.org/officeDocument/2006/relationships/slide" Target="slides/slide191.xml"/><Relationship Id="rId17" Type="http://schemas.openxmlformats.org/officeDocument/2006/relationships/slide" Target="slides/slide11.xml"/><Relationship Id="rId196" Type="http://schemas.openxmlformats.org/officeDocument/2006/relationships/slide" Target="slides/slide190.xml"/><Relationship Id="rId16" Type="http://schemas.openxmlformats.org/officeDocument/2006/relationships/slide" Target="slides/slide10.xml"/><Relationship Id="rId195" Type="http://schemas.openxmlformats.org/officeDocument/2006/relationships/slide" Target="slides/slide189.xml"/><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slide" Target="slides/slide193.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271" Type="http://schemas.openxmlformats.org/officeDocument/2006/relationships/font" Target="fonts/Alegreya-boldItalic.fntdata"/><Relationship Id="rId87" Type="http://schemas.openxmlformats.org/officeDocument/2006/relationships/slide" Target="slides/slide81.xml"/><Relationship Id="rId270" Type="http://schemas.openxmlformats.org/officeDocument/2006/relationships/font" Target="fonts/Alegreya-italic.fntdata"/><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269" Type="http://schemas.openxmlformats.org/officeDocument/2006/relationships/font" Target="fonts/Alegreya-bold.fntdata"/><Relationship Id="rId9" Type="http://schemas.openxmlformats.org/officeDocument/2006/relationships/slide" Target="slides/slide3.xml"/><Relationship Id="rId143" Type="http://schemas.openxmlformats.org/officeDocument/2006/relationships/slide" Target="slides/slide137.xml"/><Relationship Id="rId264" Type="http://schemas.openxmlformats.org/officeDocument/2006/relationships/font" Target="fonts/MavenPro-bold.fntdata"/><Relationship Id="rId142" Type="http://schemas.openxmlformats.org/officeDocument/2006/relationships/slide" Target="slides/slide136.xml"/><Relationship Id="rId263" Type="http://schemas.openxmlformats.org/officeDocument/2006/relationships/font" Target="fonts/MavenPro-regular.fntdata"/><Relationship Id="rId141" Type="http://schemas.openxmlformats.org/officeDocument/2006/relationships/slide" Target="slides/slide135.xml"/><Relationship Id="rId262" Type="http://schemas.openxmlformats.org/officeDocument/2006/relationships/font" Target="fonts/Nunito-boldItalic.fntdata"/><Relationship Id="rId140" Type="http://schemas.openxmlformats.org/officeDocument/2006/relationships/slide" Target="slides/slide134.xml"/><Relationship Id="rId261" Type="http://schemas.openxmlformats.org/officeDocument/2006/relationships/font" Target="fonts/Nunito-italic.fntdata"/><Relationship Id="rId5" Type="http://schemas.openxmlformats.org/officeDocument/2006/relationships/slideMaster" Target="slideMasters/slideMaster1.xml"/><Relationship Id="rId147" Type="http://schemas.openxmlformats.org/officeDocument/2006/relationships/slide" Target="slides/slide141.xml"/><Relationship Id="rId268" Type="http://schemas.openxmlformats.org/officeDocument/2006/relationships/font" Target="fonts/Alegreya-regular.fntdata"/><Relationship Id="rId6" Type="http://schemas.openxmlformats.org/officeDocument/2006/relationships/notesMaster" Target="notesMasters/notesMaster1.xml"/><Relationship Id="rId146" Type="http://schemas.openxmlformats.org/officeDocument/2006/relationships/slide" Target="slides/slide140.xml"/><Relationship Id="rId267" Type="http://schemas.openxmlformats.org/officeDocument/2006/relationships/font" Target="fonts/LibreBaskerville-italic.fntdata"/><Relationship Id="rId7" Type="http://schemas.openxmlformats.org/officeDocument/2006/relationships/slide" Target="slides/slide1.xml"/><Relationship Id="rId145" Type="http://schemas.openxmlformats.org/officeDocument/2006/relationships/slide" Target="slides/slide139.xml"/><Relationship Id="rId266" Type="http://schemas.openxmlformats.org/officeDocument/2006/relationships/font" Target="fonts/LibreBaskerville-bold.fntdata"/><Relationship Id="rId8" Type="http://schemas.openxmlformats.org/officeDocument/2006/relationships/slide" Target="slides/slide2.xml"/><Relationship Id="rId144" Type="http://schemas.openxmlformats.org/officeDocument/2006/relationships/slide" Target="slides/slide138.xml"/><Relationship Id="rId265" Type="http://schemas.openxmlformats.org/officeDocument/2006/relationships/font" Target="fonts/LibreBaskerville-regular.fntdata"/><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260" Type="http://schemas.openxmlformats.org/officeDocument/2006/relationships/font" Target="fonts/Nunito-bold.fntdata"/><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259" Type="http://schemas.openxmlformats.org/officeDocument/2006/relationships/font" Target="fonts/Nunito-regular.fntdata"/><Relationship Id="rId137" Type="http://schemas.openxmlformats.org/officeDocument/2006/relationships/slide" Target="slides/slide131.xml"/><Relationship Id="rId258" Type="http://schemas.openxmlformats.org/officeDocument/2006/relationships/font" Target="fonts/Caveat-bold.fntdata"/><Relationship Id="rId132" Type="http://schemas.openxmlformats.org/officeDocument/2006/relationships/slide" Target="slides/slide126.xml"/><Relationship Id="rId253" Type="http://schemas.openxmlformats.org/officeDocument/2006/relationships/slide" Target="slides/slide247.xml"/><Relationship Id="rId131" Type="http://schemas.openxmlformats.org/officeDocument/2006/relationships/slide" Target="slides/slide125.xml"/><Relationship Id="rId252" Type="http://schemas.openxmlformats.org/officeDocument/2006/relationships/slide" Target="slides/slide246.xml"/><Relationship Id="rId130" Type="http://schemas.openxmlformats.org/officeDocument/2006/relationships/slide" Target="slides/slide124.xml"/><Relationship Id="rId251" Type="http://schemas.openxmlformats.org/officeDocument/2006/relationships/slide" Target="slides/slide245.xml"/><Relationship Id="rId250" Type="http://schemas.openxmlformats.org/officeDocument/2006/relationships/slide" Target="slides/slide244.xml"/><Relationship Id="rId136" Type="http://schemas.openxmlformats.org/officeDocument/2006/relationships/slide" Target="slides/slide130.xml"/><Relationship Id="rId257" Type="http://schemas.openxmlformats.org/officeDocument/2006/relationships/font" Target="fonts/Caveat-regular.fntdata"/><Relationship Id="rId135" Type="http://schemas.openxmlformats.org/officeDocument/2006/relationships/slide" Target="slides/slide129.xml"/><Relationship Id="rId256" Type="http://schemas.openxmlformats.org/officeDocument/2006/relationships/slide" Target="slides/slide250.xml"/><Relationship Id="rId134" Type="http://schemas.openxmlformats.org/officeDocument/2006/relationships/slide" Target="slides/slide128.xml"/><Relationship Id="rId255" Type="http://schemas.openxmlformats.org/officeDocument/2006/relationships/slide" Target="slides/slide249.xml"/><Relationship Id="rId133" Type="http://schemas.openxmlformats.org/officeDocument/2006/relationships/slide" Target="slides/slide127.xml"/><Relationship Id="rId254" Type="http://schemas.openxmlformats.org/officeDocument/2006/relationships/slide" Target="slides/slide248.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07" Type="http://schemas.openxmlformats.org/officeDocument/2006/relationships/slide" Target="slides/slide101.xml"/><Relationship Id="rId228" Type="http://schemas.openxmlformats.org/officeDocument/2006/relationships/slide" Target="slides/slide222.xml"/><Relationship Id="rId106" Type="http://schemas.openxmlformats.org/officeDocument/2006/relationships/slide" Target="slides/slide100.xml"/><Relationship Id="rId227" Type="http://schemas.openxmlformats.org/officeDocument/2006/relationships/slide" Target="slides/slide221.xml"/><Relationship Id="rId105" Type="http://schemas.openxmlformats.org/officeDocument/2006/relationships/slide" Target="slides/slide99.xml"/><Relationship Id="rId226" Type="http://schemas.openxmlformats.org/officeDocument/2006/relationships/slide" Target="slides/slide220.xml"/><Relationship Id="rId104" Type="http://schemas.openxmlformats.org/officeDocument/2006/relationships/slide" Target="slides/slide98.xml"/><Relationship Id="rId225" Type="http://schemas.openxmlformats.org/officeDocument/2006/relationships/slide" Target="slides/slide219.xml"/><Relationship Id="rId109" Type="http://schemas.openxmlformats.org/officeDocument/2006/relationships/slide" Target="slides/slide103.xml"/><Relationship Id="rId108" Type="http://schemas.openxmlformats.org/officeDocument/2006/relationships/slide" Target="slides/slide102.xml"/><Relationship Id="rId229" Type="http://schemas.openxmlformats.org/officeDocument/2006/relationships/slide" Target="slides/slide223.xml"/><Relationship Id="rId220" Type="http://schemas.openxmlformats.org/officeDocument/2006/relationships/slide" Target="slides/slide214.xml"/><Relationship Id="rId103" Type="http://schemas.openxmlformats.org/officeDocument/2006/relationships/slide" Target="slides/slide97.xml"/><Relationship Id="rId224" Type="http://schemas.openxmlformats.org/officeDocument/2006/relationships/slide" Target="slides/slide218.xml"/><Relationship Id="rId102" Type="http://schemas.openxmlformats.org/officeDocument/2006/relationships/slide" Target="slides/slide96.xml"/><Relationship Id="rId223" Type="http://schemas.openxmlformats.org/officeDocument/2006/relationships/slide" Target="slides/slide217.xml"/><Relationship Id="rId101" Type="http://schemas.openxmlformats.org/officeDocument/2006/relationships/slide" Target="slides/slide95.xml"/><Relationship Id="rId222" Type="http://schemas.openxmlformats.org/officeDocument/2006/relationships/slide" Target="slides/slide216.xml"/><Relationship Id="rId100" Type="http://schemas.openxmlformats.org/officeDocument/2006/relationships/slide" Target="slides/slide94.xml"/><Relationship Id="rId221" Type="http://schemas.openxmlformats.org/officeDocument/2006/relationships/slide" Target="slides/slide215.xml"/><Relationship Id="rId217" Type="http://schemas.openxmlformats.org/officeDocument/2006/relationships/slide" Target="slides/slide211.xml"/><Relationship Id="rId216" Type="http://schemas.openxmlformats.org/officeDocument/2006/relationships/slide" Target="slides/slide210.xml"/><Relationship Id="rId215" Type="http://schemas.openxmlformats.org/officeDocument/2006/relationships/slide" Target="slides/slide209.xml"/><Relationship Id="rId214" Type="http://schemas.openxmlformats.org/officeDocument/2006/relationships/slide" Target="slides/slide208.xml"/><Relationship Id="rId219" Type="http://schemas.openxmlformats.org/officeDocument/2006/relationships/slide" Target="slides/slide213.xml"/><Relationship Id="rId218" Type="http://schemas.openxmlformats.org/officeDocument/2006/relationships/slide" Target="slides/slide212.xml"/><Relationship Id="rId213" Type="http://schemas.openxmlformats.org/officeDocument/2006/relationships/slide" Target="slides/slide207.xml"/><Relationship Id="rId212" Type="http://schemas.openxmlformats.org/officeDocument/2006/relationships/slide" Target="slides/slide206.xml"/><Relationship Id="rId211" Type="http://schemas.openxmlformats.org/officeDocument/2006/relationships/slide" Target="slides/slide205.xml"/><Relationship Id="rId210" Type="http://schemas.openxmlformats.org/officeDocument/2006/relationships/slide" Target="slides/slide204.xml"/><Relationship Id="rId129" Type="http://schemas.openxmlformats.org/officeDocument/2006/relationships/slide" Target="slides/slide123.xml"/><Relationship Id="rId128" Type="http://schemas.openxmlformats.org/officeDocument/2006/relationships/slide" Target="slides/slide122.xml"/><Relationship Id="rId249" Type="http://schemas.openxmlformats.org/officeDocument/2006/relationships/slide" Target="slides/slide243.xml"/><Relationship Id="rId127" Type="http://schemas.openxmlformats.org/officeDocument/2006/relationships/slide" Target="slides/slide121.xml"/><Relationship Id="rId248" Type="http://schemas.openxmlformats.org/officeDocument/2006/relationships/slide" Target="slides/slide242.xml"/><Relationship Id="rId126" Type="http://schemas.openxmlformats.org/officeDocument/2006/relationships/slide" Target="slides/slide120.xml"/><Relationship Id="rId247" Type="http://schemas.openxmlformats.org/officeDocument/2006/relationships/slide" Target="slides/slide241.xml"/><Relationship Id="rId121" Type="http://schemas.openxmlformats.org/officeDocument/2006/relationships/slide" Target="slides/slide115.xml"/><Relationship Id="rId242" Type="http://schemas.openxmlformats.org/officeDocument/2006/relationships/slide" Target="slides/slide236.xml"/><Relationship Id="rId120" Type="http://schemas.openxmlformats.org/officeDocument/2006/relationships/slide" Target="slides/slide114.xml"/><Relationship Id="rId241" Type="http://schemas.openxmlformats.org/officeDocument/2006/relationships/slide" Target="slides/slide235.xml"/><Relationship Id="rId240" Type="http://schemas.openxmlformats.org/officeDocument/2006/relationships/slide" Target="slides/slide234.xml"/><Relationship Id="rId125" Type="http://schemas.openxmlformats.org/officeDocument/2006/relationships/slide" Target="slides/slide119.xml"/><Relationship Id="rId246" Type="http://schemas.openxmlformats.org/officeDocument/2006/relationships/slide" Target="slides/slide240.xml"/><Relationship Id="rId124" Type="http://schemas.openxmlformats.org/officeDocument/2006/relationships/slide" Target="slides/slide118.xml"/><Relationship Id="rId245" Type="http://schemas.openxmlformats.org/officeDocument/2006/relationships/slide" Target="slides/slide239.xml"/><Relationship Id="rId123" Type="http://schemas.openxmlformats.org/officeDocument/2006/relationships/slide" Target="slides/slide117.xml"/><Relationship Id="rId244" Type="http://schemas.openxmlformats.org/officeDocument/2006/relationships/slide" Target="slides/slide238.xml"/><Relationship Id="rId122" Type="http://schemas.openxmlformats.org/officeDocument/2006/relationships/slide" Target="slides/slide116.xml"/><Relationship Id="rId243" Type="http://schemas.openxmlformats.org/officeDocument/2006/relationships/slide" Target="slides/slide237.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239" Type="http://schemas.openxmlformats.org/officeDocument/2006/relationships/slide" Target="slides/slide233.xml"/><Relationship Id="rId117" Type="http://schemas.openxmlformats.org/officeDocument/2006/relationships/slide" Target="slides/slide111.xml"/><Relationship Id="rId238" Type="http://schemas.openxmlformats.org/officeDocument/2006/relationships/slide" Target="slides/slide232.xml"/><Relationship Id="rId116" Type="http://schemas.openxmlformats.org/officeDocument/2006/relationships/slide" Target="slides/slide110.xml"/><Relationship Id="rId237" Type="http://schemas.openxmlformats.org/officeDocument/2006/relationships/slide" Target="slides/slide231.xml"/><Relationship Id="rId115" Type="http://schemas.openxmlformats.org/officeDocument/2006/relationships/slide" Target="slides/slide109.xml"/><Relationship Id="rId236" Type="http://schemas.openxmlformats.org/officeDocument/2006/relationships/slide" Target="slides/slide230.xml"/><Relationship Id="rId119" Type="http://schemas.openxmlformats.org/officeDocument/2006/relationships/slide" Target="slides/slide113.xml"/><Relationship Id="rId110" Type="http://schemas.openxmlformats.org/officeDocument/2006/relationships/slide" Target="slides/slide104.xml"/><Relationship Id="rId231" Type="http://schemas.openxmlformats.org/officeDocument/2006/relationships/slide" Target="slides/slide225.xml"/><Relationship Id="rId230" Type="http://schemas.openxmlformats.org/officeDocument/2006/relationships/slide" Target="slides/slide224.xml"/><Relationship Id="rId114" Type="http://schemas.openxmlformats.org/officeDocument/2006/relationships/slide" Target="slides/slide108.xml"/><Relationship Id="rId235" Type="http://schemas.openxmlformats.org/officeDocument/2006/relationships/slide" Target="slides/slide229.xml"/><Relationship Id="rId113" Type="http://schemas.openxmlformats.org/officeDocument/2006/relationships/slide" Target="slides/slide107.xml"/><Relationship Id="rId234" Type="http://schemas.openxmlformats.org/officeDocument/2006/relationships/slide" Target="slides/slide228.xml"/><Relationship Id="rId112" Type="http://schemas.openxmlformats.org/officeDocument/2006/relationships/slide" Target="slides/slide106.xml"/><Relationship Id="rId233" Type="http://schemas.openxmlformats.org/officeDocument/2006/relationships/slide" Target="slides/slide227.xml"/><Relationship Id="rId111" Type="http://schemas.openxmlformats.org/officeDocument/2006/relationships/slide" Target="slides/slide105.xml"/><Relationship Id="rId232" Type="http://schemas.openxmlformats.org/officeDocument/2006/relationships/slide" Target="slides/slide226.xml"/><Relationship Id="rId206" Type="http://schemas.openxmlformats.org/officeDocument/2006/relationships/slide" Target="slides/slide200.xml"/><Relationship Id="rId205" Type="http://schemas.openxmlformats.org/officeDocument/2006/relationships/slide" Target="slides/slide199.xml"/><Relationship Id="rId204" Type="http://schemas.openxmlformats.org/officeDocument/2006/relationships/slide" Target="slides/slide198.xml"/><Relationship Id="rId203" Type="http://schemas.openxmlformats.org/officeDocument/2006/relationships/slide" Target="slides/slide197.xml"/><Relationship Id="rId209" Type="http://schemas.openxmlformats.org/officeDocument/2006/relationships/slide" Target="slides/slide203.xml"/><Relationship Id="rId208" Type="http://schemas.openxmlformats.org/officeDocument/2006/relationships/slide" Target="slides/slide202.xml"/><Relationship Id="rId207" Type="http://schemas.openxmlformats.org/officeDocument/2006/relationships/slide" Target="slides/slide201.xml"/><Relationship Id="rId202" Type="http://schemas.openxmlformats.org/officeDocument/2006/relationships/slide" Target="slides/slide196.xml"/><Relationship Id="rId201" Type="http://schemas.openxmlformats.org/officeDocument/2006/relationships/slide" Target="slides/slide195.xml"/><Relationship Id="rId200" Type="http://schemas.openxmlformats.org/officeDocument/2006/relationships/slide" Target="slides/slide19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imeanddate.com/time/zones/gmt" TargetMode="External"/><Relationship Id="rId3" Type="http://schemas.openxmlformats.org/officeDocument/2006/relationships/hyperlink" Target="https://www.timeanddate.com/time/aboututc.html" TargetMode="Externa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3bcef917d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bcef917d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9" name="Shape 979"/>
        <p:cNvGrpSpPr/>
        <p:nvPr/>
      </p:nvGrpSpPr>
      <p:grpSpPr>
        <a:xfrm>
          <a:off x="0" y="0"/>
          <a:ext cx="0" cy="0"/>
          <a:chOff x="0" y="0"/>
          <a:chExt cx="0" cy="0"/>
        </a:xfrm>
      </p:grpSpPr>
      <p:sp>
        <p:nvSpPr>
          <p:cNvPr id="980" name="Google Shape;980;g3a2ecfa30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3a2ecfa30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6" name="Shape 986"/>
        <p:cNvGrpSpPr/>
        <p:nvPr/>
      </p:nvGrpSpPr>
      <p:grpSpPr>
        <a:xfrm>
          <a:off x="0" y="0"/>
          <a:ext cx="0" cy="0"/>
          <a:chOff x="0" y="0"/>
          <a:chExt cx="0" cy="0"/>
        </a:xfrm>
      </p:grpSpPr>
      <p:sp>
        <p:nvSpPr>
          <p:cNvPr id="987" name="Google Shape;987;g3a2ecfa30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3a2ecfa30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3" name="Shape 993"/>
        <p:cNvGrpSpPr/>
        <p:nvPr/>
      </p:nvGrpSpPr>
      <p:grpSpPr>
        <a:xfrm>
          <a:off x="0" y="0"/>
          <a:ext cx="0" cy="0"/>
          <a:chOff x="0" y="0"/>
          <a:chExt cx="0" cy="0"/>
        </a:xfrm>
      </p:grpSpPr>
      <p:sp>
        <p:nvSpPr>
          <p:cNvPr id="994" name="Google Shape;994;g3a2ecfa305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3a2ecfa305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0" name="Shape 1000"/>
        <p:cNvGrpSpPr/>
        <p:nvPr/>
      </p:nvGrpSpPr>
      <p:grpSpPr>
        <a:xfrm>
          <a:off x="0" y="0"/>
          <a:ext cx="0" cy="0"/>
          <a:chOff x="0" y="0"/>
          <a:chExt cx="0" cy="0"/>
        </a:xfrm>
      </p:grpSpPr>
      <p:sp>
        <p:nvSpPr>
          <p:cNvPr id="1001" name="Google Shape;1001;g3a2ecfa305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3a2ecfa305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7" name="Shape 1007"/>
        <p:cNvGrpSpPr/>
        <p:nvPr/>
      </p:nvGrpSpPr>
      <p:grpSpPr>
        <a:xfrm>
          <a:off x="0" y="0"/>
          <a:ext cx="0" cy="0"/>
          <a:chOff x="0" y="0"/>
          <a:chExt cx="0" cy="0"/>
        </a:xfrm>
      </p:grpSpPr>
      <p:sp>
        <p:nvSpPr>
          <p:cNvPr id="1008" name="Google Shape;1008;g3a2ecfa305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3a2ecfa305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4" name="Shape 1014"/>
        <p:cNvGrpSpPr/>
        <p:nvPr/>
      </p:nvGrpSpPr>
      <p:grpSpPr>
        <a:xfrm>
          <a:off x="0" y="0"/>
          <a:ext cx="0" cy="0"/>
          <a:chOff x="0" y="0"/>
          <a:chExt cx="0" cy="0"/>
        </a:xfrm>
      </p:grpSpPr>
      <p:sp>
        <p:nvSpPr>
          <p:cNvPr id="1015" name="Google Shape;1015;g3a2ecfa305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3a2ecfa305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1" name="Shape 1021"/>
        <p:cNvGrpSpPr/>
        <p:nvPr/>
      </p:nvGrpSpPr>
      <p:grpSpPr>
        <a:xfrm>
          <a:off x="0" y="0"/>
          <a:ext cx="0" cy="0"/>
          <a:chOff x="0" y="0"/>
          <a:chExt cx="0" cy="0"/>
        </a:xfrm>
      </p:grpSpPr>
      <p:sp>
        <p:nvSpPr>
          <p:cNvPr id="1022" name="Google Shape;1022;g3a2ecfa30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3a2ecfa30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8" name="Shape 1028"/>
        <p:cNvGrpSpPr/>
        <p:nvPr/>
      </p:nvGrpSpPr>
      <p:grpSpPr>
        <a:xfrm>
          <a:off x="0" y="0"/>
          <a:ext cx="0" cy="0"/>
          <a:chOff x="0" y="0"/>
          <a:chExt cx="0" cy="0"/>
        </a:xfrm>
      </p:grpSpPr>
      <p:sp>
        <p:nvSpPr>
          <p:cNvPr id="1029" name="Google Shape;1029;g3a2ecfa305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0" name="Google Shape;1030;g3a2ecfa305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5" name="Shape 1035"/>
        <p:cNvGrpSpPr/>
        <p:nvPr/>
      </p:nvGrpSpPr>
      <p:grpSpPr>
        <a:xfrm>
          <a:off x="0" y="0"/>
          <a:ext cx="0" cy="0"/>
          <a:chOff x="0" y="0"/>
          <a:chExt cx="0" cy="0"/>
        </a:xfrm>
      </p:grpSpPr>
      <p:sp>
        <p:nvSpPr>
          <p:cNvPr id="1036" name="Google Shape;1036;g3a2ecfa305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3a2ecfa305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2" name="Shape 1042"/>
        <p:cNvGrpSpPr/>
        <p:nvPr/>
      </p:nvGrpSpPr>
      <p:grpSpPr>
        <a:xfrm>
          <a:off x="0" y="0"/>
          <a:ext cx="0" cy="0"/>
          <a:chOff x="0" y="0"/>
          <a:chExt cx="0" cy="0"/>
        </a:xfrm>
      </p:grpSpPr>
      <p:sp>
        <p:nvSpPr>
          <p:cNvPr id="1043" name="Google Shape;1043;g3a2ecfa305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3a2ecfa305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3bcef917d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bcef917d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9" name="Shape 1049"/>
        <p:cNvGrpSpPr/>
        <p:nvPr/>
      </p:nvGrpSpPr>
      <p:grpSpPr>
        <a:xfrm>
          <a:off x="0" y="0"/>
          <a:ext cx="0" cy="0"/>
          <a:chOff x="0" y="0"/>
          <a:chExt cx="0" cy="0"/>
        </a:xfrm>
      </p:grpSpPr>
      <p:sp>
        <p:nvSpPr>
          <p:cNvPr id="1050" name="Google Shape;1050;g3a2ecfa305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3a2ecfa305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6" name="Shape 1056"/>
        <p:cNvGrpSpPr/>
        <p:nvPr/>
      </p:nvGrpSpPr>
      <p:grpSpPr>
        <a:xfrm>
          <a:off x="0" y="0"/>
          <a:ext cx="0" cy="0"/>
          <a:chOff x="0" y="0"/>
          <a:chExt cx="0" cy="0"/>
        </a:xfrm>
      </p:grpSpPr>
      <p:sp>
        <p:nvSpPr>
          <p:cNvPr id="1057" name="Google Shape;1057;g3a2ecfa305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3a2ecfa305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3" name="Shape 1063"/>
        <p:cNvGrpSpPr/>
        <p:nvPr/>
      </p:nvGrpSpPr>
      <p:grpSpPr>
        <a:xfrm>
          <a:off x="0" y="0"/>
          <a:ext cx="0" cy="0"/>
          <a:chOff x="0" y="0"/>
          <a:chExt cx="0" cy="0"/>
        </a:xfrm>
      </p:grpSpPr>
      <p:sp>
        <p:nvSpPr>
          <p:cNvPr id="1064" name="Google Shape;1064;g3a2ecfa305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3a2ecfa305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0" name="Shape 1070"/>
        <p:cNvGrpSpPr/>
        <p:nvPr/>
      </p:nvGrpSpPr>
      <p:grpSpPr>
        <a:xfrm>
          <a:off x="0" y="0"/>
          <a:ext cx="0" cy="0"/>
          <a:chOff x="0" y="0"/>
          <a:chExt cx="0" cy="0"/>
        </a:xfrm>
      </p:grpSpPr>
      <p:sp>
        <p:nvSpPr>
          <p:cNvPr id="1071" name="Google Shape;1071;g3a2ecfa305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3a2ecfa305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8" name="Shape 1078"/>
        <p:cNvGrpSpPr/>
        <p:nvPr/>
      </p:nvGrpSpPr>
      <p:grpSpPr>
        <a:xfrm>
          <a:off x="0" y="0"/>
          <a:ext cx="0" cy="0"/>
          <a:chOff x="0" y="0"/>
          <a:chExt cx="0" cy="0"/>
        </a:xfrm>
      </p:grpSpPr>
      <p:sp>
        <p:nvSpPr>
          <p:cNvPr id="1079" name="Google Shape;1079;g3a2ecfa305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3a2ecfa305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5" name="Shape 1085"/>
        <p:cNvGrpSpPr/>
        <p:nvPr/>
      </p:nvGrpSpPr>
      <p:grpSpPr>
        <a:xfrm>
          <a:off x="0" y="0"/>
          <a:ext cx="0" cy="0"/>
          <a:chOff x="0" y="0"/>
          <a:chExt cx="0" cy="0"/>
        </a:xfrm>
      </p:grpSpPr>
      <p:sp>
        <p:nvSpPr>
          <p:cNvPr id="1086" name="Google Shape;1086;g3a2ecfa305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3a2ecfa305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2" name="Shape 1092"/>
        <p:cNvGrpSpPr/>
        <p:nvPr/>
      </p:nvGrpSpPr>
      <p:grpSpPr>
        <a:xfrm>
          <a:off x="0" y="0"/>
          <a:ext cx="0" cy="0"/>
          <a:chOff x="0" y="0"/>
          <a:chExt cx="0" cy="0"/>
        </a:xfrm>
      </p:grpSpPr>
      <p:sp>
        <p:nvSpPr>
          <p:cNvPr id="1093" name="Google Shape;1093;g3a2ecfa305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3a2ecfa305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9" name="Shape 1099"/>
        <p:cNvGrpSpPr/>
        <p:nvPr/>
      </p:nvGrpSpPr>
      <p:grpSpPr>
        <a:xfrm>
          <a:off x="0" y="0"/>
          <a:ext cx="0" cy="0"/>
          <a:chOff x="0" y="0"/>
          <a:chExt cx="0" cy="0"/>
        </a:xfrm>
      </p:grpSpPr>
      <p:sp>
        <p:nvSpPr>
          <p:cNvPr id="1100" name="Google Shape;1100;g3a2ecfa305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1" name="Google Shape;1101;g3a2ecfa305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6" name="Shape 1106"/>
        <p:cNvGrpSpPr/>
        <p:nvPr/>
      </p:nvGrpSpPr>
      <p:grpSpPr>
        <a:xfrm>
          <a:off x="0" y="0"/>
          <a:ext cx="0" cy="0"/>
          <a:chOff x="0" y="0"/>
          <a:chExt cx="0" cy="0"/>
        </a:xfrm>
      </p:grpSpPr>
      <p:sp>
        <p:nvSpPr>
          <p:cNvPr id="1107" name="Google Shape;1107;g3a2ecfa305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8" name="Google Shape;1108;g3a2ecfa305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3" name="Shape 1113"/>
        <p:cNvGrpSpPr/>
        <p:nvPr/>
      </p:nvGrpSpPr>
      <p:grpSpPr>
        <a:xfrm>
          <a:off x="0" y="0"/>
          <a:ext cx="0" cy="0"/>
          <a:chOff x="0" y="0"/>
          <a:chExt cx="0" cy="0"/>
        </a:xfrm>
      </p:grpSpPr>
      <p:sp>
        <p:nvSpPr>
          <p:cNvPr id="1114" name="Google Shape;1114;g3a2ecfa305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3a2ecfa305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3bcef917d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bcef917d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1" name="Shape 1121"/>
        <p:cNvGrpSpPr/>
        <p:nvPr/>
      </p:nvGrpSpPr>
      <p:grpSpPr>
        <a:xfrm>
          <a:off x="0" y="0"/>
          <a:ext cx="0" cy="0"/>
          <a:chOff x="0" y="0"/>
          <a:chExt cx="0" cy="0"/>
        </a:xfrm>
      </p:grpSpPr>
      <p:sp>
        <p:nvSpPr>
          <p:cNvPr id="1122" name="Google Shape;1122;g3a2ecfa305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3a2ecfa305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9" name="Shape 1129"/>
        <p:cNvGrpSpPr/>
        <p:nvPr/>
      </p:nvGrpSpPr>
      <p:grpSpPr>
        <a:xfrm>
          <a:off x="0" y="0"/>
          <a:ext cx="0" cy="0"/>
          <a:chOff x="0" y="0"/>
          <a:chExt cx="0" cy="0"/>
        </a:xfrm>
      </p:grpSpPr>
      <p:sp>
        <p:nvSpPr>
          <p:cNvPr id="1130" name="Google Shape;1130;g3a2ecfa305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1" name="Google Shape;1131;g3a2ecfa305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6" name="Shape 1136"/>
        <p:cNvGrpSpPr/>
        <p:nvPr/>
      </p:nvGrpSpPr>
      <p:grpSpPr>
        <a:xfrm>
          <a:off x="0" y="0"/>
          <a:ext cx="0" cy="0"/>
          <a:chOff x="0" y="0"/>
          <a:chExt cx="0" cy="0"/>
        </a:xfrm>
      </p:grpSpPr>
      <p:sp>
        <p:nvSpPr>
          <p:cNvPr id="1137" name="Google Shape;1137;g3a2ecfa305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3a2ecfa305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500"/>
              </a:spcBef>
              <a:spcAft>
                <a:spcPts val="0"/>
              </a:spcAft>
              <a:buClr>
                <a:srgbClr val="0170BA"/>
              </a:buClr>
              <a:buSzPts val="2000"/>
              <a:buFont typeface="Alegreya"/>
              <a:buChar char="❏"/>
            </a:pPr>
            <a:r>
              <a:rPr lang="en" sz="2000">
                <a:solidFill>
                  <a:srgbClr val="0170BA"/>
                </a:solidFill>
                <a:latin typeface="Alegreya"/>
                <a:ea typeface="Alegreya"/>
                <a:cs typeface="Alegreya"/>
                <a:sym typeface="Alegreya"/>
              </a:rPr>
              <a:t>In JavaScript, a string is started and stopped with either single or double quotes. This means that the string above will be chopped to: We are the so-called</a:t>
            </a:r>
            <a:endParaRPr sz="2000">
              <a:solidFill>
                <a:srgbClr val="0170BA"/>
              </a:solidFill>
              <a:latin typeface="Alegreya"/>
              <a:ea typeface="Alegreya"/>
              <a:cs typeface="Alegreya"/>
              <a:sym typeface="Alegreya"/>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3" name="Shape 1143"/>
        <p:cNvGrpSpPr/>
        <p:nvPr/>
      </p:nvGrpSpPr>
      <p:grpSpPr>
        <a:xfrm>
          <a:off x="0" y="0"/>
          <a:ext cx="0" cy="0"/>
          <a:chOff x="0" y="0"/>
          <a:chExt cx="0" cy="0"/>
        </a:xfrm>
      </p:grpSpPr>
      <p:sp>
        <p:nvSpPr>
          <p:cNvPr id="1144" name="Google Shape;1144;g3a2ecfa305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3a2ecfa305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1" name="Shape 1151"/>
        <p:cNvGrpSpPr/>
        <p:nvPr/>
      </p:nvGrpSpPr>
      <p:grpSpPr>
        <a:xfrm>
          <a:off x="0" y="0"/>
          <a:ext cx="0" cy="0"/>
          <a:chOff x="0" y="0"/>
          <a:chExt cx="0" cy="0"/>
        </a:xfrm>
      </p:grpSpPr>
      <p:sp>
        <p:nvSpPr>
          <p:cNvPr id="1152" name="Google Shape;1152;g3a2ecfa305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3a2ecfa305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8" name="Shape 1158"/>
        <p:cNvGrpSpPr/>
        <p:nvPr/>
      </p:nvGrpSpPr>
      <p:grpSpPr>
        <a:xfrm>
          <a:off x="0" y="0"/>
          <a:ext cx="0" cy="0"/>
          <a:chOff x="0" y="0"/>
          <a:chExt cx="0" cy="0"/>
        </a:xfrm>
      </p:grpSpPr>
      <p:sp>
        <p:nvSpPr>
          <p:cNvPr id="1159" name="Google Shape;1159;g3a2ecfa305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0" name="Google Shape;1160;g3a2ecfa305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5" name="Shape 1165"/>
        <p:cNvGrpSpPr/>
        <p:nvPr/>
      </p:nvGrpSpPr>
      <p:grpSpPr>
        <a:xfrm>
          <a:off x="0" y="0"/>
          <a:ext cx="0" cy="0"/>
          <a:chOff x="0" y="0"/>
          <a:chExt cx="0" cy="0"/>
        </a:xfrm>
      </p:grpSpPr>
      <p:sp>
        <p:nvSpPr>
          <p:cNvPr id="1166" name="Google Shape;1166;g3a2ecfa305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7" name="Google Shape;1167;g3a2ecfa305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2" name="Shape 1172"/>
        <p:cNvGrpSpPr/>
        <p:nvPr/>
      </p:nvGrpSpPr>
      <p:grpSpPr>
        <a:xfrm>
          <a:off x="0" y="0"/>
          <a:ext cx="0" cy="0"/>
          <a:chOff x="0" y="0"/>
          <a:chExt cx="0" cy="0"/>
        </a:xfrm>
      </p:grpSpPr>
      <p:sp>
        <p:nvSpPr>
          <p:cNvPr id="1173" name="Google Shape;1173;g3a2ecfa305_1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4" name="Google Shape;1174;g3a2ecfa305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9" name="Shape 1179"/>
        <p:cNvGrpSpPr/>
        <p:nvPr/>
      </p:nvGrpSpPr>
      <p:grpSpPr>
        <a:xfrm>
          <a:off x="0" y="0"/>
          <a:ext cx="0" cy="0"/>
          <a:chOff x="0" y="0"/>
          <a:chExt cx="0" cy="0"/>
        </a:xfrm>
      </p:grpSpPr>
      <p:sp>
        <p:nvSpPr>
          <p:cNvPr id="1180" name="Google Shape;1180;g3a2ecfa305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1" name="Google Shape;1181;g3a2ecfa305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8" name="Shape 1188"/>
        <p:cNvGrpSpPr/>
        <p:nvPr/>
      </p:nvGrpSpPr>
      <p:grpSpPr>
        <a:xfrm>
          <a:off x="0" y="0"/>
          <a:ext cx="0" cy="0"/>
          <a:chOff x="0" y="0"/>
          <a:chExt cx="0" cy="0"/>
        </a:xfrm>
      </p:grpSpPr>
      <p:sp>
        <p:nvSpPr>
          <p:cNvPr id="1189" name="Google Shape;1189;g3a2ecfa305_1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0" name="Google Shape;1190;g3a2ecfa305_1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3bcef917d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bcef917d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6" name="Shape 1196"/>
        <p:cNvGrpSpPr/>
        <p:nvPr/>
      </p:nvGrpSpPr>
      <p:grpSpPr>
        <a:xfrm>
          <a:off x="0" y="0"/>
          <a:ext cx="0" cy="0"/>
          <a:chOff x="0" y="0"/>
          <a:chExt cx="0" cy="0"/>
        </a:xfrm>
      </p:grpSpPr>
      <p:sp>
        <p:nvSpPr>
          <p:cNvPr id="1197" name="Google Shape;1197;g3a2ecfa305_1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8" name="Google Shape;1198;g3a2ecfa305_1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4" name="Shape 1204"/>
        <p:cNvGrpSpPr/>
        <p:nvPr/>
      </p:nvGrpSpPr>
      <p:grpSpPr>
        <a:xfrm>
          <a:off x="0" y="0"/>
          <a:ext cx="0" cy="0"/>
          <a:chOff x="0" y="0"/>
          <a:chExt cx="0" cy="0"/>
        </a:xfrm>
      </p:grpSpPr>
      <p:sp>
        <p:nvSpPr>
          <p:cNvPr id="1205" name="Google Shape;1205;g3a2ecfa305_1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6" name="Google Shape;1206;g3a2ecfa305_1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2" name="Shape 1212"/>
        <p:cNvGrpSpPr/>
        <p:nvPr/>
      </p:nvGrpSpPr>
      <p:grpSpPr>
        <a:xfrm>
          <a:off x="0" y="0"/>
          <a:ext cx="0" cy="0"/>
          <a:chOff x="0" y="0"/>
          <a:chExt cx="0" cy="0"/>
        </a:xfrm>
      </p:grpSpPr>
      <p:sp>
        <p:nvSpPr>
          <p:cNvPr id="1213" name="Google Shape;1213;g3a2ecfa305_1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4" name="Google Shape;1214;g3a2ecfa305_1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9" name="Shape 1219"/>
        <p:cNvGrpSpPr/>
        <p:nvPr/>
      </p:nvGrpSpPr>
      <p:grpSpPr>
        <a:xfrm>
          <a:off x="0" y="0"/>
          <a:ext cx="0" cy="0"/>
          <a:chOff x="0" y="0"/>
          <a:chExt cx="0" cy="0"/>
        </a:xfrm>
      </p:grpSpPr>
      <p:sp>
        <p:nvSpPr>
          <p:cNvPr id="1220" name="Google Shape;1220;g3a2ecfa305_1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1" name="Google Shape;1221;g3a2ecfa305_1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400"/>
              </a:spcBef>
              <a:spcAft>
                <a:spcPts val="0"/>
              </a:spcAft>
              <a:buNone/>
            </a:pPr>
            <a:r>
              <a:rPr lang="en" sz="1800">
                <a:solidFill>
                  <a:srgbClr val="0170BA"/>
                </a:solidFill>
                <a:latin typeface="Alegreya"/>
                <a:ea typeface="Alegreya"/>
                <a:cs typeface="Alegreya"/>
                <a:sym typeface="Alegreya"/>
              </a:rPr>
              <a:t>UTC = Coordinated Universal Time is time zone</a:t>
            </a:r>
            <a:endParaRPr sz="1800">
              <a:solidFill>
                <a:srgbClr val="0170BA"/>
              </a:solidFill>
              <a:latin typeface="Alegreya"/>
              <a:ea typeface="Alegreya"/>
              <a:cs typeface="Alegreya"/>
              <a:sym typeface="Alegreya"/>
            </a:endParaRPr>
          </a:p>
          <a:p>
            <a:pPr indent="0" lvl="0" marL="0" rtl="0" algn="l">
              <a:lnSpc>
                <a:spcPct val="100000"/>
              </a:lnSpc>
              <a:spcBef>
                <a:spcPts val="400"/>
              </a:spcBef>
              <a:spcAft>
                <a:spcPts val="0"/>
              </a:spcAft>
              <a:buNone/>
            </a:pPr>
            <a:r>
              <a:rPr lang="en" sz="1800">
                <a:solidFill>
                  <a:srgbClr val="0170BA"/>
                </a:solidFill>
                <a:latin typeface="Alegreya"/>
                <a:ea typeface="Alegreya"/>
                <a:cs typeface="Alegreya"/>
                <a:sym typeface="Alegreya"/>
              </a:rPr>
              <a:t>GMT = Greenwich Mean Time is a time standard</a:t>
            </a:r>
            <a:endParaRPr sz="1800">
              <a:solidFill>
                <a:srgbClr val="0170BA"/>
              </a:solidFill>
              <a:latin typeface="Alegreya"/>
              <a:ea typeface="Alegreya"/>
              <a:cs typeface="Alegreya"/>
              <a:sym typeface="Alegreya"/>
            </a:endParaRPr>
          </a:p>
          <a:p>
            <a:pPr indent="-342900" lvl="0" marL="723900" rtl="0" algn="l">
              <a:lnSpc>
                <a:spcPct val="100000"/>
              </a:lnSpc>
              <a:spcBef>
                <a:spcPts val="0"/>
              </a:spcBef>
              <a:spcAft>
                <a:spcPts val="0"/>
              </a:spcAft>
              <a:buClr>
                <a:srgbClr val="454545"/>
              </a:buClr>
              <a:buSzPts val="1800"/>
              <a:buChar char="❏"/>
            </a:pPr>
            <a:r>
              <a:rPr b="1" lang="en" sz="1800" u="sng">
                <a:solidFill>
                  <a:srgbClr val="176DB3"/>
                </a:solidFill>
                <a:latin typeface="Alegreya"/>
                <a:ea typeface="Alegreya"/>
                <a:cs typeface="Alegreya"/>
                <a:sym typeface="Alegreya"/>
                <a:hlinkClick r:id="rId2"/>
              </a:rPr>
              <a:t>GMT is a time zone</a:t>
            </a:r>
            <a:r>
              <a:rPr lang="en" sz="1800">
                <a:solidFill>
                  <a:srgbClr val="454545"/>
                </a:solidFill>
                <a:latin typeface="Alegreya"/>
                <a:ea typeface="Alegreya"/>
                <a:cs typeface="Alegreya"/>
                <a:sym typeface="Alegreya"/>
              </a:rPr>
              <a:t> officially used in some European and African countries. The time can be displayed using both the 24-hour format (0 - 24) or the 12-hour format (1 - 12 am/pm).</a:t>
            </a:r>
            <a:endParaRPr sz="1800">
              <a:solidFill>
                <a:srgbClr val="454545"/>
              </a:solidFill>
              <a:latin typeface="Alegreya"/>
              <a:ea typeface="Alegreya"/>
              <a:cs typeface="Alegreya"/>
              <a:sym typeface="Alegreya"/>
            </a:endParaRPr>
          </a:p>
          <a:p>
            <a:pPr indent="-342900" lvl="0" marL="723900" rtl="0" algn="l">
              <a:lnSpc>
                <a:spcPct val="100000"/>
              </a:lnSpc>
              <a:spcBef>
                <a:spcPts val="0"/>
              </a:spcBef>
              <a:spcAft>
                <a:spcPts val="0"/>
              </a:spcAft>
              <a:buClr>
                <a:srgbClr val="454545"/>
              </a:buClr>
              <a:buSzPts val="1800"/>
              <a:buChar char="❏"/>
            </a:pPr>
            <a:r>
              <a:rPr b="1" lang="en" sz="1800" u="sng">
                <a:solidFill>
                  <a:srgbClr val="176DB3"/>
                </a:solidFill>
                <a:latin typeface="Alegreya"/>
                <a:ea typeface="Alegreya"/>
                <a:cs typeface="Alegreya"/>
                <a:sym typeface="Alegreya"/>
                <a:hlinkClick r:id="rId3"/>
              </a:rPr>
              <a:t>UTC is not a time zone</a:t>
            </a:r>
            <a:r>
              <a:rPr lang="en" sz="1800">
                <a:solidFill>
                  <a:srgbClr val="454545"/>
                </a:solidFill>
                <a:latin typeface="Alegreya"/>
                <a:ea typeface="Alegreya"/>
                <a:cs typeface="Alegreya"/>
                <a:sym typeface="Alegreya"/>
              </a:rPr>
              <a:t>, but a time standard that is the basis for civil time and time zones worldwide. This means that no country or territory officially uses UTC as a local time.</a:t>
            </a:r>
            <a:endParaRPr sz="1800">
              <a:solidFill>
                <a:srgbClr val="454545"/>
              </a:solidFill>
              <a:latin typeface="Alegreya"/>
              <a:ea typeface="Alegreya"/>
              <a:cs typeface="Alegreya"/>
              <a:sym typeface="Alegreya"/>
            </a:endParaRPr>
          </a:p>
          <a:p>
            <a:pPr indent="0" lvl="0" marL="0" rtl="0" algn="l">
              <a:lnSpc>
                <a:spcPct val="100000"/>
              </a:lnSpc>
              <a:spcBef>
                <a:spcPts val="1900"/>
              </a:spcBef>
              <a:spcAft>
                <a:spcPts val="0"/>
              </a:spcAft>
              <a:buNone/>
            </a:pPr>
            <a:r>
              <a:t/>
            </a:r>
            <a:endParaRPr sz="1800">
              <a:solidFill>
                <a:srgbClr val="0170BA"/>
              </a:solidFill>
              <a:latin typeface="Alegreya"/>
              <a:ea typeface="Alegreya"/>
              <a:cs typeface="Alegreya"/>
              <a:sym typeface="Alegreya"/>
            </a:endParaRPr>
          </a:p>
          <a:p>
            <a:pPr indent="0" lvl="0" marL="0" rtl="0" algn="l">
              <a:lnSpc>
                <a:spcPct val="100000"/>
              </a:lnSpc>
              <a:spcBef>
                <a:spcPts val="400"/>
              </a:spcBef>
              <a:spcAft>
                <a:spcPts val="0"/>
              </a:spcAft>
              <a:buNone/>
            </a:pPr>
            <a:r>
              <a:t/>
            </a:r>
            <a:endParaRPr sz="1800">
              <a:solidFill>
                <a:srgbClr val="0170BA"/>
              </a:solidFill>
              <a:latin typeface="Alegreya"/>
              <a:ea typeface="Alegreya"/>
              <a:cs typeface="Alegreya"/>
              <a:sym typeface="Alegreya"/>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6" name="Shape 1226"/>
        <p:cNvGrpSpPr/>
        <p:nvPr/>
      </p:nvGrpSpPr>
      <p:grpSpPr>
        <a:xfrm>
          <a:off x="0" y="0"/>
          <a:ext cx="0" cy="0"/>
          <a:chOff x="0" y="0"/>
          <a:chExt cx="0" cy="0"/>
        </a:xfrm>
      </p:grpSpPr>
      <p:sp>
        <p:nvSpPr>
          <p:cNvPr id="1227" name="Google Shape;1227;g3a397faac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8" name="Google Shape;1228;g3a397faa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400"/>
              </a:spcBef>
              <a:spcAft>
                <a:spcPts val="0"/>
              </a:spcAft>
              <a:buNone/>
            </a:pPr>
            <a:r>
              <a:t/>
            </a:r>
            <a:endParaRPr sz="1800">
              <a:solidFill>
                <a:srgbClr val="0170BA"/>
              </a:solidFill>
              <a:latin typeface="Alegreya"/>
              <a:ea typeface="Alegreya"/>
              <a:cs typeface="Alegreya"/>
              <a:sym typeface="Alegreya"/>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3" name="Shape 1233"/>
        <p:cNvGrpSpPr/>
        <p:nvPr/>
      </p:nvGrpSpPr>
      <p:grpSpPr>
        <a:xfrm>
          <a:off x="0" y="0"/>
          <a:ext cx="0" cy="0"/>
          <a:chOff x="0" y="0"/>
          <a:chExt cx="0" cy="0"/>
        </a:xfrm>
      </p:grpSpPr>
      <p:sp>
        <p:nvSpPr>
          <p:cNvPr id="1234" name="Google Shape;1234;g3a397faac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5" name="Google Shape;1235;g3a397faac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400"/>
              </a:spcBef>
              <a:spcAft>
                <a:spcPts val="0"/>
              </a:spcAft>
              <a:buNone/>
            </a:pPr>
            <a:r>
              <a:t/>
            </a:r>
            <a:endParaRPr sz="1800">
              <a:solidFill>
                <a:srgbClr val="0170BA"/>
              </a:solidFill>
              <a:latin typeface="Alegreya"/>
              <a:ea typeface="Alegreya"/>
              <a:cs typeface="Alegreya"/>
              <a:sym typeface="Alegreya"/>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0" name="Shape 1240"/>
        <p:cNvGrpSpPr/>
        <p:nvPr/>
      </p:nvGrpSpPr>
      <p:grpSpPr>
        <a:xfrm>
          <a:off x="0" y="0"/>
          <a:ext cx="0" cy="0"/>
          <a:chOff x="0" y="0"/>
          <a:chExt cx="0" cy="0"/>
        </a:xfrm>
      </p:grpSpPr>
      <p:sp>
        <p:nvSpPr>
          <p:cNvPr id="1241" name="Google Shape;1241;g3a397faac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3a397faac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9" name="Shape 1249"/>
        <p:cNvGrpSpPr/>
        <p:nvPr/>
      </p:nvGrpSpPr>
      <p:grpSpPr>
        <a:xfrm>
          <a:off x="0" y="0"/>
          <a:ext cx="0" cy="0"/>
          <a:chOff x="0" y="0"/>
          <a:chExt cx="0" cy="0"/>
        </a:xfrm>
      </p:grpSpPr>
      <p:sp>
        <p:nvSpPr>
          <p:cNvPr id="1250" name="Google Shape;1250;g3a397faac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3a397faac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7" name="Shape 1257"/>
        <p:cNvGrpSpPr/>
        <p:nvPr/>
      </p:nvGrpSpPr>
      <p:grpSpPr>
        <a:xfrm>
          <a:off x="0" y="0"/>
          <a:ext cx="0" cy="0"/>
          <a:chOff x="0" y="0"/>
          <a:chExt cx="0" cy="0"/>
        </a:xfrm>
      </p:grpSpPr>
      <p:sp>
        <p:nvSpPr>
          <p:cNvPr id="1258" name="Google Shape;1258;g3a397faac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3a397faac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5" name="Shape 1265"/>
        <p:cNvGrpSpPr/>
        <p:nvPr/>
      </p:nvGrpSpPr>
      <p:grpSpPr>
        <a:xfrm>
          <a:off x="0" y="0"/>
          <a:ext cx="0" cy="0"/>
          <a:chOff x="0" y="0"/>
          <a:chExt cx="0" cy="0"/>
        </a:xfrm>
      </p:grpSpPr>
      <p:sp>
        <p:nvSpPr>
          <p:cNvPr id="1266" name="Google Shape;1266;g3a397faac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3a397faac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3bcef917d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bcef917d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3" name="Shape 1273"/>
        <p:cNvGrpSpPr/>
        <p:nvPr/>
      </p:nvGrpSpPr>
      <p:grpSpPr>
        <a:xfrm>
          <a:off x="0" y="0"/>
          <a:ext cx="0" cy="0"/>
          <a:chOff x="0" y="0"/>
          <a:chExt cx="0" cy="0"/>
        </a:xfrm>
      </p:grpSpPr>
      <p:sp>
        <p:nvSpPr>
          <p:cNvPr id="1274" name="Google Shape;1274;g3a397faac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3a397faac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1" name="Shape 1281"/>
        <p:cNvGrpSpPr/>
        <p:nvPr/>
      </p:nvGrpSpPr>
      <p:grpSpPr>
        <a:xfrm>
          <a:off x="0" y="0"/>
          <a:ext cx="0" cy="0"/>
          <a:chOff x="0" y="0"/>
          <a:chExt cx="0" cy="0"/>
        </a:xfrm>
      </p:grpSpPr>
      <p:sp>
        <p:nvSpPr>
          <p:cNvPr id="1282" name="Google Shape;1282;g3a397faac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3a397faac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8" name="Shape 1288"/>
        <p:cNvGrpSpPr/>
        <p:nvPr/>
      </p:nvGrpSpPr>
      <p:grpSpPr>
        <a:xfrm>
          <a:off x="0" y="0"/>
          <a:ext cx="0" cy="0"/>
          <a:chOff x="0" y="0"/>
          <a:chExt cx="0" cy="0"/>
        </a:xfrm>
      </p:grpSpPr>
      <p:sp>
        <p:nvSpPr>
          <p:cNvPr id="1289" name="Google Shape;1289;g3a397faac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3a397faac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5" name="Shape 1295"/>
        <p:cNvGrpSpPr/>
        <p:nvPr/>
      </p:nvGrpSpPr>
      <p:grpSpPr>
        <a:xfrm>
          <a:off x="0" y="0"/>
          <a:ext cx="0" cy="0"/>
          <a:chOff x="0" y="0"/>
          <a:chExt cx="0" cy="0"/>
        </a:xfrm>
      </p:grpSpPr>
      <p:sp>
        <p:nvSpPr>
          <p:cNvPr id="1296" name="Google Shape;1296;g3a397faac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7" name="Google Shape;1297;g3a397faac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2" name="Shape 1302"/>
        <p:cNvGrpSpPr/>
        <p:nvPr/>
      </p:nvGrpSpPr>
      <p:grpSpPr>
        <a:xfrm>
          <a:off x="0" y="0"/>
          <a:ext cx="0" cy="0"/>
          <a:chOff x="0" y="0"/>
          <a:chExt cx="0" cy="0"/>
        </a:xfrm>
      </p:grpSpPr>
      <p:sp>
        <p:nvSpPr>
          <p:cNvPr id="1303" name="Google Shape;1303;g3a397faace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4" name="Google Shape;1304;g3a397faace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9" name="Shape 1309"/>
        <p:cNvGrpSpPr/>
        <p:nvPr/>
      </p:nvGrpSpPr>
      <p:grpSpPr>
        <a:xfrm>
          <a:off x="0" y="0"/>
          <a:ext cx="0" cy="0"/>
          <a:chOff x="0" y="0"/>
          <a:chExt cx="0" cy="0"/>
        </a:xfrm>
      </p:grpSpPr>
      <p:sp>
        <p:nvSpPr>
          <p:cNvPr id="1310" name="Google Shape;1310;g3a397faace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1" name="Google Shape;1311;g3a397faace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6" name="Shape 1316"/>
        <p:cNvGrpSpPr/>
        <p:nvPr/>
      </p:nvGrpSpPr>
      <p:grpSpPr>
        <a:xfrm>
          <a:off x="0" y="0"/>
          <a:ext cx="0" cy="0"/>
          <a:chOff x="0" y="0"/>
          <a:chExt cx="0" cy="0"/>
        </a:xfrm>
      </p:grpSpPr>
      <p:sp>
        <p:nvSpPr>
          <p:cNvPr id="1317" name="Google Shape;1317;g3a397faace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8" name="Google Shape;1318;g3a397faace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3" name="Shape 1323"/>
        <p:cNvGrpSpPr/>
        <p:nvPr/>
      </p:nvGrpSpPr>
      <p:grpSpPr>
        <a:xfrm>
          <a:off x="0" y="0"/>
          <a:ext cx="0" cy="0"/>
          <a:chOff x="0" y="0"/>
          <a:chExt cx="0" cy="0"/>
        </a:xfrm>
      </p:grpSpPr>
      <p:sp>
        <p:nvSpPr>
          <p:cNvPr id="1324" name="Google Shape;1324;g3a397faace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5" name="Google Shape;1325;g3a397faace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2" name="Shape 1332"/>
        <p:cNvGrpSpPr/>
        <p:nvPr/>
      </p:nvGrpSpPr>
      <p:grpSpPr>
        <a:xfrm>
          <a:off x="0" y="0"/>
          <a:ext cx="0" cy="0"/>
          <a:chOff x="0" y="0"/>
          <a:chExt cx="0" cy="0"/>
        </a:xfrm>
      </p:grpSpPr>
      <p:sp>
        <p:nvSpPr>
          <p:cNvPr id="1333" name="Google Shape;1333;g3a397faace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4" name="Google Shape;1334;g3a397faace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0" name="Shape 1340"/>
        <p:cNvGrpSpPr/>
        <p:nvPr/>
      </p:nvGrpSpPr>
      <p:grpSpPr>
        <a:xfrm>
          <a:off x="0" y="0"/>
          <a:ext cx="0" cy="0"/>
          <a:chOff x="0" y="0"/>
          <a:chExt cx="0" cy="0"/>
        </a:xfrm>
      </p:grpSpPr>
      <p:sp>
        <p:nvSpPr>
          <p:cNvPr id="1341" name="Google Shape;1341;g3a397faace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2" name="Google Shape;1342;g3a397faace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3bcef917d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bcef917d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8" name="Shape 1348"/>
        <p:cNvGrpSpPr/>
        <p:nvPr/>
      </p:nvGrpSpPr>
      <p:grpSpPr>
        <a:xfrm>
          <a:off x="0" y="0"/>
          <a:ext cx="0" cy="0"/>
          <a:chOff x="0" y="0"/>
          <a:chExt cx="0" cy="0"/>
        </a:xfrm>
      </p:grpSpPr>
      <p:sp>
        <p:nvSpPr>
          <p:cNvPr id="1349" name="Google Shape;1349;g3a397faace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0" name="Google Shape;1350;g3a397faace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8" name="Shape 1358"/>
        <p:cNvGrpSpPr/>
        <p:nvPr/>
      </p:nvGrpSpPr>
      <p:grpSpPr>
        <a:xfrm>
          <a:off x="0" y="0"/>
          <a:ext cx="0" cy="0"/>
          <a:chOff x="0" y="0"/>
          <a:chExt cx="0" cy="0"/>
        </a:xfrm>
      </p:grpSpPr>
      <p:sp>
        <p:nvSpPr>
          <p:cNvPr id="1359" name="Google Shape;1359;g3a397faace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0" name="Google Shape;1360;g3a397faace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6" name="Shape 1366"/>
        <p:cNvGrpSpPr/>
        <p:nvPr/>
      </p:nvGrpSpPr>
      <p:grpSpPr>
        <a:xfrm>
          <a:off x="0" y="0"/>
          <a:ext cx="0" cy="0"/>
          <a:chOff x="0" y="0"/>
          <a:chExt cx="0" cy="0"/>
        </a:xfrm>
      </p:grpSpPr>
      <p:sp>
        <p:nvSpPr>
          <p:cNvPr id="1367" name="Google Shape;1367;g3a397faace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8" name="Google Shape;1368;g3a397faace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4" name="Shape 1374"/>
        <p:cNvGrpSpPr/>
        <p:nvPr/>
      </p:nvGrpSpPr>
      <p:grpSpPr>
        <a:xfrm>
          <a:off x="0" y="0"/>
          <a:ext cx="0" cy="0"/>
          <a:chOff x="0" y="0"/>
          <a:chExt cx="0" cy="0"/>
        </a:xfrm>
      </p:grpSpPr>
      <p:sp>
        <p:nvSpPr>
          <p:cNvPr id="1375" name="Google Shape;1375;g3a397faace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6" name="Google Shape;1376;g3a397faace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1" name="Shape 1381"/>
        <p:cNvGrpSpPr/>
        <p:nvPr/>
      </p:nvGrpSpPr>
      <p:grpSpPr>
        <a:xfrm>
          <a:off x="0" y="0"/>
          <a:ext cx="0" cy="0"/>
          <a:chOff x="0" y="0"/>
          <a:chExt cx="0" cy="0"/>
        </a:xfrm>
      </p:grpSpPr>
      <p:sp>
        <p:nvSpPr>
          <p:cNvPr id="1382" name="Google Shape;1382;g3a397faace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3" name="Google Shape;1383;g3a397faace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9" name="Shape 1389"/>
        <p:cNvGrpSpPr/>
        <p:nvPr/>
      </p:nvGrpSpPr>
      <p:grpSpPr>
        <a:xfrm>
          <a:off x="0" y="0"/>
          <a:ext cx="0" cy="0"/>
          <a:chOff x="0" y="0"/>
          <a:chExt cx="0" cy="0"/>
        </a:xfrm>
      </p:grpSpPr>
      <p:sp>
        <p:nvSpPr>
          <p:cNvPr id="1390" name="Google Shape;1390;g3a397faace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1" name="Google Shape;1391;g3a397faace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6" name="Shape 1396"/>
        <p:cNvGrpSpPr/>
        <p:nvPr/>
      </p:nvGrpSpPr>
      <p:grpSpPr>
        <a:xfrm>
          <a:off x="0" y="0"/>
          <a:ext cx="0" cy="0"/>
          <a:chOff x="0" y="0"/>
          <a:chExt cx="0" cy="0"/>
        </a:xfrm>
      </p:grpSpPr>
      <p:sp>
        <p:nvSpPr>
          <p:cNvPr id="1397" name="Google Shape;1397;g3a397faace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3a397faace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3" name="Shape 1403"/>
        <p:cNvGrpSpPr/>
        <p:nvPr/>
      </p:nvGrpSpPr>
      <p:grpSpPr>
        <a:xfrm>
          <a:off x="0" y="0"/>
          <a:ext cx="0" cy="0"/>
          <a:chOff x="0" y="0"/>
          <a:chExt cx="0" cy="0"/>
        </a:xfrm>
      </p:grpSpPr>
      <p:sp>
        <p:nvSpPr>
          <p:cNvPr id="1404" name="Google Shape;1404;g3a397faace_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3a397faace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1" name="Shape 1411"/>
        <p:cNvGrpSpPr/>
        <p:nvPr/>
      </p:nvGrpSpPr>
      <p:grpSpPr>
        <a:xfrm>
          <a:off x="0" y="0"/>
          <a:ext cx="0" cy="0"/>
          <a:chOff x="0" y="0"/>
          <a:chExt cx="0" cy="0"/>
        </a:xfrm>
      </p:grpSpPr>
      <p:sp>
        <p:nvSpPr>
          <p:cNvPr id="1412" name="Google Shape;1412;g3a397faace_2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3" name="Google Shape;1413;g3a397faace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0" name="Shape 1420"/>
        <p:cNvGrpSpPr/>
        <p:nvPr/>
      </p:nvGrpSpPr>
      <p:grpSpPr>
        <a:xfrm>
          <a:off x="0" y="0"/>
          <a:ext cx="0" cy="0"/>
          <a:chOff x="0" y="0"/>
          <a:chExt cx="0" cy="0"/>
        </a:xfrm>
      </p:grpSpPr>
      <p:sp>
        <p:nvSpPr>
          <p:cNvPr id="1421" name="Google Shape;1421;g3a397faace_2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2" name="Google Shape;1422;g3a397faace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3bcef917d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bcef917d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8" name="Shape 1428"/>
        <p:cNvGrpSpPr/>
        <p:nvPr/>
      </p:nvGrpSpPr>
      <p:grpSpPr>
        <a:xfrm>
          <a:off x="0" y="0"/>
          <a:ext cx="0" cy="0"/>
          <a:chOff x="0" y="0"/>
          <a:chExt cx="0" cy="0"/>
        </a:xfrm>
      </p:grpSpPr>
      <p:sp>
        <p:nvSpPr>
          <p:cNvPr id="1429" name="Google Shape;1429;g3a397faace_2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0" name="Google Shape;1430;g3a397faace_2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5" name="Shape 1435"/>
        <p:cNvGrpSpPr/>
        <p:nvPr/>
      </p:nvGrpSpPr>
      <p:grpSpPr>
        <a:xfrm>
          <a:off x="0" y="0"/>
          <a:ext cx="0" cy="0"/>
          <a:chOff x="0" y="0"/>
          <a:chExt cx="0" cy="0"/>
        </a:xfrm>
      </p:grpSpPr>
      <p:sp>
        <p:nvSpPr>
          <p:cNvPr id="1436" name="Google Shape;1436;g3a397faace_2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7" name="Google Shape;1437;g3a397faace_2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2" name="Shape 1442"/>
        <p:cNvGrpSpPr/>
        <p:nvPr/>
      </p:nvGrpSpPr>
      <p:grpSpPr>
        <a:xfrm>
          <a:off x="0" y="0"/>
          <a:ext cx="0" cy="0"/>
          <a:chOff x="0" y="0"/>
          <a:chExt cx="0" cy="0"/>
        </a:xfrm>
      </p:grpSpPr>
      <p:sp>
        <p:nvSpPr>
          <p:cNvPr id="1443" name="Google Shape;1443;g3a397faace_2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4" name="Google Shape;1444;g3a397faace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9" name="Shape 1449"/>
        <p:cNvGrpSpPr/>
        <p:nvPr/>
      </p:nvGrpSpPr>
      <p:grpSpPr>
        <a:xfrm>
          <a:off x="0" y="0"/>
          <a:ext cx="0" cy="0"/>
          <a:chOff x="0" y="0"/>
          <a:chExt cx="0" cy="0"/>
        </a:xfrm>
      </p:grpSpPr>
      <p:sp>
        <p:nvSpPr>
          <p:cNvPr id="1450" name="Google Shape;1450;g3cc039f5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3cc039f5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6" name="Shape 1456"/>
        <p:cNvGrpSpPr/>
        <p:nvPr/>
      </p:nvGrpSpPr>
      <p:grpSpPr>
        <a:xfrm>
          <a:off x="0" y="0"/>
          <a:ext cx="0" cy="0"/>
          <a:chOff x="0" y="0"/>
          <a:chExt cx="0" cy="0"/>
        </a:xfrm>
      </p:grpSpPr>
      <p:sp>
        <p:nvSpPr>
          <p:cNvPr id="1457" name="Google Shape;1457;g3cc039f5a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8" name="Google Shape;1458;g3cc039f5a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3" name="Shape 1463"/>
        <p:cNvGrpSpPr/>
        <p:nvPr/>
      </p:nvGrpSpPr>
      <p:grpSpPr>
        <a:xfrm>
          <a:off x="0" y="0"/>
          <a:ext cx="0" cy="0"/>
          <a:chOff x="0" y="0"/>
          <a:chExt cx="0" cy="0"/>
        </a:xfrm>
      </p:grpSpPr>
      <p:sp>
        <p:nvSpPr>
          <p:cNvPr id="1464" name="Google Shape;1464;g3cc039f5a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5" name="Google Shape;1465;g3cc039f5a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0" name="Shape 1470"/>
        <p:cNvGrpSpPr/>
        <p:nvPr/>
      </p:nvGrpSpPr>
      <p:grpSpPr>
        <a:xfrm>
          <a:off x="0" y="0"/>
          <a:ext cx="0" cy="0"/>
          <a:chOff x="0" y="0"/>
          <a:chExt cx="0" cy="0"/>
        </a:xfrm>
      </p:grpSpPr>
      <p:sp>
        <p:nvSpPr>
          <p:cNvPr id="1471" name="Google Shape;1471;g3cc039f5a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2" name="Google Shape;1472;g3cc039f5a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8" name="Shape 1478"/>
        <p:cNvGrpSpPr/>
        <p:nvPr/>
      </p:nvGrpSpPr>
      <p:grpSpPr>
        <a:xfrm>
          <a:off x="0" y="0"/>
          <a:ext cx="0" cy="0"/>
          <a:chOff x="0" y="0"/>
          <a:chExt cx="0" cy="0"/>
        </a:xfrm>
      </p:grpSpPr>
      <p:sp>
        <p:nvSpPr>
          <p:cNvPr id="1479" name="Google Shape;1479;g3cc039f5a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0" name="Google Shape;1480;g3cc039f5a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6" name="Shape 1486"/>
        <p:cNvGrpSpPr/>
        <p:nvPr/>
      </p:nvGrpSpPr>
      <p:grpSpPr>
        <a:xfrm>
          <a:off x="0" y="0"/>
          <a:ext cx="0" cy="0"/>
          <a:chOff x="0" y="0"/>
          <a:chExt cx="0" cy="0"/>
        </a:xfrm>
      </p:grpSpPr>
      <p:sp>
        <p:nvSpPr>
          <p:cNvPr id="1487" name="Google Shape;1487;g3cc039f5a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8" name="Google Shape;1488;g3cc039f5a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4" name="Shape 1494"/>
        <p:cNvGrpSpPr/>
        <p:nvPr/>
      </p:nvGrpSpPr>
      <p:grpSpPr>
        <a:xfrm>
          <a:off x="0" y="0"/>
          <a:ext cx="0" cy="0"/>
          <a:chOff x="0" y="0"/>
          <a:chExt cx="0" cy="0"/>
        </a:xfrm>
      </p:grpSpPr>
      <p:sp>
        <p:nvSpPr>
          <p:cNvPr id="1495" name="Google Shape;1495;g3cc039f5a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6" name="Google Shape;1496;g3cc039f5a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3bcef917d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bcef917d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2" name="Shape 1502"/>
        <p:cNvGrpSpPr/>
        <p:nvPr/>
      </p:nvGrpSpPr>
      <p:grpSpPr>
        <a:xfrm>
          <a:off x="0" y="0"/>
          <a:ext cx="0" cy="0"/>
          <a:chOff x="0" y="0"/>
          <a:chExt cx="0" cy="0"/>
        </a:xfrm>
      </p:grpSpPr>
      <p:sp>
        <p:nvSpPr>
          <p:cNvPr id="1503" name="Google Shape;1503;g3cc039f5a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4" name="Google Shape;1504;g3cc039f5a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0" name="Shape 1510"/>
        <p:cNvGrpSpPr/>
        <p:nvPr/>
      </p:nvGrpSpPr>
      <p:grpSpPr>
        <a:xfrm>
          <a:off x="0" y="0"/>
          <a:ext cx="0" cy="0"/>
          <a:chOff x="0" y="0"/>
          <a:chExt cx="0" cy="0"/>
        </a:xfrm>
      </p:grpSpPr>
      <p:sp>
        <p:nvSpPr>
          <p:cNvPr id="1511" name="Google Shape;1511;g3cc039f5a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2" name="Google Shape;1512;g3cc039f5a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8" name="Shape 1518"/>
        <p:cNvGrpSpPr/>
        <p:nvPr/>
      </p:nvGrpSpPr>
      <p:grpSpPr>
        <a:xfrm>
          <a:off x="0" y="0"/>
          <a:ext cx="0" cy="0"/>
          <a:chOff x="0" y="0"/>
          <a:chExt cx="0" cy="0"/>
        </a:xfrm>
      </p:grpSpPr>
      <p:sp>
        <p:nvSpPr>
          <p:cNvPr id="1519" name="Google Shape;1519;g3cc039f5a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3cc039f5a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5" name="Shape 1525"/>
        <p:cNvGrpSpPr/>
        <p:nvPr/>
      </p:nvGrpSpPr>
      <p:grpSpPr>
        <a:xfrm>
          <a:off x="0" y="0"/>
          <a:ext cx="0" cy="0"/>
          <a:chOff x="0" y="0"/>
          <a:chExt cx="0" cy="0"/>
        </a:xfrm>
      </p:grpSpPr>
      <p:sp>
        <p:nvSpPr>
          <p:cNvPr id="1526" name="Google Shape;1526;g3cc039f5a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7" name="Google Shape;1527;g3cc039f5a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2" name="Shape 1532"/>
        <p:cNvGrpSpPr/>
        <p:nvPr/>
      </p:nvGrpSpPr>
      <p:grpSpPr>
        <a:xfrm>
          <a:off x="0" y="0"/>
          <a:ext cx="0" cy="0"/>
          <a:chOff x="0" y="0"/>
          <a:chExt cx="0" cy="0"/>
        </a:xfrm>
      </p:grpSpPr>
      <p:sp>
        <p:nvSpPr>
          <p:cNvPr id="1533" name="Google Shape;1533;g3cc039f5a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4" name="Google Shape;1534;g3cc039f5a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8" name="Shape 1538"/>
        <p:cNvGrpSpPr/>
        <p:nvPr/>
      </p:nvGrpSpPr>
      <p:grpSpPr>
        <a:xfrm>
          <a:off x="0" y="0"/>
          <a:ext cx="0" cy="0"/>
          <a:chOff x="0" y="0"/>
          <a:chExt cx="0" cy="0"/>
        </a:xfrm>
      </p:grpSpPr>
      <p:sp>
        <p:nvSpPr>
          <p:cNvPr id="1539" name="Google Shape;1539;g3cc039f5a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0" name="Google Shape;1540;g3cc039f5a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6" name="Shape 1546"/>
        <p:cNvGrpSpPr/>
        <p:nvPr/>
      </p:nvGrpSpPr>
      <p:grpSpPr>
        <a:xfrm>
          <a:off x="0" y="0"/>
          <a:ext cx="0" cy="0"/>
          <a:chOff x="0" y="0"/>
          <a:chExt cx="0" cy="0"/>
        </a:xfrm>
      </p:grpSpPr>
      <p:sp>
        <p:nvSpPr>
          <p:cNvPr id="1547" name="Google Shape;1547;g3cc039f5a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8" name="Google Shape;1548;g3cc039f5a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3" name="Shape 1573"/>
        <p:cNvGrpSpPr/>
        <p:nvPr/>
      </p:nvGrpSpPr>
      <p:grpSpPr>
        <a:xfrm>
          <a:off x="0" y="0"/>
          <a:ext cx="0" cy="0"/>
          <a:chOff x="0" y="0"/>
          <a:chExt cx="0" cy="0"/>
        </a:xfrm>
      </p:grpSpPr>
      <p:sp>
        <p:nvSpPr>
          <p:cNvPr id="1574" name="Google Shape;1574;g3cc20711ac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5" name="Google Shape;1575;g3cc20711ac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0" name="Shape 1580"/>
        <p:cNvGrpSpPr/>
        <p:nvPr/>
      </p:nvGrpSpPr>
      <p:grpSpPr>
        <a:xfrm>
          <a:off x="0" y="0"/>
          <a:ext cx="0" cy="0"/>
          <a:chOff x="0" y="0"/>
          <a:chExt cx="0" cy="0"/>
        </a:xfrm>
      </p:grpSpPr>
      <p:sp>
        <p:nvSpPr>
          <p:cNvPr id="1581" name="Google Shape;1581;g3cc20711ac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2" name="Google Shape;1582;g3cc20711ac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7" name="Shape 1587"/>
        <p:cNvGrpSpPr/>
        <p:nvPr/>
      </p:nvGrpSpPr>
      <p:grpSpPr>
        <a:xfrm>
          <a:off x="0" y="0"/>
          <a:ext cx="0" cy="0"/>
          <a:chOff x="0" y="0"/>
          <a:chExt cx="0" cy="0"/>
        </a:xfrm>
      </p:grpSpPr>
      <p:sp>
        <p:nvSpPr>
          <p:cNvPr id="1588" name="Google Shape;1588;g3cc20711ac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9" name="Google Shape;1589;g3cc20711ac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3bcef917d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bcef917d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4" name="Shape 1594"/>
        <p:cNvGrpSpPr/>
        <p:nvPr/>
      </p:nvGrpSpPr>
      <p:grpSpPr>
        <a:xfrm>
          <a:off x="0" y="0"/>
          <a:ext cx="0" cy="0"/>
          <a:chOff x="0" y="0"/>
          <a:chExt cx="0" cy="0"/>
        </a:xfrm>
      </p:grpSpPr>
      <p:sp>
        <p:nvSpPr>
          <p:cNvPr id="1595" name="Google Shape;1595;g3cc20711ac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6" name="Google Shape;1596;g3cc20711ac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1" name="Shape 1601"/>
        <p:cNvGrpSpPr/>
        <p:nvPr/>
      </p:nvGrpSpPr>
      <p:grpSpPr>
        <a:xfrm>
          <a:off x="0" y="0"/>
          <a:ext cx="0" cy="0"/>
          <a:chOff x="0" y="0"/>
          <a:chExt cx="0" cy="0"/>
        </a:xfrm>
      </p:grpSpPr>
      <p:sp>
        <p:nvSpPr>
          <p:cNvPr id="1602" name="Google Shape;1602;g3cc20711ac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3" name="Google Shape;1603;g3cc20711ac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8" name="Shape 1608"/>
        <p:cNvGrpSpPr/>
        <p:nvPr/>
      </p:nvGrpSpPr>
      <p:grpSpPr>
        <a:xfrm>
          <a:off x="0" y="0"/>
          <a:ext cx="0" cy="0"/>
          <a:chOff x="0" y="0"/>
          <a:chExt cx="0" cy="0"/>
        </a:xfrm>
      </p:grpSpPr>
      <p:sp>
        <p:nvSpPr>
          <p:cNvPr id="1609" name="Google Shape;1609;g3cc20711ac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0" name="Google Shape;1610;g3cc20711ac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6" name="Shape 1616"/>
        <p:cNvGrpSpPr/>
        <p:nvPr/>
      </p:nvGrpSpPr>
      <p:grpSpPr>
        <a:xfrm>
          <a:off x="0" y="0"/>
          <a:ext cx="0" cy="0"/>
          <a:chOff x="0" y="0"/>
          <a:chExt cx="0" cy="0"/>
        </a:xfrm>
      </p:grpSpPr>
      <p:sp>
        <p:nvSpPr>
          <p:cNvPr id="1617" name="Google Shape;1617;g3cc20711ac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8" name="Google Shape;1618;g3cc20711ac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3" name="Shape 1623"/>
        <p:cNvGrpSpPr/>
        <p:nvPr/>
      </p:nvGrpSpPr>
      <p:grpSpPr>
        <a:xfrm>
          <a:off x="0" y="0"/>
          <a:ext cx="0" cy="0"/>
          <a:chOff x="0" y="0"/>
          <a:chExt cx="0" cy="0"/>
        </a:xfrm>
      </p:grpSpPr>
      <p:sp>
        <p:nvSpPr>
          <p:cNvPr id="1624" name="Google Shape;1624;g3cc20711ac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5" name="Google Shape;1625;g3cc20711ac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1" name="Shape 1631"/>
        <p:cNvGrpSpPr/>
        <p:nvPr/>
      </p:nvGrpSpPr>
      <p:grpSpPr>
        <a:xfrm>
          <a:off x="0" y="0"/>
          <a:ext cx="0" cy="0"/>
          <a:chOff x="0" y="0"/>
          <a:chExt cx="0" cy="0"/>
        </a:xfrm>
      </p:grpSpPr>
      <p:sp>
        <p:nvSpPr>
          <p:cNvPr id="1632" name="Google Shape;1632;g3cc20711ac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3" name="Google Shape;1633;g3cc20711ac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8" name="Shape 1638"/>
        <p:cNvGrpSpPr/>
        <p:nvPr/>
      </p:nvGrpSpPr>
      <p:grpSpPr>
        <a:xfrm>
          <a:off x="0" y="0"/>
          <a:ext cx="0" cy="0"/>
          <a:chOff x="0" y="0"/>
          <a:chExt cx="0" cy="0"/>
        </a:xfrm>
      </p:grpSpPr>
      <p:sp>
        <p:nvSpPr>
          <p:cNvPr id="1639" name="Google Shape;1639;g3cc20711ac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0" name="Google Shape;1640;g3cc20711ac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6" name="Shape 1646"/>
        <p:cNvGrpSpPr/>
        <p:nvPr/>
      </p:nvGrpSpPr>
      <p:grpSpPr>
        <a:xfrm>
          <a:off x="0" y="0"/>
          <a:ext cx="0" cy="0"/>
          <a:chOff x="0" y="0"/>
          <a:chExt cx="0" cy="0"/>
        </a:xfrm>
      </p:grpSpPr>
      <p:sp>
        <p:nvSpPr>
          <p:cNvPr id="1647" name="Google Shape;1647;g3cc20711ac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8" name="Google Shape;1648;g3cc20711ac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3" name="Shape 1653"/>
        <p:cNvGrpSpPr/>
        <p:nvPr/>
      </p:nvGrpSpPr>
      <p:grpSpPr>
        <a:xfrm>
          <a:off x="0" y="0"/>
          <a:ext cx="0" cy="0"/>
          <a:chOff x="0" y="0"/>
          <a:chExt cx="0" cy="0"/>
        </a:xfrm>
      </p:grpSpPr>
      <p:sp>
        <p:nvSpPr>
          <p:cNvPr id="1654" name="Google Shape;1654;g3cc20711ac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5" name="Google Shape;1655;g3cc20711ac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0" name="Shape 1660"/>
        <p:cNvGrpSpPr/>
        <p:nvPr/>
      </p:nvGrpSpPr>
      <p:grpSpPr>
        <a:xfrm>
          <a:off x="0" y="0"/>
          <a:ext cx="0" cy="0"/>
          <a:chOff x="0" y="0"/>
          <a:chExt cx="0" cy="0"/>
        </a:xfrm>
      </p:grpSpPr>
      <p:sp>
        <p:nvSpPr>
          <p:cNvPr id="1661" name="Google Shape;1661;g3cc20711ac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2" name="Google Shape;1662;g3cc20711ac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3bcef917d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3bcef917d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7" name="Shape 1667"/>
        <p:cNvGrpSpPr/>
        <p:nvPr/>
      </p:nvGrpSpPr>
      <p:grpSpPr>
        <a:xfrm>
          <a:off x="0" y="0"/>
          <a:ext cx="0" cy="0"/>
          <a:chOff x="0" y="0"/>
          <a:chExt cx="0" cy="0"/>
        </a:xfrm>
      </p:grpSpPr>
      <p:sp>
        <p:nvSpPr>
          <p:cNvPr id="1668" name="Google Shape;1668;g3cc20711ac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9" name="Google Shape;1669;g3cc20711ac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4" name="Shape 1674"/>
        <p:cNvGrpSpPr/>
        <p:nvPr/>
      </p:nvGrpSpPr>
      <p:grpSpPr>
        <a:xfrm>
          <a:off x="0" y="0"/>
          <a:ext cx="0" cy="0"/>
          <a:chOff x="0" y="0"/>
          <a:chExt cx="0" cy="0"/>
        </a:xfrm>
      </p:grpSpPr>
      <p:sp>
        <p:nvSpPr>
          <p:cNvPr id="1675" name="Google Shape;1675;g3cc20711ac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6" name="Google Shape;1676;g3cc20711ac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1" name="Shape 1681"/>
        <p:cNvGrpSpPr/>
        <p:nvPr/>
      </p:nvGrpSpPr>
      <p:grpSpPr>
        <a:xfrm>
          <a:off x="0" y="0"/>
          <a:ext cx="0" cy="0"/>
          <a:chOff x="0" y="0"/>
          <a:chExt cx="0" cy="0"/>
        </a:xfrm>
      </p:grpSpPr>
      <p:sp>
        <p:nvSpPr>
          <p:cNvPr id="1682" name="Google Shape;1682;g3cc20711ac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3" name="Google Shape;1683;g3cc20711ac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8" name="Shape 1688"/>
        <p:cNvGrpSpPr/>
        <p:nvPr/>
      </p:nvGrpSpPr>
      <p:grpSpPr>
        <a:xfrm>
          <a:off x="0" y="0"/>
          <a:ext cx="0" cy="0"/>
          <a:chOff x="0" y="0"/>
          <a:chExt cx="0" cy="0"/>
        </a:xfrm>
      </p:grpSpPr>
      <p:sp>
        <p:nvSpPr>
          <p:cNvPr id="1689" name="Google Shape;1689;g3cc20711ac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0" name="Google Shape;1690;g3cc20711ac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5" name="Shape 1695"/>
        <p:cNvGrpSpPr/>
        <p:nvPr/>
      </p:nvGrpSpPr>
      <p:grpSpPr>
        <a:xfrm>
          <a:off x="0" y="0"/>
          <a:ext cx="0" cy="0"/>
          <a:chOff x="0" y="0"/>
          <a:chExt cx="0" cy="0"/>
        </a:xfrm>
      </p:grpSpPr>
      <p:sp>
        <p:nvSpPr>
          <p:cNvPr id="1696" name="Google Shape;1696;g3cc20711ac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7" name="Google Shape;1697;g3cc20711ac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2" name="Shape 1702"/>
        <p:cNvGrpSpPr/>
        <p:nvPr/>
      </p:nvGrpSpPr>
      <p:grpSpPr>
        <a:xfrm>
          <a:off x="0" y="0"/>
          <a:ext cx="0" cy="0"/>
          <a:chOff x="0" y="0"/>
          <a:chExt cx="0" cy="0"/>
        </a:xfrm>
      </p:grpSpPr>
      <p:sp>
        <p:nvSpPr>
          <p:cNvPr id="1703" name="Google Shape;1703;g3cc20711ac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4" name="Google Shape;1704;g3cc20711ac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9" name="Shape 1709"/>
        <p:cNvGrpSpPr/>
        <p:nvPr/>
      </p:nvGrpSpPr>
      <p:grpSpPr>
        <a:xfrm>
          <a:off x="0" y="0"/>
          <a:ext cx="0" cy="0"/>
          <a:chOff x="0" y="0"/>
          <a:chExt cx="0" cy="0"/>
        </a:xfrm>
      </p:grpSpPr>
      <p:sp>
        <p:nvSpPr>
          <p:cNvPr id="1710" name="Google Shape;1710;g3cc20711ac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1" name="Google Shape;1711;g3cc20711ac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6" name="Shape 1716"/>
        <p:cNvGrpSpPr/>
        <p:nvPr/>
      </p:nvGrpSpPr>
      <p:grpSpPr>
        <a:xfrm>
          <a:off x="0" y="0"/>
          <a:ext cx="0" cy="0"/>
          <a:chOff x="0" y="0"/>
          <a:chExt cx="0" cy="0"/>
        </a:xfrm>
      </p:grpSpPr>
      <p:sp>
        <p:nvSpPr>
          <p:cNvPr id="1717" name="Google Shape;1717;g3cd2b2e919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8" name="Google Shape;1718;g3cd2b2e919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3" name="Shape 1723"/>
        <p:cNvGrpSpPr/>
        <p:nvPr/>
      </p:nvGrpSpPr>
      <p:grpSpPr>
        <a:xfrm>
          <a:off x="0" y="0"/>
          <a:ext cx="0" cy="0"/>
          <a:chOff x="0" y="0"/>
          <a:chExt cx="0" cy="0"/>
        </a:xfrm>
      </p:grpSpPr>
      <p:sp>
        <p:nvSpPr>
          <p:cNvPr id="1724" name="Google Shape;1724;g3cd2b2e919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5" name="Google Shape;1725;g3cd2b2e919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0" name="Shape 1730"/>
        <p:cNvGrpSpPr/>
        <p:nvPr/>
      </p:nvGrpSpPr>
      <p:grpSpPr>
        <a:xfrm>
          <a:off x="0" y="0"/>
          <a:ext cx="0" cy="0"/>
          <a:chOff x="0" y="0"/>
          <a:chExt cx="0" cy="0"/>
        </a:xfrm>
      </p:grpSpPr>
      <p:sp>
        <p:nvSpPr>
          <p:cNvPr id="1731" name="Google Shape;1731;g3cd2b2e919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2" name="Google Shape;1732;g3cd2b2e919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3b4e7353c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b4e7353c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3bcef917d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bcef917d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7" name="Shape 1737"/>
        <p:cNvGrpSpPr/>
        <p:nvPr/>
      </p:nvGrpSpPr>
      <p:grpSpPr>
        <a:xfrm>
          <a:off x="0" y="0"/>
          <a:ext cx="0" cy="0"/>
          <a:chOff x="0" y="0"/>
          <a:chExt cx="0" cy="0"/>
        </a:xfrm>
      </p:grpSpPr>
      <p:sp>
        <p:nvSpPr>
          <p:cNvPr id="1738" name="Google Shape;1738;g3cd2b2e919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9" name="Google Shape;1739;g3cd2b2e919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4" name="Shape 1744"/>
        <p:cNvGrpSpPr/>
        <p:nvPr/>
      </p:nvGrpSpPr>
      <p:grpSpPr>
        <a:xfrm>
          <a:off x="0" y="0"/>
          <a:ext cx="0" cy="0"/>
          <a:chOff x="0" y="0"/>
          <a:chExt cx="0" cy="0"/>
        </a:xfrm>
      </p:grpSpPr>
      <p:sp>
        <p:nvSpPr>
          <p:cNvPr id="1745" name="Google Shape;1745;g3cd2b2e919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6" name="Google Shape;1746;g3cd2b2e919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1" name="Shape 1751"/>
        <p:cNvGrpSpPr/>
        <p:nvPr/>
      </p:nvGrpSpPr>
      <p:grpSpPr>
        <a:xfrm>
          <a:off x="0" y="0"/>
          <a:ext cx="0" cy="0"/>
          <a:chOff x="0" y="0"/>
          <a:chExt cx="0" cy="0"/>
        </a:xfrm>
      </p:grpSpPr>
      <p:sp>
        <p:nvSpPr>
          <p:cNvPr id="1752" name="Google Shape;1752;g3d57c2c8f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3" name="Google Shape;1753;g3d57c2c8f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8" name="Shape 1758"/>
        <p:cNvGrpSpPr/>
        <p:nvPr/>
      </p:nvGrpSpPr>
      <p:grpSpPr>
        <a:xfrm>
          <a:off x="0" y="0"/>
          <a:ext cx="0" cy="0"/>
          <a:chOff x="0" y="0"/>
          <a:chExt cx="0" cy="0"/>
        </a:xfrm>
      </p:grpSpPr>
      <p:sp>
        <p:nvSpPr>
          <p:cNvPr id="1759" name="Google Shape;1759;g3d57c2c8f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3d57c2c8f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5" name="Shape 1765"/>
        <p:cNvGrpSpPr/>
        <p:nvPr/>
      </p:nvGrpSpPr>
      <p:grpSpPr>
        <a:xfrm>
          <a:off x="0" y="0"/>
          <a:ext cx="0" cy="0"/>
          <a:chOff x="0" y="0"/>
          <a:chExt cx="0" cy="0"/>
        </a:xfrm>
      </p:grpSpPr>
      <p:sp>
        <p:nvSpPr>
          <p:cNvPr id="1766" name="Google Shape;1766;g3d57c2c8f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7" name="Google Shape;1767;g3d57c2c8f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2" name="Shape 1772"/>
        <p:cNvGrpSpPr/>
        <p:nvPr/>
      </p:nvGrpSpPr>
      <p:grpSpPr>
        <a:xfrm>
          <a:off x="0" y="0"/>
          <a:ext cx="0" cy="0"/>
          <a:chOff x="0" y="0"/>
          <a:chExt cx="0" cy="0"/>
        </a:xfrm>
      </p:grpSpPr>
      <p:sp>
        <p:nvSpPr>
          <p:cNvPr id="1773" name="Google Shape;1773;g3d57c2c8f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4" name="Google Shape;1774;g3d57c2c8f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9" name="Shape 1779"/>
        <p:cNvGrpSpPr/>
        <p:nvPr/>
      </p:nvGrpSpPr>
      <p:grpSpPr>
        <a:xfrm>
          <a:off x="0" y="0"/>
          <a:ext cx="0" cy="0"/>
          <a:chOff x="0" y="0"/>
          <a:chExt cx="0" cy="0"/>
        </a:xfrm>
      </p:grpSpPr>
      <p:sp>
        <p:nvSpPr>
          <p:cNvPr id="1780" name="Google Shape;1780;g3d57c2c8f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1" name="Google Shape;1781;g3d57c2c8f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6" name="Shape 1786"/>
        <p:cNvGrpSpPr/>
        <p:nvPr/>
      </p:nvGrpSpPr>
      <p:grpSpPr>
        <a:xfrm>
          <a:off x="0" y="0"/>
          <a:ext cx="0" cy="0"/>
          <a:chOff x="0" y="0"/>
          <a:chExt cx="0" cy="0"/>
        </a:xfrm>
      </p:grpSpPr>
      <p:sp>
        <p:nvSpPr>
          <p:cNvPr id="1787" name="Google Shape;1787;g3d57c2c8f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8" name="Google Shape;1788;g3d57c2c8f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3" name="Shape 1793"/>
        <p:cNvGrpSpPr/>
        <p:nvPr/>
      </p:nvGrpSpPr>
      <p:grpSpPr>
        <a:xfrm>
          <a:off x="0" y="0"/>
          <a:ext cx="0" cy="0"/>
          <a:chOff x="0" y="0"/>
          <a:chExt cx="0" cy="0"/>
        </a:xfrm>
      </p:grpSpPr>
      <p:sp>
        <p:nvSpPr>
          <p:cNvPr id="1794" name="Google Shape;1794;g3d57c2c8f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5" name="Google Shape;1795;g3d57c2c8f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0" name="Shape 1800"/>
        <p:cNvGrpSpPr/>
        <p:nvPr/>
      </p:nvGrpSpPr>
      <p:grpSpPr>
        <a:xfrm>
          <a:off x="0" y="0"/>
          <a:ext cx="0" cy="0"/>
          <a:chOff x="0" y="0"/>
          <a:chExt cx="0" cy="0"/>
        </a:xfrm>
      </p:grpSpPr>
      <p:sp>
        <p:nvSpPr>
          <p:cNvPr id="1801" name="Google Shape;1801;g3d57c2c8f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2" name="Google Shape;1802;g3d57c2c8f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3bcef917de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bcef917d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8" name="Shape 1808"/>
        <p:cNvGrpSpPr/>
        <p:nvPr/>
      </p:nvGrpSpPr>
      <p:grpSpPr>
        <a:xfrm>
          <a:off x="0" y="0"/>
          <a:ext cx="0" cy="0"/>
          <a:chOff x="0" y="0"/>
          <a:chExt cx="0" cy="0"/>
        </a:xfrm>
      </p:grpSpPr>
      <p:sp>
        <p:nvSpPr>
          <p:cNvPr id="1809" name="Google Shape;1809;g3d57c2c8f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0" name="Google Shape;1810;g3d57c2c8f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5" name="Shape 1815"/>
        <p:cNvGrpSpPr/>
        <p:nvPr/>
      </p:nvGrpSpPr>
      <p:grpSpPr>
        <a:xfrm>
          <a:off x="0" y="0"/>
          <a:ext cx="0" cy="0"/>
          <a:chOff x="0" y="0"/>
          <a:chExt cx="0" cy="0"/>
        </a:xfrm>
      </p:grpSpPr>
      <p:sp>
        <p:nvSpPr>
          <p:cNvPr id="1816" name="Google Shape;1816;g3d57c2c8fb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7" name="Google Shape;1817;g3d57c2c8fb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3" name="Shape 1823"/>
        <p:cNvGrpSpPr/>
        <p:nvPr/>
      </p:nvGrpSpPr>
      <p:grpSpPr>
        <a:xfrm>
          <a:off x="0" y="0"/>
          <a:ext cx="0" cy="0"/>
          <a:chOff x="0" y="0"/>
          <a:chExt cx="0" cy="0"/>
        </a:xfrm>
      </p:grpSpPr>
      <p:sp>
        <p:nvSpPr>
          <p:cNvPr id="1824" name="Google Shape;1824;g3d57c2c8fb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5" name="Google Shape;1825;g3d57c2c8fb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0" name="Shape 1830"/>
        <p:cNvGrpSpPr/>
        <p:nvPr/>
      </p:nvGrpSpPr>
      <p:grpSpPr>
        <a:xfrm>
          <a:off x="0" y="0"/>
          <a:ext cx="0" cy="0"/>
          <a:chOff x="0" y="0"/>
          <a:chExt cx="0" cy="0"/>
        </a:xfrm>
      </p:grpSpPr>
      <p:sp>
        <p:nvSpPr>
          <p:cNvPr id="1831" name="Google Shape;1831;g3d57c2c8fb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3d57c2c8fb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7" name="Shape 1837"/>
        <p:cNvGrpSpPr/>
        <p:nvPr/>
      </p:nvGrpSpPr>
      <p:grpSpPr>
        <a:xfrm>
          <a:off x="0" y="0"/>
          <a:ext cx="0" cy="0"/>
          <a:chOff x="0" y="0"/>
          <a:chExt cx="0" cy="0"/>
        </a:xfrm>
      </p:grpSpPr>
      <p:sp>
        <p:nvSpPr>
          <p:cNvPr id="1838" name="Google Shape;1838;g3d57c2c8f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9" name="Google Shape;1839;g3d57c2c8f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4" name="Shape 1844"/>
        <p:cNvGrpSpPr/>
        <p:nvPr/>
      </p:nvGrpSpPr>
      <p:grpSpPr>
        <a:xfrm>
          <a:off x="0" y="0"/>
          <a:ext cx="0" cy="0"/>
          <a:chOff x="0" y="0"/>
          <a:chExt cx="0" cy="0"/>
        </a:xfrm>
      </p:grpSpPr>
      <p:sp>
        <p:nvSpPr>
          <p:cNvPr id="1845" name="Google Shape;1845;g3d57c2c8fb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6" name="Google Shape;1846;g3d57c2c8fb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2" name="Shape 1852"/>
        <p:cNvGrpSpPr/>
        <p:nvPr/>
      </p:nvGrpSpPr>
      <p:grpSpPr>
        <a:xfrm>
          <a:off x="0" y="0"/>
          <a:ext cx="0" cy="0"/>
          <a:chOff x="0" y="0"/>
          <a:chExt cx="0" cy="0"/>
        </a:xfrm>
      </p:grpSpPr>
      <p:sp>
        <p:nvSpPr>
          <p:cNvPr id="1853" name="Google Shape;1853;g3d57c2c8f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4" name="Google Shape;1854;g3d57c2c8f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9" name="Shape 1859"/>
        <p:cNvGrpSpPr/>
        <p:nvPr/>
      </p:nvGrpSpPr>
      <p:grpSpPr>
        <a:xfrm>
          <a:off x="0" y="0"/>
          <a:ext cx="0" cy="0"/>
          <a:chOff x="0" y="0"/>
          <a:chExt cx="0" cy="0"/>
        </a:xfrm>
      </p:grpSpPr>
      <p:sp>
        <p:nvSpPr>
          <p:cNvPr id="1860" name="Google Shape;1860;g3d57c2c8f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1" name="Google Shape;1861;g3d57c2c8f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5" name="Shape 1865"/>
        <p:cNvGrpSpPr/>
        <p:nvPr/>
      </p:nvGrpSpPr>
      <p:grpSpPr>
        <a:xfrm>
          <a:off x="0" y="0"/>
          <a:ext cx="0" cy="0"/>
          <a:chOff x="0" y="0"/>
          <a:chExt cx="0" cy="0"/>
        </a:xfrm>
      </p:grpSpPr>
      <p:sp>
        <p:nvSpPr>
          <p:cNvPr id="1866" name="Google Shape;1866;g3d57c2c8f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7" name="Google Shape;1867;g3d57c2c8f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2" name="Shape 1872"/>
        <p:cNvGrpSpPr/>
        <p:nvPr/>
      </p:nvGrpSpPr>
      <p:grpSpPr>
        <a:xfrm>
          <a:off x="0" y="0"/>
          <a:ext cx="0" cy="0"/>
          <a:chOff x="0" y="0"/>
          <a:chExt cx="0" cy="0"/>
        </a:xfrm>
      </p:grpSpPr>
      <p:sp>
        <p:nvSpPr>
          <p:cNvPr id="1873" name="Google Shape;1873;g3d57c2c8f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4" name="Google Shape;1874;g3d57c2c8f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3bcef917d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bcef917d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9" name="Shape 1879"/>
        <p:cNvGrpSpPr/>
        <p:nvPr/>
      </p:nvGrpSpPr>
      <p:grpSpPr>
        <a:xfrm>
          <a:off x="0" y="0"/>
          <a:ext cx="0" cy="0"/>
          <a:chOff x="0" y="0"/>
          <a:chExt cx="0" cy="0"/>
        </a:xfrm>
      </p:grpSpPr>
      <p:sp>
        <p:nvSpPr>
          <p:cNvPr id="1880" name="Google Shape;1880;g3d57c2c8f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1" name="Google Shape;1881;g3d57c2c8f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6" name="Shape 1886"/>
        <p:cNvGrpSpPr/>
        <p:nvPr/>
      </p:nvGrpSpPr>
      <p:grpSpPr>
        <a:xfrm>
          <a:off x="0" y="0"/>
          <a:ext cx="0" cy="0"/>
          <a:chOff x="0" y="0"/>
          <a:chExt cx="0" cy="0"/>
        </a:xfrm>
      </p:grpSpPr>
      <p:sp>
        <p:nvSpPr>
          <p:cNvPr id="1887" name="Google Shape;1887;g3d57c2c8f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8" name="Google Shape;1888;g3d57c2c8f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3" name="Shape 1893"/>
        <p:cNvGrpSpPr/>
        <p:nvPr/>
      </p:nvGrpSpPr>
      <p:grpSpPr>
        <a:xfrm>
          <a:off x="0" y="0"/>
          <a:ext cx="0" cy="0"/>
          <a:chOff x="0" y="0"/>
          <a:chExt cx="0" cy="0"/>
        </a:xfrm>
      </p:grpSpPr>
      <p:sp>
        <p:nvSpPr>
          <p:cNvPr id="1894" name="Google Shape;1894;g3d57c2c8f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5" name="Google Shape;1895;g3d57c2c8f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0" name="Shape 1900"/>
        <p:cNvGrpSpPr/>
        <p:nvPr/>
      </p:nvGrpSpPr>
      <p:grpSpPr>
        <a:xfrm>
          <a:off x="0" y="0"/>
          <a:ext cx="0" cy="0"/>
          <a:chOff x="0" y="0"/>
          <a:chExt cx="0" cy="0"/>
        </a:xfrm>
      </p:grpSpPr>
      <p:sp>
        <p:nvSpPr>
          <p:cNvPr id="1901" name="Google Shape;1901;g3d57c2c8f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2" name="Google Shape;1902;g3d57c2c8f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7" name="Shape 1907"/>
        <p:cNvGrpSpPr/>
        <p:nvPr/>
      </p:nvGrpSpPr>
      <p:grpSpPr>
        <a:xfrm>
          <a:off x="0" y="0"/>
          <a:ext cx="0" cy="0"/>
          <a:chOff x="0" y="0"/>
          <a:chExt cx="0" cy="0"/>
        </a:xfrm>
      </p:grpSpPr>
      <p:sp>
        <p:nvSpPr>
          <p:cNvPr id="1908" name="Google Shape;1908;g3d57c2c8f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9" name="Google Shape;1909;g3d57c2c8f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4" name="Shape 1914"/>
        <p:cNvGrpSpPr/>
        <p:nvPr/>
      </p:nvGrpSpPr>
      <p:grpSpPr>
        <a:xfrm>
          <a:off x="0" y="0"/>
          <a:ext cx="0" cy="0"/>
          <a:chOff x="0" y="0"/>
          <a:chExt cx="0" cy="0"/>
        </a:xfrm>
      </p:grpSpPr>
      <p:sp>
        <p:nvSpPr>
          <p:cNvPr id="1915" name="Google Shape;1915;g3d57c2c8f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6" name="Google Shape;1916;g3d57c2c8f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1" name="Shape 1921"/>
        <p:cNvGrpSpPr/>
        <p:nvPr/>
      </p:nvGrpSpPr>
      <p:grpSpPr>
        <a:xfrm>
          <a:off x="0" y="0"/>
          <a:ext cx="0" cy="0"/>
          <a:chOff x="0" y="0"/>
          <a:chExt cx="0" cy="0"/>
        </a:xfrm>
      </p:grpSpPr>
      <p:sp>
        <p:nvSpPr>
          <p:cNvPr id="1922" name="Google Shape;1922;g3d57c2c8f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3" name="Google Shape;1923;g3d57c2c8f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8" name="Shape 1928"/>
        <p:cNvGrpSpPr/>
        <p:nvPr/>
      </p:nvGrpSpPr>
      <p:grpSpPr>
        <a:xfrm>
          <a:off x="0" y="0"/>
          <a:ext cx="0" cy="0"/>
          <a:chOff x="0" y="0"/>
          <a:chExt cx="0" cy="0"/>
        </a:xfrm>
      </p:grpSpPr>
      <p:sp>
        <p:nvSpPr>
          <p:cNvPr id="1929" name="Google Shape;1929;g3d57c2c8f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0" name="Google Shape;1930;g3d57c2c8f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5" name="Shape 1935"/>
        <p:cNvGrpSpPr/>
        <p:nvPr/>
      </p:nvGrpSpPr>
      <p:grpSpPr>
        <a:xfrm>
          <a:off x="0" y="0"/>
          <a:ext cx="0" cy="0"/>
          <a:chOff x="0" y="0"/>
          <a:chExt cx="0" cy="0"/>
        </a:xfrm>
      </p:grpSpPr>
      <p:sp>
        <p:nvSpPr>
          <p:cNvPr id="1936" name="Google Shape;1936;g3d57c2c8f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7" name="Google Shape;1937;g3d57c2c8f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2" name="Shape 1942"/>
        <p:cNvGrpSpPr/>
        <p:nvPr/>
      </p:nvGrpSpPr>
      <p:grpSpPr>
        <a:xfrm>
          <a:off x="0" y="0"/>
          <a:ext cx="0" cy="0"/>
          <a:chOff x="0" y="0"/>
          <a:chExt cx="0" cy="0"/>
        </a:xfrm>
      </p:grpSpPr>
      <p:sp>
        <p:nvSpPr>
          <p:cNvPr id="1943" name="Google Shape;1943;g3d57c2c8fb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4" name="Google Shape;1944;g3d57c2c8f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3bcef917de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3bcef917d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9" name="Shape 1949"/>
        <p:cNvGrpSpPr/>
        <p:nvPr/>
      </p:nvGrpSpPr>
      <p:grpSpPr>
        <a:xfrm>
          <a:off x="0" y="0"/>
          <a:ext cx="0" cy="0"/>
          <a:chOff x="0" y="0"/>
          <a:chExt cx="0" cy="0"/>
        </a:xfrm>
      </p:grpSpPr>
      <p:sp>
        <p:nvSpPr>
          <p:cNvPr id="1950" name="Google Shape;1950;g3d57c2c8f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3d57c2c8f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7" name="Shape 1957"/>
        <p:cNvGrpSpPr/>
        <p:nvPr/>
      </p:nvGrpSpPr>
      <p:grpSpPr>
        <a:xfrm>
          <a:off x="0" y="0"/>
          <a:ext cx="0" cy="0"/>
          <a:chOff x="0" y="0"/>
          <a:chExt cx="0" cy="0"/>
        </a:xfrm>
      </p:grpSpPr>
      <p:sp>
        <p:nvSpPr>
          <p:cNvPr id="1958" name="Google Shape;1958;g3d57c2c8f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9" name="Google Shape;1959;g3d57c2c8f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4" name="Shape 1964"/>
        <p:cNvGrpSpPr/>
        <p:nvPr/>
      </p:nvGrpSpPr>
      <p:grpSpPr>
        <a:xfrm>
          <a:off x="0" y="0"/>
          <a:ext cx="0" cy="0"/>
          <a:chOff x="0" y="0"/>
          <a:chExt cx="0" cy="0"/>
        </a:xfrm>
      </p:grpSpPr>
      <p:sp>
        <p:nvSpPr>
          <p:cNvPr id="1965" name="Google Shape;1965;g3d57c2c8fb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6" name="Google Shape;1966;g3d57c2c8fb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1" name="Shape 1971"/>
        <p:cNvGrpSpPr/>
        <p:nvPr/>
      </p:nvGrpSpPr>
      <p:grpSpPr>
        <a:xfrm>
          <a:off x="0" y="0"/>
          <a:ext cx="0" cy="0"/>
          <a:chOff x="0" y="0"/>
          <a:chExt cx="0" cy="0"/>
        </a:xfrm>
      </p:grpSpPr>
      <p:sp>
        <p:nvSpPr>
          <p:cNvPr id="1972" name="Google Shape;1972;g3d57c2c8fb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3" name="Google Shape;1973;g3d57c2c8fb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9" name="Shape 1979"/>
        <p:cNvGrpSpPr/>
        <p:nvPr/>
      </p:nvGrpSpPr>
      <p:grpSpPr>
        <a:xfrm>
          <a:off x="0" y="0"/>
          <a:ext cx="0" cy="0"/>
          <a:chOff x="0" y="0"/>
          <a:chExt cx="0" cy="0"/>
        </a:xfrm>
      </p:grpSpPr>
      <p:sp>
        <p:nvSpPr>
          <p:cNvPr id="1980" name="Google Shape;1980;g3d57c2c8f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1" name="Google Shape;1981;g3d57c2c8fb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6" name="Shape 1986"/>
        <p:cNvGrpSpPr/>
        <p:nvPr/>
      </p:nvGrpSpPr>
      <p:grpSpPr>
        <a:xfrm>
          <a:off x="0" y="0"/>
          <a:ext cx="0" cy="0"/>
          <a:chOff x="0" y="0"/>
          <a:chExt cx="0" cy="0"/>
        </a:xfrm>
      </p:grpSpPr>
      <p:sp>
        <p:nvSpPr>
          <p:cNvPr id="1987" name="Google Shape;1987;g3d57c2c8fb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8" name="Google Shape;1988;g3d57c2c8fb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3" name="Shape 1993"/>
        <p:cNvGrpSpPr/>
        <p:nvPr/>
      </p:nvGrpSpPr>
      <p:grpSpPr>
        <a:xfrm>
          <a:off x="0" y="0"/>
          <a:ext cx="0" cy="0"/>
          <a:chOff x="0" y="0"/>
          <a:chExt cx="0" cy="0"/>
        </a:xfrm>
      </p:grpSpPr>
      <p:sp>
        <p:nvSpPr>
          <p:cNvPr id="1994" name="Google Shape;1994;g3d57c2c8fb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5" name="Google Shape;1995;g3d57c2c8fb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0" name="Shape 2000"/>
        <p:cNvGrpSpPr/>
        <p:nvPr/>
      </p:nvGrpSpPr>
      <p:grpSpPr>
        <a:xfrm>
          <a:off x="0" y="0"/>
          <a:ext cx="0" cy="0"/>
          <a:chOff x="0" y="0"/>
          <a:chExt cx="0" cy="0"/>
        </a:xfrm>
      </p:grpSpPr>
      <p:sp>
        <p:nvSpPr>
          <p:cNvPr id="2001" name="Google Shape;2001;g3d57c2c8fb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2" name="Google Shape;2002;g3d57c2c8fb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7" name="Shape 2007"/>
        <p:cNvGrpSpPr/>
        <p:nvPr/>
      </p:nvGrpSpPr>
      <p:grpSpPr>
        <a:xfrm>
          <a:off x="0" y="0"/>
          <a:ext cx="0" cy="0"/>
          <a:chOff x="0" y="0"/>
          <a:chExt cx="0" cy="0"/>
        </a:xfrm>
      </p:grpSpPr>
      <p:sp>
        <p:nvSpPr>
          <p:cNvPr id="2008" name="Google Shape;2008;g3d57c2c8fb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9" name="Google Shape;2009;g3d57c2c8fb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4" name="Shape 2014"/>
        <p:cNvGrpSpPr/>
        <p:nvPr/>
      </p:nvGrpSpPr>
      <p:grpSpPr>
        <a:xfrm>
          <a:off x="0" y="0"/>
          <a:ext cx="0" cy="0"/>
          <a:chOff x="0" y="0"/>
          <a:chExt cx="0" cy="0"/>
        </a:xfrm>
      </p:grpSpPr>
      <p:sp>
        <p:nvSpPr>
          <p:cNvPr id="2015" name="Google Shape;2015;g3d57c2c8fb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6" name="Google Shape;2016;g3d57c2c8fb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3bcef917d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bcef917d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1" name="Shape 2021"/>
        <p:cNvGrpSpPr/>
        <p:nvPr/>
      </p:nvGrpSpPr>
      <p:grpSpPr>
        <a:xfrm>
          <a:off x="0" y="0"/>
          <a:ext cx="0" cy="0"/>
          <a:chOff x="0" y="0"/>
          <a:chExt cx="0" cy="0"/>
        </a:xfrm>
      </p:grpSpPr>
      <p:sp>
        <p:nvSpPr>
          <p:cNvPr id="2022" name="Google Shape;2022;g3d57c2c8fb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3" name="Google Shape;2023;g3d57c2c8fb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8" name="Shape 2028"/>
        <p:cNvGrpSpPr/>
        <p:nvPr/>
      </p:nvGrpSpPr>
      <p:grpSpPr>
        <a:xfrm>
          <a:off x="0" y="0"/>
          <a:ext cx="0" cy="0"/>
          <a:chOff x="0" y="0"/>
          <a:chExt cx="0" cy="0"/>
        </a:xfrm>
      </p:grpSpPr>
      <p:sp>
        <p:nvSpPr>
          <p:cNvPr id="2029" name="Google Shape;2029;g3d57c2c8fb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0" name="Google Shape;2030;g3d57c2c8fb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5" name="Shape 2035"/>
        <p:cNvGrpSpPr/>
        <p:nvPr/>
      </p:nvGrpSpPr>
      <p:grpSpPr>
        <a:xfrm>
          <a:off x="0" y="0"/>
          <a:ext cx="0" cy="0"/>
          <a:chOff x="0" y="0"/>
          <a:chExt cx="0" cy="0"/>
        </a:xfrm>
      </p:grpSpPr>
      <p:sp>
        <p:nvSpPr>
          <p:cNvPr id="2036" name="Google Shape;2036;g3d57c2c8f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7" name="Google Shape;2037;g3d57c2c8fb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2" name="Shape 2042"/>
        <p:cNvGrpSpPr/>
        <p:nvPr/>
      </p:nvGrpSpPr>
      <p:grpSpPr>
        <a:xfrm>
          <a:off x="0" y="0"/>
          <a:ext cx="0" cy="0"/>
          <a:chOff x="0" y="0"/>
          <a:chExt cx="0" cy="0"/>
        </a:xfrm>
      </p:grpSpPr>
      <p:sp>
        <p:nvSpPr>
          <p:cNvPr id="2043" name="Google Shape;2043;g3d57c2c8fb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4" name="Google Shape;2044;g3d57c2c8fb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9" name="Shape 2049"/>
        <p:cNvGrpSpPr/>
        <p:nvPr/>
      </p:nvGrpSpPr>
      <p:grpSpPr>
        <a:xfrm>
          <a:off x="0" y="0"/>
          <a:ext cx="0" cy="0"/>
          <a:chOff x="0" y="0"/>
          <a:chExt cx="0" cy="0"/>
        </a:xfrm>
      </p:grpSpPr>
      <p:sp>
        <p:nvSpPr>
          <p:cNvPr id="2050" name="Google Shape;2050;g3d57c2c8fb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1" name="Google Shape;2051;g3d57c2c8fb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6" name="Shape 2056"/>
        <p:cNvGrpSpPr/>
        <p:nvPr/>
      </p:nvGrpSpPr>
      <p:grpSpPr>
        <a:xfrm>
          <a:off x="0" y="0"/>
          <a:ext cx="0" cy="0"/>
          <a:chOff x="0" y="0"/>
          <a:chExt cx="0" cy="0"/>
        </a:xfrm>
      </p:grpSpPr>
      <p:sp>
        <p:nvSpPr>
          <p:cNvPr id="2057" name="Google Shape;2057;g3d57c2c8fb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8" name="Google Shape;2058;g3d57c2c8fb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3" name="Shape 2063"/>
        <p:cNvGrpSpPr/>
        <p:nvPr/>
      </p:nvGrpSpPr>
      <p:grpSpPr>
        <a:xfrm>
          <a:off x="0" y="0"/>
          <a:ext cx="0" cy="0"/>
          <a:chOff x="0" y="0"/>
          <a:chExt cx="0" cy="0"/>
        </a:xfrm>
      </p:grpSpPr>
      <p:sp>
        <p:nvSpPr>
          <p:cNvPr id="2064" name="Google Shape;2064;g3d57c2c8fb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5" name="Google Shape;2065;g3d57c2c8fb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0" name="Shape 2070"/>
        <p:cNvGrpSpPr/>
        <p:nvPr/>
      </p:nvGrpSpPr>
      <p:grpSpPr>
        <a:xfrm>
          <a:off x="0" y="0"/>
          <a:ext cx="0" cy="0"/>
          <a:chOff x="0" y="0"/>
          <a:chExt cx="0" cy="0"/>
        </a:xfrm>
      </p:grpSpPr>
      <p:sp>
        <p:nvSpPr>
          <p:cNvPr id="2071" name="Google Shape;2071;g3d57c2c8fb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2" name="Google Shape;2072;g3d57c2c8fb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7" name="Shape 2077"/>
        <p:cNvGrpSpPr/>
        <p:nvPr/>
      </p:nvGrpSpPr>
      <p:grpSpPr>
        <a:xfrm>
          <a:off x="0" y="0"/>
          <a:ext cx="0" cy="0"/>
          <a:chOff x="0" y="0"/>
          <a:chExt cx="0" cy="0"/>
        </a:xfrm>
      </p:grpSpPr>
      <p:sp>
        <p:nvSpPr>
          <p:cNvPr id="2078" name="Google Shape;2078;g3d57c2c8fb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9" name="Google Shape;2079;g3d57c2c8fb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4" name="Shape 2084"/>
        <p:cNvGrpSpPr/>
        <p:nvPr/>
      </p:nvGrpSpPr>
      <p:grpSpPr>
        <a:xfrm>
          <a:off x="0" y="0"/>
          <a:ext cx="0" cy="0"/>
          <a:chOff x="0" y="0"/>
          <a:chExt cx="0" cy="0"/>
        </a:xfrm>
      </p:grpSpPr>
      <p:sp>
        <p:nvSpPr>
          <p:cNvPr id="2085" name="Google Shape;2085;g3d57c2c8fb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6" name="Google Shape;2086;g3d57c2c8fb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3bcef917d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3bcef917d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1" name="Shape 2091"/>
        <p:cNvGrpSpPr/>
        <p:nvPr/>
      </p:nvGrpSpPr>
      <p:grpSpPr>
        <a:xfrm>
          <a:off x="0" y="0"/>
          <a:ext cx="0" cy="0"/>
          <a:chOff x="0" y="0"/>
          <a:chExt cx="0" cy="0"/>
        </a:xfrm>
      </p:grpSpPr>
      <p:sp>
        <p:nvSpPr>
          <p:cNvPr id="2092" name="Google Shape;2092;g3d57c2c8f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3" name="Google Shape;2093;g3d57c2c8fb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a:solidFill>
                <a:srgbClr val="0170BA"/>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3bcef917d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3bcef917d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3bcef917d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bcef917d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3bcef917de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3bcef917d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3bcef917de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bcef917de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3bcef917de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3bcef917de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b="1" lang="en" sz="2000">
                <a:solidFill>
                  <a:srgbClr val="0170BA"/>
                </a:solidFill>
                <a:latin typeface="Alegreya"/>
                <a:ea typeface="Alegreya"/>
                <a:cs typeface="Alegreya"/>
                <a:sym typeface="Alegreya"/>
              </a:rPr>
              <a:t>Note</a:t>
            </a:r>
            <a:r>
              <a:rPr lang="en" sz="2000">
                <a:solidFill>
                  <a:srgbClr val="0170BA"/>
                </a:solidFill>
                <a:latin typeface="Alegreya"/>
                <a:ea typeface="Alegreya"/>
                <a:cs typeface="Alegreya"/>
                <a:sym typeface="Alegreya"/>
              </a:rPr>
              <a:t>: Think of variables as containers for storing data.</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3bcef917de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3bcef917de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3bcef917de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3bcef917de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3bcef917de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3bcef917de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3bcef917de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3bcef917de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3bcef917de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3bcef917de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3bcef917de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3bcef917de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g3bcef917de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3bcef917de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g3bcef917de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3bcef917de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g3bcef917d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3bcef917d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3bcef917de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bcef917de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chemeClr val="accent5"/>
                </a:solidFill>
                <a:latin typeface="Alegreya"/>
                <a:ea typeface="Alegreya"/>
                <a:cs typeface="Alegreya"/>
                <a:sym typeface="Alegreya"/>
              </a:rPr>
              <a:t>Note</a:t>
            </a:r>
            <a:r>
              <a:rPr lang="en" sz="1800">
                <a:solidFill>
                  <a:schemeClr val="accent5"/>
                </a:solidFill>
                <a:latin typeface="Alegreya"/>
                <a:ea typeface="Alegreya"/>
                <a:cs typeface="Alegreya"/>
                <a:sym typeface="Alegreya"/>
              </a:rPr>
              <a:t>: You can only use document.write in the HTML output. If you use it after the document has loaded, the whole document will be overwritten.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g3bcef917d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3bcef917d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3bcef917de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3bcef917de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g3bcef917de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3bcef917de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g3bcef917de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3bcef917de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g3a11de5d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3a11de5d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g3a11de5d5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3a11de5d5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Google Shape;594;g3a11de5d5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3a11de5d5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g3a11de5d5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3a11de5d5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Google Shape;608;g3c6f9c0f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3c6f9c0f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g3c6f9c0f9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3c6f9c0f9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3c32c17fa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c32c17fa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g3c6f9c0f9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3c6f9c0f9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sz="1800">
                <a:solidFill>
                  <a:srgbClr val="434343"/>
                </a:solidFill>
                <a:latin typeface="Alegreya"/>
                <a:ea typeface="Alegreya"/>
                <a:cs typeface="Alegreya"/>
                <a:sym typeface="Alegreya"/>
              </a:rPr>
              <a:t>function add(a, b) { console.log(`A + B = ${a + b}` );</a:t>
            </a:r>
            <a:endParaRPr sz="1800">
              <a:solidFill>
                <a:srgbClr val="434343"/>
              </a:solidFill>
              <a:latin typeface="Alegreya"/>
              <a:ea typeface="Alegreya"/>
              <a:cs typeface="Alegreya"/>
              <a:sym typeface="Alegreya"/>
            </a:endParaRPr>
          </a:p>
          <a:p>
            <a:pPr indent="0" lvl="0" marL="0" rtl="0" algn="l">
              <a:lnSpc>
                <a:spcPct val="115000"/>
              </a:lnSpc>
              <a:spcBef>
                <a:spcPts val="500"/>
              </a:spcBef>
              <a:spcAft>
                <a:spcPts val="0"/>
              </a:spcAft>
              <a:buNone/>
            </a:pPr>
            <a:r>
              <a:rPr lang="en" sz="1800">
                <a:solidFill>
                  <a:srgbClr val="0170BA"/>
                </a:solidFill>
                <a:latin typeface="Alegreya"/>
                <a:ea typeface="Alegreya"/>
                <a:cs typeface="Alegreya"/>
                <a:sym typeface="Alegreya"/>
              </a:rPr>
              <a:t>Is same with:</a:t>
            </a:r>
            <a:endParaRPr sz="1800">
              <a:solidFill>
                <a:srgbClr val="0170BA"/>
              </a:solidFill>
              <a:latin typeface="Alegreya"/>
              <a:ea typeface="Alegreya"/>
              <a:cs typeface="Alegreya"/>
              <a:sym typeface="Alegreya"/>
            </a:endParaRPr>
          </a:p>
          <a:p>
            <a:pPr indent="0" lvl="0" marL="0" rtl="0" algn="l">
              <a:lnSpc>
                <a:spcPct val="115000"/>
              </a:lnSpc>
              <a:spcBef>
                <a:spcPts val="500"/>
              </a:spcBef>
              <a:spcAft>
                <a:spcPts val="0"/>
              </a:spcAft>
              <a:buNone/>
            </a:pPr>
            <a:r>
              <a:rPr lang="en" sz="1800">
                <a:solidFill>
                  <a:srgbClr val="434343"/>
                </a:solidFill>
                <a:latin typeface="Alegreya"/>
                <a:ea typeface="Alegreya"/>
                <a:cs typeface="Alegreya"/>
                <a:sym typeface="Alegreya"/>
              </a:rPr>
              <a:t>function add(a, b) { console.log(‘A + B = ’ + a + b);</a:t>
            </a:r>
            <a:endParaRPr sz="1800">
              <a:solidFill>
                <a:srgbClr val="434343"/>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Google Shape;629;g3c6f9c0f9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3c6f9c0f9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g3c6f9c0f96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3c6f9c0f96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g3c6f9c0f9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3c6f9c0f9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g3a2ac9ec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3a2ac9ec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Google Shape;657;g3a2ac9ec2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3a2ac9ec2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g3a2ac9ec2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3a2ac9ec2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Google Shape;671;g3a2ac9ec2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3a2ac9ec2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7" name="Shape 677"/>
        <p:cNvGrpSpPr/>
        <p:nvPr/>
      </p:nvGrpSpPr>
      <p:grpSpPr>
        <a:xfrm>
          <a:off x="0" y="0"/>
          <a:ext cx="0" cy="0"/>
          <a:chOff x="0" y="0"/>
          <a:chExt cx="0" cy="0"/>
        </a:xfrm>
      </p:grpSpPr>
      <p:sp>
        <p:nvSpPr>
          <p:cNvPr id="678" name="Google Shape;678;g3c6f9c0f9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3c6f9c0f9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Google Shape;685;g3a1ba7b2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3a1ba7b2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3bcef917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bcef917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Google Shape;692;g3a1ba7b26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3a1ba7b26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Google Shape;699;g3a1ba7b26f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3a1ba7b26f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5" name="Shape 705"/>
        <p:cNvGrpSpPr/>
        <p:nvPr/>
      </p:nvGrpSpPr>
      <p:grpSpPr>
        <a:xfrm>
          <a:off x="0" y="0"/>
          <a:ext cx="0" cy="0"/>
          <a:chOff x="0" y="0"/>
          <a:chExt cx="0" cy="0"/>
        </a:xfrm>
      </p:grpSpPr>
      <p:sp>
        <p:nvSpPr>
          <p:cNvPr id="706" name="Google Shape;706;g3a1ba7b26f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3a1ba7b26f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2" name="Shape 712"/>
        <p:cNvGrpSpPr/>
        <p:nvPr/>
      </p:nvGrpSpPr>
      <p:grpSpPr>
        <a:xfrm>
          <a:off x="0" y="0"/>
          <a:ext cx="0" cy="0"/>
          <a:chOff x="0" y="0"/>
          <a:chExt cx="0" cy="0"/>
        </a:xfrm>
      </p:grpSpPr>
      <p:sp>
        <p:nvSpPr>
          <p:cNvPr id="713" name="Google Shape;713;g3a21c597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3a21c597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0" name="Shape 720"/>
        <p:cNvGrpSpPr/>
        <p:nvPr/>
      </p:nvGrpSpPr>
      <p:grpSpPr>
        <a:xfrm>
          <a:off x="0" y="0"/>
          <a:ext cx="0" cy="0"/>
          <a:chOff x="0" y="0"/>
          <a:chExt cx="0" cy="0"/>
        </a:xfrm>
      </p:grpSpPr>
      <p:sp>
        <p:nvSpPr>
          <p:cNvPr id="721" name="Google Shape;721;g3a21c597c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3a21c597c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8" name="Shape 728"/>
        <p:cNvGrpSpPr/>
        <p:nvPr/>
      </p:nvGrpSpPr>
      <p:grpSpPr>
        <a:xfrm>
          <a:off x="0" y="0"/>
          <a:ext cx="0" cy="0"/>
          <a:chOff x="0" y="0"/>
          <a:chExt cx="0" cy="0"/>
        </a:xfrm>
      </p:grpSpPr>
      <p:sp>
        <p:nvSpPr>
          <p:cNvPr id="729" name="Google Shape;729;g3a21c597c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3a21c597c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6" name="Shape 736"/>
        <p:cNvGrpSpPr/>
        <p:nvPr/>
      </p:nvGrpSpPr>
      <p:grpSpPr>
        <a:xfrm>
          <a:off x="0" y="0"/>
          <a:ext cx="0" cy="0"/>
          <a:chOff x="0" y="0"/>
          <a:chExt cx="0" cy="0"/>
        </a:xfrm>
      </p:grpSpPr>
      <p:sp>
        <p:nvSpPr>
          <p:cNvPr id="737" name="Google Shape;737;g3a21c597c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3a21c597c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4" name="Shape 744"/>
        <p:cNvGrpSpPr/>
        <p:nvPr/>
      </p:nvGrpSpPr>
      <p:grpSpPr>
        <a:xfrm>
          <a:off x="0" y="0"/>
          <a:ext cx="0" cy="0"/>
          <a:chOff x="0" y="0"/>
          <a:chExt cx="0" cy="0"/>
        </a:xfrm>
      </p:grpSpPr>
      <p:sp>
        <p:nvSpPr>
          <p:cNvPr id="745" name="Google Shape;745;g3a21c597c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3a21c597c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2" name="Shape 752"/>
        <p:cNvGrpSpPr/>
        <p:nvPr/>
      </p:nvGrpSpPr>
      <p:grpSpPr>
        <a:xfrm>
          <a:off x="0" y="0"/>
          <a:ext cx="0" cy="0"/>
          <a:chOff x="0" y="0"/>
          <a:chExt cx="0" cy="0"/>
        </a:xfrm>
      </p:grpSpPr>
      <p:sp>
        <p:nvSpPr>
          <p:cNvPr id="753" name="Google Shape;753;g3a21c597c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3a21c597c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9" name="Shape 759"/>
        <p:cNvGrpSpPr/>
        <p:nvPr/>
      </p:nvGrpSpPr>
      <p:grpSpPr>
        <a:xfrm>
          <a:off x="0" y="0"/>
          <a:ext cx="0" cy="0"/>
          <a:chOff x="0" y="0"/>
          <a:chExt cx="0" cy="0"/>
        </a:xfrm>
      </p:grpSpPr>
      <p:sp>
        <p:nvSpPr>
          <p:cNvPr id="760" name="Google Shape;760;g3a21c597c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3a21c597c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3bcef917d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bcef917d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6" name="Shape 766"/>
        <p:cNvGrpSpPr/>
        <p:nvPr/>
      </p:nvGrpSpPr>
      <p:grpSpPr>
        <a:xfrm>
          <a:off x="0" y="0"/>
          <a:ext cx="0" cy="0"/>
          <a:chOff x="0" y="0"/>
          <a:chExt cx="0" cy="0"/>
        </a:xfrm>
      </p:grpSpPr>
      <p:sp>
        <p:nvSpPr>
          <p:cNvPr id="767" name="Google Shape;767;g3a2ac9ec2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3a2ac9ec2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3" name="Shape 773"/>
        <p:cNvGrpSpPr/>
        <p:nvPr/>
      </p:nvGrpSpPr>
      <p:grpSpPr>
        <a:xfrm>
          <a:off x="0" y="0"/>
          <a:ext cx="0" cy="0"/>
          <a:chOff x="0" y="0"/>
          <a:chExt cx="0" cy="0"/>
        </a:xfrm>
      </p:grpSpPr>
      <p:sp>
        <p:nvSpPr>
          <p:cNvPr id="774" name="Google Shape;774;g3a2ac9ec2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3a2ac9ec2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Google Shape;781;g3a2ac9ec2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3a2ac9ec2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Google Shape;788;g3a2ac9ec2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3a2ac9ec2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4" name="Shape 794"/>
        <p:cNvGrpSpPr/>
        <p:nvPr/>
      </p:nvGrpSpPr>
      <p:grpSpPr>
        <a:xfrm>
          <a:off x="0" y="0"/>
          <a:ext cx="0" cy="0"/>
          <a:chOff x="0" y="0"/>
          <a:chExt cx="0" cy="0"/>
        </a:xfrm>
      </p:grpSpPr>
      <p:sp>
        <p:nvSpPr>
          <p:cNvPr id="795" name="Google Shape;795;g3a2ac9ec2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3a2ac9ec2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1" name="Shape 801"/>
        <p:cNvGrpSpPr/>
        <p:nvPr/>
      </p:nvGrpSpPr>
      <p:grpSpPr>
        <a:xfrm>
          <a:off x="0" y="0"/>
          <a:ext cx="0" cy="0"/>
          <a:chOff x="0" y="0"/>
          <a:chExt cx="0" cy="0"/>
        </a:xfrm>
      </p:grpSpPr>
      <p:sp>
        <p:nvSpPr>
          <p:cNvPr id="802" name="Google Shape;802;g3a2ac9ec2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3a2ac9ec2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8" name="Shape 808"/>
        <p:cNvGrpSpPr/>
        <p:nvPr/>
      </p:nvGrpSpPr>
      <p:grpSpPr>
        <a:xfrm>
          <a:off x="0" y="0"/>
          <a:ext cx="0" cy="0"/>
          <a:chOff x="0" y="0"/>
          <a:chExt cx="0" cy="0"/>
        </a:xfrm>
      </p:grpSpPr>
      <p:sp>
        <p:nvSpPr>
          <p:cNvPr id="809" name="Google Shape;809;g3a2ac9ec2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3a2ac9ec2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Google Shape;816;g3a2ac9ec2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3a2ac9ec2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2" name="Shape 822"/>
        <p:cNvGrpSpPr/>
        <p:nvPr/>
      </p:nvGrpSpPr>
      <p:grpSpPr>
        <a:xfrm>
          <a:off x="0" y="0"/>
          <a:ext cx="0" cy="0"/>
          <a:chOff x="0" y="0"/>
          <a:chExt cx="0" cy="0"/>
        </a:xfrm>
      </p:grpSpPr>
      <p:sp>
        <p:nvSpPr>
          <p:cNvPr id="823" name="Google Shape;823;g3a2ac9ec2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3a2ac9ec2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9" name="Shape 829"/>
        <p:cNvGrpSpPr/>
        <p:nvPr/>
      </p:nvGrpSpPr>
      <p:grpSpPr>
        <a:xfrm>
          <a:off x="0" y="0"/>
          <a:ext cx="0" cy="0"/>
          <a:chOff x="0" y="0"/>
          <a:chExt cx="0" cy="0"/>
        </a:xfrm>
      </p:grpSpPr>
      <p:sp>
        <p:nvSpPr>
          <p:cNvPr id="830" name="Google Shape;830;g3a2ac9ec2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3a2ac9ec2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3bcef917d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bcef917d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6" name="Shape 836"/>
        <p:cNvGrpSpPr/>
        <p:nvPr/>
      </p:nvGrpSpPr>
      <p:grpSpPr>
        <a:xfrm>
          <a:off x="0" y="0"/>
          <a:ext cx="0" cy="0"/>
          <a:chOff x="0" y="0"/>
          <a:chExt cx="0" cy="0"/>
        </a:xfrm>
      </p:grpSpPr>
      <p:sp>
        <p:nvSpPr>
          <p:cNvPr id="837" name="Google Shape;837;g3a2ac9ec2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3a2ac9ec2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3" name="Shape 843"/>
        <p:cNvGrpSpPr/>
        <p:nvPr/>
      </p:nvGrpSpPr>
      <p:grpSpPr>
        <a:xfrm>
          <a:off x="0" y="0"/>
          <a:ext cx="0" cy="0"/>
          <a:chOff x="0" y="0"/>
          <a:chExt cx="0" cy="0"/>
        </a:xfrm>
      </p:grpSpPr>
      <p:sp>
        <p:nvSpPr>
          <p:cNvPr id="844" name="Google Shape;844;g3a2ac9ec2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3a2ac9ec2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0" name="Shape 850"/>
        <p:cNvGrpSpPr/>
        <p:nvPr/>
      </p:nvGrpSpPr>
      <p:grpSpPr>
        <a:xfrm>
          <a:off x="0" y="0"/>
          <a:ext cx="0" cy="0"/>
          <a:chOff x="0" y="0"/>
          <a:chExt cx="0" cy="0"/>
        </a:xfrm>
      </p:grpSpPr>
      <p:sp>
        <p:nvSpPr>
          <p:cNvPr id="851" name="Google Shape;851;g3a2ac9ec2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3a2ac9ec2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Google Shape;858;g3a2ac9ec2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3a2ac9ec2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5" name="Shape 865"/>
        <p:cNvGrpSpPr/>
        <p:nvPr/>
      </p:nvGrpSpPr>
      <p:grpSpPr>
        <a:xfrm>
          <a:off x="0" y="0"/>
          <a:ext cx="0" cy="0"/>
          <a:chOff x="0" y="0"/>
          <a:chExt cx="0" cy="0"/>
        </a:xfrm>
      </p:grpSpPr>
      <p:sp>
        <p:nvSpPr>
          <p:cNvPr id="866" name="Google Shape;866;g3a2ac9ec26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3a2ac9ec2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2" name="Shape 872"/>
        <p:cNvGrpSpPr/>
        <p:nvPr/>
      </p:nvGrpSpPr>
      <p:grpSpPr>
        <a:xfrm>
          <a:off x="0" y="0"/>
          <a:ext cx="0" cy="0"/>
          <a:chOff x="0" y="0"/>
          <a:chExt cx="0" cy="0"/>
        </a:xfrm>
      </p:grpSpPr>
      <p:sp>
        <p:nvSpPr>
          <p:cNvPr id="873" name="Google Shape;873;g3a2ac9ec2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3a2ac9ec2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Google Shape;880;g3a2ecfa3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3a2ecfa3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6" name="Shape 886"/>
        <p:cNvGrpSpPr/>
        <p:nvPr/>
      </p:nvGrpSpPr>
      <p:grpSpPr>
        <a:xfrm>
          <a:off x="0" y="0"/>
          <a:ext cx="0" cy="0"/>
          <a:chOff x="0" y="0"/>
          <a:chExt cx="0" cy="0"/>
        </a:xfrm>
      </p:grpSpPr>
      <p:sp>
        <p:nvSpPr>
          <p:cNvPr id="887" name="Google Shape;887;g3a2ecfa30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3a2ecfa30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sz="2000">
                <a:solidFill>
                  <a:srgbClr val="0170BA"/>
                </a:solidFill>
                <a:latin typeface="Alegreya"/>
                <a:ea typeface="Alegreya"/>
                <a:cs typeface="Alegreya"/>
                <a:sym typeface="Alegreya"/>
              </a:rPr>
              <a:t>Note: Do not forget to increase the variable used in the condition, otherwise the loop will never end!</a:t>
            </a:r>
            <a:endParaRPr sz="2000">
              <a:solidFill>
                <a:srgbClr val="0170BA"/>
              </a:solidFill>
              <a:latin typeface="Alegreya"/>
              <a:ea typeface="Alegreya"/>
              <a:cs typeface="Alegreya"/>
              <a:sym typeface="Alegreya"/>
            </a:endParaRPr>
          </a:p>
          <a:p>
            <a:pPr indent="0" lvl="0" marL="0" rtl="0" algn="l">
              <a:lnSpc>
                <a:spcPct val="115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3" name="Shape 893"/>
        <p:cNvGrpSpPr/>
        <p:nvPr/>
      </p:nvGrpSpPr>
      <p:grpSpPr>
        <a:xfrm>
          <a:off x="0" y="0"/>
          <a:ext cx="0" cy="0"/>
          <a:chOff x="0" y="0"/>
          <a:chExt cx="0" cy="0"/>
        </a:xfrm>
      </p:grpSpPr>
      <p:sp>
        <p:nvSpPr>
          <p:cNvPr id="894" name="Google Shape;894;g3a2ecfa30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3a2ecfa30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0" name="Shape 900"/>
        <p:cNvGrpSpPr/>
        <p:nvPr/>
      </p:nvGrpSpPr>
      <p:grpSpPr>
        <a:xfrm>
          <a:off x="0" y="0"/>
          <a:ext cx="0" cy="0"/>
          <a:chOff x="0" y="0"/>
          <a:chExt cx="0" cy="0"/>
        </a:xfrm>
      </p:grpSpPr>
      <p:sp>
        <p:nvSpPr>
          <p:cNvPr id="901" name="Google Shape;901;g3a2ecfa30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3a2ecfa30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3bcef917d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bcef917d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7" name="Shape 907"/>
        <p:cNvGrpSpPr/>
        <p:nvPr/>
      </p:nvGrpSpPr>
      <p:grpSpPr>
        <a:xfrm>
          <a:off x="0" y="0"/>
          <a:ext cx="0" cy="0"/>
          <a:chOff x="0" y="0"/>
          <a:chExt cx="0" cy="0"/>
        </a:xfrm>
      </p:grpSpPr>
      <p:sp>
        <p:nvSpPr>
          <p:cNvPr id="908" name="Google Shape;908;g3a2ecfa30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3a2ecfa30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4" name="Shape 914"/>
        <p:cNvGrpSpPr/>
        <p:nvPr/>
      </p:nvGrpSpPr>
      <p:grpSpPr>
        <a:xfrm>
          <a:off x="0" y="0"/>
          <a:ext cx="0" cy="0"/>
          <a:chOff x="0" y="0"/>
          <a:chExt cx="0" cy="0"/>
        </a:xfrm>
      </p:grpSpPr>
      <p:sp>
        <p:nvSpPr>
          <p:cNvPr id="915" name="Google Shape;915;g3a2ecfa30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3a2ecfa30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1" name="Shape 921"/>
        <p:cNvGrpSpPr/>
        <p:nvPr/>
      </p:nvGrpSpPr>
      <p:grpSpPr>
        <a:xfrm>
          <a:off x="0" y="0"/>
          <a:ext cx="0" cy="0"/>
          <a:chOff x="0" y="0"/>
          <a:chExt cx="0" cy="0"/>
        </a:xfrm>
      </p:grpSpPr>
      <p:sp>
        <p:nvSpPr>
          <p:cNvPr id="922" name="Google Shape;922;g3a2ecfa30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3a2ecfa30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8" name="Shape 928"/>
        <p:cNvGrpSpPr/>
        <p:nvPr/>
      </p:nvGrpSpPr>
      <p:grpSpPr>
        <a:xfrm>
          <a:off x="0" y="0"/>
          <a:ext cx="0" cy="0"/>
          <a:chOff x="0" y="0"/>
          <a:chExt cx="0" cy="0"/>
        </a:xfrm>
      </p:grpSpPr>
      <p:sp>
        <p:nvSpPr>
          <p:cNvPr id="929" name="Google Shape;929;g3a2ecfa30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3a2ecfa30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5" name="Shape 935"/>
        <p:cNvGrpSpPr/>
        <p:nvPr/>
      </p:nvGrpSpPr>
      <p:grpSpPr>
        <a:xfrm>
          <a:off x="0" y="0"/>
          <a:ext cx="0" cy="0"/>
          <a:chOff x="0" y="0"/>
          <a:chExt cx="0" cy="0"/>
        </a:xfrm>
      </p:grpSpPr>
      <p:sp>
        <p:nvSpPr>
          <p:cNvPr id="936" name="Google Shape;936;g3a2ecfa30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3a2ecfa30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5" name="Shape 945"/>
        <p:cNvGrpSpPr/>
        <p:nvPr/>
      </p:nvGrpSpPr>
      <p:grpSpPr>
        <a:xfrm>
          <a:off x="0" y="0"/>
          <a:ext cx="0" cy="0"/>
          <a:chOff x="0" y="0"/>
          <a:chExt cx="0" cy="0"/>
        </a:xfrm>
      </p:grpSpPr>
      <p:sp>
        <p:nvSpPr>
          <p:cNvPr id="946" name="Google Shape;946;g3a2ecfa30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3a2ecfa30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2" name="Shape 952"/>
        <p:cNvGrpSpPr/>
        <p:nvPr/>
      </p:nvGrpSpPr>
      <p:grpSpPr>
        <a:xfrm>
          <a:off x="0" y="0"/>
          <a:ext cx="0" cy="0"/>
          <a:chOff x="0" y="0"/>
          <a:chExt cx="0" cy="0"/>
        </a:xfrm>
      </p:grpSpPr>
      <p:sp>
        <p:nvSpPr>
          <p:cNvPr id="953" name="Google Shape;953;g3a2ecfa30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3a2ecfa30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9" name="Shape 959"/>
        <p:cNvGrpSpPr/>
        <p:nvPr/>
      </p:nvGrpSpPr>
      <p:grpSpPr>
        <a:xfrm>
          <a:off x="0" y="0"/>
          <a:ext cx="0" cy="0"/>
          <a:chOff x="0" y="0"/>
          <a:chExt cx="0" cy="0"/>
        </a:xfrm>
      </p:grpSpPr>
      <p:sp>
        <p:nvSpPr>
          <p:cNvPr id="960" name="Google Shape;960;g3a2ecfa30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3a2ecfa30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6" name="Shape 966"/>
        <p:cNvGrpSpPr/>
        <p:nvPr/>
      </p:nvGrpSpPr>
      <p:grpSpPr>
        <a:xfrm>
          <a:off x="0" y="0"/>
          <a:ext cx="0" cy="0"/>
          <a:chOff x="0" y="0"/>
          <a:chExt cx="0" cy="0"/>
        </a:xfrm>
      </p:grpSpPr>
      <p:sp>
        <p:nvSpPr>
          <p:cNvPr id="967" name="Google Shape;967;g3a2ecfa30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3a2ecfa30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2" name="Shape 972"/>
        <p:cNvGrpSpPr/>
        <p:nvPr/>
      </p:nvGrpSpPr>
      <p:grpSpPr>
        <a:xfrm>
          <a:off x="0" y="0"/>
          <a:ext cx="0" cy="0"/>
          <a:chOff x="0" y="0"/>
          <a:chExt cx="0" cy="0"/>
        </a:xfrm>
      </p:grpSpPr>
      <p:sp>
        <p:nvSpPr>
          <p:cNvPr id="973" name="Google Shape;973;g3a2ecfa30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3a2ecfa30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png"/><Relationship Id="rId4" Type="http://schemas.openxmlformats.org/officeDocument/2006/relationships/image" Target="../media/image6.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1" Type="http://schemas.openxmlformats.org/officeDocument/2006/relationships/hyperlink" Target="http://www.w3schools.com/jsref/jsref_tostring_number.asp" TargetMode="External"/><Relationship Id="rId10" Type="http://schemas.openxmlformats.org/officeDocument/2006/relationships/hyperlink" Target="http://www.w3schools.com/jsref/jsref_tostring_number.asp" TargetMode="External"/><Relationship Id="rId13" Type="http://schemas.openxmlformats.org/officeDocument/2006/relationships/hyperlink" Target="http://www.w3schools.com/jsref/jsref_valueof_number.asp" TargetMode="External"/><Relationship Id="rId12" Type="http://schemas.openxmlformats.org/officeDocument/2006/relationships/hyperlink" Target="http://www.w3schools.com/jsref/jsref_valueof_number.asp" TargetMode="External"/><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png"/><Relationship Id="rId4" Type="http://schemas.openxmlformats.org/officeDocument/2006/relationships/hyperlink" Target="http://www.w3schools.com/jsref/jsref_toexponential.asp" TargetMode="External"/><Relationship Id="rId9" Type="http://schemas.openxmlformats.org/officeDocument/2006/relationships/hyperlink" Target="http://www.w3schools.com/jsref/jsref_toprecision.asp" TargetMode="External"/><Relationship Id="rId5" Type="http://schemas.openxmlformats.org/officeDocument/2006/relationships/hyperlink" Target="http://www.w3schools.com/jsref/jsref_toexponential.asp" TargetMode="External"/><Relationship Id="rId6" Type="http://schemas.openxmlformats.org/officeDocument/2006/relationships/hyperlink" Target="http://www.w3schools.com/jsref/jsref_tofixed.asp" TargetMode="External"/><Relationship Id="rId7" Type="http://schemas.openxmlformats.org/officeDocument/2006/relationships/hyperlink" Target="http://www.w3schools.com/jsref/jsref_tofixed.asp" TargetMode="External"/><Relationship Id="rId8" Type="http://schemas.openxmlformats.org/officeDocument/2006/relationships/hyperlink" Target="http://www.w3schools.com/jsref/jsref_toprecision.asp"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png"/><Relationship Id="rId4" Type="http://schemas.openxmlformats.org/officeDocument/2006/relationships/image" Target="../media/image5.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png"/><Relationship Id="rId4" Type="http://schemas.openxmlformats.org/officeDocument/2006/relationships/hyperlink" Target="https://developer.mozilla.org/en-US/docs/Web/JavaScript/Reference/Global_Objects/Date" TargetMode="External"/><Relationship Id="rId5" Type="http://schemas.openxmlformats.org/officeDocument/2006/relationships/hyperlink" Target="https://developer.mozilla.org/en-US/docs/Web/JavaScript/Reference/Global_Objects/Date" TargetMode="External"/><Relationship Id="rId6" Type="http://schemas.openxmlformats.org/officeDocument/2006/relationships/hyperlink" Target="https://developer.mozilla.org/en-US/docs/Web/JavaScript/Reference/Global_Objects/Date" TargetMode="Externa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4.xml"/><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1.png"/><Relationship Id="rId4" Type="http://schemas.openxmlformats.org/officeDocument/2006/relationships/hyperlink" Target="https://developer.mozilla.org/en/docs/Web/API/EventTarget/addEventListener" TargetMode="External"/><Relationship Id="rId5" Type="http://schemas.openxmlformats.org/officeDocument/2006/relationships/hyperlink" Target="https://www.w3schools.com/Jsref/dom_obj_event.asp" TargetMode="Externa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1.xml"/><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2.xml"/><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3.xml"/><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7.xml"/><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8.xml"/><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2.xml"/><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3.xml"/><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4.xml"/><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5.xml"/><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6.xml"/><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7.xml"/><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8.xml"/><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9.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0.xml"/><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1.xml"/><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2.xml"/><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3.xml"/><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4.xml"/><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5.xml"/><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6.xml"/><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7.xml"/><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8.xml"/><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9.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0.xml"/><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1.xml"/><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2.xml"/><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3.xml"/><Relationship Id="rId3" Type="http://schemas.openxmlformats.org/officeDocument/2006/relationships/image" Target="../media/image1.png"/></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4.xml"/><Relationship Id="rId3" Type="http://schemas.openxmlformats.org/officeDocument/2006/relationships/image" Target="../media/image1.png"/></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5.xml"/><Relationship Id="rId3" Type="http://schemas.openxmlformats.org/officeDocument/2006/relationships/image" Target="../media/image1.png"/></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6.xml"/><Relationship Id="rId3" Type="http://schemas.openxmlformats.org/officeDocument/2006/relationships/image" Target="../media/image1.png"/></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7.xml"/><Relationship Id="rId3" Type="http://schemas.openxmlformats.org/officeDocument/2006/relationships/image" Target="../media/image1.png"/></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8.xml"/><Relationship Id="rId3" Type="http://schemas.openxmlformats.org/officeDocument/2006/relationships/image" Target="../media/image1.png"/></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9.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0.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png"/><Relationship Id="rId4" Type="http://schemas.openxmlformats.org/officeDocument/2006/relationships/hyperlink" Target="https://developer.mozilla.org/en-US/docs/Web/JavaScript/Reference/Statements/try...catch"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8.xml"/><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1949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63A814"/>
                </a:solidFill>
                <a:latin typeface="Trebuchet MS"/>
                <a:ea typeface="Trebuchet MS"/>
                <a:cs typeface="Trebuchet MS"/>
                <a:sym typeface="Trebuchet MS"/>
              </a:rPr>
              <a:t>JavaScript</a:t>
            </a:r>
            <a:endParaRPr sz="4800">
              <a:solidFill>
                <a:srgbClr val="63A814"/>
              </a:solidFill>
              <a:latin typeface="Trebuchet MS"/>
              <a:ea typeface="Trebuchet MS"/>
              <a:cs typeface="Trebuchet MS"/>
              <a:sym typeface="Trebuchet MS"/>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8ACF17"/>
                </a:solidFill>
                <a:latin typeface="Trebuchet MS"/>
                <a:ea typeface="Trebuchet MS"/>
                <a:cs typeface="Trebuchet MS"/>
                <a:sym typeface="Trebuchet MS"/>
              </a:rPr>
              <a:t>Prepared by: Web Team</a:t>
            </a:r>
            <a:endParaRPr sz="2400">
              <a:solidFill>
                <a:srgbClr val="8ACF17"/>
              </a:solidFill>
              <a:latin typeface="Trebuchet MS"/>
              <a:ea typeface="Trebuchet MS"/>
              <a:cs typeface="Trebuchet MS"/>
              <a:sym typeface="Trebuchet MS"/>
            </a:endParaRPr>
          </a:p>
        </p:txBody>
      </p:sp>
      <p:pic>
        <p:nvPicPr>
          <p:cNvPr id="279" name="Google Shape;279;p13"/>
          <p:cNvPicPr preferRelativeResize="0"/>
          <p:nvPr/>
        </p:nvPicPr>
        <p:blipFill rotWithShape="1">
          <a:blip r:embed="rId3">
            <a:alphaModFix/>
          </a:blip>
          <a:srcRect b="0" l="12924" r="12924" t="0"/>
          <a:stretch/>
        </p:blipFill>
        <p:spPr>
          <a:xfrm>
            <a:off x="6232400" y="1286175"/>
            <a:ext cx="936925" cy="1263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How To</a:t>
            </a:r>
            <a:endParaRPr sz="3600">
              <a:solidFill>
                <a:srgbClr val="63A814"/>
              </a:solidFill>
              <a:latin typeface="Alegreya"/>
              <a:ea typeface="Alegreya"/>
              <a:cs typeface="Alegreya"/>
              <a:sym typeface="Alegreya"/>
            </a:endParaRPr>
          </a:p>
        </p:txBody>
      </p:sp>
      <p:sp>
        <p:nvSpPr>
          <p:cNvPr id="339" name="Google Shape;339;p22"/>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JavaScripts in HTML must be inserted between </a:t>
            </a:r>
            <a:r>
              <a:rPr lang="en" sz="2000">
                <a:solidFill>
                  <a:srgbClr val="434343"/>
                </a:solidFill>
                <a:latin typeface="Alegreya"/>
                <a:ea typeface="Alegreya"/>
                <a:cs typeface="Alegreya"/>
                <a:sym typeface="Alegreya"/>
              </a:rPr>
              <a:t>&lt;script&gt;</a:t>
            </a:r>
            <a:r>
              <a:rPr b="0" lang="en" sz="2000">
                <a:solidFill>
                  <a:srgbClr val="434343"/>
                </a:solidFill>
                <a:latin typeface="Alegreya"/>
                <a:ea typeface="Alegreya"/>
                <a:cs typeface="Alegreya"/>
                <a:sym typeface="Alegreya"/>
              </a:rPr>
              <a:t> and </a:t>
            </a:r>
            <a:r>
              <a:rPr lang="en" sz="2000">
                <a:solidFill>
                  <a:srgbClr val="434343"/>
                </a:solidFill>
                <a:latin typeface="Alegreya"/>
                <a:ea typeface="Alegreya"/>
                <a:cs typeface="Alegreya"/>
                <a:sym typeface="Alegreya"/>
              </a:rPr>
              <a:t>&lt;/script&gt;</a:t>
            </a:r>
            <a:r>
              <a:rPr b="0" lang="en" sz="2000">
                <a:solidFill>
                  <a:srgbClr val="434343"/>
                </a:solidFill>
                <a:latin typeface="Alegreya"/>
                <a:ea typeface="Alegreya"/>
                <a:cs typeface="Alegreya"/>
                <a:sym typeface="Alegreya"/>
              </a:rPr>
              <a:t> tags.</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JavaScripts can be put in the </a:t>
            </a:r>
            <a:r>
              <a:rPr lang="en" sz="2000">
                <a:solidFill>
                  <a:srgbClr val="434343"/>
                </a:solidFill>
                <a:latin typeface="Alegreya"/>
                <a:ea typeface="Alegreya"/>
                <a:cs typeface="Alegreya"/>
                <a:sym typeface="Alegreya"/>
              </a:rPr>
              <a:t>&lt;body&gt;</a:t>
            </a:r>
            <a:r>
              <a:rPr b="0" lang="en" sz="2000">
                <a:solidFill>
                  <a:srgbClr val="434343"/>
                </a:solidFill>
                <a:latin typeface="Alegreya"/>
                <a:ea typeface="Alegreya"/>
                <a:cs typeface="Alegreya"/>
                <a:sym typeface="Alegreya"/>
              </a:rPr>
              <a:t> and in the </a:t>
            </a:r>
            <a:r>
              <a:rPr lang="en" sz="2000">
                <a:solidFill>
                  <a:srgbClr val="434343"/>
                </a:solidFill>
                <a:latin typeface="Alegreya"/>
                <a:ea typeface="Alegreya"/>
                <a:cs typeface="Alegreya"/>
                <a:sym typeface="Alegreya"/>
              </a:rPr>
              <a:t>&lt;head&gt;</a:t>
            </a:r>
            <a:r>
              <a:rPr b="0" lang="en" sz="2000">
                <a:solidFill>
                  <a:srgbClr val="434343"/>
                </a:solidFill>
                <a:latin typeface="Alegreya"/>
                <a:ea typeface="Alegreya"/>
                <a:cs typeface="Alegreya"/>
                <a:sym typeface="Alegreya"/>
              </a:rPr>
              <a:t> section of an HTML page.</a:t>
            </a:r>
            <a:endParaRPr b="0" sz="2000">
              <a:solidFill>
                <a:srgbClr val="434343"/>
              </a:solidFill>
              <a:latin typeface="Alegreya"/>
              <a:ea typeface="Alegreya"/>
              <a:cs typeface="Alegreya"/>
              <a:sym typeface="Alegreya"/>
            </a:endParaRPr>
          </a:p>
          <a:p>
            <a:pPr indent="0" lvl="0" marL="0" rtl="0" algn="l">
              <a:lnSpc>
                <a:spcPct val="115000"/>
              </a:lnSpc>
              <a:spcBef>
                <a:spcPts val="400"/>
              </a:spcBef>
              <a:spcAft>
                <a:spcPts val="0"/>
              </a:spcAft>
              <a:buNone/>
            </a:pPr>
            <a:r>
              <a:rPr lang="en" sz="2000" u="sng">
                <a:solidFill>
                  <a:srgbClr val="63A814"/>
                </a:solidFill>
                <a:latin typeface="Alegreya"/>
                <a:ea typeface="Alegreya"/>
                <a:cs typeface="Alegreya"/>
                <a:sym typeface="Alegreya"/>
              </a:rPr>
              <a:t>The &lt;script&gt; Tag</a:t>
            </a:r>
            <a:endParaRPr sz="2000" u="sng">
              <a:solidFill>
                <a:srgbClr val="63A814"/>
              </a:solidFill>
              <a:latin typeface="Alegreya"/>
              <a:ea typeface="Alegreya"/>
              <a:cs typeface="Alegreya"/>
              <a:sym typeface="Alegreya"/>
            </a:endParaRPr>
          </a:p>
          <a:p>
            <a:pPr indent="-355600" lvl="0" marL="457200" rtl="0" algn="l">
              <a:lnSpc>
                <a:spcPct val="115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To insert a JavaScript into an HTML page, use the </a:t>
            </a:r>
            <a:r>
              <a:rPr lang="en" sz="2000">
                <a:solidFill>
                  <a:srgbClr val="434343"/>
                </a:solidFill>
                <a:latin typeface="Alegreya"/>
                <a:ea typeface="Alegreya"/>
                <a:cs typeface="Alegreya"/>
                <a:sym typeface="Alegreya"/>
              </a:rPr>
              <a:t>&lt;script&gt;</a:t>
            </a:r>
            <a:r>
              <a:rPr b="0" lang="en" sz="2000">
                <a:solidFill>
                  <a:srgbClr val="434343"/>
                </a:solidFill>
                <a:latin typeface="Alegreya"/>
                <a:ea typeface="Alegreya"/>
                <a:cs typeface="Alegreya"/>
                <a:sym typeface="Alegreya"/>
              </a:rPr>
              <a:t> tag.</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&lt;script&gt; and &lt;/script&gt; tells where the JavaScript starts and ends.</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lines between the &lt;script&gt; and &lt;/script&gt; contain the JavaScript:</a:t>
            </a:r>
            <a:endParaRPr b="0" sz="2000">
              <a:solidFill>
                <a:srgbClr val="434343"/>
              </a:solidFill>
              <a:latin typeface="Alegreya"/>
              <a:ea typeface="Alegreya"/>
              <a:cs typeface="Alegreya"/>
              <a:sym typeface="Alegreya"/>
            </a:endParaRPr>
          </a:p>
          <a:p>
            <a:pPr indent="0" lvl="0" marL="914400" rtl="0" algn="l">
              <a:lnSpc>
                <a:spcPct val="115000"/>
              </a:lnSpc>
              <a:spcBef>
                <a:spcPts val="400"/>
              </a:spcBef>
              <a:spcAft>
                <a:spcPts val="0"/>
              </a:spcAft>
              <a:buNone/>
            </a:pPr>
            <a:r>
              <a:rPr b="0" i="1" lang="en" sz="1600" u="sng">
                <a:solidFill>
                  <a:srgbClr val="434343"/>
                </a:solidFill>
                <a:latin typeface="Trebuchet MS"/>
                <a:ea typeface="Trebuchet MS"/>
                <a:cs typeface="Trebuchet MS"/>
                <a:sym typeface="Trebuchet MS"/>
              </a:rPr>
              <a:t>&lt;script&gt;</a:t>
            </a:r>
            <a:endParaRPr b="0" i="1" sz="1600" u="sng">
              <a:solidFill>
                <a:srgbClr val="434343"/>
              </a:solidFill>
              <a:latin typeface="Trebuchet MS"/>
              <a:ea typeface="Trebuchet MS"/>
              <a:cs typeface="Trebuchet MS"/>
              <a:sym typeface="Trebuchet MS"/>
            </a:endParaRPr>
          </a:p>
          <a:p>
            <a:pPr indent="457200" lvl="0" marL="914400" rtl="0" algn="l">
              <a:lnSpc>
                <a:spcPct val="115000"/>
              </a:lnSpc>
              <a:spcBef>
                <a:spcPts val="400"/>
              </a:spcBef>
              <a:spcAft>
                <a:spcPts val="0"/>
              </a:spcAft>
              <a:buNone/>
            </a:pPr>
            <a:r>
              <a:rPr b="0" i="1" lang="en" sz="1600" u="sng">
                <a:solidFill>
                  <a:srgbClr val="434343"/>
                </a:solidFill>
                <a:latin typeface="Trebuchet MS"/>
                <a:ea typeface="Trebuchet MS"/>
                <a:cs typeface="Trebuchet MS"/>
                <a:sym typeface="Trebuchet MS"/>
              </a:rPr>
              <a:t>alert("My First JavaScript");</a:t>
            </a:r>
            <a:endParaRPr b="0" i="1" sz="1600" u="sng">
              <a:solidFill>
                <a:srgbClr val="434343"/>
              </a:solidFill>
              <a:latin typeface="Trebuchet MS"/>
              <a:ea typeface="Trebuchet MS"/>
              <a:cs typeface="Trebuchet MS"/>
              <a:sym typeface="Trebuchet MS"/>
            </a:endParaRPr>
          </a:p>
          <a:p>
            <a:pPr indent="0" lvl="0" marL="914400" rtl="0" algn="l">
              <a:lnSpc>
                <a:spcPct val="115000"/>
              </a:lnSpc>
              <a:spcBef>
                <a:spcPts val="400"/>
              </a:spcBef>
              <a:spcAft>
                <a:spcPts val="0"/>
              </a:spcAft>
              <a:buNone/>
            </a:pPr>
            <a:r>
              <a:rPr b="0" i="1" lang="en" sz="1600" u="sng">
                <a:solidFill>
                  <a:srgbClr val="434343"/>
                </a:solidFill>
                <a:latin typeface="Trebuchet MS"/>
                <a:ea typeface="Trebuchet MS"/>
                <a:cs typeface="Trebuchet MS"/>
                <a:sym typeface="Trebuchet MS"/>
              </a:rPr>
              <a:t>&lt;/script&gt;</a:t>
            </a:r>
            <a:endParaRPr b="0" i="1" sz="1600" u="sng">
              <a:solidFill>
                <a:srgbClr val="434343"/>
              </a:solidFill>
              <a:latin typeface="Trebuchet MS"/>
              <a:ea typeface="Trebuchet MS"/>
              <a:cs typeface="Trebuchet MS"/>
              <a:sym typeface="Trebuchet MS"/>
            </a:endParaRPr>
          </a:p>
          <a:p>
            <a:pPr indent="0" lvl="0" marL="0" rtl="0" algn="l">
              <a:lnSpc>
                <a:spcPct val="115000"/>
              </a:lnSpc>
              <a:spcBef>
                <a:spcPts val="500"/>
              </a:spcBef>
              <a:spcAft>
                <a:spcPts val="0"/>
              </a:spcAft>
              <a:buNone/>
            </a:pPr>
            <a:r>
              <a:t/>
            </a:r>
            <a:endParaRPr sz="2000" u="sng">
              <a:solidFill>
                <a:srgbClr val="63A814"/>
              </a:solidFill>
              <a:latin typeface="Alegreya"/>
              <a:ea typeface="Alegreya"/>
              <a:cs typeface="Alegreya"/>
              <a:sym typeface="Alegreya"/>
            </a:endParaRPr>
          </a:p>
        </p:txBody>
      </p:sp>
      <p:pic>
        <p:nvPicPr>
          <p:cNvPr id="340" name="Google Shape;340;p22"/>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2" name="Shape 982"/>
        <p:cNvGrpSpPr/>
        <p:nvPr/>
      </p:nvGrpSpPr>
      <p:grpSpPr>
        <a:xfrm>
          <a:off x="0" y="0"/>
          <a:ext cx="0" cy="0"/>
          <a:chOff x="0" y="0"/>
          <a:chExt cx="0" cy="0"/>
        </a:xfrm>
      </p:grpSpPr>
      <p:sp>
        <p:nvSpPr>
          <p:cNvPr id="983" name="Google Shape;983;p112"/>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Object (cont.) </a:t>
            </a:r>
            <a:endParaRPr sz="3600">
              <a:solidFill>
                <a:srgbClr val="63A814"/>
              </a:solidFill>
              <a:latin typeface="Alegreya"/>
              <a:ea typeface="Alegreya"/>
              <a:cs typeface="Alegreya"/>
              <a:sym typeface="Alegreya"/>
            </a:endParaRPr>
          </a:p>
        </p:txBody>
      </p:sp>
      <p:pic>
        <p:nvPicPr>
          <p:cNvPr id="984" name="Google Shape;984;p112"/>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985" name="Google Shape;985;p112"/>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Javascript </a:t>
            </a:r>
            <a:r>
              <a:rPr lang="en" sz="2000">
                <a:solidFill>
                  <a:srgbClr val="0170BA"/>
                </a:solidFill>
                <a:latin typeface="Alegreya"/>
                <a:ea typeface="Alegreya"/>
                <a:cs typeface="Alegreya"/>
                <a:sym typeface="Alegreya"/>
              </a:rPr>
              <a:t>Object</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An </a:t>
            </a:r>
            <a:r>
              <a:rPr lang="en" sz="2000">
                <a:solidFill>
                  <a:schemeClr val="accent5"/>
                </a:solidFill>
                <a:latin typeface="Alegreya"/>
                <a:ea typeface="Alegreya"/>
                <a:cs typeface="Alegreya"/>
                <a:sym typeface="Alegreya"/>
              </a:rPr>
              <a:t>object </a:t>
            </a:r>
            <a:r>
              <a:rPr b="0" lang="en" sz="2000">
                <a:solidFill>
                  <a:srgbClr val="434343"/>
                </a:solidFill>
                <a:latin typeface="Alegreya"/>
                <a:ea typeface="Alegreya"/>
                <a:cs typeface="Alegreya"/>
                <a:sym typeface="Alegreya"/>
              </a:rPr>
              <a:t>is a collection of related data and/or functionality (which usually consists of several variables and functions — which are called </a:t>
            </a:r>
            <a:r>
              <a:rPr lang="en" sz="2000">
                <a:solidFill>
                  <a:schemeClr val="accent5"/>
                </a:solidFill>
                <a:latin typeface="Alegreya"/>
                <a:ea typeface="Alegreya"/>
                <a:cs typeface="Alegreya"/>
                <a:sym typeface="Alegreya"/>
              </a:rPr>
              <a:t>properties </a:t>
            </a:r>
            <a:r>
              <a:rPr b="0" lang="en" sz="2000">
                <a:solidFill>
                  <a:srgbClr val="434343"/>
                </a:solidFill>
                <a:latin typeface="Alegreya"/>
                <a:ea typeface="Alegreya"/>
                <a:cs typeface="Alegreya"/>
                <a:sym typeface="Alegreya"/>
              </a:rPr>
              <a:t>and </a:t>
            </a:r>
            <a:r>
              <a:rPr lang="en" sz="2000">
                <a:solidFill>
                  <a:schemeClr val="accent5"/>
                </a:solidFill>
                <a:latin typeface="Alegreya"/>
                <a:ea typeface="Alegreya"/>
                <a:cs typeface="Alegreya"/>
                <a:sym typeface="Alegreya"/>
              </a:rPr>
              <a:t>methods</a:t>
            </a:r>
            <a:r>
              <a:rPr b="0" lang="en" sz="2000">
                <a:solidFill>
                  <a:srgbClr val="434343"/>
                </a:solidFill>
                <a:latin typeface="Alegreya"/>
                <a:ea typeface="Alegreya"/>
                <a:cs typeface="Alegreya"/>
                <a:sym typeface="Alegreya"/>
              </a:rPr>
              <a:t> when they are inside objects.) </a:t>
            </a:r>
            <a:endParaRPr b="0" sz="2000">
              <a:solidFill>
                <a:srgbClr val="434343"/>
              </a:solidFill>
              <a:latin typeface="Alegreya"/>
              <a:ea typeface="Alegreya"/>
              <a:cs typeface="Alegreya"/>
              <a:sym typeface="Alegreya"/>
            </a:endParaRPr>
          </a:p>
          <a:p>
            <a:pPr indent="0" lvl="0" marL="0" marR="25400" rtl="0" algn="l">
              <a:lnSpc>
                <a:spcPct val="100000"/>
              </a:lnSpc>
              <a:spcBef>
                <a:spcPts val="0"/>
              </a:spcBef>
              <a:spcAft>
                <a:spcPts val="0"/>
              </a:spcAft>
              <a:buNone/>
            </a:pPr>
            <a:r>
              <a:rPr lang="en" sz="2000">
                <a:solidFill>
                  <a:srgbClr val="434343"/>
                </a:solidFill>
                <a:latin typeface="Alegreya"/>
                <a:ea typeface="Alegreya"/>
                <a:cs typeface="Alegreya"/>
                <a:sym typeface="Alegreya"/>
              </a:rPr>
              <a:t>Example:  </a:t>
            </a:r>
            <a:r>
              <a:rPr b="0" lang="en" sz="1700">
                <a:solidFill>
                  <a:srgbClr val="0077AA"/>
                </a:solidFill>
                <a:latin typeface="Trebuchet MS"/>
                <a:ea typeface="Trebuchet MS"/>
                <a:cs typeface="Trebuchet MS"/>
                <a:sym typeface="Trebuchet MS"/>
              </a:rPr>
              <a:t>var</a:t>
            </a:r>
            <a:r>
              <a:rPr b="0" lang="en" sz="1700">
                <a:solidFill>
                  <a:srgbClr val="333333"/>
                </a:solidFill>
                <a:latin typeface="Trebuchet MS"/>
                <a:ea typeface="Trebuchet MS"/>
                <a:cs typeface="Trebuchet MS"/>
                <a:sym typeface="Trebuchet MS"/>
              </a:rPr>
              <a:t> person </a:t>
            </a:r>
            <a:r>
              <a:rPr b="0" lang="en" sz="1700">
                <a:solidFill>
                  <a:srgbClr val="A67F59"/>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 </a:t>
            </a:r>
            <a:r>
              <a:rPr b="0" lang="en" sz="1700">
                <a:solidFill>
                  <a:srgbClr val="434343"/>
                </a:solidFill>
                <a:latin typeface="Trebuchet MS"/>
                <a:ea typeface="Trebuchet MS"/>
                <a:cs typeface="Trebuchet MS"/>
                <a:sym typeface="Trebuchet MS"/>
              </a:rPr>
              <a:t>{</a:t>
            </a:r>
            <a:br>
              <a:rPr b="0" lang="en" sz="1700">
                <a:solidFill>
                  <a:srgbClr val="434343"/>
                </a:solidFill>
                <a:latin typeface="Trebuchet MS"/>
                <a:ea typeface="Trebuchet MS"/>
                <a:cs typeface="Trebuchet MS"/>
                <a:sym typeface="Trebuchet MS"/>
              </a:rPr>
            </a:br>
            <a:r>
              <a:rPr b="0" lang="en" sz="1700">
                <a:solidFill>
                  <a:srgbClr val="333333"/>
                </a:solidFill>
                <a:latin typeface="Trebuchet MS"/>
                <a:ea typeface="Trebuchet MS"/>
                <a:cs typeface="Trebuchet MS"/>
                <a:sym typeface="Trebuchet MS"/>
              </a:rPr>
              <a:t>  				name</a:t>
            </a:r>
            <a:r>
              <a:rPr b="0" lang="en" sz="1700">
                <a:solidFill>
                  <a:srgbClr val="434343"/>
                </a:solidFill>
                <a:latin typeface="Trebuchet MS"/>
                <a:ea typeface="Trebuchet MS"/>
                <a:cs typeface="Trebuchet MS"/>
                <a:sym typeface="Trebuchet MS"/>
              </a:rPr>
              <a:t>: [</a:t>
            </a:r>
            <a:r>
              <a:rPr b="0" lang="en" sz="1700">
                <a:solidFill>
                  <a:srgbClr val="669900"/>
                </a:solidFill>
                <a:latin typeface="Trebuchet MS"/>
                <a:ea typeface="Trebuchet MS"/>
                <a:cs typeface="Trebuchet MS"/>
                <a:sym typeface="Trebuchet MS"/>
              </a:rPr>
              <a:t>'Bob'</a:t>
            </a:r>
            <a:r>
              <a:rPr b="0" lang="en" sz="1700">
                <a:solidFill>
                  <a:srgbClr val="434343"/>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 </a:t>
            </a:r>
            <a:r>
              <a:rPr b="0" lang="en" sz="1700">
                <a:solidFill>
                  <a:srgbClr val="669900"/>
                </a:solidFill>
                <a:latin typeface="Trebuchet MS"/>
                <a:ea typeface="Trebuchet MS"/>
                <a:cs typeface="Trebuchet MS"/>
                <a:sym typeface="Trebuchet MS"/>
              </a:rPr>
              <a:t>'Smith'</a:t>
            </a:r>
            <a:r>
              <a:rPr b="0" lang="en" sz="1700">
                <a:solidFill>
                  <a:srgbClr val="434343"/>
                </a:solidFill>
                <a:latin typeface="Trebuchet MS"/>
                <a:ea typeface="Trebuchet MS"/>
                <a:cs typeface="Trebuchet MS"/>
                <a:sym typeface="Trebuchet MS"/>
              </a:rPr>
              <a:t>],</a:t>
            </a:r>
            <a:br>
              <a:rPr b="0" lang="en" sz="1700">
                <a:solidFill>
                  <a:srgbClr val="333333"/>
                </a:solidFill>
                <a:latin typeface="Trebuchet MS"/>
                <a:ea typeface="Trebuchet MS"/>
                <a:cs typeface="Trebuchet MS"/>
                <a:sym typeface="Trebuchet MS"/>
              </a:rPr>
            </a:br>
            <a:r>
              <a:rPr b="0" lang="en" sz="1700">
                <a:solidFill>
                  <a:srgbClr val="333333"/>
                </a:solidFill>
                <a:latin typeface="Trebuchet MS"/>
                <a:ea typeface="Trebuchet MS"/>
                <a:cs typeface="Trebuchet MS"/>
                <a:sym typeface="Trebuchet MS"/>
              </a:rPr>
              <a:t>  				age</a:t>
            </a:r>
            <a:r>
              <a:rPr b="0" lang="en" sz="1700">
                <a:solidFill>
                  <a:srgbClr val="434343"/>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 </a:t>
            </a:r>
            <a:r>
              <a:rPr b="0" lang="en" sz="1700">
                <a:solidFill>
                  <a:srgbClr val="990055"/>
                </a:solidFill>
                <a:latin typeface="Trebuchet MS"/>
                <a:ea typeface="Trebuchet MS"/>
                <a:cs typeface="Trebuchet MS"/>
                <a:sym typeface="Trebuchet MS"/>
              </a:rPr>
              <a:t>32</a:t>
            </a:r>
            <a:r>
              <a:rPr b="0" lang="en" sz="1700">
                <a:solidFill>
                  <a:srgbClr val="434343"/>
                </a:solidFill>
                <a:latin typeface="Trebuchet MS"/>
                <a:ea typeface="Trebuchet MS"/>
                <a:cs typeface="Trebuchet MS"/>
                <a:sym typeface="Trebuchet MS"/>
              </a:rPr>
              <a:t>,</a:t>
            </a:r>
            <a:br>
              <a:rPr b="0" lang="en" sz="1700">
                <a:solidFill>
                  <a:srgbClr val="333333"/>
                </a:solidFill>
                <a:latin typeface="Trebuchet MS"/>
                <a:ea typeface="Trebuchet MS"/>
                <a:cs typeface="Trebuchet MS"/>
                <a:sym typeface="Trebuchet MS"/>
              </a:rPr>
            </a:br>
            <a:r>
              <a:rPr b="0" lang="en" sz="1700">
                <a:solidFill>
                  <a:srgbClr val="333333"/>
                </a:solidFill>
                <a:latin typeface="Trebuchet MS"/>
                <a:ea typeface="Trebuchet MS"/>
                <a:cs typeface="Trebuchet MS"/>
                <a:sym typeface="Trebuchet MS"/>
              </a:rPr>
              <a:t>  				gender</a:t>
            </a:r>
            <a:r>
              <a:rPr b="0" lang="en" sz="1700">
                <a:solidFill>
                  <a:srgbClr val="434343"/>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 </a:t>
            </a:r>
            <a:r>
              <a:rPr b="0" lang="en" sz="1700">
                <a:solidFill>
                  <a:srgbClr val="669900"/>
                </a:solidFill>
                <a:latin typeface="Trebuchet MS"/>
                <a:ea typeface="Trebuchet MS"/>
                <a:cs typeface="Trebuchet MS"/>
                <a:sym typeface="Trebuchet MS"/>
              </a:rPr>
              <a:t>'male'</a:t>
            </a:r>
            <a:r>
              <a:rPr b="0" lang="en" sz="1700">
                <a:solidFill>
                  <a:srgbClr val="434343"/>
                </a:solidFill>
                <a:latin typeface="Trebuchet MS"/>
                <a:ea typeface="Trebuchet MS"/>
                <a:cs typeface="Trebuchet MS"/>
                <a:sym typeface="Trebuchet MS"/>
              </a:rPr>
              <a:t>,</a:t>
            </a:r>
            <a:br>
              <a:rPr b="0" lang="en" sz="1700">
                <a:solidFill>
                  <a:srgbClr val="333333"/>
                </a:solidFill>
                <a:latin typeface="Trebuchet MS"/>
                <a:ea typeface="Trebuchet MS"/>
                <a:cs typeface="Trebuchet MS"/>
                <a:sym typeface="Trebuchet MS"/>
              </a:rPr>
            </a:br>
            <a:r>
              <a:rPr b="0" lang="en" sz="1700">
                <a:solidFill>
                  <a:srgbClr val="333333"/>
                </a:solidFill>
                <a:latin typeface="Trebuchet MS"/>
                <a:ea typeface="Trebuchet MS"/>
                <a:cs typeface="Trebuchet MS"/>
                <a:sym typeface="Trebuchet MS"/>
              </a:rPr>
              <a:t>  				interests</a:t>
            </a:r>
            <a:r>
              <a:rPr b="0" lang="en" sz="1700">
                <a:solidFill>
                  <a:srgbClr val="434343"/>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 </a:t>
            </a:r>
            <a:r>
              <a:rPr b="0" lang="en" sz="1700">
                <a:solidFill>
                  <a:srgbClr val="434343"/>
                </a:solidFill>
                <a:latin typeface="Trebuchet MS"/>
                <a:ea typeface="Trebuchet MS"/>
                <a:cs typeface="Trebuchet MS"/>
                <a:sym typeface="Trebuchet MS"/>
              </a:rPr>
              <a:t>[</a:t>
            </a:r>
            <a:r>
              <a:rPr b="0" lang="en" sz="1700">
                <a:solidFill>
                  <a:srgbClr val="669900"/>
                </a:solidFill>
                <a:latin typeface="Trebuchet MS"/>
                <a:ea typeface="Trebuchet MS"/>
                <a:cs typeface="Trebuchet MS"/>
                <a:sym typeface="Trebuchet MS"/>
              </a:rPr>
              <a:t>'music'</a:t>
            </a:r>
            <a:r>
              <a:rPr b="0" lang="en" sz="1700">
                <a:solidFill>
                  <a:srgbClr val="434343"/>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 </a:t>
            </a:r>
            <a:r>
              <a:rPr b="0" lang="en" sz="1700">
                <a:solidFill>
                  <a:srgbClr val="669900"/>
                </a:solidFill>
                <a:latin typeface="Trebuchet MS"/>
                <a:ea typeface="Trebuchet MS"/>
                <a:cs typeface="Trebuchet MS"/>
                <a:sym typeface="Trebuchet MS"/>
              </a:rPr>
              <a:t>'skiing'</a:t>
            </a:r>
            <a:r>
              <a:rPr b="0" lang="en" sz="1700">
                <a:solidFill>
                  <a:srgbClr val="434343"/>
                </a:solidFill>
                <a:latin typeface="Trebuchet MS"/>
                <a:ea typeface="Trebuchet MS"/>
                <a:cs typeface="Trebuchet MS"/>
                <a:sym typeface="Trebuchet MS"/>
              </a:rPr>
              <a:t>],</a:t>
            </a:r>
            <a:br>
              <a:rPr b="0" lang="en" sz="1700">
                <a:solidFill>
                  <a:srgbClr val="333333"/>
                </a:solidFill>
                <a:latin typeface="Trebuchet MS"/>
                <a:ea typeface="Trebuchet MS"/>
                <a:cs typeface="Trebuchet MS"/>
                <a:sym typeface="Trebuchet MS"/>
              </a:rPr>
            </a:br>
            <a:r>
              <a:rPr b="0" lang="en" sz="1700">
                <a:solidFill>
                  <a:srgbClr val="333333"/>
                </a:solidFill>
                <a:latin typeface="Trebuchet MS"/>
                <a:ea typeface="Trebuchet MS"/>
                <a:cs typeface="Trebuchet MS"/>
                <a:sym typeface="Trebuchet MS"/>
              </a:rPr>
              <a:t>  				bio</a:t>
            </a:r>
            <a:r>
              <a:rPr b="0" lang="en" sz="1700">
                <a:solidFill>
                  <a:srgbClr val="434343"/>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 </a:t>
            </a:r>
            <a:r>
              <a:rPr b="0" lang="en" sz="1700">
                <a:solidFill>
                  <a:srgbClr val="0077AA"/>
                </a:solidFill>
                <a:latin typeface="Trebuchet MS"/>
                <a:ea typeface="Trebuchet MS"/>
                <a:cs typeface="Trebuchet MS"/>
                <a:sym typeface="Trebuchet MS"/>
              </a:rPr>
              <a:t>function</a:t>
            </a:r>
            <a:r>
              <a:rPr b="0" lang="en" sz="1700">
                <a:solidFill>
                  <a:srgbClr val="434343"/>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 </a:t>
            </a:r>
            <a:r>
              <a:rPr b="0" lang="en" sz="1700">
                <a:solidFill>
                  <a:srgbClr val="434343"/>
                </a:solidFill>
                <a:latin typeface="Trebuchet MS"/>
                <a:ea typeface="Trebuchet MS"/>
                <a:cs typeface="Trebuchet MS"/>
                <a:sym typeface="Trebuchet MS"/>
              </a:rPr>
              <a:t>{</a:t>
            </a:r>
            <a:br>
              <a:rPr b="0" lang="en" sz="1700">
                <a:solidFill>
                  <a:srgbClr val="434343"/>
                </a:solidFill>
                <a:latin typeface="Trebuchet MS"/>
                <a:ea typeface="Trebuchet MS"/>
                <a:cs typeface="Trebuchet MS"/>
                <a:sym typeface="Trebuchet MS"/>
              </a:rPr>
            </a:br>
            <a:r>
              <a:rPr b="0" lang="en" sz="1700">
                <a:solidFill>
                  <a:srgbClr val="333333"/>
                </a:solidFill>
                <a:latin typeface="Trebuchet MS"/>
                <a:ea typeface="Trebuchet MS"/>
                <a:cs typeface="Trebuchet MS"/>
                <a:sym typeface="Trebuchet MS"/>
              </a:rPr>
              <a:t>    					</a:t>
            </a:r>
            <a:r>
              <a:rPr b="0" lang="en" sz="1700">
                <a:solidFill>
                  <a:srgbClr val="DD4A68"/>
                </a:solidFill>
                <a:latin typeface="Trebuchet MS"/>
                <a:ea typeface="Trebuchet MS"/>
                <a:cs typeface="Trebuchet MS"/>
                <a:sym typeface="Trebuchet MS"/>
              </a:rPr>
              <a:t>console.log</a:t>
            </a:r>
            <a:r>
              <a:rPr b="0" lang="en" sz="1700">
                <a:solidFill>
                  <a:srgbClr val="434343"/>
                </a:solidFill>
                <a:latin typeface="Trebuchet MS"/>
                <a:ea typeface="Trebuchet MS"/>
                <a:cs typeface="Trebuchet MS"/>
                <a:sym typeface="Trebuchet MS"/>
              </a:rPr>
              <a:t>(</a:t>
            </a:r>
            <a:r>
              <a:rPr b="0" lang="en" sz="1700">
                <a:solidFill>
                  <a:srgbClr val="0077AA"/>
                </a:solidFill>
                <a:latin typeface="Trebuchet MS"/>
                <a:ea typeface="Trebuchet MS"/>
                <a:cs typeface="Trebuchet MS"/>
                <a:sym typeface="Trebuchet MS"/>
              </a:rPr>
              <a:t>this</a:t>
            </a:r>
            <a:r>
              <a:rPr b="0" lang="en" sz="1700">
                <a:solidFill>
                  <a:srgbClr val="434343"/>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name</a:t>
            </a:r>
            <a:r>
              <a:rPr b="0" lang="en" sz="1700">
                <a:solidFill>
                  <a:srgbClr val="434343"/>
                </a:solidFill>
                <a:latin typeface="Trebuchet MS"/>
                <a:ea typeface="Trebuchet MS"/>
                <a:cs typeface="Trebuchet MS"/>
                <a:sym typeface="Trebuchet MS"/>
              </a:rPr>
              <a:t>[</a:t>
            </a:r>
            <a:r>
              <a:rPr b="0" lang="en" sz="1700">
                <a:solidFill>
                  <a:srgbClr val="990055"/>
                </a:solidFill>
                <a:latin typeface="Trebuchet MS"/>
                <a:ea typeface="Trebuchet MS"/>
                <a:cs typeface="Trebuchet MS"/>
                <a:sym typeface="Trebuchet MS"/>
              </a:rPr>
              <a:t>0</a:t>
            </a:r>
            <a:r>
              <a:rPr b="0" lang="en" sz="1700">
                <a:solidFill>
                  <a:srgbClr val="434343"/>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 </a:t>
            </a:r>
            <a:r>
              <a:rPr b="0" lang="en" sz="1700">
                <a:solidFill>
                  <a:srgbClr val="A67F59"/>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 </a:t>
            </a:r>
            <a:r>
              <a:rPr b="0" lang="en" sz="1700">
                <a:solidFill>
                  <a:srgbClr val="669900"/>
                </a:solidFill>
                <a:latin typeface="Trebuchet MS"/>
                <a:ea typeface="Trebuchet MS"/>
                <a:cs typeface="Trebuchet MS"/>
                <a:sym typeface="Trebuchet MS"/>
              </a:rPr>
              <a:t>' '</a:t>
            </a:r>
            <a:r>
              <a:rPr b="0" lang="en" sz="1700">
                <a:solidFill>
                  <a:srgbClr val="333333"/>
                </a:solidFill>
                <a:latin typeface="Trebuchet MS"/>
                <a:ea typeface="Trebuchet MS"/>
                <a:cs typeface="Trebuchet MS"/>
                <a:sym typeface="Trebuchet MS"/>
              </a:rPr>
              <a:t> </a:t>
            </a:r>
            <a:r>
              <a:rPr b="0" lang="en" sz="1700">
                <a:solidFill>
                  <a:srgbClr val="A67F59"/>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 </a:t>
            </a:r>
            <a:r>
              <a:rPr b="0" lang="en" sz="1700">
                <a:solidFill>
                  <a:srgbClr val="0077AA"/>
                </a:solidFill>
                <a:latin typeface="Trebuchet MS"/>
                <a:ea typeface="Trebuchet MS"/>
                <a:cs typeface="Trebuchet MS"/>
                <a:sym typeface="Trebuchet MS"/>
              </a:rPr>
              <a:t>this</a:t>
            </a:r>
            <a:r>
              <a:rPr b="0" lang="en" sz="1700">
                <a:solidFill>
                  <a:srgbClr val="434343"/>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name</a:t>
            </a:r>
            <a:r>
              <a:rPr b="0" lang="en" sz="1700">
                <a:solidFill>
                  <a:srgbClr val="434343"/>
                </a:solidFill>
                <a:latin typeface="Trebuchet MS"/>
                <a:ea typeface="Trebuchet MS"/>
                <a:cs typeface="Trebuchet MS"/>
                <a:sym typeface="Trebuchet MS"/>
              </a:rPr>
              <a:t>[</a:t>
            </a:r>
            <a:r>
              <a:rPr b="0" lang="en" sz="1700">
                <a:solidFill>
                  <a:srgbClr val="990055"/>
                </a:solidFill>
                <a:latin typeface="Trebuchet MS"/>
                <a:ea typeface="Trebuchet MS"/>
                <a:cs typeface="Trebuchet MS"/>
                <a:sym typeface="Trebuchet MS"/>
              </a:rPr>
              <a:t>1</a:t>
            </a:r>
            <a:r>
              <a:rPr b="0" lang="en" sz="1700">
                <a:solidFill>
                  <a:srgbClr val="434343"/>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 </a:t>
            </a:r>
            <a:r>
              <a:rPr b="0" lang="en" sz="1700">
                <a:solidFill>
                  <a:srgbClr val="A67F59"/>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 </a:t>
            </a:r>
            <a:r>
              <a:rPr b="0" lang="en" sz="1700">
                <a:solidFill>
                  <a:srgbClr val="669900"/>
                </a:solidFill>
                <a:latin typeface="Trebuchet MS"/>
                <a:ea typeface="Trebuchet MS"/>
                <a:cs typeface="Trebuchet MS"/>
                <a:sym typeface="Trebuchet MS"/>
              </a:rPr>
              <a:t>' is '</a:t>
            </a:r>
            <a:r>
              <a:rPr b="0" lang="en" sz="1700">
                <a:solidFill>
                  <a:srgbClr val="333333"/>
                </a:solidFill>
                <a:latin typeface="Trebuchet MS"/>
                <a:ea typeface="Trebuchet MS"/>
                <a:cs typeface="Trebuchet MS"/>
                <a:sym typeface="Trebuchet MS"/>
              </a:rPr>
              <a:t> </a:t>
            </a:r>
            <a:r>
              <a:rPr b="0" lang="en" sz="1700">
                <a:solidFill>
                  <a:srgbClr val="A67F59"/>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 </a:t>
            </a:r>
            <a:r>
              <a:rPr b="0" lang="en" sz="1700">
                <a:solidFill>
                  <a:srgbClr val="0077AA"/>
                </a:solidFill>
                <a:latin typeface="Trebuchet MS"/>
                <a:ea typeface="Trebuchet MS"/>
                <a:cs typeface="Trebuchet MS"/>
                <a:sym typeface="Trebuchet MS"/>
              </a:rPr>
              <a:t>this</a:t>
            </a:r>
            <a:r>
              <a:rPr b="0" lang="en" sz="1700">
                <a:solidFill>
                  <a:srgbClr val="434343"/>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age </a:t>
            </a:r>
            <a:r>
              <a:rPr b="0" lang="en" sz="1700">
                <a:solidFill>
                  <a:srgbClr val="A67F59"/>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 </a:t>
            </a:r>
            <a:r>
              <a:rPr b="0" lang="en" sz="1700">
                <a:solidFill>
                  <a:srgbClr val="669900"/>
                </a:solidFill>
                <a:latin typeface="Trebuchet MS"/>
                <a:ea typeface="Trebuchet MS"/>
                <a:cs typeface="Trebuchet MS"/>
                <a:sym typeface="Trebuchet MS"/>
              </a:rPr>
              <a:t>' years old. He likes '</a:t>
            </a:r>
            <a:r>
              <a:rPr b="0" lang="en" sz="1700">
                <a:solidFill>
                  <a:srgbClr val="333333"/>
                </a:solidFill>
                <a:latin typeface="Trebuchet MS"/>
                <a:ea typeface="Trebuchet MS"/>
                <a:cs typeface="Trebuchet MS"/>
                <a:sym typeface="Trebuchet MS"/>
              </a:rPr>
              <a:t> </a:t>
            </a:r>
            <a:r>
              <a:rPr b="0" lang="en" sz="1700">
                <a:solidFill>
                  <a:srgbClr val="A67F59"/>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 </a:t>
            </a:r>
            <a:r>
              <a:rPr b="0" lang="en" sz="1700">
                <a:solidFill>
                  <a:srgbClr val="0077AA"/>
                </a:solidFill>
                <a:latin typeface="Trebuchet MS"/>
                <a:ea typeface="Trebuchet MS"/>
                <a:cs typeface="Trebuchet MS"/>
                <a:sym typeface="Trebuchet MS"/>
              </a:rPr>
              <a:t>this</a:t>
            </a:r>
            <a:r>
              <a:rPr b="0" lang="en" sz="1700">
                <a:solidFill>
                  <a:srgbClr val="434343"/>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interests</a:t>
            </a:r>
            <a:r>
              <a:rPr b="0" lang="en" sz="1700">
                <a:solidFill>
                  <a:srgbClr val="434343"/>
                </a:solidFill>
                <a:latin typeface="Trebuchet MS"/>
                <a:ea typeface="Trebuchet MS"/>
                <a:cs typeface="Trebuchet MS"/>
                <a:sym typeface="Trebuchet MS"/>
              </a:rPr>
              <a:t>[</a:t>
            </a:r>
            <a:r>
              <a:rPr b="0" lang="en" sz="1700">
                <a:solidFill>
                  <a:srgbClr val="990055"/>
                </a:solidFill>
                <a:latin typeface="Trebuchet MS"/>
                <a:ea typeface="Trebuchet MS"/>
                <a:cs typeface="Trebuchet MS"/>
                <a:sym typeface="Trebuchet MS"/>
              </a:rPr>
              <a:t>0</a:t>
            </a:r>
            <a:r>
              <a:rPr b="0" lang="en" sz="1700">
                <a:solidFill>
                  <a:srgbClr val="434343"/>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 </a:t>
            </a:r>
            <a:r>
              <a:rPr b="0" lang="en" sz="1700">
                <a:solidFill>
                  <a:srgbClr val="A67F59"/>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 </a:t>
            </a:r>
            <a:r>
              <a:rPr b="0" lang="en" sz="1700">
                <a:solidFill>
                  <a:srgbClr val="669900"/>
                </a:solidFill>
                <a:latin typeface="Trebuchet MS"/>
                <a:ea typeface="Trebuchet MS"/>
                <a:cs typeface="Trebuchet MS"/>
                <a:sym typeface="Trebuchet MS"/>
              </a:rPr>
              <a:t>' and '</a:t>
            </a:r>
            <a:r>
              <a:rPr b="0" lang="en" sz="1700">
                <a:solidFill>
                  <a:srgbClr val="333333"/>
                </a:solidFill>
                <a:latin typeface="Trebuchet MS"/>
                <a:ea typeface="Trebuchet MS"/>
                <a:cs typeface="Trebuchet MS"/>
                <a:sym typeface="Trebuchet MS"/>
              </a:rPr>
              <a:t> </a:t>
            </a:r>
            <a:r>
              <a:rPr b="0" lang="en" sz="1700">
                <a:solidFill>
                  <a:srgbClr val="A67F59"/>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 </a:t>
            </a:r>
            <a:r>
              <a:rPr b="0" lang="en" sz="1700">
                <a:solidFill>
                  <a:srgbClr val="0077AA"/>
                </a:solidFill>
                <a:latin typeface="Trebuchet MS"/>
                <a:ea typeface="Trebuchet MS"/>
                <a:cs typeface="Trebuchet MS"/>
                <a:sym typeface="Trebuchet MS"/>
              </a:rPr>
              <a:t>this</a:t>
            </a:r>
            <a:r>
              <a:rPr b="0" lang="en" sz="1700">
                <a:solidFill>
                  <a:srgbClr val="434343"/>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interests</a:t>
            </a:r>
            <a:r>
              <a:rPr b="0" lang="en" sz="1700">
                <a:solidFill>
                  <a:srgbClr val="434343"/>
                </a:solidFill>
                <a:latin typeface="Trebuchet MS"/>
                <a:ea typeface="Trebuchet MS"/>
                <a:cs typeface="Trebuchet MS"/>
                <a:sym typeface="Trebuchet MS"/>
              </a:rPr>
              <a:t>[</a:t>
            </a:r>
            <a:r>
              <a:rPr b="0" lang="en" sz="1700">
                <a:solidFill>
                  <a:srgbClr val="990055"/>
                </a:solidFill>
                <a:latin typeface="Trebuchet MS"/>
                <a:ea typeface="Trebuchet MS"/>
                <a:cs typeface="Trebuchet MS"/>
                <a:sym typeface="Trebuchet MS"/>
              </a:rPr>
              <a:t>1</a:t>
            </a:r>
            <a:r>
              <a:rPr b="0" lang="en" sz="1700">
                <a:solidFill>
                  <a:srgbClr val="434343"/>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 </a:t>
            </a:r>
            <a:r>
              <a:rPr b="0" lang="en" sz="1700">
                <a:solidFill>
                  <a:srgbClr val="A67F59"/>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 </a:t>
            </a:r>
            <a:r>
              <a:rPr b="0" lang="en" sz="1700">
                <a:solidFill>
                  <a:srgbClr val="669900"/>
                </a:solidFill>
                <a:latin typeface="Trebuchet MS"/>
                <a:ea typeface="Trebuchet MS"/>
                <a:cs typeface="Trebuchet MS"/>
                <a:sym typeface="Trebuchet MS"/>
              </a:rPr>
              <a:t>'.'</a:t>
            </a:r>
            <a:r>
              <a:rPr b="0" lang="en" sz="1700">
                <a:solidFill>
                  <a:srgbClr val="434343"/>
                </a:solidFill>
                <a:latin typeface="Trebuchet MS"/>
                <a:ea typeface="Trebuchet MS"/>
                <a:cs typeface="Trebuchet MS"/>
                <a:sym typeface="Trebuchet MS"/>
              </a:rPr>
              <a:t>);</a:t>
            </a:r>
            <a:br>
              <a:rPr b="0" lang="en" sz="1700">
                <a:solidFill>
                  <a:srgbClr val="333333"/>
                </a:solidFill>
                <a:latin typeface="Trebuchet MS"/>
                <a:ea typeface="Trebuchet MS"/>
                <a:cs typeface="Trebuchet MS"/>
                <a:sym typeface="Trebuchet MS"/>
              </a:rPr>
            </a:br>
            <a:r>
              <a:rPr b="0" lang="en" sz="1700">
                <a:solidFill>
                  <a:srgbClr val="333333"/>
                </a:solidFill>
                <a:latin typeface="Trebuchet MS"/>
                <a:ea typeface="Trebuchet MS"/>
                <a:cs typeface="Trebuchet MS"/>
                <a:sym typeface="Trebuchet MS"/>
              </a:rPr>
              <a:t>  				</a:t>
            </a:r>
            <a:r>
              <a:rPr b="0" lang="en" sz="1700">
                <a:solidFill>
                  <a:srgbClr val="434343"/>
                </a:solidFill>
                <a:latin typeface="Trebuchet MS"/>
                <a:ea typeface="Trebuchet MS"/>
                <a:cs typeface="Trebuchet MS"/>
                <a:sym typeface="Trebuchet MS"/>
              </a:rPr>
              <a:t>},</a:t>
            </a:r>
            <a:br>
              <a:rPr b="0" lang="en" sz="1700">
                <a:solidFill>
                  <a:srgbClr val="333333"/>
                </a:solidFill>
                <a:latin typeface="Trebuchet MS"/>
                <a:ea typeface="Trebuchet MS"/>
                <a:cs typeface="Trebuchet MS"/>
                <a:sym typeface="Trebuchet MS"/>
              </a:rPr>
            </a:br>
            <a:r>
              <a:rPr b="0" lang="en" sz="1700">
                <a:solidFill>
                  <a:srgbClr val="333333"/>
                </a:solidFill>
                <a:latin typeface="Trebuchet MS"/>
                <a:ea typeface="Trebuchet MS"/>
                <a:cs typeface="Trebuchet MS"/>
                <a:sym typeface="Trebuchet MS"/>
              </a:rPr>
              <a:t>  </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9" name="Shape 989"/>
        <p:cNvGrpSpPr/>
        <p:nvPr/>
      </p:nvGrpSpPr>
      <p:grpSpPr>
        <a:xfrm>
          <a:off x="0" y="0"/>
          <a:ext cx="0" cy="0"/>
          <a:chOff x="0" y="0"/>
          <a:chExt cx="0" cy="0"/>
        </a:xfrm>
      </p:grpSpPr>
      <p:sp>
        <p:nvSpPr>
          <p:cNvPr id="990" name="Google Shape;990;p113"/>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Object </a:t>
            </a:r>
            <a:r>
              <a:rPr lang="en" sz="3600">
                <a:solidFill>
                  <a:srgbClr val="63A814"/>
                </a:solidFill>
                <a:latin typeface="Alegreya"/>
                <a:ea typeface="Alegreya"/>
                <a:cs typeface="Alegreya"/>
                <a:sym typeface="Alegreya"/>
              </a:rPr>
              <a:t>(cont.)</a:t>
            </a:r>
            <a:r>
              <a:rPr lang="en" sz="3600">
                <a:solidFill>
                  <a:srgbClr val="63A814"/>
                </a:solidFill>
                <a:latin typeface="Alegreya"/>
                <a:ea typeface="Alegreya"/>
                <a:cs typeface="Alegreya"/>
                <a:sym typeface="Alegreya"/>
              </a:rPr>
              <a:t> </a:t>
            </a:r>
            <a:endParaRPr sz="3600">
              <a:solidFill>
                <a:srgbClr val="63A814"/>
              </a:solidFill>
              <a:latin typeface="Alegreya"/>
              <a:ea typeface="Alegreya"/>
              <a:cs typeface="Alegreya"/>
              <a:sym typeface="Alegreya"/>
            </a:endParaRPr>
          </a:p>
        </p:txBody>
      </p:sp>
      <p:pic>
        <p:nvPicPr>
          <p:cNvPr id="991" name="Google Shape;991;p113"/>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992" name="Google Shape;992;p113"/>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Javascript Object</a:t>
            </a:r>
            <a:endParaRPr b="0" sz="2000">
              <a:solidFill>
                <a:srgbClr val="434343"/>
              </a:solidFill>
              <a:latin typeface="Alegreya"/>
              <a:ea typeface="Alegreya"/>
              <a:cs typeface="Alegreya"/>
              <a:sym typeface="Alegreya"/>
            </a:endParaRPr>
          </a:p>
          <a:p>
            <a:pPr indent="0" lvl="0" marL="0" marR="25400" rtl="0" algn="l">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lang="en" sz="2000">
                <a:solidFill>
                  <a:srgbClr val="434343"/>
                </a:solidFill>
                <a:latin typeface="Alegreya"/>
                <a:ea typeface="Alegreya"/>
                <a:cs typeface="Alegreya"/>
                <a:sym typeface="Alegreya"/>
              </a:rPr>
              <a:t> 		</a:t>
            </a:r>
            <a:r>
              <a:rPr b="0" lang="en" sz="1700">
                <a:solidFill>
                  <a:srgbClr val="0077AA"/>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  				</a:t>
            </a:r>
            <a:br>
              <a:rPr b="0" lang="en" sz="1700">
                <a:solidFill>
                  <a:srgbClr val="333333"/>
                </a:solidFill>
                <a:latin typeface="Trebuchet MS"/>
                <a:ea typeface="Trebuchet MS"/>
                <a:cs typeface="Trebuchet MS"/>
                <a:sym typeface="Trebuchet MS"/>
              </a:rPr>
            </a:br>
            <a:r>
              <a:rPr b="0" lang="en" sz="1700">
                <a:solidFill>
                  <a:srgbClr val="333333"/>
                </a:solidFill>
                <a:latin typeface="Trebuchet MS"/>
                <a:ea typeface="Trebuchet MS"/>
                <a:cs typeface="Trebuchet MS"/>
                <a:sym typeface="Trebuchet MS"/>
              </a:rPr>
              <a:t>  				</a:t>
            </a:r>
            <a:r>
              <a:rPr b="0" lang="en" sz="1700">
                <a:solidFill>
                  <a:srgbClr val="333333"/>
                </a:solidFill>
                <a:latin typeface="Trebuchet MS"/>
                <a:ea typeface="Trebuchet MS"/>
                <a:cs typeface="Trebuchet MS"/>
                <a:sym typeface="Trebuchet MS"/>
              </a:rPr>
              <a:t>greeting</a:t>
            </a:r>
            <a:r>
              <a:rPr b="0" lang="en" sz="1700">
                <a:solidFill>
                  <a:srgbClr val="434343"/>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 </a:t>
            </a:r>
            <a:r>
              <a:rPr b="0" lang="en" sz="1700">
                <a:solidFill>
                  <a:srgbClr val="0077AA"/>
                </a:solidFill>
                <a:latin typeface="Trebuchet MS"/>
                <a:ea typeface="Trebuchet MS"/>
                <a:cs typeface="Trebuchet MS"/>
                <a:sym typeface="Trebuchet MS"/>
              </a:rPr>
              <a:t>function</a:t>
            </a:r>
            <a:r>
              <a:rPr b="0" lang="en" sz="1700">
                <a:solidFill>
                  <a:srgbClr val="434343"/>
                </a:solidFill>
                <a:latin typeface="Trebuchet MS"/>
                <a:ea typeface="Trebuchet MS"/>
                <a:cs typeface="Trebuchet MS"/>
                <a:sym typeface="Trebuchet MS"/>
              </a:rPr>
              <a:t>() {</a:t>
            </a:r>
            <a:br>
              <a:rPr b="0" lang="en" sz="1700">
                <a:solidFill>
                  <a:srgbClr val="434343"/>
                </a:solidFill>
                <a:latin typeface="Trebuchet MS"/>
                <a:ea typeface="Trebuchet MS"/>
                <a:cs typeface="Trebuchet MS"/>
                <a:sym typeface="Trebuchet MS"/>
              </a:rPr>
            </a:br>
            <a:r>
              <a:rPr b="0" lang="en" sz="1700">
                <a:solidFill>
                  <a:srgbClr val="333333"/>
                </a:solidFill>
                <a:latin typeface="Trebuchet MS"/>
                <a:ea typeface="Trebuchet MS"/>
                <a:cs typeface="Trebuchet MS"/>
                <a:sym typeface="Trebuchet MS"/>
              </a:rPr>
              <a:t>    					</a:t>
            </a:r>
            <a:r>
              <a:rPr b="0" lang="en" sz="1700">
                <a:solidFill>
                  <a:srgbClr val="DD4A68"/>
                </a:solidFill>
                <a:latin typeface="Trebuchet MS"/>
                <a:ea typeface="Trebuchet MS"/>
                <a:cs typeface="Trebuchet MS"/>
                <a:sym typeface="Trebuchet MS"/>
              </a:rPr>
              <a:t>console.log</a:t>
            </a:r>
            <a:r>
              <a:rPr b="0" lang="en" sz="1700">
                <a:solidFill>
                  <a:srgbClr val="434343"/>
                </a:solidFill>
                <a:latin typeface="Trebuchet MS"/>
                <a:ea typeface="Trebuchet MS"/>
                <a:cs typeface="Trebuchet MS"/>
                <a:sym typeface="Trebuchet MS"/>
              </a:rPr>
              <a:t>(</a:t>
            </a:r>
            <a:r>
              <a:rPr b="0" lang="en" sz="1700">
                <a:solidFill>
                  <a:srgbClr val="669900"/>
                </a:solidFill>
                <a:latin typeface="Trebuchet MS"/>
                <a:ea typeface="Trebuchet MS"/>
                <a:cs typeface="Trebuchet MS"/>
                <a:sym typeface="Trebuchet MS"/>
              </a:rPr>
              <a:t>'Hi! I\'m '</a:t>
            </a:r>
            <a:r>
              <a:rPr b="0" lang="en" sz="1700">
                <a:solidFill>
                  <a:srgbClr val="333333"/>
                </a:solidFill>
                <a:latin typeface="Trebuchet MS"/>
                <a:ea typeface="Trebuchet MS"/>
                <a:cs typeface="Trebuchet MS"/>
                <a:sym typeface="Trebuchet MS"/>
              </a:rPr>
              <a:t> </a:t>
            </a:r>
            <a:r>
              <a:rPr b="0" lang="en" sz="1700">
                <a:solidFill>
                  <a:srgbClr val="A67F59"/>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 </a:t>
            </a:r>
            <a:r>
              <a:rPr b="0" lang="en" sz="1700">
                <a:solidFill>
                  <a:srgbClr val="0077AA"/>
                </a:solidFill>
                <a:latin typeface="Trebuchet MS"/>
                <a:ea typeface="Trebuchet MS"/>
                <a:cs typeface="Trebuchet MS"/>
                <a:sym typeface="Trebuchet MS"/>
              </a:rPr>
              <a:t>this</a:t>
            </a:r>
            <a:r>
              <a:rPr b="0" lang="en" sz="1700">
                <a:solidFill>
                  <a:srgbClr val="434343"/>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name</a:t>
            </a:r>
            <a:r>
              <a:rPr b="0" lang="en" sz="1700">
                <a:solidFill>
                  <a:srgbClr val="434343"/>
                </a:solidFill>
                <a:latin typeface="Trebuchet MS"/>
                <a:ea typeface="Trebuchet MS"/>
                <a:cs typeface="Trebuchet MS"/>
                <a:sym typeface="Trebuchet MS"/>
              </a:rPr>
              <a:t>[</a:t>
            </a:r>
            <a:r>
              <a:rPr b="0" lang="en" sz="1700">
                <a:solidFill>
                  <a:srgbClr val="990055"/>
                </a:solidFill>
                <a:latin typeface="Trebuchet MS"/>
                <a:ea typeface="Trebuchet MS"/>
                <a:cs typeface="Trebuchet MS"/>
                <a:sym typeface="Trebuchet MS"/>
              </a:rPr>
              <a:t>0</a:t>
            </a:r>
            <a:r>
              <a:rPr b="0" lang="en" sz="1700">
                <a:solidFill>
                  <a:srgbClr val="434343"/>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 </a:t>
            </a:r>
            <a:r>
              <a:rPr b="0" lang="en" sz="1700">
                <a:solidFill>
                  <a:srgbClr val="A67F59"/>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 </a:t>
            </a:r>
            <a:r>
              <a:rPr b="0" lang="en" sz="1700">
                <a:solidFill>
                  <a:srgbClr val="669900"/>
                </a:solidFill>
                <a:latin typeface="Trebuchet MS"/>
                <a:ea typeface="Trebuchet MS"/>
                <a:cs typeface="Trebuchet MS"/>
                <a:sym typeface="Trebuchet MS"/>
              </a:rPr>
              <a:t>'.'</a:t>
            </a:r>
            <a:r>
              <a:rPr b="0" lang="en" sz="1700">
                <a:solidFill>
                  <a:srgbClr val="434343"/>
                </a:solidFill>
                <a:latin typeface="Trebuchet MS"/>
                <a:ea typeface="Trebuchet MS"/>
                <a:cs typeface="Trebuchet MS"/>
                <a:sym typeface="Trebuchet MS"/>
              </a:rPr>
              <a:t>);</a:t>
            </a:r>
            <a:br>
              <a:rPr b="0" lang="en" sz="1700">
                <a:solidFill>
                  <a:srgbClr val="434343"/>
                </a:solidFill>
                <a:latin typeface="Trebuchet MS"/>
                <a:ea typeface="Trebuchet MS"/>
                <a:cs typeface="Trebuchet MS"/>
                <a:sym typeface="Trebuchet MS"/>
              </a:rPr>
            </a:br>
            <a:r>
              <a:rPr b="0" lang="en" sz="1700">
                <a:solidFill>
                  <a:srgbClr val="333333"/>
                </a:solidFill>
                <a:latin typeface="Trebuchet MS"/>
                <a:ea typeface="Trebuchet MS"/>
                <a:cs typeface="Trebuchet MS"/>
                <a:sym typeface="Trebuchet MS"/>
              </a:rPr>
              <a:t>  				</a:t>
            </a:r>
            <a:r>
              <a:rPr b="0" lang="en" sz="1700">
                <a:solidFill>
                  <a:srgbClr val="434343"/>
                </a:solidFill>
                <a:latin typeface="Trebuchet MS"/>
                <a:ea typeface="Trebuchet MS"/>
                <a:cs typeface="Trebuchet MS"/>
                <a:sym typeface="Trebuchet MS"/>
              </a:rPr>
              <a:t>}</a:t>
            </a:r>
            <a:br>
              <a:rPr b="0" lang="en" sz="1700">
                <a:solidFill>
                  <a:srgbClr val="434343"/>
                </a:solidFill>
                <a:latin typeface="Trebuchet MS"/>
                <a:ea typeface="Trebuchet MS"/>
                <a:cs typeface="Trebuchet MS"/>
                <a:sym typeface="Trebuchet MS"/>
              </a:rPr>
            </a:br>
            <a:r>
              <a:rPr b="0" lang="en" sz="1700">
                <a:solidFill>
                  <a:srgbClr val="434343"/>
                </a:solidFill>
                <a:latin typeface="Trebuchet MS"/>
                <a:ea typeface="Trebuchet MS"/>
                <a:cs typeface="Trebuchet MS"/>
                <a:sym typeface="Trebuchet MS"/>
              </a:rPr>
              <a:t>			};</a:t>
            </a:r>
            <a:endParaRPr b="0" sz="1700">
              <a:solidFill>
                <a:srgbClr val="434343"/>
              </a:solidFill>
              <a:latin typeface="Trebuchet MS"/>
              <a:ea typeface="Trebuchet MS"/>
              <a:cs typeface="Trebuchet MS"/>
              <a:sym typeface="Trebuchet MS"/>
            </a:endParaRPr>
          </a:p>
          <a:p>
            <a:pPr indent="0" lvl="0" marL="0" marR="25400" rtl="0" algn="l">
              <a:lnSpc>
                <a:spcPct val="100000"/>
              </a:lnSpc>
              <a:spcBef>
                <a:spcPts val="0"/>
              </a:spcBef>
              <a:spcAft>
                <a:spcPts val="0"/>
              </a:spcAft>
              <a:buNone/>
            </a:pPr>
            <a:r>
              <a:rPr b="0" lang="en" sz="1700">
                <a:solidFill>
                  <a:srgbClr val="434343"/>
                </a:solidFill>
                <a:latin typeface="Trebuchet MS"/>
                <a:ea typeface="Trebuchet MS"/>
                <a:cs typeface="Trebuchet MS"/>
                <a:sym typeface="Trebuchet MS"/>
              </a:rPr>
              <a:t>// Try accessing these code in console.</a:t>
            </a:r>
            <a:endParaRPr b="0" sz="1700">
              <a:solidFill>
                <a:srgbClr val="434343"/>
              </a:solidFill>
              <a:latin typeface="Trebuchet MS"/>
              <a:ea typeface="Trebuchet MS"/>
              <a:cs typeface="Trebuchet MS"/>
              <a:sym typeface="Trebuchet MS"/>
            </a:endParaRPr>
          </a:p>
          <a:p>
            <a:pPr indent="0" lvl="0" marL="533400" marR="139700" rtl="0" algn="l">
              <a:lnSpc>
                <a:spcPct val="100000"/>
              </a:lnSpc>
              <a:spcBef>
                <a:spcPts val="0"/>
              </a:spcBef>
              <a:spcAft>
                <a:spcPts val="0"/>
              </a:spcAft>
              <a:buNone/>
            </a:pPr>
            <a:r>
              <a:rPr b="0" lang="en" sz="1800">
                <a:solidFill>
                  <a:srgbClr val="333333"/>
                </a:solidFill>
                <a:latin typeface="Trebuchet MS"/>
                <a:ea typeface="Trebuchet MS"/>
                <a:cs typeface="Trebuchet MS"/>
                <a:sym typeface="Trebuchet MS"/>
              </a:rPr>
              <a:t>person</a:t>
            </a:r>
            <a:r>
              <a:rPr b="0" lang="en" sz="1700">
                <a:solidFill>
                  <a:srgbClr val="434343"/>
                </a:solidFill>
                <a:latin typeface="Trebuchet MS"/>
                <a:ea typeface="Trebuchet MS"/>
                <a:cs typeface="Trebuchet MS"/>
                <a:sym typeface="Trebuchet MS"/>
              </a:rPr>
              <a:t>.</a:t>
            </a:r>
            <a:r>
              <a:rPr b="0" lang="en" sz="1800">
                <a:solidFill>
                  <a:srgbClr val="333333"/>
                </a:solidFill>
                <a:latin typeface="Trebuchet MS"/>
                <a:ea typeface="Trebuchet MS"/>
                <a:cs typeface="Trebuchet MS"/>
                <a:sym typeface="Trebuchet MS"/>
              </a:rPr>
              <a:t>name</a:t>
            </a:r>
            <a:br>
              <a:rPr b="0" lang="en" sz="1800">
                <a:solidFill>
                  <a:srgbClr val="333333"/>
                </a:solidFill>
                <a:latin typeface="Trebuchet MS"/>
                <a:ea typeface="Trebuchet MS"/>
                <a:cs typeface="Trebuchet MS"/>
                <a:sym typeface="Trebuchet MS"/>
              </a:rPr>
            </a:br>
            <a:r>
              <a:rPr b="0" lang="en" sz="1800">
                <a:solidFill>
                  <a:srgbClr val="333333"/>
                </a:solidFill>
                <a:latin typeface="Trebuchet MS"/>
                <a:ea typeface="Trebuchet MS"/>
                <a:cs typeface="Trebuchet MS"/>
                <a:sym typeface="Trebuchet MS"/>
              </a:rPr>
              <a:t>person</a:t>
            </a:r>
            <a:r>
              <a:rPr b="0" lang="en" sz="1700">
                <a:solidFill>
                  <a:srgbClr val="434343"/>
                </a:solidFill>
                <a:latin typeface="Trebuchet MS"/>
                <a:ea typeface="Trebuchet MS"/>
                <a:cs typeface="Trebuchet MS"/>
                <a:sym typeface="Trebuchet MS"/>
              </a:rPr>
              <a:t>.</a:t>
            </a:r>
            <a:r>
              <a:rPr b="0" lang="en" sz="1800">
                <a:solidFill>
                  <a:srgbClr val="333333"/>
                </a:solidFill>
                <a:latin typeface="Trebuchet MS"/>
                <a:ea typeface="Trebuchet MS"/>
                <a:cs typeface="Trebuchet MS"/>
                <a:sym typeface="Trebuchet MS"/>
              </a:rPr>
              <a:t>name</a:t>
            </a:r>
            <a:r>
              <a:rPr b="0" lang="en" sz="1800">
                <a:solidFill>
                  <a:srgbClr val="434343"/>
                </a:solidFill>
                <a:latin typeface="Trebuchet MS"/>
                <a:ea typeface="Trebuchet MS"/>
                <a:cs typeface="Trebuchet MS"/>
                <a:sym typeface="Trebuchet MS"/>
              </a:rPr>
              <a:t>[</a:t>
            </a:r>
            <a:r>
              <a:rPr b="0" lang="en" sz="1800">
                <a:solidFill>
                  <a:srgbClr val="990055"/>
                </a:solidFill>
                <a:latin typeface="Trebuchet MS"/>
                <a:ea typeface="Trebuchet MS"/>
                <a:cs typeface="Trebuchet MS"/>
                <a:sym typeface="Trebuchet MS"/>
              </a:rPr>
              <a:t>0</a:t>
            </a:r>
            <a:r>
              <a:rPr b="0" lang="en" sz="1800">
                <a:solidFill>
                  <a:srgbClr val="434343"/>
                </a:solidFill>
                <a:latin typeface="Trebuchet MS"/>
                <a:ea typeface="Trebuchet MS"/>
                <a:cs typeface="Trebuchet MS"/>
                <a:sym typeface="Trebuchet MS"/>
              </a:rPr>
              <a:t>]</a:t>
            </a:r>
            <a:br>
              <a:rPr b="0" lang="en" sz="1800">
                <a:solidFill>
                  <a:srgbClr val="333333"/>
                </a:solidFill>
                <a:latin typeface="Trebuchet MS"/>
                <a:ea typeface="Trebuchet MS"/>
                <a:cs typeface="Trebuchet MS"/>
                <a:sym typeface="Trebuchet MS"/>
              </a:rPr>
            </a:br>
            <a:r>
              <a:rPr b="0" lang="en" sz="1800">
                <a:solidFill>
                  <a:srgbClr val="333333"/>
                </a:solidFill>
                <a:latin typeface="Trebuchet MS"/>
                <a:ea typeface="Trebuchet MS"/>
                <a:cs typeface="Trebuchet MS"/>
                <a:sym typeface="Trebuchet MS"/>
              </a:rPr>
              <a:t>person</a:t>
            </a:r>
            <a:r>
              <a:rPr b="0" lang="en" sz="1700">
                <a:solidFill>
                  <a:srgbClr val="434343"/>
                </a:solidFill>
                <a:latin typeface="Trebuchet MS"/>
                <a:ea typeface="Trebuchet MS"/>
                <a:cs typeface="Trebuchet MS"/>
                <a:sym typeface="Trebuchet MS"/>
              </a:rPr>
              <a:t>.</a:t>
            </a:r>
            <a:r>
              <a:rPr b="0" lang="en" sz="1800">
                <a:solidFill>
                  <a:srgbClr val="333333"/>
                </a:solidFill>
                <a:latin typeface="Trebuchet MS"/>
                <a:ea typeface="Trebuchet MS"/>
                <a:cs typeface="Trebuchet MS"/>
                <a:sym typeface="Trebuchet MS"/>
              </a:rPr>
              <a:t>age</a:t>
            </a:r>
            <a:br>
              <a:rPr b="0" lang="en" sz="1800">
                <a:solidFill>
                  <a:srgbClr val="333333"/>
                </a:solidFill>
                <a:latin typeface="Trebuchet MS"/>
                <a:ea typeface="Trebuchet MS"/>
                <a:cs typeface="Trebuchet MS"/>
                <a:sym typeface="Trebuchet MS"/>
              </a:rPr>
            </a:br>
            <a:r>
              <a:rPr b="0" lang="en" sz="1800">
                <a:solidFill>
                  <a:srgbClr val="333333"/>
                </a:solidFill>
                <a:latin typeface="Trebuchet MS"/>
                <a:ea typeface="Trebuchet MS"/>
                <a:cs typeface="Trebuchet MS"/>
                <a:sym typeface="Trebuchet MS"/>
              </a:rPr>
              <a:t>person</a:t>
            </a:r>
            <a:r>
              <a:rPr b="0" lang="en" sz="1700">
                <a:solidFill>
                  <a:srgbClr val="434343"/>
                </a:solidFill>
                <a:latin typeface="Trebuchet MS"/>
                <a:ea typeface="Trebuchet MS"/>
                <a:cs typeface="Trebuchet MS"/>
                <a:sym typeface="Trebuchet MS"/>
              </a:rPr>
              <a:t>.</a:t>
            </a:r>
            <a:r>
              <a:rPr b="0" lang="en" sz="1800">
                <a:solidFill>
                  <a:srgbClr val="333333"/>
                </a:solidFill>
                <a:latin typeface="Trebuchet MS"/>
                <a:ea typeface="Trebuchet MS"/>
                <a:cs typeface="Trebuchet MS"/>
                <a:sym typeface="Trebuchet MS"/>
              </a:rPr>
              <a:t>interests</a:t>
            </a:r>
            <a:r>
              <a:rPr b="0" lang="en" sz="1800">
                <a:solidFill>
                  <a:srgbClr val="434343"/>
                </a:solidFill>
                <a:latin typeface="Trebuchet MS"/>
                <a:ea typeface="Trebuchet MS"/>
                <a:cs typeface="Trebuchet MS"/>
                <a:sym typeface="Trebuchet MS"/>
              </a:rPr>
              <a:t>[</a:t>
            </a:r>
            <a:r>
              <a:rPr b="0" lang="en" sz="1800">
                <a:solidFill>
                  <a:srgbClr val="990055"/>
                </a:solidFill>
                <a:latin typeface="Trebuchet MS"/>
                <a:ea typeface="Trebuchet MS"/>
                <a:cs typeface="Trebuchet MS"/>
                <a:sym typeface="Trebuchet MS"/>
              </a:rPr>
              <a:t>1</a:t>
            </a:r>
            <a:r>
              <a:rPr b="0" lang="en" sz="1800">
                <a:solidFill>
                  <a:srgbClr val="434343"/>
                </a:solidFill>
                <a:latin typeface="Trebuchet MS"/>
                <a:ea typeface="Trebuchet MS"/>
                <a:cs typeface="Trebuchet MS"/>
                <a:sym typeface="Trebuchet MS"/>
              </a:rPr>
              <a:t>]</a:t>
            </a:r>
            <a:br>
              <a:rPr b="0" lang="en" sz="1800">
                <a:solidFill>
                  <a:srgbClr val="333333"/>
                </a:solidFill>
                <a:latin typeface="Trebuchet MS"/>
                <a:ea typeface="Trebuchet MS"/>
                <a:cs typeface="Trebuchet MS"/>
                <a:sym typeface="Trebuchet MS"/>
              </a:rPr>
            </a:br>
            <a:r>
              <a:rPr b="0" lang="en" sz="1800">
                <a:solidFill>
                  <a:srgbClr val="333333"/>
                </a:solidFill>
                <a:latin typeface="Trebuchet MS"/>
                <a:ea typeface="Trebuchet MS"/>
                <a:cs typeface="Trebuchet MS"/>
                <a:sym typeface="Trebuchet MS"/>
              </a:rPr>
              <a:t>person</a:t>
            </a:r>
            <a:r>
              <a:rPr b="0" lang="en" sz="1700">
                <a:solidFill>
                  <a:srgbClr val="434343"/>
                </a:solidFill>
                <a:latin typeface="Trebuchet MS"/>
                <a:ea typeface="Trebuchet MS"/>
                <a:cs typeface="Trebuchet MS"/>
                <a:sym typeface="Trebuchet MS"/>
              </a:rPr>
              <a:t>.</a:t>
            </a:r>
            <a:r>
              <a:rPr b="0" lang="en" sz="1800">
                <a:solidFill>
                  <a:srgbClr val="DD4A68"/>
                </a:solidFill>
                <a:latin typeface="Trebuchet MS"/>
                <a:ea typeface="Trebuchet MS"/>
                <a:cs typeface="Trebuchet MS"/>
                <a:sym typeface="Trebuchet MS"/>
              </a:rPr>
              <a:t>bio</a:t>
            </a:r>
            <a:r>
              <a:rPr b="0" lang="en" sz="1800">
                <a:solidFill>
                  <a:srgbClr val="434343"/>
                </a:solidFill>
                <a:latin typeface="Trebuchet MS"/>
                <a:ea typeface="Trebuchet MS"/>
                <a:cs typeface="Trebuchet MS"/>
                <a:sym typeface="Trebuchet MS"/>
              </a:rPr>
              <a:t>()</a:t>
            </a:r>
            <a:br>
              <a:rPr b="0" lang="en" sz="1800">
                <a:solidFill>
                  <a:srgbClr val="434343"/>
                </a:solidFill>
                <a:latin typeface="Trebuchet MS"/>
                <a:ea typeface="Trebuchet MS"/>
                <a:cs typeface="Trebuchet MS"/>
                <a:sym typeface="Trebuchet MS"/>
              </a:rPr>
            </a:br>
            <a:r>
              <a:rPr b="0" lang="en" sz="1800">
                <a:solidFill>
                  <a:srgbClr val="333333"/>
                </a:solidFill>
                <a:latin typeface="Trebuchet MS"/>
                <a:ea typeface="Trebuchet MS"/>
                <a:cs typeface="Trebuchet MS"/>
                <a:sym typeface="Trebuchet MS"/>
              </a:rPr>
              <a:t>person</a:t>
            </a:r>
            <a:r>
              <a:rPr b="0" lang="en" sz="1700">
                <a:solidFill>
                  <a:srgbClr val="434343"/>
                </a:solidFill>
                <a:latin typeface="Trebuchet MS"/>
                <a:ea typeface="Trebuchet MS"/>
                <a:cs typeface="Trebuchet MS"/>
                <a:sym typeface="Trebuchet MS"/>
              </a:rPr>
              <a:t>.</a:t>
            </a:r>
            <a:r>
              <a:rPr b="0" lang="en" sz="1800">
                <a:solidFill>
                  <a:srgbClr val="DD4A68"/>
                </a:solidFill>
                <a:latin typeface="Trebuchet MS"/>
                <a:ea typeface="Trebuchet MS"/>
                <a:cs typeface="Trebuchet MS"/>
                <a:sym typeface="Trebuchet MS"/>
              </a:rPr>
              <a:t>greeting</a:t>
            </a:r>
            <a:r>
              <a:rPr b="0" lang="en" sz="1800">
                <a:solidFill>
                  <a:srgbClr val="434343"/>
                </a:solidFill>
                <a:latin typeface="Trebuchet MS"/>
                <a:ea typeface="Trebuchet MS"/>
                <a:cs typeface="Trebuchet MS"/>
                <a:sym typeface="Trebuchet MS"/>
              </a:rPr>
              <a:t>()</a:t>
            </a:r>
            <a:br>
              <a:rPr b="0" lang="en" sz="1800">
                <a:solidFill>
                  <a:srgbClr val="434343"/>
                </a:solidFill>
                <a:latin typeface="Trebuchet MS"/>
                <a:ea typeface="Trebuchet MS"/>
                <a:cs typeface="Trebuchet MS"/>
                <a:sym typeface="Trebuchet MS"/>
              </a:rPr>
            </a:br>
            <a:endParaRPr b="0" sz="1800">
              <a:solidFill>
                <a:srgbClr val="999999"/>
              </a:solidFill>
              <a:latin typeface="Trebuchet MS"/>
              <a:ea typeface="Trebuchet MS"/>
              <a:cs typeface="Trebuchet MS"/>
              <a:sym typeface="Trebuchet MS"/>
            </a:endParaRPr>
          </a:p>
          <a:p>
            <a:pPr indent="0" lvl="0" marL="0" marR="25400" rtl="0" algn="l">
              <a:lnSpc>
                <a:spcPct val="100000"/>
              </a:lnSpc>
              <a:spcBef>
                <a:spcPts val="1500"/>
              </a:spcBef>
              <a:spcAft>
                <a:spcPts val="0"/>
              </a:spcAft>
              <a:buNone/>
            </a:pPr>
            <a:r>
              <a:t/>
            </a:r>
            <a:endParaRPr b="0" sz="1700">
              <a:solidFill>
                <a:srgbClr val="999999"/>
              </a:solidFill>
              <a:latin typeface="Trebuchet MS"/>
              <a:ea typeface="Trebuchet MS"/>
              <a:cs typeface="Trebuchet MS"/>
              <a:sym typeface="Trebuchet MS"/>
            </a:endParaRPr>
          </a:p>
          <a:p>
            <a:pPr indent="0" lvl="0" marL="0" marR="2540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6" name="Shape 996"/>
        <p:cNvGrpSpPr/>
        <p:nvPr/>
      </p:nvGrpSpPr>
      <p:grpSpPr>
        <a:xfrm>
          <a:off x="0" y="0"/>
          <a:ext cx="0" cy="0"/>
          <a:chOff x="0" y="0"/>
          <a:chExt cx="0" cy="0"/>
        </a:xfrm>
      </p:grpSpPr>
      <p:sp>
        <p:nvSpPr>
          <p:cNvPr id="997" name="Google Shape;997;p114"/>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Object</a:t>
            </a:r>
            <a:r>
              <a:rPr lang="en" sz="3600">
                <a:solidFill>
                  <a:srgbClr val="63A814"/>
                </a:solidFill>
                <a:latin typeface="Alegreya"/>
                <a:ea typeface="Alegreya"/>
                <a:cs typeface="Alegreya"/>
                <a:sym typeface="Alegreya"/>
              </a:rPr>
              <a:t> (cont.) </a:t>
            </a:r>
            <a:r>
              <a:rPr lang="en" sz="3600">
                <a:solidFill>
                  <a:srgbClr val="63A814"/>
                </a:solidFill>
                <a:latin typeface="Alegreya"/>
                <a:ea typeface="Alegreya"/>
                <a:cs typeface="Alegreya"/>
                <a:sym typeface="Alegreya"/>
              </a:rPr>
              <a:t> </a:t>
            </a:r>
            <a:endParaRPr sz="3600">
              <a:solidFill>
                <a:srgbClr val="63A814"/>
              </a:solidFill>
              <a:latin typeface="Alegreya"/>
              <a:ea typeface="Alegreya"/>
              <a:cs typeface="Alegreya"/>
              <a:sym typeface="Alegreya"/>
            </a:endParaRPr>
          </a:p>
        </p:txBody>
      </p:sp>
      <p:pic>
        <p:nvPicPr>
          <p:cNvPr id="998" name="Google Shape;998;p114"/>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999" name="Google Shape;999;p114"/>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0170BA"/>
                </a:solidFill>
                <a:latin typeface="Alegreya"/>
                <a:ea typeface="Alegreya"/>
                <a:cs typeface="Alegreya"/>
                <a:sym typeface="Alegreya"/>
              </a:rPr>
              <a:t>What is “this” keyword?</a:t>
            </a:r>
            <a:endParaRPr b="0" sz="2000">
              <a:solidFill>
                <a:srgbClr val="434343"/>
              </a:solidFill>
              <a:latin typeface="Alegreya"/>
              <a:ea typeface="Alegreya"/>
              <a:cs typeface="Alegreya"/>
              <a:sym typeface="Alegreya"/>
            </a:endParaRPr>
          </a:p>
          <a:p>
            <a:pPr indent="-355600" lvl="0" marL="457200" marR="25400" rtl="0" algn="l">
              <a:lnSpc>
                <a:spcPct val="100000"/>
              </a:lnSpc>
              <a:spcBef>
                <a:spcPts val="1000"/>
              </a:spcBef>
              <a:spcAft>
                <a:spcPts val="0"/>
              </a:spcAft>
              <a:buClr>
                <a:srgbClr val="434343"/>
              </a:buClr>
              <a:buSzPts val="2000"/>
              <a:buFont typeface="Alegreya"/>
              <a:buChar char="❏"/>
            </a:pPr>
            <a:r>
              <a:rPr b="0" lang="en" sz="2000">
                <a:solidFill>
                  <a:srgbClr val="434343"/>
                </a:solidFill>
                <a:highlight>
                  <a:srgbClr val="FFFFFF"/>
                </a:highlight>
                <a:latin typeface="Alegreya"/>
                <a:ea typeface="Alegreya"/>
                <a:cs typeface="Alegreya"/>
                <a:sym typeface="Alegreya"/>
              </a:rPr>
              <a:t>You may have noticed something slightly strange in our methods. Look at this one for example:</a:t>
            </a:r>
            <a:endParaRPr b="0" sz="2000">
              <a:solidFill>
                <a:srgbClr val="434343"/>
              </a:solidFill>
              <a:highlight>
                <a:srgbClr val="FFFFFF"/>
              </a:highlight>
              <a:latin typeface="Alegreya"/>
              <a:ea typeface="Alegreya"/>
              <a:cs typeface="Alegreya"/>
              <a:sym typeface="Alegreya"/>
            </a:endParaRPr>
          </a:p>
          <a:p>
            <a:pPr indent="457200" lvl="0" marL="457200" marR="25400" rtl="0" algn="l">
              <a:spcBef>
                <a:spcPts val="0"/>
              </a:spcBef>
              <a:spcAft>
                <a:spcPts val="0"/>
              </a:spcAft>
              <a:buNone/>
            </a:pPr>
            <a:r>
              <a:rPr b="0" lang="en" sz="1700">
                <a:solidFill>
                  <a:srgbClr val="333333"/>
                </a:solidFill>
                <a:latin typeface="Trebuchet MS"/>
                <a:ea typeface="Trebuchet MS"/>
                <a:cs typeface="Trebuchet MS"/>
                <a:sym typeface="Trebuchet MS"/>
              </a:rPr>
              <a:t>… </a:t>
            </a:r>
            <a:endParaRPr b="0" sz="1700">
              <a:solidFill>
                <a:srgbClr val="333333"/>
              </a:solidFill>
              <a:latin typeface="Trebuchet MS"/>
              <a:ea typeface="Trebuchet MS"/>
              <a:cs typeface="Trebuchet MS"/>
              <a:sym typeface="Trebuchet MS"/>
            </a:endParaRPr>
          </a:p>
          <a:p>
            <a:pPr indent="457200" lvl="0" marL="457200" marR="25400" rtl="0" algn="l">
              <a:spcBef>
                <a:spcPts val="0"/>
              </a:spcBef>
              <a:spcAft>
                <a:spcPts val="0"/>
              </a:spcAft>
              <a:buNone/>
            </a:pPr>
            <a:r>
              <a:rPr b="0" lang="en" sz="1700">
                <a:solidFill>
                  <a:srgbClr val="333333"/>
                </a:solidFill>
                <a:latin typeface="Trebuchet MS"/>
                <a:ea typeface="Trebuchet MS"/>
                <a:cs typeface="Trebuchet MS"/>
                <a:sym typeface="Trebuchet MS"/>
              </a:rPr>
              <a:t>greeting</a:t>
            </a:r>
            <a:r>
              <a:rPr b="0" lang="en" sz="1700">
                <a:solidFill>
                  <a:srgbClr val="434343"/>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 </a:t>
            </a:r>
            <a:r>
              <a:rPr b="0" lang="en" sz="1700">
                <a:solidFill>
                  <a:srgbClr val="0077AA"/>
                </a:solidFill>
                <a:latin typeface="Trebuchet MS"/>
                <a:ea typeface="Trebuchet MS"/>
                <a:cs typeface="Trebuchet MS"/>
                <a:sym typeface="Trebuchet MS"/>
              </a:rPr>
              <a:t>function</a:t>
            </a:r>
            <a:r>
              <a:rPr b="0" lang="en" sz="1700">
                <a:solidFill>
                  <a:srgbClr val="434343"/>
                </a:solidFill>
                <a:latin typeface="Trebuchet MS"/>
                <a:ea typeface="Trebuchet MS"/>
                <a:cs typeface="Trebuchet MS"/>
                <a:sym typeface="Trebuchet MS"/>
              </a:rPr>
              <a:t>() {</a:t>
            </a:r>
            <a:br>
              <a:rPr b="0" lang="en" sz="1700">
                <a:solidFill>
                  <a:srgbClr val="434343"/>
                </a:solidFill>
                <a:latin typeface="Trebuchet MS"/>
                <a:ea typeface="Trebuchet MS"/>
                <a:cs typeface="Trebuchet MS"/>
                <a:sym typeface="Trebuchet MS"/>
              </a:rPr>
            </a:br>
            <a:r>
              <a:rPr b="0" lang="en" sz="1700">
                <a:solidFill>
                  <a:srgbClr val="333333"/>
                </a:solidFill>
                <a:latin typeface="Trebuchet MS"/>
                <a:ea typeface="Trebuchet MS"/>
                <a:cs typeface="Trebuchet MS"/>
                <a:sym typeface="Trebuchet MS"/>
              </a:rPr>
              <a:t>    					</a:t>
            </a:r>
            <a:r>
              <a:rPr b="0" lang="en" sz="1700">
                <a:solidFill>
                  <a:srgbClr val="DD4A68"/>
                </a:solidFill>
                <a:latin typeface="Trebuchet MS"/>
                <a:ea typeface="Trebuchet MS"/>
                <a:cs typeface="Trebuchet MS"/>
                <a:sym typeface="Trebuchet MS"/>
              </a:rPr>
              <a:t>console.log</a:t>
            </a:r>
            <a:r>
              <a:rPr b="0" lang="en" sz="1700">
                <a:solidFill>
                  <a:srgbClr val="434343"/>
                </a:solidFill>
                <a:latin typeface="Trebuchet MS"/>
                <a:ea typeface="Trebuchet MS"/>
                <a:cs typeface="Trebuchet MS"/>
                <a:sym typeface="Trebuchet MS"/>
              </a:rPr>
              <a:t>(</a:t>
            </a:r>
            <a:r>
              <a:rPr b="0" lang="en" sz="1700">
                <a:solidFill>
                  <a:srgbClr val="669900"/>
                </a:solidFill>
                <a:latin typeface="Trebuchet MS"/>
                <a:ea typeface="Trebuchet MS"/>
                <a:cs typeface="Trebuchet MS"/>
                <a:sym typeface="Trebuchet MS"/>
              </a:rPr>
              <a:t>'Hi! I\'m '</a:t>
            </a:r>
            <a:r>
              <a:rPr b="0" lang="en" sz="1700">
                <a:solidFill>
                  <a:srgbClr val="333333"/>
                </a:solidFill>
                <a:latin typeface="Trebuchet MS"/>
                <a:ea typeface="Trebuchet MS"/>
                <a:cs typeface="Trebuchet MS"/>
                <a:sym typeface="Trebuchet MS"/>
              </a:rPr>
              <a:t> </a:t>
            </a:r>
            <a:r>
              <a:rPr b="0" lang="en" sz="1700">
                <a:solidFill>
                  <a:srgbClr val="A67F59"/>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 </a:t>
            </a:r>
            <a:r>
              <a:rPr b="0" lang="en" sz="1700">
                <a:solidFill>
                  <a:srgbClr val="0077AA"/>
                </a:solidFill>
                <a:latin typeface="Trebuchet MS"/>
                <a:ea typeface="Trebuchet MS"/>
                <a:cs typeface="Trebuchet MS"/>
                <a:sym typeface="Trebuchet MS"/>
              </a:rPr>
              <a:t>this</a:t>
            </a:r>
            <a:r>
              <a:rPr b="0" lang="en" sz="1700">
                <a:solidFill>
                  <a:srgbClr val="434343"/>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name</a:t>
            </a:r>
            <a:r>
              <a:rPr b="0" lang="en" sz="1700">
                <a:solidFill>
                  <a:srgbClr val="434343"/>
                </a:solidFill>
                <a:latin typeface="Trebuchet MS"/>
                <a:ea typeface="Trebuchet MS"/>
                <a:cs typeface="Trebuchet MS"/>
                <a:sym typeface="Trebuchet MS"/>
              </a:rPr>
              <a:t>[</a:t>
            </a:r>
            <a:r>
              <a:rPr b="0" lang="en" sz="1700">
                <a:solidFill>
                  <a:srgbClr val="990055"/>
                </a:solidFill>
                <a:latin typeface="Trebuchet MS"/>
                <a:ea typeface="Trebuchet MS"/>
                <a:cs typeface="Trebuchet MS"/>
                <a:sym typeface="Trebuchet MS"/>
              </a:rPr>
              <a:t>0</a:t>
            </a:r>
            <a:r>
              <a:rPr b="0" lang="en" sz="1700">
                <a:solidFill>
                  <a:srgbClr val="434343"/>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 </a:t>
            </a:r>
            <a:r>
              <a:rPr b="0" lang="en" sz="1700">
                <a:solidFill>
                  <a:srgbClr val="A67F59"/>
                </a:solidFill>
                <a:latin typeface="Trebuchet MS"/>
                <a:ea typeface="Trebuchet MS"/>
                <a:cs typeface="Trebuchet MS"/>
                <a:sym typeface="Trebuchet MS"/>
              </a:rPr>
              <a:t>+</a:t>
            </a:r>
            <a:r>
              <a:rPr b="0" lang="en" sz="1700">
                <a:solidFill>
                  <a:srgbClr val="333333"/>
                </a:solidFill>
                <a:latin typeface="Trebuchet MS"/>
                <a:ea typeface="Trebuchet MS"/>
                <a:cs typeface="Trebuchet MS"/>
                <a:sym typeface="Trebuchet MS"/>
              </a:rPr>
              <a:t> </a:t>
            </a:r>
            <a:r>
              <a:rPr b="0" lang="en" sz="1700">
                <a:solidFill>
                  <a:srgbClr val="669900"/>
                </a:solidFill>
                <a:latin typeface="Trebuchet MS"/>
                <a:ea typeface="Trebuchet MS"/>
                <a:cs typeface="Trebuchet MS"/>
                <a:sym typeface="Trebuchet MS"/>
              </a:rPr>
              <a:t>'.'</a:t>
            </a:r>
            <a:r>
              <a:rPr b="0" lang="en" sz="1700">
                <a:solidFill>
                  <a:srgbClr val="434343"/>
                </a:solidFill>
                <a:latin typeface="Trebuchet MS"/>
                <a:ea typeface="Trebuchet MS"/>
                <a:cs typeface="Trebuchet MS"/>
                <a:sym typeface="Trebuchet MS"/>
              </a:rPr>
              <a:t>);</a:t>
            </a:r>
            <a:br>
              <a:rPr b="0" lang="en" sz="1700">
                <a:solidFill>
                  <a:srgbClr val="434343"/>
                </a:solidFill>
                <a:latin typeface="Trebuchet MS"/>
                <a:ea typeface="Trebuchet MS"/>
                <a:cs typeface="Trebuchet MS"/>
                <a:sym typeface="Trebuchet MS"/>
              </a:rPr>
            </a:br>
            <a:r>
              <a:rPr b="0" lang="en" sz="1700">
                <a:solidFill>
                  <a:srgbClr val="333333"/>
                </a:solidFill>
                <a:latin typeface="Trebuchet MS"/>
                <a:ea typeface="Trebuchet MS"/>
                <a:cs typeface="Trebuchet MS"/>
                <a:sym typeface="Trebuchet MS"/>
              </a:rPr>
              <a:t>  			</a:t>
            </a:r>
            <a:r>
              <a:rPr b="0" lang="en" sz="1700">
                <a:solidFill>
                  <a:srgbClr val="434343"/>
                </a:solidFill>
                <a:latin typeface="Trebuchet MS"/>
                <a:ea typeface="Trebuchet MS"/>
                <a:cs typeface="Trebuchet MS"/>
                <a:sym typeface="Trebuchet MS"/>
              </a:rPr>
              <a:t>}</a:t>
            </a:r>
            <a:br>
              <a:rPr b="0" lang="en" sz="1700">
                <a:solidFill>
                  <a:srgbClr val="434343"/>
                </a:solidFill>
                <a:latin typeface="Trebuchet MS"/>
                <a:ea typeface="Trebuchet MS"/>
                <a:cs typeface="Trebuchet MS"/>
                <a:sym typeface="Trebuchet MS"/>
              </a:rPr>
            </a:br>
            <a:r>
              <a:rPr b="0" lang="en" sz="1700">
                <a:solidFill>
                  <a:srgbClr val="434343"/>
                </a:solidFill>
                <a:latin typeface="Trebuchet MS"/>
                <a:ea typeface="Trebuchet MS"/>
                <a:cs typeface="Trebuchet MS"/>
                <a:sym typeface="Trebuchet MS"/>
              </a:rPr>
              <a:t>	… </a:t>
            </a:r>
            <a:endParaRPr b="0" sz="1700">
              <a:solidFill>
                <a:srgbClr val="434343"/>
              </a:solidFill>
              <a:latin typeface="Trebuchet MS"/>
              <a:ea typeface="Trebuchet MS"/>
              <a:cs typeface="Trebuchet MS"/>
              <a:sym typeface="Trebuchet MS"/>
            </a:endParaRPr>
          </a:p>
          <a:p>
            <a:pPr indent="-355600" lvl="0" marL="457200" marR="254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this </a:t>
            </a:r>
            <a:r>
              <a:rPr b="0" lang="en" sz="2000">
                <a:solidFill>
                  <a:srgbClr val="434343"/>
                </a:solidFill>
                <a:latin typeface="Alegreya"/>
                <a:ea typeface="Alegreya"/>
                <a:cs typeface="Alegreya"/>
                <a:sym typeface="Alegreya"/>
              </a:rPr>
              <a:t>keyword refers to the </a:t>
            </a:r>
            <a:r>
              <a:rPr b="0" lang="en" sz="2000">
                <a:solidFill>
                  <a:schemeClr val="accent5"/>
                </a:solidFill>
                <a:latin typeface="Alegreya"/>
                <a:ea typeface="Alegreya"/>
                <a:cs typeface="Alegreya"/>
                <a:sym typeface="Alegreya"/>
              </a:rPr>
              <a:t>current object the code is being written inside</a:t>
            </a:r>
            <a:r>
              <a:rPr b="0" lang="en" sz="2000">
                <a:solidFill>
                  <a:srgbClr val="434343"/>
                </a:solidFill>
                <a:latin typeface="Alegreya"/>
                <a:ea typeface="Alegreya"/>
                <a:cs typeface="Alegreya"/>
                <a:sym typeface="Alegreya"/>
              </a:rPr>
              <a:t> — so in this case this is equivalent to </a:t>
            </a:r>
            <a:r>
              <a:rPr lang="en" sz="2000">
                <a:solidFill>
                  <a:schemeClr val="accent5"/>
                </a:solidFill>
                <a:latin typeface="Alegreya"/>
                <a:ea typeface="Alegreya"/>
                <a:cs typeface="Alegreya"/>
                <a:sym typeface="Alegreya"/>
              </a:rPr>
              <a:t>person</a:t>
            </a:r>
            <a:r>
              <a:rPr b="0" lang="en" sz="2000">
                <a:solidFill>
                  <a:srgbClr val="434343"/>
                </a:solidFill>
                <a:latin typeface="Alegreya"/>
                <a:ea typeface="Alegreya"/>
                <a:cs typeface="Alegreya"/>
                <a:sym typeface="Alegreya"/>
              </a:rPr>
              <a:t>.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3" name="Shape 1003"/>
        <p:cNvGrpSpPr/>
        <p:nvPr/>
      </p:nvGrpSpPr>
      <p:grpSpPr>
        <a:xfrm>
          <a:off x="0" y="0"/>
          <a:ext cx="0" cy="0"/>
          <a:chOff x="0" y="0"/>
          <a:chExt cx="0" cy="0"/>
        </a:xfrm>
      </p:grpSpPr>
      <p:sp>
        <p:nvSpPr>
          <p:cNvPr id="1004" name="Google Shape;1004;p115"/>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Object</a:t>
            </a:r>
            <a:r>
              <a:rPr lang="en" sz="3600">
                <a:solidFill>
                  <a:srgbClr val="63A814"/>
                </a:solidFill>
                <a:latin typeface="Alegreya"/>
                <a:ea typeface="Alegreya"/>
                <a:cs typeface="Alegreya"/>
                <a:sym typeface="Alegreya"/>
              </a:rPr>
              <a:t> (cont.) </a:t>
            </a:r>
            <a:r>
              <a:rPr lang="en" sz="3600">
                <a:solidFill>
                  <a:srgbClr val="63A814"/>
                </a:solidFill>
                <a:latin typeface="Alegreya"/>
                <a:ea typeface="Alegreya"/>
                <a:cs typeface="Alegreya"/>
                <a:sym typeface="Alegreya"/>
              </a:rPr>
              <a:t> </a:t>
            </a:r>
            <a:endParaRPr sz="3600">
              <a:solidFill>
                <a:srgbClr val="63A814"/>
              </a:solidFill>
              <a:latin typeface="Alegreya"/>
              <a:ea typeface="Alegreya"/>
              <a:cs typeface="Alegreya"/>
              <a:sym typeface="Alegreya"/>
            </a:endParaRPr>
          </a:p>
        </p:txBody>
      </p:sp>
      <p:pic>
        <p:nvPicPr>
          <p:cNvPr id="1005" name="Google Shape;1005;p115"/>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006" name="Google Shape;1006;p115"/>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0170BA"/>
                </a:solidFill>
                <a:latin typeface="Alegreya"/>
                <a:ea typeface="Alegreya"/>
                <a:cs typeface="Alegreya"/>
                <a:sym typeface="Alegreya"/>
              </a:rPr>
              <a:t>Define Your Own Object </a:t>
            </a:r>
            <a:endParaRPr b="0" sz="2000">
              <a:solidFill>
                <a:srgbClr val="434343"/>
              </a:solidFill>
              <a:latin typeface="Alegreya"/>
              <a:ea typeface="Alegreya"/>
              <a:cs typeface="Alegreya"/>
              <a:sym typeface="Alegreya"/>
            </a:endParaRPr>
          </a:p>
          <a:p>
            <a:pPr indent="-355600" lvl="0" marL="457200" marR="25400" rtl="0" algn="l">
              <a:lnSpc>
                <a:spcPct val="100000"/>
              </a:lnSpc>
              <a:spcBef>
                <a:spcPts val="0"/>
              </a:spcBef>
              <a:spcAft>
                <a:spcPts val="0"/>
              </a:spcAft>
              <a:buClr>
                <a:srgbClr val="434343"/>
              </a:buClr>
              <a:buSzPts val="2000"/>
              <a:buFont typeface="Alegreya"/>
              <a:buChar char="❏"/>
            </a:pPr>
            <a:r>
              <a:rPr b="0" lang="en" sz="2000">
                <a:solidFill>
                  <a:srgbClr val="434343"/>
                </a:solidFill>
                <a:highlight>
                  <a:srgbClr val="FFFFFF"/>
                </a:highlight>
                <a:latin typeface="Alegreya"/>
                <a:ea typeface="Alegreya"/>
                <a:cs typeface="Alegreya"/>
                <a:sym typeface="Alegreya"/>
              </a:rPr>
              <a:t>With Javascript you can define and create your own objects. And there are </a:t>
            </a:r>
            <a:r>
              <a:rPr lang="en" sz="2000">
                <a:solidFill>
                  <a:schemeClr val="accent5"/>
                </a:solidFill>
                <a:highlight>
                  <a:srgbClr val="FFFFFF"/>
                </a:highlight>
                <a:latin typeface="Alegreya"/>
                <a:ea typeface="Alegreya"/>
                <a:cs typeface="Alegreya"/>
                <a:sym typeface="Alegreya"/>
              </a:rPr>
              <a:t>2 different ways</a:t>
            </a:r>
            <a:r>
              <a:rPr b="0" lang="en" sz="2000">
                <a:solidFill>
                  <a:srgbClr val="434343"/>
                </a:solidFill>
                <a:highlight>
                  <a:srgbClr val="FFFFFF"/>
                </a:highlight>
                <a:latin typeface="Alegreya"/>
                <a:ea typeface="Alegreya"/>
                <a:cs typeface="Alegreya"/>
                <a:sym typeface="Alegreya"/>
              </a:rPr>
              <a:t> to create a new object: </a:t>
            </a:r>
            <a:endParaRPr b="0" sz="2000">
              <a:solidFill>
                <a:srgbClr val="434343"/>
              </a:solidFill>
              <a:highlight>
                <a:srgbClr val="FFFFFF"/>
              </a:highlight>
              <a:latin typeface="Alegreya"/>
              <a:ea typeface="Alegreya"/>
              <a:cs typeface="Alegreya"/>
              <a:sym typeface="Alegreya"/>
            </a:endParaRPr>
          </a:p>
          <a:p>
            <a:pPr indent="-355600" lvl="0" marL="914400" marR="25400" rtl="0" algn="l">
              <a:lnSpc>
                <a:spcPct val="100000"/>
              </a:lnSpc>
              <a:spcBef>
                <a:spcPts val="0"/>
              </a:spcBef>
              <a:spcAft>
                <a:spcPts val="0"/>
              </a:spcAft>
              <a:buClr>
                <a:srgbClr val="434343"/>
              </a:buClr>
              <a:buSzPts val="2000"/>
              <a:buFont typeface="Alegreya"/>
              <a:buChar char="➔"/>
            </a:pPr>
            <a:r>
              <a:rPr b="0" lang="en" sz="2000">
                <a:solidFill>
                  <a:srgbClr val="434343"/>
                </a:solidFill>
                <a:highlight>
                  <a:srgbClr val="FFFFFF"/>
                </a:highlight>
                <a:latin typeface="Alegreya"/>
                <a:ea typeface="Alegreya"/>
                <a:cs typeface="Alegreya"/>
                <a:sym typeface="Alegreya"/>
              </a:rPr>
              <a:t>Define and create a </a:t>
            </a:r>
            <a:r>
              <a:rPr lang="en" sz="2000">
                <a:solidFill>
                  <a:schemeClr val="accent5"/>
                </a:solidFill>
                <a:highlight>
                  <a:srgbClr val="FFFFFF"/>
                </a:highlight>
                <a:latin typeface="Alegreya"/>
                <a:ea typeface="Alegreya"/>
                <a:cs typeface="Alegreya"/>
                <a:sym typeface="Alegreya"/>
              </a:rPr>
              <a:t>direct instance</a:t>
            </a:r>
            <a:r>
              <a:rPr b="0" lang="en" sz="2000">
                <a:solidFill>
                  <a:srgbClr val="434343"/>
                </a:solidFill>
                <a:highlight>
                  <a:srgbClr val="FFFFFF"/>
                </a:highlight>
                <a:latin typeface="Alegreya"/>
                <a:ea typeface="Alegreya"/>
                <a:cs typeface="Alegreya"/>
                <a:sym typeface="Alegreya"/>
              </a:rPr>
              <a:t> of an object </a:t>
            </a:r>
            <a:r>
              <a:rPr b="0" lang="en" sz="2000">
                <a:solidFill>
                  <a:srgbClr val="333333"/>
                </a:solidFill>
                <a:highlight>
                  <a:srgbClr val="FFFFFF"/>
                </a:highlight>
                <a:latin typeface="Alegreya"/>
                <a:ea typeface="Alegreya"/>
                <a:cs typeface="Alegreya"/>
                <a:sym typeface="Alegreya"/>
              </a:rPr>
              <a:t>—</a:t>
            </a:r>
            <a:r>
              <a:rPr b="0" lang="en" sz="2000">
                <a:solidFill>
                  <a:srgbClr val="434343"/>
                </a:solidFill>
                <a:highlight>
                  <a:srgbClr val="FFFFFF"/>
                </a:highlight>
                <a:latin typeface="Alegreya"/>
                <a:ea typeface="Alegreya"/>
                <a:cs typeface="Alegreya"/>
                <a:sym typeface="Alegreya"/>
              </a:rPr>
              <a:t> </a:t>
            </a:r>
            <a:r>
              <a:rPr lang="en" sz="2000">
                <a:solidFill>
                  <a:schemeClr val="accent5"/>
                </a:solidFill>
                <a:highlight>
                  <a:srgbClr val="FFFFFF"/>
                </a:highlight>
                <a:latin typeface="Alegreya"/>
                <a:ea typeface="Alegreya"/>
                <a:cs typeface="Alegreya"/>
                <a:sym typeface="Alegreya"/>
              </a:rPr>
              <a:t>object literal</a:t>
            </a:r>
            <a:r>
              <a:rPr b="0" lang="en" sz="2000">
                <a:solidFill>
                  <a:srgbClr val="434343"/>
                </a:solidFill>
                <a:highlight>
                  <a:srgbClr val="FFFFFF"/>
                </a:highlight>
                <a:latin typeface="Alegreya"/>
                <a:ea typeface="Alegreya"/>
                <a:cs typeface="Alegreya"/>
                <a:sym typeface="Alegreya"/>
              </a:rPr>
              <a:t>.</a:t>
            </a:r>
            <a:endParaRPr b="0" sz="2000">
              <a:solidFill>
                <a:srgbClr val="434343"/>
              </a:solidFill>
              <a:highlight>
                <a:srgbClr val="FFFFFF"/>
              </a:highlight>
              <a:latin typeface="Alegreya"/>
              <a:ea typeface="Alegreya"/>
              <a:cs typeface="Alegreya"/>
              <a:sym typeface="Alegreya"/>
            </a:endParaRPr>
          </a:p>
          <a:p>
            <a:pPr indent="-355600" lvl="0" marL="914400" marR="25400" rtl="0" algn="l">
              <a:lnSpc>
                <a:spcPct val="100000"/>
              </a:lnSpc>
              <a:spcBef>
                <a:spcPts val="0"/>
              </a:spcBef>
              <a:spcAft>
                <a:spcPts val="0"/>
              </a:spcAft>
              <a:buClr>
                <a:srgbClr val="434343"/>
              </a:buClr>
              <a:buSzPts val="2000"/>
              <a:buFont typeface="Alegreya"/>
              <a:buChar char="➔"/>
            </a:pPr>
            <a:r>
              <a:rPr b="0" lang="en" sz="2000">
                <a:solidFill>
                  <a:srgbClr val="434343"/>
                </a:solidFill>
                <a:highlight>
                  <a:srgbClr val="FFFFFF"/>
                </a:highlight>
                <a:latin typeface="Alegreya"/>
                <a:ea typeface="Alegreya"/>
                <a:cs typeface="Alegreya"/>
                <a:sym typeface="Alegreya"/>
              </a:rPr>
              <a:t>Use a function to define an object, then create new object instances.</a:t>
            </a:r>
            <a:endParaRPr b="0" sz="2000">
              <a:solidFill>
                <a:srgbClr val="434343"/>
              </a:solidFill>
              <a:highlight>
                <a:srgbClr val="FFFFFF"/>
              </a:highlight>
              <a:latin typeface="Alegreya"/>
              <a:ea typeface="Alegreya"/>
              <a:cs typeface="Alegreya"/>
              <a:sym typeface="Alegreya"/>
            </a:endParaRPr>
          </a:p>
          <a:p>
            <a:pPr indent="-355600" lvl="0" marL="457200" marR="25400" rtl="0" algn="l">
              <a:lnSpc>
                <a:spcPct val="100000"/>
              </a:lnSpc>
              <a:spcBef>
                <a:spcPts val="10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It is very common to create an object using an </a:t>
            </a:r>
            <a:r>
              <a:rPr b="0" lang="en" sz="2000">
                <a:solidFill>
                  <a:schemeClr val="accent5"/>
                </a:solidFill>
                <a:latin typeface="Alegreya"/>
                <a:ea typeface="Alegreya"/>
                <a:cs typeface="Alegreya"/>
                <a:sym typeface="Alegreya"/>
              </a:rPr>
              <a:t>object literal</a:t>
            </a:r>
            <a:r>
              <a:rPr b="0" lang="en" sz="2000">
                <a:solidFill>
                  <a:srgbClr val="434343"/>
                </a:solidFill>
                <a:latin typeface="Alegreya"/>
                <a:ea typeface="Alegreya"/>
                <a:cs typeface="Alegreya"/>
                <a:sym typeface="Alegreya"/>
              </a:rPr>
              <a:t> when you want to transfer </a:t>
            </a:r>
            <a:r>
              <a:rPr b="0" lang="en" sz="2000">
                <a:solidFill>
                  <a:schemeClr val="accent5"/>
                </a:solidFill>
                <a:latin typeface="Alegreya"/>
                <a:ea typeface="Alegreya"/>
                <a:cs typeface="Alegreya"/>
                <a:sym typeface="Alegreya"/>
              </a:rPr>
              <a:t>a series of structured, related data items in some manner</a:t>
            </a:r>
            <a:r>
              <a:rPr b="0" lang="en" sz="2000">
                <a:solidFill>
                  <a:srgbClr val="434343"/>
                </a:solidFill>
                <a:latin typeface="Alegreya"/>
                <a:ea typeface="Alegreya"/>
                <a:cs typeface="Alegreya"/>
                <a:sym typeface="Alegreya"/>
              </a:rPr>
              <a:t>, for example sending a request to the server to be put into a database. </a:t>
            </a:r>
            <a:endParaRPr b="0" sz="2000">
              <a:solidFill>
                <a:srgbClr val="434343"/>
              </a:solidFill>
              <a:latin typeface="Alegreya"/>
              <a:ea typeface="Alegreya"/>
              <a:cs typeface="Alegreya"/>
              <a:sym typeface="Alegreya"/>
            </a:endParaRPr>
          </a:p>
          <a:p>
            <a:pPr indent="-355600" lvl="0" marL="457200" marR="254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Sending a single object is much more efficient than sending several items individually, and it is easier to work with than an array, when you want to identify individual items by name.</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0" name="Shape 1010"/>
        <p:cNvGrpSpPr/>
        <p:nvPr/>
      </p:nvGrpSpPr>
      <p:grpSpPr>
        <a:xfrm>
          <a:off x="0" y="0"/>
          <a:ext cx="0" cy="0"/>
          <a:chOff x="0" y="0"/>
          <a:chExt cx="0" cy="0"/>
        </a:xfrm>
      </p:grpSpPr>
      <p:sp>
        <p:nvSpPr>
          <p:cNvPr id="1011" name="Google Shape;1011;p116"/>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Object (cont.)  </a:t>
            </a:r>
            <a:endParaRPr sz="3600">
              <a:solidFill>
                <a:srgbClr val="63A814"/>
              </a:solidFill>
              <a:latin typeface="Alegreya"/>
              <a:ea typeface="Alegreya"/>
              <a:cs typeface="Alegreya"/>
              <a:sym typeface="Alegreya"/>
            </a:endParaRPr>
          </a:p>
        </p:txBody>
      </p:sp>
      <p:pic>
        <p:nvPicPr>
          <p:cNvPr id="1012" name="Google Shape;1012;p116"/>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013" name="Google Shape;1013;p116"/>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marR="25400" rtl="0" algn="l">
              <a:lnSpc>
                <a:spcPct val="100000"/>
              </a:lnSpc>
              <a:spcBef>
                <a:spcPts val="1000"/>
              </a:spcBef>
              <a:spcAft>
                <a:spcPts val="0"/>
              </a:spcAft>
              <a:buNone/>
            </a:pPr>
            <a:r>
              <a:rPr lang="en" sz="2000">
                <a:solidFill>
                  <a:srgbClr val="0170BA"/>
                </a:solidFill>
                <a:latin typeface="Alegreya"/>
                <a:ea typeface="Alegreya"/>
                <a:cs typeface="Alegreya"/>
                <a:sym typeface="Alegreya"/>
              </a:rPr>
              <a:t>Direct Instance &amp; Object Literal</a:t>
            </a:r>
            <a:endParaRPr sz="2000">
              <a:solidFill>
                <a:srgbClr val="0170BA"/>
              </a:solidFill>
              <a:latin typeface="Alegreya"/>
              <a:ea typeface="Alegreya"/>
              <a:cs typeface="Alegreya"/>
              <a:sym typeface="Alegreya"/>
            </a:endParaRPr>
          </a:p>
          <a:p>
            <a:pPr indent="0" lvl="0" marL="0" marR="25400" rtl="0" algn="l">
              <a:lnSpc>
                <a:spcPct val="100000"/>
              </a:lnSpc>
              <a:spcBef>
                <a:spcPts val="1000"/>
              </a:spcBef>
              <a:spcAft>
                <a:spcPts val="0"/>
              </a:spcAft>
              <a:buNone/>
            </a:pPr>
            <a:r>
              <a:rPr lang="en" sz="2000">
                <a:solidFill>
                  <a:schemeClr val="accent5"/>
                </a:solidFill>
                <a:latin typeface="Alegreya"/>
                <a:ea typeface="Alegreya"/>
                <a:cs typeface="Alegreya"/>
                <a:sym typeface="Alegreya"/>
              </a:rPr>
              <a:t>Example: </a:t>
            </a:r>
            <a:r>
              <a:rPr b="0"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let person = new Object( );	</a:t>
            </a:r>
            <a:r>
              <a:rPr lang="en" sz="1800">
                <a:solidFill>
                  <a:schemeClr val="accent5"/>
                </a:solidFill>
                <a:latin typeface="Trebuchet MS"/>
                <a:ea typeface="Trebuchet MS"/>
                <a:cs typeface="Trebuchet MS"/>
                <a:sym typeface="Trebuchet MS"/>
              </a:rPr>
              <a:t>//Direct Instance</a:t>
            </a:r>
            <a:endParaRPr sz="1800">
              <a:solidFill>
                <a:schemeClr val="accent5"/>
              </a:solidFill>
              <a:latin typeface="Trebuchet MS"/>
              <a:ea typeface="Trebuchet MS"/>
              <a:cs typeface="Trebuchet MS"/>
              <a:sym typeface="Trebuchet MS"/>
            </a:endParaRPr>
          </a:p>
          <a:p>
            <a:pPr indent="0" lvl="0" marL="0" marR="254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person.firstname = ‘Chris’;</a:t>
            </a:r>
            <a:endParaRPr b="0" sz="1800">
              <a:solidFill>
                <a:srgbClr val="434343"/>
              </a:solidFill>
              <a:latin typeface="Trebuchet MS"/>
              <a:ea typeface="Trebuchet MS"/>
              <a:cs typeface="Trebuchet MS"/>
              <a:sym typeface="Trebuchet MS"/>
            </a:endParaRPr>
          </a:p>
          <a:p>
            <a:pPr indent="0" lvl="0" marL="0" marR="254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person.lastname = ‘Brown’;</a:t>
            </a:r>
            <a:endParaRPr b="0" sz="1800">
              <a:solidFill>
                <a:srgbClr val="434343"/>
              </a:solidFill>
              <a:latin typeface="Trebuchet MS"/>
              <a:ea typeface="Trebuchet MS"/>
              <a:cs typeface="Trebuchet MS"/>
              <a:sym typeface="Trebuchet MS"/>
            </a:endParaRPr>
          </a:p>
          <a:p>
            <a:pPr indent="0" lvl="0" marL="1371600" marR="254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person.bio = function() { console.log(`Username ${person.firstname}`);</a:t>
            </a:r>
            <a:endParaRPr b="0" sz="1800">
              <a:solidFill>
                <a:srgbClr val="434343"/>
              </a:solidFill>
              <a:latin typeface="Trebuchet MS"/>
              <a:ea typeface="Trebuchet MS"/>
              <a:cs typeface="Trebuchet MS"/>
              <a:sym typeface="Trebuchet MS"/>
            </a:endParaRPr>
          </a:p>
          <a:p>
            <a:pPr indent="0" lvl="0" marL="1371600" marR="25400" rtl="0" algn="l">
              <a:lnSpc>
                <a:spcPct val="100000"/>
              </a:lnSpc>
              <a:spcBef>
                <a:spcPts val="0"/>
              </a:spcBef>
              <a:spcAft>
                <a:spcPts val="0"/>
              </a:spcAft>
              <a:buNone/>
            </a:pPr>
            <a:r>
              <a:t/>
            </a:r>
            <a:endParaRPr b="0" sz="1800">
              <a:solidFill>
                <a:srgbClr val="434343"/>
              </a:solidFill>
              <a:latin typeface="Trebuchet MS"/>
              <a:ea typeface="Trebuchet MS"/>
              <a:cs typeface="Trebuchet MS"/>
              <a:sym typeface="Trebuchet MS"/>
            </a:endParaRPr>
          </a:p>
          <a:p>
            <a:pPr indent="0" lvl="0" marL="0" marR="25400" rtl="0" algn="l">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b="0" lang="en" sz="1800">
                <a:solidFill>
                  <a:srgbClr val="434343"/>
                </a:solidFill>
                <a:latin typeface="Trebuchet MS"/>
                <a:ea typeface="Trebuchet MS"/>
                <a:cs typeface="Trebuchet MS"/>
                <a:sym typeface="Trebuchet MS"/>
              </a:rPr>
              <a:t>	let person = { firstname : ‘Chris’,	</a:t>
            </a:r>
            <a:r>
              <a:rPr lang="en" sz="1800">
                <a:solidFill>
                  <a:schemeClr val="accent5"/>
                </a:solidFill>
                <a:latin typeface="Trebuchet MS"/>
                <a:ea typeface="Trebuchet MS"/>
                <a:cs typeface="Trebuchet MS"/>
                <a:sym typeface="Trebuchet MS"/>
              </a:rPr>
              <a:t>//Object literal</a:t>
            </a:r>
            <a:endParaRPr b="0" sz="1800">
              <a:solidFill>
                <a:srgbClr val="434343"/>
              </a:solidFill>
              <a:latin typeface="Trebuchet MS"/>
              <a:ea typeface="Trebuchet MS"/>
              <a:cs typeface="Trebuchet MS"/>
              <a:sym typeface="Trebuchet MS"/>
            </a:endParaRPr>
          </a:p>
          <a:p>
            <a:pPr indent="0" lvl="0" marL="0" marR="254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a:t>
            </a:r>
            <a:r>
              <a:rPr b="0" lang="en" sz="1800">
                <a:solidFill>
                  <a:srgbClr val="434343"/>
                </a:solidFill>
                <a:latin typeface="Trebuchet MS"/>
                <a:ea typeface="Trebuchet MS"/>
                <a:cs typeface="Trebuchet MS"/>
                <a:sym typeface="Trebuchet MS"/>
              </a:rPr>
              <a:t>l</a:t>
            </a:r>
            <a:r>
              <a:rPr b="0" lang="en" sz="1800">
                <a:solidFill>
                  <a:srgbClr val="434343"/>
                </a:solidFill>
                <a:latin typeface="Trebuchet MS"/>
                <a:ea typeface="Trebuchet MS"/>
                <a:cs typeface="Trebuchet MS"/>
                <a:sym typeface="Trebuchet MS"/>
              </a:rPr>
              <a:t>astname : ‘Brown’,</a:t>
            </a:r>
            <a:endParaRPr b="0" sz="1800">
              <a:solidFill>
                <a:srgbClr val="434343"/>
              </a:solidFill>
              <a:latin typeface="Trebuchet MS"/>
              <a:ea typeface="Trebuchet MS"/>
              <a:cs typeface="Trebuchet MS"/>
              <a:sym typeface="Trebuchet MS"/>
            </a:endParaRPr>
          </a:p>
          <a:p>
            <a:pPr indent="457200" lvl="0" marL="914400" marR="254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a:t>
            </a:r>
            <a:r>
              <a:rPr b="0" lang="en" sz="1800">
                <a:solidFill>
                  <a:srgbClr val="434343"/>
                </a:solidFill>
                <a:latin typeface="Trebuchet MS"/>
                <a:ea typeface="Trebuchet MS"/>
                <a:cs typeface="Trebuchet MS"/>
                <a:sym typeface="Trebuchet MS"/>
              </a:rPr>
              <a:t>b</a:t>
            </a:r>
            <a:r>
              <a:rPr b="0" lang="en" sz="1800">
                <a:solidFill>
                  <a:srgbClr val="434343"/>
                </a:solidFill>
                <a:latin typeface="Trebuchet MS"/>
                <a:ea typeface="Trebuchet MS"/>
                <a:cs typeface="Trebuchet MS"/>
                <a:sym typeface="Trebuchet MS"/>
              </a:rPr>
              <a:t>io : function() { console.log(`Username ${this.firstname} `)}</a:t>
            </a:r>
            <a:endParaRPr b="0" sz="1800">
              <a:solidFill>
                <a:srgbClr val="434343"/>
              </a:solidFill>
              <a:latin typeface="Trebuchet MS"/>
              <a:ea typeface="Trebuchet MS"/>
              <a:cs typeface="Trebuchet MS"/>
              <a:sym typeface="Trebuchet MS"/>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7" name="Shape 1017"/>
        <p:cNvGrpSpPr/>
        <p:nvPr/>
      </p:nvGrpSpPr>
      <p:grpSpPr>
        <a:xfrm>
          <a:off x="0" y="0"/>
          <a:ext cx="0" cy="0"/>
          <a:chOff x="0" y="0"/>
          <a:chExt cx="0" cy="0"/>
        </a:xfrm>
      </p:grpSpPr>
      <p:sp>
        <p:nvSpPr>
          <p:cNvPr id="1018" name="Google Shape;1018;p117"/>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Object (cont.)  </a:t>
            </a:r>
            <a:endParaRPr sz="3600">
              <a:solidFill>
                <a:srgbClr val="63A814"/>
              </a:solidFill>
              <a:latin typeface="Alegreya"/>
              <a:ea typeface="Alegreya"/>
              <a:cs typeface="Alegreya"/>
              <a:sym typeface="Alegreya"/>
            </a:endParaRPr>
          </a:p>
        </p:txBody>
      </p:sp>
      <p:pic>
        <p:nvPicPr>
          <p:cNvPr id="1019" name="Google Shape;1019;p117"/>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020" name="Google Shape;1020;p117"/>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marR="25400" rtl="0" algn="l">
              <a:spcBef>
                <a:spcPts val="0"/>
              </a:spcBef>
              <a:spcAft>
                <a:spcPts val="0"/>
              </a:spcAft>
              <a:buNone/>
            </a:pPr>
            <a:r>
              <a:rPr lang="en" sz="2000">
                <a:solidFill>
                  <a:srgbClr val="0170BA"/>
                </a:solidFill>
                <a:highlight>
                  <a:schemeClr val="lt1"/>
                </a:highlight>
                <a:latin typeface="Alegreya"/>
                <a:ea typeface="Alegreya"/>
                <a:cs typeface="Alegreya"/>
                <a:sym typeface="Alegreya"/>
              </a:rPr>
              <a:t>Use a function to define an object / “Object Constructor”</a:t>
            </a:r>
            <a:endParaRPr sz="2000">
              <a:solidFill>
                <a:srgbClr val="0170BA"/>
              </a:solidFill>
              <a:latin typeface="Alegreya"/>
              <a:ea typeface="Alegreya"/>
              <a:cs typeface="Alegreya"/>
              <a:sym typeface="Alegreya"/>
            </a:endParaRPr>
          </a:p>
          <a:p>
            <a:pPr indent="0" lvl="0" marL="0" marR="25400" rtl="0" algn="l">
              <a:lnSpc>
                <a:spcPct val="100000"/>
              </a:lnSpc>
              <a:spcBef>
                <a:spcPts val="1000"/>
              </a:spcBef>
              <a:spcAft>
                <a:spcPts val="0"/>
              </a:spcAft>
              <a:buNone/>
            </a:pPr>
            <a:r>
              <a:rPr lang="en" sz="2000">
                <a:solidFill>
                  <a:schemeClr val="accent5"/>
                </a:solidFill>
                <a:latin typeface="Alegreya"/>
                <a:ea typeface="Alegreya"/>
                <a:cs typeface="Alegreya"/>
                <a:sym typeface="Alegreya"/>
              </a:rPr>
              <a:t>Example: </a:t>
            </a:r>
            <a:r>
              <a:rPr b="0"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function person(firstname, lastname) {</a:t>
            </a:r>
            <a:endParaRPr b="0" sz="1800">
              <a:solidFill>
                <a:srgbClr val="434343"/>
              </a:solidFill>
              <a:latin typeface="Trebuchet MS"/>
              <a:ea typeface="Trebuchet MS"/>
              <a:cs typeface="Trebuchet MS"/>
              <a:sym typeface="Trebuchet MS"/>
            </a:endParaRPr>
          </a:p>
          <a:p>
            <a:pPr indent="457200" lvl="0" marL="914400" marR="25400" rtl="0" algn="l">
              <a:lnSpc>
                <a:spcPct val="100000"/>
              </a:lnSpc>
              <a:spcBef>
                <a:spcPts val="1000"/>
              </a:spcBef>
              <a:spcAft>
                <a:spcPts val="0"/>
              </a:spcAft>
              <a:buNone/>
            </a:pPr>
            <a:r>
              <a:rPr b="0" lang="en" sz="1800">
                <a:solidFill>
                  <a:srgbClr val="434343"/>
                </a:solidFill>
                <a:latin typeface="Trebuchet MS"/>
                <a:ea typeface="Trebuchet MS"/>
                <a:cs typeface="Trebuchet MS"/>
                <a:sym typeface="Trebuchet MS"/>
              </a:rPr>
              <a:t>	this.firstname = firstname;</a:t>
            </a:r>
            <a:endParaRPr b="0" sz="1800">
              <a:solidFill>
                <a:srgbClr val="434343"/>
              </a:solidFill>
              <a:latin typeface="Trebuchet MS"/>
              <a:ea typeface="Trebuchet MS"/>
              <a:cs typeface="Trebuchet MS"/>
              <a:sym typeface="Trebuchet MS"/>
            </a:endParaRPr>
          </a:p>
          <a:p>
            <a:pPr indent="457200" lvl="0" marL="914400" marR="25400" rtl="0" algn="l">
              <a:lnSpc>
                <a:spcPct val="100000"/>
              </a:lnSpc>
              <a:spcBef>
                <a:spcPts val="1000"/>
              </a:spcBef>
              <a:spcAft>
                <a:spcPts val="0"/>
              </a:spcAft>
              <a:buNone/>
            </a:pPr>
            <a:r>
              <a:rPr b="0" lang="en" sz="1800">
                <a:solidFill>
                  <a:srgbClr val="434343"/>
                </a:solidFill>
                <a:latin typeface="Trebuchet MS"/>
                <a:ea typeface="Trebuchet MS"/>
                <a:cs typeface="Trebuchet MS"/>
                <a:sym typeface="Trebuchet MS"/>
              </a:rPr>
              <a:t>	this.lastname = lastname;</a:t>
            </a:r>
            <a:endParaRPr b="0" sz="1800">
              <a:solidFill>
                <a:srgbClr val="434343"/>
              </a:solidFill>
              <a:latin typeface="Trebuchet MS"/>
              <a:ea typeface="Trebuchet MS"/>
              <a:cs typeface="Trebuchet MS"/>
              <a:sym typeface="Trebuchet MS"/>
            </a:endParaRPr>
          </a:p>
          <a:p>
            <a:pPr indent="457200" lvl="0" marL="914400" marR="25400" rtl="0" algn="l">
              <a:lnSpc>
                <a:spcPct val="100000"/>
              </a:lnSpc>
              <a:spcBef>
                <a:spcPts val="1000"/>
              </a:spcBef>
              <a:spcAft>
                <a:spcPts val="0"/>
              </a:spcAft>
              <a:buNone/>
            </a:pPr>
            <a:r>
              <a:rPr b="0" lang="en" sz="1800">
                <a:solidFill>
                  <a:srgbClr val="434343"/>
                </a:solidFill>
                <a:latin typeface="Trebuchet MS"/>
                <a:ea typeface="Trebuchet MS"/>
                <a:cs typeface="Trebuchet MS"/>
                <a:sym typeface="Trebuchet MS"/>
              </a:rPr>
              <a:t>	this.bio = function() { console.log(`Username ${this.firstname}`)</a:t>
            </a:r>
            <a:endParaRPr b="0" sz="1800">
              <a:solidFill>
                <a:srgbClr val="434343"/>
              </a:solidFill>
              <a:latin typeface="Trebuchet MS"/>
              <a:ea typeface="Trebuchet MS"/>
              <a:cs typeface="Trebuchet MS"/>
              <a:sym typeface="Trebuchet MS"/>
            </a:endParaRPr>
          </a:p>
          <a:p>
            <a:pPr indent="457200" lvl="0" marL="914400" marR="25400" rtl="0" algn="l">
              <a:lnSpc>
                <a:spcPct val="100000"/>
              </a:lnSpc>
              <a:spcBef>
                <a:spcPts val="1000"/>
              </a:spcBef>
              <a:spcAft>
                <a:spcPts val="0"/>
              </a:spcAft>
              <a:buNone/>
            </a:pPr>
            <a:r>
              <a:rPr b="0" lang="en" sz="1800">
                <a:solidFill>
                  <a:srgbClr val="434343"/>
                </a:solidFill>
                <a:latin typeface="Trebuchet MS"/>
                <a:ea typeface="Trebuchet MS"/>
                <a:cs typeface="Trebuchet MS"/>
                <a:sym typeface="Trebuchet MS"/>
              </a:rPr>
              <a:t>}</a:t>
            </a:r>
            <a:endParaRPr b="0" sz="1800">
              <a:solidFill>
                <a:srgbClr val="434343"/>
              </a:solidFill>
              <a:latin typeface="Trebuchet MS"/>
              <a:ea typeface="Trebuchet MS"/>
              <a:cs typeface="Trebuchet MS"/>
              <a:sym typeface="Trebuchet MS"/>
            </a:endParaRPr>
          </a:p>
          <a:p>
            <a:pPr indent="0" lvl="0" marL="1371600" marR="25400" rtl="0" algn="l">
              <a:lnSpc>
                <a:spcPct val="100000"/>
              </a:lnSpc>
              <a:spcBef>
                <a:spcPts val="0"/>
              </a:spcBef>
              <a:spcAft>
                <a:spcPts val="0"/>
              </a:spcAft>
              <a:buNone/>
            </a:pPr>
            <a:r>
              <a:t/>
            </a:r>
            <a:endParaRPr b="0" sz="1800">
              <a:solidFill>
                <a:srgbClr val="434343"/>
              </a:solidFill>
              <a:latin typeface="Trebuchet MS"/>
              <a:ea typeface="Trebuchet MS"/>
              <a:cs typeface="Trebuchet MS"/>
              <a:sym typeface="Trebuchet MS"/>
            </a:endParaRPr>
          </a:p>
          <a:p>
            <a:pPr indent="457200" lvl="0" marL="914400" marR="25400" rtl="0" algn="l">
              <a:lnSpc>
                <a:spcPct val="100000"/>
              </a:lnSpc>
              <a:spcBef>
                <a:spcPts val="0"/>
              </a:spcBef>
              <a:spcAft>
                <a:spcPts val="0"/>
              </a:spcAft>
              <a:buNone/>
            </a:pPr>
            <a:r>
              <a:t/>
            </a:r>
            <a:endParaRPr b="0" sz="1800">
              <a:solidFill>
                <a:srgbClr val="434343"/>
              </a:solidFill>
              <a:latin typeface="Trebuchet MS"/>
              <a:ea typeface="Trebuchet MS"/>
              <a:cs typeface="Trebuchet MS"/>
              <a:sym typeface="Trebuchet MS"/>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4" name="Shape 1024"/>
        <p:cNvGrpSpPr/>
        <p:nvPr/>
      </p:nvGrpSpPr>
      <p:grpSpPr>
        <a:xfrm>
          <a:off x="0" y="0"/>
          <a:ext cx="0" cy="0"/>
          <a:chOff x="0" y="0"/>
          <a:chExt cx="0" cy="0"/>
        </a:xfrm>
      </p:grpSpPr>
      <p:sp>
        <p:nvSpPr>
          <p:cNvPr id="1025" name="Google Shape;1025;p118"/>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Object</a:t>
            </a:r>
            <a:r>
              <a:rPr lang="en" sz="3600">
                <a:solidFill>
                  <a:srgbClr val="63A814"/>
                </a:solidFill>
                <a:latin typeface="Alegreya"/>
                <a:ea typeface="Alegreya"/>
                <a:cs typeface="Alegreya"/>
                <a:sym typeface="Alegreya"/>
              </a:rPr>
              <a:t> (cont.) </a:t>
            </a:r>
            <a:r>
              <a:rPr lang="en" sz="3600">
                <a:solidFill>
                  <a:srgbClr val="63A814"/>
                </a:solidFill>
                <a:latin typeface="Alegreya"/>
                <a:ea typeface="Alegreya"/>
                <a:cs typeface="Alegreya"/>
                <a:sym typeface="Alegreya"/>
              </a:rPr>
              <a:t> </a:t>
            </a:r>
            <a:endParaRPr sz="3600">
              <a:solidFill>
                <a:srgbClr val="63A814"/>
              </a:solidFill>
              <a:latin typeface="Alegreya"/>
              <a:ea typeface="Alegreya"/>
              <a:cs typeface="Alegreya"/>
              <a:sym typeface="Alegreya"/>
            </a:endParaRPr>
          </a:p>
        </p:txBody>
      </p:sp>
      <p:pic>
        <p:nvPicPr>
          <p:cNvPr id="1026" name="Google Shape;1026;p118"/>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027" name="Google Shape;1027;p118"/>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0170BA"/>
                </a:solidFill>
                <a:latin typeface="Alegreya"/>
                <a:ea typeface="Alegreya"/>
                <a:cs typeface="Alegreya"/>
                <a:sym typeface="Alegreya"/>
              </a:rPr>
              <a:t>Accessing / Getting Object Members</a:t>
            </a:r>
            <a:endParaRPr b="0" sz="2000">
              <a:solidFill>
                <a:srgbClr val="434343"/>
              </a:solidFill>
              <a:latin typeface="Alegreya"/>
              <a:ea typeface="Alegreya"/>
              <a:cs typeface="Alegreya"/>
              <a:sym typeface="Alegreya"/>
            </a:endParaRPr>
          </a:p>
          <a:p>
            <a:pPr indent="-355600" lvl="0" marL="457200" marR="25400" rtl="0" algn="l">
              <a:lnSpc>
                <a:spcPct val="100000"/>
              </a:lnSpc>
              <a:spcBef>
                <a:spcPts val="100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Properties </a:t>
            </a:r>
            <a:r>
              <a:rPr b="0" lang="en" sz="2000">
                <a:solidFill>
                  <a:srgbClr val="434343"/>
                </a:solidFill>
                <a:latin typeface="Alegreya"/>
                <a:ea typeface="Alegreya"/>
                <a:cs typeface="Alegreya"/>
                <a:sym typeface="Alegreya"/>
              </a:rPr>
              <a:t>are the values associated with an object.</a:t>
            </a:r>
            <a:endParaRPr b="0" sz="2000">
              <a:solidFill>
                <a:srgbClr val="434343"/>
              </a:solidFill>
              <a:latin typeface="Alegreya"/>
              <a:ea typeface="Alegreya"/>
              <a:cs typeface="Alegreya"/>
              <a:sym typeface="Alegreya"/>
            </a:endParaRPr>
          </a:p>
          <a:p>
            <a:pPr indent="-355600" lvl="0" marL="457200" marR="25400" rtl="0" algn="l">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Dot notation</a:t>
            </a:r>
            <a:r>
              <a:rPr b="0" lang="en" sz="2000">
                <a:solidFill>
                  <a:srgbClr val="434343"/>
                </a:solidFill>
                <a:latin typeface="Alegreya"/>
                <a:ea typeface="Alegreya"/>
                <a:cs typeface="Alegreya"/>
                <a:sym typeface="Alegreya"/>
              </a:rPr>
              <a:t> : you can access object’s properties and methods using </a:t>
            </a:r>
            <a:r>
              <a:rPr lang="en" sz="2000">
                <a:solidFill>
                  <a:schemeClr val="accent5"/>
                </a:solidFill>
                <a:latin typeface="Alegreya"/>
                <a:ea typeface="Alegreya"/>
                <a:cs typeface="Alegreya"/>
                <a:sym typeface="Alegreya"/>
              </a:rPr>
              <a:t>dot notation</a:t>
            </a:r>
            <a:r>
              <a:rPr b="0" lang="en" sz="2000">
                <a:solidFill>
                  <a:srgbClr val="434343"/>
                </a:solidFill>
                <a:latin typeface="Alegreya"/>
                <a:ea typeface="Alegreya"/>
                <a:cs typeface="Alegreya"/>
                <a:sym typeface="Alegreya"/>
              </a:rPr>
              <a:t>. </a:t>
            </a:r>
            <a:endParaRPr b="0" sz="2000">
              <a:solidFill>
                <a:srgbClr val="434343"/>
              </a:solidFill>
              <a:latin typeface="Alegreya"/>
              <a:ea typeface="Alegreya"/>
              <a:cs typeface="Alegreya"/>
              <a:sym typeface="Alegreya"/>
            </a:endParaRPr>
          </a:p>
          <a:p>
            <a:pPr indent="0" lvl="0" marL="0" marR="25400" rtl="0" algn="l">
              <a:lnSpc>
                <a:spcPct val="100000"/>
              </a:lnSpc>
              <a:spcBef>
                <a:spcPts val="0"/>
              </a:spcBef>
              <a:spcAft>
                <a:spcPts val="0"/>
              </a:spcAft>
              <a:buNone/>
            </a:pPr>
            <a:r>
              <a:rPr lang="en" sz="2000">
                <a:solidFill>
                  <a:schemeClr val="accent5"/>
                </a:solidFill>
                <a:latin typeface="Alegreya"/>
                <a:ea typeface="Alegreya"/>
                <a:cs typeface="Alegreya"/>
                <a:sym typeface="Alegreya"/>
              </a:rPr>
              <a:t>Syntax:</a:t>
            </a:r>
            <a:r>
              <a:rPr b="0"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objectName.propertyName || objectName.methodName( )</a:t>
            </a:r>
            <a:endParaRPr b="0" sz="1800">
              <a:solidFill>
                <a:srgbClr val="434343"/>
              </a:solidFill>
              <a:latin typeface="Trebuchet MS"/>
              <a:ea typeface="Trebuchet MS"/>
              <a:cs typeface="Trebuchet MS"/>
              <a:sym typeface="Trebuchet MS"/>
            </a:endParaRPr>
          </a:p>
          <a:p>
            <a:pPr indent="0" lvl="0" marL="0" marR="25400" rtl="0" algn="l">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b="0"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person.name</a:t>
            </a:r>
            <a:endParaRPr b="0" sz="1800">
              <a:solidFill>
                <a:srgbClr val="434343"/>
              </a:solidFill>
              <a:latin typeface="Trebuchet MS"/>
              <a:ea typeface="Trebuchet MS"/>
              <a:cs typeface="Trebuchet MS"/>
              <a:sym typeface="Trebuchet MS"/>
            </a:endParaRPr>
          </a:p>
          <a:p>
            <a:pPr indent="-355600" lvl="0" marL="457200" marR="25400" rtl="0" algn="l">
              <a:lnSpc>
                <a:spcPct val="100000"/>
              </a:lnSpc>
              <a:spcBef>
                <a:spcPts val="100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Bracket notation</a:t>
            </a:r>
            <a:r>
              <a:rPr b="0" lang="en" sz="2000">
                <a:solidFill>
                  <a:srgbClr val="434343"/>
                </a:solidFill>
                <a:latin typeface="Alegreya"/>
                <a:ea typeface="Alegreya"/>
                <a:cs typeface="Alegreya"/>
                <a:sym typeface="Alegreya"/>
              </a:rPr>
              <a:t> : There is another way to access object properties by using bracket notation. </a:t>
            </a:r>
            <a:endParaRPr b="0" sz="2000">
              <a:solidFill>
                <a:srgbClr val="434343"/>
              </a:solidFill>
              <a:latin typeface="Alegreya"/>
              <a:ea typeface="Alegreya"/>
              <a:cs typeface="Alegreya"/>
              <a:sym typeface="Alegreya"/>
            </a:endParaRPr>
          </a:p>
          <a:p>
            <a:pPr indent="0" lvl="0" marL="0" marR="25400" rtl="0" algn="l">
              <a:spcBef>
                <a:spcPts val="0"/>
              </a:spcBef>
              <a:spcAft>
                <a:spcPts val="0"/>
              </a:spcAft>
              <a:buNone/>
            </a:pPr>
            <a:r>
              <a:rPr lang="en" sz="2000">
                <a:solidFill>
                  <a:schemeClr val="accent5"/>
                </a:solidFill>
                <a:latin typeface="Alegreya"/>
                <a:ea typeface="Alegreya"/>
                <a:cs typeface="Alegreya"/>
                <a:sym typeface="Alegreya"/>
              </a:rPr>
              <a:t>Syntax:</a:t>
            </a:r>
            <a:r>
              <a:rPr b="0"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objectName[“propertyName”] || objectName[‘methodName’]( )</a:t>
            </a:r>
            <a:endParaRPr b="0" sz="2000">
              <a:solidFill>
                <a:srgbClr val="434343"/>
              </a:solidFill>
              <a:latin typeface="Alegreya"/>
              <a:ea typeface="Alegreya"/>
              <a:cs typeface="Alegreya"/>
              <a:sym typeface="Alegreya"/>
            </a:endParaRPr>
          </a:p>
          <a:p>
            <a:pPr indent="0" lvl="0" marL="0" marR="25400" rtl="0" algn="l">
              <a:lnSpc>
                <a:spcPct val="100000"/>
              </a:lnSpc>
              <a:spcBef>
                <a:spcPts val="0"/>
              </a:spcBef>
              <a:spcAft>
                <a:spcPts val="0"/>
              </a:spcAft>
              <a:buNone/>
            </a:pPr>
            <a:r>
              <a:rPr lang="en" sz="2000">
                <a:solidFill>
                  <a:schemeClr val="accent5"/>
                </a:solidFill>
                <a:latin typeface="Alegreya"/>
                <a:ea typeface="Alegreya"/>
                <a:cs typeface="Alegreya"/>
                <a:sym typeface="Alegreya"/>
              </a:rPr>
              <a:t>Example:</a:t>
            </a:r>
            <a:r>
              <a:rPr b="0" lang="en" sz="1800">
                <a:solidFill>
                  <a:srgbClr val="434343"/>
                </a:solidFill>
                <a:latin typeface="Trebuchet MS"/>
                <a:ea typeface="Trebuchet MS"/>
                <a:cs typeface="Trebuchet MS"/>
                <a:sym typeface="Trebuchet MS"/>
              </a:rPr>
              <a:t> 	person[‘name’]</a:t>
            </a:r>
            <a:endParaRPr b="0" sz="1800">
              <a:solidFill>
                <a:srgbClr val="434343"/>
              </a:solidFill>
              <a:latin typeface="Trebuchet MS"/>
              <a:ea typeface="Trebuchet MS"/>
              <a:cs typeface="Trebuchet MS"/>
              <a:sym typeface="Trebuchet MS"/>
            </a:endParaRPr>
          </a:p>
          <a:p>
            <a:pPr indent="0" lvl="0" marL="0" marR="2540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1" name="Shape 1031"/>
        <p:cNvGrpSpPr/>
        <p:nvPr/>
      </p:nvGrpSpPr>
      <p:grpSpPr>
        <a:xfrm>
          <a:off x="0" y="0"/>
          <a:ext cx="0" cy="0"/>
          <a:chOff x="0" y="0"/>
          <a:chExt cx="0" cy="0"/>
        </a:xfrm>
      </p:grpSpPr>
      <p:sp>
        <p:nvSpPr>
          <p:cNvPr id="1032" name="Google Shape;1032;p119"/>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Object (cont.)  </a:t>
            </a:r>
            <a:endParaRPr sz="3600">
              <a:solidFill>
                <a:srgbClr val="63A814"/>
              </a:solidFill>
              <a:latin typeface="Alegreya"/>
              <a:ea typeface="Alegreya"/>
              <a:cs typeface="Alegreya"/>
              <a:sym typeface="Alegreya"/>
            </a:endParaRPr>
          </a:p>
        </p:txBody>
      </p:sp>
      <p:pic>
        <p:nvPicPr>
          <p:cNvPr id="1033" name="Google Shape;1033;p119"/>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034" name="Google Shape;1034;p119"/>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0170BA"/>
                </a:solidFill>
                <a:latin typeface="Alegreya"/>
                <a:ea typeface="Alegreya"/>
                <a:cs typeface="Alegreya"/>
                <a:sym typeface="Alegreya"/>
              </a:rPr>
              <a:t>Setting</a:t>
            </a:r>
            <a:r>
              <a:rPr lang="en" sz="2000">
                <a:solidFill>
                  <a:srgbClr val="0170BA"/>
                </a:solidFill>
                <a:latin typeface="Alegreya"/>
                <a:ea typeface="Alegreya"/>
                <a:cs typeface="Alegreya"/>
                <a:sym typeface="Alegreya"/>
              </a:rPr>
              <a:t> Object Members</a:t>
            </a:r>
            <a:endParaRPr b="0" sz="2000">
              <a:solidFill>
                <a:srgbClr val="434343"/>
              </a:solidFill>
              <a:latin typeface="Alegreya"/>
              <a:ea typeface="Alegreya"/>
              <a:cs typeface="Alegreya"/>
              <a:sym typeface="Alegreya"/>
            </a:endParaRPr>
          </a:p>
          <a:p>
            <a:pPr indent="-355600" lvl="0" marL="457200" marR="25400" rtl="0" algn="l">
              <a:lnSpc>
                <a:spcPct val="100000"/>
              </a:lnSpc>
              <a:spcBef>
                <a:spcPts val="10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So far we've only looked at </a:t>
            </a:r>
            <a:r>
              <a:rPr lang="en" sz="2000">
                <a:solidFill>
                  <a:schemeClr val="accent5"/>
                </a:solidFill>
                <a:latin typeface="Alegreya"/>
                <a:ea typeface="Alegreya"/>
                <a:cs typeface="Alegreya"/>
                <a:sym typeface="Alegreya"/>
              </a:rPr>
              <a:t>retrieving </a:t>
            </a:r>
            <a:r>
              <a:rPr b="0" lang="en" sz="2000">
                <a:solidFill>
                  <a:srgbClr val="434343"/>
                </a:solidFill>
                <a:latin typeface="Alegreya"/>
                <a:ea typeface="Alegreya"/>
                <a:cs typeface="Alegreya"/>
                <a:sym typeface="Alegreya"/>
              </a:rPr>
              <a:t>(or </a:t>
            </a:r>
            <a:r>
              <a:rPr lang="en" sz="2000">
                <a:solidFill>
                  <a:schemeClr val="accent5"/>
                </a:solidFill>
                <a:latin typeface="Alegreya"/>
                <a:ea typeface="Alegreya"/>
                <a:cs typeface="Alegreya"/>
                <a:sym typeface="Alegreya"/>
              </a:rPr>
              <a:t>getting</a:t>
            </a:r>
            <a:r>
              <a:rPr b="0" lang="en" sz="2000">
                <a:solidFill>
                  <a:srgbClr val="434343"/>
                </a:solidFill>
                <a:latin typeface="Alegreya"/>
                <a:ea typeface="Alegreya"/>
                <a:cs typeface="Alegreya"/>
                <a:sym typeface="Alegreya"/>
              </a:rPr>
              <a:t>) object members — you can also </a:t>
            </a:r>
            <a:r>
              <a:rPr lang="en" sz="2000">
                <a:solidFill>
                  <a:schemeClr val="accent5"/>
                </a:solidFill>
                <a:latin typeface="Alegreya"/>
                <a:ea typeface="Alegreya"/>
                <a:cs typeface="Alegreya"/>
                <a:sym typeface="Alegreya"/>
              </a:rPr>
              <a:t>set</a:t>
            </a:r>
            <a:r>
              <a:rPr b="0" lang="en" sz="2000">
                <a:solidFill>
                  <a:srgbClr val="434343"/>
                </a:solidFill>
                <a:latin typeface="Alegreya"/>
                <a:ea typeface="Alegreya"/>
                <a:cs typeface="Alegreya"/>
                <a:sym typeface="Alegreya"/>
              </a:rPr>
              <a:t>(</a:t>
            </a:r>
            <a:r>
              <a:rPr lang="en" sz="2000">
                <a:solidFill>
                  <a:schemeClr val="accent5"/>
                </a:solidFill>
                <a:latin typeface="Alegreya"/>
                <a:ea typeface="Alegreya"/>
                <a:cs typeface="Alegreya"/>
                <a:sym typeface="Alegreya"/>
              </a:rPr>
              <a:t>update</a:t>
            </a:r>
            <a:r>
              <a:rPr b="0" lang="en" sz="2000">
                <a:solidFill>
                  <a:srgbClr val="434343"/>
                </a:solidFill>
                <a:latin typeface="Alegreya"/>
                <a:ea typeface="Alegreya"/>
                <a:cs typeface="Alegreya"/>
                <a:sym typeface="Alegreya"/>
              </a:rPr>
              <a:t>) the value of object members by simply declaring the member you want to </a:t>
            </a:r>
            <a:r>
              <a:rPr b="0" lang="en" sz="2000">
                <a:solidFill>
                  <a:schemeClr val="accent5"/>
                </a:solidFill>
                <a:latin typeface="Alegreya"/>
                <a:ea typeface="Alegreya"/>
                <a:cs typeface="Alegreya"/>
                <a:sym typeface="Alegreya"/>
              </a:rPr>
              <a:t>set </a:t>
            </a:r>
            <a:r>
              <a:rPr b="0" lang="en" sz="2000">
                <a:solidFill>
                  <a:srgbClr val="434343"/>
                </a:solidFill>
                <a:latin typeface="Alegreya"/>
                <a:ea typeface="Alegreya"/>
                <a:cs typeface="Alegreya"/>
                <a:sym typeface="Alegreya"/>
              </a:rPr>
              <a:t>(using dot or bracket notation).</a:t>
            </a:r>
            <a:endParaRPr b="0" sz="2000">
              <a:solidFill>
                <a:srgbClr val="434343"/>
              </a:solidFill>
              <a:latin typeface="Alegreya"/>
              <a:ea typeface="Alegreya"/>
              <a:cs typeface="Alegreya"/>
              <a:sym typeface="Alegreya"/>
            </a:endParaRPr>
          </a:p>
          <a:p>
            <a:pPr indent="0" lvl="0" marL="0" marR="25400" rtl="0" algn="l">
              <a:lnSpc>
                <a:spcPct val="100000"/>
              </a:lnSpc>
              <a:spcBef>
                <a:spcPts val="1000"/>
              </a:spcBef>
              <a:spcAft>
                <a:spcPts val="0"/>
              </a:spcAft>
              <a:buNone/>
            </a:pPr>
            <a:r>
              <a:rPr lang="en" sz="2000">
                <a:solidFill>
                  <a:schemeClr val="accent5"/>
                </a:solidFill>
                <a:latin typeface="Alegreya"/>
                <a:ea typeface="Alegreya"/>
                <a:cs typeface="Alegreya"/>
                <a:sym typeface="Alegreya"/>
              </a:rPr>
              <a:t>Example:  	</a:t>
            </a:r>
            <a:r>
              <a:rPr b="0" lang="en" sz="1800">
                <a:solidFill>
                  <a:srgbClr val="434343"/>
                </a:solidFill>
                <a:latin typeface="Trebuchet MS"/>
                <a:ea typeface="Trebuchet MS"/>
                <a:cs typeface="Trebuchet MS"/>
                <a:sym typeface="Trebuchet MS"/>
              </a:rPr>
              <a:t>person.age = 45; </a:t>
            </a:r>
            <a:endParaRPr b="0" sz="1800">
              <a:solidFill>
                <a:srgbClr val="434343"/>
              </a:solidFill>
              <a:latin typeface="Trebuchet MS"/>
              <a:ea typeface="Trebuchet MS"/>
              <a:cs typeface="Trebuchet MS"/>
              <a:sym typeface="Trebuchet MS"/>
            </a:endParaRPr>
          </a:p>
          <a:p>
            <a:pPr indent="0" lvl="0" marL="0" marR="25400" rtl="0" algn="l">
              <a:lnSpc>
                <a:spcPct val="100000"/>
              </a:lnSpc>
              <a:spcBef>
                <a:spcPts val="1000"/>
              </a:spcBef>
              <a:spcAft>
                <a:spcPts val="0"/>
              </a:spcAft>
              <a:buNone/>
            </a:pPr>
            <a:r>
              <a:rPr b="0" lang="en" sz="1800">
                <a:solidFill>
                  <a:srgbClr val="434343"/>
                </a:solidFill>
                <a:latin typeface="Trebuchet MS"/>
                <a:ea typeface="Trebuchet MS"/>
                <a:cs typeface="Trebuchet MS"/>
                <a:sym typeface="Trebuchet MS"/>
              </a:rPr>
              <a:t>		  	person[‘name’] = “Johny”;</a:t>
            </a:r>
            <a:endParaRPr b="0" sz="1800">
              <a:solidFill>
                <a:srgbClr val="434343"/>
              </a:solidFill>
              <a:latin typeface="Trebuchet MS"/>
              <a:ea typeface="Trebuchet MS"/>
              <a:cs typeface="Trebuchet MS"/>
              <a:sym typeface="Trebuchet MS"/>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8" name="Shape 1038"/>
        <p:cNvGrpSpPr/>
        <p:nvPr/>
      </p:nvGrpSpPr>
      <p:grpSpPr>
        <a:xfrm>
          <a:off x="0" y="0"/>
          <a:ext cx="0" cy="0"/>
          <a:chOff x="0" y="0"/>
          <a:chExt cx="0" cy="0"/>
        </a:xfrm>
      </p:grpSpPr>
      <p:sp>
        <p:nvSpPr>
          <p:cNvPr id="1039" name="Google Shape;1039;p120"/>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Object (cont.)  </a:t>
            </a:r>
            <a:endParaRPr sz="3600">
              <a:solidFill>
                <a:srgbClr val="63A814"/>
              </a:solidFill>
              <a:latin typeface="Alegreya"/>
              <a:ea typeface="Alegreya"/>
              <a:cs typeface="Alegreya"/>
              <a:sym typeface="Alegreya"/>
            </a:endParaRPr>
          </a:p>
        </p:txBody>
      </p:sp>
      <p:pic>
        <p:nvPicPr>
          <p:cNvPr id="1040" name="Google Shape;1040;p120"/>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041" name="Google Shape;1041;p120"/>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0170BA"/>
                </a:solidFill>
                <a:latin typeface="Alegreya"/>
                <a:ea typeface="Alegreya"/>
                <a:cs typeface="Alegreya"/>
                <a:sym typeface="Alegreya"/>
              </a:rPr>
              <a:t>Creating Javascript Object Instances</a:t>
            </a:r>
            <a:endParaRPr b="0" sz="2000">
              <a:solidFill>
                <a:srgbClr val="434343"/>
              </a:solidFill>
              <a:latin typeface="Alegreya"/>
              <a:ea typeface="Alegreya"/>
              <a:cs typeface="Alegreya"/>
              <a:sym typeface="Alegreya"/>
            </a:endParaRPr>
          </a:p>
          <a:p>
            <a:pPr indent="-355600" lvl="0" marL="457200" marR="25400" rtl="0" algn="l">
              <a:lnSpc>
                <a:spcPct val="100000"/>
              </a:lnSpc>
              <a:spcBef>
                <a:spcPts val="10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Once you have created an object constructor, you can create a new instance of the object for it:</a:t>
            </a:r>
            <a:endParaRPr b="0" sz="2000">
              <a:solidFill>
                <a:srgbClr val="434343"/>
              </a:solidFill>
              <a:latin typeface="Alegreya"/>
              <a:ea typeface="Alegreya"/>
              <a:cs typeface="Alegreya"/>
              <a:sym typeface="Alegreya"/>
            </a:endParaRPr>
          </a:p>
          <a:p>
            <a:pPr indent="0" lvl="0" marL="0" marR="25400" rtl="0" algn="l">
              <a:lnSpc>
                <a:spcPct val="100000"/>
              </a:lnSpc>
              <a:spcBef>
                <a:spcPts val="1000"/>
              </a:spcBef>
              <a:spcAft>
                <a:spcPts val="0"/>
              </a:spcAft>
              <a:buNone/>
            </a:pPr>
            <a:r>
              <a:rPr lang="en" sz="2000">
                <a:solidFill>
                  <a:schemeClr val="accent5"/>
                </a:solidFill>
                <a:latin typeface="Alegreya"/>
                <a:ea typeface="Alegreya"/>
                <a:cs typeface="Alegreya"/>
                <a:sym typeface="Alegreya"/>
              </a:rPr>
              <a:t>Syntax: </a:t>
            </a:r>
            <a:r>
              <a:rPr b="0"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variable = new ObjectName(...args);</a:t>
            </a:r>
            <a:endParaRPr b="0" sz="1800">
              <a:solidFill>
                <a:srgbClr val="434343"/>
              </a:solidFill>
              <a:latin typeface="Trebuchet MS"/>
              <a:ea typeface="Trebuchet MS"/>
              <a:cs typeface="Trebuchet MS"/>
              <a:sym typeface="Trebuchet MS"/>
            </a:endParaRPr>
          </a:p>
          <a:p>
            <a:pPr indent="0" lvl="0" marL="0" marR="25400" rtl="0" algn="l">
              <a:lnSpc>
                <a:spcPct val="100000"/>
              </a:lnSpc>
              <a:spcBef>
                <a:spcPts val="1000"/>
              </a:spcBef>
              <a:spcAft>
                <a:spcPts val="0"/>
              </a:spcAft>
              <a:buNone/>
            </a:pPr>
            <a:r>
              <a:rPr lang="en" sz="2000">
                <a:solidFill>
                  <a:schemeClr val="accent5"/>
                </a:solidFill>
                <a:latin typeface="Alegreya"/>
                <a:ea typeface="Alegreya"/>
                <a:cs typeface="Alegreya"/>
                <a:sym typeface="Alegreya"/>
              </a:rPr>
              <a:t>Example:</a:t>
            </a:r>
            <a:r>
              <a:rPr b="0"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let fong = new person(‘Fong’, ‘Fei’); </a:t>
            </a:r>
            <a:endParaRPr b="0" sz="1800">
              <a:solidFill>
                <a:srgbClr val="434343"/>
              </a:solidFill>
              <a:latin typeface="Trebuchet MS"/>
              <a:ea typeface="Trebuchet MS"/>
              <a:cs typeface="Trebuchet MS"/>
              <a:sym typeface="Trebuchet MS"/>
            </a:endParaRPr>
          </a:p>
          <a:p>
            <a:pPr indent="0" lvl="0" marL="0" marR="25400" rtl="0" algn="l">
              <a:lnSpc>
                <a:spcPct val="100000"/>
              </a:lnSpc>
              <a:spcBef>
                <a:spcPts val="1000"/>
              </a:spcBef>
              <a:spcAft>
                <a:spcPts val="0"/>
              </a:spcAft>
              <a:buNone/>
            </a:pPr>
            <a:r>
              <a:rPr b="0" lang="en" sz="2000">
                <a:solidFill>
                  <a:srgbClr val="0170BA"/>
                </a:solidFill>
                <a:latin typeface="Alegreya"/>
                <a:ea typeface="Alegreya"/>
                <a:cs typeface="Alegreya"/>
                <a:sym typeface="Alegreya"/>
              </a:rPr>
              <a:t>Note: You can’t create an </a:t>
            </a:r>
            <a:r>
              <a:rPr lang="en" sz="2000">
                <a:solidFill>
                  <a:srgbClr val="0170BA"/>
                </a:solidFill>
                <a:latin typeface="Alegreya"/>
                <a:ea typeface="Alegreya"/>
                <a:cs typeface="Alegreya"/>
                <a:sym typeface="Alegreya"/>
              </a:rPr>
              <a:t>object instance</a:t>
            </a:r>
            <a:r>
              <a:rPr b="0" lang="en" sz="2000">
                <a:solidFill>
                  <a:srgbClr val="0170BA"/>
                </a:solidFill>
                <a:latin typeface="Alegreya"/>
                <a:ea typeface="Alegreya"/>
                <a:cs typeface="Alegreya"/>
                <a:sym typeface="Alegreya"/>
              </a:rPr>
              <a:t> unless you create an </a:t>
            </a:r>
            <a:r>
              <a:rPr lang="en" sz="2000">
                <a:solidFill>
                  <a:srgbClr val="0170BA"/>
                </a:solidFill>
                <a:latin typeface="Alegreya"/>
                <a:ea typeface="Alegreya"/>
                <a:cs typeface="Alegreya"/>
                <a:sym typeface="Alegreya"/>
              </a:rPr>
              <a:t>object from a Constructor</a:t>
            </a:r>
            <a:endParaRPr sz="2000">
              <a:solidFill>
                <a:srgbClr val="0170BA"/>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5" name="Shape 1045"/>
        <p:cNvGrpSpPr/>
        <p:nvPr/>
      </p:nvGrpSpPr>
      <p:grpSpPr>
        <a:xfrm>
          <a:off x="0" y="0"/>
          <a:ext cx="0" cy="0"/>
          <a:chOff x="0" y="0"/>
          <a:chExt cx="0" cy="0"/>
        </a:xfrm>
      </p:grpSpPr>
      <p:sp>
        <p:nvSpPr>
          <p:cNvPr id="1046" name="Google Shape;1046;p121"/>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Object (cont.)  </a:t>
            </a:r>
            <a:endParaRPr sz="3600">
              <a:solidFill>
                <a:srgbClr val="63A814"/>
              </a:solidFill>
              <a:latin typeface="Alegreya"/>
              <a:ea typeface="Alegreya"/>
              <a:cs typeface="Alegreya"/>
              <a:sym typeface="Alegreya"/>
            </a:endParaRPr>
          </a:p>
        </p:txBody>
      </p:sp>
      <p:pic>
        <p:nvPicPr>
          <p:cNvPr id="1047" name="Google Shape;1047;p121"/>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048" name="Google Shape;1048;p121"/>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0170BA"/>
                </a:solidFill>
                <a:latin typeface="Alegreya"/>
                <a:ea typeface="Alegreya"/>
                <a:cs typeface="Alegreya"/>
                <a:sym typeface="Alegreya"/>
              </a:rPr>
              <a:t>Adding properties Javascript objects</a:t>
            </a:r>
            <a:endParaRPr b="0" sz="2000">
              <a:solidFill>
                <a:srgbClr val="434343"/>
              </a:solidFill>
              <a:latin typeface="Alegreya"/>
              <a:ea typeface="Alegreya"/>
              <a:cs typeface="Alegreya"/>
              <a:sym typeface="Alegreya"/>
            </a:endParaRPr>
          </a:p>
          <a:p>
            <a:pPr indent="-355600" lvl="0" marL="457200" marR="25400" rtl="0" algn="l">
              <a:lnSpc>
                <a:spcPct val="100000"/>
              </a:lnSpc>
              <a:spcBef>
                <a:spcPts val="10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You can add new properties </a:t>
            </a:r>
            <a:r>
              <a:rPr b="0" lang="en" sz="2000">
                <a:solidFill>
                  <a:srgbClr val="434343"/>
                </a:solidFill>
                <a:latin typeface="Alegreya"/>
                <a:ea typeface="Alegreya"/>
                <a:cs typeface="Alegreya"/>
                <a:sym typeface="Alegreya"/>
              </a:rPr>
              <a:t>to existing user-defined object.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SzPts val="2000"/>
              <a:buChar char="❏"/>
            </a:pPr>
            <a:r>
              <a:rPr b="0" lang="en" sz="2000">
                <a:solidFill>
                  <a:srgbClr val="434343"/>
                </a:solidFill>
                <a:latin typeface="Alegreya"/>
                <a:ea typeface="Alegreya"/>
                <a:cs typeface="Alegreya"/>
                <a:sym typeface="Alegreya"/>
              </a:rPr>
              <a:t>Assume that the person object already exists - you can then give it new properties:</a:t>
            </a:r>
            <a:endParaRPr b="0" sz="2000">
              <a:solidFill>
                <a:srgbClr val="434343"/>
              </a:solidFill>
              <a:latin typeface="Alegreya"/>
              <a:ea typeface="Alegreya"/>
              <a:cs typeface="Alegreya"/>
              <a:sym typeface="Alegreya"/>
            </a:endParaRPr>
          </a:p>
          <a:p>
            <a:pPr indent="0" lvl="0" marL="91440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person.nationality="English";</a:t>
            </a:r>
            <a:endParaRPr b="0" sz="1800">
              <a:solidFill>
                <a:srgbClr val="434343"/>
              </a:solidFill>
              <a:latin typeface="Trebuchet MS"/>
              <a:ea typeface="Trebuchet MS"/>
              <a:cs typeface="Trebuchet MS"/>
              <a:sym typeface="Trebuchet MS"/>
            </a:endParaRPr>
          </a:p>
          <a:p>
            <a:pPr indent="0" lvl="0" marL="91440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x=person.nationality;</a:t>
            </a:r>
            <a:endParaRPr b="0"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rPr b="0" lang="en" sz="2000">
                <a:solidFill>
                  <a:srgbClr val="434343"/>
                </a:solidFill>
                <a:latin typeface="Alegreya"/>
                <a:ea typeface="Alegreya"/>
                <a:cs typeface="Alegreya"/>
                <a:sym typeface="Alegreya"/>
              </a:rPr>
              <a:t> </a:t>
            </a:r>
            <a:endParaRPr b="0" sz="2000">
              <a:solidFill>
                <a:srgbClr val="434343"/>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value of x, after execution of the code above will be:</a:t>
            </a:r>
            <a:endParaRPr b="0" sz="2000">
              <a:solidFill>
                <a:srgbClr val="434343"/>
              </a:solidFill>
              <a:latin typeface="Alegreya"/>
              <a:ea typeface="Alegreya"/>
              <a:cs typeface="Alegreya"/>
              <a:sym typeface="Alegreya"/>
            </a:endParaRPr>
          </a:p>
          <a:p>
            <a:pPr indent="457200" lvl="0" marL="45720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English</a:t>
            </a:r>
            <a:endParaRPr b="0" sz="1800">
              <a:solidFill>
                <a:srgbClr val="434343"/>
              </a:solidFill>
              <a:latin typeface="Trebuchet MS"/>
              <a:ea typeface="Trebuchet MS"/>
              <a:cs typeface="Trebuchet MS"/>
              <a:sym typeface="Trebuchet MS"/>
            </a:endParaRPr>
          </a:p>
          <a:p>
            <a:pPr indent="0" lvl="0" marL="0" marR="2540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3"/>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How To (cont.)</a:t>
            </a:r>
            <a:endParaRPr sz="3600">
              <a:solidFill>
                <a:srgbClr val="63A814"/>
              </a:solidFill>
              <a:latin typeface="Alegreya"/>
              <a:ea typeface="Alegreya"/>
              <a:cs typeface="Alegreya"/>
              <a:sym typeface="Alegreya"/>
            </a:endParaRPr>
          </a:p>
        </p:txBody>
      </p:sp>
      <p:sp>
        <p:nvSpPr>
          <p:cNvPr id="346" name="Google Shape;346;p23"/>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400"/>
              </a:spcBef>
              <a:spcAft>
                <a:spcPts val="0"/>
              </a:spcAft>
              <a:buClr>
                <a:srgbClr val="434343"/>
              </a:buClr>
              <a:buSzPts val="1800"/>
              <a:buFont typeface="Alegreya"/>
              <a:buChar char="❏"/>
            </a:pPr>
            <a:r>
              <a:rPr b="0" lang="en" sz="1800">
                <a:solidFill>
                  <a:srgbClr val="434343"/>
                </a:solidFill>
                <a:latin typeface="Alegreya"/>
                <a:ea typeface="Alegreya"/>
                <a:cs typeface="Alegreya"/>
                <a:sym typeface="Alegreya"/>
              </a:rPr>
              <a:t>You don't have to understand the code above. Just take it for a fact, that the browser will </a:t>
            </a:r>
            <a:r>
              <a:rPr lang="en" sz="1800">
                <a:solidFill>
                  <a:srgbClr val="434343"/>
                </a:solidFill>
                <a:latin typeface="Alegreya"/>
                <a:ea typeface="Alegreya"/>
                <a:cs typeface="Alegreya"/>
                <a:sym typeface="Alegreya"/>
              </a:rPr>
              <a:t>interpret </a:t>
            </a:r>
            <a:r>
              <a:rPr b="0" lang="en" sz="1800">
                <a:solidFill>
                  <a:srgbClr val="434343"/>
                </a:solidFill>
                <a:latin typeface="Alegreya"/>
                <a:ea typeface="Alegreya"/>
                <a:cs typeface="Alegreya"/>
                <a:sym typeface="Alegreya"/>
              </a:rPr>
              <a:t>and </a:t>
            </a:r>
            <a:r>
              <a:rPr lang="en" sz="1800">
                <a:solidFill>
                  <a:srgbClr val="434343"/>
                </a:solidFill>
                <a:latin typeface="Alegreya"/>
                <a:ea typeface="Alegreya"/>
                <a:cs typeface="Alegreya"/>
                <a:sym typeface="Alegreya"/>
              </a:rPr>
              <a:t>execute </a:t>
            </a:r>
            <a:r>
              <a:rPr b="0" lang="en" sz="1800">
                <a:solidFill>
                  <a:srgbClr val="434343"/>
                </a:solidFill>
                <a:latin typeface="Alegreya"/>
                <a:ea typeface="Alegreya"/>
                <a:cs typeface="Alegreya"/>
                <a:sym typeface="Alegreya"/>
              </a:rPr>
              <a:t>the JavaScript code between the </a:t>
            </a:r>
            <a:r>
              <a:rPr lang="en" sz="1800">
                <a:solidFill>
                  <a:srgbClr val="434343"/>
                </a:solidFill>
                <a:latin typeface="Alegreya"/>
                <a:ea typeface="Alegreya"/>
                <a:cs typeface="Alegreya"/>
                <a:sym typeface="Alegreya"/>
              </a:rPr>
              <a:t>&lt;script&gt;</a:t>
            </a:r>
            <a:r>
              <a:rPr b="0" lang="en" sz="1800">
                <a:solidFill>
                  <a:srgbClr val="434343"/>
                </a:solidFill>
                <a:latin typeface="Alegreya"/>
                <a:ea typeface="Alegreya"/>
                <a:cs typeface="Alegreya"/>
                <a:sym typeface="Alegreya"/>
              </a:rPr>
              <a:t> and </a:t>
            </a:r>
            <a:r>
              <a:rPr lang="en" sz="1800">
                <a:solidFill>
                  <a:srgbClr val="434343"/>
                </a:solidFill>
                <a:latin typeface="Alegreya"/>
                <a:ea typeface="Alegreya"/>
                <a:cs typeface="Alegreya"/>
                <a:sym typeface="Alegreya"/>
              </a:rPr>
              <a:t>&lt;/script&gt;</a:t>
            </a:r>
            <a:r>
              <a:rPr b="0" lang="en" sz="1800">
                <a:solidFill>
                  <a:srgbClr val="434343"/>
                </a:solidFill>
                <a:latin typeface="Alegreya"/>
                <a:ea typeface="Alegreya"/>
                <a:cs typeface="Alegreya"/>
                <a:sym typeface="Alegreya"/>
              </a:rPr>
              <a:t> tags.</a:t>
            </a:r>
            <a:r>
              <a:rPr b="0" lang="en" sz="1800">
                <a:solidFill>
                  <a:srgbClr val="000000"/>
                </a:solidFill>
                <a:latin typeface="Alegreya"/>
                <a:ea typeface="Alegreya"/>
                <a:cs typeface="Alegreya"/>
                <a:sym typeface="Alegreya"/>
              </a:rPr>
              <a:t> </a:t>
            </a:r>
            <a:endParaRPr b="0" sz="1800">
              <a:solidFill>
                <a:srgbClr val="000000"/>
              </a:solidFill>
              <a:latin typeface="Alegreya"/>
              <a:ea typeface="Alegreya"/>
              <a:cs typeface="Alegreya"/>
              <a:sym typeface="Alegreya"/>
            </a:endParaRPr>
          </a:p>
          <a:p>
            <a:pPr indent="0" lvl="0" marL="0" rtl="0" algn="l">
              <a:lnSpc>
                <a:spcPct val="115000"/>
              </a:lnSpc>
              <a:spcBef>
                <a:spcPts val="400"/>
              </a:spcBef>
              <a:spcAft>
                <a:spcPts val="0"/>
              </a:spcAft>
              <a:buNone/>
            </a:pPr>
            <a:r>
              <a:rPr lang="en" sz="1800">
                <a:solidFill>
                  <a:srgbClr val="0170BA"/>
                </a:solidFill>
                <a:latin typeface="Alegreya"/>
                <a:ea typeface="Alegreya"/>
                <a:cs typeface="Alegreya"/>
                <a:sym typeface="Alegreya"/>
              </a:rPr>
              <a:t>Note</a:t>
            </a:r>
            <a:r>
              <a:rPr b="0" lang="en" sz="1800">
                <a:solidFill>
                  <a:srgbClr val="0170BA"/>
                </a:solidFill>
                <a:latin typeface="Alegreya"/>
                <a:ea typeface="Alegreya"/>
                <a:cs typeface="Alegreya"/>
                <a:sym typeface="Alegreya"/>
              </a:rPr>
              <a:t>: Old examples may have type="text/javascript" in the &lt;script&gt; tag. This is no longer required. JavaScript is the default scripting language in all modern browsers and in HTML5.</a:t>
            </a:r>
            <a:endParaRPr b="0" sz="1800">
              <a:solidFill>
                <a:srgbClr val="0170BA"/>
              </a:solidFill>
              <a:latin typeface="Alegreya"/>
              <a:ea typeface="Alegreya"/>
              <a:cs typeface="Alegreya"/>
              <a:sym typeface="Alegreya"/>
            </a:endParaRPr>
          </a:p>
          <a:p>
            <a:pPr indent="0" lvl="0" marL="0" rtl="0" algn="l">
              <a:lnSpc>
                <a:spcPct val="115000"/>
              </a:lnSpc>
              <a:spcBef>
                <a:spcPts val="500"/>
              </a:spcBef>
              <a:spcAft>
                <a:spcPts val="0"/>
              </a:spcAft>
              <a:buNone/>
            </a:pPr>
            <a:r>
              <a:t/>
            </a:r>
            <a:endParaRPr sz="1800" u="sng">
              <a:solidFill>
                <a:srgbClr val="63A814"/>
              </a:solidFill>
              <a:latin typeface="Alegreya"/>
              <a:ea typeface="Alegreya"/>
              <a:cs typeface="Alegreya"/>
              <a:sym typeface="Alegreya"/>
            </a:endParaRPr>
          </a:p>
        </p:txBody>
      </p:sp>
      <p:pic>
        <p:nvPicPr>
          <p:cNvPr id="347" name="Google Shape;347;p23"/>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2" name="Shape 1052"/>
        <p:cNvGrpSpPr/>
        <p:nvPr/>
      </p:nvGrpSpPr>
      <p:grpSpPr>
        <a:xfrm>
          <a:off x="0" y="0"/>
          <a:ext cx="0" cy="0"/>
          <a:chOff x="0" y="0"/>
          <a:chExt cx="0" cy="0"/>
        </a:xfrm>
      </p:grpSpPr>
      <p:sp>
        <p:nvSpPr>
          <p:cNvPr id="1053" name="Google Shape;1053;p122"/>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Object (cont.)  </a:t>
            </a:r>
            <a:endParaRPr sz="3600">
              <a:solidFill>
                <a:srgbClr val="63A814"/>
              </a:solidFill>
              <a:latin typeface="Alegreya"/>
              <a:ea typeface="Alegreya"/>
              <a:cs typeface="Alegreya"/>
              <a:sym typeface="Alegreya"/>
            </a:endParaRPr>
          </a:p>
        </p:txBody>
      </p:sp>
      <p:pic>
        <p:nvPicPr>
          <p:cNvPr id="1054" name="Google Shape;1054;p122"/>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055" name="Google Shape;1055;p122"/>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0170BA"/>
                </a:solidFill>
                <a:latin typeface="Alegreya"/>
                <a:ea typeface="Alegreya"/>
                <a:cs typeface="Alegreya"/>
                <a:sym typeface="Alegreya"/>
              </a:rPr>
              <a:t>Adding method to Javascript objects</a:t>
            </a:r>
            <a:endParaRPr b="0" sz="2000">
              <a:solidFill>
                <a:srgbClr val="434343"/>
              </a:solidFill>
              <a:latin typeface="Alegreya"/>
              <a:ea typeface="Alegreya"/>
              <a:cs typeface="Alegreya"/>
              <a:sym typeface="Alegreya"/>
            </a:endParaRPr>
          </a:p>
          <a:p>
            <a:pPr indent="-355600" lvl="0" marL="457200" marR="25400" rtl="0" algn="l">
              <a:lnSpc>
                <a:spcPct val="100000"/>
              </a:lnSpc>
              <a:spcBef>
                <a:spcPts val="10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Methods are just functions attached to objects.</a:t>
            </a:r>
            <a:endParaRPr b="0" sz="2000">
              <a:solidFill>
                <a:srgbClr val="434343"/>
              </a:solidFill>
              <a:latin typeface="Alegreya"/>
              <a:ea typeface="Alegreya"/>
              <a:cs typeface="Alegreya"/>
              <a:sym typeface="Alegreya"/>
            </a:endParaRPr>
          </a:p>
          <a:p>
            <a:pPr indent="-355600" lvl="0" marL="457200" marR="254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Defining methods to an object is done inside the constructor function.</a:t>
            </a:r>
            <a:endParaRPr b="0" sz="2000">
              <a:solidFill>
                <a:srgbClr val="434343"/>
              </a:solidFill>
              <a:latin typeface="Alegreya"/>
              <a:ea typeface="Alegreya"/>
              <a:cs typeface="Alegreya"/>
              <a:sym typeface="Alegreya"/>
            </a:endParaRPr>
          </a:p>
          <a:p>
            <a:pPr indent="0" lvl="0" marL="0" marR="25400" rtl="0" algn="l">
              <a:spcBef>
                <a:spcPts val="1000"/>
              </a:spcBef>
              <a:spcAft>
                <a:spcPts val="0"/>
              </a:spcAft>
              <a:buNone/>
            </a:pPr>
            <a:r>
              <a:rPr lang="en" sz="2000">
                <a:solidFill>
                  <a:schemeClr val="accent5"/>
                </a:solidFill>
                <a:latin typeface="Alegreya"/>
                <a:ea typeface="Alegreya"/>
                <a:cs typeface="Alegreya"/>
                <a:sym typeface="Alegreya"/>
              </a:rPr>
              <a:t>Example:</a:t>
            </a:r>
            <a:r>
              <a:rPr b="0" lang="en" sz="1800">
                <a:solidFill>
                  <a:srgbClr val="434343"/>
                </a:solidFill>
                <a:latin typeface="Trebuchet MS"/>
                <a:ea typeface="Trebuchet MS"/>
                <a:cs typeface="Trebuchet MS"/>
                <a:sym typeface="Trebuchet MS"/>
              </a:rPr>
              <a:t> 	function person(firstname, lastname) {</a:t>
            </a:r>
            <a:endParaRPr b="0" sz="1800">
              <a:solidFill>
                <a:srgbClr val="434343"/>
              </a:solidFill>
              <a:latin typeface="Trebuchet MS"/>
              <a:ea typeface="Trebuchet MS"/>
              <a:cs typeface="Trebuchet MS"/>
              <a:sym typeface="Trebuchet MS"/>
            </a:endParaRPr>
          </a:p>
          <a:p>
            <a:pPr indent="457200" lvl="0" marL="1371600" marR="25400" rtl="0" algn="l">
              <a:spcBef>
                <a:spcPts val="0"/>
              </a:spcBef>
              <a:spcAft>
                <a:spcPts val="0"/>
              </a:spcAft>
              <a:buNone/>
            </a:pPr>
            <a:r>
              <a:rPr b="0" lang="en" sz="1800">
                <a:solidFill>
                  <a:srgbClr val="434343"/>
                </a:solidFill>
                <a:latin typeface="Trebuchet MS"/>
                <a:ea typeface="Trebuchet MS"/>
                <a:cs typeface="Trebuchet MS"/>
                <a:sym typeface="Trebuchet MS"/>
              </a:rPr>
              <a:t>	this.firstname = firstname;</a:t>
            </a:r>
            <a:endParaRPr b="0" sz="1800">
              <a:solidFill>
                <a:srgbClr val="434343"/>
              </a:solidFill>
              <a:latin typeface="Trebuchet MS"/>
              <a:ea typeface="Trebuchet MS"/>
              <a:cs typeface="Trebuchet MS"/>
              <a:sym typeface="Trebuchet MS"/>
            </a:endParaRPr>
          </a:p>
          <a:p>
            <a:pPr indent="457200" lvl="0" marL="1371600" marR="25400" rtl="0" algn="l">
              <a:spcBef>
                <a:spcPts val="0"/>
              </a:spcBef>
              <a:spcAft>
                <a:spcPts val="0"/>
              </a:spcAft>
              <a:buNone/>
            </a:pPr>
            <a:r>
              <a:rPr b="0" lang="en" sz="1800">
                <a:solidFill>
                  <a:srgbClr val="434343"/>
                </a:solidFill>
                <a:latin typeface="Trebuchet MS"/>
                <a:ea typeface="Trebuchet MS"/>
                <a:cs typeface="Trebuchet MS"/>
                <a:sym typeface="Trebuchet MS"/>
              </a:rPr>
              <a:t>	this.lastname = lastname;</a:t>
            </a:r>
            <a:endParaRPr b="0" sz="1800">
              <a:solidFill>
                <a:srgbClr val="434343"/>
              </a:solidFill>
              <a:latin typeface="Trebuchet MS"/>
              <a:ea typeface="Trebuchet MS"/>
              <a:cs typeface="Trebuchet MS"/>
              <a:sym typeface="Trebuchet MS"/>
            </a:endParaRPr>
          </a:p>
          <a:p>
            <a:pPr indent="457200" lvl="0" marL="1371600" marR="25400" rtl="0" algn="l">
              <a:spcBef>
                <a:spcPts val="0"/>
              </a:spcBef>
              <a:spcAft>
                <a:spcPts val="0"/>
              </a:spcAft>
              <a:buNone/>
            </a:pPr>
            <a:r>
              <a:rPr b="0" lang="en" sz="1800">
                <a:solidFill>
                  <a:srgbClr val="434343"/>
                </a:solidFill>
                <a:latin typeface="Trebuchet MS"/>
                <a:ea typeface="Trebuchet MS"/>
                <a:cs typeface="Trebuchet MS"/>
                <a:sym typeface="Trebuchet MS"/>
              </a:rPr>
              <a:t>	this.bio = () =&gt; { console.log(`Username ${this.firstname}`)</a:t>
            </a:r>
            <a:endParaRPr b="0" sz="1800">
              <a:solidFill>
                <a:srgbClr val="434343"/>
              </a:solidFill>
              <a:latin typeface="Trebuchet MS"/>
              <a:ea typeface="Trebuchet MS"/>
              <a:cs typeface="Trebuchet MS"/>
              <a:sym typeface="Trebuchet MS"/>
            </a:endParaRPr>
          </a:p>
          <a:p>
            <a:pPr indent="457200" lvl="0" marL="1371600" marR="25400" rtl="0" algn="l">
              <a:spcBef>
                <a:spcPts val="0"/>
              </a:spcBef>
              <a:spcAft>
                <a:spcPts val="0"/>
              </a:spcAft>
              <a:buNone/>
            </a:pPr>
            <a:r>
              <a:rPr b="0" lang="en" sz="1800">
                <a:solidFill>
                  <a:srgbClr val="434343"/>
                </a:solidFill>
                <a:latin typeface="Trebuchet MS"/>
                <a:ea typeface="Trebuchet MS"/>
                <a:cs typeface="Trebuchet MS"/>
                <a:sym typeface="Trebuchet MS"/>
              </a:rPr>
              <a:t>	this.changeName = newName =&gt; { this.firstname = newName;</a:t>
            </a:r>
            <a:endParaRPr b="0" sz="1800">
              <a:solidFill>
                <a:srgbClr val="434343"/>
              </a:solidFill>
              <a:latin typeface="Trebuchet MS"/>
              <a:ea typeface="Trebuchet MS"/>
              <a:cs typeface="Trebuchet MS"/>
              <a:sym typeface="Trebuchet MS"/>
            </a:endParaRPr>
          </a:p>
          <a:p>
            <a:pPr indent="457200" lvl="0" marL="1371600" marR="25400" rtl="0" algn="l">
              <a:spcBef>
                <a:spcPts val="0"/>
              </a:spcBef>
              <a:spcAft>
                <a:spcPts val="0"/>
              </a:spcAft>
              <a:buNone/>
            </a:pPr>
            <a:r>
              <a:rPr b="0" lang="en" sz="1800">
                <a:solidFill>
                  <a:srgbClr val="434343"/>
                </a:solidFill>
                <a:latin typeface="Trebuchet MS"/>
                <a:ea typeface="Trebuchet MS"/>
                <a:cs typeface="Trebuchet MS"/>
                <a:sym typeface="Trebuchet MS"/>
              </a:rPr>
              <a:t>}</a:t>
            </a:r>
            <a:endParaRPr b="0" sz="1800">
              <a:solidFill>
                <a:srgbClr val="434343"/>
              </a:solidFill>
              <a:latin typeface="Trebuchet MS"/>
              <a:ea typeface="Trebuchet MS"/>
              <a:cs typeface="Trebuchet MS"/>
              <a:sym typeface="Trebuchet MS"/>
            </a:endParaRPr>
          </a:p>
          <a:p>
            <a:pPr indent="0" lvl="0" marL="457200" marR="2540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9" name="Shape 1059"/>
        <p:cNvGrpSpPr/>
        <p:nvPr/>
      </p:nvGrpSpPr>
      <p:grpSpPr>
        <a:xfrm>
          <a:off x="0" y="0"/>
          <a:ext cx="0" cy="0"/>
          <a:chOff x="0" y="0"/>
          <a:chExt cx="0" cy="0"/>
        </a:xfrm>
      </p:grpSpPr>
      <p:sp>
        <p:nvSpPr>
          <p:cNvPr id="1060" name="Google Shape;1060;p123"/>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Object (cont.)  </a:t>
            </a:r>
            <a:endParaRPr sz="3600">
              <a:solidFill>
                <a:srgbClr val="63A814"/>
              </a:solidFill>
              <a:latin typeface="Alegreya"/>
              <a:ea typeface="Alegreya"/>
              <a:cs typeface="Alegreya"/>
              <a:sym typeface="Alegreya"/>
            </a:endParaRPr>
          </a:p>
        </p:txBody>
      </p:sp>
      <p:pic>
        <p:nvPicPr>
          <p:cNvPr id="1061" name="Google Shape;1061;p123"/>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062" name="Google Shape;1062;p123"/>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0170BA"/>
                </a:solidFill>
                <a:latin typeface="Alegreya"/>
                <a:ea typeface="Alegreya"/>
                <a:cs typeface="Alegreya"/>
                <a:sym typeface="Alegreya"/>
              </a:rPr>
              <a:t>Adding method to Javascript objects</a:t>
            </a:r>
            <a:endParaRPr b="0" sz="2000">
              <a:solidFill>
                <a:srgbClr val="434343"/>
              </a:solidFill>
              <a:latin typeface="Alegreya"/>
              <a:ea typeface="Alegreya"/>
              <a:cs typeface="Alegreya"/>
              <a:sym typeface="Alegreya"/>
            </a:endParaRPr>
          </a:p>
          <a:p>
            <a:pPr indent="-355600" lvl="0" marL="457200" marR="25400" rtl="0" algn="l">
              <a:lnSpc>
                <a:spcPct val="100000"/>
              </a:lnSpc>
              <a:spcBef>
                <a:spcPts val="10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Then when you call changeName( ), you can provide new name:</a:t>
            </a:r>
            <a:endParaRPr b="0" sz="1800">
              <a:solidFill>
                <a:srgbClr val="434343"/>
              </a:solidFill>
              <a:latin typeface="Trebuchet MS"/>
              <a:ea typeface="Trebuchet MS"/>
              <a:cs typeface="Trebuchet MS"/>
              <a:sym typeface="Trebuchet MS"/>
            </a:endParaRPr>
          </a:p>
          <a:p>
            <a:pPr indent="0" lvl="0" marL="0" marR="25400" rtl="0" algn="l">
              <a:lnSpc>
                <a:spcPct val="100000"/>
              </a:lnSpc>
              <a:spcBef>
                <a:spcPts val="1000"/>
              </a:spcBef>
              <a:spcAft>
                <a:spcPts val="0"/>
              </a:spcAft>
              <a:buNone/>
            </a:pPr>
            <a:r>
              <a:rPr lang="en" sz="2000">
                <a:solidFill>
                  <a:schemeClr val="accent5"/>
                </a:solidFill>
                <a:latin typeface="Alegreya"/>
                <a:ea typeface="Alegreya"/>
                <a:cs typeface="Alegreya"/>
                <a:sym typeface="Alegreya"/>
              </a:rPr>
              <a:t>Example:</a:t>
            </a:r>
            <a:r>
              <a:rPr b="0" lang="en" sz="1800">
                <a:solidFill>
                  <a:srgbClr val="434343"/>
                </a:solidFill>
                <a:latin typeface="Trebuchet MS"/>
                <a:ea typeface="Trebuchet MS"/>
                <a:cs typeface="Trebuchet MS"/>
                <a:sym typeface="Trebuchet MS"/>
              </a:rPr>
              <a:t> </a:t>
            </a:r>
            <a:r>
              <a:rPr b="0" lang="en" sz="1800">
                <a:solidFill>
                  <a:srgbClr val="434343"/>
                </a:solidFill>
                <a:latin typeface="Trebuchet MS"/>
                <a:ea typeface="Trebuchet MS"/>
                <a:cs typeface="Trebuchet MS"/>
                <a:sym typeface="Trebuchet MS"/>
              </a:rPr>
              <a:t>fong.changeName(‘Fuji San’); </a:t>
            </a:r>
            <a:r>
              <a:rPr b="0" lang="en" sz="1800">
                <a:solidFill>
                  <a:srgbClr val="990055"/>
                </a:solidFill>
                <a:latin typeface="Trebuchet MS"/>
                <a:ea typeface="Trebuchet MS"/>
                <a:cs typeface="Trebuchet MS"/>
                <a:sym typeface="Trebuchet MS"/>
              </a:rPr>
              <a:t>// fong is an object instance</a:t>
            </a:r>
            <a:endParaRPr b="0" sz="1800">
              <a:solidFill>
                <a:srgbClr val="990055"/>
              </a:solidFill>
              <a:latin typeface="Trebuchet MS"/>
              <a:ea typeface="Trebuchet MS"/>
              <a:cs typeface="Trebuchet MS"/>
              <a:sym typeface="Trebuchet MS"/>
            </a:endParaRPr>
          </a:p>
          <a:p>
            <a:pPr indent="0" lvl="0" marL="0" marR="25400" rtl="0" algn="l">
              <a:lnSpc>
                <a:spcPct val="100000"/>
              </a:lnSpc>
              <a:spcBef>
                <a:spcPts val="1000"/>
              </a:spcBef>
              <a:spcAft>
                <a:spcPts val="0"/>
              </a:spcAft>
              <a:buNone/>
            </a:pPr>
            <a:r>
              <a:rPr lang="en" sz="2000">
                <a:solidFill>
                  <a:srgbClr val="0170BA"/>
                </a:solidFill>
                <a:latin typeface="Alegreya"/>
                <a:ea typeface="Alegreya"/>
                <a:cs typeface="Alegreya"/>
                <a:sym typeface="Alegreya"/>
              </a:rPr>
              <a:t>Javascript Class</a:t>
            </a:r>
            <a:endParaRPr sz="2000">
              <a:solidFill>
                <a:srgbClr val="0170BA"/>
              </a:solidFill>
              <a:latin typeface="Alegreya"/>
              <a:ea typeface="Alegreya"/>
              <a:cs typeface="Alegreya"/>
              <a:sym typeface="Alegreya"/>
            </a:endParaRPr>
          </a:p>
          <a:p>
            <a:pPr indent="-355600" lvl="0" marL="457200" marR="25400" rtl="0" algn="l">
              <a:lnSpc>
                <a:spcPct val="100000"/>
              </a:lnSpc>
              <a:spcBef>
                <a:spcPts val="100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JavaScript classes</a:t>
            </a:r>
            <a:r>
              <a:rPr b="0" lang="en" sz="2000">
                <a:solidFill>
                  <a:srgbClr val="434343"/>
                </a:solidFill>
                <a:latin typeface="Alegreya"/>
                <a:ea typeface="Alegreya"/>
                <a:cs typeface="Alegreya"/>
                <a:sym typeface="Alegreya"/>
              </a:rPr>
              <a:t>, introduced in </a:t>
            </a:r>
            <a:r>
              <a:rPr lang="en" sz="2000">
                <a:solidFill>
                  <a:schemeClr val="accent5"/>
                </a:solidFill>
                <a:latin typeface="Alegreya"/>
                <a:ea typeface="Alegreya"/>
                <a:cs typeface="Alegreya"/>
                <a:sym typeface="Alegreya"/>
              </a:rPr>
              <a:t>ECMAScript 2015/ES6</a:t>
            </a:r>
            <a:r>
              <a:rPr b="0" lang="en" sz="2000">
                <a:solidFill>
                  <a:srgbClr val="434343"/>
                </a:solidFill>
                <a:latin typeface="Alegreya"/>
                <a:ea typeface="Alegreya"/>
                <a:cs typeface="Alegreya"/>
                <a:sym typeface="Alegreya"/>
              </a:rPr>
              <a:t>, are primarily syntactic sugar over JavaScript's existing prototype-based inheritance. The class syntax </a:t>
            </a:r>
            <a:r>
              <a:rPr lang="en" sz="2000">
                <a:solidFill>
                  <a:schemeClr val="accent5"/>
                </a:solidFill>
                <a:latin typeface="Alegreya"/>
                <a:ea typeface="Alegreya"/>
                <a:cs typeface="Alegreya"/>
                <a:sym typeface="Alegreya"/>
              </a:rPr>
              <a:t>does not</a:t>
            </a:r>
            <a:r>
              <a:rPr b="0" lang="en" sz="2000">
                <a:solidFill>
                  <a:srgbClr val="434343"/>
                </a:solidFill>
                <a:latin typeface="Alegreya"/>
                <a:ea typeface="Alegreya"/>
                <a:cs typeface="Alegreya"/>
                <a:sym typeface="Alegreya"/>
              </a:rPr>
              <a:t> introduce a new object-oriented inheritance model to JavaScript.</a:t>
            </a:r>
            <a:endParaRPr b="0" sz="2000">
              <a:solidFill>
                <a:srgbClr val="434343"/>
              </a:solidFill>
              <a:latin typeface="Alegreya"/>
              <a:ea typeface="Alegreya"/>
              <a:cs typeface="Alegreya"/>
              <a:sym typeface="Alegreya"/>
            </a:endParaRPr>
          </a:p>
          <a:p>
            <a:pPr indent="-355600" lvl="0" marL="457200" marR="254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classes are widely used in modern javascript frontend framework such as </a:t>
            </a:r>
            <a:r>
              <a:rPr lang="en" sz="2000">
                <a:solidFill>
                  <a:schemeClr val="accent5"/>
                </a:solidFill>
                <a:latin typeface="Alegreya"/>
                <a:ea typeface="Alegreya"/>
                <a:cs typeface="Alegreya"/>
                <a:sym typeface="Alegreya"/>
              </a:rPr>
              <a:t>ReactJs</a:t>
            </a:r>
            <a:r>
              <a:rPr b="0" lang="en" sz="2000">
                <a:solidFill>
                  <a:srgbClr val="434343"/>
                </a:solidFill>
                <a:latin typeface="Alegreya"/>
                <a:ea typeface="Alegreya"/>
                <a:cs typeface="Alegreya"/>
                <a:sym typeface="Alegreya"/>
              </a:rPr>
              <a:t>,</a:t>
            </a:r>
            <a:r>
              <a:rPr lang="en" sz="2000">
                <a:solidFill>
                  <a:schemeClr val="accent5"/>
                </a:solidFill>
                <a:latin typeface="Alegreya"/>
                <a:ea typeface="Alegreya"/>
                <a:cs typeface="Alegreya"/>
                <a:sym typeface="Alegreya"/>
              </a:rPr>
              <a:t> Angular4</a:t>
            </a:r>
            <a:r>
              <a:rPr b="0" lang="en" sz="2000">
                <a:solidFill>
                  <a:srgbClr val="434343"/>
                </a:solidFill>
                <a:latin typeface="Alegreya"/>
                <a:ea typeface="Alegreya"/>
                <a:cs typeface="Alegreya"/>
                <a:sym typeface="Alegreya"/>
              </a:rPr>
              <a:t>,</a:t>
            </a:r>
            <a:r>
              <a:rPr lang="en" sz="2000">
                <a:solidFill>
                  <a:schemeClr val="accent5"/>
                </a:solidFill>
                <a:latin typeface="Alegreya"/>
                <a:ea typeface="Alegreya"/>
                <a:cs typeface="Alegreya"/>
                <a:sym typeface="Alegreya"/>
              </a:rPr>
              <a:t> Node.js</a:t>
            </a:r>
            <a:endParaRPr sz="2000">
              <a:solidFill>
                <a:schemeClr val="accent5"/>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6" name="Shape 1066"/>
        <p:cNvGrpSpPr/>
        <p:nvPr/>
      </p:nvGrpSpPr>
      <p:grpSpPr>
        <a:xfrm>
          <a:off x="0" y="0"/>
          <a:ext cx="0" cy="0"/>
          <a:chOff x="0" y="0"/>
          <a:chExt cx="0" cy="0"/>
        </a:xfrm>
      </p:grpSpPr>
      <p:sp>
        <p:nvSpPr>
          <p:cNvPr id="1067" name="Google Shape;1067;p124"/>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Number</a:t>
            </a:r>
            <a:endParaRPr sz="3600">
              <a:solidFill>
                <a:srgbClr val="63A814"/>
              </a:solidFill>
              <a:latin typeface="Alegreya"/>
              <a:ea typeface="Alegreya"/>
              <a:cs typeface="Alegreya"/>
              <a:sym typeface="Alegreya"/>
            </a:endParaRPr>
          </a:p>
        </p:txBody>
      </p:sp>
      <p:pic>
        <p:nvPicPr>
          <p:cNvPr id="1068" name="Google Shape;1068;p124"/>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069" name="Google Shape;1069;p124"/>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has only one type of number.</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Numbers can be written with, or without decimals.</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rPr lang="en" sz="2000">
                <a:solidFill>
                  <a:srgbClr val="434343"/>
                </a:solidFill>
                <a:latin typeface="Alegreya"/>
                <a:ea typeface="Alegreya"/>
                <a:cs typeface="Alegreya"/>
                <a:sym typeface="Alegreya"/>
              </a:rPr>
              <a:t> </a:t>
            </a:r>
            <a:endParaRPr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rPr lang="en" sz="2000">
                <a:solidFill>
                  <a:srgbClr val="0170BA"/>
                </a:solidFill>
                <a:latin typeface="Alegreya"/>
                <a:ea typeface="Alegreya"/>
                <a:cs typeface="Alegreya"/>
                <a:sym typeface="Alegreya"/>
              </a:rPr>
              <a:t>JavaScript Numbers</a:t>
            </a:r>
            <a:endParaRPr sz="2000">
              <a:solidFill>
                <a:srgbClr val="0170BA"/>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numbers can be written with, or without decimals:</a:t>
            </a:r>
            <a:endParaRPr b="0" sz="2000">
              <a:solidFill>
                <a:srgbClr val="434343"/>
              </a:solidFill>
              <a:latin typeface="Alegreya"/>
              <a:ea typeface="Alegreya"/>
              <a:cs typeface="Alegreya"/>
              <a:sym typeface="Alegreya"/>
            </a:endParaRPr>
          </a:p>
          <a:p>
            <a:pPr indent="0" lvl="0" marL="457200" marR="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var pi=3.14;	// A number written with decimals</a:t>
            </a:r>
            <a:endParaRPr b="0" sz="1800">
              <a:solidFill>
                <a:srgbClr val="434343"/>
              </a:solidFill>
              <a:latin typeface="Trebuchet MS"/>
              <a:ea typeface="Trebuchet MS"/>
              <a:cs typeface="Trebuchet MS"/>
              <a:sym typeface="Trebuchet MS"/>
            </a:endParaRPr>
          </a:p>
          <a:p>
            <a:pPr indent="0" lvl="0" marL="457200" marR="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var x=34;   	// A number written without decimals</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rPr b="0" lang="en" sz="2000">
                <a:solidFill>
                  <a:srgbClr val="434343"/>
                </a:solidFill>
                <a:latin typeface="Alegreya"/>
                <a:ea typeface="Alegreya"/>
                <a:cs typeface="Alegreya"/>
                <a:sym typeface="Alegreya"/>
              </a:rPr>
              <a:t> </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Extra large or extra small numbers can be written with scientific (exponent) notation:</a:t>
            </a:r>
            <a:endParaRPr b="0" sz="2000">
              <a:solidFill>
                <a:srgbClr val="434343"/>
              </a:solidFill>
              <a:latin typeface="Alegreya"/>
              <a:ea typeface="Alegreya"/>
              <a:cs typeface="Alegreya"/>
              <a:sym typeface="Alegreya"/>
            </a:endParaRPr>
          </a:p>
          <a:p>
            <a:pPr indent="0" lvl="0" marL="4572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var y=123e5;  // 12300000</a:t>
            </a:r>
            <a:endParaRPr b="0" sz="1800">
              <a:solidFill>
                <a:srgbClr val="434343"/>
              </a:solidFill>
              <a:latin typeface="Trebuchet MS"/>
              <a:ea typeface="Trebuchet MS"/>
              <a:cs typeface="Trebuchet MS"/>
              <a:sym typeface="Trebuchet MS"/>
            </a:endParaRPr>
          </a:p>
          <a:p>
            <a:pPr indent="0" lvl="0" marL="4572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var z=123e-5;   // 0.00123</a:t>
            </a:r>
            <a:endParaRPr b="0" sz="1800">
              <a:solidFill>
                <a:srgbClr val="434343"/>
              </a:solidFill>
              <a:latin typeface="Trebuchet MS"/>
              <a:ea typeface="Trebuchet MS"/>
              <a:cs typeface="Trebuchet MS"/>
              <a:sym typeface="Trebuchet MS"/>
            </a:endParaRPr>
          </a:p>
          <a:p>
            <a:pPr indent="0" lvl="0" marL="0" marR="2540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3" name="Shape 1073"/>
        <p:cNvGrpSpPr/>
        <p:nvPr/>
      </p:nvGrpSpPr>
      <p:grpSpPr>
        <a:xfrm>
          <a:off x="0" y="0"/>
          <a:ext cx="0" cy="0"/>
          <a:chOff x="0" y="0"/>
          <a:chExt cx="0" cy="0"/>
        </a:xfrm>
      </p:grpSpPr>
      <p:sp>
        <p:nvSpPr>
          <p:cNvPr id="1074" name="Google Shape;1074;p125"/>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Number</a:t>
            </a:r>
            <a:endParaRPr sz="3600">
              <a:solidFill>
                <a:srgbClr val="63A814"/>
              </a:solidFill>
              <a:latin typeface="Alegreya"/>
              <a:ea typeface="Alegreya"/>
              <a:cs typeface="Alegreya"/>
              <a:sym typeface="Alegreya"/>
            </a:endParaRPr>
          </a:p>
        </p:txBody>
      </p:sp>
      <p:pic>
        <p:nvPicPr>
          <p:cNvPr id="1075" name="Google Shape;1075;p125"/>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076" name="Google Shape;1076;p125"/>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sz="2000">
                <a:solidFill>
                  <a:srgbClr val="0170BA"/>
                </a:solidFill>
                <a:latin typeface="Alegreya"/>
                <a:ea typeface="Alegreya"/>
                <a:cs typeface="Alegreya"/>
                <a:sym typeface="Alegreya"/>
              </a:rPr>
              <a:t>JavaScript Number are 64-bit Floating Point</a:t>
            </a:r>
            <a:endParaRPr sz="2000">
              <a:solidFill>
                <a:srgbClr val="0170BA"/>
              </a:solidFill>
              <a:latin typeface="Alegreya"/>
              <a:ea typeface="Alegreya"/>
              <a:cs typeface="Alegreya"/>
              <a:sym typeface="Alegreya"/>
            </a:endParaRPr>
          </a:p>
          <a:p>
            <a:pPr indent="-355600" lvl="0" marL="457200" rtl="0" algn="l">
              <a:lnSpc>
                <a:spcPct val="100000"/>
              </a:lnSpc>
              <a:spcBef>
                <a:spcPts val="10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is not a </a:t>
            </a:r>
            <a:r>
              <a:rPr b="0" lang="en" sz="2000">
                <a:solidFill>
                  <a:schemeClr val="accent5"/>
                </a:solidFill>
                <a:latin typeface="Alegreya"/>
                <a:ea typeface="Alegreya"/>
                <a:cs typeface="Alegreya"/>
                <a:sym typeface="Alegreya"/>
              </a:rPr>
              <a:t>typed language</a:t>
            </a:r>
            <a:r>
              <a:rPr b="0" lang="en" sz="2000">
                <a:solidFill>
                  <a:srgbClr val="434343"/>
                </a:solidFill>
                <a:latin typeface="Alegreya"/>
                <a:ea typeface="Alegreya"/>
                <a:cs typeface="Alegreya"/>
                <a:sym typeface="Alegreya"/>
              </a:rPr>
              <a:t>. Unlike many other programming languages, it does not define different types of </a:t>
            </a:r>
            <a:r>
              <a:rPr b="0" lang="en" sz="2000">
                <a:solidFill>
                  <a:schemeClr val="accent5"/>
                </a:solidFill>
                <a:latin typeface="Alegreya"/>
                <a:ea typeface="Alegreya"/>
                <a:cs typeface="Alegreya"/>
                <a:sym typeface="Alegreya"/>
              </a:rPr>
              <a:t>numbers</a:t>
            </a:r>
            <a:r>
              <a:rPr b="0" lang="en" sz="2000">
                <a:solidFill>
                  <a:srgbClr val="434343"/>
                </a:solidFill>
                <a:latin typeface="Alegreya"/>
                <a:ea typeface="Alegreya"/>
                <a:cs typeface="Alegreya"/>
                <a:sym typeface="Alegreya"/>
              </a:rPr>
              <a:t>, like </a:t>
            </a:r>
            <a:r>
              <a:rPr lang="en" sz="2000">
                <a:solidFill>
                  <a:schemeClr val="accent5"/>
                </a:solidFill>
                <a:latin typeface="Alegreya"/>
                <a:ea typeface="Alegreya"/>
                <a:cs typeface="Alegreya"/>
                <a:sym typeface="Alegreya"/>
              </a:rPr>
              <a:t>integers</a:t>
            </a:r>
            <a:r>
              <a:rPr b="0" lang="en" sz="2000">
                <a:solidFill>
                  <a:srgbClr val="434343"/>
                </a:solidFill>
                <a:latin typeface="Alegreya"/>
                <a:ea typeface="Alegreya"/>
                <a:cs typeface="Alegreya"/>
                <a:sym typeface="Alegreya"/>
              </a:rPr>
              <a:t>, </a:t>
            </a:r>
            <a:r>
              <a:rPr lang="en" sz="2000">
                <a:solidFill>
                  <a:schemeClr val="accent5"/>
                </a:solidFill>
                <a:latin typeface="Alegreya"/>
                <a:ea typeface="Alegreya"/>
                <a:cs typeface="Alegreya"/>
                <a:sym typeface="Alegreya"/>
              </a:rPr>
              <a:t>short</a:t>
            </a:r>
            <a:r>
              <a:rPr b="0" lang="en" sz="2000">
                <a:solidFill>
                  <a:srgbClr val="434343"/>
                </a:solidFill>
                <a:latin typeface="Alegreya"/>
                <a:ea typeface="Alegreya"/>
                <a:cs typeface="Alegreya"/>
                <a:sym typeface="Alegreya"/>
              </a:rPr>
              <a:t>, </a:t>
            </a:r>
            <a:r>
              <a:rPr lang="en" sz="2000">
                <a:solidFill>
                  <a:schemeClr val="accent5"/>
                </a:solidFill>
                <a:latin typeface="Alegreya"/>
                <a:ea typeface="Alegreya"/>
                <a:cs typeface="Alegreya"/>
                <a:sym typeface="Alegreya"/>
              </a:rPr>
              <a:t>long</a:t>
            </a:r>
            <a:r>
              <a:rPr b="0" lang="en" sz="2000">
                <a:solidFill>
                  <a:srgbClr val="434343"/>
                </a:solidFill>
                <a:latin typeface="Alegreya"/>
                <a:ea typeface="Alegreya"/>
                <a:cs typeface="Alegreya"/>
                <a:sym typeface="Alegreya"/>
              </a:rPr>
              <a:t>, </a:t>
            </a:r>
            <a:r>
              <a:rPr lang="en" sz="2000">
                <a:solidFill>
                  <a:schemeClr val="accent5"/>
                </a:solidFill>
                <a:latin typeface="Alegreya"/>
                <a:ea typeface="Alegreya"/>
                <a:cs typeface="Alegreya"/>
                <a:sym typeface="Alegreya"/>
              </a:rPr>
              <a:t>floating-point</a:t>
            </a:r>
            <a:r>
              <a:rPr b="0" lang="en" sz="2000">
                <a:solidFill>
                  <a:srgbClr val="434343"/>
                </a:solidFill>
                <a:latin typeface="Alegreya"/>
                <a:ea typeface="Alegreya"/>
                <a:cs typeface="Alegreya"/>
                <a:sym typeface="Alegreya"/>
              </a:rPr>
              <a:t> etc.</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numbers are always stored as double precision floating point numbers, following the </a:t>
            </a:r>
            <a:r>
              <a:rPr b="0" lang="en" sz="2000">
                <a:solidFill>
                  <a:schemeClr val="accent5"/>
                </a:solidFill>
                <a:latin typeface="Alegreya"/>
                <a:ea typeface="Alegreya"/>
                <a:cs typeface="Alegreya"/>
                <a:sym typeface="Alegreya"/>
              </a:rPr>
              <a:t>international IEEE 754 standard</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This format stores numbers in </a:t>
            </a:r>
            <a:r>
              <a:rPr lang="en" sz="2000">
                <a:solidFill>
                  <a:schemeClr val="accent5"/>
                </a:solidFill>
                <a:latin typeface="Alegreya"/>
                <a:ea typeface="Alegreya"/>
                <a:cs typeface="Alegreya"/>
                <a:sym typeface="Alegreya"/>
              </a:rPr>
              <a:t>64 bits</a:t>
            </a:r>
            <a:r>
              <a:rPr b="0" lang="en" sz="2000">
                <a:solidFill>
                  <a:srgbClr val="434343"/>
                </a:solidFill>
                <a:latin typeface="Alegreya"/>
                <a:ea typeface="Alegreya"/>
                <a:cs typeface="Alegreya"/>
                <a:sym typeface="Alegreya"/>
              </a:rPr>
              <a:t>, where the number (the fraction) is stored in bits 0 to 51, the exponent in bits 52 to 62, and the sign in bit 63:</a:t>
            </a:r>
            <a:endParaRPr b="0" sz="2000">
              <a:solidFill>
                <a:srgbClr val="434343"/>
              </a:solidFill>
              <a:latin typeface="Alegreya"/>
              <a:ea typeface="Alegreya"/>
              <a:cs typeface="Alegreya"/>
              <a:sym typeface="Alegreya"/>
            </a:endParaRPr>
          </a:p>
          <a:p>
            <a:pPr indent="0" lvl="0" marL="0" marR="2540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p:txBody>
      </p:sp>
      <p:pic>
        <p:nvPicPr>
          <p:cNvPr id="1077" name="Google Shape;1077;p125"/>
          <p:cNvPicPr preferRelativeResize="0"/>
          <p:nvPr/>
        </p:nvPicPr>
        <p:blipFill>
          <a:blip r:embed="rId4">
            <a:alphaModFix/>
          </a:blip>
          <a:stretch>
            <a:fillRect/>
          </a:stretch>
        </p:blipFill>
        <p:spPr>
          <a:xfrm>
            <a:off x="1671550" y="3924300"/>
            <a:ext cx="5924550" cy="121920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1" name="Shape 1081"/>
        <p:cNvGrpSpPr/>
        <p:nvPr/>
      </p:nvGrpSpPr>
      <p:grpSpPr>
        <a:xfrm>
          <a:off x="0" y="0"/>
          <a:ext cx="0" cy="0"/>
          <a:chOff x="0" y="0"/>
          <a:chExt cx="0" cy="0"/>
        </a:xfrm>
      </p:grpSpPr>
      <p:sp>
        <p:nvSpPr>
          <p:cNvPr id="1082" name="Google Shape;1082;p126"/>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Number (cont.)</a:t>
            </a:r>
            <a:endParaRPr sz="3600">
              <a:solidFill>
                <a:srgbClr val="63A814"/>
              </a:solidFill>
              <a:latin typeface="Alegreya"/>
              <a:ea typeface="Alegreya"/>
              <a:cs typeface="Alegreya"/>
              <a:sym typeface="Alegreya"/>
            </a:endParaRPr>
          </a:p>
        </p:txBody>
      </p:sp>
      <p:pic>
        <p:nvPicPr>
          <p:cNvPr id="1083" name="Google Shape;1083;p126"/>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084" name="Google Shape;1084;p126"/>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sz="2000">
                <a:solidFill>
                  <a:srgbClr val="0170BA"/>
                </a:solidFill>
                <a:latin typeface="Alegreya"/>
                <a:ea typeface="Alegreya"/>
                <a:cs typeface="Alegreya"/>
                <a:sym typeface="Alegreya"/>
              </a:rPr>
              <a:t>Precision</a:t>
            </a:r>
            <a:endParaRPr sz="2000">
              <a:solidFill>
                <a:srgbClr val="0170BA"/>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Integers (numbers without a period or exponent notation) are considered accurate up to </a:t>
            </a:r>
            <a:r>
              <a:rPr lang="en" sz="2000">
                <a:solidFill>
                  <a:schemeClr val="accent5"/>
                </a:solidFill>
                <a:latin typeface="Alegreya"/>
                <a:ea typeface="Alegreya"/>
                <a:cs typeface="Alegreya"/>
                <a:sym typeface="Alegreya"/>
              </a:rPr>
              <a:t>15 digits</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maximum number of decimals is 17, but floating point arithmetic is not always 100% accurate:</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b="0" lang="en" sz="1800">
                <a:solidFill>
                  <a:srgbClr val="434343"/>
                </a:solidFill>
                <a:latin typeface="Trebuchet MS"/>
                <a:ea typeface="Trebuchet MS"/>
                <a:cs typeface="Trebuchet MS"/>
                <a:sym typeface="Trebuchet MS"/>
              </a:rPr>
              <a:t>var x = 0.2+0.1; // result will be 0.30000000000000004</a:t>
            </a:r>
            <a:endParaRPr b="0" sz="1800">
              <a:solidFill>
                <a:srgbClr val="434343"/>
              </a:solidFill>
              <a:latin typeface="Trebuchet MS"/>
              <a:ea typeface="Trebuchet MS"/>
              <a:cs typeface="Trebuchet MS"/>
              <a:sym typeface="Trebuchet MS"/>
            </a:endParaRPr>
          </a:p>
          <a:p>
            <a:pPr indent="0" lvl="0" marL="0" rtl="0" algn="l">
              <a:lnSpc>
                <a:spcPct val="115000"/>
              </a:lnSpc>
              <a:spcBef>
                <a:spcPts val="400"/>
              </a:spcBef>
              <a:spcAft>
                <a:spcPts val="0"/>
              </a:spcAft>
              <a:buNone/>
            </a:pPr>
            <a:r>
              <a:rPr lang="en" sz="2000">
                <a:solidFill>
                  <a:srgbClr val="0170BA"/>
                </a:solidFill>
                <a:latin typeface="Alegreya"/>
                <a:ea typeface="Alegreya"/>
                <a:cs typeface="Alegreya"/>
                <a:sym typeface="Alegreya"/>
              </a:rPr>
              <a:t>Octal and Hexadecimal</a:t>
            </a:r>
            <a:endParaRPr sz="2000">
              <a:solidFill>
                <a:srgbClr val="0170BA"/>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interprets numeric constants as octal if they are preceded by a zero, and as hexadecimal if they are preceded by a zero and “x”.</a:t>
            </a:r>
            <a:endParaRPr b="0" sz="2000">
              <a:solidFill>
                <a:srgbClr val="434343"/>
              </a:solidFill>
              <a:latin typeface="Alegreya"/>
              <a:ea typeface="Alegreya"/>
              <a:cs typeface="Alegreya"/>
              <a:sym typeface="Alegreya"/>
            </a:endParaRPr>
          </a:p>
          <a:p>
            <a:pPr indent="0" lvl="0" marL="0" rtl="0" algn="l">
              <a:lnSpc>
                <a:spcPct val="100000"/>
              </a:lnSpc>
              <a:spcBef>
                <a:spcPts val="400"/>
              </a:spcBef>
              <a:spcAft>
                <a:spcPts val="0"/>
              </a:spcAft>
              <a:buNone/>
            </a:pPr>
            <a:r>
              <a:rPr lang="en" sz="2000">
                <a:solidFill>
                  <a:schemeClr val="accent5"/>
                </a:solidFill>
                <a:latin typeface="Alegreya"/>
                <a:ea typeface="Alegreya"/>
                <a:cs typeface="Alegreya"/>
                <a:sym typeface="Alegreya"/>
              </a:rPr>
              <a:t>Example:	</a:t>
            </a:r>
            <a:r>
              <a:rPr b="0" lang="en" sz="1800">
                <a:solidFill>
                  <a:srgbClr val="434343"/>
                </a:solidFill>
                <a:latin typeface="Trebuchet MS"/>
                <a:ea typeface="Trebuchet MS"/>
                <a:cs typeface="Trebuchet MS"/>
                <a:sym typeface="Trebuchet MS"/>
              </a:rPr>
              <a:t>var y=0377;	var z=0xFF;</a:t>
            </a:r>
            <a:endParaRPr b="0" sz="2000">
              <a:solidFill>
                <a:srgbClr val="434343"/>
              </a:solidFill>
              <a:latin typeface="Alegreya"/>
              <a:ea typeface="Alegreya"/>
              <a:cs typeface="Alegreya"/>
              <a:sym typeface="Alegreya"/>
            </a:endParaRPr>
          </a:p>
          <a:p>
            <a:pPr indent="0" lvl="0" marL="0" rtl="0" algn="l">
              <a:lnSpc>
                <a:spcPct val="100000"/>
              </a:lnSpc>
              <a:spcBef>
                <a:spcPts val="400"/>
              </a:spcBef>
              <a:spcAft>
                <a:spcPts val="0"/>
              </a:spcAft>
              <a:buNone/>
            </a:pPr>
            <a:r>
              <a:rPr lang="en" sz="1800">
                <a:solidFill>
                  <a:srgbClr val="0170BA"/>
                </a:solidFill>
                <a:latin typeface="Alegreya"/>
                <a:ea typeface="Alegreya"/>
                <a:cs typeface="Alegreya"/>
                <a:sym typeface="Alegreya"/>
              </a:rPr>
              <a:t>Note</a:t>
            </a:r>
            <a:r>
              <a:rPr b="0" lang="en" sz="1800">
                <a:solidFill>
                  <a:srgbClr val="0170BA"/>
                </a:solidFill>
                <a:latin typeface="Alegreya"/>
                <a:ea typeface="Alegreya"/>
                <a:cs typeface="Alegreya"/>
                <a:sym typeface="Alegreya"/>
              </a:rPr>
              <a:t>: Never write a number with a leading zero, unless you want an octal conversion.</a:t>
            </a:r>
            <a:endParaRPr b="0" sz="18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b="0" sz="1800">
              <a:solidFill>
                <a:srgbClr val="434343"/>
              </a:solidFill>
              <a:latin typeface="Trebuchet MS"/>
              <a:ea typeface="Trebuchet MS"/>
              <a:cs typeface="Trebuchet MS"/>
              <a:sym typeface="Trebuchet MS"/>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8" name="Shape 1088"/>
        <p:cNvGrpSpPr/>
        <p:nvPr/>
      </p:nvGrpSpPr>
      <p:grpSpPr>
        <a:xfrm>
          <a:off x="0" y="0"/>
          <a:ext cx="0" cy="0"/>
          <a:chOff x="0" y="0"/>
          <a:chExt cx="0" cy="0"/>
        </a:xfrm>
      </p:grpSpPr>
      <p:sp>
        <p:nvSpPr>
          <p:cNvPr id="1089" name="Google Shape;1089;p127"/>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Number (cont.)</a:t>
            </a:r>
            <a:endParaRPr sz="3600">
              <a:solidFill>
                <a:srgbClr val="63A814"/>
              </a:solidFill>
              <a:latin typeface="Alegreya"/>
              <a:ea typeface="Alegreya"/>
              <a:cs typeface="Alegreya"/>
              <a:sym typeface="Alegreya"/>
            </a:endParaRPr>
          </a:p>
        </p:txBody>
      </p:sp>
      <p:pic>
        <p:nvPicPr>
          <p:cNvPr id="1090" name="Google Shape;1090;p127"/>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091" name="Google Shape;1091;p127"/>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By default, JavaScript displays numbers as base 10 decimals.</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But you can use the toString() method to output numbers as </a:t>
            </a:r>
            <a:r>
              <a:rPr lang="en" sz="2000">
                <a:solidFill>
                  <a:schemeClr val="accent5"/>
                </a:solidFill>
                <a:latin typeface="Alegreya"/>
                <a:ea typeface="Alegreya"/>
                <a:cs typeface="Alegreya"/>
                <a:sym typeface="Alegreya"/>
              </a:rPr>
              <a:t>base 16 (hex)</a:t>
            </a:r>
            <a:r>
              <a:rPr b="0" lang="en" sz="2000">
                <a:solidFill>
                  <a:srgbClr val="434343"/>
                </a:solidFill>
                <a:latin typeface="Alegreya"/>
                <a:ea typeface="Alegreya"/>
                <a:cs typeface="Alegreya"/>
                <a:sym typeface="Alegreya"/>
              </a:rPr>
              <a:t>, </a:t>
            </a:r>
            <a:r>
              <a:rPr lang="en" sz="2000">
                <a:solidFill>
                  <a:schemeClr val="accent5"/>
                </a:solidFill>
                <a:latin typeface="Alegreya"/>
                <a:ea typeface="Alegreya"/>
                <a:cs typeface="Alegreya"/>
                <a:sym typeface="Alegreya"/>
              </a:rPr>
              <a:t>base 8 (octal)</a:t>
            </a:r>
            <a:r>
              <a:rPr b="0" lang="en" sz="2000">
                <a:solidFill>
                  <a:srgbClr val="434343"/>
                </a:solidFill>
                <a:latin typeface="Alegreya"/>
                <a:ea typeface="Alegreya"/>
                <a:cs typeface="Alegreya"/>
                <a:sym typeface="Alegreya"/>
              </a:rPr>
              <a:t>, or </a:t>
            </a:r>
            <a:r>
              <a:rPr lang="en" sz="2000">
                <a:solidFill>
                  <a:schemeClr val="accent5"/>
                </a:solidFill>
                <a:latin typeface="Alegreya"/>
                <a:ea typeface="Alegreya"/>
                <a:cs typeface="Alegreya"/>
                <a:sym typeface="Alegreya"/>
              </a:rPr>
              <a:t>base 2 (binary)</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0" rtl="0" algn="l">
              <a:lnSpc>
                <a:spcPct val="115000"/>
              </a:lnSpc>
              <a:spcBef>
                <a:spcPts val="0"/>
              </a:spcBef>
              <a:spcAft>
                <a:spcPts val="0"/>
              </a:spcAft>
              <a:buNone/>
            </a:pPr>
            <a:r>
              <a:rPr lang="en" sz="2000">
                <a:solidFill>
                  <a:schemeClr val="accent5"/>
                </a:solidFill>
                <a:latin typeface="Alegreya"/>
                <a:ea typeface="Alegreya"/>
                <a:cs typeface="Alegreya"/>
                <a:sym typeface="Alegreya"/>
              </a:rPr>
              <a:t>Example:	</a:t>
            </a:r>
            <a:r>
              <a:rPr b="0" lang="en" sz="1800">
                <a:solidFill>
                  <a:srgbClr val="434343"/>
                </a:solidFill>
                <a:latin typeface="Trebuchet MS"/>
                <a:ea typeface="Trebuchet MS"/>
                <a:cs typeface="Trebuchet MS"/>
                <a:sym typeface="Trebuchet MS"/>
              </a:rPr>
              <a:t>var myNumber = 128;</a:t>
            </a:r>
            <a:endParaRPr b="0" sz="1800">
              <a:solidFill>
                <a:srgbClr val="434343"/>
              </a:solidFill>
              <a:latin typeface="Trebuchet MS"/>
              <a:ea typeface="Trebuchet MS"/>
              <a:cs typeface="Trebuchet MS"/>
              <a:sym typeface="Trebuchet MS"/>
            </a:endParaRPr>
          </a:p>
          <a:p>
            <a:pPr indent="0" lvl="0" marL="137160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myNumber.toString(16);   // returns 80</a:t>
            </a:r>
            <a:endParaRPr b="0" sz="1800">
              <a:solidFill>
                <a:srgbClr val="434343"/>
              </a:solidFill>
              <a:latin typeface="Trebuchet MS"/>
              <a:ea typeface="Trebuchet MS"/>
              <a:cs typeface="Trebuchet MS"/>
              <a:sym typeface="Trebuchet MS"/>
            </a:endParaRPr>
          </a:p>
          <a:p>
            <a:pPr indent="0" lvl="0" marL="137160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myNumber.toString(8);    // returns 200</a:t>
            </a:r>
            <a:endParaRPr b="0" sz="1800">
              <a:solidFill>
                <a:srgbClr val="434343"/>
              </a:solidFill>
              <a:latin typeface="Trebuchet MS"/>
              <a:ea typeface="Trebuchet MS"/>
              <a:cs typeface="Trebuchet MS"/>
              <a:sym typeface="Trebuchet MS"/>
            </a:endParaRPr>
          </a:p>
          <a:p>
            <a:pPr indent="0" lvl="0" marL="137160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myNumber.toString(2);    // returns 10000000</a:t>
            </a:r>
            <a:endParaRPr b="0"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rPr lang="en" sz="2000">
                <a:solidFill>
                  <a:schemeClr val="accent5"/>
                </a:solidFill>
                <a:latin typeface="Alegreya"/>
                <a:ea typeface="Alegreya"/>
                <a:cs typeface="Alegreya"/>
                <a:sym typeface="Alegreya"/>
              </a:rPr>
              <a:t>Infinity</a:t>
            </a:r>
            <a:endParaRPr sz="2000">
              <a:solidFill>
                <a:schemeClr val="accent5"/>
              </a:solidFill>
              <a:latin typeface="Alegreya"/>
              <a:ea typeface="Alegreya"/>
              <a:cs typeface="Alegreya"/>
              <a:sym typeface="Alegreya"/>
            </a:endParaRPr>
          </a:p>
          <a:p>
            <a:pPr indent="-355600" lvl="0" marL="457200" rtl="0" algn="l">
              <a:lnSpc>
                <a:spcPct val="100000"/>
              </a:lnSpc>
              <a:spcBef>
                <a:spcPts val="500"/>
              </a:spcBef>
              <a:spcAft>
                <a:spcPts val="0"/>
              </a:spcAft>
              <a:buSzPts val="2000"/>
              <a:buFont typeface="Alegreya"/>
              <a:buChar char="❏"/>
            </a:pPr>
            <a:r>
              <a:rPr b="0" lang="en" sz="2000">
                <a:solidFill>
                  <a:srgbClr val="434343"/>
                </a:solidFill>
                <a:latin typeface="Alegreya"/>
                <a:ea typeface="Alegreya"/>
                <a:cs typeface="Alegreya"/>
                <a:sym typeface="Alegreya"/>
              </a:rPr>
              <a:t>If you calculate a number outside the largest number provided by Javascript, Javascript will return the value of </a:t>
            </a:r>
            <a:r>
              <a:rPr lang="en" sz="2000">
                <a:solidFill>
                  <a:schemeClr val="accent5"/>
                </a:solidFill>
                <a:latin typeface="Alegreya"/>
                <a:ea typeface="Alegreya"/>
                <a:cs typeface="Alegreya"/>
                <a:sym typeface="Alegreya"/>
              </a:rPr>
              <a:t>Infinity </a:t>
            </a:r>
            <a:r>
              <a:rPr b="0" lang="en" sz="2000">
                <a:solidFill>
                  <a:srgbClr val="434343"/>
                </a:solidFill>
                <a:latin typeface="Alegreya"/>
                <a:ea typeface="Alegreya"/>
                <a:cs typeface="Alegreya"/>
                <a:sym typeface="Alegreya"/>
              </a:rPr>
              <a:t>or </a:t>
            </a:r>
            <a:r>
              <a:rPr lang="en" sz="2000">
                <a:solidFill>
                  <a:schemeClr val="accent5"/>
                </a:solidFill>
                <a:latin typeface="Alegreya"/>
                <a:ea typeface="Alegreya"/>
                <a:cs typeface="Alegreya"/>
                <a:sym typeface="Alegreya"/>
              </a:rPr>
              <a:t>-Infinity</a:t>
            </a:r>
            <a:r>
              <a:rPr b="0" lang="en" sz="2000">
                <a:solidFill>
                  <a:srgbClr val="434343"/>
                </a:solidFill>
                <a:latin typeface="Alegreya"/>
                <a:ea typeface="Alegreya"/>
                <a:cs typeface="Alegreya"/>
                <a:sym typeface="Alegreya"/>
              </a:rPr>
              <a:t> (positive or negative overflow).</a:t>
            </a:r>
            <a:endParaRPr sz="1800">
              <a:solidFill>
                <a:srgbClr val="434343"/>
              </a:solidFill>
              <a:latin typeface="Trebuchet MS"/>
              <a:ea typeface="Trebuchet MS"/>
              <a:cs typeface="Trebuchet MS"/>
              <a:sym typeface="Trebuchet MS"/>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5" name="Shape 1095"/>
        <p:cNvGrpSpPr/>
        <p:nvPr/>
      </p:nvGrpSpPr>
      <p:grpSpPr>
        <a:xfrm>
          <a:off x="0" y="0"/>
          <a:ext cx="0" cy="0"/>
          <a:chOff x="0" y="0"/>
          <a:chExt cx="0" cy="0"/>
        </a:xfrm>
      </p:grpSpPr>
      <p:sp>
        <p:nvSpPr>
          <p:cNvPr id="1096" name="Google Shape;1096;p128"/>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Number (cont.)</a:t>
            </a:r>
            <a:endParaRPr sz="3600">
              <a:solidFill>
                <a:srgbClr val="63A814"/>
              </a:solidFill>
              <a:latin typeface="Alegreya"/>
              <a:ea typeface="Alegreya"/>
              <a:cs typeface="Alegreya"/>
              <a:sym typeface="Alegreya"/>
            </a:endParaRPr>
          </a:p>
        </p:txBody>
      </p:sp>
      <p:pic>
        <p:nvPicPr>
          <p:cNvPr id="1097" name="Google Shape;1097;p128"/>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098" name="Google Shape;1098;p128"/>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chemeClr val="accent5"/>
                </a:solidFill>
                <a:latin typeface="Alegreya"/>
                <a:ea typeface="Alegreya"/>
                <a:cs typeface="Alegreya"/>
                <a:sym typeface="Alegreya"/>
              </a:rPr>
              <a:t>Infinity</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rPr lang="en" sz="2000">
                <a:solidFill>
                  <a:schemeClr val="accent5"/>
                </a:solidFill>
                <a:latin typeface="Alegreya"/>
                <a:ea typeface="Alegreya"/>
                <a:cs typeface="Alegreya"/>
                <a:sym typeface="Alegreya"/>
              </a:rPr>
              <a:t>Example:</a:t>
            </a:r>
            <a:r>
              <a:rPr b="0"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myNumber = 2;</a:t>
            </a:r>
            <a:endParaRPr b="0" sz="1800">
              <a:solidFill>
                <a:srgbClr val="434343"/>
              </a:solidFill>
              <a:latin typeface="Trebuchet MS"/>
              <a:ea typeface="Trebuchet MS"/>
              <a:cs typeface="Trebuchet MS"/>
              <a:sym typeface="Trebuchet MS"/>
            </a:endParaRPr>
          </a:p>
          <a:p>
            <a:pPr indent="0" lvl="0" marL="137160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while (myNumber != Infinity)  {</a:t>
            </a:r>
            <a:endParaRPr b="0" sz="1800">
              <a:solidFill>
                <a:srgbClr val="434343"/>
              </a:solidFill>
              <a:latin typeface="Trebuchet MS"/>
              <a:ea typeface="Trebuchet MS"/>
              <a:cs typeface="Trebuchet MS"/>
              <a:sym typeface="Trebuchet MS"/>
            </a:endParaRPr>
          </a:p>
          <a:p>
            <a:pPr indent="0" lvl="0" marL="137160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  </a:t>
            </a:r>
            <a:r>
              <a:rPr b="0" lang="en" sz="1800">
                <a:solidFill>
                  <a:srgbClr val="434343"/>
                </a:solidFill>
                <a:latin typeface="Trebuchet MS"/>
                <a:ea typeface="Trebuchet MS"/>
                <a:cs typeface="Trebuchet MS"/>
                <a:sym typeface="Trebuchet MS"/>
              </a:rPr>
              <a:t>r</a:t>
            </a:r>
            <a:r>
              <a:rPr b="0" lang="en" sz="1800">
                <a:solidFill>
                  <a:srgbClr val="434343"/>
                </a:solidFill>
                <a:latin typeface="Trebuchet MS"/>
                <a:ea typeface="Trebuchet MS"/>
                <a:cs typeface="Trebuchet MS"/>
                <a:sym typeface="Trebuchet MS"/>
              </a:rPr>
              <a:t>eturn myNumber = myNumber*myNumber; // Calculate until Infinity</a:t>
            </a:r>
            <a:endParaRPr b="0" sz="1800">
              <a:solidFill>
                <a:srgbClr val="434343"/>
              </a:solidFill>
              <a:latin typeface="Trebuchet MS"/>
              <a:ea typeface="Trebuchet MS"/>
              <a:cs typeface="Trebuchet MS"/>
              <a:sym typeface="Trebuchet MS"/>
            </a:endParaRPr>
          </a:p>
          <a:p>
            <a:pPr indent="0" lvl="0" marL="137160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a:t>
            </a:r>
            <a:endParaRPr b="0" sz="1800">
              <a:solidFill>
                <a:srgbClr val="434343"/>
              </a:solidFill>
              <a:latin typeface="Trebuchet MS"/>
              <a:ea typeface="Trebuchet MS"/>
              <a:cs typeface="Trebuchet MS"/>
              <a:sym typeface="Trebuchet MS"/>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Division by 0 (zero) also generates Infinity:</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indent="0" lvl="0" marL="13716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var x = 2/0;</a:t>
            </a:r>
            <a:endParaRPr b="0" sz="18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var y = -2/0;</a:t>
            </a:r>
            <a:endParaRPr b="0" sz="18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t/>
            </a:r>
            <a:endParaRPr b="0" sz="1800">
              <a:solidFill>
                <a:srgbClr val="434343"/>
              </a:solidFill>
              <a:latin typeface="Trebuchet MS"/>
              <a:ea typeface="Trebuchet MS"/>
              <a:cs typeface="Trebuchet MS"/>
              <a:sym typeface="Trebuchet MS"/>
            </a:endParaRPr>
          </a:p>
          <a:p>
            <a:pPr indent="0" lvl="0" marL="0" rtl="0" algn="l">
              <a:lnSpc>
                <a:spcPct val="100000"/>
              </a:lnSpc>
              <a:spcBef>
                <a:spcPts val="0"/>
              </a:spcBef>
              <a:spcAft>
                <a:spcPts val="0"/>
              </a:spcAft>
              <a:buNone/>
            </a:pPr>
            <a:r>
              <a:rPr lang="en" sz="2000">
                <a:solidFill>
                  <a:srgbClr val="0170BA"/>
                </a:solidFill>
                <a:latin typeface="Alegreya"/>
                <a:ea typeface="Alegreya"/>
                <a:cs typeface="Alegreya"/>
                <a:sym typeface="Alegreya"/>
              </a:rPr>
              <a:t>Note</a:t>
            </a:r>
            <a:r>
              <a:rPr b="0" lang="en" sz="2000">
                <a:solidFill>
                  <a:srgbClr val="0170BA"/>
                </a:solidFill>
                <a:latin typeface="Alegreya"/>
                <a:ea typeface="Alegreya"/>
                <a:cs typeface="Alegreya"/>
                <a:sym typeface="Alegreya"/>
              </a:rPr>
              <a:t>: Infinity is a number (typeof(Infinity) returns a number).</a:t>
            </a:r>
            <a:endParaRPr b="0" sz="2000">
              <a:solidFill>
                <a:srgbClr val="0170BA"/>
              </a:solidFill>
              <a:latin typeface="Alegreya"/>
              <a:ea typeface="Alegreya"/>
              <a:cs typeface="Alegreya"/>
              <a:sym typeface="Alegreya"/>
            </a:endParaRPr>
          </a:p>
          <a:p>
            <a:pPr indent="0" lvl="0" marL="0" rtl="0" algn="l">
              <a:lnSpc>
                <a:spcPct val="115000"/>
              </a:lnSpc>
              <a:spcBef>
                <a:spcPts val="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15000"/>
              </a:lnSpc>
              <a:spcBef>
                <a:spcPts val="0"/>
              </a:spcBef>
              <a:spcAft>
                <a:spcPts val="0"/>
              </a:spcAft>
              <a:buNone/>
            </a:pPr>
            <a:r>
              <a:t/>
            </a:r>
            <a:endParaRPr b="0" sz="1800">
              <a:solidFill>
                <a:srgbClr val="434343"/>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1800">
              <a:solidFill>
                <a:srgbClr val="434343"/>
              </a:solidFill>
              <a:latin typeface="Trebuchet MS"/>
              <a:ea typeface="Trebuchet MS"/>
              <a:cs typeface="Trebuchet MS"/>
              <a:sym typeface="Trebuchet MS"/>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2" name="Shape 1102"/>
        <p:cNvGrpSpPr/>
        <p:nvPr/>
      </p:nvGrpSpPr>
      <p:grpSpPr>
        <a:xfrm>
          <a:off x="0" y="0"/>
          <a:ext cx="0" cy="0"/>
          <a:chOff x="0" y="0"/>
          <a:chExt cx="0" cy="0"/>
        </a:xfrm>
      </p:grpSpPr>
      <p:sp>
        <p:nvSpPr>
          <p:cNvPr id="1103" name="Google Shape;1103;p129"/>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Number (cont.)</a:t>
            </a:r>
            <a:endParaRPr sz="3600">
              <a:solidFill>
                <a:srgbClr val="63A814"/>
              </a:solidFill>
              <a:latin typeface="Alegreya"/>
              <a:ea typeface="Alegreya"/>
              <a:cs typeface="Alegreya"/>
              <a:sym typeface="Alegreya"/>
            </a:endParaRPr>
          </a:p>
        </p:txBody>
      </p:sp>
      <p:pic>
        <p:nvPicPr>
          <p:cNvPr id="1104" name="Google Shape;1104;p129"/>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105" name="Google Shape;1105;p129"/>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NaN - Not a Number</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NaN </a:t>
            </a:r>
            <a:r>
              <a:rPr b="0" lang="en" sz="2000">
                <a:solidFill>
                  <a:srgbClr val="434343"/>
                </a:solidFill>
                <a:latin typeface="Alegreya"/>
                <a:ea typeface="Alegreya"/>
                <a:cs typeface="Alegreya"/>
                <a:sym typeface="Alegreya"/>
              </a:rPr>
              <a:t>is JavaScript reserved word indicating that the result of a numeric operation was not a number.</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You can use the global JavaScript function </a:t>
            </a:r>
            <a:r>
              <a:rPr lang="en" sz="2000">
                <a:solidFill>
                  <a:schemeClr val="accent5"/>
                </a:solidFill>
                <a:latin typeface="Alegreya"/>
                <a:ea typeface="Alegreya"/>
                <a:cs typeface="Alegreya"/>
                <a:sym typeface="Alegreya"/>
              </a:rPr>
              <a:t>isNaN(value)</a:t>
            </a:r>
            <a:r>
              <a:rPr b="0" lang="en" sz="2000">
                <a:solidFill>
                  <a:srgbClr val="434343"/>
                </a:solidFill>
                <a:latin typeface="Alegreya"/>
                <a:ea typeface="Alegreya"/>
                <a:cs typeface="Alegreya"/>
                <a:sym typeface="Alegreya"/>
              </a:rPr>
              <a:t> to find out if a value is a number.</a:t>
            </a:r>
            <a:endParaRPr b="0" sz="2000">
              <a:solidFill>
                <a:srgbClr val="434343"/>
              </a:solidFill>
              <a:latin typeface="Alegreya"/>
              <a:ea typeface="Alegreya"/>
              <a:cs typeface="Alegreya"/>
              <a:sym typeface="Alegreya"/>
            </a:endParaRPr>
          </a:p>
          <a:p>
            <a:pPr indent="0" lvl="0" marL="0" rtl="0" algn="l">
              <a:lnSpc>
                <a:spcPct val="115000"/>
              </a:lnSpc>
              <a:spcBef>
                <a:spcPts val="0"/>
              </a:spcBef>
              <a:spcAft>
                <a:spcPts val="0"/>
              </a:spcAft>
              <a:buNone/>
            </a:pPr>
            <a:r>
              <a:rPr lang="en" sz="2000">
                <a:solidFill>
                  <a:schemeClr val="accent5"/>
                </a:solidFill>
                <a:latin typeface="Alegreya"/>
                <a:ea typeface="Alegreya"/>
                <a:cs typeface="Alegreya"/>
                <a:sym typeface="Alegreya"/>
              </a:rPr>
              <a:t>Example:</a:t>
            </a:r>
            <a:r>
              <a:rPr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var x = 1000 / "Apple";</a:t>
            </a:r>
            <a:endParaRPr b="0" sz="1800">
              <a:solidFill>
                <a:srgbClr val="434343"/>
              </a:solidFill>
              <a:latin typeface="Trebuchet MS"/>
              <a:ea typeface="Trebuchet MS"/>
              <a:cs typeface="Trebuchet MS"/>
              <a:sym typeface="Trebuchet MS"/>
            </a:endParaRPr>
          </a:p>
          <a:p>
            <a:pPr indent="0" lvl="0" marL="137160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isNaN(x); // returns true</a:t>
            </a:r>
            <a:endParaRPr b="0" sz="1800">
              <a:solidFill>
                <a:srgbClr val="434343"/>
              </a:solidFill>
              <a:latin typeface="Trebuchet MS"/>
              <a:ea typeface="Trebuchet MS"/>
              <a:cs typeface="Trebuchet MS"/>
              <a:sym typeface="Trebuchet MS"/>
            </a:endParaRPr>
          </a:p>
          <a:p>
            <a:pPr indent="0" lvl="0" marL="137160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var y = 100 / "1000";</a:t>
            </a:r>
            <a:endParaRPr b="0" sz="1800">
              <a:solidFill>
                <a:srgbClr val="434343"/>
              </a:solidFill>
              <a:latin typeface="Trebuchet MS"/>
              <a:ea typeface="Trebuchet MS"/>
              <a:cs typeface="Trebuchet MS"/>
              <a:sym typeface="Trebuchet MS"/>
            </a:endParaRPr>
          </a:p>
          <a:p>
            <a:pPr indent="0" lvl="0" marL="137160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isNaN(y); // returns false</a:t>
            </a:r>
            <a:endParaRPr b="0" sz="1800">
              <a:solidFill>
                <a:srgbClr val="434343"/>
              </a:solidFill>
              <a:latin typeface="Trebuchet MS"/>
              <a:ea typeface="Trebuchet MS"/>
              <a:cs typeface="Trebuchet MS"/>
              <a:sym typeface="Trebuchet MS"/>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Division by 0 (zero) generates Infinity, but Infinity is a number:</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chemeClr val="accent5"/>
                </a:solidFill>
                <a:latin typeface="Alegreya"/>
                <a:ea typeface="Alegreya"/>
                <a:cs typeface="Alegreya"/>
                <a:sym typeface="Alegreya"/>
              </a:rPr>
              <a:t>Example:</a:t>
            </a:r>
            <a:r>
              <a:rPr b="0"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var x = 1000 / 0;	isNaN(x); // returns false</a:t>
            </a:r>
            <a:endParaRPr b="0" sz="1800">
              <a:solidFill>
                <a:srgbClr val="434343"/>
              </a:solidFill>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2000">
              <a:solidFill>
                <a:schemeClr val="accent5"/>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9" name="Shape 1109"/>
        <p:cNvGrpSpPr/>
        <p:nvPr/>
      </p:nvGrpSpPr>
      <p:grpSpPr>
        <a:xfrm>
          <a:off x="0" y="0"/>
          <a:ext cx="0" cy="0"/>
          <a:chOff x="0" y="0"/>
          <a:chExt cx="0" cy="0"/>
        </a:xfrm>
      </p:grpSpPr>
      <p:sp>
        <p:nvSpPr>
          <p:cNvPr id="1110" name="Google Shape;1110;p130"/>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Number (cont.)</a:t>
            </a:r>
            <a:endParaRPr sz="3600">
              <a:solidFill>
                <a:srgbClr val="63A814"/>
              </a:solidFill>
              <a:latin typeface="Alegreya"/>
              <a:ea typeface="Alegreya"/>
              <a:cs typeface="Alegreya"/>
              <a:sym typeface="Alegreya"/>
            </a:endParaRPr>
          </a:p>
        </p:txBody>
      </p:sp>
      <p:pic>
        <p:nvPicPr>
          <p:cNvPr id="1111" name="Google Shape;1111;p130"/>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112" name="Google Shape;1112;p130"/>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Numbers Can be Numbers or Objects</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numbers can be </a:t>
            </a:r>
            <a:r>
              <a:rPr b="0" lang="en" sz="2000">
                <a:solidFill>
                  <a:schemeClr val="accent5"/>
                </a:solidFill>
                <a:latin typeface="Alegreya"/>
                <a:ea typeface="Alegreya"/>
                <a:cs typeface="Alegreya"/>
                <a:sym typeface="Alegreya"/>
              </a:rPr>
              <a:t>primitive values</a:t>
            </a:r>
            <a:r>
              <a:rPr b="0" lang="en" sz="2000">
                <a:solidFill>
                  <a:srgbClr val="434343"/>
                </a:solidFill>
                <a:latin typeface="Alegreya"/>
                <a:ea typeface="Alegreya"/>
                <a:cs typeface="Alegreya"/>
                <a:sym typeface="Alegreya"/>
              </a:rPr>
              <a:t> created from literals, like </a:t>
            </a:r>
            <a:endParaRPr b="0" sz="2000">
              <a:solidFill>
                <a:srgbClr val="434343"/>
              </a:solidFill>
              <a:latin typeface="Alegreya"/>
              <a:ea typeface="Alegreya"/>
              <a:cs typeface="Alegreya"/>
              <a:sym typeface="Alegreya"/>
            </a:endParaRPr>
          </a:p>
          <a:p>
            <a:pPr indent="457200" lvl="0" marL="45720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let x = 123;</a:t>
            </a:r>
            <a:endParaRPr b="0" sz="1800">
              <a:solidFill>
                <a:srgbClr val="434343"/>
              </a:solidFill>
              <a:latin typeface="Trebuchet MS"/>
              <a:ea typeface="Trebuchet MS"/>
              <a:cs typeface="Trebuchet MS"/>
              <a:sym typeface="Trebuchet MS"/>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number can also be objects created with the </a:t>
            </a:r>
            <a:r>
              <a:rPr lang="en" sz="2000">
                <a:solidFill>
                  <a:schemeClr val="accent5"/>
                </a:solidFill>
                <a:latin typeface="Alegreya"/>
                <a:ea typeface="Alegreya"/>
                <a:cs typeface="Alegreya"/>
                <a:sym typeface="Alegreya"/>
              </a:rPr>
              <a:t>new </a:t>
            </a:r>
            <a:r>
              <a:rPr b="0" lang="en" sz="2000">
                <a:solidFill>
                  <a:srgbClr val="434343"/>
                </a:solidFill>
                <a:latin typeface="Alegreya"/>
                <a:ea typeface="Alegreya"/>
                <a:cs typeface="Alegreya"/>
                <a:sym typeface="Alegreya"/>
              </a:rPr>
              <a:t>keyword, like </a:t>
            </a:r>
            <a:endParaRPr b="0" sz="2000">
              <a:solidFill>
                <a:srgbClr val="434343"/>
              </a:solidFill>
              <a:latin typeface="Alegreya"/>
              <a:ea typeface="Alegreya"/>
              <a:cs typeface="Alegreya"/>
              <a:sym typeface="Alegreya"/>
            </a:endParaRPr>
          </a:p>
          <a:p>
            <a:pPr indent="457200" lvl="0" marL="45720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let y = new Number(123);</a:t>
            </a:r>
            <a:endParaRPr b="0" sz="2000">
              <a:solidFill>
                <a:srgbClr val="434343"/>
              </a:solidFill>
              <a:latin typeface="Alegreya"/>
              <a:ea typeface="Alegreya"/>
              <a:cs typeface="Alegreya"/>
              <a:sym typeface="Alegreya"/>
            </a:endParaRPr>
          </a:p>
          <a:p>
            <a:pPr indent="0" lvl="0" marL="0" rtl="0" algn="l">
              <a:lnSpc>
                <a:spcPct val="115000"/>
              </a:lnSpc>
              <a:spcBef>
                <a:spcPts val="0"/>
              </a:spcBef>
              <a:spcAft>
                <a:spcPts val="0"/>
              </a:spcAft>
              <a:buNone/>
            </a:pPr>
            <a:r>
              <a:rPr lang="en" sz="2000">
                <a:solidFill>
                  <a:schemeClr val="accent5"/>
                </a:solidFill>
                <a:latin typeface="Alegreya"/>
                <a:ea typeface="Alegreya"/>
                <a:cs typeface="Alegreya"/>
                <a:sym typeface="Alegreya"/>
              </a:rPr>
              <a:t>Example: 	</a:t>
            </a:r>
            <a:r>
              <a:rPr b="0" lang="en" sz="1800">
                <a:solidFill>
                  <a:srgbClr val="434343"/>
                </a:solidFill>
                <a:latin typeface="Trebuchet MS"/>
                <a:ea typeface="Trebuchet MS"/>
                <a:cs typeface="Trebuchet MS"/>
                <a:sym typeface="Trebuchet MS"/>
              </a:rPr>
              <a:t>var x = 123;</a:t>
            </a:r>
            <a:endParaRPr b="0" sz="1800">
              <a:solidFill>
                <a:srgbClr val="434343"/>
              </a:solidFill>
              <a:latin typeface="Trebuchet MS"/>
              <a:ea typeface="Trebuchet MS"/>
              <a:cs typeface="Trebuchet MS"/>
              <a:sym typeface="Trebuchet MS"/>
            </a:endParaRPr>
          </a:p>
          <a:p>
            <a:pPr indent="0" lvl="0" marL="137160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var y = new Number(123);</a:t>
            </a:r>
            <a:endParaRPr b="0" sz="1800">
              <a:solidFill>
                <a:srgbClr val="434343"/>
              </a:solidFill>
              <a:latin typeface="Trebuchet MS"/>
              <a:ea typeface="Trebuchet MS"/>
              <a:cs typeface="Trebuchet MS"/>
              <a:sym typeface="Trebuchet MS"/>
            </a:endParaRPr>
          </a:p>
          <a:p>
            <a:pPr indent="0" lvl="0" marL="137160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typeof(x) // returns Number</a:t>
            </a:r>
            <a:endParaRPr b="0" sz="1800">
              <a:solidFill>
                <a:srgbClr val="434343"/>
              </a:solidFill>
              <a:latin typeface="Trebuchet MS"/>
              <a:ea typeface="Trebuchet MS"/>
              <a:cs typeface="Trebuchet MS"/>
              <a:sym typeface="Trebuchet MS"/>
            </a:endParaRPr>
          </a:p>
          <a:p>
            <a:pPr indent="0" lvl="0" marL="137160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typeof(y) // returns Object</a:t>
            </a:r>
            <a:endParaRPr b="0" sz="1800">
              <a:solidFill>
                <a:srgbClr val="434343"/>
              </a:solidFill>
              <a:latin typeface="Trebuchet MS"/>
              <a:ea typeface="Trebuchet MS"/>
              <a:cs typeface="Trebuchet MS"/>
              <a:sym typeface="Trebuchet MS"/>
            </a:endParaRPr>
          </a:p>
          <a:p>
            <a:pPr indent="-355600" lvl="0" marL="457200" rtl="0" algn="l">
              <a:lnSpc>
                <a:spcPct val="100000"/>
              </a:lnSpc>
              <a:spcBef>
                <a:spcPts val="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Normally, because of some nasty side effects, you will not define numbers as objects. E.g: </a:t>
            </a:r>
            <a:r>
              <a:rPr b="0" lang="en" sz="1800">
                <a:solidFill>
                  <a:srgbClr val="434343"/>
                </a:solidFill>
                <a:latin typeface="Trebuchet MS"/>
                <a:ea typeface="Trebuchet MS"/>
                <a:cs typeface="Trebuchet MS"/>
                <a:sym typeface="Trebuchet MS"/>
              </a:rPr>
              <a:t>123 === new Number(123) //false</a:t>
            </a:r>
            <a:endParaRPr b="0" sz="18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6" name="Shape 1116"/>
        <p:cNvGrpSpPr/>
        <p:nvPr/>
      </p:nvGrpSpPr>
      <p:grpSpPr>
        <a:xfrm>
          <a:off x="0" y="0"/>
          <a:ext cx="0" cy="0"/>
          <a:chOff x="0" y="0"/>
          <a:chExt cx="0" cy="0"/>
        </a:xfrm>
      </p:grpSpPr>
      <p:sp>
        <p:nvSpPr>
          <p:cNvPr id="1117" name="Google Shape;1117;p131"/>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Number (cont.)</a:t>
            </a:r>
            <a:endParaRPr sz="3600">
              <a:solidFill>
                <a:srgbClr val="63A814"/>
              </a:solidFill>
              <a:latin typeface="Alegreya"/>
              <a:ea typeface="Alegreya"/>
              <a:cs typeface="Alegreya"/>
              <a:sym typeface="Alegreya"/>
            </a:endParaRPr>
          </a:p>
        </p:txBody>
      </p:sp>
      <p:pic>
        <p:nvPicPr>
          <p:cNvPr id="1118" name="Google Shape;1118;p131"/>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119" name="Google Shape;1119;p131"/>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sz="2000">
                <a:solidFill>
                  <a:srgbClr val="0170BA"/>
                </a:solidFill>
                <a:latin typeface="Alegreya"/>
                <a:ea typeface="Alegreya"/>
                <a:cs typeface="Alegreya"/>
                <a:sym typeface="Alegreya"/>
              </a:rPr>
              <a:t>Number Object Properties</a:t>
            </a:r>
            <a:endParaRPr sz="2000">
              <a:solidFill>
                <a:srgbClr val="0170BA"/>
              </a:solidFill>
              <a:latin typeface="Alegreya"/>
              <a:ea typeface="Alegreya"/>
              <a:cs typeface="Alegreya"/>
              <a:sym typeface="Alegreya"/>
            </a:endParaRPr>
          </a:p>
          <a:p>
            <a:pPr indent="0" lvl="0" marL="137160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pic>
        <p:nvPicPr>
          <p:cNvPr id="1120" name="Google Shape;1120;p131"/>
          <p:cNvPicPr preferRelativeResize="0"/>
          <p:nvPr/>
        </p:nvPicPr>
        <p:blipFill>
          <a:blip r:embed="rId4">
            <a:alphaModFix/>
          </a:blip>
          <a:stretch>
            <a:fillRect/>
          </a:stretch>
        </p:blipFill>
        <p:spPr>
          <a:xfrm>
            <a:off x="515375" y="1824225"/>
            <a:ext cx="8183700" cy="303800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24"/>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How To (cont.)</a:t>
            </a:r>
            <a:endParaRPr sz="3600">
              <a:solidFill>
                <a:srgbClr val="63A814"/>
              </a:solidFill>
              <a:latin typeface="Alegreya"/>
              <a:ea typeface="Alegreya"/>
              <a:cs typeface="Alegreya"/>
              <a:sym typeface="Alegreya"/>
            </a:endParaRPr>
          </a:p>
        </p:txBody>
      </p:sp>
      <p:sp>
        <p:nvSpPr>
          <p:cNvPr id="353" name="Google Shape;353;p24"/>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sz="2000" u="sng">
                <a:solidFill>
                  <a:srgbClr val="63A814"/>
                </a:solidFill>
                <a:latin typeface="Alegreya"/>
                <a:ea typeface="Alegreya"/>
                <a:cs typeface="Alegreya"/>
                <a:sym typeface="Alegreya"/>
              </a:rPr>
              <a:t>JavaScript Functions and Events</a:t>
            </a:r>
            <a:endParaRPr sz="2000" u="sng">
              <a:solidFill>
                <a:srgbClr val="63A814"/>
              </a:solidFill>
              <a:latin typeface="Alegreya"/>
              <a:ea typeface="Alegreya"/>
              <a:cs typeface="Alegreya"/>
              <a:sym typeface="Alegreya"/>
            </a:endParaRPr>
          </a:p>
          <a:p>
            <a:pPr indent="-355600" lvl="0" marL="457200" rtl="0" algn="l">
              <a:lnSpc>
                <a:spcPct val="115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JavaScript statements sometimes are executed while the page loads.</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More often, we want to execute code when an </a:t>
            </a:r>
            <a:r>
              <a:rPr lang="en" sz="2000">
                <a:solidFill>
                  <a:schemeClr val="accent5"/>
                </a:solidFill>
                <a:latin typeface="Alegreya"/>
                <a:ea typeface="Alegreya"/>
                <a:cs typeface="Alegreya"/>
                <a:sym typeface="Alegreya"/>
              </a:rPr>
              <a:t>event</a:t>
            </a:r>
            <a:r>
              <a:rPr b="0" lang="en" sz="2000">
                <a:solidFill>
                  <a:schemeClr val="accent5"/>
                </a:solidFill>
                <a:latin typeface="Alegreya"/>
                <a:ea typeface="Alegreya"/>
                <a:cs typeface="Alegreya"/>
                <a:sym typeface="Alegreya"/>
              </a:rPr>
              <a:t> </a:t>
            </a:r>
            <a:r>
              <a:rPr b="0" lang="en" sz="2000">
                <a:solidFill>
                  <a:srgbClr val="434343"/>
                </a:solidFill>
                <a:latin typeface="Alegreya"/>
                <a:ea typeface="Alegreya"/>
                <a:cs typeface="Alegreya"/>
                <a:sym typeface="Alegreya"/>
              </a:rPr>
              <a:t>occurs, like when the user </a:t>
            </a:r>
            <a:r>
              <a:rPr b="0" lang="en" sz="2000">
                <a:solidFill>
                  <a:schemeClr val="accent5"/>
                </a:solidFill>
                <a:latin typeface="Alegreya"/>
                <a:ea typeface="Alegreya"/>
                <a:cs typeface="Alegreya"/>
                <a:sym typeface="Alegreya"/>
              </a:rPr>
              <a:t>clicks a button</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If we put JavaScript code inside a </a:t>
            </a:r>
            <a:r>
              <a:rPr lang="en" sz="2000">
                <a:solidFill>
                  <a:schemeClr val="accent5"/>
                </a:solidFill>
                <a:latin typeface="Alegreya"/>
                <a:ea typeface="Alegreya"/>
                <a:cs typeface="Alegreya"/>
                <a:sym typeface="Alegreya"/>
              </a:rPr>
              <a:t>function</a:t>
            </a:r>
            <a:r>
              <a:rPr b="0" lang="en" sz="2000">
                <a:solidFill>
                  <a:srgbClr val="434343"/>
                </a:solidFill>
                <a:latin typeface="Alegreya"/>
                <a:ea typeface="Alegreya"/>
                <a:cs typeface="Alegreya"/>
                <a:sym typeface="Alegreya"/>
              </a:rPr>
              <a:t>, we can call that function when an event occurs.</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You will learn much more about JavaScript functions and events in later chapters.</a:t>
            </a:r>
            <a:endParaRPr b="0" sz="2000">
              <a:solidFill>
                <a:srgbClr val="434343"/>
              </a:solidFill>
              <a:latin typeface="Alegreya"/>
              <a:ea typeface="Alegreya"/>
              <a:cs typeface="Alegreya"/>
              <a:sym typeface="Alegreya"/>
            </a:endParaRPr>
          </a:p>
          <a:p>
            <a:pPr indent="0" lvl="0" marL="0" rtl="0" algn="l">
              <a:lnSpc>
                <a:spcPct val="115000"/>
              </a:lnSpc>
              <a:spcBef>
                <a:spcPts val="500"/>
              </a:spcBef>
              <a:spcAft>
                <a:spcPts val="0"/>
              </a:spcAft>
              <a:buNone/>
            </a:pPr>
            <a:r>
              <a:t/>
            </a:r>
            <a:endParaRPr b="0" sz="2000">
              <a:solidFill>
                <a:srgbClr val="434343"/>
              </a:solidFill>
              <a:latin typeface="Alegreya"/>
              <a:ea typeface="Alegreya"/>
              <a:cs typeface="Alegreya"/>
              <a:sym typeface="Alegreya"/>
            </a:endParaRPr>
          </a:p>
        </p:txBody>
      </p:sp>
      <p:pic>
        <p:nvPicPr>
          <p:cNvPr id="354" name="Google Shape;354;p24"/>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4" name="Shape 1124"/>
        <p:cNvGrpSpPr/>
        <p:nvPr/>
      </p:nvGrpSpPr>
      <p:grpSpPr>
        <a:xfrm>
          <a:off x="0" y="0"/>
          <a:ext cx="0" cy="0"/>
          <a:chOff x="0" y="0"/>
          <a:chExt cx="0" cy="0"/>
        </a:xfrm>
      </p:grpSpPr>
      <p:sp>
        <p:nvSpPr>
          <p:cNvPr id="1125" name="Google Shape;1125;p132"/>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Number (cont.)</a:t>
            </a:r>
            <a:endParaRPr sz="3600">
              <a:solidFill>
                <a:srgbClr val="63A814"/>
              </a:solidFill>
              <a:latin typeface="Alegreya"/>
              <a:ea typeface="Alegreya"/>
              <a:cs typeface="Alegreya"/>
              <a:sym typeface="Alegreya"/>
            </a:endParaRPr>
          </a:p>
        </p:txBody>
      </p:sp>
      <p:pic>
        <p:nvPicPr>
          <p:cNvPr id="1126" name="Google Shape;1126;p132"/>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127" name="Google Shape;1127;p132"/>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sz="2000">
                <a:solidFill>
                  <a:srgbClr val="0170BA"/>
                </a:solidFill>
                <a:latin typeface="Alegreya"/>
                <a:ea typeface="Alegreya"/>
                <a:cs typeface="Alegreya"/>
                <a:sym typeface="Alegreya"/>
              </a:rPr>
              <a:t>Number Object Methods</a:t>
            </a:r>
            <a:endParaRPr sz="2000">
              <a:solidFill>
                <a:srgbClr val="0170BA"/>
              </a:solidFill>
              <a:latin typeface="Alegreya"/>
              <a:ea typeface="Alegreya"/>
              <a:cs typeface="Alegreya"/>
              <a:sym typeface="Alegreya"/>
            </a:endParaRPr>
          </a:p>
          <a:p>
            <a:pPr indent="0" lvl="0" marL="137160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graphicFrame>
        <p:nvGraphicFramePr>
          <p:cNvPr id="1128" name="Google Shape;1128;p132"/>
          <p:cNvGraphicFramePr/>
          <p:nvPr/>
        </p:nvGraphicFramePr>
        <p:xfrm>
          <a:off x="952500" y="1742450"/>
          <a:ext cx="3000000" cy="3000000"/>
        </p:xfrm>
        <a:graphic>
          <a:graphicData uri="http://schemas.openxmlformats.org/drawingml/2006/table">
            <a:tbl>
              <a:tblPr>
                <a:noFill/>
                <a:tableStyleId>{74AFA9C1-3977-4363-B957-740D09E80203}</a:tableStyleId>
              </a:tblPr>
              <a:tblGrid>
                <a:gridCol w="2122475"/>
                <a:gridCol w="5116525"/>
              </a:tblGrid>
              <a:tr h="460425">
                <a:tc>
                  <a:txBody>
                    <a:bodyPr>
                      <a:noAutofit/>
                    </a:bodyPr>
                    <a:lstStyle/>
                    <a:p>
                      <a:pPr indent="0" lvl="0" marL="0" rtl="0" algn="ctr">
                        <a:lnSpc>
                          <a:spcPct val="115000"/>
                        </a:lnSpc>
                        <a:spcBef>
                          <a:spcPts val="0"/>
                        </a:spcBef>
                        <a:spcAft>
                          <a:spcPts val="0"/>
                        </a:spcAft>
                        <a:buNone/>
                      </a:pPr>
                      <a:r>
                        <a:rPr b="1" lang="en" sz="1800">
                          <a:solidFill>
                            <a:srgbClr val="FFFFFF"/>
                          </a:solidFill>
                          <a:latin typeface="Alegreya"/>
                          <a:ea typeface="Alegreya"/>
                          <a:cs typeface="Alegreya"/>
                          <a:sym typeface="Alegreya"/>
                        </a:rPr>
                        <a:t>Method</a:t>
                      </a:r>
                      <a:endParaRPr b="1" sz="1800">
                        <a:solidFill>
                          <a:srgbClr val="FFFFFF"/>
                        </a:solidFill>
                        <a:latin typeface="Alegreya"/>
                        <a:ea typeface="Alegreya"/>
                        <a:cs typeface="Alegreya"/>
                        <a:sym typeface="Alegreya"/>
                      </a:endParaRPr>
                    </a:p>
                  </a:txBody>
                  <a:tcPr marT="91425" marB="91425" marR="91425" marL="91425">
                    <a:solidFill>
                      <a:srgbClr val="63A814"/>
                    </a:solidFill>
                  </a:tcPr>
                </a:tc>
                <a:tc>
                  <a:txBody>
                    <a:bodyPr>
                      <a:noAutofit/>
                    </a:bodyPr>
                    <a:lstStyle/>
                    <a:p>
                      <a:pPr indent="0" lvl="0" marL="0" rtl="0" algn="ctr">
                        <a:lnSpc>
                          <a:spcPct val="115000"/>
                        </a:lnSpc>
                        <a:spcBef>
                          <a:spcPts val="0"/>
                        </a:spcBef>
                        <a:spcAft>
                          <a:spcPts val="0"/>
                        </a:spcAft>
                        <a:buNone/>
                      </a:pPr>
                      <a:r>
                        <a:rPr b="1" lang="en" sz="1800">
                          <a:solidFill>
                            <a:srgbClr val="FFFFFF"/>
                          </a:solidFill>
                          <a:latin typeface="Alegreya"/>
                          <a:ea typeface="Alegreya"/>
                          <a:cs typeface="Alegreya"/>
                          <a:sym typeface="Alegreya"/>
                        </a:rPr>
                        <a:t>Description</a:t>
                      </a:r>
                      <a:endParaRPr b="1" sz="1800">
                        <a:solidFill>
                          <a:srgbClr val="FFFFFF"/>
                        </a:solidFill>
                        <a:latin typeface="Alegreya"/>
                        <a:ea typeface="Alegreya"/>
                        <a:cs typeface="Alegreya"/>
                        <a:sym typeface="Alegreya"/>
                      </a:endParaRPr>
                    </a:p>
                  </a:txBody>
                  <a:tcPr marT="91425" marB="91425" marR="91425" marL="91425">
                    <a:solidFill>
                      <a:srgbClr val="63A814"/>
                    </a:solidFill>
                  </a:tcPr>
                </a:tc>
              </a:tr>
              <a:tr h="460425">
                <a:tc>
                  <a:txBody>
                    <a:bodyPr>
                      <a:noAutofit/>
                    </a:bodyPr>
                    <a:lstStyle/>
                    <a:p>
                      <a:pPr indent="0" lvl="0" marL="0" rtl="0" algn="l">
                        <a:lnSpc>
                          <a:spcPct val="100000"/>
                        </a:lnSpc>
                        <a:spcBef>
                          <a:spcPts val="0"/>
                        </a:spcBef>
                        <a:spcAft>
                          <a:spcPts val="0"/>
                        </a:spcAft>
                        <a:buNone/>
                      </a:pPr>
                      <a:r>
                        <a:rPr b="1" lang="en" sz="1800" u="sng">
                          <a:solidFill>
                            <a:schemeClr val="accent5"/>
                          </a:solidFill>
                          <a:latin typeface="Alegreya"/>
                          <a:ea typeface="Alegreya"/>
                          <a:cs typeface="Alegreya"/>
                          <a:sym typeface="Alegreya"/>
                          <a:hlinkClick r:id="rId4"/>
                        </a:rPr>
                        <a:t>toExponential(x)</a:t>
                      </a:r>
                      <a:endParaRPr b="1" sz="1800" u="sng">
                        <a:solidFill>
                          <a:schemeClr val="accent5"/>
                        </a:solidFill>
                        <a:latin typeface="Alegreya"/>
                        <a:ea typeface="Alegreya"/>
                        <a:cs typeface="Alegreya"/>
                        <a:sym typeface="Alegreya"/>
                        <a:hlinkClick r:id="rId5"/>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latin typeface="Alegreya"/>
                          <a:ea typeface="Alegreya"/>
                          <a:cs typeface="Alegreya"/>
                          <a:sym typeface="Alegreya"/>
                        </a:rPr>
                        <a:t>Converts a number into an exponential notation</a:t>
                      </a:r>
                      <a:endParaRPr sz="1800">
                        <a:latin typeface="Alegreya"/>
                        <a:ea typeface="Alegreya"/>
                        <a:cs typeface="Alegreya"/>
                        <a:sym typeface="Alegreya"/>
                      </a:endParaRPr>
                    </a:p>
                  </a:txBody>
                  <a:tcPr marT="91425" marB="91425" marR="91425" marL="91425"/>
                </a:tc>
              </a:tr>
              <a:tr h="751500">
                <a:tc>
                  <a:txBody>
                    <a:bodyPr>
                      <a:noAutofit/>
                    </a:bodyPr>
                    <a:lstStyle/>
                    <a:p>
                      <a:pPr indent="0" lvl="0" marL="0" rtl="0" algn="l">
                        <a:lnSpc>
                          <a:spcPct val="100000"/>
                        </a:lnSpc>
                        <a:spcBef>
                          <a:spcPts val="0"/>
                        </a:spcBef>
                        <a:spcAft>
                          <a:spcPts val="0"/>
                        </a:spcAft>
                        <a:buNone/>
                      </a:pPr>
                      <a:r>
                        <a:rPr b="1" lang="en" sz="1800" u="sng">
                          <a:solidFill>
                            <a:schemeClr val="accent5"/>
                          </a:solidFill>
                          <a:latin typeface="Alegreya"/>
                          <a:ea typeface="Alegreya"/>
                          <a:cs typeface="Alegreya"/>
                          <a:sym typeface="Alegreya"/>
                          <a:hlinkClick r:id="rId6"/>
                        </a:rPr>
                        <a:t>toFixed(x)</a:t>
                      </a:r>
                      <a:endParaRPr b="1" sz="1800" u="sng">
                        <a:solidFill>
                          <a:schemeClr val="accent5"/>
                        </a:solidFill>
                        <a:latin typeface="Alegreya"/>
                        <a:ea typeface="Alegreya"/>
                        <a:cs typeface="Alegreya"/>
                        <a:sym typeface="Alegreya"/>
                        <a:hlinkClick r:id="rId7"/>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latin typeface="Alegreya"/>
                          <a:ea typeface="Alegreya"/>
                          <a:cs typeface="Alegreya"/>
                          <a:sym typeface="Alegreya"/>
                        </a:rPr>
                        <a:t>Formats a number with x numbers of digits after the decimal point</a:t>
                      </a:r>
                      <a:endParaRPr sz="1800">
                        <a:latin typeface="Alegreya"/>
                        <a:ea typeface="Alegreya"/>
                        <a:cs typeface="Alegreya"/>
                        <a:sym typeface="Alegreya"/>
                      </a:endParaRPr>
                    </a:p>
                  </a:txBody>
                  <a:tcPr marT="91425" marB="91425" marR="91425" marL="91425"/>
                </a:tc>
              </a:tr>
              <a:tr h="460425">
                <a:tc>
                  <a:txBody>
                    <a:bodyPr>
                      <a:noAutofit/>
                    </a:bodyPr>
                    <a:lstStyle/>
                    <a:p>
                      <a:pPr indent="0" lvl="0" marL="0" rtl="0" algn="l">
                        <a:lnSpc>
                          <a:spcPct val="100000"/>
                        </a:lnSpc>
                        <a:spcBef>
                          <a:spcPts val="0"/>
                        </a:spcBef>
                        <a:spcAft>
                          <a:spcPts val="0"/>
                        </a:spcAft>
                        <a:buNone/>
                      </a:pPr>
                      <a:r>
                        <a:rPr b="1" lang="en" sz="1800" u="sng">
                          <a:solidFill>
                            <a:schemeClr val="accent5"/>
                          </a:solidFill>
                          <a:latin typeface="Alegreya"/>
                          <a:ea typeface="Alegreya"/>
                          <a:cs typeface="Alegreya"/>
                          <a:sym typeface="Alegreya"/>
                          <a:hlinkClick r:id="rId8"/>
                        </a:rPr>
                        <a:t>toPrecision(x)</a:t>
                      </a:r>
                      <a:endParaRPr b="1" sz="1800" u="sng">
                        <a:solidFill>
                          <a:schemeClr val="accent5"/>
                        </a:solidFill>
                        <a:latin typeface="Alegreya"/>
                        <a:ea typeface="Alegreya"/>
                        <a:cs typeface="Alegreya"/>
                        <a:sym typeface="Alegreya"/>
                        <a:hlinkClick r:id="rId9"/>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latin typeface="Alegreya"/>
                          <a:ea typeface="Alegreya"/>
                          <a:cs typeface="Alegreya"/>
                          <a:sym typeface="Alegreya"/>
                        </a:rPr>
                        <a:t>Formats a number to x length</a:t>
                      </a:r>
                      <a:endParaRPr sz="1800">
                        <a:latin typeface="Alegreya"/>
                        <a:ea typeface="Alegreya"/>
                        <a:cs typeface="Alegreya"/>
                        <a:sym typeface="Alegreya"/>
                      </a:endParaRPr>
                    </a:p>
                  </a:txBody>
                  <a:tcPr marT="91425" marB="91425" marR="91425" marL="91425"/>
                </a:tc>
              </a:tr>
              <a:tr h="460425">
                <a:tc>
                  <a:txBody>
                    <a:bodyPr>
                      <a:noAutofit/>
                    </a:bodyPr>
                    <a:lstStyle/>
                    <a:p>
                      <a:pPr indent="0" lvl="0" marL="0" rtl="0" algn="l">
                        <a:lnSpc>
                          <a:spcPct val="100000"/>
                        </a:lnSpc>
                        <a:spcBef>
                          <a:spcPts val="0"/>
                        </a:spcBef>
                        <a:spcAft>
                          <a:spcPts val="0"/>
                        </a:spcAft>
                        <a:buNone/>
                      </a:pPr>
                      <a:r>
                        <a:rPr b="1" lang="en" sz="1800" u="sng">
                          <a:solidFill>
                            <a:schemeClr val="accent5"/>
                          </a:solidFill>
                          <a:latin typeface="Alegreya"/>
                          <a:ea typeface="Alegreya"/>
                          <a:cs typeface="Alegreya"/>
                          <a:sym typeface="Alegreya"/>
                          <a:hlinkClick r:id="rId10"/>
                        </a:rPr>
                        <a:t>toString()</a:t>
                      </a:r>
                      <a:endParaRPr b="1" sz="1800" u="sng">
                        <a:solidFill>
                          <a:schemeClr val="accent5"/>
                        </a:solidFill>
                        <a:latin typeface="Alegreya"/>
                        <a:ea typeface="Alegreya"/>
                        <a:cs typeface="Alegreya"/>
                        <a:sym typeface="Alegreya"/>
                        <a:hlinkClick r:id="rId11"/>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latin typeface="Alegreya"/>
                          <a:ea typeface="Alegreya"/>
                          <a:cs typeface="Alegreya"/>
                          <a:sym typeface="Alegreya"/>
                        </a:rPr>
                        <a:t>Converts a Number object to a string</a:t>
                      </a:r>
                      <a:endParaRPr sz="1800">
                        <a:latin typeface="Alegreya"/>
                        <a:ea typeface="Alegreya"/>
                        <a:cs typeface="Alegreya"/>
                        <a:sym typeface="Alegreya"/>
                      </a:endParaRPr>
                    </a:p>
                  </a:txBody>
                  <a:tcPr marT="91425" marB="91425" marR="91425" marL="91425"/>
                </a:tc>
              </a:tr>
              <a:tr h="460425">
                <a:tc>
                  <a:txBody>
                    <a:bodyPr>
                      <a:noAutofit/>
                    </a:bodyPr>
                    <a:lstStyle/>
                    <a:p>
                      <a:pPr indent="0" lvl="0" marL="0" rtl="0" algn="l">
                        <a:lnSpc>
                          <a:spcPct val="100000"/>
                        </a:lnSpc>
                        <a:spcBef>
                          <a:spcPts val="0"/>
                        </a:spcBef>
                        <a:spcAft>
                          <a:spcPts val="0"/>
                        </a:spcAft>
                        <a:buNone/>
                      </a:pPr>
                      <a:r>
                        <a:rPr b="1" lang="en" sz="1800" u="sng">
                          <a:solidFill>
                            <a:schemeClr val="accent5"/>
                          </a:solidFill>
                          <a:latin typeface="Alegreya"/>
                          <a:ea typeface="Alegreya"/>
                          <a:cs typeface="Alegreya"/>
                          <a:sym typeface="Alegreya"/>
                          <a:hlinkClick r:id="rId12"/>
                        </a:rPr>
                        <a:t>valueOf()</a:t>
                      </a:r>
                      <a:endParaRPr b="1" sz="1800" u="sng">
                        <a:solidFill>
                          <a:schemeClr val="accent5"/>
                        </a:solidFill>
                        <a:latin typeface="Alegreya"/>
                        <a:ea typeface="Alegreya"/>
                        <a:cs typeface="Alegreya"/>
                        <a:sym typeface="Alegreya"/>
                        <a:hlinkClick r:id="rId13"/>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latin typeface="Alegreya"/>
                          <a:ea typeface="Alegreya"/>
                          <a:cs typeface="Alegreya"/>
                          <a:sym typeface="Alegreya"/>
                        </a:rPr>
                        <a:t>Returns the primitive value of a Number object</a:t>
                      </a:r>
                      <a:endParaRPr sz="1800">
                        <a:latin typeface="Alegreya"/>
                        <a:ea typeface="Alegreya"/>
                        <a:cs typeface="Alegreya"/>
                        <a:sym typeface="Alegreya"/>
                      </a:endParaRPr>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2" name="Shape 1132"/>
        <p:cNvGrpSpPr/>
        <p:nvPr/>
      </p:nvGrpSpPr>
      <p:grpSpPr>
        <a:xfrm>
          <a:off x="0" y="0"/>
          <a:ext cx="0" cy="0"/>
          <a:chOff x="0" y="0"/>
          <a:chExt cx="0" cy="0"/>
        </a:xfrm>
      </p:grpSpPr>
      <p:sp>
        <p:nvSpPr>
          <p:cNvPr id="1133" name="Google Shape;1133;p133"/>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String</a:t>
            </a:r>
            <a:endParaRPr sz="3600">
              <a:solidFill>
                <a:srgbClr val="63A814"/>
              </a:solidFill>
              <a:latin typeface="Alegreya"/>
              <a:ea typeface="Alegreya"/>
              <a:cs typeface="Alegreya"/>
              <a:sym typeface="Alegreya"/>
            </a:endParaRPr>
          </a:p>
        </p:txBody>
      </p:sp>
      <p:pic>
        <p:nvPicPr>
          <p:cNvPr id="1134" name="Google Shape;1134;p133"/>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135" name="Google Shape;1135;p133"/>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String object is used for </a:t>
            </a:r>
            <a:r>
              <a:rPr b="0" lang="en" sz="2000">
                <a:solidFill>
                  <a:schemeClr val="accent5"/>
                </a:solidFill>
                <a:latin typeface="Alegreya"/>
                <a:ea typeface="Alegreya"/>
                <a:cs typeface="Alegreya"/>
                <a:sym typeface="Alegreya"/>
              </a:rPr>
              <a:t>storing and manipulating text</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JavaScript Strings</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 string simply stores a series of characters like </a:t>
            </a:r>
            <a:r>
              <a:rPr b="0" lang="en" sz="2000">
                <a:solidFill>
                  <a:schemeClr val="accent5"/>
                </a:solidFill>
                <a:latin typeface="Alegreya"/>
                <a:ea typeface="Alegreya"/>
                <a:cs typeface="Alegreya"/>
                <a:sym typeface="Alegreya"/>
              </a:rPr>
              <a:t>"</a:t>
            </a:r>
            <a:r>
              <a:rPr b="0" lang="en" sz="2000">
                <a:solidFill>
                  <a:schemeClr val="accent5"/>
                </a:solidFill>
                <a:latin typeface="Alegreya"/>
                <a:ea typeface="Alegreya"/>
                <a:cs typeface="Alegreya"/>
                <a:sym typeface="Alegreya"/>
              </a:rPr>
              <a:t>Justin</a:t>
            </a:r>
            <a:r>
              <a:rPr b="0" lang="en" sz="2000">
                <a:solidFill>
                  <a:schemeClr val="accent5"/>
                </a:solidFill>
                <a:latin typeface="Alegreya"/>
                <a:ea typeface="Alegreya"/>
                <a:cs typeface="Alegreya"/>
                <a:sym typeface="Alegreya"/>
              </a:rPr>
              <a:t> Bieber"</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 string can be any text inside quotes. You can use simple or double quotes:</a:t>
            </a:r>
            <a:endParaRPr b="0" sz="2000">
              <a:solidFill>
                <a:srgbClr val="434343"/>
              </a:solidFill>
              <a:latin typeface="Alegreya"/>
              <a:ea typeface="Alegreya"/>
              <a:cs typeface="Alegreya"/>
              <a:sym typeface="Alegreya"/>
            </a:endParaRPr>
          </a:p>
          <a:p>
            <a:pPr indent="0" lvl="0" marL="91440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var carname="Volvo XC60";</a:t>
            </a:r>
            <a:endParaRPr b="0" sz="1800">
              <a:solidFill>
                <a:srgbClr val="434343"/>
              </a:solidFill>
              <a:latin typeface="Trebuchet MS"/>
              <a:ea typeface="Trebuchet MS"/>
              <a:cs typeface="Trebuchet MS"/>
              <a:sym typeface="Trebuchet MS"/>
            </a:endParaRPr>
          </a:p>
          <a:p>
            <a:pPr indent="0" lvl="0" marL="91440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var carname='Volvo XC60';</a:t>
            </a:r>
            <a:endParaRPr b="0" sz="1800">
              <a:solidFill>
                <a:srgbClr val="434343"/>
              </a:solidFill>
              <a:latin typeface="Trebuchet MS"/>
              <a:ea typeface="Trebuchet MS"/>
              <a:cs typeface="Trebuchet MS"/>
              <a:sym typeface="Trebuchet MS"/>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You can access each character in a string with its position (</a:t>
            </a:r>
            <a:r>
              <a:rPr lang="en" sz="2000">
                <a:solidFill>
                  <a:schemeClr val="accent5"/>
                </a:solidFill>
                <a:latin typeface="Alegreya"/>
                <a:ea typeface="Alegreya"/>
                <a:cs typeface="Alegreya"/>
                <a:sym typeface="Alegreya"/>
              </a:rPr>
              <a:t>index</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914400" marR="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var character=carname[7]; </a:t>
            </a:r>
            <a:endParaRPr b="0" sz="18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9" name="Shape 1139"/>
        <p:cNvGrpSpPr/>
        <p:nvPr/>
      </p:nvGrpSpPr>
      <p:grpSpPr>
        <a:xfrm>
          <a:off x="0" y="0"/>
          <a:ext cx="0" cy="0"/>
          <a:chOff x="0" y="0"/>
          <a:chExt cx="0" cy="0"/>
        </a:xfrm>
      </p:grpSpPr>
      <p:sp>
        <p:nvSpPr>
          <p:cNvPr id="1140" name="Google Shape;1140;p134"/>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String (cont.)</a:t>
            </a:r>
            <a:endParaRPr sz="3600">
              <a:solidFill>
                <a:srgbClr val="63A814"/>
              </a:solidFill>
              <a:latin typeface="Alegreya"/>
              <a:ea typeface="Alegreya"/>
              <a:cs typeface="Alegreya"/>
              <a:sym typeface="Alegreya"/>
            </a:endParaRPr>
          </a:p>
        </p:txBody>
      </p:sp>
      <p:pic>
        <p:nvPicPr>
          <p:cNvPr id="1141" name="Google Shape;1141;p134"/>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142" name="Google Shape;1142;p134"/>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String indexes are </a:t>
            </a:r>
            <a:r>
              <a:rPr lang="en" sz="2000">
                <a:solidFill>
                  <a:schemeClr val="accent5"/>
                </a:solidFill>
                <a:latin typeface="Alegreya"/>
                <a:ea typeface="Alegreya"/>
                <a:cs typeface="Alegreya"/>
                <a:sym typeface="Alegreya"/>
              </a:rPr>
              <a:t>zero-based</a:t>
            </a:r>
            <a:r>
              <a:rPr b="0" lang="en" sz="2000">
                <a:solidFill>
                  <a:srgbClr val="434343"/>
                </a:solidFill>
                <a:latin typeface="Alegreya"/>
                <a:ea typeface="Alegreya"/>
                <a:cs typeface="Alegreya"/>
                <a:sym typeface="Alegreya"/>
              </a:rPr>
              <a:t>, which means the first character is [0], the second is [1], and so on.</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You can use quotes inside a string, as long as they don't match the quotes surrounding the string:</a:t>
            </a:r>
            <a:endParaRPr b="0" sz="2000">
              <a:solidFill>
                <a:srgbClr val="434343"/>
              </a:solidFill>
              <a:latin typeface="Alegreya"/>
              <a:ea typeface="Alegreya"/>
              <a:cs typeface="Alegreya"/>
              <a:sym typeface="Alegreya"/>
            </a:endParaRPr>
          </a:p>
          <a:p>
            <a:pPr indent="0" lvl="0" marL="914400" rtl="0" algn="l">
              <a:lnSpc>
                <a:spcPct val="100000"/>
              </a:lnSpc>
              <a:spcBef>
                <a:spcPts val="1000"/>
              </a:spcBef>
              <a:spcAft>
                <a:spcPts val="0"/>
              </a:spcAft>
              <a:buNone/>
            </a:pPr>
            <a:r>
              <a:rPr b="0" lang="en" sz="1800">
                <a:solidFill>
                  <a:srgbClr val="434343"/>
                </a:solidFill>
                <a:latin typeface="Trebuchet MS"/>
                <a:ea typeface="Trebuchet MS"/>
                <a:cs typeface="Trebuchet MS"/>
                <a:sym typeface="Trebuchet MS"/>
              </a:rPr>
              <a:t>var answer="It's alright";</a:t>
            </a:r>
            <a:endParaRPr b="0" sz="1800">
              <a:solidFill>
                <a:srgbClr val="434343"/>
              </a:solidFill>
              <a:latin typeface="Trebuchet MS"/>
              <a:ea typeface="Trebuchet MS"/>
              <a:cs typeface="Trebuchet MS"/>
              <a:sym typeface="Trebuchet MS"/>
            </a:endParaRPr>
          </a:p>
          <a:p>
            <a:pPr indent="0" lvl="0" marL="9144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var answer="He is called 'Johnny'";</a:t>
            </a:r>
            <a:endParaRPr b="0" sz="1800">
              <a:solidFill>
                <a:srgbClr val="434343"/>
              </a:solidFill>
              <a:latin typeface="Trebuchet MS"/>
              <a:ea typeface="Trebuchet MS"/>
              <a:cs typeface="Trebuchet MS"/>
              <a:sym typeface="Trebuchet MS"/>
            </a:endParaRPr>
          </a:p>
          <a:p>
            <a:pPr indent="0" lvl="0" marL="9144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var answer='He is called "Johnny"';</a:t>
            </a:r>
            <a:endParaRPr b="0" i="1" sz="1800">
              <a:solidFill>
                <a:srgbClr val="434343"/>
              </a:solidFill>
              <a:latin typeface="Trebuchet MS"/>
              <a:ea typeface="Trebuchet MS"/>
              <a:cs typeface="Trebuchet MS"/>
              <a:sym typeface="Trebuchet MS"/>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Or you can put quotes inside a string by using the \ escape character:</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chemeClr val="accent5"/>
                </a:solidFill>
                <a:latin typeface="Alegreya"/>
                <a:ea typeface="Alegreya"/>
                <a:cs typeface="Alegreya"/>
                <a:sym typeface="Alegreya"/>
              </a:rPr>
              <a:t>Example:</a:t>
            </a:r>
            <a:r>
              <a:rPr b="0"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var answer='It\'s alright';</a:t>
            </a:r>
            <a:endParaRPr b="0" sz="1800">
              <a:solidFill>
                <a:srgbClr val="434343"/>
              </a:solidFill>
              <a:latin typeface="Trebuchet MS"/>
              <a:ea typeface="Trebuchet MS"/>
              <a:cs typeface="Trebuchet MS"/>
              <a:sym typeface="Trebuchet MS"/>
            </a:endParaRPr>
          </a:p>
          <a:p>
            <a:pPr indent="457200" lvl="0" marL="914400" marR="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var answer="He is called \"Johnny\"";</a:t>
            </a:r>
            <a:endParaRPr b="0" sz="1800">
              <a:solidFill>
                <a:srgbClr val="434343"/>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b="0" lang="en" sz="1900">
                <a:solidFill>
                  <a:srgbClr val="0170BA"/>
                </a:solidFill>
                <a:latin typeface="Alegreya"/>
                <a:ea typeface="Alegreya"/>
                <a:cs typeface="Alegreya"/>
                <a:sym typeface="Alegreya"/>
              </a:rPr>
              <a:t>Note: The backslash (\) can be used to insert apostrophes, new lines, quotes, and other special characters into a string.</a:t>
            </a:r>
            <a:endParaRPr b="0" sz="1900">
              <a:solidFill>
                <a:srgbClr val="0170BA"/>
              </a:solidFill>
              <a:latin typeface="Alegreya"/>
              <a:ea typeface="Alegreya"/>
              <a:cs typeface="Alegreya"/>
              <a:sym typeface="Alegreya"/>
            </a:endParaRPr>
          </a:p>
          <a:p>
            <a:pPr indent="0" lvl="0" marL="0" marR="0" rtl="0" algn="l">
              <a:lnSpc>
                <a:spcPct val="100000"/>
              </a:lnSpc>
              <a:spcBef>
                <a:spcPts val="0"/>
              </a:spcBef>
              <a:spcAft>
                <a:spcPts val="0"/>
              </a:spcAft>
              <a:buNone/>
            </a:pPr>
            <a:r>
              <a:t/>
            </a:r>
            <a:endParaRPr b="0" sz="1900">
              <a:solidFill>
                <a:srgbClr val="0170BA"/>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6" name="Shape 1146"/>
        <p:cNvGrpSpPr/>
        <p:nvPr/>
      </p:nvGrpSpPr>
      <p:grpSpPr>
        <a:xfrm>
          <a:off x="0" y="0"/>
          <a:ext cx="0" cy="0"/>
          <a:chOff x="0" y="0"/>
          <a:chExt cx="0" cy="0"/>
        </a:xfrm>
      </p:grpSpPr>
      <p:sp>
        <p:nvSpPr>
          <p:cNvPr id="1147" name="Google Shape;1147;p135"/>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String (cont.)</a:t>
            </a:r>
            <a:endParaRPr sz="3600">
              <a:solidFill>
                <a:srgbClr val="63A814"/>
              </a:solidFill>
              <a:latin typeface="Alegreya"/>
              <a:ea typeface="Alegreya"/>
              <a:cs typeface="Alegreya"/>
              <a:sym typeface="Alegreya"/>
            </a:endParaRPr>
          </a:p>
        </p:txBody>
      </p:sp>
      <p:pic>
        <p:nvPicPr>
          <p:cNvPr id="1148" name="Google Shape;1148;p135"/>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149" name="Google Shape;1149;p135"/>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400"/>
              </a:spcBef>
              <a:spcAft>
                <a:spcPts val="0"/>
              </a:spcAft>
              <a:buNone/>
            </a:pPr>
            <a:r>
              <a:rPr lang="en" sz="2000">
                <a:solidFill>
                  <a:srgbClr val="0170BA"/>
                </a:solidFill>
                <a:latin typeface="Alegreya"/>
                <a:ea typeface="Alegreya"/>
                <a:cs typeface="Alegreya"/>
                <a:sym typeface="Alegreya"/>
              </a:rPr>
              <a:t>String Length</a:t>
            </a:r>
            <a:endParaRPr sz="2000">
              <a:solidFill>
                <a:srgbClr val="0170BA"/>
              </a:solidFill>
              <a:latin typeface="Alegreya"/>
              <a:ea typeface="Alegreya"/>
              <a:cs typeface="Alegreya"/>
              <a:sym typeface="Alegreya"/>
            </a:endParaRPr>
          </a:p>
          <a:p>
            <a:pPr indent="-355600" lvl="0" marL="457200" rtl="0" algn="l">
              <a:lnSpc>
                <a:spcPct val="100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length of a string (a string object) is found in the built in property </a:t>
            </a:r>
            <a:r>
              <a:rPr lang="en" sz="2000">
                <a:solidFill>
                  <a:schemeClr val="accent5"/>
                </a:solidFill>
                <a:latin typeface="Alegreya"/>
                <a:ea typeface="Alegreya"/>
                <a:cs typeface="Alegreya"/>
                <a:sym typeface="Alegreya"/>
              </a:rPr>
              <a:t>length</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0" rtl="0" algn="l">
              <a:lnSpc>
                <a:spcPct val="115000"/>
              </a:lnSpc>
              <a:spcBef>
                <a:spcPts val="0"/>
              </a:spcBef>
              <a:spcAft>
                <a:spcPts val="0"/>
              </a:spcAft>
              <a:buNone/>
            </a:pPr>
            <a:r>
              <a:rPr lang="en" sz="2000">
                <a:solidFill>
                  <a:schemeClr val="accent5"/>
                </a:solidFill>
                <a:latin typeface="Alegreya"/>
                <a:ea typeface="Alegreya"/>
                <a:cs typeface="Alegreya"/>
                <a:sym typeface="Alegreya"/>
              </a:rPr>
              <a:t>Example:</a:t>
            </a:r>
            <a:r>
              <a:rPr b="0"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var txt = "Hello World!";</a:t>
            </a:r>
            <a:endParaRPr b="0" sz="1800">
              <a:solidFill>
                <a:srgbClr val="434343"/>
              </a:solidFill>
              <a:latin typeface="Trebuchet MS"/>
              <a:ea typeface="Trebuchet MS"/>
              <a:cs typeface="Trebuchet MS"/>
              <a:sym typeface="Trebuchet MS"/>
            </a:endParaRPr>
          </a:p>
          <a:p>
            <a:pPr indent="457200" lvl="0" marL="91440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document.write(txt.length);</a:t>
            </a:r>
            <a:endParaRPr b="0" sz="1800">
              <a:solidFill>
                <a:srgbClr val="434343"/>
              </a:solidFill>
              <a:latin typeface="Trebuchet MS"/>
              <a:ea typeface="Trebuchet MS"/>
              <a:cs typeface="Trebuchet MS"/>
              <a:sym typeface="Trebuchet MS"/>
            </a:endParaRPr>
          </a:p>
          <a:p>
            <a:pPr indent="457200" lvl="0" marL="91440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var txt = "ABCDEFGHIJKLMNOPQRSTUVWXYZ";</a:t>
            </a:r>
            <a:endParaRPr b="0" sz="1800">
              <a:solidFill>
                <a:srgbClr val="434343"/>
              </a:solidFill>
              <a:latin typeface="Trebuchet MS"/>
              <a:ea typeface="Trebuchet MS"/>
              <a:cs typeface="Trebuchet MS"/>
              <a:sym typeface="Trebuchet MS"/>
            </a:endParaRPr>
          </a:p>
          <a:p>
            <a:pPr indent="457200" lvl="0" marL="91440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document.write(txt.length);</a:t>
            </a:r>
            <a:endParaRPr b="0" sz="2000">
              <a:solidFill>
                <a:srgbClr val="434343"/>
              </a:solidFill>
              <a:latin typeface="Alegreya"/>
              <a:ea typeface="Alegreya"/>
              <a:cs typeface="Alegreya"/>
              <a:sym typeface="Alegreya"/>
            </a:endParaRPr>
          </a:p>
          <a:p>
            <a:pPr indent="0" lvl="0" marL="0" rtl="0" algn="l">
              <a:lnSpc>
                <a:spcPct val="100000"/>
              </a:lnSpc>
              <a:spcBef>
                <a:spcPts val="400"/>
              </a:spcBef>
              <a:spcAft>
                <a:spcPts val="0"/>
              </a:spcAft>
              <a:buNone/>
            </a:pPr>
            <a:r>
              <a:rPr lang="en" sz="2000">
                <a:solidFill>
                  <a:srgbClr val="0170BA"/>
                </a:solidFill>
                <a:latin typeface="Alegreya"/>
                <a:ea typeface="Alegreya"/>
                <a:cs typeface="Alegreya"/>
                <a:sym typeface="Alegreya"/>
              </a:rPr>
              <a:t>Finding a String in a String</a:t>
            </a:r>
            <a:endParaRPr sz="2000">
              <a:solidFill>
                <a:srgbClr val="0170BA"/>
              </a:solidFill>
              <a:latin typeface="Alegreya"/>
              <a:ea typeface="Alegreya"/>
              <a:cs typeface="Alegreya"/>
              <a:sym typeface="Alegreya"/>
            </a:endParaRPr>
          </a:p>
          <a:p>
            <a:pPr indent="-355600" lvl="0" marL="457200" rtl="0" algn="l">
              <a:lnSpc>
                <a:spcPct val="100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indexOf( )</a:t>
            </a:r>
            <a:r>
              <a:rPr b="0" lang="en" sz="2000">
                <a:solidFill>
                  <a:srgbClr val="434343"/>
                </a:solidFill>
                <a:latin typeface="Alegreya"/>
                <a:ea typeface="Alegreya"/>
                <a:cs typeface="Alegreya"/>
                <a:sym typeface="Alegreya"/>
              </a:rPr>
              <a:t> method returns the position (</a:t>
            </a:r>
            <a:r>
              <a:rPr b="0" lang="en" sz="2000">
                <a:solidFill>
                  <a:schemeClr val="accent5"/>
                </a:solidFill>
                <a:latin typeface="Alegreya"/>
                <a:ea typeface="Alegreya"/>
                <a:cs typeface="Alegreya"/>
                <a:sym typeface="Alegreya"/>
              </a:rPr>
              <a:t>as a number</a:t>
            </a:r>
            <a:r>
              <a:rPr b="0" lang="en" sz="2000">
                <a:solidFill>
                  <a:srgbClr val="434343"/>
                </a:solidFill>
                <a:latin typeface="Alegreya"/>
                <a:ea typeface="Alegreya"/>
                <a:cs typeface="Alegreya"/>
                <a:sym typeface="Alegreya"/>
              </a:rPr>
              <a:t>) of the first found occurrence of a specified text inside a string:</a:t>
            </a:r>
            <a:endParaRPr b="0" sz="2000">
              <a:solidFill>
                <a:srgbClr val="434343"/>
              </a:solidFill>
              <a:latin typeface="Alegreya"/>
              <a:ea typeface="Alegreya"/>
              <a:cs typeface="Alegreya"/>
              <a:sym typeface="Alegreya"/>
            </a:endParaRPr>
          </a:p>
          <a:p>
            <a:pPr indent="457200" lvl="0" marL="914400" marR="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p:txBody>
      </p:sp>
      <p:sp>
        <p:nvSpPr>
          <p:cNvPr id="1150" name="Google Shape;1150;p135"/>
          <p:cNvSpPr/>
          <p:nvPr/>
        </p:nvSpPr>
        <p:spPr>
          <a:xfrm>
            <a:off x="2098975" y="4727725"/>
            <a:ext cx="1931325" cy="228000"/>
          </a:xfrm>
          <a:custGeom>
            <a:rect b="b" l="l" r="r" t="t"/>
            <a:pathLst>
              <a:path extrusionOk="0" h="9120" w="77253">
                <a:moveTo>
                  <a:pt x="0" y="0"/>
                </a:moveTo>
                <a:cubicBezTo>
                  <a:pt x="17869" y="9573"/>
                  <a:pt x="40351" y="4828"/>
                  <a:pt x="60622" y="4828"/>
                </a:cubicBezTo>
                <a:cubicBezTo>
                  <a:pt x="66347" y="4828"/>
                  <a:pt x="75128" y="3804"/>
                  <a:pt x="77253" y="9120"/>
                </a:cubicBezTo>
              </a:path>
            </a:pathLst>
          </a:custGeom>
          <a:noFill/>
          <a:ln cap="flat" cmpd="sng" w="19050">
            <a:solidFill>
              <a:srgbClr val="990055"/>
            </a:solidFill>
            <a:prstDash val="solid"/>
            <a:round/>
            <a:headEnd len="med" w="med" type="none"/>
            <a:tailEnd len="med" w="med" type="stealth"/>
          </a:ln>
        </p:spPr>
      </p:sp>
    </p:spTree>
  </p:cSld>
  <p:clrMapOvr>
    <a:masterClrMapping/>
  </p:clrMapOvr>
  <mc:AlternateContent>
    <mc:Choice Requires="p14">
      <p:transition spd="slow" p14:dur="1000">
        <p:fade/>
      </p:transition>
    </mc:Choice>
    <mc:Fallback>
      <p:transition spd="slow">
        <p:fade/>
      </p:transition>
    </mc:Fallback>
  </mc:AlternateContent>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4" name="Shape 1154"/>
        <p:cNvGrpSpPr/>
        <p:nvPr/>
      </p:nvGrpSpPr>
      <p:grpSpPr>
        <a:xfrm>
          <a:off x="0" y="0"/>
          <a:ext cx="0" cy="0"/>
          <a:chOff x="0" y="0"/>
          <a:chExt cx="0" cy="0"/>
        </a:xfrm>
      </p:grpSpPr>
      <p:sp>
        <p:nvSpPr>
          <p:cNvPr id="1155" name="Google Shape;1155;p136"/>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String (cont.)</a:t>
            </a:r>
            <a:endParaRPr sz="3600">
              <a:solidFill>
                <a:srgbClr val="63A814"/>
              </a:solidFill>
              <a:latin typeface="Alegreya"/>
              <a:ea typeface="Alegreya"/>
              <a:cs typeface="Alegreya"/>
              <a:sym typeface="Alegreya"/>
            </a:endParaRPr>
          </a:p>
        </p:txBody>
      </p:sp>
      <p:pic>
        <p:nvPicPr>
          <p:cNvPr id="1156" name="Google Shape;1156;p136"/>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157" name="Google Shape;1157;p136"/>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400"/>
              </a:spcBef>
              <a:spcAft>
                <a:spcPts val="0"/>
              </a:spcAft>
              <a:buNone/>
            </a:pPr>
            <a:r>
              <a:rPr lang="en" sz="2000">
                <a:solidFill>
                  <a:srgbClr val="0170BA"/>
                </a:solidFill>
                <a:latin typeface="Alegreya"/>
                <a:ea typeface="Alegreya"/>
                <a:cs typeface="Alegreya"/>
                <a:sym typeface="Alegreya"/>
              </a:rPr>
              <a:t>Finding a String in a String</a:t>
            </a:r>
            <a:endParaRPr sz="2000">
              <a:solidFill>
                <a:srgbClr val="0170BA"/>
              </a:solidFill>
              <a:latin typeface="Alegreya"/>
              <a:ea typeface="Alegreya"/>
              <a:cs typeface="Alegreya"/>
              <a:sym typeface="Alegreya"/>
            </a:endParaRPr>
          </a:p>
          <a:p>
            <a:pPr indent="0" lvl="0" marL="0" rtl="0" algn="l">
              <a:lnSpc>
                <a:spcPct val="100000"/>
              </a:lnSpc>
              <a:spcBef>
                <a:spcPts val="400"/>
              </a:spcBef>
              <a:spcAft>
                <a:spcPts val="0"/>
              </a:spcAft>
              <a:buNone/>
            </a:pPr>
            <a:r>
              <a:rPr lang="en" sz="2000">
                <a:solidFill>
                  <a:schemeClr val="accent5"/>
                </a:solidFill>
                <a:latin typeface="Alegreya"/>
                <a:ea typeface="Alegreya"/>
                <a:cs typeface="Alegreya"/>
                <a:sym typeface="Alegreya"/>
              </a:rPr>
              <a:t>Example:</a:t>
            </a:r>
            <a:r>
              <a:rPr b="0"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var str="Hello world, welcome to the universe.";</a:t>
            </a:r>
            <a:endParaRPr b="0" sz="1800">
              <a:solidFill>
                <a:srgbClr val="434343"/>
              </a:solidFill>
              <a:latin typeface="Trebuchet MS"/>
              <a:ea typeface="Trebuchet MS"/>
              <a:cs typeface="Trebuchet MS"/>
              <a:sym typeface="Trebuchet MS"/>
            </a:endParaRPr>
          </a:p>
          <a:p>
            <a:pPr indent="457200" lvl="0" marL="91440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var n=str.indexOf("welcome");</a:t>
            </a:r>
            <a:endParaRPr b="0" sz="1800">
              <a:solidFill>
                <a:srgbClr val="434343"/>
              </a:solidFill>
              <a:latin typeface="Trebuchet MS"/>
              <a:ea typeface="Trebuchet MS"/>
              <a:cs typeface="Trebuchet MS"/>
              <a:sym typeface="Trebuchet MS"/>
            </a:endParaRPr>
          </a:p>
          <a:p>
            <a:pPr indent="-355600" lvl="0" marL="457200" rtl="0" algn="l">
              <a:lnSpc>
                <a:spcPct val="100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method returns </a:t>
            </a:r>
            <a:r>
              <a:rPr lang="en" sz="2000">
                <a:solidFill>
                  <a:schemeClr val="accent5"/>
                </a:solidFill>
                <a:latin typeface="Alegreya"/>
                <a:ea typeface="Alegreya"/>
                <a:cs typeface="Alegreya"/>
                <a:sym typeface="Alegreya"/>
              </a:rPr>
              <a:t>-1</a:t>
            </a:r>
            <a:r>
              <a:rPr b="0" lang="en" sz="2000">
                <a:solidFill>
                  <a:srgbClr val="434343"/>
                </a:solidFill>
                <a:latin typeface="Alegreya"/>
                <a:ea typeface="Alegreya"/>
                <a:cs typeface="Alegreya"/>
                <a:sym typeface="Alegreya"/>
              </a:rPr>
              <a:t> if the specified text is not found.</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lastIndexOf( )</a:t>
            </a:r>
            <a:r>
              <a:rPr b="0" lang="en" sz="2000">
                <a:solidFill>
                  <a:srgbClr val="434343"/>
                </a:solidFill>
                <a:latin typeface="Alegreya"/>
                <a:ea typeface="Alegreya"/>
                <a:cs typeface="Alegreya"/>
                <a:sym typeface="Alegreya"/>
              </a:rPr>
              <a:t> method starts searching at the end of the string instead of at the beginning.</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Matching Content</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match( )</a:t>
            </a:r>
            <a:r>
              <a:rPr b="0" lang="en" sz="2000">
                <a:solidFill>
                  <a:srgbClr val="434343"/>
                </a:solidFill>
                <a:latin typeface="Alegreya"/>
                <a:ea typeface="Alegreya"/>
                <a:cs typeface="Alegreya"/>
                <a:sym typeface="Alegreya"/>
              </a:rPr>
              <a:t> method can be used to search for a matching content in a string:</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chemeClr val="accent5"/>
                </a:solidFill>
                <a:latin typeface="Alegreya"/>
                <a:ea typeface="Alegreya"/>
                <a:cs typeface="Alegreya"/>
                <a:sym typeface="Alegreya"/>
              </a:rPr>
              <a:t>Example:  	</a:t>
            </a:r>
            <a:r>
              <a:rPr b="0" lang="en" sz="1800">
                <a:solidFill>
                  <a:srgbClr val="434343"/>
                </a:solidFill>
                <a:latin typeface="Trebuchet MS"/>
                <a:ea typeface="Trebuchet MS"/>
                <a:cs typeface="Trebuchet MS"/>
                <a:sym typeface="Trebuchet MS"/>
              </a:rPr>
              <a:t>var str="Hello world!";</a:t>
            </a:r>
            <a:endParaRPr b="0" sz="1800">
              <a:solidFill>
                <a:srgbClr val="434343"/>
              </a:solidFill>
              <a:latin typeface="Trebuchet MS"/>
              <a:ea typeface="Trebuchet MS"/>
              <a:cs typeface="Trebuchet MS"/>
              <a:sym typeface="Trebuchet MS"/>
            </a:endParaRPr>
          </a:p>
          <a:p>
            <a:pPr indent="457200" lvl="0" marL="45720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  	document.write(str.match("world") + "&lt;br&gt;");</a:t>
            </a:r>
            <a:endParaRPr b="0" sz="1800">
              <a:solidFill>
                <a:srgbClr val="434343"/>
              </a:solidFill>
              <a:latin typeface="Trebuchet MS"/>
              <a:ea typeface="Trebuchet MS"/>
              <a:cs typeface="Trebuchet MS"/>
              <a:sym typeface="Trebuchet MS"/>
            </a:endParaRPr>
          </a:p>
          <a:p>
            <a:pPr indent="0" lvl="0" marL="1371600" rtl="0" algn="l">
              <a:lnSpc>
                <a:spcPct val="100000"/>
              </a:lnSpc>
              <a:spcBef>
                <a:spcPts val="500"/>
              </a:spcBef>
              <a:spcAft>
                <a:spcPts val="0"/>
              </a:spcAft>
              <a:buNone/>
            </a:pPr>
            <a:r>
              <a:t/>
            </a:r>
            <a:endParaRPr b="0" sz="1800">
              <a:solidFill>
                <a:srgbClr val="434343"/>
              </a:solidFill>
              <a:latin typeface="Trebuchet MS"/>
              <a:ea typeface="Trebuchet MS"/>
              <a:cs typeface="Trebuchet MS"/>
              <a:sym typeface="Trebuchet MS"/>
            </a:endParaRPr>
          </a:p>
          <a:p>
            <a:pPr indent="0" lvl="0" marL="0" rtl="0" algn="l">
              <a:lnSpc>
                <a:spcPct val="100000"/>
              </a:lnSpc>
              <a:spcBef>
                <a:spcPts val="400"/>
              </a:spcBef>
              <a:spcAft>
                <a:spcPts val="0"/>
              </a:spcAft>
              <a:buNone/>
            </a:pPr>
            <a:r>
              <a:t/>
            </a:r>
            <a:endParaRPr b="0" sz="2000">
              <a:solidFill>
                <a:srgbClr val="434343"/>
              </a:solidFill>
              <a:latin typeface="Alegreya"/>
              <a:ea typeface="Alegreya"/>
              <a:cs typeface="Alegreya"/>
              <a:sym typeface="Alegreya"/>
            </a:endParaRPr>
          </a:p>
          <a:p>
            <a:pPr indent="457200" lvl="0" marL="914400" marR="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1" name="Shape 1161"/>
        <p:cNvGrpSpPr/>
        <p:nvPr/>
      </p:nvGrpSpPr>
      <p:grpSpPr>
        <a:xfrm>
          <a:off x="0" y="0"/>
          <a:ext cx="0" cy="0"/>
          <a:chOff x="0" y="0"/>
          <a:chExt cx="0" cy="0"/>
        </a:xfrm>
      </p:grpSpPr>
      <p:sp>
        <p:nvSpPr>
          <p:cNvPr id="1162" name="Google Shape;1162;p137"/>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String (cont.)</a:t>
            </a:r>
            <a:endParaRPr sz="3600">
              <a:solidFill>
                <a:srgbClr val="63A814"/>
              </a:solidFill>
              <a:latin typeface="Alegreya"/>
              <a:ea typeface="Alegreya"/>
              <a:cs typeface="Alegreya"/>
              <a:sym typeface="Alegreya"/>
            </a:endParaRPr>
          </a:p>
        </p:txBody>
      </p:sp>
      <p:pic>
        <p:nvPicPr>
          <p:cNvPr id="1163" name="Google Shape;1163;p137"/>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164" name="Google Shape;1164;p137"/>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Replacing Content</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replace( )</a:t>
            </a:r>
            <a:r>
              <a:rPr b="0" lang="en" sz="2000">
                <a:solidFill>
                  <a:srgbClr val="434343"/>
                </a:solidFill>
                <a:latin typeface="Alegreya"/>
                <a:ea typeface="Alegreya"/>
                <a:cs typeface="Alegreya"/>
                <a:sym typeface="Alegreya"/>
              </a:rPr>
              <a:t> method replaces a specified value with another value in a string.</a:t>
            </a:r>
            <a:endParaRPr b="0" sz="2000">
              <a:solidFill>
                <a:srgbClr val="434343"/>
              </a:solidFill>
              <a:latin typeface="Alegreya"/>
              <a:ea typeface="Alegreya"/>
              <a:cs typeface="Alegreya"/>
              <a:sym typeface="Alegreya"/>
            </a:endParaRPr>
          </a:p>
          <a:p>
            <a:pPr indent="0" lvl="0" marL="0" marR="0" rtl="0" algn="l">
              <a:lnSpc>
                <a:spcPct val="100000"/>
              </a:lnSpc>
              <a:spcBef>
                <a:spcPts val="500"/>
              </a:spcBef>
              <a:spcAft>
                <a:spcPts val="0"/>
              </a:spcAft>
              <a:buNone/>
            </a:pPr>
            <a:r>
              <a:rPr lang="en" sz="2000">
                <a:solidFill>
                  <a:schemeClr val="accent5"/>
                </a:solidFill>
                <a:latin typeface="Alegreya"/>
                <a:ea typeface="Alegreya"/>
                <a:cs typeface="Alegreya"/>
                <a:sym typeface="Alegreya"/>
              </a:rPr>
              <a:t>Example:</a:t>
            </a:r>
            <a:r>
              <a:rPr b="0" lang="en" sz="2000">
                <a:solidFill>
                  <a:srgbClr val="000000"/>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str="Please visit Microsoft!"</a:t>
            </a:r>
            <a:endParaRPr b="0" sz="1800">
              <a:solidFill>
                <a:srgbClr val="434343"/>
              </a:solidFill>
              <a:latin typeface="Trebuchet MS"/>
              <a:ea typeface="Trebuchet MS"/>
              <a:cs typeface="Trebuchet MS"/>
              <a:sym typeface="Trebuchet MS"/>
            </a:endParaRPr>
          </a:p>
          <a:p>
            <a:pPr indent="457200" lvl="0" marL="914400" marR="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var n=str.replace("Microsoft","W3Schools");</a:t>
            </a:r>
            <a:endParaRPr b="0"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Upper Case and Lower Case</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 string is converted to upper/lower case with the methods </a:t>
            </a:r>
            <a:r>
              <a:rPr lang="en" sz="2000">
                <a:solidFill>
                  <a:srgbClr val="434343"/>
                </a:solidFill>
                <a:latin typeface="Alegreya"/>
                <a:ea typeface="Alegreya"/>
                <a:cs typeface="Alegreya"/>
                <a:sym typeface="Alegreya"/>
              </a:rPr>
              <a:t>t</a:t>
            </a:r>
            <a:r>
              <a:rPr lang="en" sz="2000">
                <a:solidFill>
                  <a:schemeClr val="accent5"/>
                </a:solidFill>
                <a:latin typeface="Alegreya"/>
                <a:ea typeface="Alegreya"/>
                <a:cs typeface="Alegreya"/>
                <a:sym typeface="Alegreya"/>
              </a:rPr>
              <a:t>oUpperCase() / toLowerCase()</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0" marR="0" rtl="0" algn="l">
              <a:lnSpc>
                <a:spcPct val="100000"/>
              </a:lnSpc>
              <a:spcBef>
                <a:spcPts val="0"/>
              </a:spcBef>
              <a:spcAft>
                <a:spcPts val="0"/>
              </a:spcAft>
              <a:buNone/>
            </a:pPr>
            <a:r>
              <a:rPr lang="en" sz="2000">
                <a:solidFill>
                  <a:schemeClr val="accent5"/>
                </a:solidFill>
                <a:latin typeface="Alegreya"/>
                <a:ea typeface="Alegreya"/>
                <a:cs typeface="Alegreya"/>
                <a:sym typeface="Alegreya"/>
              </a:rPr>
              <a:t>Example:</a:t>
            </a:r>
            <a:r>
              <a:rPr b="0"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var txt="Hello World!";   	// String</a:t>
            </a:r>
            <a:endParaRPr b="0" sz="1800">
              <a:solidFill>
                <a:srgbClr val="434343"/>
              </a:solidFill>
              <a:latin typeface="Trebuchet MS"/>
              <a:ea typeface="Trebuchet MS"/>
              <a:cs typeface="Trebuchet MS"/>
              <a:sym typeface="Trebuchet MS"/>
            </a:endParaRPr>
          </a:p>
          <a:p>
            <a:pPr indent="457200" lvl="0" marL="914400" marR="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var txt1=txt.toUpperCase();   // txt1 is txt converted to upper</a:t>
            </a:r>
            <a:endParaRPr b="0" sz="1800">
              <a:solidFill>
                <a:srgbClr val="434343"/>
              </a:solidFill>
              <a:latin typeface="Trebuchet MS"/>
              <a:ea typeface="Trebuchet MS"/>
              <a:cs typeface="Trebuchet MS"/>
              <a:sym typeface="Trebuchet MS"/>
            </a:endParaRPr>
          </a:p>
          <a:p>
            <a:pPr indent="457200" lvl="0" marL="914400" marR="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var txt2=txt.toLowerCase();   // txt2 is txt converted to lower</a:t>
            </a:r>
            <a:endParaRPr b="0" sz="1800">
              <a:solidFill>
                <a:srgbClr val="434343"/>
              </a:solidFill>
              <a:latin typeface="Trebuchet MS"/>
              <a:ea typeface="Trebuchet MS"/>
              <a:cs typeface="Trebuchet MS"/>
              <a:sym typeface="Trebuchet MS"/>
            </a:endParaRPr>
          </a:p>
          <a:p>
            <a:pPr indent="0" lvl="0" marL="0" marR="0" rtl="0" algn="l">
              <a:lnSpc>
                <a:spcPct val="100000"/>
              </a:lnSpc>
              <a:spcBef>
                <a:spcPts val="500"/>
              </a:spcBef>
              <a:spcAft>
                <a:spcPts val="0"/>
              </a:spcAft>
              <a:buNone/>
            </a:pPr>
            <a: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8" name="Shape 1168"/>
        <p:cNvGrpSpPr/>
        <p:nvPr/>
      </p:nvGrpSpPr>
      <p:grpSpPr>
        <a:xfrm>
          <a:off x="0" y="0"/>
          <a:ext cx="0" cy="0"/>
          <a:chOff x="0" y="0"/>
          <a:chExt cx="0" cy="0"/>
        </a:xfrm>
      </p:grpSpPr>
      <p:sp>
        <p:nvSpPr>
          <p:cNvPr id="1169" name="Google Shape;1169;p138"/>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String (cont.)</a:t>
            </a:r>
            <a:endParaRPr sz="3600">
              <a:solidFill>
                <a:srgbClr val="63A814"/>
              </a:solidFill>
              <a:latin typeface="Alegreya"/>
              <a:ea typeface="Alegreya"/>
              <a:cs typeface="Alegreya"/>
              <a:sym typeface="Alegreya"/>
            </a:endParaRPr>
          </a:p>
        </p:txBody>
      </p:sp>
      <p:pic>
        <p:nvPicPr>
          <p:cNvPr id="1170" name="Google Shape;1170;p138"/>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171" name="Google Shape;1171;p138"/>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0170BA"/>
                </a:solidFill>
                <a:latin typeface="Alegreya"/>
                <a:ea typeface="Alegreya"/>
                <a:cs typeface="Alegreya"/>
                <a:sym typeface="Alegreya"/>
              </a:rPr>
              <a:t>Convert a String to an Array</a:t>
            </a:r>
            <a:endParaRPr sz="2000">
              <a:solidFill>
                <a:srgbClr val="0170BA"/>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 string is converted to an array with the built in method </a:t>
            </a:r>
            <a:r>
              <a:rPr lang="en" sz="2000">
                <a:solidFill>
                  <a:schemeClr val="accent5"/>
                </a:solidFill>
                <a:latin typeface="Alegreya"/>
                <a:ea typeface="Alegreya"/>
                <a:cs typeface="Alegreya"/>
                <a:sym typeface="Alegreya"/>
              </a:rPr>
              <a:t>string.split()</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0" rtl="0" algn="l">
              <a:lnSpc>
                <a:spcPct val="115000"/>
              </a:lnSpc>
              <a:spcBef>
                <a:spcPts val="0"/>
              </a:spcBef>
              <a:spcAft>
                <a:spcPts val="0"/>
              </a:spcAft>
              <a:buNone/>
            </a:pPr>
            <a:r>
              <a:rPr lang="en" sz="2000">
                <a:solidFill>
                  <a:schemeClr val="accent5"/>
                </a:solidFill>
                <a:latin typeface="Alegreya"/>
                <a:ea typeface="Alegreya"/>
                <a:cs typeface="Alegreya"/>
                <a:sym typeface="Alegreya"/>
              </a:rPr>
              <a:t>Example:	</a:t>
            </a:r>
            <a:r>
              <a:rPr b="0" lang="en" sz="1800">
                <a:solidFill>
                  <a:srgbClr val="434343"/>
                </a:solidFill>
                <a:latin typeface="Trebuchet MS"/>
                <a:ea typeface="Trebuchet MS"/>
                <a:cs typeface="Trebuchet MS"/>
                <a:sym typeface="Trebuchet MS"/>
              </a:rPr>
              <a:t>txt="a,b,c,d,e"   // String</a:t>
            </a:r>
            <a:endParaRPr b="0" sz="1800">
              <a:solidFill>
                <a:srgbClr val="434343"/>
              </a:solidFill>
              <a:latin typeface="Trebuchet MS"/>
              <a:ea typeface="Trebuchet MS"/>
              <a:cs typeface="Trebuchet MS"/>
              <a:sym typeface="Trebuchet MS"/>
            </a:endParaRPr>
          </a:p>
          <a:p>
            <a:pPr indent="0" lvl="0" marL="137160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txt.split(",");   // Split on commas</a:t>
            </a:r>
            <a:endParaRPr b="0" sz="1800">
              <a:solidFill>
                <a:srgbClr val="434343"/>
              </a:solidFill>
              <a:latin typeface="Trebuchet MS"/>
              <a:ea typeface="Trebuchet MS"/>
              <a:cs typeface="Trebuchet MS"/>
              <a:sym typeface="Trebuchet MS"/>
            </a:endParaRPr>
          </a:p>
          <a:p>
            <a:pPr indent="0" lvl="0" marL="137160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txt.split(" ");   // Split on spaces</a:t>
            </a:r>
            <a:endParaRPr b="0" sz="1800">
              <a:solidFill>
                <a:srgbClr val="434343"/>
              </a:solidFill>
              <a:latin typeface="Trebuchet MS"/>
              <a:ea typeface="Trebuchet MS"/>
              <a:cs typeface="Trebuchet MS"/>
              <a:sym typeface="Trebuchet MS"/>
            </a:endParaRPr>
          </a:p>
          <a:p>
            <a:pPr indent="0" lvl="0" marL="137160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txt.split("|");   // Split on pipe</a:t>
            </a:r>
            <a:endParaRPr b="0" sz="1800">
              <a:solidFill>
                <a:srgbClr val="434343"/>
              </a:solidFill>
              <a:latin typeface="Trebuchet MS"/>
              <a:ea typeface="Trebuchet MS"/>
              <a:cs typeface="Trebuchet MS"/>
              <a:sym typeface="Trebuchet MS"/>
            </a:endParaRPr>
          </a:p>
          <a:p>
            <a:pPr indent="0" lvl="0" marL="0" rtl="0" algn="l">
              <a:lnSpc>
                <a:spcPct val="115000"/>
              </a:lnSpc>
              <a:spcBef>
                <a:spcPts val="400"/>
              </a:spcBef>
              <a:spcAft>
                <a:spcPts val="0"/>
              </a:spcAft>
              <a:buNone/>
            </a:pPr>
            <a:r>
              <a:rPr lang="en" sz="2000">
                <a:solidFill>
                  <a:srgbClr val="0170BA"/>
                </a:solidFill>
                <a:latin typeface="Alegreya"/>
                <a:ea typeface="Alegreya"/>
                <a:cs typeface="Alegreya"/>
                <a:sym typeface="Alegreya"/>
              </a:rPr>
              <a:t>Strings Can be Strings or Objects</a:t>
            </a:r>
            <a:endParaRPr sz="2000">
              <a:solidFill>
                <a:srgbClr val="0170BA"/>
              </a:solidFill>
              <a:latin typeface="Alegreya"/>
              <a:ea typeface="Alegreya"/>
              <a:cs typeface="Alegreya"/>
              <a:sym typeface="Alegreya"/>
            </a:endParaRPr>
          </a:p>
          <a:p>
            <a:pPr indent="-355600" lvl="0" marL="457200" rtl="0" algn="l">
              <a:lnSpc>
                <a:spcPct val="100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strings can be primitive values created from literals, like </a:t>
            </a:r>
            <a:endParaRPr b="0" sz="2000">
              <a:solidFill>
                <a:srgbClr val="434343"/>
              </a:solidFill>
              <a:latin typeface="Alegreya"/>
              <a:ea typeface="Alegreya"/>
              <a:cs typeface="Alegreya"/>
              <a:sym typeface="Alegreya"/>
            </a:endParaRPr>
          </a:p>
          <a:p>
            <a:pPr indent="457200" lvl="0" marL="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let x = "Justin";</a:t>
            </a:r>
            <a:endParaRPr b="0" sz="1800">
              <a:solidFill>
                <a:srgbClr val="434343"/>
              </a:solidFill>
              <a:latin typeface="Trebuchet MS"/>
              <a:ea typeface="Trebuchet MS"/>
              <a:cs typeface="Trebuchet MS"/>
              <a:sym typeface="Trebuchet MS"/>
            </a:endParaRPr>
          </a:p>
          <a:p>
            <a:pPr indent="-355600" lvl="0" marL="457200" rtl="0" algn="l">
              <a:lnSpc>
                <a:spcPct val="100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strings can also be objects created with the new keyword, like </a:t>
            </a:r>
            <a:r>
              <a:rPr b="0" lang="en" sz="1800">
                <a:solidFill>
                  <a:srgbClr val="434343"/>
                </a:solidFill>
                <a:latin typeface="Trebuchet MS"/>
                <a:ea typeface="Trebuchet MS"/>
                <a:cs typeface="Trebuchet MS"/>
                <a:sym typeface="Trebuchet MS"/>
              </a:rPr>
              <a:t>let y = new String("Justin");</a:t>
            </a:r>
            <a:endParaRPr sz="1800">
              <a:solidFill>
                <a:srgbClr val="434343"/>
              </a:solidFill>
              <a:latin typeface="Trebuchet MS"/>
              <a:ea typeface="Trebuchet MS"/>
              <a:cs typeface="Trebuchet MS"/>
              <a:sym typeface="Trebuchet MS"/>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5" name="Shape 1175"/>
        <p:cNvGrpSpPr/>
        <p:nvPr/>
      </p:nvGrpSpPr>
      <p:grpSpPr>
        <a:xfrm>
          <a:off x="0" y="0"/>
          <a:ext cx="0" cy="0"/>
          <a:chOff x="0" y="0"/>
          <a:chExt cx="0" cy="0"/>
        </a:xfrm>
      </p:grpSpPr>
      <p:sp>
        <p:nvSpPr>
          <p:cNvPr id="1176" name="Google Shape;1176;p139"/>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String (cont.)</a:t>
            </a:r>
            <a:endParaRPr sz="3600">
              <a:solidFill>
                <a:srgbClr val="63A814"/>
              </a:solidFill>
              <a:latin typeface="Alegreya"/>
              <a:ea typeface="Alegreya"/>
              <a:cs typeface="Alegreya"/>
              <a:sym typeface="Alegreya"/>
            </a:endParaRPr>
          </a:p>
        </p:txBody>
      </p:sp>
      <p:pic>
        <p:nvPicPr>
          <p:cNvPr id="1177" name="Google Shape;1177;p139"/>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178" name="Google Shape;1178;p139"/>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 sz="2000">
                <a:solidFill>
                  <a:srgbClr val="0170BA"/>
                </a:solidFill>
                <a:latin typeface="Alegreya"/>
                <a:ea typeface="Alegreya"/>
                <a:cs typeface="Alegreya"/>
                <a:sym typeface="Alegreya"/>
              </a:rPr>
              <a:t>Strings Can be Strings or Objects</a:t>
            </a:r>
            <a:endParaRPr b="0" sz="2000">
              <a:solidFill>
                <a:srgbClr val="434343"/>
              </a:solidFill>
              <a:latin typeface="Alegreya"/>
              <a:ea typeface="Alegreya"/>
              <a:cs typeface="Alegreya"/>
              <a:sym typeface="Alegreya"/>
            </a:endParaRPr>
          </a:p>
          <a:p>
            <a:pPr indent="0" lvl="0" marL="0" rtl="0" algn="l">
              <a:lnSpc>
                <a:spcPct val="100000"/>
              </a:lnSpc>
              <a:spcBef>
                <a:spcPts val="400"/>
              </a:spcBef>
              <a:spcAft>
                <a:spcPts val="0"/>
              </a:spcAft>
              <a:buNone/>
            </a:pPr>
            <a:r>
              <a:rPr lang="en" sz="2000">
                <a:solidFill>
                  <a:schemeClr val="accent5"/>
                </a:solidFill>
                <a:latin typeface="Alegreya"/>
                <a:ea typeface="Alegreya"/>
                <a:cs typeface="Alegreya"/>
                <a:sym typeface="Alegreya"/>
              </a:rPr>
              <a:t>Example: 	</a:t>
            </a:r>
            <a:r>
              <a:rPr b="0" lang="en" sz="1800">
                <a:solidFill>
                  <a:srgbClr val="434343"/>
                </a:solidFill>
                <a:latin typeface="Trebuchet MS"/>
                <a:ea typeface="Trebuchet MS"/>
                <a:cs typeface="Trebuchet MS"/>
                <a:sym typeface="Trebuchet MS"/>
              </a:rPr>
              <a:t>var x = "John";		var y = new String("John");</a:t>
            </a:r>
            <a:endParaRPr b="0" sz="1800">
              <a:solidFill>
                <a:srgbClr val="434343"/>
              </a:solidFill>
              <a:latin typeface="Trebuchet MS"/>
              <a:ea typeface="Trebuchet MS"/>
              <a:cs typeface="Trebuchet MS"/>
              <a:sym typeface="Trebuchet MS"/>
            </a:endParaRPr>
          </a:p>
          <a:p>
            <a:pPr indent="457200" lvl="0" marL="91440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typeof(x) // returns String</a:t>
            </a:r>
            <a:endParaRPr b="0" sz="1800">
              <a:solidFill>
                <a:srgbClr val="434343"/>
              </a:solidFill>
              <a:latin typeface="Trebuchet MS"/>
              <a:ea typeface="Trebuchet MS"/>
              <a:cs typeface="Trebuchet MS"/>
              <a:sym typeface="Trebuchet MS"/>
            </a:endParaRPr>
          </a:p>
          <a:p>
            <a:pPr indent="457200" lvl="0" marL="91440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typeof(y) // returns Object</a:t>
            </a:r>
            <a:endParaRPr b="0" sz="1800">
              <a:solidFill>
                <a:srgbClr val="434343"/>
              </a:solidFill>
              <a:latin typeface="Trebuchet MS"/>
              <a:ea typeface="Trebuchet MS"/>
              <a:cs typeface="Trebuchet MS"/>
              <a:sym typeface="Trebuchet MS"/>
            </a:endParaRPr>
          </a:p>
          <a:p>
            <a:pPr indent="-355600" lvl="0" marL="457200" rtl="0" algn="l">
              <a:lnSpc>
                <a:spcPct val="100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Normally, because of some nasty side effects, you will not define strings as objects.</a:t>
            </a:r>
            <a:endParaRPr b="0" sz="2000">
              <a:solidFill>
                <a:srgbClr val="434343"/>
              </a:solidFill>
              <a:latin typeface="Alegreya"/>
              <a:ea typeface="Alegreya"/>
              <a:cs typeface="Alegreya"/>
              <a:sym typeface="Alegreya"/>
            </a:endParaRPr>
          </a:p>
          <a:p>
            <a:pPr indent="0" lvl="0" marL="0" marR="0" rtl="0" algn="l">
              <a:lnSpc>
                <a:spcPct val="100000"/>
              </a:lnSpc>
              <a:spcBef>
                <a:spcPts val="400"/>
              </a:spcBef>
              <a:spcAft>
                <a:spcPts val="0"/>
              </a:spcAft>
              <a:buNone/>
            </a:pPr>
            <a:r>
              <a:rPr lang="en" sz="2000">
                <a:solidFill>
                  <a:schemeClr val="accent5"/>
                </a:solidFill>
                <a:latin typeface="Alegreya"/>
                <a:ea typeface="Alegreya"/>
                <a:cs typeface="Alegreya"/>
                <a:sym typeface="Alegreya"/>
              </a:rPr>
              <a:t>Example: </a:t>
            </a:r>
            <a:r>
              <a:rPr b="0"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var x = "John";             var y = new String("John");</a:t>
            </a:r>
            <a:endParaRPr b="0" sz="1800">
              <a:solidFill>
                <a:srgbClr val="434343"/>
              </a:solidFill>
              <a:latin typeface="Trebuchet MS"/>
              <a:ea typeface="Trebuchet MS"/>
              <a:cs typeface="Trebuchet MS"/>
              <a:sym typeface="Trebuchet MS"/>
            </a:endParaRPr>
          </a:p>
          <a:p>
            <a:pPr indent="457200" lvl="0" marL="914400" marR="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(x === y) // is false because x is a string and y is an object.</a:t>
            </a:r>
            <a:endParaRPr b="0" sz="2000">
              <a:solidFill>
                <a:srgbClr val="434343"/>
              </a:solidFill>
              <a:latin typeface="Alegreya"/>
              <a:ea typeface="Alegreya"/>
              <a:cs typeface="Alegreya"/>
              <a:sym typeface="Alegreya"/>
            </a:endParaRPr>
          </a:p>
          <a:p>
            <a:pPr indent="0" lvl="0" marL="0" rtl="0" algn="l">
              <a:lnSpc>
                <a:spcPct val="100000"/>
              </a:lnSpc>
              <a:spcBef>
                <a:spcPts val="400"/>
              </a:spcBef>
              <a:spcAft>
                <a:spcPts val="0"/>
              </a:spcAft>
              <a:buNone/>
            </a:pPr>
            <a:r>
              <a:rPr lang="en" sz="2000">
                <a:solidFill>
                  <a:srgbClr val="0170BA"/>
                </a:solidFill>
                <a:latin typeface="Alegreya"/>
                <a:ea typeface="Alegreya"/>
                <a:cs typeface="Alegreya"/>
                <a:sym typeface="Alegreya"/>
              </a:rPr>
              <a:t>Note:</a:t>
            </a:r>
            <a:r>
              <a:rPr b="0" lang="en" sz="2000">
                <a:solidFill>
                  <a:srgbClr val="0170BA"/>
                </a:solidFill>
                <a:latin typeface="Alegreya"/>
                <a:ea typeface="Alegreya"/>
                <a:cs typeface="Alegreya"/>
                <a:sym typeface="Alegreya"/>
              </a:rPr>
              <a:t> With JavaScript, all methods and properties of the string object are also available to primitive values, because JavaScript will temporarily transfer primitive values to objects before executing the methods or properties.</a:t>
            </a:r>
            <a:endParaRPr b="0" i="1"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a:p>
            <a:pPr indent="0" lvl="0" marL="0" marR="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2" name="Shape 1182"/>
        <p:cNvGrpSpPr/>
        <p:nvPr/>
      </p:nvGrpSpPr>
      <p:grpSpPr>
        <a:xfrm>
          <a:off x="0" y="0"/>
          <a:ext cx="0" cy="0"/>
          <a:chOff x="0" y="0"/>
          <a:chExt cx="0" cy="0"/>
        </a:xfrm>
      </p:grpSpPr>
      <p:sp>
        <p:nvSpPr>
          <p:cNvPr id="1183" name="Google Shape;1183;p140"/>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String (cont.)</a:t>
            </a:r>
            <a:endParaRPr sz="3600">
              <a:solidFill>
                <a:srgbClr val="63A814"/>
              </a:solidFill>
              <a:latin typeface="Alegreya"/>
              <a:ea typeface="Alegreya"/>
              <a:cs typeface="Alegreya"/>
              <a:sym typeface="Alegreya"/>
            </a:endParaRPr>
          </a:p>
        </p:txBody>
      </p:sp>
      <p:pic>
        <p:nvPicPr>
          <p:cNvPr id="1184" name="Google Shape;1184;p140"/>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185" name="Google Shape;1185;p140"/>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 sz="2000">
                <a:solidFill>
                  <a:srgbClr val="0170BA"/>
                </a:solidFill>
                <a:latin typeface="Alegreya"/>
                <a:ea typeface="Alegreya"/>
                <a:cs typeface="Alegreya"/>
                <a:sym typeface="Alegreya"/>
              </a:rPr>
              <a:t>Strings Object Properties</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rPr lang="en" sz="2000">
                <a:solidFill>
                  <a:srgbClr val="0170BA"/>
                </a:solidFill>
                <a:latin typeface="Alegreya"/>
                <a:ea typeface="Alegreya"/>
                <a:cs typeface="Alegreya"/>
                <a:sym typeface="Alegreya"/>
              </a:rPr>
              <a:t>Strings Object Properties</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a:p>
            <a:pPr indent="0" lvl="0" marL="0" marR="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pic>
        <p:nvPicPr>
          <p:cNvPr id="1186" name="Google Shape;1186;p140"/>
          <p:cNvPicPr preferRelativeResize="0"/>
          <p:nvPr/>
        </p:nvPicPr>
        <p:blipFill>
          <a:blip r:embed="rId4">
            <a:alphaModFix/>
          </a:blip>
          <a:stretch>
            <a:fillRect/>
          </a:stretch>
        </p:blipFill>
        <p:spPr>
          <a:xfrm>
            <a:off x="514625" y="1679125"/>
            <a:ext cx="8114776" cy="1299500"/>
          </a:xfrm>
          <a:prstGeom prst="rect">
            <a:avLst/>
          </a:prstGeom>
          <a:noFill/>
          <a:ln>
            <a:noFill/>
          </a:ln>
        </p:spPr>
      </p:pic>
      <p:graphicFrame>
        <p:nvGraphicFramePr>
          <p:cNvPr id="1187" name="Google Shape;1187;p140"/>
          <p:cNvGraphicFramePr/>
          <p:nvPr/>
        </p:nvGraphicFramePr>
        <p:xfrm>
          <a:off x="614700" y="3371975"/>
          <a:ext cx="3000000" cy="3000000"/>
        </p:xfrm>
        <a:graphic>
          <a:graphicData uri="http://schemas.openxmlformats.org/drawingml/2006/table">
            <a:tbl>
              <a:tblPr>
                <a:noFill/>
                <a:tableStyleId>{74AFA9C1-3977-4363-B957-740D09E80203}</a:tableStyleId>
              </a:tblPr>
              <a:tblGrid>
                <a:gridCol w="2122475"/>
                <a:gridCol w="5116525"/>
              </a:tblGrid>
              <a:tr h="460425">
                <a:tc>
                  <a:txBody>
                    <a:bodyPr>
                      <a:noAutofit/>
                    </a:bodyPr>
                    <a:lstStyle/>
                    <a:p>
                      <a:pPr indent="0" lvl="0" marL="0" rtl="0" algn="ctr">
                        <a:lnSpc>
                          <a:spcPct val="115000"/>
                        </a:lnSpc>
                        <a:spcBef>
                          <a:spcPts val="0"/>
                        </a:spcBef>
                        <a:spcAft>
                          <a:spcPts val="0"/>
                        </a:spcAft>
                        <a:buNone/>
                      </a:pPr>
                      <a:r>
                        <a:rPr b="1" lang="en" sz="1800">
                          <a:solidFill>
                            <a:srgbClr val="FFFFFF"/>
                          </a:solidFill>
                          <a:latin typeface="Alegreya"/>
                          <a:ea typeface="Alegreya"/>
                          <a:cs typeface="Alegreya"/>
                          <a:sym typeface="Alegreya"/>
                        </a:rPr>
                        <a:t>Method</a:t>
                      </a:r>
                      <a:endParaRPr b="1" sz="1800">
                        <a:solidFill>
                          <a:srgbClr val="FFFFFF"/>
                        </a:solidFill>
                        <a:latin typeface="Alegreya"/>
                        <a:ea typeface="Alegreya"/>
                        <a:cs typeface="Alegreya"/>
                        <a:sym typeface="Alegreya"/>
                      </a:endParaRPr>
                    </a:p>
                  </a:txBody>
                  <a:tcPr marT="91425" marB="91425" marR="91425" marL="91425">
                    <a:solidFill>
                      <a:srgbClr val="63A814"/>
                    </a:solidFill>
                  </a:tcPr>
                </a:tc>
                <a:tc>
                  <a:txBody>
                    <a:bodyPr>
                      <a:noAutofit/>
                    </a:bodyPr>
                    <a:lstStyle/>
                    <a:p>
                      <a:pPr indent="0" lvl="0" marL="0" rtl="0" algn="ctr">
                        <a:lnSpc>
                          <a:spcPct val="115000"/>
                        </a:lnSpc>
                        <a:spcBef>
                          <a:spcPts val="0"/>
                        </a:spcBef>
                        <a:spcAft>
                          <a:spcPts val="0"/>
                        </a:spcAft>
                        <a:buNone/>
                      </a:pPr>
                      <a:r>
                        <a:rPr b="1" lang="en" sz="1800">
                          <a:solidFill>
                            <a:srgbClr val="FFFFFF"/>
                          </a:solidFill>
                          <a:latin typeface="Alegreya"/>
                          <a:ea typeface="Alegreya"/>
                          <a:cs typeface="Alegreya"/>
                          <a:sym typeface="Alegreya"/>
                        </a:rPr>
                        <a:t>Description</a:t>
                      </a:r>
                      <a:endParaRPr b="1" sz="1800">
                        <a:solidFill>
                          <a:srgbClr val="FFFFFF"/>
                        </a:solidFill>
                        <a:latin typeface="Alegreya"/>
                        <a:ea typeface="Alegreya"/>
                        <a:cs typeface="Alegreya"/>
                        <a:sym typeface="Alegreya"/>
                      </a:endParaRPr>
                    </a:p>
                  </a:txBody>
                  <a:tcPr marT="91425" marB="91425" marR="91425" marL="91425">
                    <a:solidFill>
                      <a:srgbClr val="63A814"/>
                    </a:solidFill>
                  </a:tcPr>
                </a:tc>
              </a:tr>
              <a:tr h="46042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charAt(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Returns the character at the specified index</a:t>
                      </a:r>
                      <a:endParaRPr sz="1800">
                        <a:solidFill>
                          <a:srgbClr val="434343"/>
                        </a:solidFill>
                        <a:latin typeface="Alegreya"/>
                        <a:ea typeface="Alegreya"/>
                        <a:cs typeface="Alegreya"/>
                        <a:sym typeface="Alegreya"/>
                      </a:endParaRPr>
                    </a:p>
                  </a:txBody>
                  <a:tcPr marT="91425" marB="91425" marR="91425" marL="91425"/>
                </a:tc>
              </a:tr>
              <a:tr h="751500">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charCodeAt(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Returns the Unicode of the character at the specidied index</a:t>
                      </a:r>
                      <a:endParaRPr sz="1800">
                        <a:solidFill>
                          <a:srgbClr val="434343"/>
                        </a:solidFill>
                        <a:latin typeface="Alegreya"/>
                        <a:ea typeface="Alegreya"/>
                        <a:cs typeface="Alegreya"/>
                        <a:sym typeface="Alegreya"/>
                      </a:endParaRPr>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1" name="Shape 1191"/>
        <p:cNvGrpSpPr/>
        <p:nvPr/>
      </p:nvGrpSpPr>
      <p:grpSpPr>
        <a:xfrm>
          <a:off x="0" y="0"/>
          <a:ext cx="0" cy="0"/>
          <a:chOff x="0" y="0"/>
          <a:chExt cx="0" cy="0"/>
        </a:xfrm>
      </p:grpSpPr>
      <p:sp>
        <p:nvSpPr>
          <p:cNvPr id="1192" name="Google Shape;1192;p141"/>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String (cont.)</a:t>
            </a:r>
            <a:endParaRPr sz="3600">
              <a:solidFill>
                <a:srgbClr val="63A814"/>
              </a:solidFill>
              <a:latin typeface="Alegreya"/>
              <a:ea typeface="Alegreya"/>
              <a:cs typeface="Alegreya"/>
              <a:sym typeface="Alegreya"/>
            </a:endParaRPr>
          </a:p>
        </p:txBody>
      </p:sp>
      <p:pic>
        <p:nvPicPr>
          <p:cNvPr id="1193" name="Google Shape;1193;p141"/>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194" name="Google Shape;1194;p141"/>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 sz="2000">
                <a:solidFill>
                  <a:srgbClr val="0170BA"/>
                </a:solidFill>
                <a:latin typeface="Alegreya"/>
                <a:ea typeface="Alegreya"/>
                <a:cs typeface="Alegreya"/>
                <a:sym typeface="Alegreya"/>
              </a:rPr>
              <a:t>Strings Object Properties (cont.)</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a:p>
            <a:pPr indent="0" lvl="0" marL="0" marR="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graphicFrame>
        <p:nvGraphicFramePr>
          <p:cNvPr id="1195" name="Google Shape;1195;p141"/>
          <p:cNvGraphicFramePr/>
          <p:nvPr/>
        </p:nvGraphicFramePr>
        <p:xfrm>
          <a:off x="496350" y="1721450"/>
          <a:ext cx="3000000" cy="3000000"/>
        </p:xfrm>
        <a:graphic>
          <a:graphicData uri="http://schemas.openxmlformats.org/drawingml/2006/table">
            <a:tbl>
              <a:tblPr>
                <a:noFill/>
                <a:tableStyleId>{74AFA9C1-3977-4363-B957-740D09E80203}</a:tableStyleId>
              </a:tblPr>
              <a:tblGrid>
                <a:gridCol w="1830000"/>
                <a:gridCol w="6479925"/>
              </a:tblGrid>
              <a:tr h="460425">
                <a:tc>
                  <a:txBody>
                    <a:bodyPr>
                      <a:noAutofit/>
                    </a:bodyPr>
                    <a:lstStyle/>
                    <a:p>
                      <a:pPr indent="0" lvl="0" marL="0" rtl="0" algn="ctr">
                        <a:lnSpc>
                          <a:spcPct val="100000"/>
                        </a:lnSpc>
                        <a:spcBef>
                          <a:spcPts val="0"/>
                        </a:spcBef>
                        <a:spcAft>
                          <a:spcPts val="0"/>
                        </a:spcAft>
                        <a:buNone/>
                      </a:pPr>
                      <a:r>
                        <a:rPr b="1" lang="en" sz="1800">
                          <a:solidFill>
                            <a:srgbClr val="FFFFFF"/>
                          </a:solidFill>
                          <a:latin typeface="Alegreya"/>
                          <a:ea typeface="Alegreya"/>
                          <a:cs typeface="Alegreya"/>
                          <a:sym typeface="Alegreya"/>
                        </a:rPr>
                        <a:t>Method</a:t>
                      </a:r>
                      <a:endParaRPr b="1" sz="1800">
                        <a:solidFill>
                          <a:srgbClr val="FFFFFF"/>
                        </a:solidFill>
                        <a:latin typeface="Alegreya"/>
                        <a:ea typeface="Alegreya"/>
                        <a:cs typeface="Alegreya"/>
                        <a:sym typeface="Alegreya"/>
                      </a:endParaRPr>
                    </a:p>
                  </a:txBody>
                  <a:tcPr marT="91425" marB="91425" marR="91425" marL="91425">
                    <a:solidFill>
                      <a:srgbClr val="63A814"/>
                    </a:solidFill>
                  </a:tcPr>
                </a:tc>
                <a:tc>
                  <a:txBody>
                    <a:bodyPr>
                      <a:noAutofit/>
                    </a:bodyPr>
                    <a:lstStyle/>
                    <a:p>
                      <a:pPr indent="0" lvl="0" marL="0" rtl="0" algn="ctr">
                        <a:lnSpc>
                          <a:spcPct val="100000"/>
                        </a:lnSpc>
                        <a:spcBef>
                          <a:spcPts val="0"/>
                        </a:spcBef>
                        <a:spcAft>
                          <a:spcPts val="0"/>
                        </a:spcAft>
                        <a:buNone/>
                      </a:pPr>
                      <a:r>
                        <a:rPr b="1" lang="en" sz="1800">
                          <a:solidFill>
                            <a:srgbClr val="FFFFFF"/>
                          </a:solidFill>
                          <a:latin typeface="Alegreya"/>
                          <a:ea typeface="Alegreya"/>
                          <a:cs typeface="Alegreya"/>
                          <a:sym typeface="Alegreya"/>
                        </a:rPr>
                        <a:t>Description</a:t>
                      </a:r>
                      <a:endParaRPr b="1" sz="1800">
                        <a:solidFill>
                          <a:srgbClr val="FFFFFF"/>
                        </a:solidFill>
                        <a:latin typeface="Alegreya"/>
                        <a:ea typeface="Alegreya"/>
                        <a:cs typeface="Alegreya"/>
                        <a:sym typeface="Alegreya"/>
                      </a:endParaRPr>
                    </a:p>
                  </a:txBody>
                  <a:tcPr marT="91425" marB="91425" marR="91425" marL="91425">
                    <a:solidFill>
                      <a:srgbClr val="63A814"/>
                    </a:solidFill>
                  </a:tcPr>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concat(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Joins two or more strings, and return a copy of the joined strings.</a:t>
                      </a:r>
                      <a:endParaRPr sz="1800">
                        <a:solidFill>
                          <a:srgbClr val="434343"/>
                        </a:solidFill>
                        <a:latin typeface="Alegreya"/>
                        <a:ea typeface="Alegreya"/>
                        <a:cs typeface="Alegreya"/>
                        <a:sym typeface="Alegreya"/>
                      </a:endParaRPr>
                    </a:p>
                  </a:txBody>
                  <a:tcPr marT="91425" marB="91425" marR="91425" marL="91425"/>
                </a:tc>
              </a:tr>
              <a:tr h="28252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fromCharCode(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Converts Unicode values to characters</a:t>
                      </a:r>
                      <a:endParaRPr sz="1800">
                        <a:solidFill>
                          <a:srgbClr val="434343"/>
                        </a:solidFill>
                        <a:latin typeface="Alegreya"/>
                        <a:ea typeface="Alegreya"/>
                        <a:cs typeface="Alegreya"/>
                        <a:sym typeface="Alegreya"/>
                      </a:endParaRPr>
                    </a:p>
                  </a:txBody>
                  <a:tcPr marT="91425" marB="91425" marR="91425" marL="91425"/>
                </a:tc>
              </a:tr>
              <a:tr h="46042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indexOf(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Returns the position of the first found occurrence of a specified value in a string.</a:t>
                      </a:r>
                      <a:endParaRPr sz="1800">
                        <a:solidFill>
                          <a:srgbClr val="434343"/>
                        </a:solidFill>
                        <a:latin typeface="Alegreya"/>
                        <a:ea typeface="Alegreya"/>
                        <a:cs typeface="Alegreya"/>
                        <a:sym typeface="Alegreya"/>
                      </a:endParaRPr>
                    </a:p>
                  </a:txBody>
                  <a:tcPr marT="91425" marB="91425" marR="91425" marL="91425"/>
                </a:tc>
              </a:tr>
              <a:tr h="46042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lastIndexOf(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spcBef>
                          <a:spcPts val="0"/>
                        </a:spcBef>
                        <a:spcAft>
                          <a:spcPts val="0"/>
                        </a:spcAft>
                        <a:buNone/>
                      </a:pPr>
                      <a:r>
                        <a:rPr lang="en" sz="1800">
                          <a:solidFill>
                            <a:srgbClr val="434343"/>
                          </a:solidFill>
                          <a:latin typeface="Alegreya"/>
                          <a:ea typeface="Alegreya"/>
                          <a:cs typeface="Alegreya"/>
                          <a:sym typeface="Alegreya"/>
                        </a:rPr>
                        <a:t>Returns the position of the last found occurrence of a specified value in a string.</a:t>
                      </a:r>
                      <a:endParaRPr sz="1800">
                        <a:solidFill>
                          <a:srgbClr val="434343"/>
                        </a:solidFill>
                        <a:latin typeface="Alegreya"/>
                        <a:ea typeface="Alegreya"/>
                        <a:cs typeface="Alegreya"/>
                        <a:sym typeface="Alegreya"/>
                      </a:endParaRPr>
                    </a:p>
                  </a:txBody>
                  <a:tcPr marT="91425" marB="91425" marR="91425" marL="91425"/>
                </a:tc>
              </a:tr>
              <a:tr h="46042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slice(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Extracts a part of a string and returns a new string.</a:t>
                      </a:r>
                      <a:endParaRPr sz="1800">
                        <a:solidFill>
                          <a:srgbClr val="434343"/>
                        </a:solidFill>
                        <a:latin typeface="Alegreya"/>
                        <a:ea typeface="Alegreya"/>
                        <a:cs typeface="Alegreya"/>
                        <a:sym typeface="Alegreya"/>
                      </a:endParaRPr>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25"/>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How To (cont.)</a:t>
            </a:r>
            <a:endParaRPr sz="3600">
              <a:solidFill>
                <a:srgbClr val="63A814"/>
              </a:solidFill>
              <a:latin typeface="Alegreya"/>
              <a:ea typeface="Alegreya"/>
              <a:cs typeface="Alegreya"/>
              <a:sym typeface="Alegreya"/>
            </a:endParaRPr>
          </a:p>
        </p:txBody>
      </p:sp>
      <p:sp>
        <p:nvSpPr>
          <p:cNvPr id="360" name="Google Shape;360;p25"/>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sz="2000" u="sng">
                <a:solidFill>
                  <a:srgbClr val="63A814"/>
                </a:solidFill>
                <a:latin typeface="Alegreya"/>
                <a:ea typeface="Alegreya"/>
                <a:cs typeface="Alegreya"/>
                <a:sym typeface="Alegreya"/>
              </a:rPr>
              <a:t>JavaScript in &lt;head&gt; or &lt;body&gt;</a:t>
            </a:r>
            <a:endParaRPr sz="2000" u="sng">
              <a:solidFill>
                <a:srgbClr val="63A814"/>
              </a:solidFill>
              <a:latin typeface="Alegreya"/>
              <a:ea typeface="Alegreya"/>
              <a:cs typeface="Alegreya"/>
              <a:sym typeface="Alegreya"/>
            </a:endParaRPr>
          </a:p>
          <a:p>
            <a:pPr indent="-355600" lvl="0" marL="457200" rtl="0" algn="l">
              <a:lnSpc>
                <a:spcPct val="115000"/>
              </a:lnSpc>
              <a:spcBef>
                <a:spcPts val="500"/>
              </a:spcBef>
              <a:spcAft>
                <a:spcPts val="0"/>
              </a:spcAft>
              <a:buClr>
                <a:srgbClr val="434343"/>
              </a:buClr>
              <a:buSzPts val="2000"/>
              <a:buFont typeface="Alegreya"/>
              <a:buChar char="❏"/>
            </a:pPr>
            <a:r>
              <a:rPr b="0" lang="en" sz="2000">
                <a:solidFill>
                  <a:srgbClr val="000000"/>
                </a:solidFill>
                <a:latin typeface="Alegreya"/>
                <a:ea typeface="Alegreya"/>
                <a:cs typeface="Alegreya"/>
                <a:sym typeface="Alegreya"/>
              </a:rPr>
              <a:t>You can place an unlimited number of scripts in an HTML document.</a:t>
            </a:r>
            <a:endParaRPr b="0" sz="2000">
              <a:solidFill>
                <a:srgbClr val="000000"/>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000000"/>
                </a:solidFill>
                <a:latin typeface="Alegreya"/>
                <a:ea typeface="Alegreya"/>
                <a:cs typeface="Alegreya"/>
                <a:sym typeface="Alegreya"/>
              </a:rPr>
              <a:t>Scripts can be in the </a:t>
            </a:r>
            <a:r>
              <a:rPr lang="en" sz="2000">
                <a:solidFill>
                  <a:srgbClr val="000000"/>
                </a:solidFill>
                <a:latin typeface="Alegreya"/>
                <a:ea typeface="Alegreya"/>
                <a:cs typeface="Alegreya"/>
                <a:sym typeface="Alegreya"/>
              </a:rPr>
              <a:t>&lt;body&gt;</a:t>
            </a:r>
            <a:r>
              <a:rPr b="0" lang="en" sz="2000">
                <a:solidFill>
                  <a:srgbClr val="000000"/>
                </a:solidFill>
                <a:latin typeface="Alegreya"/>
                <a:ea typeface="Alegreya"/>
                <a:cs typeface="Alegreya"/>
                <a:sym typeface="Alegreya"/>
              </a:rPr>
              <a:t> or in the </a:t>
            </a:r>
            <a:r>
              <a:rPr lang="en" sz="2000">
                <a:solidFill>
                  <a:srgbClr val="000000"/>
                </a:solidFill>
                <a:latin typeface="Alegreya"/>
                <a:ea typeface="Alegreya"/>
                <a:cs typeface="Alegreya"/>
                <a:sym typeface="Alegreya"/>
              </a:rPr>
              <a:t>&lt;head&gt;</a:t>
            </a:r>
            <a:r>
              <a:rPr b="0" lang="en" sz="2000">
                <a:solidFill>
                  <a:srgbClr val="000000"/>
                </a:solidFill>
                <a:latin typeface="Alegreya"/>
                <a:ea typeface="Alegreya"/>
                <a:cs typeface="Alegreya"/>
                <a:sym typeface="Alegreya"/>
              </a:rPr>
              <a:t> section of HTML, and/or in both.</a:t>
            </a:r>
            <a:endParaRPr b="0" sz="2000">
              <a:solidFill>
                <a:srgbClr val="000000"/>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000000"/>
                </a:solidFill>
                <a:latin typeface="Alegreya"/>
                <a:ea typeface="Alegreya"/>
                <a:cs typeface="Alegreya"/>
                <a:sym typeface="Alegreya"/>
              </a:rPr>
              <a:t>It is a common practice to put functions in the </a:t>
            </a:r>
            <a:r>
              <a:rPr lang="en" sz="2000">
                <a:solidFill>
                  <a:srgbClr val="000000"/>
                </a:solidFill>
                <a:latin typeface="Alegreya"/>
                <a:ea typeface="Alegreya"/>
                <a:cs typeface="Alegreya"/>
                <a:sym typeface="Alegreya"/>
              </a:rPr>
              <a:t>&lt;head&gt;</a:t>
            </a:r>
            <a:r>
              <a:rPr b="0" lang="en" sz="2000">
                <a:solidFill>
                  <a:srgbClr val="000000"/>
                </a:solidFill>
                <a:latin typeface="Alegreya"/>
                <a:ea typeface="Alegreya"/>
                <a:cs typeface="Alegreya"/>
                <a:sym typeface="Alegreya"/>
              </a:rPr>
              <a:t> section, or at the bottom of the page. This way they are all in one place and do not interfere with page content.</a:t>
            </a:r>
            <a:endParaRPr b="0" sz="2000">
              <a:solidFill>
                <a:srgbClr val="000000"/>
              </a:solidFill>
              <a:latin typeface="Alegreya"/>
              <a:ea typeface="Alegreya"/>
              <a:cs typeface="Alegreya"/>
              <a:sym typeface="Alegreya"/>
            </a:endParaRPr>
          </a:p>
          <a:p>
            <a:pPr indent="0" lvl="0" marL="0" rtl="0" algn="l">
              <a:lnSpc>
                <a:spcPct val="115000"/>
              </a:lnSpc>
              <a:spcBef>
                <a:spcPts val="500"/>
              </a:spcBef>
              <a:spcAft>
                <a:spcPts val="0"/>
              </a:spcAft>
              <a:buNone/>
            </a:pPr>
            <a:r>
              <a:t/>
            </a:r>
            <a:endParaRPr sz="2000" u="sng">
              <a:solidFill>
                <a:srgbClr val="63A814"/>
              </a:solidFill>
              <a:latin typeface="Alegreya"/>
              <a:ea typeface="Alegreya"/>
              <a:cs typeface="Alegreya"/>
              <a:sym typeface="Alegreya"/>
            </a:endParaRPr>
          </a:p>
          <a:p>
            <a:pPr indent="0" lvl="0" marL="0" rtl="0" algn="l">
              <a:lnSpc>
                <a:spcPct val="115000"/>
              </a:lnSpc>
              <a:spcBef>
                <a:spcPts val="500"/>
              </a:spcBef>
              <a:spcAft>
                <a:spcPts val="0"/>
              </a:spcAft>
              <a:buNone/>
            </a:pPr>
            <a:r>
              <a:t/>
            </a:r>
            <a:endParaRPr b="0" sz="2000">
              <a:solidFill>
                <a:srgbClr val="434343"/>
              </a:solidFill>
              <a:latin typeface="Alegreya"/>
              <a:ea typeface="Alegreya"/>
              <a:cs typeface="Alegreya"/>
              <a:sym typeface="Alegreya"/>
            </a:endParaRPr>
          </a:p>
        </p:txBody>
      </p:sp>
      <p:pic>
        <p:nvPicPr>
          <p:cNvPr id="361" name="Google Shape;361;p25"/>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9" name="Shape 1199"/>
        <p:cNvGrpSpPr/>
        <p:nvPr/>
      </p:nvGrpSpPr>
      <p:grpSpPr>
        <a:xfrm>
          <a:off x="0" y="0"/>
          <a:ext cx="0" cy="0"/>
          <a:chOff x="0" y="0"/>
          <a:chExt cx="0" cy="0"/>
        </a:xfrm>
      </p:grpSpPr>
      <p:sp>
        <p:nvSpPr>
          <p:cNvPr id="1200" name="Google Shape;1200;p142"/>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String (cont.)</a:t>
            </a:r>
            <a:endParaRPr sz="3600">
              <a:solidFill>
                <a:srgbClr val="63A814"/>
              </a:solidFill>
              <a:latin typeface="Alegreya"/>
              <a:ea typeface="Alegreya"/>
              <a:cs typeface="Alegreya"/>
              <a:sym typeface="Alegreya"/>
            </a:endParaRPr>
          </a:p>
        </p:txBody>
      </p:sp>
      <p:pic>
        <p:nvPicPr>
          <p:cNvPr id="1201" name="Google Shape;1201;p142"/>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202" name="Google Shape;1202;p142"/>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a:p>
            <a:pPr indent="0" lvl="0" marL="0" marR="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graphicFrame>
        <p:nvGraphicFramePr>
          <p:cNvPr id="1203" name="Google Shape;1203;p142"/>
          <p:cNvGraphicFramePr/>
          <p:nvPr/>
        </p:nvGraphicFramePr>
        <p:xfrm>
          <a:off x="433238" y="1368300"/>
          <a:ext cx="3000000" cy="3000000"/>
        </p:xfrm>
        <a:graphic>
          <a:graphicData uri="http://schemas.openxmlformats.org/drawingml/2006/table">
            <a:tbl>
              <a:tblPr>
                <a:noFill/>
                <a:tableStyleId>{74AFA9C1-3977-4363-B957-740D09E80203}</a:tableStyleId>
              </a:tblPr>
              <a:tblGrid>
                <a:gridCol w="1830000"/>
                <a:gridCol w="6479925"/>
              </a:tblGrid>
              <a:tr h="383650">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match(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Searches for a match between a regular expression and a string, and returns the matches.</a:t>
                      </a:r>
                      <a:endParaRPr sz="18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spcBef>
                          <a:spcPts val="0"/>
                        </a:spcBef>
                        <a:spcAft>
                          <a:spcPts val="0"/>
                        </a:spcAft>
                        <a:buNone/>
                      </a:pPr>
                      <a:r>
                        <a:rPr b="1" lang="en" sz="1800">
                          <a:solidFill>
                            <a:schemeClr val="accent5"/>
                          </a:solidFill>
                          <a:latin typeface="Alegreya"/>
                          <a:ea typeface="Alegreya"/>
                          <a:cs typeface="Alegreya"/>
                          <a:sym typeface="Alegreya"/>
                        </a:rPr>
                        <a:t>replace(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spcBef>
                          <a:spcPts val="0"/>
                        </a:spcBef>
                        <a:spcAft>
                          <a:spcPts val="0"/>
                        </a:spcAft>
                        <a:buNone/>
                      </a:pPr>
                      <a:r>
                        <a:rPr lang="en" sz="1800">
                          <a:solidFill>
                            <a:srgbClr val="434343"/>
                          </a:solidFill>
                          <a:latin typeface="Alegreya"/>
                          <a:ea typeface="Alegreya"/>
                          <a:cs typeface="Alegreya"/>
                          <a:sym typeface="Alegreya"/>
                        </a:rPr>
                        <a:t>Searches for a match between a substring (or regular expression) and a string, and replaces the matches substring with a new substring.</a:t>
                      </a:r>
                      <a:endParaRPr sz="1800">
                        <a:solidFill>
                          <a:srgbClr val="434343"/>
                        </a:solidFill>
                        <a:latin typeface="Alegreya"/>
                        <a:ea typeface="Alegreya"/>
                        <a:cs typeface="Alegreya"/>
                        <a:sym typeface="Alegreya"/>
                      </a:endParaRPr>
                    </a:p>
                  </a:txBody>
                  <a:tcPr marT="91425" marB="91425" marR="91425" marL="91425"/>
                </a:tc>
              </a:tr>
              <a:tr h="282525">
                <a:tc>
                  <a:txBody>
                    <a:bodyPr>
                      <a:noAutofit/>
                    </a:bodyPr>
                    <a:lstStyle/>
                    <a:p>
                      <a:pPr indent="0" lvl="0" marL="0" rtl="0" algn="l">
                        <a:spcBef>
                          <a:spcPts val="0"/>
                        </a:spcBef>
                        <a:spcAft>
                          <a:spcPts val="0"/>
                        </a:spcAft>
                        <a:buNone/>
                      </a:pPr>
                      <a:r>
                        <a:rPr b="1" lang="en" sz="1800">
                          <a:solidFill>
                            <a:schemeClr val="accent5"/>
                          </a:solidFill>
                          <a:latin typeface="Alegreya"/>
                          <a:ea typeface="Alegreya"/>
                          <a:cs typeface="Alegreya"/>
                          <a:sym typeface="Alegreya"/>
                        </a:rPr>
                        <a:t>search(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spcBef>
                          <a:spcPts val="0"/>
                        </a:spcBef>
                        <a:spcAft>
                          <a:spcPts val="0"/>
                        </a:spcAft>
                        <a:buNone/>
                      </a:pPr>
                      <a:r>
                        <a:rPr lang="en" sz="1800">
                          <a:solidFill>
                            <a:srgbClr val="434343"/>
                          </a:solidFill>
                          <a:latin typeface="Alegreya"/>
                          <a:ea typeface="Alegreya"/>
                          <a:cs typeface="Alegreya"/>
                          <a:sym typeface="Alegreya"/>
                        </a:rPr>
                        <a:t>Searches for a match between a regular expression and a string, and returns the position of the match.</a:t>
                      </a:r>
                      <a:endParaRPr sz="1800">
                        <a:solidFill>
                          <a:srgbClr val="434343"/>
                        </a:solidFill>
                        <a:latin typeface="Alegreya"/>
                        <a:ea typeface="Alegreya"/>
                        <a:cs typeface="Alegreya"/>
                        <a:sym typeface="Alegreya"/>
                      </a:endParaRPr>
                    </a:p>
                  </a:txBody>
                  <a:tcPr marT="91425" marB="91425" marR="91425" marL="91425"/>
                </a:tc>
              </a:tr>
              <a:tr h="460425">
                <a:tc>
                  <a:txBody>
                    <a:bodyPr>
                      <a:noAutofit/>
                    </a:bodyPr>
                    <a:lstStyle/>
                    <a:p>
                      <a:pPr indent="0" lvl="0" marL="0" rtl="0" algn="l">
                        <a:spcBef>
                          <a:spcPts val="0"/>
                        </a:spcBef>
                        <a:spcAft>
                          <a:spcPts val="0"/>
                        </a:spcAft>
                        <a:buNone/>
                      </a:pPr>
                      <a:r>
                        <a:rPr b="1" lang="en" sz="1800">
                          <a:solidFill>
                            <a:schemeClr val="accent5"/>
                          </a:solidFill>
                          <a:latin typeface="Alegreya"/>
                          <a:ea typeface="Alegreya"/>
                          <a:cs typeface="Alegreya"/>
                          <a:sym typeface="Alegreya"/>
                        </a:rPr>
                        <a:t>split(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spcBef>
                          <a:spcPts val="0"/>
                        </a:spcBef>
                        <a:spcAft>
                          <a:spcPts val="0"/>
                        </a:spcAft>
                        <a:buNone/>
                      </a:pPr>
                      <a:r>
                        <a:rPr lang="en" sz="1800">
                          <a:solidFill>
                            <a:srgbClr val="434343"/>
                          </a:solidFill>
                          <a:latin typeface="Alegreya"/>
                          <a:ea typeface="Alegreya"/>
                          <a:cs typeface="Alegreya"/>
                          <a:sym typeface="Alegreya"/>
                        </a:rPr>
                        <a:t>Splits a string into an array of substrings.</a:t>
                      </a:r>
                      <a:endParaRPr sz="1800">
                        <a:solidFill>
                          <a:srgbClr val="434343"/>
                        </a:solidFill>
                        <a:latin typeface="Alegreya"/>
                        <a:ea typeface="Alegreya"/>
                        <a:cs typeface="Alegreya"/>
                        <a:sym typeface="Alegreya"/>
                      </a:endParaRPr>
                    </a:p>
                  </a:txBody>
                  <a:tcPr marT="91425" marB="91425" marR="91425" marL="91425"/>
                </a:tc>
              </a:tr>
              <a:tr h="460425">
                <a:tc>
                  <a:txBody>
                    <a:bodyPr>
                      <a:noAutofit/>
                    </a:bodyPr>
                    <a:lstStyle/>
                    <a:p>
                      <a:pPr indent="0" lvl="0" marL="0" rtl="0" algn="l">
                        <a:spcBef>
                          <a:spcPts val="0"/>
                        </a:spcBef>
                        <a:spcAft>
                          <a:spcPts val="0"/>
                        </a:spcAft>
                        <a:buNone/>
                      </a:pPr>
                      <a:r>
                        <a:rPr b="1" lang="en" sz="1800">
                          <a:solidFill>
                            <a:schemeClr val="accent5"/>
                          </a:solidFill>
                          <a:latin typeface="Alegreya"/>
                          <a:ea typeface="Alegreya"/>
                          <a:cs typeface="Alegreya"/>
                          <a:sym typeface="Alegreya"/>
                        </a:rPr>
                        <a:t>substr(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spcBef>
                          <a:spcPts val="0"/>
                        </a:spcBef>
                        <a:spcAft>
                          <a:spcPts val="0"/>
                        </a:spcAft>
                        <a:buNone/>
                      </a:pPr>
                      <a:r>
                        <a:rPr lang="en" sz="1800">
                          <a:solidFill>
                            <a:srgbClr val="434343"/>
                          </a:solidFill>
                          <a:latin typeface="Alegreya"/>
                          <a:ea typeface="Alegreya"/>
                          <a:cs typeface="Alegreya"/>
                          <a:sym typeface="Alegreya"/>
                        </a:rPr>
                        <a:t>Extracts the characters from a string, beginning at a specified start position, and through the specified number of character.</a:t>
                      </a:r>
                      <a:endParaRPr sz="1800">
                        <a:solidFill>
                          <a:srgbClr val="434343"/>
                        </a:solidFill>
                        <a:latin typeface="Alegreya"/>
                        <a:ea typeface="Alegreya"/>
                        <a:cs typeface="Alegreya"/>
                        <a:sym typeface="Alegreya"/>
                      </a:endParaRPr>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7" name="Shape 1207"/>
        <p:cNvGrpSpPr/>
        <p:nvPr/>
      </p:nvGrpSpPr>
      <p:grpSpPr>
        <a:xfrm>
          <a:off x="0" y="0"/>
          <a:ext cx="0" cy="0"/>
          <a:chOff x="0" y="0"/>
          <a:chExt cx="0" cy="0"/>
        </a:xfrm>
      </p:grpSpPr>
      <p:sp>
        <p:nvSpPr>
          <p:cNvPr id="1208" name="Google Shape;1208;p143"/>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String (cont.)</a:t>
            </a:r>
            <a:endParaRPr sz="3600">
              <a:solidFill>
                <a:srgbClr val="63A814"/>
              </a:solidFill>
              <a:latin typeface="Alegreya"/>
              <a:ea typeface="Alegreya"/>
              <a:cs typeface="Alegreya"/>
              <a:sym typeface="Alegreya"/>
            </a:endParaRPr>
          </a:p>
        </p:txBody>
      </p:sp>
      <p:pic>
        <p:nvPicPr>
          <p:cNvPr id="1209" name="Google Shape;1209;p143"/>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210" name="Google Shape;1210;p143"/>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a:p>
            <a:pPr indent="0" lvl="0" marL="0" marR="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graphicFrame>
        <p:nvGraphicFramePr>
          <p:cNvPr id="1211" name="Google Shape;1211;p143"/>
          <p:cNvGraphicFramePr/>
          <p:nvPr/>
        </p:nvGraphicFramePr>
        <p:xfrm>
          <a:off x="433238" y="1368300"/>
          <a:ext cx="3000000" cy="3000000"/>
        </p:xfrm>
        <a:graphic>
          <a:graphicData uri="http://schemas.openxmlformats.org/drawingml/2006/table">
            <a:tbl>
              <a:tblPr>
                <a:noFill/>
                <a:tableStyleId>{74AFA9C1-3977-4363-B957-740D09E80203}</a:tableStyleId>
              </a:tblPr>
              <a:tblGrid>
                <a:gridCol w="1830000"/>
                <a:gridCol w="6479925"/>
              </a:tblGrid>
              <a:tr h="460425">
                <a:tc>
                  <a:txBody>
                    <a:bodyPr>
                      <a:noAutofit/>
                    </a:bodyPr>
                    <a:lstStyle/>
                    <a:p>
                      <a:pPr indent="0" lvl="0" marL="0" rtl="0" algn="l">
                        <a:spcBef>
                          <a:spcPts val="0"/>
                        </a:spcBef>
                        <a:spcAft>
                          <a:spcPts val="0"/>
                        </a:spcAft>
                        <a:buNone/>
                      </a:pPr>
                      <a:r>
                        <a:rPr b="1" lang="en" sz="1800">
                          <a:solidFill>
                            <a:schemeClr val="accent5"/>
                          </a:solidFill>
                          <a:latin typeface="Alegreya"/>
                          <a:ea typeface="Alegreya"/>
                          <a:cs typeface="Alegreya"/>
                          <a:sym typeface="Alegreya"/>
                        </a:rPr>
                        <a:t>substring(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spcBef>
                          <a:spcPts val="0"/>
                        </a:spcBef>
                        <a:spcAft>
                          <a:spcPts val="0"/>
                        </a:spcAft>
                        <a:buNone/>
                      </a:pPr>
                      <a:r>
                        <a:rPr lang="en" sz="1800">
                          <a:solidFill>
                            <a:srgbClr val="434343"/>
                          </a:solidFill>
                          <a:latin typeface="Alegreya"/>
                          <a:ea typeface="Alegreya"/>
                          <a:cs typeface="Alegreya"/>
                          <a:sym typeface="Alegreya"/>
                        </a:rPr>
                        <a:t>Extracts the characters from a string, between two specified indices</a:t>
                      </a:r>
                      <a:endParaRPr sz="1800">
                        <a:solidFill>
                          <a:srgbClr val="434343"/>
                        </a:solidFill>
                        <a:latin typeface="Alegreya"/>
                        <a:ea typeface="Alegreya"/>
                        <a:cs typeface="Alegreya"/>
                        <a:sym typeface="Alegreya"/>
                      </a:endParaRPr>
                    </a:p>
                  </a:txBody>
                  <a:tcPr marT="91425" marB="91425" marR="91425" marL="91425"/>
                </a:tc>
              </a:tr>
              <a:tr h="460425">
                <a:tc>
                  <a:txBody>
                    <a:bodyPr>
                      <a:noAutofit/>
                    </a:bodyPr>
                    <a:lstStyle/>
                    <a:p>
                      <a:pPr indent="0" lvl="0" marL="0" rtl="0" algn="l">
                        <a:spcBef>
                          <a:spcPts val="0"/>
                        </a:spcBef>
                        <a:spcAft>
                          <a:spcPts val="0"/>
                        </a:spcAft>
                        <a:buNone/>
                      </a:pPr>
                      <a:r>
                        <a:rPr b="1" lang="en" sz="1800">
                          <a:solidFill>
                            <a:schemeClr val="accent5"/>
                          </a:solidFill>
                          <a:latin typeface="Alegreya"/>
                          <a:ea typeface="Alegreya"/>
                          <a:cs typeface="Alegreya"/>
                          <a:sym typeface="Alegreya"/>
                        </a:rPr>
                        <a:t>toLowerCase(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spcBef>
                          <a:spcPts val="0"/>
                        </a:spcBef>
                        <a:spcAft>
                          <a:spcPts val="0"/>
                        </a:spcAft>
                        <a:buNone/>
                      </a:pPr>
                      <a:r>
                        <a:rPr lang="en" sz="1800">
                          <a:solidFill>
                            <a:srgbClr val="434343"/>
                          </a:solidFill>
                          <a:latin typeface="Alegreya"/>
                          <a:ea typeface="Alegreya"/>
                          <a:cs typeface="Alegreya"/>
                          <a:sym typeface="Alegreya"/>
                        </a:rPr>
                        <a:t>Converts a string to lowercase letters</a:t>
                      </a:r>
                      <a:endParaRPr sz="1800">
                        <a:solidFill>
                          <a:srgbClr val="434343"/>
                        </a:solidFill>
                        <a:latin typeface="Alegreya"/>
                        <a:ea typeface="Alegreya"/>
                        <a:cs typeface="Alegreya"/>
                        <a:sym typeface="Alegreya"/>
                      </a:endParaRPr>
                    </a:p>
                  </a:txBody>
                  <a:tcPr marT="91425" marB="91425" marR="91425" marL="91425"/>
                </a:tc>
              </a:tr>
              <a:tr h="460425">
                <a:tc>
                  <a:txBody>
                    <a:bodyPr>
                      <a:noAutofit/>
                    </a:bodyPr>
                    <a:lstStyle/>
                    <a:p>
                      <a:pPr indent="0" lvl="0" marL="0" rtl="0" algn="l">
                        <a:spcBef>
                          <a:spcPts val="0"/>
                        </a:spcBef>
                        <a:spcAft>
                          <a:spcPts val="0"/>
                        </a:spcAft>
                        <a:buNone/>
                      </a:pPr>
                      <a:r>
                        <a:rPr b="1" lang="en" sz="1800">
                          <a:solidFill>
                            <a:schemeClr val="accent5"/>
                          </a:solidFill>
                          <a:latin typeface="Alegreya"/>
                          <a:ea typeface="Alegreya"/>
                          <a:cs typeface="Alegreya"/>
                          <a:sym typeface="Alegreya"/>
                        </a:rPr>
                        <a:t>toString(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spcBef>
                          <a:spcPts val="0"/>
                        </a:spcBef>
                        <a:spcAft>
                          <a:spcPts val="0"/>
                        </a:spcAft>
                        <a:buNone/>
                      </a:pPr>
                      <a:r>
                        <a:rPr lang="en" sz="1800">
                          <a:solidFill>
                            <a:srgbClr val="434343"/>
                          </a:solidFill>
                          <a:latin typeface="Alegreya"/>
                          <a:ea typeface="Alegreya"/>
                          <a:cs typeface="Alegreya"/>
                          <a:sym typeface="Alegreya"/>
                        </a:rPr>
                        <a:t>Returns the value of a String object</a:t>
                      </a:r>
                      <a:endParaRPr sz="1800">
                        <a:solidFill>
                          <a:srgbClr val="434343"/>
                        </a:solidFill>
                        <a:latin typeface="Alegreya"/>
                        <a:ea typeface="Alegreya"/>
                        <a:cs typeface="Alegreya"/>
                        <a:sym typeface="Alegreya"/>
                      </a:endParaRPr>
                    </a:p>
                  </a:txBody>
                  <a:tcPr marT="91425" marB="91425" marR="91425" marL="91425"/>
                </a:tc>
              </a:tr>
              <a:tr h="460425">
                <a:tc>
                  <a:txBody>
                    <a:bodyPr>
                      <a:noAutofit/>
                    </a:bodyPr>
                    <a:lstStyle/>
                    <a:p>
                      <a:pPr indent="0" lvl="0" marL="0" rtl="0" algn="l">
                        <a:spcBef>
                          <a:spcPts val="0"/>
                        </a:spcBef>
                        <a:spcAft>
                          <a:spcPts val="0"/>
                        </a:spcAft>
                        <a:buNone/>
                      </a:pPr>
                      <a:r>
                        <a:rPr b="1" lang="en" sz="1800">
                          <a:solidFill>
                            <a:schemeClr val="accent5"/>
                          </a:solidFill>
                          <a:latin typeface="Alegreya"/>
                          <a:ea typeface="Alegreya"/>
                          <a:cs typeface="Alegreya"/>
                          <a:sym typeface="Alegreya"/>
                        </a:rPr>
                        <a:t>toUpperCase(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spcBef>
                          <a:spcPts val="0"/>
                        </a:spcBef>
                        <a:spcAft>
                          <a:spcPts val="0"/>
                        </a:spcAft>
                        <a:buNone/>
                      </a:pPr>
                      <a:r>
                        <a:rPr lang="en" sz="1800">
                          <a:solidFill>
                            <a:srgbClr val="434343"/>
                          </a:solidFill>
                          <a:latin typeface="Alegreya"/>
                          <a:ea typeface="Alegreya"/>
                          <a:cs typeface="Alegreya"/>
                          <a:sym typeface="Alegreya"/>
                        </a:rPr>
                        <a:t>Converts a string to uppercase letters</a:t>
                      </a:r>
                      <a:endParaRPr sz="1800">
                        <a:solidFill>
                          <a:srgbClr val="434343"/>
                        </a:solidFill>
                        <a:latin typeface="Alegreya"/>
                        <a:ea typeface="Alegreya"/>
                        <a:cs typeface="Alegreya"/>
                        <a:sym typeface="Alegreya"/>
                      </a:endParaRPr>
                    </a:p>
                  </a:txBody>
                  <a:tcPr marT="91425" marB="91425" marR="91425" marL="91425"/>
                </a:tc>
              </a:tr>
              <a:tr h="460425">
                <a:tc>
                  <a:txBody>
                    <a:bodyPr>
                      <a:noAutofit/>
                    </a:bodyPr>
                    <a:lstStyle/>
                    <a:p>
                      <a:pPr indent="0" lvl="0" marL="0" rtl="0" algn="l">
                        <a:spcBef>
                          <a:spcPts val="0"/>
                        </a:spcBef>
                        <a:spcAft>
                          <a:spcPts val="0"/>
                        </a:spcAft>
                        <a:buNone/>
                      </a:pPr>
                      <a:r>
                        <a:rPr b="1" lang="en" sz="1800">
                          <a:solidFill>
                            <a:schemeClr val="accent5"/>
                          </a:solidFill>
                          <a:latin typeface="Alegreya"/>
                          <a:ea typeface="Alegreya"/>
                          <a:cs typeface="Alegreya"/>
                          <a:sym typeface="Alegreya"/>
                        </a:rPr>
                        <a:t>trim(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spcBef>
                          <a:spcPts val="0"/>
                        </a:spcBef>
                        <a:spcAft>
                          <a:spcPts val="0"/>
                        </a:spcAft>
                        <a:buNone/>
                      </a:pPr>
                      <a:r>
                        <a:rPr lang="en" sz="1800">
                          <a:solidFill>
                            <a:srgbClr val="434343"/>
                          </a:solidFill>
                          <a:latin typeface="Alegreya"/>
                          <a:ea typeface="Alegreya"/>
                          <a:cs typeface="Alegreya"/>
                          <a:sym typeface="Alegreya"/>
                        </a:rPr>
                        <a:t>Removes whitespace from both ends of a string</a:t>
                      </a:r>
                      <a:endParaRPr sz="1800">
                        <a:solidFill>
                          <a:srgbClr val="434343"/>
                        </a:solidFill>
                        <a:latin typeface="Alegreya"/>
                        <a:ea typeface="Alegreya"/>
                        <a:cs typeface="Alegreya"/>
                        <a:sym typeface="Alegreya"/>
                      </a:endParaRPr>
                    </a:p>
                  </a:txBody>
                  <a:tcPr marT="91425" marB="91425" marR="91425" marL="91425"/>
                </a:tc>
              </a:tr>
              <a:tr h="460425">
                <a:tc>
                  <a:txBody>
                    <a:bodyPr>
                      <a:noAutofit/>
                    </a:bodyPr>
                    <a:lstStyle/>
                    <a:p>
                      <a:pPr indent="0" lvl="0" marL="0" rtl="0" algn="l">
                        <a:spcBef>
                          <a:spcPts val="0"/>
                        </a:spcBef>
                        <a:spcAft>
                          <a:spcPts val="0"/>
                        </a:spcAft>
                        <a:buNone/>
                      </a:pPr>
                      <a:r>
                        <a:rPr b="1" lang="en" sz="1800">
                          <a:solidFill>
                            <a:schemeClr val="accent5"/>
                          </a:solidFill>
                          <a:latin typeface="Alegreya"/>
                          <a:ea typeface="Alegreya"/>
                          <a:cs typeface="Alegreya"/>
                          <a:sym typeface="Alegreya"/>
                        </a:rPr>
                        <a:t>valueOf(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spcBef>
                          <a:spcPts val="0"/>
                        </a:spcBef>
                        <a:spcAft>
                          <a:spcPts val="0"/>
                        </a:spcAft>
                        <a:buNone/>
                      </a:pPr>
                      <a:r>
                        <a:rPr lang="en" sz="1800">
                          <a:solidFill>
                            <a:srgbClr val="434343"/>
                          </a:solidFill>
                          <a:latin typeface="Alegreya"/>
                          <a:ea typeface="Alegreya"/>
                          <a:cs typeface="Alegreya"/>
                          <a:sym typeface="Alegreya"/>
                        </a:rPr>
                        <a:t>Returns the primitive value of a String object</a:t>
                      </a:r>
                      <a:endParaRPr sz="1800">
                        <a:solidFill>
                          <a:srgbClr val="434343"/>
                        </a:solidFill>
                        <a:latin typeface="Alegreya"/>
                        <a:ea typeface="Alegreya"/>
                        <a:cs typeface="Alegreya"/>
                        <a:sym typeface="Alegreya"/>
                      </a:endParaRPr>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5" name="Shape 1215"/>
        <p:cNvGrpSpPr/>
        <p:nvPr/>
      </p:nvGrpSpPr>
      <p:grpSpPr>
        <a:xfrm>
          <a:off x="0" y="0"/>
          <a:ext cx="0" cy="0"/>
          <a:chOff x="0" y="0"/>
          <a:chExt cx="0" cy="0"/>
        </a:xfrm>
      </p:grpSpPr>
      <p:sp>
        <p:nvSpPr>
          <p:cNvPr id="1216" name="Google Shape;1216;p144"/>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Date</a:t>
            </a:r>
            <a:endParaRPr sz="3600">
              <a:solidFill>
                <a:srgbClr val="63A814"/>
              </a:solidFill>
              <a:latin typeface="Alegreya"/>
              <a:ea typeface="Alegreya"/>
              <a:cs typeface="Alegreya"/>
              <a:sym typeface="Alegreya"/>
            </a:endParaRPr>
          </a:p>
        </p:txBody>
      </p:sp>
      <p:pic>
        <p:nvPicPr>
          <p:cNvPr id="1217" name="Google Shape;1217;p144"/>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218" name="Google Shape;1218;p144"/>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Create a Date Object</a:t>
            </a:r>
            <a:endParaRPr sz="2000">
              <a:solidFill>
                <a:srgbClr val="0170BA"/>
              </a:solidFill>
              <a:latin typeface="Alegreya"/>
              <a:ea typeface="Alegreya"/>
              <a:cs typeface="Alegreya"/>
              <a:sym typeface="Alegreya"/>
            </a:endParaRPr>
          </a:p>
          <a:p>
            <a:pPr indent="-355600" lvl="0" marL="457200" rtl="0" algn="l">
              <a:lnSpc>
                <a:spcPct val="100000"/>
              </a:lnSpc>
              <a:spcBef>
                <a:spcPts val="1000"/>
              </a:spcBef>
              <a:spcAft>
                <a:spcPts val="0"/>
              </a:spcAft>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Date </a:t>
            </a:r>
            <a:r>
              <a:rPr b="0" lang="en" sz="2000">
                <a:solidFill>
                  <a:srgbClr val="434343"/>
                </a:solidFill>
                <a:latin typeface="Alegreya"/>
                <a:ea typeface="Alegreya"/>
                <a:cs typeface="Alegreya"/>
                <a:sym typeface="Alegreya"/>
              </a:rPr>
              <a:t>object is used to work with </a:t>
            </a:r>
            <a:r>
              <a:rPr b="0" lang="en" sz="2000">
                <a:solidFill>
                  <a:schemeClr val="accent5"/>
                </a:solidFill>
                <a:latin typeface="Alegreya"/>
                <a:ea typeface="Alegreya"/>
                <a:cs typeface="Alegreya"/>
                <a:sym typeface="Alegreya"/>
              </a:rPr>
              <a:t>dates and times</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Date objects are created with the </a:t>
            </a:r>
            <a:r>
              <a:rPr lang="en" sz="2000">
                <a:solidFill>
                  <a:schemeClr val="accent5"/>
                </a:solidFill>
                <a:latin typeface="Alegreya"/>
                <a:ea typeface="Alegreya"/>
                <a:cs typeface="Alegreya"/>
                <a:sym typeface="Alegreya"/>
              </a:rPr>
              <a:t>Date( )</a:t>
            </a:r>
            <a:r>
              <a:rPr b="0" lang="en" sz="2000">
                <a:solidFill>
                  <a:srgbClr val="434343"/>
                </a:solidFill>
                <a:latin typeface="Alegreya"/>
                <a:ea typeface="Alegreya"/>
                <a:cs typeface="Alegreya"/>
                <a:sym typeface="Alegreya"/>
              </a:rPr>
              <a:t> constructor.</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There are </a:t>
            </a:r>
            <a:r>
              <a:rPr lang="en" sz="2000">
                <a:solidFill>
                  <a:schemeClr val="accent5"/>
                </a:solidFill>
                <a:latin typeface="Alegreya"/>
                <a:ea typeface="Alegreya"/>
                <a:cs typeface="Alegreya"/>
                <a:sym typeface="Alegreya"/>
              </a:rPr>
              <a:t>four ways/syntaxs</a:t>
            </a:r>
            <a:r>
              <a:rPr b="0" lang="en" sz="2000">
                <a:solidFill>
                  <a:srgbClr val="434343"/>
                </a:solidFill>
                <a:latin typeface="Alegreya"/>
                <a:ea typeface="Alegreya"/>
                <a:cs typeface="Alegreya"/>
                <a:sym typeface="Alegreya"/>
              </a:rPr>
              <a:t> of initiating a date:</a:t>
            </a:r>
            <a:endParaRPr b="0" sz="2000">
              <a:solidFill>
                <a:srgbClr val="434343"/>
              </a:solidFill>
              <a:latin typeface="Alegreya"/>
              <a:ea typeface="Alegreya"/>
              <a:cs typeface="Alegreya"/>
              <a:sym typeface="Alegreya"/>
            </a:endParaRPr>
          </a:p>
          <a:p>
            <a:pPr indent="0" lvl="0" marL="45720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new Date() // current date and time</a:t>
            </a:r>
            <a:endParaRPr b="0" sz="1800">
              <a:solidFill>
                <a:srgbClr val="434343"/>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new Date(milliseconds) //milliseconds since 1970/01/01</a:t>
            </a:r>
            <a:endParaRPr b="0" sz="1800">
              <a:solidFill>
                <a:srgbClr val="434343"/>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new Date(dateString)</a:t>
            </a:r>
            <a:endParaRPr b="0" sz="1800">
              <a:solidFill>
                <a:srgbClr val="434343"/>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new Date(year, month, day, hours, minutes, seconds, milliseconds)</a:t>
            </a:r>
            <a:endParaRPr b="0" sz="1800">
              <a:solidFill>
                <a:srgbClr val="434343"/>
              </a:solidFill>
              <a:latin typeface="Trebuchet MS"/>
              <a:ea typeface="Trebuchet MS"/>
              <a:cs typeface="Trebuchet MS"/>
              <a:sym typeface="Trebuchet MS"/>
            </a:endParaRPr>
          </a:p>
          <a:p>
            <a:pPr indent="0" lvl="0" marL="0" rtl="0" algn="l">
              <a:lnSpc>
                <a:spcPct val="100000"/>
              </a:lnSpc>
              <a:spcBef>
                <a:spcPts val="0"/>
              </a:spcBef>
              <a:spcAft>
                <a:spcPts val="0"/>
              </a:spcAft>
              <a:buNone/>
            </a:pPr>
            <a:r>
              <a:rPr b="0" lang="en" sz="2000">
                <a:solidFill>
                  <a:srgbClr val="434343"/>
                </a:solidFill>
                <a:latin typeface="Alegreya"/>
                <a:ea typeface="Alegreya"/>
                <a:cs typeface="Alegreya"/>
                <a:sym typeface="Alegreya"/>
              </a:rPr>
              <a:t> </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Most parameters above are optional. Not specifying, causes zero to be passed in.</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a:p>
            <a:pPr indent="0" lvl="0" marL="0" marR="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2" name="Shape 1222"/>
        <p:cNvGrpSpPr/>
        <p:nvPr/>
      </p:nvGrpSpPr>
      <p:grpSpPr>
        <a:xfrm>
          <a:off x="0" y="0"/>
          <a:ext cx="0" cy="0"/>
          <a:chOff x="0" y="0"/>
          <a:chExt cx="0" cy="0"/>
        </a:xfrm>
      </p:grpSpPr>
      <p:sp>
        <p:nvSpPr>
          <p:cNvPr id="1223" name="Google Shape;1223;p145"/>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Date (cont.)</a:t>
            </a:r>
            <a:endParaRPr sz="3600">
              <a:solidFill>
                <a:srgbClr val="63A814"/>
              </a:solidFill>
              <a:latin typeface="Alegreya"/>
              <a:ea typeface="Alegreya"/>
              <a:cs typeface="Alegreya"/>
              <a:sym typeface="Alegreya"/>
            </a:endParaRPr>
          </a:p>
        </p:txBody>
      </p:sp>
      <p:pic>
        <p:nvPicPr>
          <p:cNvPr id="1224" name="Google Shape;1224;p145"/>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225" name="Google Shape;1225;p145"/>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Once a </a:t>
            </a:r>
            <a:r>
              <a:rPr b="0" lang="en" sz="2000">
                <a:solidFill>
                  <a:schemeClr val="accent5"/>
                </a:solidFill>
                <a:latin typeface="Alegreya"/>
                <a:ea typeface="Alegreya"/>
                <a:cs typeface="Alegreya"/>
                <a:sym typeface="Alegreya"/>
              </a:rPr>
              <a:t>Date object is created</a:t>
            </a:r>
            <a:r>
              <a:rPr b="0" lang="en" sz="2000">
                <a:solidFill>
                  <a:srgbClr val="434343"/>
                </a:solidFill>
                <a:latin typeface="Alegreya"/>
                <a:ea typeface="Alegreya"/>
                <a:cs typeface="Alegreya"/>
                <a:sym typeface="Alegreya"/>
              </a:rPr>
              <a:t>, a number of methods allow you to operate on it. Most methods allow you to </a:t>
            </a:r>
            <a:r>
              <a:rPr lang="en" sz="2000">
                <a:solidFill>
                  <a:schemeClr val="accent5"/>
                </a:solidFill>
                <a:latin typeface="Alegreya"/>
                <a:ea typeface="Alegreya"/>
                <a:cs typeface="Alegreya"/>
                <a:sym typeface="Alegreya"/>
              </a:rPr>
              <a:t>get </a:t>
            </a:r>
            <a:r>
              <a:rPr b="0" lang="en" sz="2000">
                <a:solidFill>
                  <a:srgbClr val="434343"/>
                </a:solidFill>
                <a:latin typeface="Alegreya"/>
                <a:ea typeface="Alegreya"/>
                <a:cs typeface="Alegreya"/>
                <a:sym typeface="Alegreya"/>
              </a:rPr>
              <a:t>and </a:t>
            </a:r>
            <a:r>
              <a:rPr lang="en" sz="2000">
                <a:solidFill>
                  <a:schemeClr val="accent5"/>
                </a:solidFill>
                <a:latin typeface="Alegreya"/>
                <a:ea typeface="Alegreya"/>
                <a:cs typeface="Alegreya"/>
                <a:sym typeface="Alegreya"/>
              </a:rPr>
              <a:t>set </a:t>
            </a:r>
            <a:r>
              <a:rPr b="0" lang="en" sz="2000">
                <a:solidFill>
                  <a:srgbClr val="434343"/>
                </a:solidFill>
                <a:latin typeface="Alegreya"/>
                <a:ea typeface="Alegreya"/>
                <a:cs typeface="Alegreya"/>
                <a:sym typeface="Alegreya"/>
              </a:rPr>
              <a:t>the </a:t>
            </a:r>
            <a:r>
              <a:rPr b="0" lang="en" sz="2000">
                <a:solidFill>
                  <a:schemeClr val="accent5"/>
                </a:solidFill>
                <a:latin typeface="Alegreya"/>
                <a:ea typeface="Alegreya"/>
                <a:cs typeface="Alegreya"/>
                <a:sym typeface="Alegreya"/>
              </a:rPr>
              <a:t>year, month, day, hour, minute, second, and milliseconds </a:t>
            </a:r>
            <a:r>
              <a:rPr b="0" lang="en" sz="2000">
                <a:solidFill>
                  <a:srgbClr val="434343"/>
                </a:solidFill>
                <a:latin typeface="Alegreya"/>
                <a:ea typeface="Alegreya"/>
                <a:cs typeface="Alegreya"/>
                <a:sym typeface="Alegreya"/>
              </a:rPr>
              <a:t>of the object, using either local time or </a:t>
            </a:r>
            <a:r>
              <a:rPr lang="en" sz="2000">
                <a:solidFill>
                  <a:schemeClr val="accent5"/>
                </a:solidFill>
                <a:latin typeface="Alegreya"/>
                <a:ea typeface="Alegreya"/>
                <a:cs typeface="Alegreya"/>
                <a:sym typeface="Alegreya"/>
              </a:rPr>
              <a:t>UTC (universal, or GMT)</a:t>
            </a:r>
            <a:r>
              <a:rPr b="0" lang="en" sz="2000">
                <a:solidFill>
                  <a:srgbClr val="434343"/>
                </a:solidFill>
                <a:latin typeface="Alegreya"/>
                <a:ea typeface="Alegreya"/>
                <a:cs typeface="Alegreya"/>
                <a:sym typeface="Alegreya"/>
              </a:rPr>
              <a:t> time.</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All dates are calculated in </a:t>
            </a:r>
            <a:r>
              <a:rPr lang="en" sz="2000">
                <a:solidFill>
                  <a:schemeClr val="accent5"/>
                </a:solidFill>
                <a:latin typeface="Alegreya"/>
                <a:ea typeface="Alegreya"/>
                <a:cs typeface="Alegreya"/>
                <a:sym typeface="Alegreya"/>
              </a:rPr>
              <a:t>milliseconds </a:t>
            </a:r>
            <a:r>
              <a:rPr b="0" lang="en" sz="2000">
                <a:solidFill>
                  <a:srgbClr val="434343"/>
                </a:solidFill>
                <a:latin typeface="Alegreya"/>
                <a:ea typeface="Alegreya"/>
                <a:cs typeface="Alegreya"/>
                <a:sym typeface="Alegreya"/>
              </a:rPr>
              <a:t>from </a:t>
            </a:r>
            <a:r>
              <a:rPr lang="en" sz="2000">
                <a:solidFill>
                  <a:schemeClr val="accent5"/>
                </a:solidFill>
                <a:latin typeface="Alegreya"/>
                <a:ea typeface="Alegreya"/>
                <a:cs typeface="Alegreya"/>
                <a:sym typeface="Alegreya"/>
              </a:rPr>
              <a:t>01 January, 1970 00:00:00 </a:t>
            </a:r>
            <a:r>
              <a:rPr b="0" lang="en" sz="2000">
                <a:solidFill>
                  <a:srgbClr val="434343"/>
                </a:solidFill>
                <a:latin typeface="Alegreya"/>
                <a:ea typeface="Alegreya"/>
                <a:cs typeface="Alegreya"/>
                <a:sym typeface="Alegreya"/>
              </a:rPr>
              <a:t>Universal Time (UTC) with </a:t>
            </a:r>
            <a:r>
              <a:rPr lang="en" sz="2000">
                <a:solidFill>
                  <a:schemeClr val="accent5"/>
                </a:solidFill>
                <a:latin typeface="Alegreya"/>
                <a:ea typeface="Alegreya"/>
                <a:cs typeface="Alegreya"/>
                <a:sym typeface="Alegreya"/>
              </a:rPr>
              <a:t>a day containing 86,400,000 milliseconds</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Some examples of initiating a date:</a:t>
            </a:r>
            <a:endParaRPr b="0" sz="2000">
              <a:solidFill>
                <a:srgbClr val="434343"/>
              </a:solidFill>
              <a:latin typeface="Alegreya"/>
              <a:ea typeface="Alegreya"/>
              <a:cs typeface="Alegreya"/>
              <a:sym typeface="Alegreya"/>
            </a:endParaRPr>
          </a:p>
          <a:p>
            <a:pPr indent="0" lvl="0" marL="91440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var today = new Date()</a:t>
            </a:r>
            <a:endParaRPr b="0" sz="1800">
              <a:solidFill>
                <a:srgbClr val="434343"/>
              </a:solidFill>
              <a:latin typeface="Trebuchet MS"/>
              <a:ea typeface="Trebuchet MS"/>
              <a:cs typeface="Trebuchet MS"/>
              <a:sym typeface="Trebuchet MS"/>
            </a:endParaRPr>
          </a:p>
          <a:p>
            <a:pPr indent="0" lvl="0" marL="91440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var d1 = new Date("October 13, 1975 11:13:00")</a:t>
            </a:r>
            <a:endParaRPr b="0" sz="1800">
              <a:solidFill>
                <a:srgbClr val="434343"/>
              </a:solidFill>
              <a:latin typeface="Trebuchet MS"/>
              <a:ea typeface="Trebuchet MS"/>
              <a:cs typeface="Trebuchet MS"/>
              <a:sym typeface="Trebuchet MS"/>
            </a:endParaRPr>
          </a:p>
          <a:p>
            <a:pPr indent="0" lvl="0" marL="91440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var d2 = new Date(79,5,24)</a:t>
            </a:r>
            <a:endParaRPr b="0" sz="1800">
              <a:solidFill>
                <a:srgbClr val="434343"/>
              </a:solidFill>
              <a:latin typeface="Trebuchet MS"/>
              <a:ea typeface="Trebuchet MS"/>
              <a:cs typeface="Trebuchet MS"/>
              <a:sym typeface="Trebuchet MS"/>
            </a:endParaRPr>
          </a:p>
          <a:p>
            <a:pPr indent="0" lvl="0" marL="91440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var d3 = new Date(79,5,24,11,33,0)</a:t>
            </a:r>
            <a:endParaRPr b="0" sz="1800">
              <a:solidFill>
                <a:srgbClr val="434343"/>
              </a:solidFill>
              <a:latin typeface="Trebuchet MS"/>
              <a:ea typeface="Trebuchet MS"/>
              <a:cs typeface="Trebuchet MS"/>
              <a:sym typeface="Trebuchet MS"/>
            </a:endParaRPr>
          </a:p>
          <a:p>
            <a:pPr indent="0" lvl="0" marL="914400" rtl="0" algn="l">
              <a:lnSpc>
                <a:spcPct val="100000"/>
              </a:lnSpc>
              <a:spcBef>
                <a:spcPts val="0"/>
              </a:spcBef>
              <a:spcAft>
                <a:spcPts val="0"/>
              </a:spcAft>
              <a:buNone/>
            </a:pPr>
            <a:r>
              <a:t/>
            </a:r>
            <a:endParaRPr sz="18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b="0" sz="1800">
              <a:solidFill>
                <a:srgbClr val="434343"/>
              </a:solidFill>
              <a:latin typeface="Alegreya"/>
              <a:ea typeface="Alegreya"/>
              <a:cs typeface="Alegreya"/>
              <a:sym typeface="Alegreya"/>
            </a:endParaRPr>
          </a:p>
          <a:p>
            <a:pPr indent="0" lvl="0" marL="0" marR="0" rtl="0" algn="l">
              <a:lnSpc>
                <a:spcPct val="100000"/>
              </a:lnSpc>
              <a:spcBef>
                <a:spcPts val="0"/>
              </a:spcBef>
              <a:spcAft>
                <a:spcPts val="0"/>
              </a:spcAft>
              <a:buNone/>
            </a:pPr>
            <a:r>
              <a:t/>
            </a:r>
            <a:endParaRPr sz="18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9" name="Shape 1229"/>
        <p:cNvGrpSpPr/>
        <p:nvPr/>
      </p:nvGrpSpPr>
      <p:grpSpPr>
        <a:xfrm>
          <a:off x="0" y="0"/>
          <a:ext cx="0" cy="0"/>
          <a:chOff x="0" y="0"/>
          <a:chExt cx="0" cy="0"/>
        </a:xfrm>
      </p:grpSpPr>
      <p:sp>
        <p:nvSpPr>
          <p:cNvPr id="1230" name="Google Shape;1230;p146"/>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Date (cont.)</a:t>
            </a:r>
            <a:endParaRPr sz="3600">
              <a:solidFill>
                <a:srgbClr val="63A814"/>
              </a:solidFill>
              <a:latin typeface="Alegreya"/>
              <a:ea typeface="Alegreya"/>
              <a:cs typeface="Alegreya"/>
              <a:sym typeface="Alegreya"/>
            </a:endParaRPr>
          </a:p>
        </p:txBody>
      </p:sp>
      <p:pic>
        <p:nvPicPr>
          <p:cNvPr id="1231" name="Google Shape;1231;p146"/>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232" name="Google Shape;1232;p146"/>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Note:</a:t>
            </a:r>
            <a:r>
              <a:rPr b="0" lang="en" sz="2000">
                <a:solidFill>
                  <a:srgbClr val="0170BA"/>
                </a:solidFill>
                <a:latin typeface="Alegreya"/>
                <a:ea typeface="Alegreya"/>
                <a:cs typeface="Alegreya"/>
                <a:sym typeface="Alegreya"/>
              </a:rPr>
              <a:t> JavaScript </a:t>
            </a:r>
            <a:r>
              <a:rPr lang="en" sz="2000">
                <a:solidFill>
                  <a:srgbClr val="0170BA"/>
                </a:solidFill>
                <a:latin typeface="Alegreya"/>
                <a:ea typeface="Alegreya"/>
                <a:cs typeface="Alegreya"/>
                <a:sym typeface="Alegreya"/>
              </a:rPr>
              <a:t>Date </a:t>
            </a:r>
            <a:r>
              <a:rPr b="0" lang="en" sz="2000">
                <a:solidFill>
                  <a:srgbClr val="0170BA"/>
                </a:solidFill>
                <a:latin typeface="Alegreya"/>
                <a:ea typeface="Alegreya"/>
                <a:cs typeface="Alegreya"/>
                <a:sym typeface="Alegreya"/>
              </a:rPr>
              <a:t>objects can only be instantiated by calling JavaScript Date as a </a:t>
            </a:r>
            <a:r>
              <a:rPr lang="en" sz="2000">
                <a:solidFill>
                  <a:srgbClr val="0170BA"/>
                </a:solidFill>
                <a:latin typeface="Alegreya"/>
                <a:ea typeface="Alegreya"/>
                <a:cs typeface="Alegreya"/>
                <a:sym typeface="Alegreya"/>
              </a:rPr>
              <a:t>constructor. </a:t>
            </a:r>
            <a:r>
              <a:rPr b="0" lang="en" sz="2000">
                <a:solidFill>
                  <a:srgbClr val="0170BA"/>
                </a:solidFill>
                <a:latin typeface="Alegreya"/>
                <a:ea typeface="Alegreya"/>
                <a:cs typeface="Alegreya"/>
                <a:sym typeface="Alegreya"/>
              </a:rPr>
              <a:t>Also, Javascript </a:t>
            </a:r>
            <a:r>
              <a:rPr lang="en" sz="2000">
                <a:solidFill>
                  <a:srgbClr val="0170BA"/>
                </a:solidFill>
                <a:latin typeface="Alegreya"/>
                <a:ea typeface="Alegreya"/>
                <a:cs typeface="Alegreya"/>
                <a:sym typeface="Alegreya"/>
              </a:rPr>
              <a:t>Date </a:t>
            </a:r>
            <a:r>
              <a:rPr b="0" lang="en" sz="2000">
                <a:solidFill>
                  <a:srgbClr val="0170BA"/>
                </a:solidFill>
                <a:latin typeface="Alegreya"/>
                <a:ea typeface="Alegreya"/>
                <a:cs typeface="Alegreya"/>
                <a:sym typeface="Alegreya"/>
              </a:rPr>
              <a:t>objects have no literal syntax.</a:t>
            </a:r>
            <a:endParaRPr sz="2000">
              <a:solidFill>
                <a:srgbClr val="0170BA"/>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Set Dates</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We can easily manipulate the date by using the methods available for the Date object.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In the example below we set a Date object to a specific date (14th January 2010):</a:t>
            </a:r>
            <a:endParaRPr b="0" sz="2000">
              <a:solidFill>
                <a:srgbClr val="434343"/>
              </a:solidFill>
              <a:latin typeface="Alegreya"/>
              <a:ea typeface="Alegreya"/>
              <a:cs typeface="Alegreya"/>
              <a:sym typeface="Alegreya"/>
            </a:endParaRPr>
          </a:p>
          <a:p>
            <a:pPr indent="0" lvl="0" marL="91440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let myDate = new Date( );</a:t>
            </a:r>
            <a:endParaRPr b="0" sz="1800">
              <a:solidFill>
                <a:srgbClr val="434343"/>
              </a:solidFill>
              <a:latin typeface="Trebuchet MS"/>
              <a:ea typeface="Trebuchet MS"/>
              <a:cs typeface="Trebuchet MS"/>
              <a:sym typeface="Trebuchet MS"/>
            </a:endParaRPr>
          </a:p>
          <a:p>
            <a:pPr indent="0" lvl="0" marL="91440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myDate.setFullYear(2010,0,14);</a:t>
            </a:r>
            <a:endParaRPr b="0" sz="1800">
              <a:solidFill>
                <a:srgbClr val="434343"/>
              </a:solidFill>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b="0" sz="1800">
              <a:solidFill>
                <a:srgbClr val="434343"/>
              </a:solidFill>
              <a:latin typeface="Alegreya"/>
              <a:ea typeface="Alegreya"/>
              <a:cs typeface="Alegreya"/>
              <a:sym typeface="Alegreya"/>
            </a:endParaRPr>
          </a:p>
          <a:p>
            <a:pPr indent="0" lvl="0" marL="0" marR="0" rtl="0" algn="l">
              <a:lnSpc>
                <a:spcPct val="100000"/>
              </a:lnSpc>
              <a:spcBef>
                <a:spcPts val="0"/>
              </a:spcBef>
              <a:spcAft>
                <a:spcPts val="0"/>
              </a:spcAft>
              <a:buNone/>
            </a:pPr>
            <a:r>
              <a:t/>
            </a:r>
            <a:endParaRPr sz="18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6" name="Shape 1236"/>
        <p:cNvGrpSpPr/>
        <p:nvPr/>
      </p:nvGrpSpPr>
      <p:grpSpPr>
        <a:xfrm>
          <a:off x="0" y="0"/>
          <a:ext cx="0" cy="0"/>
          <a:chOff x="0" y="0"/>
          <a:chExt cx="0" cy="0"/>
        </a:xfrm>
      </p:grpSpPr>
      <p:sp>
        <p:nvSpPr>
          <p:cNvPr id="1237" name="Google Shape;1237;p147"/>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Date (cont.)</a:t>
            </a:r>
            <a:endParaRPr sz="3600">
              <a:solidFill>
                <a:srgbClr val="63A814"/>
              </a:solidFill>
              <a:latin typeface="Alegreya"/>
              <a:ea typeface="Alegreya"/>
              <a:cs typeface="Alegreya"/>
              <a:sym typeface="Alegreya"/>
            </a:endParaRPr>
          </a:p>
        </p:txBody>
      </p:sp>
      <p:pic>
        <p:nvPicPr>
          <p:cNvPr id="1238" name="Google Shape;1238;p147"/>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239" name="Google Shape;1239;p147"/>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Set Dates</a:t>
            </a:r>
            <a:endParaRPr b="0"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And in the following example we set a Date object to be </a:t>
            </a:r>
            <a:r>
              <a:rPr lang="en" sz="2000">
                <a:solidFill>
                  <a:schemeClr val="accent5"/>
                </a:solidFill>
                <a:latin typeface="Alegreya"/>
                <a:ea typeface="Alegreya"/>
                <a:cs typeface="Alegreya"/>
                <a:sym typeface="Alegreya"/>
              </a:rPr>
              <a:t>5</a:t>
            </a:r>
            <a:r>
              <a:rPr b="0" lang="en" sz="2000">
                <a:solidFill>
                  <a:schemeClr val="accent5"/>
                </a:solidFill>
                <a:latin typeface="Alegreya"/>
                <a:ea typeface="Alegreya"/>
                <a:cs typeface="Alegreya"/>
                <a:sym typeface="Alegreya"/>
              </a:rPr>
              <a:t> </a:t>
            </a:r>
            <a:r>
              <a:rPr b="0" lang="en" sz="2000">
                <a:solidFill>
                  <a:srgbClr val="434343"/>
                </a:solidFill>
                <a:latin typeface="Alegreya"/>
                <a:ea typeface="Alegreya"/>
                <a:cs typeface="Alegreya"/>
                <a:sym typeface="Alegreya"/>
              </a:rPr>
              <a:t>days into the future:</a:t>
            </a:r>
            <a:endParaRPr b="0" sz="2000">
              <a:solidFill>
                <a:srgbClr val="434343"/>
              </a:solidFill>
              <a:latin typeface="Alegreya"/>
              <a:ea typeface="Alegreya"/>
              <a:cs typeface="Alegreya"/>
              <a:sym typeface="Alegreya"/>
            </a:endParaRPr>
          </a:p>
          <a:p>
            <a:pPr indent="0" lvl="0" marL="914400" marR="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var myDate=new Date();</a:t>
            </a:r>
            <a:endParaRPr b="0" sz="1800">
              <a:solidFill>
                <a:srgbClr val="434343"/>
              </a:solidFill>
              <a:latin typeface="Trebuchet MS"/>
              <a:ea typeface="Trebuchet MS"/>
              <a:cs typeface="Trebuchet MS"/>
              <a:sym typeface="Trebuchet MS"/>
            </a:endParaRPr>
          </a:p>
          <a:p>
            <a:pPr indent="0" lvl="0" marL="914400" marR="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myDate.setDate(myDate.getDate()+5);</a:t>
            </a:r>
            <a:endParaRPr b="0" i="1"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Note:</a:t>
            </a:r>
            <a:r>
              <a:rPr b="0" lang="en" sz="2000">
                <a:solidFill>
                  <a:srgbClr val="0170BA"/>
                </a:solidFill>
                <a:latin typeface="Alegreya"/>
                <a:ea typeface="Alegreya"/>
                <a:cs typeface="Alegreya"/>
                <a:sym typeface="Alegreya"/>
              </a:rPr>
              <a:t> If adding five days to a date shifts the month or year, the changes are handled automatically by the Date object itself!</a:t>
            </a:r>
            <a:endParaRPr b="0" sz="2000">
              <a:solidFill>
                <a:srgbClr val="0170BA"/>
              </a:solidFill>
              <a:latin typeface="Alegreya"/>
              <a:ea typeface="Alegreya"/>
              <a:cs typeface="Alegreya"/>
              <a:sym typeface="Alegreya"/>
            </a:endParaRPr>
          </a:p>
          <a:p>
            <a:pPr indent="0" lvl="0" marL="0" marR="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3" name="Shape 1243"/>
        <p:cNvGrpSpPr/>
        <p:nvPr/>
      </p:nvGrpSpPr>
      <p:grpSpPr>
        <a:xfrm>
          <a:off x="0" y="0"/>
          <a:ext cx="0" cy="0"/>
          <a:chOff x="0" y="0"/>
          <a:chExt cx="0" cy="0"/>
        </a:xfrm>
      </p:grpSpPr>
      <p:sp>
        <p:nvSpPr>
          <p:cNvPr id="1244" name="Google Shape;1244;p148"/>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Date (cont.)</a:t>
            </a:r>
            <a:endParaRPr sz="3600">
              <a:solidFill>
                <a:srgbClr val="63A814"/>
              </a:solidFill>
              <a:latin typeface="Alegreya"/>
              <a:ea typeface="Alegreya"/>
              <a:cs typeface="Alegreya"/>
              <a:sym typeface="Alegreya"/>
            </a:endParaRPr>
          </a:p>
        </p:txBody>
      </p:sp>
      <p:pic>
        <p:nvPicPr>
          <p:cNvPr id="1245" name="Google Shape;1245;p148"/>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246" name="Google Shape;1246;p148"/>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 sz="2000">
                <a:solidFill>
                  <a:srgbClr val="0170BA"/>
                </a:solidFill>
                <a:latin typeface="Alegreya"/>
                <a:ea typeface="Alegreya"/>
                <a:cs typeface="Alegreya"/>
                <a:sym typeface="Alegreya"/>
              </a:rPr>
              <a:t>Date Object Properties</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50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1000"/>
              </a:spcBef>
              <a:spcAft>
                <a:spcPts val="0"/>
              </a:spcAft>
              <a:buNone/>
            </a:pPr>
            <a:r>
              <a:rPr lang="en" sz="2000">
                <a:solidFill>
                  <a:srgbClr val="0170BA"/>
                </a:solidFill>
                <a:latin typeface="Alegreya"/>
                <a:ea typeface="Alegreya"/>
                <a:cs typeface="Alegreya"/>
                <a:sym typeface="Alegreya"/>
              </a:rPr>
              <a:t>Date Object Methods</a:t>
            </a:r>
            <a:endParaRPr b="0" sz="2000">
              <a:solidFill>
                <a:srgbClr val="434343"/>
              </a:solidFill>
              <a:latin typeface="Alegreya"/>
              <a:ea typeface="Alegreya"/>
              <a:cs typeface="Alegreya"/>
              <a:sym typeface="Alegreya"/>
            </a:endParaRPr>
          </a:p>
          <a:p>
            <a:pPr indent="0" lvl="0" marL="0" marR="0" rtl="0" algn="l">
              <a:lnSpc>
                <a:spcPct val="100000"/>
              </a:lnSpc>
              <a:spcBef>
                <a:spcPts val="1000"/>
              </a:spcBef>
              <a:spcAft>
                <a:spcPts val="0"/>
              </a:spcAft>
              <a:buNone/>
            </a:pPr>
            <a:r>
              <a:t/>
            </a:r>
            <a:endParaRPr sz="2000">
              <a:solidFill>
                <a:srgbClr val="434343"/>
              </a:solidFill>
              <a:latin typeface="Alegreya"/>
              <a:ea typeface="Alegreya"/>
              <a:cs typeface="Alegreya"/>
              <a:sym typeface="Alegreya"/>
            </a:endParaRPr>
          </a:p>
        </p:txBody>
      </p:sp>
      <p:graphicFrame>
        <p:nvGraphicFramePr>
          <p:cNvPr id="1247" name="Google Shape;1247;p148"/>
          <p:cNvGraphicFramePr/>
          <p:nvPr/>
        </p:nvGraphicFramePr>
        <p:xfrm>
          <a:off x="496350" y="1652250"/>
          <a:ext cx="3000000" cy="3000000"/>
        </p:xfrm>
        <a:graphic>
          <a:graphicData uri="http://schemas.openxmlformats.org/drawingml/2006/table">
            <a:tbl>
              <a:tblPr>
                <a:noFill/>
                <a:tableStyleId>{74AFA9C1-3977-4363-B957-740D09E80203}</a:tableStyleId>
              </a:tblPr>
              <a:tblGrid>
                <a:gridCol w="1830000"/>
                <a:gridCol w="6479925"/>
              </a:tblGrid>
              <a:tr h="326250">
                <a:tc>
                  <a:txBody>
                    <a:bodyPr>
                      <a:noAutofit/>
                    </a:bodyPr>
                    <a:lstStyle/>
                    <a:p>
                      <a:pPr indent="0" lvl="0" marL="0" rtl="0" algn="ctr">
                        <a:lnSpc>
                          <a:spcPct val="100000"/>
                        </a:lnSpc>
                        <a:spcBef>
                          <a:spcPts val="0"/>
                        </a:spcBef>
                        <a:spcAft>
                          <a:spcPts val="0"/>
                        </a:spcAft>
                        <a:buNone/>
                      </a:pPr>
                      <a:r>
                        <a:rPr b="1" lang="en" sz="1800">
                          <a:solidFill>
                            <a:srgbClr val="FFFFFF"/>
                          </a:solidFill>
                          <a:latin typeface="Alegreya"/>
                          <a:ea typeface="Alegreya"/>
                          <a:cs typeface="Alegreya"/>
                          <a:sym typeface="Alegreya"/>
                        </a:rPr>
                        <a:t>Property</a:t>
                      </a:r>
                      <a:endParaRPr b="1" sz="1800">
                        <a:solidFill>
                          <a:srgbClr val="FFFFFF"/>
                        </a:solidFill>
                        <a:latin typeface="Alegreya"/>
                        <a:ea typeface="Alegreya"/>
                        <a:cs typeface="Alegreya"/>
                        <a:sym typeface="Alegreya"/>
                      </a:endParaRPr>
                    </a:p>
                  </a:txBody>
                  <a:tcPr marT="91425" marB="91425" marR="91425" marL="91425">
                    <a:solidFill>
                      <a:srgbClr val="63A814"/>
                    </a:solidFill>
                  </a:tcPr>
                </a:tc>
                <a:tc>
                  <a:txBody>
                    <a:bodyPr>
                      <a:noAutofit/>
                    </a:bodyPr>
                    <a:lstStyle/>
                    <a:p>
                      <a:pPr indent="0" lvl="0" marL="0" rtl="0" algn="ctr">
                        <a:lnSpc>
                          <a:spcPct val="100000"/>
                        </a:lnSpc>
                        <a:spcBef>
                          <a:spcPts val="0"/>
                        </a:spcBef>
                        <a:spcAft>
                          <a:spcPts val="0"/>
                        </a:spcAft>
                        <a:buNone/>
                      </a:pPr>
                      <a:r>
                        <a:rPr b="1" lang="en" sz="1800">
                          <a:solidFill>
                            <a:srgbClr val="FFFFFF"/>
                          </a:solidFill>
                          <a:latin typeface="Alegreya"/>
                          <a:ea typeface="Alegreya"/>
                          <a:cs typeface="Alegreya"/>
                          <a:sym typeface="Alegreya"/>
                        </a:rPr>
                        <a:t>Description</a:t>
                      </a:r>
                      <a:endParaRPr b="1" sz="1800">
                        <a:solidFill>
                          <a:srgbClr val="FFFFFF"/>
                        </a:solidFill>
                        <a:latin typeface="Alegreya"/>
                        <a:ea typeface="Alegreya"/>
                        <a:cs typeface="Alegreya"/>
                        <a:sym typeface="Alegreya"/>
                      </a:endParaRPr>
                    </a:p>
                  </a:txBody>
                  <a:tcPr marT="91425" marB="91425" marR="91425" marL="91425">
                    <a:solidFill>
                      <a:srgbClr val="63A814"/>
                    </a:solidFill>
                  </a:tcPr>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Date.length</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The value of Date.length is 7. </a:t>
                      </a:r>
                      <a:endParaRPr sz="1800">
                        <a:solidFill>
                          <a:srgbClr val="434343"/>
                        </a:solidFill>
                        <a:latin typeface="Alegreya"/>
                        <a:ea typeface="Alegreya"/>
                        <a:cs typeface="Alegreya"/>
                        <a:sym typeface="Alegreya"/>
                      </a:endParaRPr>
                    </a:p>
                  </a:txBody>
                  <a:tcPr marT="91425" marB="91425" marR="91425" marL="91425"/>
                </a:tc>
              </a:tr>
            </a:tbl>
          </a:graphicData>
        </a:graphic>
      </p:graphicFrame>
      <p:graphicFrame>
        <p:nvGraphicFramePr>
          <p:cNvPr id="1248" name="Google Shape;1248;p148"/>
          <p:cNvGraphicFramePr/>
          <p:nvPr/>
        </p:nvGraphicFramePr>
        <p:xfrm>
          <a:off x="496350" y="3071725"/>
          <a:ext cx="3000000" cy="3000000"/>
        </p:xfrm>
        <a:graphic>
          <a:graphicData uri="http://schemas.openxmlformats.org/drawingml/2006/table">
            <a:tbl>
              <a:tblPr>
                <a:noFill/>
                <a:tableStyleId>{74AFA9C1-3977-4363-B957-740D09E80203}</a:tableStyleId>
              </a:tblPr>
              <a:tblGrid>
                <a:gridCol w="1830000"/>
                <a:gridCol w="6479925"/>
              </a:tblGrid>
              <a:tr h="460425">
                <a:tc>
                  <a:txBody>
                    <a:bodyPr>
                      <a:noAutofit/>
                    </a:bodyPr>
                    <a:lstStyle/>
                    <a:p>
                      <a:pPr indent="0" lvl="0" marL="0" rtl="0" algn="ctr">
                        <a:lnSpc>
                          <a:spcPct val="100000"/>
                        </a:lnSpc>
                        <a:spcBef>
                          <a:spcPts val="0"/>
                        </a:spcBef>
                        <a:spcAft>
                          <a:spcPts val="0"/>
                        </a:spcAft>
                        <a:buNone/>
                      </a:pPr>
                      <a:r>
                        <a:rPr b="1" lang="en" sz="1800">
                          <a:solidFill>
                            <a:srgbClr val="FFFFFF"/>
                          </a:solidFill>
                          <a:latin typeface="Alegreya"/>
                          <a:ea typeface="Alegreya"/>
                          <a:cs typeface="Alegreya"/>
                          <a:sym typeface="Alegreya"/>
                        </a:rPr>
                        <a:t>Method</a:t>
                      </a:r>
                      <a:endParaRPr b="1" sz="1800">
                        <a:solidFill>
                          <a:srgbClr val="FFFFFF"/>
                        </a:solidFill>
                        <a:latin typeface="Alegreya"/>
                        <a:ea typeface="Alegreya"/>
                        <a:cs typeface="Alegreya"/>
                        <a:sym typeface="Alegreya"/>
                      </a:endParaRPr>
                    </a:p>
                  </a:txBody>
                  <a:tcPr marT="91425" marB="91425" marR="91425" marL="91425">
                    <a:solidFill>
                      <a:srgbClr val="63A814"/>
                    </a:solidFill>
                  </a:tcPr>
                </a:tc>
                <a:tc>
                  <a:txBody>
                    <a:bodyPr>
                      <a:noAutofit/>
                    </a:bodyPr>
                    <a:lstStyle/>
                    <a:p>
                      <a:pPr indent="0" lvl="0" marL="0" rtl="0" algn="ctr">
                        <a:lnSpc>
                          <a:spcPct val="100000"/>
                        </a:lnSpc>
                        <a:spcBef>
                          <a:spcPts val="0"/>
                        </a:spcBef>
                        <a:spcAft>
                          <a:spcPts val="0"/>
                        </a:spcAft>
                        <a:buNone/>
                      </a:pPr>
                      <a:r>
                        <a:rPr b="1" lang="en" sz="1800">
                          <a:solidFill>
                            <a:srgbClr val="FFFFFF"/>
                          </a:solidFill>
                          <a:latin typeface="Alegreya"/>
                          <a:ea typeface="Alegreya"/>
                          <a:cs typeface="Alegreya"/>
                          <a:sym typeface="Alegreya"/>
                        </a:rPr>
                        <a:t>Description</a:t>
                      </a:r>
                      <a:endParaRPr b="1" sz="1800">
                        <a:solidFill>
                          <a:srgbClr val="FFFFFF"/>
                        </a:solidFill>
                        <a:latin typeface="Alegreya"/>
                        <a:ea typeface="Alegreya"/>
                        <a:cs typeface="Alegreya"/>
                        <a:sym typeface="Alegreya"/>
                      </a:endParaRPr>
                    </a:p>
                  </a:txBody>
                  <a:tcPr marT="91425" marB="91425" marR="91425" marL="91425">
                    <a:solidFill>
                      <a:srgbClr val="63A814"/>
                    </a:solidFill>
                  </a:tcPr>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Date.now(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Returns the numeric value corresponding to the current time - the number of milliseconds elapsed since January 1, 1970 00:00:00 UTC, with leap seconds ignored.</a:t>
                      </a:r>
                      <a:endParaRPr sz="1800">
                        <a:solidFill>
                          <a:srgbClr val="434343"/>
                        </a:solidFill>
                        <a:latin typeface="Alegreya"/>
                        <a:ea typeface="Alegreya"/>
                        <a:cs typeface="Alegreya"/>
                        <a:sym typeface="Alegreya"/>
                      </a:endParaRPr>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2" name="Shape 1252"/>
        <p:cNvGrpSpPr/>
        <p:nvPr/>
      </p:nvGrpSpPr>
      <p:grpSpPr>
        <a:xfrm>
          <a:off x="0" y="0"/>
          <a:ext cx="0" cy="0"/>
          <a:chOff x="0" y="0"/>
          <a:chExt cx="0" cy="0"/>
        </a:xfrm>
      </p:grpSpPr>
      <p:sp>
        <p:nvSpPr>
          <p:cNvPr id="1253" name="Google Shape;1253;p149"/>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Date (cont.)</a:t>
            </a:r>
            <a:endParaRPr sz="3600">
              <a:solidFill>
                <a:srgbClr val="63A814"/>
              </a:solidFill>
              <a:latin typeface="Alegreya"/>
              <a:ea typeface="Alegreya"/>
              <a:cs typeface="Alegreya"/>
              <a:sym typeface="Alegreya"/>
            </a:endParaRPr>
          </a:p>
        </p:txBody>
      </p:sp>
      <p:pic>
        <p:nvPicPr>
          <p:cNvPr id="1254" name="Google Shape;1254;p149"/>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255" name="Google Shape;1255;p149"/>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 sz="2000">
                <a:solidFill>
                  <a:srgbClr val="0170BA"/>
                </a:solidFill>
                <a:latin typeface="Alegreya"/>
                <a:ea typeface="Alegreya"/>
                <a:cs typeface="Alegreya"/>
                <a:sym typeface="Alegreya"/>
              </a:rPr>
              <a:t>JavaScript Date Instances -- Getter</a:t>
            </a:r>
            <a:endParaRPr b="0" sz="2000">
              <a:solidFill>
                <a:srgbClr val="434343"/>
              </a:solidFill>
              <a:latin typeface="Alegreya"/>
              <a:ea typeface="Alegreya"/>
              <a:cs typeface="Alegreya"/>
              <a:sym typeface="Alegreya"/>
            </a:endParaRPr>
          </a:p>
          <a:p>
            <a:pPr indent="0" lvl="0" marL="0" marR="0" rtl="0" algn="l">
              <a:lnSpc>
                <a:spcPct val="100000"/>
              </a:lnSpc>
              <a:spcBef>
                <a:spcPts val="1000"/>
              </a:spcBef>
              <a:spcAft>
                <a:spcPts val="0"/>
              </a:spcAft>
              <a:buNone/>
            </a:pPr>
            <a:r>
              <a:t/>
            </a:r>
            <a:endParaRPr sz="2000">
              <a:solidFill>
                <a:srgbClr val="434343"/>
              </a:solidFill>
              <a:latin typeface="Alegreya"/>
              <a:ea typeface="Alegreya"/>
              <a:cs typeface="Alegreya"/>
              <a:sym typeface="Alegreya"/>
            </a:endParaRPr>
          </a:p>
        </p:txBody>
      </p:sp>
      <p:graphicFrame>
        <p:nvGraphicFramePr>
          <p:cNvPr id="1256" name="Google Shape;1256;p149"/>
          <p:cNvGraphicFramePr/>
          <p:nvPr/>
        </p:nvGraphicFramePr>
        <p:xfrm>
          <a:off x="496350" y="1700125"/>
          <a:ext cx="3000000" cy="3000000"/>
        </p:xfrm>
        <a:graphic>
          <a:graphicData uri="http://schemas.openxmlformats.org/drawingml/2006/table">
            <a:tbl>
              <a:tblPr>
                <a:noFill/>
                <a:tableStyleId>{74AFA9C1-3977-4363-B957-740D09E80203}</a:tableStyleId>
              </a:tblPr>
              <a:tblGrid>
                <a:gridCol w="1830000"/>
                <a:gridCol w="6479925"/>
              </a:tblGrid>
              <a:tr h="460425">
                <a:tc>
                  <a:txBody>
                    <a:bodyPr>
                      <a:noAutofit/>
                    </a:bodyPr>
                    <a:lstStyle/>
                    <a:p>
                      <a:pPr indent="0" lvl="0" marL="0" rtl="0" algn="ctr">
                        <a:lnSpc>
                          <a:spcPct val="100000"/>
                        </a:lnSpc>
                        <a:spcBef>
                          <a:spcPts val="0"/>
                        </a:spcBef>
                        <a:spcAft>
                          <a:spcPts val="0"/>
                        </a:spcAft>
                        <a:buNone/>
                      </a:pPr>
                      <a:r>
                        <a:rPr b="1" lang="en" sz="1800">
                          <a:solidFill>
                            <a:srgbClr val="FFFFFF"/>
                          </a:solidFill>
                          <a:latin typeface="Alegreya"/>
                          <a:ea typeface="Alegreya"/>
                          <a:cs typeface="Alegreya"/>
                          <a:sym typeface="Alegreya"/>
                        </a:rPr>
                        <a:t>Method</a:t>
                      </a:r>
                      <a:endParaRPr b="1" sz="1800">
                        <a:solidFill>
                          <a:srgbClr val="FFFFFF"/>
                        </a:solidFill>
                        <a:latin typeface="Alegreya"/>
                        <a:ea typeface="Alegreya"/>
                        <a:cs typeface="Alegreya"/>
                        <a:sym typeface="Alegreya"/>
                      </a:endParaRPr>
                    </a:p>
                  </a:txBody>
                  <a:tcPr marT="91425" marB="91425" marR="91425" marL="91425">
                    <a:solidFill>
                      <a:srgbClr val="63A814"/>
                    </a:solidFill>
                  </a:tcPr>
                </a:tc>
                <a:tc>
                  <a:txBody>
                    <a:bodyPr>
                      <a:noAutofit/>
                    </a:bodyPr>
                    <a:lstStyle/>
                    <a:p>
                      <a:pPr indent="0" lvl="0" marL="0" rtl="0" algn="ctr">
                        <a:lnSpc>
                          <a:spcPct val="100000"/>
                        </a:lnSpc>
                        <a:spcBef>
                          <a:spcPts val="0"/>
                        </a:spcBef>
                        <a:spcAft>
                          <a:spcPts val="0"/>
                        </a:spcAft>
                        <a:buNone/>
                      </a:pPr>
                      <a:r>
                        <a:rPr b="1" lang="en" sz="1800">
                          <a:solidFill>
                            <a:srgbClr val="FFFFFF"/>
                          </a:solidFill>
                          <a:latin typeface="Alegreya"/>
                          <a:ea typeface="Alegreya"/>
                          <a:cs typeface="Alegreya"/>
                          <a:sym typeface="Alegreya"/>
                        </a:rPr>
                        <a:t>Description</a:t>
                      </a:r>
                      <a:endParaRPr b="1" sz="1800">
                        <a:solidFill>
                          <a:srgbClr val="FFFFFF"/>
                        </a:solidFill>
                        <a:latin typeface="Alegreya"/>
                        <a:ea typeface="Alegreya"/>
                        <a:cs typeface="Alegreya"/>
                        <a:sym typeface="Alegreya"/>
                      </a:endParaRPr>
                    </a:p>
                  </a:txBody>
                  <a:tcPr marT="91425" marB="91425" marR="91425" marL="91425">
                    <a:solidFill>
                      <a:srgbClr val="63A814"/>
                    </a:solidFill>
                  </a:tcPr>
                </a:tc>
              </a:tr>
              <a:tr h="624600">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getDate(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Returns the day of the month (1-31) for the specified date according to local time.</a:t>
                      </a:r>
                      <a:endParaRPr sz="18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getDay(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Returns the day of the week (0-6) for the specified date according to local time.</a:t>
                      </a:r>
                      <a:endParaRPr sz="18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getFullYear(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Returns the year (4 digits for 4-digit years) of the specified date according to local time.</a:t>
                      </a:r>
                      <a:endParaRPr sz="18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getHours(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Returns the hour (0-23) in the specified date according to local time.</a:t>
                      </a:r>
                      <a:endParaRPr sz="1800">
                        <a:solidFill>
                          <a:srgbClr val="434343"/>
                        </a:solidFill>
                        <a:latin typeface="Alegreya"/>
                        <a:ea typeface="Alegreya"/>
                        <a:cs typeface="Alegreya"/>
                        <a:sym typeface="Alegreya"/>
                      </a:endParaRPr>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0" name="Shape 1260"/>
        <p:cNvGrpSpPr/>
        <p:nvPr/>
      </p:nvGrpSpPr>
      <p:grpSpPr>
        <a:xfrm>
          <a:off x="0" y="0"/>
          <a:ext cx="0" cy="0"/>
          <a:chOff x="0" y="0"/>
          <a:chExt cx="0" cy="0"/>
        </a:xfrm>
      </p:grpSpPr>
      <p:sp>
        <p:nvSpPr>
          <p:cNvPr id="1261" name="Google Shape;1261;p150"/>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Date (cont.)</a:t>
            </a:r>
            <a:endParaRPr sz="3600">
              <a:solidFill>
                <a:srgbClr val="63A814"/>
              </a:solidFill>
              <a:latin typeface="Alegreya"/>
              <a:ea typeface="Alegreya"/>
              <a:cs typeface="Alegreya"/>
              <a:sym typeface="Alegreya"/>
            </a:endParaRPr>
          </a:p>
        </p:txBody>
      </p:sp>
      <p:pic>
        <p:nvPicPr>
          <p:cNvPr id="1262" name="Google Shape;1262;p150"/>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263" name="Google Shape;1263;p150"/>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t/>
            </a:r>
            <a:endParaRPr b="0" sz="2000">
              <a:solidFill>
                <a:srgbClr val="434343"/>
              </a:solidFill>
              <a:latin typeface="Alegreya"/>
              <a:ea typeface="Alegreya"/>
              <a:cs typeface="Alegreya"/>
              <a:sym typeface="Alegreya"/>
            </a:endParaRPr>
          </a:p>
          <a:p>
            <a:pPr indent="0" lvl="0" marL="0" marR="0" rtl="0" algn="l">
              <a:lnSpc>
                <a:spcPct val="100000"/>
              </a:lnSpc>
              <a:spcBef>
                <a:spcPts val="1000"/>
              </a:spcBef>
              <a:spcAft>
                <a:spcPts val="0"/>
              </a:spcAft>
              <a:buNone/>
            </a:pPr>
            <a:r>
              <a:t/>
            </a:r>
            <a:endParaRPr sz="2000">
              <a:solidFill>
                <a:srgbClr val="434343"/>
              </a:solidFill>
              <a:latin typeface="Alegreya"/>
              <a:ea typeface="Alegreya"/>
              <a:cs typeface="Alegreya"/>
              <a:sym typeface="Alegreya"/>
            </a:endParaRPr>
          </a:p>
        </p:txBody>
      </p:sp>
      <p:graphicFrame>
        <p:nvGraphicFramePr>
          <p:cNvPr id="1264" name="Google Shape;1264;p150"/>
          <p:cNvGraphicFramePr/>
          <p:nvPr/>
        </p:nvGraphicFramePr>
        <p:xfrm>
          <a:off x="496350" y="1242925"/>
          <a:ext cx="3000000" cy="3000000"/>
        </p:xfrm>
        <a:graphic>
          <a:graphicData uri="http://schemas.openxmlformats.org/drawingml/2006/table">
            <a:tbl>
              <a:tblPr>
                <a:noFill/>
                <a:tableStyleId>{74AFA9C1-3977-4363-B957-740D09E80203}</a:tableStyleId>
              </a:tblPr>
              <a:tblGrid>
                <a:gridCol w="1830000"/>
                <a:gridCol w="6479925"/>
              </a:tblGrid>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getMilliseconds()</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Returns the milliseconds (0-999) in the specified date according to local time.</a:t>
                      </a:r>
                      <a:endParaRPr sz="18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getMinutes(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Returns the minutes (0-59) in the specified date according to local time.</a:t>
                      </a:r>
                      <a:endParaRPr sz="18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getSecond(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Returns the seconds (0-59) in the specified date according to local time.</a:t>
                      </a:r>
                      <a:endParaRPr sz="18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getMonth(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Returns the month (0-11) in the specified date according to local time.</a:t>
                      </a:r>
                      <a:endParaRPr sz="18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getTime(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Returns the numeric value of the specified date as the number of milliseconds since January 1, 1970, 00:00:00 UTC (negative for prior times).</a:t>
                      </a:r>
                      <a:endParaRPr sz="1800">
                        <a:solidFill>
                          <a:srgbClr val="434343"/>
                        </a:solidFill>
                        <a:latin typeface="Alegreya"/>
                        <a:ea typeface="Alegreya"/>
                        <a:cs typeface="Alegreya"/>
                        <a:sym typeface="Alegreya"/>
                      </a:endParaRPr>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8" name="Shape 1268"/>
        <p:cNvGrpSpPr/>
        <p:nvPr/>
      </p:nvGrpSpPr>
      <p:grpSpPr>
        <a:xfrm>
          <a:off x="0" y="0"/>
          <a:ext cx="0" cy="0"/>
          <a:chOff x="0" y="0"/>
          <a:chExt cx="0" cy="0"/>
        </a:xfrm>
      </p:grpSpPr>
      <p:sp>
        <p:nvSpPr>
          <p:cNvPr id="1269" name="Google Shape;1269;p151"/>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Date (cont.)</a:t>
            </a:r>
            <a:endParaRPr sz="3600">
              <a:solidFill>
                <a:srgbClr val="63A814"/>
              </a:solidFill>
              <a:latin typeface="Alegreya"/>
              <a:ea typeface="Alegreya"/>
              <a:cs typeface="Alegreya"/>
              <a:sym typeface="Alegreya"/>
            </a:endParaRPr>
          </a:p>
        </p:txBody>
      </p:sp>
      <p:pic>
        <p:nvPicPr>
          <p:cNvPr id="1270" name="Google Shape;1270;p151"/>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271" name="Google Shape;1271;p151"/>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 sz="2000">
                <a:solidFill>
                  <a:srgbClr val="0170BA"/>
                </a:solidFill>
                <a:latin typeface="Alegreya"/>
                <a:ea typeface="Alegreya"/>
                <a:cs typeface="Alegreya"/>
                <a:sym typeface="Alegreya"/>
              </a:rPr>
              <a:t>JavaScript Date Instances -- Setter</a:t>
            </a:r>
            <a:endParaRPr b="0" sz="2000">
              <a:solidFill>
                <a:srgbClr val="434343"/>
              </a:solidFill>
              <a:latin typeface="Alegreya"/>
              <a:ea typeface="Alegreya"/>
              <a:cs typeface="Alegreya"/>
              <a:sym typeface="Alegreya"/>
            </a:endParaRPr>
          </a:p>
          <a:p>
            <a:pPr indent="0" lvl="0" marL="0" marR="0" rtl="0" algn="l">
              <a:lnSpc>
                <a:spcPct val="100000"/>
              </a:lnSpc>
              <a:spcBef>
                <a:spcPts val="1000"/>
              </a:spcBef>
              <a:spcAft>
                <a:spcPts val="0"/>
              </a:spcAft>
              <a:buNone/>
            </a:pPr>
            <a:r>
              <a:t/>
            </a:r>
            <a:endParaRPr sz="2000">
              <a:solidFill>
                <a:srgbClr val="434343"/>
              </a:solidFill>
              <a:latin typeface="Alegreya"/>
              <a:ea typeface="Alegreya"/>
              <a:cs typeface="Alegreya"/>
              <a:sym typeface="Alegreya"/>
            </a:endParaRPr>
          </a:p>
        </p:txBody>
      </p:sp>
      <p:graphicFrame>
        <p:nvGraphicFramePr>
          <p:cNvPr id="1272" name="Google Shape;1272;p151"/>
          <p:cNvGraphicFramePr/>
          <p:nvPr/>
        </p:nvGraphicFramePr>
        <p:xfrm>
          <a:off x="496350" y="1700125"/>
          <a:ext cx="3000000" cy="3000000"/>
        </p:xfrm>
        <a:graphic>
          <a:graphicData uri="http://schemas.openxmlformats.org/drawingml/2006/table">
            <a:tbl>
              <a:tblPr>
                <a:noFill/>
                <a:tableStyleId>{74AFA9C1-3977-4363-B957-740D09E80203}</a:tableStyleId>
              </a:tblPr>
              <a:tblGrid>
                <a:gridCol w="1866900"/>
                <a:gridCol w="6443025"/>
              </a:tblGrid>
              <a:tr h="460425">
                <a:tc>
                  <a:txBody>
                    <a:bodyPr>
                      <a:noAutofit/>
                    </a:bodyPr>
                    <a:lstStyle/>
                    <a:p>
                      <a:pPr indent="0" lvl="0" marL="0" rtl="0" algn="ctr">
                        <a:lnSpc>
                          <a:spcPct val="100000"/>
                        </a:lnSpc>
                        <a:spcBef>
                          <a:spcPts val="0"/>
                        </a:spcBef>
                        <a:spcAft>
                          <a:spcPts val="0"/>
                        </a:spcAft>
                        <a:buNone/>
                      </a:pPr>
                      <a:r>
                        <a:rPr b="1" lang="en" sz="1800">
                          <a:solidFill>
                            <a:srgbClr val="FFFFFF"/>
                          </a:solidFill>
                          <a:latin typeface="Alegreya"/>
                          <a:ea typeface="Alegreya"/>
                          <a:cs typeface="Alegreya"/>
                          <a:sym typeface="Alegreya"/>
                        </a:rPr>
                        <a:t>Method</a:t>
                      </a:r>
                      <a:endParaRPr b="1" sz="1800">
                        <a:solidFill>
                          <a:srgbClr val="FFFFFF"/>
                        </a:solidFill>
                        <a:latin typeface="Alegreya"/>
                        <a:ea typeface="Alegreya"/>
                        <a:cs typeface="Alegreya"/>
                        <a:sym typeface="Alegreya"/>
                      </a:endParaRPr>
                    </a:p>
                  </a:txBody>
                  <a:tcPr marT="91425" marB="91425" marR="91425" marL="91425">
                    <a:solidFill>
                      <a:srgbClr val="63A814"/>
                    </a:solidFill>
                  </a:tcPr>
                </a:tc>
                <a:tc>
                  <a:txBody>
                    <a:bodyPr>
                      <a:noAutofit/>
                    </a:bodyPr>
                    <a:lstStyle/>
                    <a:p>
                      <a:pPr indent="0" lvl="0" marL="0" rtl="0" algn="ctr">
                        <a:lnSpc>
                          <a:spcPct val="100000"/>
                        </a:lnSpc>
                        <a:spcBef>
                          <a:spcPts val="0"/>
                        </a:spcBef>
                        <a:spcAft>
                          <a:spcPts val="0"/>
                        </a:spcAft>
                        <a:buNone/>
                      </a:pPr>
                      <a:r>
                        <a:rPr b="1" lang="en" sz="1800">
                          <a:solidFill>
                            <a:srgbClr val="FFFFFF"/>
                          </a:solidFill>
                          <a:latin typeface="Alegreya"/>
                          <a:ea typeface="Alegreya"/>
                          <a:cs typeface="Alegreya"/>
                          <a:sym typeface="Alegreya"/>
                        </a:rPr>
                        <a:t>Description</a:t>
                      </a:r>
                      <a:endParaRPr b="1" sz="1800">
                        <a:solidFill>
                          <a:srgbClr val="FFFFFF"/>
                        </a:solidFill>
                        <a:latin typeface="Alegreya"/>
                        <a:ea typeface="Alegreya"/>
                        <a:cs typeface="Alegreya"/>
                        <a:sym typeface="Alegreya"/>
                      </a:endParaRPr>
                    </a:p>
                  </a:txBody>
                  <a:tcPr marT="91425" marB="91425" marR="91425" marL="91425">
                    <a:solidFill>
                      <a:srgbClr val="63A814"/>
                    </a:solidFill>
                  </a:tcPr>
                </a:tc>
              </a:tr>
              <a:tr h="624600">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s</a:t>
                      </a:r>
                      <a:r>
                        <a:rPr b="1" lang="en" sz="1800">
                          <a:solidFill>
                            <a:schemeClr val="accent5"/>
                          </a:solidFill>
                          <a:latin typeface="Alegreya"/>
                          <a:ea typeface="Alegreya"/>
                          <a:cs typeface="Alegreya"/>
                          <a:sym typeface="Alegreya"/>
                        </a:rPr>
                        <a:t>etDate(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2000">
                          <a:solidFill>
                            <a:srgbClr val="434343"/>
                          </a:solidFill>
                          <a:latin typeface="Alegreya"/>
                          <a:ea typeface="Alegreya"/>
                          <a:cs typeface="Alegreya"/>
                          <a:sym typeface="Alegreya"/>
                        </a:rPr>
                        <a:t>Sets the day of the month for a specified date according to local time.</a:t>
                      </a:r>
                      <a:endParaRPr sz="20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setHours</a:t>
                      </a:r>
                      <a:r>
                        <a:rPr b="1" lang="en" sz="1800">
                          <a:solidFill>
                            <a:schemeClr val="accent5"/>
                          </a:solidFill>
                          <a:latin typeface="Alegreya"/>
                          <a:ea typeface="Alegreya"/>
                          <a:cs typeface="Alegreya"/>
                          <a:sym typeface="Alegreya"/>
                        </a:rPr>
                        <a:t>(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2000">
                          <a:solidFill>
                            <a:srgbClr val="434343"/>
                          </a:solidFill>
                          <a:latin typeface="Alegreya"/>
                          <a:ea typeface="Alegreya"/>
                          <a:cs typeface="Alegreya"/>
                          <a:sym typeface="Alegreya"/>
                        </a:rPr>
                        <a:t>Sets the hours for a specified date according to local time.</a:t>
                      </a:r>
                      <a:endParaRPr sz="20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s</a:t>
                      </a:r>
                      <a:r>
                        <a:rPr b="1" lang="en" sz="1800">
                          <a:solidFill>
                            <a:schemeClr val="accent5"/>
                          </a:solidFill>
                          <a:latin typeface="Alegreya"/>
                          <a:ea typeface="Alegreya"/>
                          <a:cs typeface="Alegreya"/>
                          <a:sym typeface="Alegreya"/>
                        </a:rPr>
                        <a:t>etFullYear(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2000">
                          <a:solidFill>
                            <a:srgbClr val="434343"/>
                          </a:solidFill>
                          <a:latin typeface="Alegreya"/>
                          <a:ea typeface="Alegreya"/>
                          <a:cs typeface="Alegreya"/>
                          <a:sym typeface="Alegreya"/>
                        </a:rPr>
                        <a:t>Sets the full year (e.g. 4 digits for 4-digit years) for a specified date according to local time.</a:t>
                      </a:r>
                      <a:endParaRPr sz="20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setMilliseconds</a:t>
                      </a:r>
                      <a:r>
                        <a:rPr b="1" lang="en" sz="1800">
                          <a:solidFill>
                            <a:schemeClr val="accent5"/>
                          </a:solidFill>
                          <a:latin typeface="Alegreya"/>
                          <a:ea typeface="Alegreya"/>
                          <a:cs typeface="Alegreya"/>
                          <a:sym typeface="Alegreya"/>
                        </a:rPr>
                        <a:t>(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2000">
                          <a:solidFill>
                            <a:srgbClr val="434343"/>
                          </a:solidFill>
                          <a:latin typeface="Alegreya"/>
                          <a:ea typeface="Alegreya"/>
                          <a:cs typeface="Alegreya"/>
                          <a:sym typeface="Alegreya"/>
                        </a:rPr>
                        <a:t>Sets the milliseconds for a specified date according to local time.</a:t>
                      </a:r>
                      <a:endParaRPr sz="2000">
                        <a:solidFill>
                          <a:srgbClr val="434343"/>
                        </a:solidFill>
                        <a:latin typeface="Alegreya"/>
                        <a:ea typeface="Alegreya"/>
                        <a:cs typeface="Alegreya"/>
                        <a:sym typeface="Alegreya"/>
                      </a:endParaRPr>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26"/>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How To (cont.)</a:t>
            </a:r>
            <a:endParaRPr sz="3600">
              <a:solidFill>
                <a:srgbClr val="63A814"/>
              </a:solidFill>
              <a:latin typeface="Alegreya"/>
              <a:ea typeface="Alegreya"/>
              <a:cs typeface="Alegreya"/>
              <a:sym typeface="Alegreya"/>
            </a:endParaRPr>
          </a:p>
        </p:txBody>
      </p:sp>
      <p:sp>
        <p:nvSpPr>
          <p:cNvPr id="367" name="Google Shape;367;p26"/>
          <p:cNvSpPr txBox="1"/>
          <p:nvPr>
            <p:ph type="title"/>
          </p:nvPr>
        </p:nvSpPr>
        <p:spPr>
          <a:xfrm>
            <a:off x="542400" y="1190400"/>
            <a:ext cx="8380500" cy="1758000"/>
          </a:xfrm>
          <a:prstGeom prst="rect">
            <a:avLst/>
          </a:prstGeom>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lang="en" sz="2000" u="sng">
                <a:solidFill>
                  <a:srgbClr val="63A814"/>
                </a:solidFill>
                <a:latin typeface="Alegreya"/>
                <a:ea typeface="Alegreya"/>
                <a:cs typeface="Alegreya"/>
                <a:sym typeface="Alegreya"/>
              </a:rPr>
              <a:t>A JavaScript Function in &lt;head&gt;</a:t>
            </a:r>
            <a:endParaRPr sz="2000" u="sng">
              <a:solidFill>
                <a:srgbClr val="63A814"/>
              </a:solidFill>
              <a:latin typeface="Alegreya"/>
              <a:ea typeface="Alegreya"/>
              <a:cs typeface="Alegreya"/>
              <a:sym typeface="Alegreya"/>
            </a:endParaRPr>
          </a:p>
          <a:p>
            <a:pPr indent="-355600" lvl="0" marL="457200" rtl="0" algn="l">
              <a:lnSpc>
                <a:spcPct val="100000"/>
              </a:lnSpc>
              <a:spcBef>
                <a:spcPts val="30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In this example, a JavaScript function is placed in the &lt;head&gt; section of an HTML page.</a:t>
            </a:r>
            <a:endParaRPr b="0" sz="2000">
              <a:solidFill>
                <a:srgbClr val="000000"/>
              </a:solidFill>
              <a:latin typeface="Alegreya"/>
              <a:ea typeface="Alegreya"/>
              <a:cs typeface="Alegreya"/>
              <a:sym typeface="Alegreya"/>
            </a:endParaRPr>
          </a:p>
          <a:p>
            <a:pPr indent="-355600" lvl="0" marL="457200" rtl="0" algn="l">
              <a:lnSpc>
                <a:spcPct val="100000"/>
              </a:lnSpc>
              <a:spcBef>
                <a:spcPts val="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The function is called when a button is clicked:</a:t>
            </a:r>
            <a:endParaRPr b="0" sz="2000">
              <a:solidFill>
                <a:srgbClr val="000000"/>
              </a:solidFill>
              <a:latin typeface="Alegreya"/>
              <a:ea typeface="Alegreya"/>
              <a:cs typeface="Alegreya"/>
              <a:sym typeface="Alegreya"/>
            </a:endParaRPr>
          </a:p>
          <a:p>
            <a:pPr indent="0" lvl="0" marL="0" rtl="0" algn="l">
              <a:lnSpc>
                <a:spcPct val="100000"/>
              </a:lnSpc>
              <a:spcBef>
                <a:spcPts val="3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indent="0" lvl="0" marL="0" rtl="0" algn="l">
              <a:lnSpc>
                <a:spcPct val="100000"/>
              </a:lnSpc>
              <a:spcBef>
                <a:spcPts val="500"/>
              </a:spcBef>
              <a:spcAft>
                <a:spcPts val="0"/>
              </a:spcAft>
              <a:buNone/>
            </a:pPr>
            <a:r>
              <a:t/>
            </a:r>
            <a:endParaRPr sz="2000" u="sng">
              <a:solidFill>
                <a:srgbClr val="63A814"/>
              </a:solidFill>
              <a:latin typeface="Alegreya"/>
              <a:ea typeface="Alegreya"/>
              <a:cs typeface="Alegreya"/>
              <a:sym typeface="Alegreya"/>
            </a:endParaRPr>
          </a:p>
        </p:txBody>
      </p:sp>
      <p:pic>
        <p:nvPicPr>
          <p:cNvPr id="368" name="Google Shape;368;p26"/>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369" name="Google Shape;369;p26"/>
          <p:cNvSpPr txBox="1"/>
          <p:nvPr/>
        </p:nvSpPr>
        <p:spPr>
          <a:xfrm>
            <a:off x="542400" y="2948175"/>
            <a:ext cx="4092000" cy="211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500">
                <a:solidFill>
                  <a:srgbClr val="434343"/>
                </a:solidFill>
                <a:latin typeface="Trebuchet MS"/>
                <a:ea typeface="Trebuchet MS"/>
                <a:cs typeface="Trebuchet MS"/>
                <a:sym typeface="Trebuchet MS"/>
              </a:rPr>
              <a:t>&lt;head&gt;</a:t>
            </a:r>
            <a:endParaRPr i="1" sz="1500">
              <a:solidFill>
                <a:srgbClr val="434343"/>
              </a:solidFill>
              <a:latin typeface="Trebuchet MS"/>
              <a:ea typeface="Trebuchet MS"/>
              <a:cs typeface="Trebuchet MS"/>
              <a:sym typeface="Trebuchet MS"/>
            </a:endParaRPr>
          </a:p>
          <a:p>
            <a:pPr indent="0" lvl="0" marL="0" rtl="0" algn="l">
              <a:lnSpc>
                <a:spcPct val="115000"/>
              </a:lnSpc>
              <a:spcBef>
                <a:spcPts val="400"/>
              </a:spcBef>
              <a:spcAft>
                <a:spcPts val="0"/>
              </a:spcAft>
              <a:buNone/>
            </a:pPr>
            <a:r>
              <a:rPr i="1" lang="en" sz="1500">
                <a:solidFill>
                  <a:srgbClr val="434343"/>
                </a:solidFill>
                <a:latin typeface="Trebuchet MS"/>
                <a:ea typeface="Trebuchet MS"/>
                <a:cs typeface="Trebuchet MS"/>
                <a:sym typeface="Trebuchet MS"/>
              </a:rPr>
              <a:t>  </a:t>
            </a:r>
            <a:r>
              <a:rPr i="1" lang="en" sz="1500" u="sng">
                <a:solidFill>
                  <a:srgbClr val="434343"/>
                </a:solidFill>
                <a:latin typeface="Trebuchet MS"/>
                <a:ea typeface="Trebuchet MS"/>
                <a:cs typeface="Trebuchet MS"/>
                <a:sym typeface="Trebuchet MS"/>
              </a:rPr>
              <a:t>&lt;script&gt;</a:t>
            </a:r>
            <a:endParaRPr i="1" sz="1500" u="sng">
              <a:solidFill>
                <a:srgbClr val="434343"/>
              </a:solidFill>
              <a:latin typeface="Trebuchet MS"/>
              <a:ea typeface="Trebuchet MS"/>
              <a:cs typeface="Trebuchet MS"/>
              <a:sym typeface="Trebuchet MS"/>
            </a:endParaRPr>
          </a:p>
          <a:p>
            <a:pPr indent="0" lvl="0" marL="0" rtl="0" algn="l">
              <a:lnSpc>
                <a:spcPct val="115000"/>
              </a:lnSpc>
              <a:spcBef>
                <a:spcPts val="400"/>
              </a:spcBef>
              <a:spcAft>
                <a:spcPts val="0"/>
              </a:spcAft>
              <a:buNone/>
            </a:pPr>
            <a:r>
              <a:rPr i="1" lang="en" sz="1500">
                <a:solidFill>
                  <a:srgbClr val="434343"/>
                </a:solidFill>
                <a:latin typeface="Trebuchet MS"/>
                <a:ea typeface="Trebuchet MS"/>
                <a:cs typeface="Trebuchet MS"/>
                <a:sym typeface="Trebuchet MS"/>
              </a:rPr>
              <a:t>    </a:t>
            </a:r>
            <a:r>
              <a:rPr i="1" lang="en" sz="1500" u="sng">
                <a:solidFill>
                  <a:srgbClr val="434343"/>
                </a:solidFill>
                <a:latin typeface="Trebuchet MS"/>
                <a:ea typeface="Trebuchet MS"/>
                <a:cs typeface="Trebuchet MS"/>
                <a:sym typeface="Trebuchet MS"/>
              </a:rPr>
              <a:t>function myFunction() {</a:t>
            </a:r>
            <a:endParaRPr i="1" sz="1500" u="sng">
              <a:solidFill>
                <a:srgbClr val="434343"/>
              </a:solidFill>
              <a:latin typeface="Trebuchet MS"/>
              <a:ea typeface="Trebuchet MS"/>
              <a:cs typeface="Trebuchet MS"/>
              <a:sym typeface="Trebuchet MS"/>
            </a:endParaRPr>
          </a:p>
          <a:p>
            <a:pPr indent="0" lvl="0" marL="0" rtl="0" algn="l">
              <a:lnSpc>
                <a:spcPct val="115000"/>
              </a:lnSpc>
              <a:spcBef>
                <a:spcPts val="400"/>
              </a:spcBef>
              <a:spcAft>
                <a:spcPts val="0"/>
              </a:spcAft>
              <a:buNone/>
            </a:pPr>
            <a:r>
              <a:rPr i="1" lang="en" sz="1500" u="sng">
                <a:solidFill>
                  <a:srgbClr val="434343"/>
                </a:solidFill>
                <a:latin typeface="Trebuchet MS"/>
                <a:ea typeface="Trebuchet MS"/>
                <a:cs typeface="Trebuchet MS"/>
                <a:sym typeface="Trebuchet MS"/>
              </a:rPr>
              <a:t>document.getElementById("demo").innerHTML="My First JavaScript Function";</a:t>
            </a:r>
            <a:endParaRPr i="1" sz="1500" u="sng">
              <a:solidFill>
                <a:srgbClr val="434343"/>
              </a:solidFill>
              <a:latin typeface="Trebuchet MS"/>
              <a:ea typeface="Trebuchet MS"/>
              <a:cs typeface="Trebuchet MS"/>
              <a:sym typeface="Trebuchet MS"/>
            </a:endParaRPr>
          </a:p>
          <a:p>
            <a:pPr indent="0" lvl="0" marL="0" rtl="0" algn="l">
              <a:lnSpc>
                <a:spcPct val="115000"/>
              </a:lnSpc>
              <a:spcBef>
                <a:spcPts val="400"/>
              </a:spcBef>
              <a:spcAft>
                <a:spcPts val="0"/>
              </a:spcAft>
              <a:buNone/>
            </a:pPr>
            <a:r>
              <a:rPr i="1" lang="en" sz="1500" u="sng">
                <a:solidFill>
                  <a:srgbClr val="434343"/>
                </a:solidFill>
                <a:latin typeface="Trebuchet MS"/>
                <a:ea typeface="Trebuchet MS"/>
                <a:cs typeface="Trebuchet MS"/>
                <a:sym typeface="Trebuchet MS"/>
              </a:rPr>
              <a:t>}</a:t>
            </a:r>
            <a:endParaRPr i="1" sz="1500" u="sng">
              <a:solidFill>
                <a:srgbClr val="434343"/>
              </a:solidFill>
              <a:latin typeface="Trebuchet MS"/>
              <a:ea typeface="Trebuchet MS"/>
              <a:cs typeface="Trebuchet MS"/>
              <a:sym typeface="Trebuchet MS"/>
            </a:endParaRPr>
          </a:p>
          <a:p>
            <a:pPr indent="0" lvl="0" marL="0" rtl="0" algn="l">
              <a:lnSpc>
                <a:spcPct val="115000"/>
              </a:lnSpc>
              <a:spcBef>
                <a:spcPts val="400"/>
              </a:spcBef>
              <a:spcAft>
                <a:spcPts val="0"/>
              </a:spcAft>
              <a:buNone/>
            </a:pPr>
            <a:r>
              <a:rPr i="1" lang="en" sz="1500" u="sng">
                <a:solidFill>
                  <a:srgbClr val="434343"/>
                </a:solidFill>
                <a:latin typeface="Trebuchet MS"/>
                <a:ea typeface="Trebuchet MS"/>
                <a:cs typeface="Trebuchet MS"/>
                <a:sym typeface="Trebuchet MS"/>
              </a:rPr>
              <a:t>&lt;/script&gt; </a:t>
            </a:r>
            <a:r>
              <a:rPr i="1" lang="en" sz="1500">
                <a:solidFill>
                  <a:srgbClr val="434343"/>
                </a:solidFill>
                <a:latin typeface="Trebuchet MS"/>
                <a:ea typeface="Trebuchet MS"/>
                <a:cs typeface="Trebuchet MS"/>
                <a:sym typeface="Trebuchet MS"/>
              </a:rPr>
              <a:t>&lt;/head&gt;</a:t>
            </a:r>
            <a:endParaRPr i="1" sz="1500">
              <a:solidFill>
                <a:srgbClr val="434343"/>
              </a:solidFill>
              <a:latin typeface="Trebuchet MS"/>
              <a:ea typeface="Trebuchet MS"/>
              <a:cs typeface="Trebuchet MS"/>
              <a:sym typeface="Trebuchet MS"/>
            </a:endParaRPr>
          </a:p>
          <a:p>
            <a:pPr indent="0" lvl="0" marL="0" rtl="0" algn="l">
              <a:spcBef>
                <a:spcPts val="0"/>
              </a:spcBef>
              <a:spcAft>
                <a:spcPts val="0"/>
              </a:spcAft>
              <a:buNone/>
            </a:pPr>
            <a:r>
              <a:t/>
            </a:r>
            <a:endParaRPr sz="1500">
              <a:latin typeface="Trebuchet MS"/>
              <a:ea typeface="Trebuchet MS"/>
              <a:cs typeface="Trebuchet MS"/>
              <a:sym typeface="Trebuchet MS"/>
            </a:endParaRPr>
          </a:p>
        </p:txBody>
      </p:sp>
      <p:sp>
        <p:nvSpPr>
          <p:cNvPr id="370" name="Google Shape;370;p26"/>
          <p:cNvSpPr txBox="1"/>
          <p:nvPr/>
        </p:nvSpPr>
        <p:spPr>
          <a:xfrm>
            <a:off x="4786875" y="2948175"/>
            <a:ext cx="4092000" cy="211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500">
                <a:solidFill>
                  <a:srgbClr val="434343"/>
                </a:solidFill>
                <a:latin typeface="Trebuchet MS"/>
                <a:ea typeface="Trebuchet MS"/>
                <a:cs typeface="Trebuchet MS"/>
                <a:sym typeface="Trebuchet MS"/>
              </a:rPr>
              <a:t>&lt;body&gt;</a:t>
            </a:r>
            <a:endParaRPr i="1" sz="1500">
              <a:solidFill>
                <a:srgbClr val="434343"/>
              </a:solidFill>
              <a:latin typeface="Trebuchet MS"/>
              <a:ea typeface="Trebuchet MS"/>
              <a:cs typeface="Trebuchet MS"/>
              <a:sym typeface="Trebuchet MS"/>
            </a:endParaRPr>
          </a:p>
          <a:p>
            <a:pPr indent="0" lvl="0" marL="0" rtl="0" algn="l">
              <a:lnSpc>
                <a:spcPct val="115000"/>
              </a:lnSpc>
              <a:spcBef>
                <a:spcPts val="400"/>
              </a:spcBef>
              <a:spcAft>
                <a:spcPts val="0"/>
              </a:spcAft>
              <a:buNone/>
            </a:pPr>
            <a:r>
              <a:rPr i="1" lang="en" sz="1500">
                <a:solidFill>
                  <a:srgbClr val="434343"/>
                </a:solidFill>
                <a:latin typeface="Trebuchet MS"/>
                <a:ea typeface="Trebuchet MS"/>
                <a:cs typeface="Trebuchet MS"/>
                <a:sym typeface="Trebuchet MS"/>
              </a:rPr>
              <a:t>   &lt;h1&gt;My Web Page&lt;/h1&gt;</a:t>
            </a:r>
            <a:endParaRPr i="1" sz="1500">
              <a:solidFill>
                <a:srgbClr val="434343"/>
              </a:solidFill>
              <a:latin typeface="Trebuchet MS"/>
              <a:ea typeface="Trebuchet MS"/>
              <a:cs typeface="Trebuchet MS"/>
              <a:sym typeface="Trebuchet MS"/>
            </a:endParaRPr>
          </a:p>
          <a:p>
            <a:pPr indent="0" lvl="0" marL="0" rtl="0" algn="l">
              <a:lnSpc>
                <a:spcPct val="115000"/>
              </a:lnSpc>
              <a:spcBef>
                <a:spcPts val="400"/>
              </a:spcBef>
              <a:spcAft>
                <a:spcPts val="0"/>
              </a:spcAft>
              <a:buNone/>
            </a:pPr>
            <a:r>
              <a:rPr i="1" lang="en" sz="1500">
                <a:solidFill>
                  <a:srgbClr val="434343"/>
                </a:solidFill>
                <a:latin typeface="Trebuchet MS"/>
                <a:ea typeface="Trebuchet MS"/>
                <a:cs typeface="Trebuchet MS"/>
                <a:sym typeface="Trebuchet MS"/>
              </a:rPr>
              <a:t>   &lt;p id="demo"&gt;A Paragraph.&lt;/p&gt;</a:t>
            </a:r>
            <a:endParaRPr i="1" sz="1500">
              <a:solidFill>
                <a:srgbClr val="434343"/>
              </a:solidFill>
              <a:latin typeface="Trebuchet MS"/>
              <a:ea typeface="Trebuchet MS"/>
              <a:cs typeface="Trebuchet MS"/>
              <a:sym typeface="Trebuchet MS"/>
            </a:endParaRPr>
          </a:p>
          <a:p>
            <a:pPr indent="0" lvl="0" marL="0" rtl="0" algn="l">
              <a:lnSpc>
                <a:spcPct val="115000"/>
              </a:lnSpc>
              <a:spcBef>
                <a:spcPts val="400"/>
              </a:spcBef>
              <a:spcAft>
                <a:spcPts val="0"/>
              </a:spcAft>
              <a:buNone/>
            </a:pPr>
            <a:r>
              <a:rPr i="1" lang="en" sz="1500">
                <a:solidFill>
                  <a:srgbClr val="434343"/>
                </a:solidFill>
                <a:latin typeface="Trebuchet MS"/>
                <a:ea typeface="Trebuchet MS"/>
                <a:cs typeface="Trebuchet MS"/>
                <a:sym typeface="Trebuchet MS"/>
              </a:rPr>
              <a:t>   &lt;button type="button" </a:t>
            </a:r>
            <a:r>
              <a:rPr i="1" lang="en" sz="1500" u="sng">
                <a:solidFill>
                  <a:srgbClr val="434343"/>
                </a:solidFill>
                <a:latin typeface="Trebuchet MS"/>
                <a:ea typeface="Trebuchet MS"/>
                <a:cs typeface="Trebuchet MS"/>
                <a:sym typeface="Trebuchet MS"/>
              </a:rPr>
              <a:t>onclick="myFunction()"</a:t>
            </a:r>
            <a:r>
              <a:rPr i="1" lang="en" sz="1500">
                <a:solidFill>
                  <a:srgbClr val="434343"/>
                </a:solidFill>
                <a:latin typeface="Trebuchet MS"/>
                <a:ea typeface="Trebuchet MS"/>
                <a:cs typeface="Trebuchet MS"/>
                <a:sym typeface="Trebuchet MS"/>
              </a:rPr>
              <a:t>&gt;Try it&lt;/button&gt;</a:t>
            </a:r>
            <a:endParaRPr i="1" sz="1500">
              <a:solidFill>
                <a:srgbClr val="434343"/>
              </a:solidFill>
              <a:latin typeface="Trebuchet MS"/>
              <a:ea typeface="Trebuchet MS"/>
              <a:cs typeface="Trebuchet MS"/>
              <a:sym typeface="Trebuchet MS"/>
            </a:endParaRPr>
          </a:p>
          <a:p>
            <a:pPr indent="0" lvl="0" marL="0" rtl="0" algn="l">
              <a:lnSpc>
                <a:spcPct val="115000"/>
              </a:lnSpc>
              <a:spcBef>
                <a:spcPts val="400"/>
              </a:spcBef>
              <a:spcAft>
                <a:spcPts val="0"/>
              </a:spcAft>
              <a:buNone/>
            </a:pPr>
            <a:r>
              <a:rPr i="1" lang="en" sz="1500">
                <a:solidFill>
                  <a:srgbClr val="434343"/>
                </a:solidFill>
                <a:latin typeface="Trebuchet MS"/>
                <a:ea typeface="Trebuchet MS"/>
                <a:cs typeface="Trebuchet MS"/>
                <a:sym typeface="Trebuchet MS"/>
              </a:rPr>
              <a:t> &lt;/body&gt;</a:t>
            </a:r>
            <a:endParaRPr i="1" sz="1500">
              <a:solidFill>
                <a:srgbClr val="434343"/>
              </a:solidFill>
              <a:latin typeface="Trebuchet MS"/>
              <a:ea typeface="Trebuchet MS"/>
              <a:cs typeface="Trebuchet MS"/>
              <a:sym typeface="Trebuchet MS"/>
            </a:endParaRPr>
          </a:p>
          <a:p>
            <a:pPr indent="0" lvl="0" marL="0" rtl="0" algn="l">
              <a:lnSpc>
                <a:spcPct val="115000"/>
              </a:lnSpc>
              <a:spcBef>
                <a:spcPts val="400"/>
              </a:spcBef>
              <a:spcAft>
                <a:spcPts val="0"/>
              </a:spcAft>
              <a:buNone/>
            </a:pPr>
            <a:r>
              <a:rPr i="1" lang="en" sz="1500">
                <a:solidFill>
                  <a:srgbClr val="434343"/>
                </a:solidFill>
                <a:latin typeface="Trebuchet MS"/>
                <a:ea typeface="Trebuchet MS"/>
                <a:cs typeface="Trebuchet MS"/>
                <a:sym typeface="Trebuchet MS"/>
              </a:rPr>
              <a:t>&lt;/html&gt;</a:t>
            </a:r>
            <a:endParaRPr i="1" sz="1500">
              <a:solidFill>
                <a:srgbClr val="434343"/>
              </a:solidFill>
              <a:latin typeface="Trebuchet MS"/>
              <a:ea typeface="Trebuchet MS"/>
              <a:cs typeface="Trebuchet MS"/>
              <a:sym typeface="Trebuchet MS"/>
            </a:endParaRPr>
          </a:p>
          <a:p>
            <a:pPr indent="0" lvl="0" marL="0" rtl="0" algn="l">
              <a:spcBef>
                <a:spcPts val="0"/>
              </a:spcBef>
              <a:spcAft>
                <a:spcPts val="0"/>
              </a:spcAft>
              <a:buNone/>
            </a:pPr>
            <a:r>
              <a:t/>
            </a:r>
            <a:endParaRPr sz="1500">
              <a:solidFill>
                <a:srgbClr val="434343"/>
              </a:solidFill>
              <a:latin typeface="Trebuchet MS"/>
              <a:ea typeface="Trebuchet MS"/>
              <a:cs typeface="Trebuchet MS"/>
              <a:sym typeface="Trebuchet MS"/>
            </a:endParaRPr>
          </a:p>
        </p:txBody>
      </p:sp>
      <p:cxnSp>
        <p:nvCxnSpPr>
          <p:cNvPr id="371" name="Google Shape;371;p26"/>
          <p:cNvCxnSpPr/>
          <p:nvPr/>
        </p:nvCxnSpPr>
        <p:spPr>
          <a:xfrm>
            <a:off x="4724350" y="2941175"/>
            <a:ext cx="14100" cy="2209500"/>
          </a:xfrm>
          <a:prstGeom prst="straightConnector1">
            <a:avLst/>
          </a:prstGeom>
          <a:noFill/>
          <a:ln cap="flat" cmpd="sng" w="19050">
            <a:solidFill>
              <a:schemeClr val="accent5"/>
            </a:solidFill>
            <a:prstDash val="solid"/>
            <a:round/>
            <a:headEnd len="med" w="med" type="none"/>
            <a:tailEnd len="med" w="med" type="none"/>
          </a:ln>
        </p:spPr>
      </p:cxn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6" name="Shape 1276"/>
        <p:cNvGrpSpPr/>
        <p:nvPr/>
      </p:nvGrpSpPr>
      <p:grpSpPr>
        <a:xfrm>
          <a:off x="0" y="0"/>
          <a:ext cx="0" cy="0"/>
          <a:chOff x="0" y="0"/>
          <a:chExt cx="0" cy="0"/>
        </a:xfrm>
      </p:grpSpPr>
      <p:sp>
        <p:nvSpPr>
          <p:cNvPr id="1277" name="Google Shape;1277;p152"/>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Date (cont.)</a:t>
            </a:r>
            <a:endParaRPr sz="3600">
              <a:solidFill>
                <a:srgbClr val="63A814"/>
              </a:solidFill>
              <a:latin typeface="Alegreya"/>
              <a:ea typeface="Alegreya"/>
              <a:cs typeface="Alegreya"/>
              <a:sym typeface="Alegreya"/>
            </a:endParaRPr>
          </a:p>
        </p:txBody>
      </p:sp>
      <p:pic>
        <p:nvPicPr>
          <p:cNvPr id="1278" name="Google Shape;1278;p152"/>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279" name="Google Shape;1279;p152"/>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t/>
            </a:r>
            <a:endParaRPr b="0" sz="2000">
              <a:solidFill>
                <a:srgbClr val="434343"/>
              </a:solidFill>
              <a:latin typeface="Alegreya"/>
              <a:ea typeface="Alegreya"/>
              <a:cs typeface="Alegreya"/>
              <a:sym typeface="Alegreya"/>
            </a:endParaRPr>
          </a:p>
          <a:p>
            <a:pPr indent="0" lvl="0" marL="0" marR="0" rtl="0" algn="l">
              <a:lnSpc>
                <a:spcPct val="100000"/>
              </a:lnSpc>
              <a:spcBef>
                <a:spcPts val="1000"/>
              </a:spcBef>
              <a:spcAft>
                <a:spcPts val="0"/>
              </a:spcAft>
              <a:buNone/>
            </a:pPr>
            <a:r>
              <a:t/>
            </a:r>
            <a:endParaRPr sz="2000">
              <a:solidFill>
                <a:srgbClr val="434343"/>
              </a:solidFill>
              <a:latin typeface="Alegreya"/>
              <a:ea typeface="Alegreya"/>
              <a:cs typeface="Alegreya"/>
              <a:sym typeface="Alegreya"/>
            </a:endParaRPr>
          </a:p>
        </p:txBody>
      </p:sp>
      <p:graphicFrame>
        <p:nvGraphicFramePr>
          <p:cNvPr id="1280" name="Google Shape;1280;p152"/>
          <p:cNvGraphicFramePr/>
          <p:nvPr/>
        </p:nvGraphicFramePr>
        <p:xfrm>
          <a:off x="496350" y="1471525"/>
          <a:ext cx="3000000" cy="3000000"/>
        </p:xfrm>
        <a:graphic>
          <a:graphicData uri="http://schemas.openxmlformats.org/drawingml/2006/table">
            <a:tbl>
              <a:tblPr>
                <a:noFill/>
                <a:tableStyleId>{74AFA9C1-3977-4363-B957-740D09E80203}</a:tableStyleId>
              </a:tblPr>
              <a:tblGrid>
                <a:gridCol w="1830000"/>
                <a:gridCol w="6479925"/>
              </a:tblGrid>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s</a:t>
                      </a:r>
                      <a:r>
                        <a:rPr b="1" lang="en" sz="1800">
                          <a:solidFill>
                            <a:schemeClr val="accent5"/>
                          </a:solidFill>
                          <a:latin typeface="Alegreya"/>
                          <a:ea typeface="Alegreya"/>
                          <a:cs typeface="Alegreya"/>
                          <a:sym typeface="Alegreya"/>
                        </a:rPr>
                        <a:t>etMinutes(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Sets the minutes for a specified date according to local time.</a:t>
                      </a:r>
                      <a:endParaRPr sz="18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s</a:t>
                      </a:r>
                      <a:r>
                        <a:rPr b="1" lang="en" sz="1800">
                          <a:solidFill>
                            <a:schemeClr val="accent5"/>
                          </a:solidFill>
                          <a:latin typeface="Alegreya"/>
                          <a:ea typeface="Alegreya"/>
                          <a:cs typeface="Alegreya"/>
                          <a:sym typeface="Alegreya"/>
                        </a:rPr>
                        <a:t>etMonth(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Sets the month for a specified date according to local time.</a:t>
                      </a:r>
                      <a:endParaRPr sz="18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s</a:t>
                      </a:r>
                      <a:r>
                        <a:rPr b="1" lang="en" sz="1800">
                          <a:solidFill>
                            <a:schemeClr val="accent5"/>
                          </a:solidFill>
                          <a:latin typeface="Alegreya"/>
                          <a:ea typeface="Alegreya"/>
                          <a:cs typeface="Alegreya"/>
                          <a:sym typeface="Alegreya"/>
                        </a:rPr>
                        <a:t>etSeconds(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Sets the seconds for a specified date according to local time.</a:t>
                      </a:r>
                      <a:endParaRPr sz="18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s</a:t>
                      </a:r>
                      <a:r>
                        <a:rPr b="1" lang="en" sz="1800">
                          <a:solidFill>
                            <a:schemeClr val="accent5"/>
                          </a:solidFill>
                          <a:latin typeface="Alegreya"/>
                          <a:ea typeface="Alegreya"/>
                          <a:cs typeface="Alegreya"/>
                          <a:sym typeface="Alegreya"/>
                        </a:rPr>
                        <a:t>etTime(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Sets the </a:t>
                      </a:r>
                      <a:r>
                        <a:rPr lang="en" sz="1800" u="sng">
                          <a:solidFill>
                            <a:srgbClr val="434343"/>
                          </a:solidFill>
                          <a:latin typeface="Alegreya"/>
                          <a:ea typeface="Alegreya"/>
                          <a:cs typeface="Alegreya"/>
                          <a:sym typeface="Alegreya"/>
                          <a:hlinkClick r:id="rId4"/>
                        </a:rPr>
                        <a:t>Date</a:t>
                      </a:r>
                      <a:r>
                        <a:rPr lang="en" sz="1800">
                          <a:solidFill>
                            <a:srgbClr val="434343"/>
                          </a:solidFill>
                          <a:latin typeface="Alegreya"/>
                          <a:ea typeface="Alegreya"/>
                          <a:cs typeface="Alegreya"/>
                          <a:sym typeface="Alegreya"/>
                        </a:rPr>
                        <a:t> object to the time represented by a number of milliseconds since January 1, 1970, 00:00:00 UTC, allowing for negative numbers for times prior.</a:t>
                      </a:r>
                      <a:endParaRPr sz="18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toDateString(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Returns the "date" portion of the </a:t>
                      </a:r>
                      <a:r>
                        <a:rPr lang="en" sz="1800" u="sng">
                          <a:solidFill>
                            <a:srgbClr val="434343"/>
                          </a:solidFill>
                          <a:latin typeface="Alegreya"/>
                          <a:ea typeface="Alegreya"/>
                          <a:cs typeface="Alegreya"/>
                          <a:sym typeface="Alegreya"/>
                          <a:hlinkClick r:id="rId5"/>
                        </a:rPr>
                        <a:t>Date</a:t>
                      </a:r>
                      <a:r>
                        <a:rPr lang="en" sz="1800">
                          <a:solidFill>
                            <a:srgbClr val="434343"/>
                          </a:solidFill>
                          <a:latin typeface="Alegreya"/>
                          <a:ea typeface="Alegreya"/>
                          <a:cs typeface="Alegreya"/>
                          <a:sym typeface="Alegreya"/>
                        </a:rPr>
                        <a:t> as a human-readable string like 'Thu Apr 12 2018'</a:t>
                      </a:r>
                      <a:endParaRPr sz="18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toString(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Returns a string representing the specified </a:t>
                      </a:r>
                      <a:r>
                        <a:rPr lang="en" sz="1800" u="sng">
                          <a:solidFill>
                            <a:srgbClr val="434343"/>
                          </a:solidFill>
                          <a:latin typeface="Alegreya"/>
                          <a:ea typeface="Alegreya"/>
                          <a:cs typeface="Alegreya"/>
                          <a:sym typeface="Alegreya"/>
                          <a:hlinkClick r:id="rId6"/>
                        </a:rPr>
                        <a:t>Date</a:t>
                      </a:r>
                      <a:r>
                        <a:rPr lang="en" sz="1800">
                          <a:solidFill>
                            <a:srgbClr val="434343"/>
                          </a:solidFill>
                          <a:latin typeface="Alegreya"/>
                          <a:ea typeface="Alegreya"/>
                          <a:cs typeface="Alegreya"/>
                          <a:sym typeface="Alegreya"/>
                        </a:rPr>
                        <a:t> object.</a:t>
                      </a:r>
                      <a:endParaRPr sz="1800">
                        <a:solidFill>
                          <a:srgbClr val="434343"/>
                        </a:solidFill>
                        <a:latin typeface="Alegreya"/>
                        <a:ea typeface="Alegreya"/>
                        <a:cs typeface="Alegreya"/>
                        <a:sym typeface="Alegreya"/>
                      </a:endParaRPr>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4" name="Shape 1284"/>
        <p:cNvGrpSpPr/>
        <p:nvPr/>
      </p:nvGrpSpPr>
      <p:grpSpPr>
        <a:xfrm>
          <a:off x="0" y="0"/>
          <a:ext cx="0" cy="0"/>
          <a:chOff x="0" y="0"/>
          <a:chExt cx="0" cy="0"/>
        </a:xfrm>
      </p:grpSpPr>
      <p:sp>
        <p:nvSpPr>
          <p:cNvPr id="1285" name="Google Shape;1285;p153"/>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Array</a:t>
            </a:r>
            <a:endParaRPr sz="3600">
              <a:solidFill>
                <a:srgbClr val="63A814"/>
              </a:solidFill>
              <a:latin typeface="Alegreya"/>
              <a:ea typeface="Alegreya"/>
              <a:cs typeface="Alegreya"/>
              <a:sym typeface="Alegreya"/>
            </a:endParaRPr>
          </a:p>
        </p:txBody>
      </p:sp>
      <p:pic>
        <p:nvPicPr>
          <p:cNvPr id="1286" name="Google Shape;1286;p153"/>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287" name="Google Shape;1287;p153"/>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10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Array </a:t>
            </a:r>
            <a:r>
              <a:rPr b="0" lang="en" sz="2000">
                <a:solidFill>
                  <a:srgbClr val="434343"/>
                </a:solidFill>
                <a:latin typeface="Alegreya"/>
                <a:ea typeface="Alegreya"/>
                <a:cs typeface="Alegreya"/>
                <a:sym typeface="Alegreya"/>
              </a:rPr>
              <a:t>object is used to </a:t>
            </a:r>
            <a:r>
              <a:rPr b="0" lang="en" sz="2000">
                <a:solidFill>
                  <a:schemeClr val="accent5"/>
                </a:solidFill>
                <a:latin typeface="Alegreya"/>
                <a:ea typeface="Alegreya"/>
                <a:cs typeface="Alegreya"/>
                <a:sym typeface="Alegreya"/>
              </a:rPr>
              <a:t>store multiple values in a single variable</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marR="0" rtl="0" algn="l">
              <a:lnSpc>
                <a:spcPct val="100000"/>
              </a:lnSpc>
              <a:spcBef>
                <a:spcPts val="100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Arrays</a:t>
            </a:r>
            <a:r>
              <a:rPr b="0" lang="en" sz="2000">
                <a:solidFill>
                  <a:srgbClr val="434343"/>
                </a:solidFill>
                <a:latin typeface="Alegreya"/>
                <a:ea typeface="Alegreya"/>
                <a:cs typeface="Alegreya"/>
                <a:sym typeface="Alegreya"/>
              </a:rPr>
              <a:t> are list-like objects whose prototype has methods to perform traversal and mutation operations.</a:t>
            </a:r>
            <a:endParaRPr b="0" sz="2000">
              <a:solidFill>
                <a:srgbClr val="434343"/>
              </a:solidFill>
              <a:latin typeface="Alegreya"/>
              <a:ea typeface="Alegreya"/>
              <a:cs typeface="Alegreya"/>
              <a:sym typeface="Alegreya"/>
            </a:endParaRPr>
          </a:p>
          <a:p>
            <a:pPr indent="-355600" lvl="0" marL="457200" rtl="0" algn="l">
              <a:lnSpc>
                <a:spcPct val="100000"/>
              </a:lnSpc>
              <a:spcBef>
                <a:spcPts val="10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Neither the </a:t>
            </a:r>
            <a:r>
              <a:rPr lang="en" sz="2000">
                <a:solidFill>
                  <a:schemeClr val="accent5"/>
                </a:solidFill>
                <a:latin typeface="Alegreya"/>
                <a:ea typeface="Alegreya"/>
                <a:cs typeface="Alegreya"/>
                <a:sym typeface="Alegreya"/>
              </a:rPr>
              <a:t>length </a:t>
            </a:r>
            <a:r>
              <a:rPr b="0" lang="en" sz="2000">
                <a:solidFill>
                  <a:srgbClr val="434343"/>
                </a:solidFill>
                <a:latin typeface="Alegreya"/>
                <a:ea typeface="Alegreya"/>
                <a:cs typeface="Alegreya"/>
                <a:sym typeface="Alegreya"/>
              </a:rPr>
              <a:t>of a JavaScript array nor the </a:t>
            </a:r>
            <a:r>
              <a:rPr lang="en" sz="2000">
                <a:solidFill>
                  <a:schemeClr val="accent5"/>
                </a:solidFill>
                <a:latin typeface="Alegreya"/>
                <a:ea typeface="Alegreya"/>
                <a:cs typeface="Alegreya"/>
                <a:sym typeface="Alegreya"/>
              </a:rPr>
              <a:t>types </a:t>
            </a:r>
            <a:r>
              <a:rPr b="0" lang="en" sz="2000">
                <a:solidFill>
                  <a:srgbClr val="434343"/>
                </a:solidFill>
                <a:latin typeface="Alegreya"/>
                <a:ea typeface="Alegreya"/>
                <a:cs typeface="Alegreya"/>
                <a:sym typeface="Alegreya"/>
              </a:rPr>
              <a:t>of its elements are fixed. </a:t>
            </a:r>
            <a:endParaRPr b="0" sz="2000">
              <a:solidFill>
                <a:srgbClr val="434343"/>
              </a:solidFill>
              <a:latin typeface="Alegreya"/>
              <a:ea typeface="Alegreya"/>
              <a:cs typeface="Alegreya"/>
              <a:sym typeface="Alegreya"/>
            </a:endParaRPr>
          </a:p>
          <a:p>
            <a:pPr indent="-355600" lvl="0" marL="457200" rtl="0" algn="l">
              <a:lnSpc>
                <a:spcPct val="100000"/>
              </a:lnSpc>
              <a:spcBef>
                <a:spcPts val="10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An array can hold many values </a:t>
            </a:r>
            <a:r>
              <a:rPr lang="en" sz="2000">
                <a:solidFill>
                  <a:schemeClr val="accent5"/>
                </a:solidFill>
                <a:latin typeface="Alegreya"/>
                <a:ea typeface="Alegreya"/>
                <a:cs typeface="Alegreya"/>
                <a:sym typeface="Alegreya"/>
              </a:rPr>
              <a:t>under a single name</a:t>
            </a:r>
            <a:r>
              <a:rPr b="0" lang="en" sz="2000">
                <a:solidFill>
                  <a:srgbClr val="434343"/>
                </a:solidFill>
                <a:latin typeface="Alegreya"/>
                <a:ea typeface="Alegreya"/>
                <a:cs typeface="Alegreya"/>
                <a:sym typeface="Alegreya"/>
              </a:rPr>
              <a:t>, and you can access the values by referring to an</a:t>
            </a:r>
            <a:r>
              <a:rPr lang="en" sz="2000">
                <a:solidFill>
                  <a:schemeClr val="accent5"/>
                </a:solidFill>
                <a:latin typeface="Alegreya"/>
                <a:ea typeface="Alegreya"/>
                <a:cs typeface="Alegreya"/>
                <a:sym typeface="Alegreya"/>
              </a:rPr>
              <a:t> index number</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0" rtl="0" algn="l">
              <a:lnSpc>
                <a:spcPct val="115000"/>
              </a:lnSpc>
              <a:spcBef>
                <a:spcPts val="0"/>
              </a:spcBef>
              <a:spcAft>
                <a:spcPts val="0"/>
              </a:spcAft>
              <a:buNone/>
            </a:pPr>
            <a:r>
              <a:rPr lang="en" sz="2000">
                <a:solidFill>
                  <a:schemeClr val="accent5"/>
                </a:solidFill>
                <a:latin typeface="Alegreya"/>
                <a:ea typeface="Alegreya"/>
                <a:cs typeface="Alegreya"/>
                <a:sym typeface="Alegreya"/>
              </a:rPr>
              <a:t>Syntax: 	</a:t>
            </a:r>
            <a:r>
              <a:rPr b="0" lang="en" sz="1800">
                <a:solidFill>
                  <a:srgbClr val="434343"/>
                </a:solidFill>
                <a:latin typeface="Trebuchet MS"/>
                <a:ea typeface="Trebuchet MS"/>
                <a:cs typeface="Trebuchet MS"/>
                <a:sym typeface="Trebuchet MS"/>
              </a:rPr>
              <a:t>variable = [element1, …, elementN];</a:t>
            </a:r>
            <a:endParaRPr b="0" sz="1800">
              <a:solidFill>
                <a:srgbClr val="434343"/>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		</a:t>
            </a:r>
            <a:r>
              <a:rPr b="0" lang="en" sz="1800">
                <a:solidFill>
                  <a:srgbClr val="434343"/>
                </a:solidFill>
                <a:latin typeface="Trebuchet MS"/>
                <a:ea typeface="Trebuchet MS"/>
                <a:cs typeface="Trebuchet MS"/>
                <a:sym typeface="Trebuchet MS"/>
              </a:rPr>
              <a:t>v</a:t>
            </a:r>
            <a:r>
              <a:rPr b="0" lang="en" sz="1800">
                <a:solidFill>
                  <a:srgbClr val="434343"/>
                </a:solidFill>
                <a:latin typeface="Trebuchet MS"/>
                <a:ea typeface="Trebuchet MS"/>
                <a:cs typeface="Trebuchet MS"/>
                <a:sym typeface="Trebuchet MS"/>
              </a:rPr>
              <a:t>ariable = new Array(</a:t>
            </a:r>
            <a:r>
              <a:rPr b="0" lang="en" sz="1800">
                <a:solidFill>
                  <a:srgbClr val="434343"/>
                </a:solidFill>
                <a:latin typeface="Trebuchet MS"/>
                <a:ea typeface="Trebuchet MS"/>
                <a:cs typeface="Trebuchet MS"/>
                <a:sym typeface="Trebuchet MS"/>
              </a:rPr>
              <a:t>element1, …, elementN);</a:t>
            </a:r>
            <a:endParaRPr b="0" sz="1800">
              <a:solidFill>
                <a:srgbClr val="434343"/>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		variable = new Array(arrayLength);</a:t>
            </a:r>
            <a:endParaRPr b="0" sz="1800">
              <a:solidFill>
                <a:srgbClr val="434343"/>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lang="en" sz="2000">
                <a:solidFill>
                  <a:schemeClr val="accent5"/>
                </a:solidFill>
                <a:latin typeface="Alegreya"/>
                <a:ea typeface="Alegreya"/>
                <a:cs typeface="Alegreya"/>
                <a:sym typeface="Alegreya"/>
              </a:rPr>
              <a:t>		</a:t>
            </a:r>
            <a:endParaRPr sz="2000">
              <a:solidFill>
                <a:schemeClr val="accent5"/>
              </a:solidFill>
              <a:latin typeface="Alegreya"/>
              <a:ea typeface="Alegreya"/>
              <a:cs typeface="Alegreya"/>
              <a:sym typeface="Alegreya"/>
            </a:endParaRPr>
          </a:p>
          <a:p>
            <a:pPr indent="0" lvl="0" marL="0" marR="0" rtl="0" algn="l">
              <a:lnSpc>
                <a:spcPct val="100000"/>
              </a:lnSpc>
              <a:spcBef>
                <a:spcPts val="1000"/>
              </a:spcBef>
              <a:spcAft>
                <a:spcPts val="0"/>
              </a:spcAft>
              <a:buNone/>
            </a:pPr>
            <a:r>
              <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1" name="Shape 1291"/>
        <p:cNvGrpSpPr/>
        <p:nvPr/>
      </p:nvGrpSpPr>
      <p:grpSpPr>
        <a:xfrm>
          <a:off x="0" y="0"/>
          <a:ext cx="0" cy="0"/>
          <a:chOff x="0" y="0"/>
          <a:chExt cx="0" cy="0"/>
        </a:xfrm>
      </p:grpSpPr>
      <p:sp>
        <p:nvSpPr>
          <p:cNvPr id="1292" name="Google Shape;1292;p154"/>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Array (cont.)</a:t>
            </a:r>
            <a:endParaRPr sz="3600">
              <a:solidFill>
                <a:srgbClr val="63A814"/>
              </a:solidFill>
              <a:latin typeface="Alegreya"/>
              <a:ea typeface="Alegreya"/>
              <a:cs typeface="Alegreya"/>
              <a:sym typeface="Alegreya"/>
            </a:endParaRPr>
          </a:p>
        </p:txBody>
      </p:sp>
      <p:pic>
        <p:nvPicPr>
          <p:cNvPr id="1293" name="Google Shape;1293;p154"/>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294" name="Google Shape;1294;p154"/>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accent5"/>
                </a:solidFill>
                <a:latin typeface="Alegreya"/>
                <a:ea typeface="Alegreya"/>
                <a:cs typeface="Alegreya"/>
                <a:sym typeface="Alegreya"/>
              </a:rPr>
              <a:t>Example: 	</a:t>
            </a:r>
            <a:endParaRPr sz="2000">
              <a:solidFill>
                <a:schemeClr val="accent5"/>
              </a:solidFill>
              <a:latin typeface="Alegreya"/>
              <a:ea typeface="Alegreya"/>
              <a:cs typeface="Alegreya"/>
              <a:sym typeface="Alegreya"/>
            </a:endParaRPr>
          </a:p>
          <a:p>
            <a:pPr indent="0" lvl="0" marL="0" rtl="0" algn="l">
              <a:lnSpc>
                <a:spcPct val="115000"/>
              </a:lnSpc>
              <a:spcBef>
                <a:spcPts val="0"/>
              </a:spcBef>
              <a:spcAft>
                <a:spcPts val="0"/>
              </a:spcAft>
              <a:buNone/>
            </a:pPr>
            <a:r>
              <a:rPr b="0" lang="en" sz="1800">
                <a:solidFill>
                  <a:srgbClr val="990055"/>
                </a:solidFill>
                <a:latin typeface="Trebuchet MS"/>
                <a:ea typeface="Trebuchet MS"/>
                <a:cs typeface="Trebuchet MS"/>
                <a:sym typeface="Trebuchet MS"/>
              </a:rPr>
              <a:t>//Regular</a:t>
            </a:r>
            <a:r>
              <a:rPr b="0" lang="en" sz="1800">
                <a:solidFill>
                  <a:srgbClr val="434343"/>
                </a:solidFill>
                <a:latin typeface="Trebuchet MS"/>
                <a:ea typeface="Trebuchet MS"/>
                <a:cs typeface="Trebuchet MS"/>
                <a:sym typeface="Trebuchet MS"/>
              </a:rPr>
              <a:t> </a:t>
            </a:r>
            <a:endParaRPr b="0" sz="1800">
              <a:solidFill>
                <a:srgbClr val="434343"/>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l</a:t>
            </a:r>
            <a:r>
              <a:rPr b="0" lang="en" sz="1800">
                <a:solidFill>
                  <a:srgbClr val="434343"/>
                </a:solidFill>
                <a:latin typeface="Trebuchet MS"/>
                <a:ea typeface="Trebuchet MS"/>
                <a:cs typeface="Trebuchet MS"/>
                <a:sym typeface="Trebuchet MS"/>
              </a:rPr>
              <a:t>et singers = new Array( );</a:t>
            </a:r>
            <a:endParaRPr b="0" sz="1800">
              <a:solidFill>
                <a:srgbClr val="434343"/>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singers[0] = ‘Justin Bieber’;</a:t>
            </a:r>
            <a:endParaRPr b="0" sz="1800">
              <a:solidFill>
                <a:srgbClr val="434343"/>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singers[1] = ‘Chris Brown’;</a:t>
            </a:r>
            <a:endParaRPr b="0" sz="1800">
              <a:solidFill>
                <a:srgbClr val="434343"/>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singers[2] = ‘Bruno Mars’;</a:t>
            </a:r>
            <a:endParaRPr b="0" sz="1800">
              <a:solidFill>
                <a:srgbClr val="434343"/>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b="0" sz="1800">
              <a:solidFill>
                <a:srgbClr val="434343"/>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b="0" lang="en" sz="1800">
                <a:solidFill>
                  <a:srgbClr val="990055"/>
                </a:solidFill>
                <a:latin typeface="Trebuchet MS"/>
                <a:ea typeface="Trebuchet MS"/>
                <a:cs typeface="Trebuchet MS"/>
                <a:sym typeface="Trebuchet MS"/>
              </a:rPr>
              <a:t>//Condensed</a:t>
            </a:r>
            <a:endParaRPr b="0" sz="1800">
              <a:solidFill>
                <a:srgbClr val="990055"/>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let singers = new Array(‘Justin Bieber’, ‘Chris Brown’, ‘Bruno Mars’);</a:t>
            </a:r>
            <a:endParaRPr b="0" sz="1800">
              <a:solidFill>
                <a:srgbClr val="434343"/>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b="0" sz="1800">
              <a:solidFill>
                <a:srgbClr val="434343"/>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b="0" lang="en" sz="1800">
                <a:solidFill>
                  <a:srgbClr val="990055"/>
                </a:solidFill>
                <a:latin typeface="Trebuchet MS"/>
                <a:ea typeface="Trebuchet MS"/>
                <a:cs typeface="Trebuchet MS"/>
                <a:sym typeface="Trebuchet MS"/>
              </a:rPr>
              <a:t>//Literal</a:t>
            </a:r>
            <a:endParaRPr b="0" sz="1800">
              <a:solidFill>
                <a:srgbClr val="990055"/>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let singers = [‘Justin Bieber’, ‘Chris Brown’, ‘Bruno Mars’];</a:t>
            </a:r>
            <a:endParaRPr b="0" sz="1800">
              <a:solidFill>
                <a:srgbClr val="434343"/>
              </a:solidFill>
              <a:latin typeface="Trebuchet MS"/>
              <a:ea typeface="Trebuchet MS"/>
              <a:cs typeface="Trebuchet MS"/>
              <a:sym typeface="Trebuchet MS"/>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8" name="Shape 1298"/>
        <p:cNvGrpSpPr/>
        <p:nvPr/>
      </p:nvGrpSpPr>
      <p:grpSpPr>
        <a:xfrm>
          <a:off x="0" y="0"/>
          <a:ext cx="0" cy="0"/>
          <a:chOff x="0" y="0"/>
          <a:chExt cx="0" cy="0"/>
        </a:xfrm>
      </p:grpSpPr>
      <p:sp>
        <p:nvSpPr>
          <p:cNvPr id="1299" name="Google Shape;1299;p155"/>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Array (cont.)</a:t>
            </a:r>
            <a:endParaRPr sz="3600">
              <a:solidFill>
                <a:srgbClr val="63A814"/>
              </a:solidFill>
              <a:latin typeface="Alegreya"/>
              <a:ea typeface="Alegreya"/>
              <a:cs typeface="Alegreya"/>
              <a:sym typeface="Alegreya"/>
            </a:endParaRPr>
          </a:p>
        </p:txBody>
      </p:sp>
      <p:pic>
        <p:nvPicPr>
          <p:cNvPr id="1300" name="Google Shape;1300;p155"/>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301" name="Google Shape;1301;p155"/>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0170BA"/>
                </a:solidFill>
                <a:latin typeface="Alegreya"/>
                <a:ea typeface="Alegreya"/>
                <a:cs typeface="Alegreya"/>
                <a:sym typeface="Alegreya"/>
              </a:rPr>
              <a:t>Access an Array</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You refer to an element in an array by referring to the </a:t>
            </a:r>
            <a:r>
              <a:rPr lang="en" sz="2000">
                <a:solidFill>
                  <a:schemeClr val="accent5"/>
                </a:solidFill>
                <a:latin typeface="Alegreya"/>
                <a:ea typeface="Alegreya"/>
                <a:cs typeface="Alegreya"/>
                <a:sym typeface="Alegreya"/>
              </a:rPr>
              <a:t>index</a:t>
            </a:r>
            <a:r>
              <a:rPr b="0" lang="en" sz="2000">
                <a:solidFill>
                  <a:schemeClr val="accent5"/>
                </a:solidFill>
                <a:latin typeface="Alegreya"/>
                <a:ea typeface="Alegreya"/>
                <a:cs typeface="Alegreya"/>
                <a:sym typeface="Alegreya"/>
              </a:rPr>
              <a:t> </a:t>
            </a:r>
            <a:r>
              <a:rPr b="0" lang="en" sz="2000">
                <a:solidFill>
                  <a:srgbClr val="434343"/>
                </a:solidFill>
                <a:latin typeface="Alegreya"/>
                <a:ea typeface="Alegreya"/>
                <a:cs typeface="Alegreya"/>
                <a:sym typeface="Alegreya"/>
              </a:rPr>
              <a:t>number.</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rPr b="0" lang="en" sz="2000">
                <a:solidFill>
                  <a:srgbClr val="0170BA"/>
                </a:solidFill>
                <a:latin typeface="Alegreya"/>
                <a:ea typeface="Alegreya"/>
                <a:cs typeface="Alegreya"/>
                <a:sym typeface="Alegreya"/>
              </a:rPr>
              <a:t>Note: [0] is the first element is an array. [1] is the second… (indexes start with 0) </a:t>
            </a:r>
            <a:endParaRPr b="0"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rPr lang="en" sz="2000">
                <a:solidFill>
                  <a:srgbClr val="0170BA"/>
                </a:solidFill>
                <a:latin typeface="Alegreya"/>
                <a:ea typeface="Alegreya"/>
                <a:cs typeface="Alegreya"/>
                <a:sym typeface="Alegreya"/>
              </a:rPr>
              <a:t>You Can Have Different Objects in One Array</a:t>
            </a:r>
            <a:endParaRPr sz="2000">
              <a:solidFill>
                <a:srgbClr val="0170BA"/>
              </a:solidFill>
              <a:latin typeface="Alegreya"/>
              <a:ea typeface="Alegreya"/>
              <a:cs typeface="Alegreya"/>
              <a:sym typeface="Alegreya"/>
            </a:endParaRPr>
          </a:p>
          <a:p>
            <a:pPr indent="-355600" lvl="0" marL="457200" marR="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All JavaScript variables are </a:t>
            </a:r>
            <a:r>
              <a:rPr lang="en" sz="2000">
                <a:solidFill>
                  <a:schemeClr val="accent5"/>
                </a:solidFill>
                <a:latin typeface="Alegreya"/>
                <a:ea typeface="Alegreya"/>
                <a:cs typeface="Alegreya"/>
                <a:sym typeface="Alegreya"/>
              </a:rPr>
              <a:t>objects</a:t>
            </a:r>
            <a:r>
              <a:rPr b="0" lang="en" sz="2000">
                <a:solidFill>
                  <a:srgbClr val="434343"/>
                </a:solidFill>
                <a:latin typeface="Alegreya"/>
                <a:ea typeface="Alegreya"/>
                <a:cs typeface="Alegreya"/>
                <a:sym typeface="Alegreya"/>
              </a:rPr>
              <a:t>. Array elements are </a:t>
            </a:r>
            <a:r>
              <a:rPr lang="en" sz="2000">
                <a:solidFill>
                  <a:schemeClr val="accent5"/>
                </a:solidFill>
                <a:latin typeface="Alegreya"/>
                <a:ea typeface="Alegreya"/>
                <a:cs typeface="Alegreya"/>
                <a:sym typeface="Alegreya"/>
              </a:rPr>
              <a:t>objects</a:t>
            </a:r>
            <a:r>
              <a:rPr b="0" lang="en" sz="2000">
                <a:solidFill>
                  <a:srgbClr val="434343"/>
                </a:solidFill>
                <a:latin typeface="Alegreya"/>
                <a:ea typeface="Alegreya"/>
                <a:cs typeface="Alegreya"/>
                <a:sym typeface="Alegreya"/>
              </a:rPr>
              <a:t>. Functions are </a:t>
            </a:r>
            <a:r>
              <a:rPr lang="en" sz="2000">
                <a:solidFill>
                  <a:schemeClr val="accent5"/>
                </a:solidFill>
                <a:latin typeface="Alegreya"/>
                <a:ea typeface="Alegreya"/>
                <a:cs typeface="Alegreya"/>
                <a:sym typeface="Alegreya"/>
              </a:rPr>
              <a:t>objects</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Because of this, </a:t>
            </a:r>
            <a:r>
              <a:rPr b="0" lang="en" sz="2000">
                <a:solidFill>
                  <a:schemeClr val="accent5"/>
                </a:solidFill>
                <a:latin typeface="Alegreya"/>
                <a:ea typeface="Alegreya"/>
                <a:cs typeface="Alegreya"/>
                <a:sym typeface="Alegreya"/>
              </a:rPr>
              <a:t>you can have variables of different types in the same Array.</a:t>
            </a:r>
            <a:endParaRPr b="0" sz="2000">
              <a:solidFill>
                <a:schemeClr val="accent5"/>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5" name="Shape 1305"/>
        <p:cNvGrpSpPr/>
        <p:nvPr/>
      </p:nvGrpSpPr>
      <p:grpSpPr>
        <a:xfrm>
          <a:off x="0" y="0"/>
          <a:ext cx="0" cy="0"/>
          <a:chOff x="0" y="0"/>
          <a:chExt cx="0" cy="0"/>
        </a:xfrm>
      </p:grpSpPr>
      <p:sp>
        <p:nvSpPr>
          <p:cNvPr id="1306" name="Google Shape;1306;p156"/>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Array (cont.)</a:t>
            </a:r>
            <a:endParaRPr sz="3600">
              <a:solidFill>
                <a:srgbClr val="63A814"/>
              </a:solidFill>
              <a:latin typeface="Alegreya"/>
              <a:ea typeface="Alegreya"/>
              <a:cs typeface="Alegreya"/>
              <a:sym typeface="Alegreya"/>
            </a:endParaRPr>
          </a:p>
        </p:txBody>
      </p:sp>
      <p:pic>
        <p:nvPicPr>
          <p:cNvPr id="1307" name="Google Shape;1307;p156"/>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308" name="Google Shape;1308;p156"/>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0170BA"/>
                </a:solidFill>
                <a:latin typeface="Alegreya"/>
                <a:ea typeface="Alegreya"/>
                <a:cs typeface="Alegreya"/>
                <a:sym typeface="Alegreya"/>
              </a:rPr>
              <a:t>You Can Have Different Objects in One Array</a:t>
            </a:r>
            <a:endParaRPr b="0" sz="2000">
              <a:solidFill>
                <a:schemeClr val="accent5"/>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You can have objects in an </a:t>
            </a:r>
            <a:r>
              <a:rPr lang="en" sz="2000">
                <a:solidFill>
                  <a:schemeClr val="accent5"/>
                </a:solidFill>
                <a:latin typeface="Alegreya"/>
                <a:ea typeface="Alegreya"/>
                <a:cs typeface="Alegreya"/>
                <a:sym typeface="Alegreya"/>
              </a:rPr>
              <a:t>Array</a:t>
            </a:r>
            <a:r>
              <a:rPr b="0" lang="en" sz="2000">
                <a:solidFill>
                  <a:srgbClr val="434343"/>
                </a:solidFill>
                <a:latin typeface="Alegreya"/>
                <a:ea typeface="Alegreya"/>
                <a:cs typeface="Alegreya"/>
                <a:sym typeface="Alegreya"/>
              </a:rPr>
              <a:t>. You can have functions in an Array. You can have arrays in an Array:</a:t>
            </a:r>
            <a:endParaRPr b="0" sz="2000">
              <a:solidFill>
                <a:srgbClr val="434343"/>
              </a:solidFill>
              <a:latin typeface="Alegreya"/>
              <a:ea typeface="Alegreya"/>
              <a:cs typeface="Alegreya"/>
              <a:sym typeface="Alegreya"/>
            </a:endParaRPr>
          </a:p>
          <a:p>
            <a:pPr indent="0" lvl="0" marL="91440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product</a:t>
            </a:r>
            <a:r>
              <a:rPr b="0" lang="en" sz="1800">
                <a:solidFill>
                  <a:srgbClr val="434343"/>
                </a:solidFill>
                <a:latin typeface="Trebuchet MS"/>
                <a:ea typeface="Trebuchet MS"/>
                <a:cs typeface="Trebuchet MS"/>
                <a:sym typeface="Trebuchet MS"/>
              </a:rPr>
              <a:t>[0] = Date.now;</a:t>
            </a:r>
            <a:endParaRPr b="0" sz="1800">
              <a:solidFill>
                <a:srgbClr val="434343"/>
              </a:solidFill>
              <a:latin typeface="Trebuchet MS"/>
              <a:ea typeface="Trebuchet MS"/>
              <a:cs typeface="Trebuchet MS"/>
              <a:sym typeface="Trebuchet MS"/>
            </a:endParaRPr>
          </a:p>
          <a:p>
            <a:pPr indent="0" lvl="0" marL="91440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p</a:t>
            </a:r>
            <a:r>
              <a:rPr b="0" lang="en" sz="1800">
                <a:solidFill>
                  <a:srgbClr val="434343"/>
                </a:solidFill>
                <a:latin typeface="Trebuchet MS"/>
                <a:ea typeface="Trebuchet MS"/>
                <a:cs typeface="Trebuchet MS"/>
                <a:sym typeface="Trebuchet MS"/>
              </a:rPr>
              <a:t>roduct</a:t>
            </a:r>
            <a:r>
              <a:rPr b="0" lang="en" sz="1800">
                <a:solidFill>
                  <a:srgbClr val="434343"/>
                </a:solidFill>
                <a:latin typeface="Trebuchet MS"/>
                <a:ea typeface="Trebuchet MS"/>
                <a:cs typeface="Trebuchet MS"/>
                <a:sym typeface="Trebuchet MS"/>
              </a:rPr>
              <a:t>[1] = totalPayment;</a:t>
            </a:r>
            <a:endParaRPr b="0" sz="1800">
              <a:solidFill>
                <a:srgbClr val="434343"/>
              </a:solidFill>
              <a:latin typeface="Trebuchet MS"/>
              <a:ea typeface="Trebuchet MS"/>
              <a:cs typeface="Trebuchet MS"/>
              <a:sym typeface="Trebuchet MS"/>
            </a:endParaRPr>
          </a:p>
          <a:p>
            <a:pPr indent="0" lvl="0" marL="91440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p</a:t>
            </a:r>
            <a:r>
              <a:rPr b="0" lang="en" sz="1800">
                <a:solidFill>
                  <a:srgbClr val="434343"/>
                </a:solidFill>
                <a:latin typeface="Trebuchet MS"/>
                <a:ea typeface="Trebuchet MS"/>
                <a:cs typeface="Trebuchet MS"/>
                <a:sym typeface="Trebuchet MS"/>
              </a:rPr>
              <a:t>roduct</a:t>
            </a:r>
            <a:r>
              <a:rPr b="0" lang="en" sz="1800">
                <a:solidFill>
                  <a:srgbClr val="434343"/>
                </a:solidFill>
                <a:latin typeface="Trebuchet MS"/>
                <a:ea typeface="Trebuchet MS"/>
                <a:cs typeface="Trebuchet MS"/>
                <a:sym typeface="Trebuchet MS"/>
              </a:rPr>
              <a:t>[2] = ‘Angkor Beer’;</a:t>
            </a:r>
            <a:endParaRPr b="0" sz="1800">
              <a:solidFill>
                <a:srgbClr val="434343"/>
              </a:solidFill>
              <a:latin typeface="Trebuchet MS"/>
              <a:ea typeface="Trebuchet MS"/>
              <a:cs typeface="Trebuchet MS"/>
              <a:sym typeface="Trebuchet MS"/>
            </a:endParaRPr>
          </a:p>
          <a:p>
            <a:pPr indent="0" lvl="0" marL="0" rtl="0" algn="l">
              <a:lnSpc>
                <a:spcPct val="100000"/>
              </a:lnSpc>
              <a:spcBef>
                <a:spcPts val="1000"/>
              </a:spcBef>
              <a:spcAft>
                <a:spcPts val="0"/>
              </a:spcAft>
              <a:buNone/>
            </a:pPr>
            <a:r>
              <a:rPr lang="en" sz="2000">
                <a:solidFill>
                  <a:srgbClr val="0170BA"/>
                </a:solidFill>
                <a:latin typeface="Alegreya"/>
                <a:ea typeface="Alegreya"/>
                <a:cs typeface="Alegreya"/>
                <a:sym typeface="Alegreya"/>
              </a:rPr>
              <a:t>Array Methods and Properties</a:t>
            </a:r>
            <a:endParaRPr sz="2000">
              <a:solidFill>
                <a:srgbClr val="0170BA"/>
              </a:solidFill>
              <a:latin typeface="Alegreya"/>
              <a:ea typeface="Alegreya"/>
              <a:cs typeface="Alegreya"/>
              <a:sym typeface="Alegreya"/>
            </a:endParaRPr>
          </a:p>
          <a:p>
            <a:pPr indent="-355600" lvl="0" marL="457200" rtl="0" algn="l">
              <a:lnSpc>
                <a:spcPct val="100000"/>
              </a:lnSpc>
              <a:spcBef>
                <a:spcPts val="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The Array object has </a:t>
            </a:r>
            <a:r>
              <a:rPr lang="en" sz="2000">
                <a:solidFill>
                  <a:schemeClr val="accent5"/>
                </a:solidFill>
                <a:latin typeface="Alegreya"/>
                <a:ea typeface="Alegreya"/>
                <a:cs typeface="Alegreya"/>
                <a:sym typeface="Alegreya"/>
              </a:rPr>
              <a:t>predefined properties and methods</a:t>
            </a:r>
            <a:r>
              <a:rPr b="0" lang="en" sz="2000">
                <a:solidFill>
                  <a:srgbClr val="000000"/>
                </a:solidFill>
                <a:latin typeface="Alegreya"/>
                <a:ea typeface="Alegreya"/>
                <a:cs typeface="Alegreya"/>
                <a:sym typeface="Alegreya"/>
              </a:rPr>
              <a:t>:</a:t>
            </a:r>
            <a:endParaRPr b="0" sz="2000">
              <a:solidFill>
                <a:srgbClr val="000000"/>
              </a:solidFill>
              <a:latin typeface="Alegreya"/>
              <a:ea typeface="Alegreya"/>
              <a:cs typeface="Alegreya"/>
              <a:sym typeface="Alegreya"/>
            </a:endParaRPr>
          </a:p>
          <a:p>
            <a:pPr indent="0" lvl="0" marL="914400" marR="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var x=myCars.length     	   // the number of elements in myCars</a:t>
            </a:r>
            <a:endParaRPr b="0" sz="1800">
              <a:solidFill>
                <a:srgbClr val="434343"/>
              </a:solidFill>
              <a:latin typeface="Trebuchet MS"/>
              <a:ea typeface="Trebuchet MS"/>
              <a:cs typeface="Trebuchet MS"/>
              <a:sym typeface="Trebuchet MS"/>
            </a:endParaRPr>
          </a:p>
          <a:p>
            <a:pPr indent="0" lvl="0" marL="914400" marR="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var y=myCars.indexOf("Volvo")   // the index position of "Volvo"</a:t>
            </a:r>
            <a:endParaRPr b="0" sz="1800">
              <a:solidFill>
                <a:srgbClr val="434343"/>
              </a:solidFill>
              <a:latin typeface="Trebuchet MS"/>
              <a:ea typeface="Trebuchet MS"/>
              <a:cs typeface="Trebuchet MS"/>
              <a:sym typeface="Trebuchet MS"/>
            </a:endParaRPr>
          </a:p>
          <a:p>
            <a:pPr indent="0" lvl="0" marL="914400" marR="0" rtl="0" algn="l">
              <a:lnSpc>
                <a:spcPct val="100000"/>
              </a:lnSpc>
              <a:spcBef>
                <a:spcPts val="500"/>
              </a:spcBef>
              <a:spcAft>
                <a:spcPts val="0"/>
              </a:spcAft>
              <a:buNone/>
            </a:pPr>
            <a:r>
              <a:t/>
            </a:r>
            <a:endParaRPr b="0" sz="1800">
              <a:solidFill>
                <a:srgbClr val="434343"/>
              </a:solidFill>
              <a:latin typeface="Trebuchet MS"/>
              <a:ea typeface="Trebuchet MS"/>
              <a:cs typeface="Trebuchet MS"/>
              <a:sym typeface="Trebuchet MS"/>
            </a:endParaRPr>
          </a:p>
          <a:p>
            <a:pPr indent="0" lvl="0" marL="914400" rtl="0" algn="l">
              <a:lnSpc>
                <a:spcPct val="100000"/>
              </a:lnSpc>
              <a:spcBef>
                <a:spcPts val="0"/>
              </a:spcBef>
              <a:spcAft>
                <a:spcPts val="0"/>
              </a:spcAft>
              <a:buNone/>
            </a:pPr>
            <a:r>
              <a:t/>
            </a:r>
            <a:endParaRPr sz="1800">
              <a:solidFill>
                <a:srgbClr val="434343"/>
              </a:solidFill>
              <a:latin typeface="Trebuchet MS"/>
              <a:ea typeface="Trebuchet MS"/>
              <a:cs typeface="Trebuchet MS"/>
              <a:sym typeface="Trebuchet MS"/>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2" name="Shape 1312"/>
        <p:cNvGrpSpPr/>
        <p:nvPr/>
      </p:nvGrpSpPr>
      <p:grpSpPr>
        <a:xfrm>
          <a:off x="0" y="0"/>
          <a:ext cx="0" cy="0"/>
          <a:chOff x="0" y="0"/>
          <a:chExt cx="0" cy="0"/>
        </a:xfrm>
      </p:grpSpPr>
      <p:sp>
        <p:nvSpPr>
          <p:cNvPr id="1313" name="Google Shape;1313;p157"/>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Array (cont.)</a:t>
            </a:r>
            <a:endParaRPr sz="3600">
              <a:solidFill>
                <a:srgbClr val="63A814"/>
              </a:solidFill>
              <a:latin typeface="Alegreya"/>
              <a:ea typeface="Alegreya"/>
              <a:cs typeface="Alegreya"/>
              <a:sym typeface="Alegreya"/>
            </a:endParaRPr>
          </a:p>
        </p:txBody>
      </p:sp>
      <p:pic>
        <p:nvPicPr>
          <p:cNvPr id="1314" name="Google Shape;1314;p157"/>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315" name="Google Shape;1315;p157"/>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Create New Methods</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Prototype </a:t>
            </a:r>
            <a:r>
              <a:rPr b="0" lang="en" sz="2000">
                <a:solidFill>
                  <a:srgbClr val="434343"/>
                </a:solidFill>
                <a:latin typeface="Alegreya"/>
                <a:ea typeface="Alegreya"/>
                <a:cs typeface="Alegreya"/>
                <a:sym typeface="Alegreya"/>
              </a:rPr>
              <a:t>is a global constructor in JavaScript. It can construct new properties and methods for any JavaScript Objects.</a:t>
            </a:r>
            <a:endParaRPr b="0" sz="2000">
              <a:solidFill>
                <a:srgbClr val="434343"/>
              </a:solidFill>
              <a:latin typeface="Alegreya"/>
              <a:ea typeface="Alegreya"/>
              <a:cs typeface="Alegreya"/>
              <a:sym typeface="Alegreya"/>
            </a:endParaRPr>
          </a:p>
          <a:p>
            <a:pPr indent="-355600" lvl="0" marL="457200" rtl="0" algn="l">
              <a:lnSpc>
                <a:spcPct val="100000"/>
              </a:lnSpc>
              <a:spcBef>
                <a:spcPts val="10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Make a new Array method.</a:t>
            </a:r>
            <a:endParaRPr b="0" sz="2000">
              <a:solidFill>
                <a:srgbClr val="434343"/>
              </a:solidFill>
              <a:latin typeface="Alegreya"/>
              <a:ea typeface="Alegreya"/>
              <a:cs typeface="Alegreya"/>
              <a:sym typeface="Alegreya"/>
            </a:endParaRPr>
          </a:p>
          <a:p>
            <a:pPr indent="0" lvl="0" marL="0" rtl="0" algn="l">
              <a:lnSpc>
                <a:spcPct val="115000"/>
              </a:lnSpc>
              <a:spcBef>
                <a:spcPts val="1000"/>
              </a:spcBef>
              <a:spcAft>
                <a:spcPts val="0"/>
              </a:spcAft>
              <a:buNone/>
            </a:pPr>
            <a:r>
              <a:rPr lang="en" sz="2000">
                <a:solidFill>
                  <a:schemeClr val="accent5"/>
                </a:solidFill>
                <a:latin typeface="Alegreya"/>
                <a:ea typeface="Alegreya"/>
                <a:cs typeface="Alegreya"/>
                <a:sym typeface="Alegreya"/>
              </a:rPr>
              <a:t>Example:	</a:t>
            </a:r>
            <a:r>
              <a:rPr b="0" lang="en" sz="1800">
                <a:solidFill>
                  <a:srgbClr val="434343"/>
                </a:solidFill>
                <a:latin typeface="Trebuchet MS"/>
                <a:ea typeface="Trebuchet MS"/>
                <a:cs typeface="Trebuchet MS"/>
                <a:sym typeface="Trebuchet MS"/>
              </a:rPr>
              <a:t>Array.prototype.toUppercaseString = function() {</a:t>
            </a:r>
            <a:endParaRPr b="0" sz="1800">
              <a:solidFill>
                <a:srgbClr val="434343"/>
              </a:solidFill>
              <a:latin typeface="Trebuchet MS"/>
              <a:ea typeface="Trebuchet MS"/>
              <a:cs typeface="Trebuchet MS"/>
              <a:sym typeface="Trebuchet MS"/>
            </a:endParaRPr>
          </a:p>
          <a:p>
            <a:pPr indent="0" lvl="0" marL="182880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for (let i=0; i&lt;this.length; i++ { this[i]=this[i].toUpperCase(); </a:t>
            </a:r>
            <a:endParaRPr b="0" sz="1800">
              <a:solidFill>
                <a:srgbClr val="434343"/>
              </a:solidFill>
              <a:latin typeface="Trebuchet MS"/>
              <a:ea typeface="Trebuchet MS"/>
              <a:cs typeface="Trebuchet MS"/>
              <a:sym typeface="Trebuchet MS"/>
            </a:endParaRPr>
          </a:p>
          <a:p>
            <a:pPr indent="0" lvl="0" marL="182880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a:t>
            </a:r>
            <a:endParaRPr b="0" sz="1800">
              <a:solidFill>
                <a:srgbClr val="434343"/>
              </a:solidFill>
              <a:latin typeface="Trebuchet MS"/>
              <a:ea typeface="Trebuchet MS"/>
              <a:cs typeface="Trebuchet MS"/>
              <a:sym typeface="Trebuchet MS"/>
            </a:endParaRPr>
          </a:p>
          <a:p>
            <a:pPr indent="457200" lvl="0" marL="91440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a:t>
            </a:r>
            <a:endParaRPr b="0" sz="1800">
              <a:solidFill>
                <a:srgbClr val="434343"/>
              </a:solidFill>
              <a:latin typeface="Trebuchet MS"/>
              <a:ea typeface="Trebuchet MS"/>
              <a:cs typeface="Trebuchet MS"/>
              <a:sym typeface="Trebuchet MS"/>
            </a:endParaRPr>
          </a:p>
          <a:p>
            <a:pPr indent="0" lvl="0" marL="914400" marR="0" rtl="0" algn="l">
              <a:lnSpc>
                <a:spcPct val="100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914400" marR="0" rtl="0" algn="l">
              <a:lnSpc>
                <a:spcPct val="100000"/>
              </a:lnSpc>
              <a:spcBef>
                <a:spcPts val="500"/>
              </a:spcBef>
              <a:spcAft>
                <a:spcPts val="0"/>
              </a:spcAft>
              <a:buNone/>
            </a:pPr>
            <a:r>
              <a:t/>
            </a:r>
            <a:endParaRPr b="0" sz="2000">
              <a:solidFill>
                <a:srgbClr val="434343"/>
              </a:solidFill>
              <a:latin typeface="Alegreya"/>
              <a:ea typeface="Alegreya"/>
              <a:cs typeface="Alegreya"/>
              <a:sym typeface="Alegreya"/>
            </a:endParaRPr>
          </a:p>
          <a:p>
            <a:pPr indent="0" lvl="0" marL="91440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9" name="Shape 1319"/>
        <p:cNvGrpSpPr/>
        <p:nvPr/>
      </p:nvGrpSpPr>
      <p:grpSpPr>
        <a:xfrm>
          <a:off x="0" y="0"/>
          <a:ext cx="0" cy="0"/>
          <a:chOff x="0" y="0"/>
          <a:chExt cx="0" cy="0"/>
        </a:xfrm>
      </p:grpSpPr>
      <p:sp>
        <p:nvSpPr>
          <p:cNvPr id="1320" name="Google Shape;1320;p158"/>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Array (cont.)</a:t>
            </a:r>
            <a:endParaRPr sz="3600">
              <a:solidFill>
                <a:srgbClr val="63A814"/>
              </a:solidFill>
              <a:latin typeface="Alegreya"/>
              <a:ea typeface="Alegreya"/>
              <a:cs typeface="Alegreya"/>
              <a:sym typeface="Alegreya"/>
            </a:endParaRPr>
          </a:p>
        </p:txBody>
      </p:sp>
      <p:pic>
        <p:nvPicPr>
          <p:cNvPr id="1321" name="Google Shape;1321;p158"/>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322" name="Google Shape;1322;p158"/>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Create New Methods</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Prototype </a:t>
            </a:r>
            <a:r>
              <a:rPr b="0" lang="en" sz="2000">
                <a:solidFill>
                  <a:srgbClr val="434343"/>
                </a:solidFill>
                <a:latin typeface="Alegreya"/>
                <a:ea typeface="Alegreya"/>
                <a:cs typeface="Alegreya"/>
                <a:sym typeface="Alegreya"/>
              </a:rPr>
              <a:t>is a global constructor in JavaScript. It can construct new properties and methods for any JavaScript Objects.</a:t>
            </a:r>
            <a:endParaRPr b="0" sz="2000">
              <a:solidFill>
                <a:srgbClr val="434343"/>
              </a:solidFill>
              <a:latin typeface="Alegreya"/>
              <a:ea typeface="Alegreya"/>
              <a:cs typeface="Alegreya"/>
              <a:sym typeface="Alegreya"/>
            </a:endParaRPr>
          </a:p>
          <a:p>
            <a:pPr indent="-355600" lvl="0" marL="457200" rtl="0" algn="l">
              <a:lnSpc>
                <a:spcPct val="100000"/>
              </a:lnSpc>
              <a:spcBef>
                <a:spcPts val="10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Make a new Array method.</a:t>
            </a:r>
            <a:endParaRPr b="0" sz="2000">
              <a:solidFill>
                <a:srgbClr val="434343"/>
              </a:solidFill>
              <a:latin typeface="Alegreya"/>
              <a:ea typeface="Alegreya"/>
              <a:cs typeface="Alegreya"/>
              <a:sym typeface="Alegreya"/>
            </a:endParaRPr>
          </a:p>
          <a:p>
            <a:pPr indent="0" lvl="0" marL="0" rtl="0" algn="l">
              <a:lnSpc>
                <a:spcPct val="115000"/>
              </a:lnSpc>
              <a:spcBef>
                <a:spcPts val="1000"/>
              </a:spcBef>
              <a:spcAft>
                <a:spcPts val="0"/>
              </a:spcAft>
              <a:buNone/>
            </a:pPr>
            <a:r>
              <a:rPr lang="en" sz="2000">
                <a:solidFill>
                  <a:schemeClr val="accent5"/>
                </a:solidFill>
                <a:latin typeface="Alegreya"/>
                <a:ea typeface="Alegreya"/>
                <a:cs typeface="Alegreya"/>
                <a:sym typeface="Alegreya"/>
              </a:rPr>
              <a:t>Example:	</a:t>
            </a:r>
            <a:r>
              <a:rPr b="0" lang="en" sz="1800">
                <a:solidFill>
                  <a:srgbClr val="434343"/>
                </a:solidFill>
                <a:latin typeface="Trebuchet MS"/>
                <a:ea typeface="Trebuchet MS"/>
                <a:cs typeface="Trebuchet MS"/>
                <a:sym typeface="Trebuchet MS"/>
              </a:rPr>
              <a:t>Array.prototype.toUppercaseString = function() {</a:t>
            </a:r>
            <a:endParaRPr b="0" sz="1800">
              <a:solidFill>
                <a:srgbClr val="434343"/>
              </a:solidFill>
              <a:latin typeface="Trebuchet MS"/>
              <a:ea typeface="Trebuchet MS"/>
              <a:cs typeface="Trebuchet MS"/>
              <a:sym typeface="Trebuchet MS"/>
            </a:endParaRPr>
          </a:p>
          <a:p>
            <a:pPr indent="0" lvl="0" marL="182880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for (let i=0; i&lt;this.length; i++ { this[i]=this[i].toUpperCase(); </a:t>
            </a:r>
            <a:endParaRPr b="0" sz="1800">
              <a:solidFill>
                <a:srgbClr val="434343"/>
              </a:solidFill>
              <a:latin typeface="Trebuchet MS"/>
              <a:ea typeface="Trebuchet MS"/>
              <a:cs typeface="Trebuchet MS"/>
              <a:sym typeface="Trebuchet MS"/>
            </a:endParaRPr>
          </a:p>
          <a:p>
            <a:pPr indent="0" lvl="0" marL="182880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a:t>
            </a:r>
            <a:endParaRPr b="0" sz="1800">
              <a:solidFill>
                <a:srgbClr val="434343"/>
              </a:solidFill>
              <a:latin typeface="Trebuchet MS"/>
              <a:ea typeface="Trebuchet MS"/>
              <a:cs typeface="Trebuchet MS"/>
              <a:sym typeface="Trebuchet MS"/>
            </a:endParaRPr>
          </a:p>
          <a:p>
            <a:pPr indent="457200" lvl="0" marL="91440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a:t>
            </a:r>
            <a:endParaRPr b="0" sz="1800">
              <a:solidFill>
                <a:srgbClr val="434343"/>
              </a:solidFill>
              <a:latin typeface="Trebuchet MS"/>
              <a:ea typeface="Trebuchet MS"/>
              <a:cs typeface="Trebuchet MS"/>
              <a:sym typeface="Trebuchet MS"/>
            </a:endParaRPr>
          </a:p>
          <a:p>
            <a:pPr indent="0" lvl="0" marL="914400" marR="0" rtl="0" algn="l">
              <a:lnSpc>
                <a:spcPct val="100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914400" marR="0" rtl="0" algn="l">
              <a:lnSpc>
                <a:spcPct val="100000"/>
              </a:lnSpc>
              <a:spcBef>
                <a:spcPts val="500"/>
              </a:spcBef>
              <a:spcAft>
                <a:spcPts val="0"/>
              </a:spcAft>
              <a:buNone/>
            </a:pPr>
            <a:r>
              <a:t/>
            </a:r>
            <a:endParaRPr b="0" sz="2000">
              <a:solidFill>
                <a:srgbClr val="434343"/>
              </a:solidFill>
              <a:latin typeface="Alegreya"/>
              <a:ea typeface="Alegreya"/>
              <a:cs typeface="Alegreya"/>
              <a:sym typeface="Alegreya"/>
            </a:endParaRPr>
          </a:p>
          <a:p>
            <a:pPr indent="0" lvl="0" marL="91440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6" name="Shape 1326"/>
        <p:cNvGrpSpPr/>
        <p:nvPr/>
      </p:nvGrpSpPr>
      <p:grpSpPr>
        <a:xfrm>
          <a:off x="0" y="0"/>
          <a:ext cx="0" cy="0"/>
          <a:chOff x="0" y="0"/>
          <a:chExt cx="0" cy="0"/>
        </a:xfrm>
      </p:grpSpPr>
      <p:sp>
        <p:nvSpPr>
          <p:cNvPr id="1327" name="Google Shape;1327;p159"/>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Array (cont.)</a:t>
            </a:r>
            <a:endParaRPr sz="3600">
              <a:solidFill>
                <a:srgbClr val="63A814"/>
              </a:solidFill>
              <a:latin typeface="Alegreya"/>
              <a:ea typeface="Alegreya"/>
              <a:cs typeface="Alegreya"/>
              <a:sym typeface="Alegreya"/>
            </a:endParaRPr>
          </a:p>
        </p:txBody>
      </p:sp>
      <p:pic>
        <p:nvPicPr>
          <p:cNvPr id="1328" name="Google Shape;1328;p159"/>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329" name="Google Shape;1329;p159"/>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 sz="2000">
                <a:solidFill>
                  <a:srgbClr val="0170BA"/>
                </a:solidFill>
                <a:latin typeface="Alegreya"/>
                <a:ea typeface="Alegreya"/>
                <a:cs typeface="Alegreya"/>
                <a:sym typeface="Alegreya"/>
              </a:rPr>
              <a:t>Array </a:t>
            </a:r>
            <a:r>
              <a:rPr lang="en" sz="2000">
                <a:solidFill>
                  <a:srgbClr val="0170BA"/>
                </a:solidFill>
                <a:latin typeface="Alegreya"/>
                <a:ea typeface="Alegreya"/>
                <a:cs typeface="Alegreya"/>
                <a:sym typeface="Alegreya"/>
              </a:rPr>
              <a:t>Object Properties</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rPr lang="en" sz="2000">
                <a:solidFill>
                  <a:srgbClr val="0170BA"/>
                </a:solidFill>
                <a:latin typeface="Alegreya"/>
                <a:ea typeface="Alegreya"/>
                <a:cs typeface="Alegreya"/>
                <a:sym typeface="Alegreya"/>
              </a:rPr>
              <a:t>Array Object Methods</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1000"/>
              </a:spcAft>
              <a:buNone/>
            </a:pPr>
            <a:r>
              <a:t/>
            </a:r>
            <a:endParaRPr sz="2000">
              <a:solidFill>
                <a:srgbClr val="434343"/>
              </a:solidFill>
              <a:latin typeface="Alegreya"/>
              <a:ea typeface="Alegreya"/>
              <a:cs typeface="Alegreya"/>
              <a:sym typeface="Alegreya"/>
            </a:endParaRPr>
          </a:p>
        </p:txBody>
      </p:sp>
      <p:graphicFrame>
        <p:nvGraphicFramePr>
          <p:cNvPr id="1330" name="Google Shape;1330;p159"/>
          <p:cNvGraphicFramePr/>
          <p:nvPr/>
        </p:nvGraphicFramePr>
        <p:xfrm>
          <a:off x="496350" y="1652250"/>
          <a:ext cx="3000000" cy="3000000"/>
        </p:xfrm>
        <a:graphic>
          <a:graphicData uri="http://schemas.openxmlformats.org/drawingml/2006/table">
            <a:tbl>
              <a:tblPr>
                <a:noFill/>
                <a:tableStyleId>{74AFA9C1-3977-4363-B957-740D09E80203}</a:tableStyleId>
              </a:tblPr>
              <a:tblGrid>
                <a:gridCol w="1830000"/>
                <a:gridCol w="6479925"/>
              </a:tblGrid>
              <a:tr h="326250">
                <a:tc>
                  <a:txBody>
                    <a:bodyPr>
                      <a:noAutofit/>
                    </a:bodyPr>
                    <a:lstStyle/>
                    <a:p>
                      <a:pPr indent="0" lvl="0" marL="0" rtl="0" algn="ctr">
                        <a:lnSpc>
                          <a:spcPct val="100000"/>
                        </a:lnSpc>
                        <a:spcBef>
                          <a:spcPts val="0"/>
                        </a:spcBef>
                        <a:spcAft>
                          <a:spcPts val="0"/>
                        </a:spcAft>
                        <a:buNone/>
                      </a:pPr>
                      <a:r>
                        <a:rPr b="1" lang="en" sz="1800">
                          <a:solidFill>
                            <a:srgbClr val="FFFFFF"/>
                          </a:solidFill>
                          <a:latin typeface="Alegreya"/>
                          <a:ea typeface="Alegreya"/>
                          <a:cs typeface="Alegreya"/>
                          <a:sym typeface="Alegreya"/>
                        </a:rPr>
                        <a:t>Property</a:t>
                      </a:r>
                      <a:endParaRPr b="1" sz="1800">
                        <a:solidFill>
                          <a:srgbClr val="FFFFFF"/>
                        </a:solidFill>
                        <a:latin typeface="Alegreya"/>
                        <a:ea typeface="Alegreya"/>
                        <a:cs typeface="Alegreya"/>
                        <a:sym typeface="Alegreya"/>
                      </a:endParaRPr>
                    </a:p>
                  </a:txBody>
                  <a:tcPr marT="91425" marB="91425" marR="91425" marL="91425">
                    <a:solidFill>
                      <a:srgbClr val="63A814"/>
                    </a:solidFill>
                  </a:tcPr>
                </a:tc>
                <a:tc>
                  <a:txBody>
                    <a:bodyPr>
                      <a:noAutofit/>
                    </a:bodyPr>
                    <a:lstStyle/>
                    <a:p>
                      <a:pPr indent="0" lvl="0" marL="0" rtl="0" algn="ctr">
                        <a:lnSpc>
                          <a:spcPct val="100000"/>
                        </a:lnSpc>
                        <a:spcBef>
                          <a:spcPts val="0"/>
                        </a:spcBef>
                        <a:spcAft>
                          <a:spcPts val="0"/>
                        </a:spcAft>
                        <a:buNone/>
                      </a:pPr>
                      <a:r>
                        <a:rPr b="1" lang="en" sz="1800">
                          <a:solidFill>
                            <a:srgbClr val="FFFFFF"/>
                          </a:solidFill>
                          <a:latin typeface="Alegreya"/>
                          <a:ea typeface="Alegreya"/>
                          <a:cs typeface="Alegreya"/>
                          <a:sym typeface="Alegreya"/>
                        </a:rPr>
                        <a:t>Description</a:t>
                      </a:r>
                      <a:endParaRPr b="1" sz="1800">
                        <a:solidFill>
                          <a:srgbClr val="FFFFFF"/>
                        </a:solidFill>
                        <a:latin typeface="Alegreya"/>
                        <a:ea typeface="Alegreya"/>
                        <a:cs typeface="Alegreya"/>
                        <a:sym typeface="Alegreya"/>
                      </a:endParaRPr>
                    </a:p>
                  </a:txBody>
                  <a:tcPr marT="91425" marB="91425" marR="91425" marL="91425">
                    <a:solidFill>
                      <a:srgbClr val="63A814"/>
                    </a:solidFill>
                  </a:tcPr>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a:t>
                      </a:r>
                      <a:r>
                        <a:rPr b="1" lang="en" sz="1800">
                          <a:solidFill>
                            <a:schemeClr val="accent5"/>
                          </a:solidFill>
                          <a:latin typeface="Alegreya"/>
                          <a:ea typeface="Alegreya"/>
                          <a:cs typeface="Alegreya"/>
                          <a:sym typeface="Alegreya"/>
                        </a:rPr>
                        <a:t>length</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Sets or returns the number of elements in an Array</a:t>
                      </a:r>
                      <a:endParaRPr sz="18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.constructor</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Returns the function that created the Array object’s prototype</a:t>
                      </a:r>
                      <a:endParaRPr sz="18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.prototype</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Allow you to add properties and methods to an Array Object</a:t>
                      </a:r>
                      <a:endParaRPr sz="1800">
                        <a:solidFill>
                          <a:srgbClr val="434343"/>
                        </a:solidFill>
                        <a:latin typeface="Alegreya"/>
                        <a:ea typeface="Alegreya"/>
                        <a:cs typeface="Alegreya"/>
                        <a:sym typeface="Alegreya"/>
                      </a:endParaRPr>
                    </a:p>
                  </a:txBody>
                  <a:tcPr marT="91425" marB="91425" marR="91425" marL="91425"/>
                </a:tc>
              </a:tr>
            </a:tbl>
          </a:graphicData>
        </a:graphic>
      </p:graphicFrame>
      <p:graphicFrame>
        <p:nvGraphicFramePr>
          <p:cNvPr id="1331" name="Google Shape;1331;p159"/>
          <p:cNvGraphicFramePr/>
          <p:nvPr/>
        </p:nvGraphicFramePr>
        <p:xfrm>
          <a:off x="433238" y="4026375"/>
          <a:ext cx="3000000" cy="3000000"/>
        </p:xfrm>
        <a:graphic>
          <a:graphicData uri="http://schemas.openxmlformats.org/drawingml/2006/table">
            <a:tbl>
              <a:tblPr>
                <a:noFill/>
                <a:tableStyleId>{74AFA9C1-3977-4363-B957-740D09E80203}</a:tableStyleId>
              </a:tblPr>
              <a:tblGrid>
                <a:gridCol w="1830000"/>
                <a:gridCol w="6479925"/>
              </a:tblGrid>
              <a:tr h="460425">
                <a:tc>
                  <a:txBody>
                    <a:bodyPr>
                      <a:noAutofit/>
                    </a:bodyPr>
                    <a:lstStyle/>
                    <a:p>
                      <a:pPr indent="0" lvl="0" marL="0" rtl="0" algn="ctr">
                        <a:lnSpc>
                          <a:spcPct val="100000"/>
                        </a:lnSpc>
                        <a:spcBef>
                          <a:spcPts val="0"/>
                        </a:spcBef>
                        <a:spcAft>
                          <a:spcPts val="0"/>
                        </a:spcAft>
                        <a:buNone/>
                      </a:pPr>
                      <a:r>
                        <a:rPr b="1" lang="en" sz="1800">
                          <a:solidFill>
                            <a:srgbClr val="FFFFFF"/>
                          </a:solidFill>
                          <a:latin typeface="Alegreya"/>
                          <a:ea typeface="Alegreya"/>
                          <a:cs typeface="Alegreya"/>
                          <a:sym typeface="Alegreya"/>
                        </a:rPr>
                        <a:t>Method</a:t>
                      </a:r>
                      <a:endParaRPr b="1" sz="1800">
                        <a:solidFill>
                          <a:srgbClr val="FFFFFF"/>
                        </a:solidFill>
                        <a:latin typeface="Alegreya"/>
                        <a:ea typeface="Alegreya"/>
                        <a:cs typeface="Alegreya"/>
                        <a:sym typeface="Alegreya"/>
                      </a:endParaRPr>
                    </a:p>
                  </a:txBody>
                  <a:tcPr marT="91425" marB="91425" marR="91425" marL="91425">
                    <a:solidFill>
                      <a:srgbClr val="63A814"/>
                    </a:solidFill>
                  </a:tcPr>
                </a:tc>
                <a:tc>
                  <a:txBody>
                    <a:bodyPr>
                      <a:noAutofit/>
                    </a:bodyPr>
                    <a:lstStyle/>
                    <a:p>
                      <a:pPr indent="0" lvl="0" marL="0" rtl="0" algn="ctr">
                        <a:lnSpc>
                          <a:spcPct val="100000"/>
                        </a:lnSpc>
                        <a:spcBef>
                          <a:spcPts val="0"/>
                        </a:spcBef>
                        <a:spcAft>
                          <a:spcPts val="0"/>
                        </a:spcAft>
                        <a:buNone/>
                      </a:pPr>
                      <a:r>
                        <a:rPr b="1" lang="en" sz="1800">
                          <a:solidFill>
                            <a:srgbClr val="FFFFFF"/>
                          </a:solidFill>
                          <a:latin typeface="Alegreya"/>
                          <a:ea typeface="Alegreya"/>
                          <a:cs typeface="Alegreya"/>
                          <a:sym typeface="Alegreya"/>
                        </a:rPr>
                        <a:t>Description</a:t>
                      </a:r>
                      <a:endParaRPr b="1" sz="1800">
                        <a:solidFill>
                          <a:srgbClr val="FFFFFF"/>
                        </a:solidFill>
                        <a:latin typeface="Alegreya"/>
                        <a:ea typeface="Alegreya"/>
                        <a:cs typeface="Alegreya"/>
                        <a:sym typeface="Alegreya"/>
                      </a:endParaRPr>
                    </a:p>
                  </a:txBody>
                  <a:tcPr marT="91425" marB="91425" marR="91425" marL="91425">
                    <a:solidFill>
                      <a:srgbClr val="63A814"/>
                    </a:solidFill>
                  </a:tcPr>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concat(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Joins two or more arrays, &amp; returns a copy of the joined arrays.</a:t>
                      </a:r>
                      <a:endParaRPr sz="1800">
                        <a:solidFill>
                          <a:srgbClr val="434343"/>
                        </a:solidFill>
                        <a:latin typeface="Alegreya"/>
                        <a:ea typeface="Alegreya"/>
                        <a:cs typeface="Alegreya"/>
                        <a:sym typeface="Alegreya"/>
                      </a:endParaRPr>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5" name="Shape 1335"/>
        <p:cNvGrpSpPr/>
        <p:nvPr/>
      </p:nvGrpSpPr>
      <p:grpSpPr>
        <a:xfrm>
          <a:off x="0" y="0"/>
          <a:ext cx="0" cy="0"/>
          <a:chOff x="0" y="0"/>
          <a:chExt cx="0" cy="0"/>
        </a:xfrm>
      </p:grpSpPr>
      <p:sp>
        <p:nvSpPr>
          <p:cNvPr id="1336" name="Google Shape;1336;p160"/>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Array (cont.)</a:t>
            </a:r>
            <a:endParaRPr sz="3600">
              <a:solidFill>
                <a:srgbClr val="63A814"/>
              </a:solidFill>
              <a:latin typeface="Alegreya"/>
              <a:ea typeface="Alegreya"/>
              <a:cs typeface="Alegreya"/>
              <a:sym typeface="Alegreya"/>
            </a:endParaRPr>
          </a:p>
        </p:txBody>
      </p:sp>
      <p:pic>
        <p:nvPicPr>
          <p:cNvPr id="1337" name="Google Shape;1337;p160"/>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338" name="Google Shape;1338;p160"/>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1000"/>
              </a:spcAft>
              <a:buNone/>
            </a:pPr>
            <a:r>
              <a:t/>
            </a:r>
            <a:endParaRPr sz="2000">
              <a:solidFill>
                <a:srgbClr val="434343"/>
              </a:solidFill>
              <a:latin typeface="Alegreya"/>
              <a:ea typeface="Alegreya"/>
              <a:cs typeface="Alegreya"/>
              <a:sym typeface="Alegreya"/>
            </a:endParaRPr>
          </a:p>
        </p:txBody>
      </p:sp>
      <p:graphicFrame>
        <p:nvGraphicFramePr>
          <p:cNvPr id="1339" name="Google Shape;1339;p160"/>
          <p:cNvGraphicFramePr/>
          <p:nvPr/>
        </p:nvGraphicFramePr>
        <p:xfrm>
          <a:off x="417025" y="1417550"/>
          <a:ext cx="3000000" cy="3000000"/>
        </p:xfrm>
        <a:graphic>
          <a:graphicData uri="http://schemas.openxmlformats.org/drawingml/2006/table">
            <a:tbl>
              <a:tblPr>
                <a:noFill/>
                <a:tableStyleId>{74AFA9C1-3977-4363-B957-740D09E80203}</a:tableStyleId>
              </a:tblPr>
              <a:tblGrid>
                <a:gridCol w="1830000"/>
                <a:gridCol w="6479925"/>
              </a:tblGrid>
              <a:tr h="460425">
                <a:tc>
                  <a:txBody>
                    <a:bodyPr>
                      <a:noAutofit/>
                    </a:bodyPr>
                    <a:lstStyle/>
                    <a:p>
                      <a:pPr indent="0" lvl="0" marL="0" marR="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indexOf( )</a:t>
                      </a:r>
                      <a:endParaRPr b="1" sz="1800">
                        <a:solidFill>
                          <a:srgbClr val="FFFFFF"/>
                        </a:solidFill>
                        <a:latin typeface="Alegreya"/>
                        <a:ea typeface="Alegreya"/>
                        <a:cs typeface="Alegreya"/>
                        <a:sym typeface="Alegreya"/>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sz="1800">
                          <a:solidFill>
                            <a:srgbClr val="434343"/>
                          </a:solidFill>
                          <a:latin typeface="Alegreya"/>
                          <a:ea typeface="Alegreya"/>
                          <a:cs typeface="Alegreya"/>
                          <a:sym typeface="Alegreya"/>
                        </a:rPr>
                        <a:t>Search the array for an element and returns its position.</a:t>
                      </a:r>
                      <a:endParaRPr b="1" sz="1800">
                        <a:solidFill>
                          <a:srgbClr val="FFFFFF"/>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join</a:t>
                      </a:r>
                      <a:r>
                        <a:rPr b="1" lang="en" sz="1800">
                          <a:solidFill>
                            <a:schemeClr val="accent5"/>
                          </a:solidFill>
                          <a:latin typeface="Alegreya"/>
                          <a:ea typeface="Alegreya"/>
                          <a:cs typeface="Alegreya"/>
                          <a:sym typeface="Alegreya"/>
                        </a:rPr>
                        <a:t>(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Joins all elements of an array into a string.</a:t>
                      </a:r>
                      <a:endParaRPr sz="18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lastIndexOf(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Search the array for an element, starting at the end, and return its position.</a:t>
                      </a:r>
                      <a:endParaRPr sz="18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pop(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Removes the last element of an array, and returns that element.</a:t>
                      </a:r>
                      <a:endParaRPr sz="18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push(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Add new elements to the end of an array, and return the new length</a:t>
                      </a:r>
                      <a:endParaRPr sz="18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reverse(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Reverses the order of the elements in an array.</a:t>
                      </a:r>
                      <a:endParaRPr sz="18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shift(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Removes the first element of an array, and returns that element.</a:t>
                      </a:r>
                      <a:endParaRPr sz="1800">
                        <a:solidFill>
                          <a:srgbClr val="434343"/>
                        </a:solidFill>
                        <a:latin typeface="Alegreya"/>
                        <a:ea typeface="Alegreya"/>
                        <a:cs typeface="Alegreya"/>
                        <a:sym typeface="Alegreya"/>
                      </a:endParaRPr>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3" name="Shape 1343"/>
        <p:cNvGrpSpPr/>
        <p:nvPr/>
      </p:nvGrpSpPr>
      <p:grpSpPr>
        <a:xfrm>
          <a:off x="0" y="0"/>
          <a:ext cx="0" cy="0"/>
          <a:chOff x="0" y="0"/>
          <a:chExt cx="0" cy="0"/>
        </a:xfrm>
      </p:grpSpPr>
      <p:sp>
        <p:nvSpPr>
          <p:cNvPr id="1344" name="Google Shape;1344;p161"/>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Array (cont.)</a:t>
            </a:r>
            <a:endParaRPr sz="3600">
              <a:solidFill>
                <a:srgbClr val="63A814"/>
              </a:solidFill>
              <a:latin typeface="Alegreya"/>
              <a:ea typeface="Alegreya"/>
              <a:cs typeface="Alegreya"/>
              <a:sym typeface="Alegreya"/>
            </a:endParaRPr>
          </a:p>
        </p:txBody>
      </p:sp>
      <p:pic>
        <p:nvPicPr>
          <p:cNvPr id="1345" name="Google Shape;1345;p161"/>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346" name="Google Shape;1346;p161"/>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1000"/>
              </a:spcAft>
              <a:buNone/>
            </a:pPr>
            <a:r>
              <a:t/>
            </a:r>
            <a:endParaRPr sz="2000">
              <a:solidFill>
                <a:srgbClr val="434343"/>
              </a:solidFill>
              <a:latin typeface="Alegreya"/>
              <a:ea typeface="Alegreya"/>
              <a:cs typeface="Alegreya"/>
              <a:sym typeface="Alegreya"/>
            </a:endParaRPr>
          </a:p>
        </p:txBody>
      </p:sp>
      <p:graphicFrame>
        <p:nvGraphicFramePr>
          <p:cNvPr id="1347" name="Google Shape;1347;p161"/>
          <p:cNvGraphicFramePr/>
          <p:nvPr/>
        </p:nvGraphicFramePr>
        <p:xfrm>
          <a:off x="417025" y="1341350"/>
          <a:ext cx="3000000" cy="3000000"/>
        </p:xfrm>
        <a:graphic>
          <a:graphicData uri="http://schemas.openxmlformats.org/drawingml/2006/table">
            <a:tbl>
              <a:tblPr>
                <a:noFill/>
                <a:tableStyleId>{74AFA9C1-3977-4363-B957-740D09E80203}</a:tableStyleId>
              </a:tblPr>
              <a:tblGrid>
                <a:gridCol w="1830000"/>
                <a:gridCol w="6479925"/>
              </a:tblGrid>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slice(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Selects a part of an array, and returns the new array.</a:t>
                      </a:r>
                      <a:endParaRPr sz="18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sort(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Sorts the elements of an array.</a:t>
                      </a:r>
                      <a:endParaRPr sz="18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splice(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Adds/Removes elements from an array.</a:t>
                      </a:r>
                      <a:endParaRPr sz="18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toString(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Convert an array to a string, and returns the result.</a:t>
                      </a:r>
                      <a:endParaRPr sz="18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unshift(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Adds new elements to the beginning of an array, and returns the new length.</a:t>
                      </a:r>
                      <a:endParaRPr sz="18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valueOf(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Returns the primitive value of an array.</a:t>
                      </a:r>
                      <a:endParaRPr sz="1800">
                        <a:solidFill>
                          <a:srgbClr val="434343"/>
                        </a:solidFill>
                        <a:latin typeface="Alegreya"/>
                        <a:ea typeface="Alegreya"/>
                        <a:cs typeface="Alegreya"/>
                        <a:sym typeface="Alegreya"/>
                      </a:endParaRPr>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27"/>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How To (cont.)</a:t>
            </a:r>
            <a:endParaRPr sz="3600">
              <a:solidFill>
                <a:srgbClr val="63A814"/>
              </a:solidFill>
              <a:latin typeface="Alegreya"/>
              <a:ea typeface="Alegreya"/>
              <a:cs typeface="Alegreya"/>
              <a:sym typeface="Alegreya"/>
            </a:endParaRPr>
          </a:p>
        </p:txBody>
      </p:sp>
      <p:sp>
        <p:nvSpPr>
          <p:cNvPr id="377" name="Google Shape;377;p27"/>
          <p:cNvSpPr txBox="1"/>
          <p:nvPr>
            <p:ph type="title"/>
          </p:nvPr>
        </p:nvSpPr>
        <p:spPr>
          <a:xfrm>
            <a:off x="542400" y="1190400"/>
            <a:ext cx="8380500" cy="1758000"/>
          </a:xfrm>
          <a:prstGeom prst="rect">
            <a:avLst/>
          </a:prstGeom>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lang="en" sz="2000" u="sng">
                <a:solidFill>
                  <a:srgbClr val="63A814"/>
                </a:solidFill>
                <a:latin typeface="Alegreya"/>
                <a:ea typeface="Alegreya"/>
                <a:cs typeface="Alegreya"/>
                <a:sym typeface="Alegreya"/>
              </a:rPr>
              <a:t>A JavaScript Function in &lt;body&gt;</a:t>
            </a:r>
            <a:endParaRPr sz="2000" u="sng">
              <a:solidFill>
                <a:srgbClr val="63A814"/>
              </a:solidFill>
              <a:latin typeface="Alegreya"/>
              <a:ea typeface="Alegreya"/>
              <a:cs typeface="Alegreya"/>
              <a:sym typeface="Alegreya"/>
            </a:endParaRPr>
          </a:p>
          <a:p>
            <a:pPr indent="-355600" lvl="0" marL="457200" rtl="0" algn="l">
              <a:lnSpc>
                <a:spcPct val="100000"/>
              </a:lnSpc>
              <a:spcBef>
                <a:spcPts val="30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In this example, a JavaScript function is placed in the &lt;body&gt; section of an HTML page.</a:t>
            </a:r>
            <a:endParaRPr b="0" sz="2000">
              <a:solidFill>
                <a:srgbClr val="000000"/>
              </a:solidFill>
              <a:latin typeface="Alegreya"/>
              <a:ea typeface="Alegreya"/>
              <a:cs typeface="Alegreya"/>
              <a:sym typeface="Alegreya"/>
            </a:endParaRPr>
          </a:p>
          <a:p>
            <a:pPr indent="-355600" lvl="0" marL="457200" rtl="0" algn="l">
              <a:lnSpc>
                <a:spcPct val="100000"/>
              </a:lnSpc>
              <a:spcBef>
                <a:spcPts val="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The function is called when a button is clicked:</a:t>
            </a:r>
            <a:endParaRPr b="0" sz="2000">
              <a:solidFill>
                <a:srgbClr val="000000"/>
              </a:solidFill>
              <a:latin typeface="Alegreya"/>
              <a:ea typeface="Alegreya"/>
              <a:cs typeface="Alegreya"/>
              <a:sym typeface="Alegreya"/>
            </a:endParaRPr>
          </a:p>
          <a:p>
            <a:pPr indent="0" lvl="0" marL="0" rtl="0" algn="l">
              <a:lnSpc>
                <a:spcPct val="100000"/>
              </a:lnSpc>
              <a:spcBef>
                <a:spcPts val="3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indent="0" lvl="0" marL="0" rtl="0" algn="l">
              <a:lnSpc>
                <a:spcPct val="100000"/>
              </a:lnSpc>
              <a:spcBef>
                <a:spcPts val="500"/>
              </a:spcBef>
              <a:spcAft>
                <a:spcPts val="0"/>
              </a:spcAft>
              <a:buNone/>
            </a:pPr>
            <a:r>
              <a:t/>
            </a:r>
            <a:endParaRPr sz="2000" u="sng">
              <a:solidFill>
                <a:srgbClr val="63A814"/>
              </a:solidFill>
              <a:latin typeface="Alegreya"/>
              <a:ea typeface="Alegreya"/>
              <a:cs typeface="Alegreya"/>
              <a:sym typeface="Alegreya"/>
            </a:endParaRPr>
          </a:p>
        </p:txBody>
      </p:sp>
      <p:pic>
        <p:nvPicPr>
          <p:cNvPr id="378" name="Google Shape;378;p27"/>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379" name="Google Shape;379;p27"/>
          <p:cNvSpPr txBox="1"/>
          <p:nvPr/>
        </p:nvSpPr>
        <p:spPr>
          <a:xfrm>
            <a:off x="542400" y="2948175"/>
            <a:ext cx="4092000" cy="211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i="1" lang="en" sz="1500">
                <a:solidFill>
                  <a:srgbClr val="434343"/>
                </a:solidFill>
                <a:latin typeface="Trebuchet MS"/>
                <a:ea typeface="Trebuchet MS"/>
                <a:cs typeface="Trebuchet MS"/>
                <a:sym typeface="Trebuchet MS"/>
              </a:rPr>
              <a:t>&lt;!DOCTYPE html&gt;</a:t>
            </a:r>
            <a:endParaRPr i="1" sz="1500">
              <a:solidFill>
                <a:srgbClr val="434343"/>
              </a:solidFill>
              <a:latin typeface="Trebuchet MS"/>
              <a:ea typeface="Trebuchet MS"/>
              <a:cs typeface="Trebuchet MS"/>
              <a:sym typeface="Trebuchet MS"/>
            </a:endParaRPr>
          </a:p>
          <a:p>
            <a:pPr indent="0" lvl="0" marL="0" rtl="0" algn="l">
              <a:lnSpc>
                <a:spcPct val="115000"/>
              </a:lnSpc>
              <a:spcBef>
                <a:spcPts val="400"/>
              </a:spcBef>
              <a:spcAft>
                <a:spcPts val="0"/>
              </a:spcAft>
              <a:buNone/>
            </a:pPr>
            <a:r>
              <a:rPr i="1" lang="en" sz="1500">
                <a:solidFill>
                  <a:srgbClr val="434343"/>
                </a:solidFill>
                <a:latin typeface="Trebuchet MS"/>
                <a:ea typeface="Trebuchet MS"/>
                <a:cs typeface="Trebuchet MS"/>
                <a:sym typeface="Trebuchet MS"/>
              </a:rPr>
              <a:t>&lt;html&gt;</a:t>
            </a:r>
            <a:endParaRPr i="1" sz="1500">
              <a:solidFill>
                <a:srgbClr val="434343"/>
              </a:solidFill>
              <a:latin typeface="Trebuchet MS"/>
              <a:ea typeface="Trebuchet MS"/>
              <a:cs typeface="Trebuchet MS"/>
              <a:sym typeface="Trebuchet MS"/>
            </a:endParaRPr>
          </a:p>
          <a:p>
            <a:pPr indent="0" lvl="0" marL="0" rtl="0" algn="l">
              <a:lnSpc>
                <a:spcPct val="115000"/>
              </a:lnSpc>
              <a:spcBef>
                <a:spcPts val="400"/>
              </a:spcBef>
              <a:spcAft>
                <a:spcPts val="0"/>
              </a:spcAft>
              <a:buNone/>
            </a:pPr>
            <a:r>
              <a:rPr i="1" lang="en" sz="1500">
                <a:solidFill>
                  <a:srgbClr val="434343"/>
                </a:solidFill>
                <a:latin typeface="Trebuchet MS"/>
                <a:ea typeface="Trebuchet MS"/>
                <a:cs typeface="Trebuchet MS"/>
                <a:sym typeface="Trebuchet MS"/>
              </a:rPr>
              <a:t>&lt;body&gt;</a:t>
            </a:r>
            <a:endParaRPr i="1" sz="1500">
              <a:solidFill>
                <a:srgbClr val="434343"/>
              </a:solidFill>
              <a:latin typeface="Trebuchet MS"/>
              <a:ea typeface="Trebuchet MS"/>
              <a:cs typeface="Trebuchet MS"/>
              <a:sym typeface="Trebuchet MS"/>
            </a:endParaRPr>
          </a:p>
          <a:p>
            <a:pPr indent="0" lvl="0" marL="0" rtl="0" algn="l">
              <a:lnSpc>
                <a:spcPct val="115000"/>
              </a:lnSpc>
              <a:spcBef>
                <a:spcPts val="400"/>
              </a:spcBef>
              <a:spcAft>
                <a:spcPts val="0"/>
              </a:spcAft>
              <a:buNone/>
            </a:pPr>
            <a:r>
              <a:rPr i="1" lang="en" sz="1500">
                <a:solidFill>
                  <a:srgbClr val="434343"/>
                </a:solidFill>
                <a:latin typeface="Trebuchet MS"/>
                <a:ea typeface="Trebuchet MS"/>
                <a:cs typeface="Trebuchet MS"/>
                <a:sym typeface="Trebuchet MS"/>
              </a:rPr>
              <a:t>  &lt;h1&gt;My First Web Page&lt;/h1&gt;</a:t>
            </a:r>
            <a:endParaRPr i="1" sz="1500">
              <a:solidFill>
                <a:srgbClr val="434343"/>
              </a:solidFill>
              <a:latin typeface="Trebuchet MS"/>
              <a:ea typeface="Trebuchet MS"/>
              <a:cs typeface="Trebuchet MS"/>
              <a:sym typeface="Trebuchet MS"/>
            </a:endParaRPr>
          </a:p>
          <a:p>
            <a:pPr indent="0" lvl="0" marL="0" rtl="0" algn="l">
              <a:lnSpc>
                <a:spcPct val="115000"/>
              </a:lnSpc>
              <a:spcBef>
                <a:spcPts val="400"/>
              </a:spcBef>
              <a:spcAft>
                <a:spcPts val="0"/>
              </a:spcAft>
              <a:buNone/>
            </a:pPr>
            <a:r>
              <a:rPr i="1" lang="en" sz="1500">
                <a:solidFill>
                  <a:srgbClr val="434343"/>
                </a:solidFill>
                <a:latin typeface="Trebuchet MS"/>
                <a:ea typeface="Trebuchet MS"/>
                <a:cs typeface="Trebuchet MS"/>
                <a:sym typeface="Trebuchet MS"/>
              </a:rPr>
              <a:t>  &lt;p id="demo"&gt;A Paragraph.&lt;/p&gt;</a:t>
            </a:r>
            <a:endParaRPr i="1" sz="1500">
              <a:solidFill>
                <a:srgbClr val="434343"/>
              </a:solidFill>
              <a:latin typeface="Trebuchet MS"/>
              <a:ea typeface="Trebuchet MS"/>
              <a:cs typeface="Trebuchet MS"/>
              <a:sym typeface="Trebuchet MS"/>
            </a:endParaRPr>
          </a:p>
          <a:p>
            <a:pPr indent="0" lvl="0" marL="0" rtl="0" algn="l">
              <a:lnSpc>
                <a:spcPct val="115000"/>
              </a:lnSpc>
              <a:spcBef>
                <a:spcPts val="400"/>
              </a:spcBef>
              <a:spcAft>
                <a:spcPts val="0"/>
              </a:spcAft>
              <a:buNone/>
            </a:pPr>
            <a:r>
              <a:rPr b="1" i="1" lang="en" sz="1500">
                <a:solidFill>
                  <a:srgbClr val="434343"/>
                </a:solidFill>
                <a:latin typeface="Trebuchet MS"/>
                <a:ea typeface="Trebuchet MS"/>
                <a:cs typeface="Trebuchet MS"/>
                <a:sym typeface="Trebuchet MS"/>
              </a:rPr>
              <a:t>&lt;button type="button" </a:t>
            </a:r>
            <a:r>
              <a:rPr b="1" i="1" lang="en" sz="1500" u="sng">
                <a:solidFill>
                  <a:srgbClr val="434343"/>
                </a:solidFill>
                <a:latin typeface="Trebuchet MS"/>
                <a:ea typeface="Trebuchet MS"/>
                <a:cs typeface="Trebuchet MS"/>
                <a:sym typeface="Trebuchet MS"/>
              </a:rPr>
              <a:t>onclick="myFunction()"</a:t>
            </a:r>
            <a:r>
              <a:rPr b="1" i="1" lang="en" sz="1500">
                <a:solidFill>
                  <a:srgbClr val="434343"/>
                </a:solidFill>
                <a:latin typeface="Trebuchet MS"/>
                <a:ea typeface="Trebuchet MS"/>
                <a:cs typeface="Trebuchet MS"/>
                <a:sym typeface="Trebuchet MS"/>
              </a:rPr>
              <a:t>&gt;Try it&lt;/button&gt;</a:t>
            </a:r>
            <a:endParaRPr b="1" i="1" sz="1500">
              <a:solidFill>
                <a:srgbClr val="434343"/>
              </a:solidFill>
              <a:latin typeface="Trebuchet MS"/>
              <a:ea typeface="Trebuchet MS"/>
              <a:cs typeface="Trebuchet MS"/>
              <a:sym typeface="Trebuchet MS"/>
            </a:endParaRPr>
          </a:p>
          <a:p>
            <a:pPr indent="0" lvl="0" marL="0" rtl="0" algn="l">
              <a:lnSpc>
                <a:spcPct val="115000"/>
              </a:lnSpc>
              <a:spcBef>
                <a:spcPts val="400"/>
              </a:spcBef>
              <a:spcAft>
                <a:spcPts val="0"/>
              </a:spcAft>
              <a:buNone/>
            </a:pPr>
            <a:r>
              <a:t/>
            </a:r>
            <a:endParaRPr i="1" sz="1500">
              <a:solidFill>
                <a:srgbClr val="434343"/>
              </a:solidFill>
              <a:latin typeface="Trebuchet MS"/>
              <a:ea typeface="Trebuchet MS"/>
              <a:cs typeface="Trebuchet MS"/>
              <a:sym typeface="Trebuchet MS"/>
            </a:endParaRPr>
          </a:p>
          <a:p>
            <a:pPr indent="0" lvl="0" marL="0" rtl="0" algn="l">
              <a:spcBef>
                <a:spcPts val="0"/>
              </a:spcBef>
              <a:spcAft>
                <a:spcPts val="0"/>
              </a:spcAft>
              <a:buNone/>
            </a:pPr>
            <a:r>
              <a:t/>
            </a:r>
            <a:endParaRPr sz="1500">
              <a:solidFill>
                <a:srgbClr val="434343"/>
              </a:solidFill>
              <a:latin typeface="Trebuchet MS"/>
              <a:ea typeface="Trebuchet MS"/>
              <a:cs typeface="Trebuchet MS"/>
              <a:sym typeface="Trebuchet MS"/>
            </a:endParaRPr>
          </a:p>
        </p:txBody>
      </p:sp>
      <p:sp>
        <p:nvSpPr>
          <p:cNvPr id="380" name="Google Shape;380;p27"/>
          <p:cNvSpPr txBox="1"/>
          <p:nvPr/>
        </p:nvSpPr>
        <p:spPr>
          <a:xfrm>
            <a:off x="4786875" y="2948175"/>
            <a:ext cx="4092000" cy="211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sz="1500" u="sng">
                <a:solidFill>
                  <a:srgbClr val="434343"/>
                </a:solidFill>
                <a:latin typeface="Trebuchet MS"/>
                <a:ea typeface="Trebuchet MS"/>
                <a:cs typeface="Trebuchet MS"/>
                <a:sym typeface="Trebuchet MS"/>
              </a:rPr>
              <a:t>&lt;script&gt;</a:t>
            </a:r>
            <a:endParaRPr i="1" sz="1500" u="sng">
              <a:solidFill>
                <a:srgbClr val="434343"/>
              </a:solidFill>
              <a:latin typeface="Trebuchet MS"/>
              <a:ea typeface="Trebuchet MS"/>
              <a:cs typeface="Trebuchet MS"/>
              <a:sym typeface="Trebuchet MS"/>
            </a:endParaRPr>
          </a:p>
          <a:p>
            <a:pPr indent="0" lvl="0" marL="0" rtl="0" algn="l">
              <a:lnSpc>
                <a:spcPct val="100000"/>
              </a:lnSpc>
              <a:spcBef>
                <a:spcPts val="400"/>
              </a:spcBef>
              <a:spcAft>
                <a:spcPts val="0"/>
              </a:spcAft>
              <a:buNone/>
            </a:pPr>
            <a:r>
              <a:rPr i="1" lang="en" sz="1500" u="sng">
                <a:solidFill>
                  <a:srgbClr val="434343"/>
                </a:solidFill>
                <a:latin typeface="Trebuchet MS"/>
                <a:ea typeface="Trebuchet MS"/>
                <a:cs typeface="Trebuchet MS"/>
                <a:sym typeface="Trebuchet MS"/>
              </a:rPr>
              <a:t>function myFunction() {</a:t>
            </a:r>
            <a:endParaRPr i="1" sz="1500" u="sng">
              <a:solidFill>
                <a:srgbClr val="434343"/>
              </a:solidFill>
              <a:latin typeface="Trebuchet MS"/>
              <a:ea typeface="Trebuchet MS"/>
              <a:cs typeface="Trebuchet MS"/>
              <a:sym typeface="Trebuchet MS"/>
            </a:endParaRPr>
          </a:p>
          <a:p>
            <a:pPr indent="0" lvl="0" marL="0" rtl="0" algn="l">
              <a:lnSpc>
                <a:spcPct val="100000"/>
              </a:lnSpc>
              <a:spcBef>
                <a:spcPts val="400"/>
              </a:spcBef>
              <a:spcAft>
                <a:spcPts val="0"/>
              </a:spcAft>
              <a:buNone/>
            </a:pPr>
            <a:r>
              <a:rPr i="1" lang="en" sz="1500" u="sng">
                <a:solidFill>
                  <a:srgbClr val="434343"/>
                </a:solidFill>
                <a:latin typeface="Trebuchet MS"/>
                <a:ea typeface="Trebuchet MS"/>
                <a:cs typeface="Trebuchet MS"/>
                <a:sym typeface="Trebuchet MS"/>
              </a:rPr>
              <a:t>document.getElementById("demo").innerHTML="My First JavaScript Function";</a:t>
            </a:r>
            <a:endParaRPr i="1" sz="1500" u="sng">
              <a:solidFill>
                <a:srgbClr val="434343"/>
              </a:solidFill>
              <a:latin typeface="Trebuchet MS"/>
              <a:ea typeface="Trebuchet MS"/>
              <a:cs typeface="Trebuchet MS"/>
              <a:sym typeface="Trebuchet MS"/>
            </a:endParaRPr>
          </a:p>
          <a:p>
            <a:pPr indent="0" lvl="0" marL="0" rtl="0" algn="l">
              <a:lnSpc>
                <a:spcPct val="100000"/>
              </a:lnSpc>
              <a:spcBef>
                <a:spcPts val="400"/>
              </a:spcBef>
              <a:spcAft>
                <a:spcPts val="0"/>
              </a:spcAft>
              <a:buNone/>
            </a:pPr>
            <a:r>
              <a:rPr i="1" lang="en" sz="1500" u="sng">
                <a:solidFill>
                  <a:srgbClr val="434343"/>
                </a:solidFill>
                <a:latin typeface="Trebuchet MS"/>
                <a:ea typeface="Trebuchet MS"/>
                <a:cs typeface="Trebuchet MS"/>
                <a:sym typeface="Trebuchet MS"/>
              </a:rPr>
              <a:t>}</a:t>
            </a:r>
            <a:endParaRPr i="1" sz="1500" u="sng">
              <a:solidFill>
                <a:srgbClr val="434343"/>
              </a:solidFill>
              <a:latin typeface="Trebuchet MS"/>
              <a:ea typeface="Trebuchet MS"/>
              <a:cs typeface="Trebuchet MS"/>
              <a:sym typeface="Trebuchet MS"/>
            </a:endParaRPr>
          </a:p>
          <a:p>
            <a:pPr indent="0" lvl="0" marL="0" rtl="0" algn="l">
              <a:lnSpc>
                <a:spcPct val="100000"/>
              </a:lnSpc>
              <a:spcBef>
                <a:spcPts val="400"/>
              </a:spcBef>
              <a:spcAft>
                <a:spcPts val="0"/>
              </a:spcAft>
              <a:buNone/>
            </a:pPr>
            <a:r>
              <a:rPr i="1" lang="en" sz="1500" u="sng">
                <a:solidFill>
                  <a:srgbClr val="434343"/>
                </a:solidFill>
                <a:latin typeface="Trebuchet MS"/>
                <a:ea typeface="Trebuchet MS"/>
                <a:cs typeface="Trebuchet MS"/>
                <a:sym typeface="Trebuchet MS"/>
              </a:rPr>
              <a:t>&lt;/script&gt;</a:t>
            </a:r>
            <a:endParaRPr i="1" sz="1500" u="sng">
              <a:solidFill>
                <a:srgbClr val="434343"/>
              </a:solidFill>
              <a:latin typeface="Trebuchet MS"/>
              <a:ea typeface="Trebuchet MS"/>
              <a:cs typeface="Trebuchet MS"/>
              <a:sym typeface="Trebuchet MS"/>
            </a:endParaRPr>
          </a:p>
          <a:p>
            <a:pPr indent="0" lvl="0" marL="0" rtl="0" algn="l">
              <a:lnSpc>
                <a:spcPct val="100000"/>
              </a:lnSpc>
              <a:spcBef>
                <a:spcPts val="400"/>
              </a:spcBef>
              <a:spcAft>
                <a:spcPts val="0"/>
              </a:spcAft>
              <a:buNone/>
            </a:pPr>
            <a:r>
              <a:rPr i="1" lang="en" sz="1500">
                <a:solidFill>
                  <a:srgbClr val="434343"/>
                </a:solidFill>
                <a:latin typeface="Trebuchet MS"/>
                <a:ea typeface="Trebuchet MS"/>
                <a:cs typeface="Trebuchet MS"/>
                <a:sym typeface="Trebuchet MS"/>
              </a:rPr>
              <a:t> &lt;/body&gt; </a:t>
            </a:r>
            <a:endParaRPr i="1" sz="1500">
              <a:solidFill>
                <a:srgbClr val="434343"/>
              </a:solidFill>
              <a:latin typeface="Trebuchet MS"/>
              <a:ea typeface="Trebuchet MS"/>
              <a:cs typeface="Trebuchet MS"/>
              <a:sym typeface="Trebuchet MS"/>
            </a:endParaRPr>
          </a:p>
          <a:p>
            <a:pPr indent="0" lvl="0" marL="0" rtl="0" algn="l">
              <a:lnSpc>
                <a:spcPct val="100000"/>
              </a:lnSpc>
              <a:spcBef>
                <a:spcPts val="400"/>
              </a:spcBef>
              <a:spcAft>
                <a:spcPts val="0"/>
              </a:spcAft>
              <a:buNone/>
            </a:pPr>
            <a:r>
              <a:rPr i="1" lang="en" sz="1500">
                <a:solidFill>
                  <a:srgbClr val="434343"/>
                </a:solidFill>
                <a:latin typeface="Trebuchet MS"/>
                <a:ea typeface="Trebuchet MS"/>
                <a:cs typeface="Trebuchet MS"/>
                <a:sym typeface="Trebuchet MS"/>
              </a:rPr>
              <a:t>&lt;/html&gt;</a:t>
            </a:r>
            <a:endParaRPr i="1" sz="1500">
              <a:solidFill>
                <a:srgbClr val="434343"/>
              </a:solidFill>
              <a:latin typeface="Trebuchet MS"/>
              <a:ea typeface="Trebuchet MS"/>
              <a:cs typeface="Trebuchet MS"/>
              <a:sym typeface="Trebuchet MS"/>
            </a:endParaRPr>
          </a:p>
          <a:p>
            <a:pPr indent="0" lvl="0" marL="0" rtl="0" algn="l">
              <a:lnSpc>
                <a:spcPct val="100000"/>
              </a:lnSpc>
              <a:spcBef>
                <a:spcPts val="400"/>
              </a:spcBef>
              <a:spcAft>
                <a:spcPts val="0"/>
              </a:spcAft>
              <a:buNone/>
            </a:pPr>
            <a:r>
              <a:t/>
            </a:r>
            <a:endParaRPr i="1" sz="1500">
              <a:solidFill>
                <a:srgbClr val="434343"/>
              </a:solidFill>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1500">
              <a:solidFill>
                <a:srgbClr val="434343"/>
              </a:solidFill>
              <a:latin typeface="Trebuchet MS"/>
              <a:ea typeface="Trebuchet MS"/>
              <a:cs typeface="Trebuchet MS"/>
              <a:sym typeface="Trebuchet MS"/>
            </a:endParaRPr>
          </a:p>
        </p:txBody>
      </p:sp>
      <p:cxnSp>
        <p:nvCxnSpPr>
          <p:cNvPr id="381" name="Google Shape;381;p27"/>
          <p:cNvCxnSpPr/>
          <p:nvPr/>
        </p:nvCxnSpPr>
        <p:spPr>
          <a:xfrm>
            <a:off x="4724350" y="2941175"/>
            <a:ext cx="14100" cy="2209500"/>
          </a:xfrm>
          <a:prstGeom prst="straightConnector1">
            <a:avLst/>
          </a:prstGeom>
          <a:noFill/>
          <a:ln cap="flat" cmpd="sng" w="19050">
            <a:solidFill>
              <a:schemeClr val="accent5"/>
            </a:solidFill>
            <a:prstDash val="solid"/>
            <a:round/>
            <a:headEnd len="med" w="med" type="none"/>
            <a:tailEnd len="med" w="med" type="none"/>
          </a:ln>
        </p:spPr>
      </p:cxnSp>
    </p:spTree>
  </p:cSld>
  <p:clrMapOvr>
    <a:masterClrMapping/>
  </p:clrMapOvr>
  <mc:AlternateContent>
    <mc:Choice Requires="p14">
      <p:transition spd="slow" p14:dur="1000">
        <p:fade/>
      </p:transition>
    </mc:Choice>
    <mc:Fallback>
      <p:transition spd="slow">
        <p:fade/>
      </p:transition>
    </mc:Fallback>
  </mc:AlternateContent>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1" name="Shape 1351"/>
        <p:cNvGrpSpPr/>
        <p:nvPr/>
      </p:nvGrpSpPr>
      <p:grpSpPr>
        <a:xfrm>
          <a:off x="0" y="0"/>
          <a:ext cx="0" cy="0"/>
          <a:chOff x="0" y="0"/>
          <a:chExt cx="0" cy="0"/>
        </a:xfrm>
      </p:grpSpPr>
      <p:sp>
        <p:nvSpPr>
          <p:cNvPr id="1352" name="Google Shape;1352;p162"/>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Boolean</a:t>
            </a:r>
            <a:endParaRPr sz="3600">
              <a:solidFill>
                <a:srgbClr val="63A814"/>
              </a:solidFill>
              <a:latin typeface="Alegreya"/>
              <a:ea typeface="Alegreya"/>
              <a:cs typeface="Alegreya"/>
              <a:sym typeface="Alegreya"/>
            </a:endParaRPr>
          </a:p>
        </p:txBody>
      </p:sp>
      <p:pic>
        <p:nvPicPr>
          <p:cNvPr id="1353" name="Google Shape;1353;p162"/>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354" name="Google Shape;1354;p162"/>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Boolean </a:t>
            </a:r>
            <a:r>
              <a:rPr b="0" lang="en" sz="2000">
                <a:solidFill>
                  <a:srgbClr val="434343"/>
                </a:solidFill>
                <a:latin typeface="Alegreya"/>
                <a:ea typeface="Alegreya"/>
                <a:cs typeface="Alegreya"/>
                <a:sym typeface="Alegreya"/>
              </a:rPr>
              <a:t>object is used to convert a </a:t>
            </a:r>
            <a:r>
              <a:rPr lang="en" sz="2000">
                <a:solidFill>
                  <a:schemeClr val="accent5"/>
                </a:solidFill>
                <a:latin typeface="Alegreya"/>
                <a:ea typeface="Alegreya"/>
                <a:cs typeface="Alegreya"/>
                <a:sym typeface="Alegreya"/>
              </a:rPr>
              <a:t>non-boolean</a:t>
            </a:r>
            <a:r>
              <a:rPr b="0" lang="en" sz="2000">
                <a:solidFill>
                  <a:srgbClr val="434343"/>
                </a:solidFill>
                <a:latin typeface="Alegreya"/>
                <a:ea typeface="Alegreya"/>
                <a:cs typeface="Alegreya"/>
                <a:sym typeface="Alegreya"/>
              </a:rPr>
              <a:t> value to a Boolean value (</a:t>
            </a:r>
            <a:r>
              <a:rPr lang="en" sz="2000">
                <a:solidFill>
                  <a:schemeClr val="accent5"/>
                </a:solidFill>
                <a:latin typeface="Alegreya"/>
                <a:ea typeface="Alegreya"/>
                <a:cs typeface="Alegreya"/>
                <a:sym typeface="Alegreya"/>
              </a:rPr>
              <a:t>true or false</a:t>
            </a:r>
            <a:r>
              <a:rPr b="0" lang="en" sz="2000">
                <a:solidFill>
                  <a:srgbClr val="434343"/>
                </a:solidFill>
                <a:latin typeface="Alegreya"/>
                <a:ea typeface="Alegreya"/>
                <a:cs typeface="Alegreya"/>
                <a:sym typeface="Alegreya"/>
              </a:rPr>
              <a:t>).</a:t>
            </a:r>
            <a:endParaRPr sz="2000">
              <a:solidFill>
                <a:srgbClr val="434343"/>
              </a:solidFill>
              <a:latin typeface="Alegreya"/>
              <a:ea typeface="Alegreya"/>
              <a:cs typeface="Alegreya"/>
              <a:sym typeface="Alegreya"/>
            </a:endParaRPr>
          </a:p>
          <a:p>
            <a:pPr indent="0" lvl="0" marL="0" rtl="0" algn="l">
              <a:lnSpc>
                <a:spcPct val="115000"/>
              </a:lnSpc>
              <a:spcBef>
                <a:spcPts val="400"/>
              </a:spcBef>
              <a:spcAft>
                <a:spcPts val="0"/>
              </a:spcAft>
              <a:buNone/>
            </a:pPr>
            <a:r>
              <a:rPr lang="en" sz="2000">
                <a:solidFill>
                  <a:srgbClr val="0170BA"/>
                </a:solidFill>
                <a:latin typeface="Alegreya"/>
                <a:ea typeface="Alegreya"/>
                <a:cs typeface="Alegreya"/>
                <a:sym typeface="Alegreya"/>
              </a:rPr>
              <a:t>Create a Boolean Object</a:t>
            </a:r>
            <a:endParaRPr sz="2000">
              <a:solidFill>
                <a:srgbClr val="0170BA"/>
              </a:solidFill>
              <a:latin typeface="Alegreya"/>
              <a:ea typeface="Alegreya"/>
              <a:cs typeface="Alegreya"/>
              <a:sym typeface="Alegreya"/>
            </a:endParaRPr>
          </a:p>
          <a:p>
            <a:pPr indent="-355600" lvl="0" marL="457200" marR="0" rtl="0" algn="l">
              <a:lnSpc>
                <a:spcPct val="115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Boolean</a:t>
            </a:r>
            <a:r>
              <a:rPr b="0" lang="en" sz="2000">
                <a:solidFill>
                  <a:srgbClr val="434343"/>
                </a:solidFill>
                <a:latin typeface="Alegreya"/>
                <a:ea typeface="Alegreya"/>
                <a:cs typeface="Alegreya"/>
                <a:sym typeface="Alegreya"/>
              </a:rPr>
              <a:t> object represents two values: </a:t>
            </a:r>
            <a:r>
              <a:rPr lang="en" sz="2000">
                <a:solidFill>
                  <a:schemeClr val="accent5"/>
                </a:solidFill>
                <a:latin typeface="Alegreya"/>
                <a:ea typeface="Alegreya"/>
                <a:cs typeface="Alegreya"/>
                <a:sym typeface="Alegreya"/>
              </a:rPr>
              <a:t>"true" or "false"</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following code creates a Boolean object called </a:t>
            </a:r>
            <a:r>
              <a:rPr b="0" lang="en" sz="1800">
                <a:solidFill>
                  <a:srgbClr val="434343"/>
                </a:solidFill>
                <a:latin typeface="Trebuchet MS"/>
                <a:ea typeface="Trebuchet MS"/>
                <a:cs typeface="Trebuchet MS"/>
                <a:sym typeface="Trebuchet MS"/>
              </a:rPr>
              <a:t>isBoolean</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457200" lvl="0" marL="457200" rtl="0" algn="l">
              <a:lnSpc>
                <a:spcPct val="115000"/>
              </a:lnSpc>
              <a:spcBef>
                <a:spcPts val="400"/>
              </a:spcBef>
              <a:spcAft>
                <a:spcPts val="0"/>
              </a:spcAft>
              <a:buNone/>
            </a:pPr>
            <a:r>
              <a:rPr b="0" lang="en" sz="1800">
                <a:solidFill>
                  <a:srgbClr val="434343"/>
                </a:solidFill>
                <a:latin typeface="Trebuchet MS"/>
                <a:ea typeface="Trebuchet MS"/>
                <a:cs typeface="Trebuchet MS"/>
                <a:sym typeface="Trebuchet MS"/>
              </a:rPr>
              <a:t>let </a:t>
            </a:r>
            <a:r>
              <a:rPr b="0" lang="en" sz="1800">
                <a:solidFill>
                  <a:srgbClr val="434343"/>
                </a:solidFill>
                <a:latin typeface="Trebuchet MS"/>
                <a:ea typeface="Trebuchet MS"/>
                <a:cs typeface="Trebuchet MS"/>
                <a:sym typeface="Trebuchet MS"/>
              </a:rPr>
              <a:t>isBoolean </a:t>
            </a:r>
            <a:r>
              <a:rPr b="0" lang="en" sz="1800">
                <a:solidFill>
                  <a:srgbClr val="434343"/>
                </a:solidFill>
                <a:latin typeface="Trebuchet MS"/>
                <a:ea typeface="Trebuchet MS"/>
                <a:cs typeface="Trebuchet MS"/>
                <a:sym typeface="Trebuchet MS"/>
              </a:rPr>
              <a:t>= new Boolean();</a:t>
            </a:r>
            <a:endParaRPr b="0" sz="1800">
              <a:solidFill>
                <a:srgbClr val="434343"/>
              </a:solidFill>
              <a:latin typeface="Trebuchet MS"/>
              <a:ea typeface="Trebuchet MS"/>
              <a:cs typeface="Trebuchet MS"/>
              <a:sym typeface="Trebuchet MS"/>
            </a:endParaRPr>
          </a:p>
          <a:p>
            <a:pPr indent="-355600" lvl="0" marL="457200" rtl="0" algn="l">
              <a:lnSpc>
                <a:spcPct val="115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If the Boolean object has no initial value, or if the passed value is one of the following:</a:t>
            </a:r>
            <a:endParaRPr b="0" sz="2000">
              <a:solidFill>
                <a:srgbClr val="434343"/>
              </a:solidFill>
              <a:latin typeface="Alegreya"/>
              <a:ea typeface="Alegreya"/>
              <a:cs typeface="Alegreya"/>
              <a:sym typeface="Alegreya"/>
            </a:endParaRPr>
          </a:p>
          <a:p>
            <a:pPr indent="-342900" lvl="0" marL="457200" rtl="0" algn="l">
              <a:lnSpc>
                <a:spcPct val="115000"/>
              </a:lnSpc>
              <a:spcBef>
                <a:spcPts val="0"/>
              </a:spcBef>
              <a:spcAft>
                <a:spcPts val="0"/>
              </a:spcAft>
              <a:buClr>
                <a:srgbClr val="434343"/>
              </a:buClr>
              <a:buSzPts val="1800"/>
              <a:buFont typeface="Trebuchet MS"/>
              <a:buChar char="➔"/>
            </a:pPr>
            <a:r>
              <a:rPr b="0" lang="en" sz="1800">
                <a:solidFill>
                  <a:srgbClr val="434343"/>
                </a:solidFill>
                <a:latin typeface="Trebuchet MS"/>
                <a:ea typeface="Trebuchet MS"/>
                <a:cs typeface="Trebuchet MS"/>
                <a:sym typeface="Trebuchet MS"/>
              </a:rPr>
              <a:t>0</a:t>
            </a:r>
            <a:endParaRPr b="0" sz="1800">
              <a:solidFill>
                <a:srgbClr val="434343"/>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434343"/>
              </a:buClr>
              <a:buSzPts val="1800"/>
              <a:buFont typeface="Trebuchet MS"/>
              <a:buChar char="➔"/>
            </a:pPr>
            <a:r>
              <a:rPr b="0" lang="en" sz="1800">
                <a:solidFill>
                  <a:srgbClr val="434343"/>
                </a:solidFill>
                <a:latin typeface="Trebuchet MS"/>
                <a:ea typeface="Trebuchet MS"/>
                <a:cs typeface="Trebuchet MS"/>
                <a:sym typeface="Trebuchet MS"/>
              </a:rPr>
              <a:t>–</a:t>
            </a:r>
            <a:r>
              <a:rPr b="0" lang="en" sz="1800">
                <a:solidFill>
                  <a:srgbClr val="434343"/>
                </a:solidFill>
                <a:latin typeface="Trebuchet MS"/>
                <a:ea typeface="Trebuchet MS"/>
                <a:cs typeface="Trebuchet MS"/>
                <a:sym typeface="Trebuchet MS"/>
              </a:rPr>
              <a:t>0</a:t>
            </a:r>
            <a:endParaRPr sz="1800">
              <a:solidFill>
                <a:srgbClr val="434343"/>
              </a:solidFill>
              <a:latin typeface="Trebuchet MS"/>
              <a:ea typeface="Trebuchet MS"/>
              <a:cs typeface="Trebuchet MS"/>
              <a:sym typeface="Trebuchet MS"/>
            </a:endParaRPr>
          </a:p>
        </p:txBody>
      </p:sp>
      <p:sp>
        <p:nvSpPr>
          <p:cNvPr id="1355" name="Google Shape;1355;p162"/>
          <p:cNvSpPr txBox="1"/>
          <p:nvPr/>
        </p:nvSpPr>
        <p:spPr>
          <a:xfrm>
            <a:off x="1902225" y="4181525"/>
            <a:ext cx="1984500" cy="858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300"/>
              </a:spcBef>
              <a:spcAft>
                <a:spcPts val="0"/>
              </a:spcAft>
              <a:buClr>
                <a:srgbClr val="434343"/>
              </a:buClr>
              <a:buSzPts val="1800"/>
              <a:buFont typeface="Trebuchet MS"/>
              <a:buChar char="➔"/>
            </a:pPr>
            <a:r>
              <a:rPr lang="en" sz="1800">
                <a:solidFill>
                  <a:srgbClr val="434343"/>
                </a:solidFill>
                <a:latin typeface="Trebuchet MS"/>
                <a:ea typeface="Trebuchet MS"/>
                <a:cs typeface="Trebuchet MS"/>
                <a:sym typeface="Trebuchet MS"/>
              </a:rPr>
              <a:t>null</a:t>
            </a:r>
            <a:endParaRPr sz="1800">
              <a:solidFill>
                <a:srgbClr val="434343"/>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434343"/>
              </a:buClr>
              <a:buSzPts val="1800"/>
              <a:buFont typeface="Trebuchet MS"/>
              <a:buChar char="➔"/>
            </a:pPr>
            <a:r>
              <a:rPr lang="en" sz="1800">
                <a:solidFill>
                  <a:srgbClr val="434343"/>
                </a:solidFill>
                <a:latin typeface="Trebuchet MS"/>
                <a:ea typeface="Trebuchet MS"/>
                <a:cs typeface="Trebuchet MS"/>
                <a:sym typeface="Trebuchet MS"/>
              </a:rPr>
              <a:t>""</a:t>
            </a:r>
            <a:endParaRPr sz="1800">
              <a:solidFill>
                <a:srgbClr val="434343"/>
              </a:solidFill>
              <a:latin typeface="Trebuchet MS"/>
              <a:ea typeface="Trebuchet MS"/>
              <a:cs typeface="Trebuchet MS"/>
              <a:sym typeface="Trebuchet MS"/>
            </a:endParaRPr>
          </a:p>
          <a:p>
            <a:pPr indent="0" lvl="0" marL="0" rtl="0" algn="l">
              <a:spcBef>
                <a:spcPts val="0"/>
              </a:spcBef>
              <a:spcAft>
                <a:spcPts val="0"/>
              </a:spcAft>
              <a:buNone/>
            </a:pPr>
            <a:r>
              <a:t/>
            </a:r>
            <a:endParaRPr sz="1800">
              <a:latin typeface="Trebuchet MS"/>
              <a:ea typeface="Trebuchet MS"/>
              <a:cs typeface="Trebuchet MS"/>
              <a:sym typeface="Trebuchet MS"/>
            </a:endParaRPr>
          </a:p>
        </p:txBody>
      </p:sp>
      <p:sp>
        <p:nvSpPr>
          <p:cNvPr id="1356" name="Google Shape;1356;p162"/>
          <p:cNvSpPr txBox="1"/>
          <p:nvPr/>
        </p:nvSpPr>
        <p:spPr>
          <a:xfrm>
            <a:off x="3963675" y="4167800"/>
            <a:ext cx="1984500" cy="858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300"/>
              </a:spcBef>
              <a:spcAft>
                <a:spcPts val="0"/>
              </a:spcAft>
              <a:buClr>
                <a:srgbClr val="434343"/>
              </a:buClr>
              <a:buSzPts val="1800"/>
              <a:buFont typeface="Trebuchet MS"/>
              <a:buChar char="➔"/>
            </a:pPr>
            <a:r>
              <a:rPr lang="en" sz="1800">
                <a:solidFill>
                  <a:srgbClr val="434343"/>
                </a:solidFill>
                <a:latin typeface="Trebuchet MS"/>
                <a:ea typeface="Trebuchet MS"/>
                <a:cs typeface="Trebuchet MS"/>
                <a:sym typeface="Trebuchet MS"/>
              </a:rPr>
              <a:t>false</a:t>
            </a:r>
            <a:endParaRPr sz="1800">
              <a:solidFill>
                <a:srgbClr val="434343"/>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434343"/>
              </a:buClr>
              <a:buSzPts val="1800"/>
              <a:buFont typeface="Trebuchet MS"/>
              <a:buChar char="➔"/>
            </a:pPr>
            <a:r>
              <a:rPr lang="en" sz="1800">
                <a:solidFill>
                  <a:srgbClr val="434343"/>
                </a:solidFill>
                <a:latin typeface="Trebuchet MS"/>
                <a:ea typeface="Trebuchet MS"/>
                <a:cs typeface="Trebuchet MS"/>
                <a:sym typeface="Trebuchet MS"/>
              </a:rPr>
              <a:t>undefined</a:t>
            </a:r>
            <a:endParaRPr sz="1800">
              <a:solidFill>
                <a:srgbClr val="434343"/>
              </a:solidFill>
              <a:latin typeface="Trebuchet MS"/>
              <a:ea typeface="Trebuchet MS"/>
              <a:cs typeface="Trebuchet MS"/>
              <a:sym typeface="Trebuchet MS"/>
            </a:endParaRPr>
          </a:p>
          <a:p>
            <a:pPr indent="0" lvl="0" marL="0" rtl="0" algn="l">
              <a:spcBef>
                <a:spcPts val="0"/>
              </a:spcBef>
              <a:spcAft>
                <a:spcPts val="0"/>
              </a:spcAft>
              <a:buNone/>
            </a:pPr>
            <a:r>
              <a:t/>
            </a:r>
            <a:endParaRPr sz="1800">
              <a:latin typeface="Trebuchet MS"/>
              <a:ea typeface="Trebuchet MS"/>
              <a:cs typeface="Trebuchet MS"/>
              <a:sym typeface="Trebuchet MS"/>
            </a:endParaRPr>
          </a:p>
        </p:txBody>
      </p:sp>
      <p:sp>
        <p:nvSpPr>
          <p:cNvPr id="1357" name="Google Shape;1357;p162"/>
          <p:cNvSpPr txBox="1"/>
          <p:nvPr/>
        </p:nvSpPr>
        <p:spPr>
          <a:xfrm>
            <a:off x="6430300" y="4230925"/>
            <a:ext cx="1984500" cy="858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300"/>
              </a:spcBef>
              <a:spcAft>
                <a:spcPts val="0"/>
              </a:spcAft>
              <a:buClr>
                <a:srgbClr val="434343"/>
              </a:buClr>
              <a:buSzPts val="1800"/>
              <a:buFont typeface="Trebuchet MS"/>
              <a:buChar char="➔"/>
            </a:pPr>
            <a:r>
              <a:rPr lang="en" sz="1800">
                <a:solidFill>
                  <a:srgbClr val="434343"/>
                </a:solidFill>
                <a:latin typeface="Trebuchet MS"/>
                <a:ea typeface="Trebuchet MS"/>
                <a:cs typeface="Trebuchet MS"/>
                <a:sym typeface="Trebuchet MS"/>
              </a:rPr>
              <a:t>NaN</a:t>
            </a:r>
            <a:endParaRPr sz="1800">
              <a:solidFill>
                <a:srgbClr val="434343"/>
              </a:solidFill>
              <a:latin typeface="Trebuchet MS"/>
              <a:ea typeface="Trebuchet MS"/>
              <a:cs typeface="Trebuchet MS"/>
              <a:sym typeface="Trebuchet MS"/>
            </a:endParaRPr>
          </a:p>
          <a:p>
            <a:pPr indent="0" lvl="0" marL="0" rtl="0" algn="l">
              <a:spcBef>
                <a:spcPts val="0"/>
              </a:spcBef>
              <a:spcAft>
                <a:spcPts val="0"/>
              </a:spcAft>
              <a:buNone/>
            </a:pPr>
            <a:r>
              <a:t/>
            </a:r>
            <a:endParaRPr sz="1800">
              <a:latin typeface="Trebuchet MS"/>
              <a:ea typeface="Trebuchet MS"/>
              <a:cs typeface="Trebuchet MS"/>
              <a:sym typeface="Trebuchet MS"/>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1" name="Shape 1361"/>
        <p:cNvGrpSpPr/>
        <p:nvPr/>
      </p:nvGrpSpPr>
      <p:grpSpPr>
        <a:xfrm>
          <a:off x="0" y="0"/>
          <a:ext cx="0" cy="0"/>
          <a:chOff x="0" y="0"/>
          <a:chExt cx="0" cy="0"/>
        </a:xfrm>
      </p:grpSpPr>
      <p:sp>
        <p:nvSpPr>
          <p:cNvPr id="1362" name="Google Shape;1362;p163"/>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Boolean (cont.)</a:t>
            </a:r>
            <a:endParaRPr sz="3600">
              <a:solidFill>
                <a:srgbClr val="63A814"/>
              </a:solidFill>
              <a:latin typeface="Alegreya"/>
              <a:ea typeface="Alegreya"/>
              <a:cs typeface="Alegreya"/>
              <a:sym typeface="Alegreya"/>
            </a:endParaRPr>
          </a:p>
        </p:txBody>
      </p:sp>
      <p:pic>
        <p:nvPicPr>
          <p:cNvPr id="1363" name="Google Shape;1363;p163"/>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364" name="Google Shape;1364;p163"/>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above object is set to </a:t>
            </a:r>
            <a:r>
              <a:rPr lang="en" sz="2000">
                <a:solidFill>
                  <a:schemeClr val="accent5"/>
                </a:solidFill>
                <a:latin typeface="Alegreya"/>
                <a:ea typeface="Alegreya"/>
                <a:cs typeface="Alegreya"/>
                <a:sym typeface="Alegreya"/>
              </a:rPr>
              <a:t>false</a:t>
            </a:r>
            <a:r>
              <a:rPr b="0" lang="en" sz="2000">
                <a:solidFill>
                  <a:srgbClr val="434343"/>
                </a:solidFill>
                <a:latin typeface="Alegreya"/>
                <a:ea typeface="Alegreya"/>
                <a:cs typeface="Alegreya"/>
                <a:sym typeface="Alegreya"/>
              </a:rPr>
              <a:t>. For any other value is set to true (even with the string ‘false’).</a:t>
            </a:r>
            <a:endParaRPr b="0" sz="2000">
              <a:solidFill>
                <a:srgbClr val="434343"/>
              </a:solidFill>
              <a:latin typeface="Alegreya"/>
              <a:ea typeface="Alegreya"/>
              <a:cs typeface="Alegreya"/>
              <a:sym typeface="Alegreya"/>
            </a:endParaRPr>
          </a:p>
          <a:p>
            <a:pPr indent="0" lvl="0" marL="0" rtl="0" algn="l">
              <a:lnSpc>
                <a:spcPct val="115000"/>
              </a:lnSpc>
              <a:spcBef>
                <a:spcPts val="400"/>
              </a:spcBef>
              <a:spcAft>
                <a:spcPts val="0"/>
              </a:spcAft>
              <a:buNone/>
            </a:pPr>
            <a:r>
              <a:rPr lang="en" sz="2000">
                <a:solidFill>
                  <a:srgbClr val="0170BA"/>
                </a:solidFill>
                <a:latin typeface="Alegreya"/>
                <a:ea typeface="Alegreya"/>
                <a:cs typeface="Alegreya"/>
                <a:sym typeface="Alegreya"/>
              </a:rPr>
              <a:t>Boolean</a:t>
            </a:r>
            <a:r>
              <a:rPr lang="en" sz="2000">
                <a:solidFill>
                  <a:srgbClr val="0170BA"/>
                </a:solidFill>
                <a:latin typeface="Alegreya"/>
                <a:ea typeface="Alegreya"/>
                <a:cs typeface="Alegreya"/>
                <a:sym typeface="Alegreya"/>
              </a:rPr>
              <a:t> Object Properties</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b="0" sz="2000">
              <a:solidFill>
                <a:srgbClr val="434343"/>
              </a:solidFill>
              <a:latin typeface="Alegreya"/>
              <a:ea typeface="Alegreya"/>
              <a:cs typeface="Alegreya"/>
              <a:sym typeface="Alegreya"/>
            </a:endParaRPr>
          </a:p>
        </p:txBody>
      </p:sp>
      <p:graphicFrame>
        <p:nvGraphicFramePr>
          <p:cNvPr id="1365" name="Google Shape;1365;p163"/>
          <p:cNvGraphicFramePr/>
          <p:nvPr/>
        </p:nvGraphicFramePr>
        <p:xfrm>
          <a:off x="496350" y="2469450"/>
          <a:ext cx="3000000" cy="3000000"/>
        </p:xfrm>
        <a:graphic>
          <a:graphicData uri="http://schemas.openxmlformats.org/drawingml/2006/table">
            <a:tbl>
              <a:tblPr>
                <a:noFill/>
                <a:tableStyleId>{74AFA9C1-3977-4363-B957-740D09E80203}</a:tableStyleId>
              </a:tblPr>
              <a:tblGrid>
                <a:gridCol w="1830000"/>
                <a:gridCol w="6479925"/>
              </a:tblGrid>
              <a:tr h="326250">
                <a:tc>
                  <a:txBody>
                    <a:bodyPr>
                      <a:noAutofit/>
                    </a:bodyPr>
                    <a:lstStyle/>
                    <a:p>
                      <a:pPr indent="0" lvl="0" marL="0" rtl="0" algn="ctr">
                        <a:lnSpc>
                          <a:spcPct val="100000"/>
                        </a:lnSpc>
                        <a:spcBef>
                          <a:spcPts val="0"/>
                        </a:spcBef>
                        <a:spcAft>
                          <a:spcPts val="0"/>
                        </a:spcAft>
                        <a:buNone/>
                      </a:pPr>
                      <a:r>
                        <a:rPr b="1" lang="en" sz="1800">
                          <a:solidFill>
                            <a:srgbClr val="FFFFFF"/>
                          </a:solidFill>
                          <a:latin typeface="Alegreya"/>
                          <a:ea typeface="Alegreya"/>
                          <a:cs typeface="Alegreya"/>
                          <a:sym typeface="Alegreya"/>
                        </a:rPr>
                        <a:t>Property</a:t>
                      </a:r>
                      <a:endParaRPr b="1" sz="1800">
                        <a:solidFill>
                          <a:srgbClr val="FFFFFF"/>
                        </a:solidFill>
                        <a:latin typeface="Alegreya"/>
                        <a:ea typeface="Alegreya"/>
                        <a:cs typeface="Alegreya"/>
                        <a:sym typeface="Alegreya"/>
                      </a:endParaRPr>
                    </a:p>
                  </a:txBody>
                  <a:tcPr marT="91425" marB="91425" marR="91425" marL="91425">
                    <a:solidFill>
                      <a:srgbClr val="63A814"/>
                    </a:solidFill>
                  </a:tcPr>
                </a:tc>
                <a:tc>
                  <a:txBody>
                    <a:bodyPr>
                      <a:noAutofit/>
                    </a:bodyPr>
                    <a:lstStyle/>
                    <a:p>
                      <a:pPr indent="0" lvl="0" marL="0" rtl="0" algn="ctr">
                        <a:lnSpc>
                          <a:spcPct val="100000"/>
                        </a:lnSpc>
                        <a:spcBef>
                          <a:spcPts val="0"/>
                        </a:spcBef>
                        <a:spcAft>
                          <a:spcPts val="0"/>
                        </a:spcAft>
                        <a:buNone/>
                      </a:pPr>
                      <a:r>
                        <a:rPr b="1" lang="en" sz="1800">
                          <a:solidFill>
                            <a:srgbClr val="FFFFFF"/>
                          </a:solidFill>
                          <a:latin typeface="Alegreya"/>
                          <a:ea typeface="Alegreya"/>
                          <a:cs typeface="Alegreya"/>
                          <a:sym typeface="Alegreya"/>
                        </a:rPr>
                        <a:t>Description</a:t>
                      </a:r>
                      <a:endParaRPr b="1" sz="1800">
                        <a:solidFill>
                          <a:srgbClr val="FFFFFF"/>
                        </a:solidFill>
                        <a:latin typeface="Alegreya"/>
                        <a:ea typeface="Alegreya"/>
                        <a:cs typeface="Alegreya"/>
                        <a:sym typeface="Alegreya"/>
                      </a:endParaRPr>
                    </a:p>
                  </a:txBody>
                  <a:tcPr marT="91425" marB="91425" marR="91425" marL="91425">
                    <a:solidFill>
                      <a:srgbClr val="63A814"/>
                    </a:solidFill>
                  </a:tcPr>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.constructor</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Returns the function that created the Boolean object’s prototype</a:t>
                      </a:r>
                      <a:endParaRPr sz="18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.prototype</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Allow you to add properties and methods to an Boolean Object</a:t>
                      </a:r>
                      <a:endParaRPr sz="1800">
                        <a:solidFill>
                          <a:srgbClr val="434343"/>
                        </a:solidFill>
                        <a:latin typeface="Alegreya"/>
                        <a:ea typeface="Alegreya"/>
                        <a:cs typeface="Alegreya"/>
                        <a:sym typeface="Alegreya"/>
                      </a:endParaRPr>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9" name="Shape 1369"/>
        <p:cNvGrpSpPr/>
        <p:nvPr/>
      </p:nvGrpSpPr>
      <p:grpSpPr>
        <a:xfrm>
          <a:off x="0" y="0"/>
          <a:ext cx="0" cy="0"/>
          <a:chOff x="0" y="0"/>
          <a:chExt cx="0" cy="0"/>
        </a:xfrm>
      </p:grpSpPr>
      <p:sp>
        <p:nvSpPr>
          <p:cNvPr id="1370" name="Google Shape;1370;p164"/>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Boolean (cont.)</a:t>
            </a:r>
            <a:endParaRPr sz="3600">
              <a:solidFill>
                <a:srgbClr val="63A814"/>
              </a:solidFill>
              <a:latin typeface="Alegreya"/>
              <a:ea typeface="Alegreya"/>
              <a:cs typeface="Alegreya"/>
              <a:sym typeface="Alegreya"/>
            </a:endParaRPr>
          </a:p>
        </p:txBody>
      </p:sp>
      <p:pic>
        <p:nvPicPr>
          <p:cNvPr id="1371" name="Google Shape;1371;p164"/>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372" name="Google Shape;1372;p164"/>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 sz="2000">
                <a:solidFill>
                  <a:srgbClr val="0170BA"/>
                </a:solidFill>
                <a:latin typeface="Alegreya"/>
                <a:ea typeface="Alegreya"/>
                <a:cs typeface="Alegreya"/>
                <a:sym typeface="Alegreya"/>
              </a:rPr>
              <a:t>B</a:t>
            </a:r>
            <a:r>
              <a:rPr lang="en" sz="2000">
                <a:solidFill>
                  <a:srgbClr val="0170BA"/>
                </a:solidFill>
                <a:latin typeface="Alegreya"/>
                <a:ea typeface="Alegreya"/>
                <a:cs typeface="Alegreya"/>
                <a:sym typeface="Alegreya"/>
              </a:rPr>
              <a:t>oolean </a:t>
            </a:r>
            <a:r>
              <a:rPr lang="en" sz="2000">
                <a:solidFill>
                  <a:srgbClr val="0170BA"/>
                </a:solidFill>
                <a:latin typeface="Alegreya"/>
                <a:ea typeface="Alegreya"/>
                <a:cs typeface="Alegreya"/>
                <a:sym typeface="Alegreya"/>
              </a:rPr>
              <a:t>Object Methods</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b="0" sz="2000">
              <a:solidFill>
                <a:srgbClr val="434343"/>
              </a:solidFill>
              <a:latin typeface="Alegreya"/>
              <a:ea typeface="Alegreya"/>
              <a:cs typeface="Alegreya"/>
              <a:sym typeface="Alegreya"/>
            </a:endParaRPr>
          </a:p>
        </p:txBody>
      </p:sp>
      <p:graphicFrame>
        <p:nvGraphicFramePr>
          <p:cNvPr id="1373" name="Google Shape;1373;p164"/>
          <p:cNvGraphicFramePr/>
          <p:nvPr/>
        </p:nvGraphicFramePr>
        <p:xfrm>
          <a:off x="496350" y="1741525"/>
          <a:ext cx="3000000" cy="3000000"/>
        </p:xfrm>
        <a:graphic>
          <a:graphicData uri="http://schemas.openxmlformats.org/drawingml/2006/table">
            <a:tbl>
              <a:tblPr>
                <a:noFill/>
                <a:tableStyleId>{74AFA9C1-3977-4363-B957-740D09E80203}</a:tableStyleId>
              </a:tblPr>
              <a:tblGrid>
                <a:gridCol w="1830000"/>
                <a:gridCol w="6479925"/>
              </a:tblGrid>
              <a:tr h="326250">
                <a:tc>
                  <a:txBody>
                    <a:bodyPr>
                      <a:noAutofit/>
                    </a:bodyPr>
                    <a:lstStyle/>
                    <a:p>
                      <a:pPr indent="0" lvl="0" marL="0" rtl="0" algn="ctr">
                        <a:lnSpc>
                          <a:spcPct val="100000"/>
                        </a:lnSpc>
                        <a:spcBef>
                          <a:spcPts val="0"/>
                        </a:spcBef>
                        <a:spcAft>
                          <a:spcPts val="0"/>
                        </a:spcAft>
                        <a:buNone/>
                      </a:pPr>
                      <a:r>
                        <a:rPr b="1" lang="en" sz="1800">
                          <a:solidFill>
                            <a:srgbClr val="FFFFFF"/>
                          </a:solidFill>
                          <a:latin typeface="Alegreya"/>
                          <a:ea typeface="Alegreya"/>
                          <a:cs typeface="Alegreya"/>
                          <a:sym typeface="Alegreya"/>
                        </a:rPr>
                        <a:t>Property</a:t>
                      </a:r>
                      <a:endParaRPr b="1" sz="1800">
                        <a:solidFill>
                          <a:srgbClr val="FFFFFF"/>
                        </a:solidFill>
                        <a:latin typeface="Alegreya"/>
                        <a:ea typeface="Alegreya"/>
                        <a:cs typeface="Alegreya"/>
                        <a:sym typeface="Alegreya"/>
                      </a:endParaRPr>
                    </a:p>
                  </a:txBody>
                  <a:tcPr marT="91425" marB="91425" marR="91425" marL="91425">
                    <a:solidFill>
                      <a:srgbClr val="63A814"/>
                    </a:solidFill>
                  </a:tcPr>
                </a:tc>
                <a:tc>
                  <a:txBody>
                    <a:bodyPr>
                      <a:noAutofit/>
                    </a:bodyPr>
                    <a:lstStyle/>
                    <a:p>
                      <a:pPr indent="0" lvl="0" marL="0" rtl="0" algn="ctr">
                        <a:lnSpc>
                          <a:spcPct val="100000"/>
                        </a:lnSpc>
                        <a:spcBef>
                          <a:spcPts val="0"/>
                        </a:spcBef>
                        <a:spcAft>
                          <a:spcPts val="0"/>
                        </a:spcAft>
                        <a:buNone/>
                      </a:pPr>
                      <a:r>
                        <a:rPr b="1" lang="en" sz="1800">
                          <a:solidFill>
                            <a:srgbClr val="FFFFFF"/>
                          </a:solidFill>
                          <a:latin typeface="Alegreya"/>
                          <a:ea typeface="Alegreya"/>
                          <a:cs typeface="Alegreya"/>
                          <a:sym typeface="Alegreya"/>
                        </a:rPr>
                        <a:t>Description</a:t>
                      </a:r>
                      <a:endParaRPr b="1" sz="1800">
                        <a:solidFill>
                          <a:srgbClr val="FFFFFF"/>
                        </a:solidFill>
                        <a:latin typeface="Alegreya"/>
                        <a:ea typeface="Alegreya"/>
                        <a:cs typeface="Alegreya"/>
                        <a:sym typeface="Alegreya"/>
                      </a:endParaRPr>
                    </a:p>
                  </a:txBody>
                  <a:tcPr marT="91425" marB="91425" marR="91425" marL="91425">
                    <a:solidFill>
                      <a:srgbClr val="63A814"/>
                    </a:solidFill>
                  </a:tcPr>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toString(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Converts a Boolean value to a string, and returns the result.</a:t>
                      </a:r>
                      <a:endParaRPr sz="18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800">
                          <a:solidFill>
                            <a:schemeClr val="accent5"/>
                          </a:solidFill>
                          <a:latin typeface="Alegreya"/>
                          <a:ea typeface="Alegreya"/>
                          <a:cs typeface="Alegreya"/>
                          <a:sym typeface="Alegreya"/>
                        </a:rPr>
                        <a:t>valueOf( )</a:t>
                      </a:r>
                      <a:endParaRPr b="1" sz="18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800">
                          <a:solidFill>
                            <a:srgbClr val="434343"/>
                          </a:solidFill>
                          <a:latin typeface="Alegreya"/>
                          <a:ea typeface="Alegreya"/>
                          <a:cs typeface="Alegreya"/>
                          <a:sym typeface="Alegreya"/>
                        </a:rPr>
                        <a:t>Returns the primitive value of a Boolean object.</a:t>
                      </a:r>
                      <a:endParaRPr sz="1800">
                        <a:solidFill>
                          <a:srgbClr val="434343"/>
                        </a:solidFill>
                        <a:latin typeface="Alegreya"/>
                        <a:ea typeface="Alegreya"/>
                        <a:cs typeface="Alegreya"/>
                        <a:sym typeface="Alegreya"/>
                      </a:endParaRPr>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7" name="Shape 1377"/>
        <p:cNvGrpSpPr/>
        <p:nvPr/>
      </p:nvGrpSpPr>
      <p:grpSpPr>
        <a:xfrm>
          <a:off x="0" y="0"/>
          <a:ext cx="0" cy="0"/>
          <a:chOff x="0" y="0"/>
          <a:chExt cx="0" cy="0"/>
        </a:xfrm>
      </p:grpSpPr>
      <p:sp>
        <p:nvSpPr>
          <p:cNvPr id="1378" name="Google Shape;1378;p165"/>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Math </a:t>
            </a:r>
            <a:endParaRPr sz="3600">
              <a:solidFill>
                <a:srgbClr val="63A814"/>
              </a:solidFill>
              <a:latin typeface="Alegreya"/>
              <a:ea typeface="Alegreya"/>
              <a:cs typeface="Alegreya"/>
              <a:sym typeface="Alegreya"/>
            </a:endParaRPr>
          </a:p>
        </p:txBody>
      </p:sp>
      <p:pic>
        <p:nvPicPr>
          <p:cNvPr id="1379" name="Google Shape;1379;p165"/>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380" name="Google Shape;1380;p165"/>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 sz="2000">
                <a:solidFill>
                  <a:srgbClr val="0170BA"/>
                </a:solidFill>
                <a:latin typeface="Alegreya"/>
                <a:ea typeface="Alegreya"/>
                <a:cs typeface="Alegreya"/>
                <a:sym typeface="Alegreya"/>
              </a:rPr>
              <a:t>Math Objects</a:t>
            </a:r>
            <a:endParaRPr sz="2000">
              <a:solidFill>
                <a:srgbClr val="0170BA"/>
              </a:solidFill>
              <a:latin typeface="Alegreya"/>
              <a:ea typeface="Alegreya"/>
              <a:cs typeface="Alegreya"/>
              <a:sym typeface="Alegreya"/>
            </a:endParaRPr>
          </a:p>
          <a:p>
            <a:pPr indent="-355600" lvl="0" marL="457200" rtl="0" algn="l">
              <a:lnSpc>
                <a:spcPct val="100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Math Object</a:t>
            </a:r>
            <a:r>
              <a:rPr b="0" lang="en" sz="2000">
                <a:solidFill>
                  <a:srgbClr val="434343"/>
                </a:solidFill>
                <a:latin typeface="Alegreya"/>
                <a:ea typeface="Alegreya"/>
                <a:cs typeface="Alegreya"/>
                <a:sym typeface="Alegreya"/>
              </a:rPr>
              <a:t> allows you to perform mathematical tasks.</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Math Object</a:t>
            </a:r>
            <a:r>
              <a:rPr b="0" lang="en" sz="2000">
                <a:solidFill>
                  <a:srgbClr val="434343"/>
                </a:solidFill>
                <a:latin typeface="Alegreya"/>
                <a:ea typeface="Alegreya"/>
                <a:cs typeface="Alegreya"/>
                <a:sym typeface="Alegreya"/>
              </a:rPr>
              <a:t> includes several </a:t>
            </a:r>
            <a:r>
              <a:rPr b="0" lang="en" sz="2000">
                <a:solidFill>
                  <a:schemeClr val="accent5"/>
                </a:solidFill>
                <a:latin typeface="Alegreya"/>
                <a:ea typeface="Alegreya"/>
                <a:cs typeface="Alegreya"/>
                <a:sym typeface="Alegreya"/>
              </a:rPr>
              <a:t>mathematical constant and methods</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0" rtl="0" algn="l">
              <a:lnSpc>
                <a:spcPct val="115000"/>
              </a:lnSpc>
              <a:spcBef>
                <a:spcPts val="1000"/>
              </a:spcBef>
              <a:spcAft>
                <a:spcPts val="0"/>
              </a:spcAft>
              <a:buNone/>
            </a:pPr>
            <a:r>
              <a:rPr lang="en" sz="2000">
                <a:solidFill>
                  <a:schemeClr val="accent5"/>
                </a:solidFill>
                <a:latin typeface="Alegreya"/>
                <a:ea typeface="Alegreya"/>
                <a:cs typeface="Alegreya"/>
                <a:sym typeface="Alegreya"/>
              </a:rPr>
              <a:t>Syntax:</a:t>
            </a:r>
            <a:r>
              <a:rPr b="0"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variable = Math.property</a:t>
            </a:r>
            <a:endParaRPr b="0" sz="1800">
              <a:solidFill>
                <a:srgbClr val="434343"/>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		</a:t>
            </a:r>
            <a:r>
              <a:rPr b="0" lang="en" sz="1800">
                <a:solidFill>
                  <a:srgbClr val="434343"/>
                </a:solidFill>
                <a:latin typeface="Trebuchet MS"/>
                <a:ea typeface="Trebuchet MS"/>
                <a:cs typeface="Trebuchet MS"/>
                <a:sym typeface="Trebuchet MS"/>
              </a:rPr>
              <a:t>v</a:t>
            </a:r>
            <a:r>
              <a:rPr b="0" lang="en" sz="1800">
                <a:solidFill>
                  <a:srgbClr val="434343"/>
                </a:solidFill>
                <a:latin typeface="Trebuchet MS"/>
                <a:ea typeface="Trebuchet MS"/>
                <a:cs typeface="Trebuchet MS"/>
                <a:sym typeface="Trebuchet MS"/>
              </a:rPr>
              <a:t>ariable</a:t>
            </a:r>
            <a:r>
              <a:rPr b="0" lang="en" sz="1800">
                <a:solidFill>
                  <a:srgbClr val="434343"/>
                </a:solidFill>
                <a:latin typeface="Trebuchet MS"/>
                <a:ea typeface="Trebuchet MS"/>
                <a:cs typeface="Trebuchet MS"/>
                <a:sym typeface="Trebuchet MS"/>
              </a:rPr>
              <a:t> = Math.method( )</a:t>
            </a:r>
            <a:endParaRPr b="0" sz="1800">
              <a:solidFill>
                <a:srgbClr val="434343"/>
              </a:solidFill>
              <a:latin typeface="Trebuchet MS"/>
              <a:ea typeface="Trebuchet MS"/>
              <a:cs typeface="Trebuchet MS"/>
              <a:sym typeface="Trebuchet MS"/>
            </a:endParaRPr>
          </a:p>
          <a:p>
            <a:pPr indent="0" lvl="0" marL="0" rtl="0" algn="l">
              <a:lnSpc>
                <a:spcPct val="115000"/>
              </a:lnSpc>
              <a:spcBef>
                <a:spcPts val="1000"/>
              </a:spcBef>
              <a:spcAft>
                <a:spcPts val="0"/>
              </a:spcAft>
              <a:buNone/>
            </a:pPr>
            <a:r>
              <a:rPr lang="en" sz="1800">
                <a:solidFill>
                  <a:srgbClr val="0170BA"/>
                </a:solidFill>
                <a:latin typeface="Trebuchet MS"/>
                <a:ea typeface="Trebuchet MS"/>
                <a:cs typeface="Trebuchet MS"/>
                <a:sym typeface="Trebuchet MS"/>
              </a:rPr>
              <a:t>Note:</a:t>
            </a:r>
            <a:r>
              <a:rPr b="0" lang="en" sz="1800">
                <a:solidFill>
                  <a:srgbClr val="0170BA"/>
                </a:solidFill>
                <a:latin typeface="Trebuchet MS"/>
                <a:ea typeface="Trebuchet MS"/>
                <a:cs typeface="Trebuchet MS"/>
                <a:sym typeface="Trebuchet MS"/>
              </a:rPr>
              <a:t> Math is not a constructor. All properties and methods of Math can be called by using Math as an object without creating/instantiate it.</a:t>
            </a:r>
            <a:endParaRPr b="0" sz="1800">
              <a:solidFill>
                <a:srgbClr val="0170BA"/>
              </a:solidFill>
              <a:latin typeface="Trebuchet MS"/>
              <a:ea typeface="Trebuchet MS"/>
              <a:cs typeface="Trebuchet MS"/>
              <a:sym typeface="Trebuchet MS"/>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4" name="Shape 1384"/>
        <p:cNvGrpSpPr/>
        <p:nvPr/>
      </p:nvGrpSpPr>
      <p:grpSpPr>
        <a:xfrm>
          <a:off x="0" y="0"/>
          <a:ext cx="0" cy="0"/>
          <a:chOff x="0" y="0"/>
          <a:chExt cx="0" cy="0"/>
        </a:xfrm>
      </p:grpSpPr>
      <p:sp>
        <p:nvSpPr>
          <p:cNvPr id="1385" name="Google Shape;1385;p166"/>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Math (cont.) </a:t>
            </a:r>
            <a:endParaRPr sz="3600">
              <a:solidFill>
                <a:srgbClr val="63A814"/>
              </a:solidFill>
              <a:latin typeface="Alegreya"/>
              <a:ea typeface="Alegreya"/>
              <a:cs typeface="Alegreya"/>
              <a:sym typeface="Alegreya"/>
            </a:endParaRPr>
          </a:p>
        </p:txBody>
      </p:sp>
      <p:pic>
        <p:nvPicPr>
          <p:cNvPr id="1386" name="Google Shape;1386;p166"/>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387" name="Google Shape;1387;p166"/>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Mathematical Constants</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provides eight mathematical constants that can be accessed from the Math object. These are: </a:t>
            </a:r>
            <a:r>
              <a:rPr b="0" lang="en" sz="2000">
                <a:solidFill>
                  <a:schemeClr val="accent5"/>
                </a:solidFill>
                <a:latin typeface="Alegreya"/>
                <a:ea typeface="Alegreya"/>
                <a:cs typeface="Alegreya"/>
                <a:sym typeface="Alegreya"/>
              </a:rPr>
              <a:t>E, PI, square root of 2, square root of 1/2, natural log of 2, natural log of 10, base-2 log of E, and base-10 log of E</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You may reference these constants from your JavaScript like this:</a:t>
            </a:r>
            <a:endParaRPr b="0" sz="2000">
              <a:solidFill>
                <a:srgbClr val="434343"/>
              </a:solidFill>
              <a:latin typeface="Alegreya"/>
              <a:ea typeface="Alegreya"/>
              <a:cs typeface="Alegreya"/>
              <a:sym typeface="Alegreya"/>
            </a:endParaRPr>
          </a:p>
          <a:p>
            <a:pPr indent="0" lvl="0" marL="91440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Math.E</a:t>
            </a:r>
            <a:endParaRPr b="0" i="1" sz="1800">
              <a:solidFill>
                <a:srgbClr val="434343"/>
              </a:solidFill>
              <a:latin typeface="Trebuchet MS"/>
              <a:ea typeface="Trebuchet MS"/>
              <a:cs typeface="Trebuchet MS"/>
              <a:sym typeface="Trebuchet MS"/>
            </a:endParaRPr>
          </a:p>
          <a:p>
            <a:pPr indent="0" lvl="0" marL="91440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Math.PI</a:t>
            </a:r>
            <a:endParaRPr b="0" i="1" sz="1800">
              <a:solidFill>
                <a:srgbClr val="434343"/>
              </a:solidFill>
              <a:latin typeface="Trebuchet MS"/>
              <a:ea typeface="Trebuchet MS"/>
              <a:cs typeface="Trebuchet MS"/>
              <a:sym typeface="Trebuchet MS"/>
            </a:endParaRPr>
          </a:p>
          <a:p>
            <a:pPr indent="0" lvl="0" marL="91440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Math.SQRT2</a:t>
            </a:r>
            <a:endParaRPr b="0" i="1" sz="1800">
              <a:solidFill>
                <a:srgbClr val="434343"/>
              </a:solidFill>
              <a:latin typeface="Trebuchet MS"/>
              <a:ea typeface="Trebuchet MS"/>
              <a:cs typeface="Trebuchet MS"/>
              <a:sym typeface="Trebuchet MS"/>
            </a:endParaRPr>
          </a:p>
          <a:p>
            <a:pPr indent="0" lvl="0" marL="91440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Math.SQRT1_2</a:t>
            </a:r>
            <a:endParaRPr b="0" i="1" sz="1800">
              <a:solidFill>
                <a:srgbClr val="434343"/>
              </a:solidFill>
              <a:latin typeface="Trebuchet MS"/>
              <a:ea typeface="Trebuchet MS"/>
              <a:cs typeface="Trebuchet MS"/>
              <a:sym typeface="Trebuchet MS"/>
            </a:endParaRPr>
          </a:p>
          <a:p>
            <a:pPr indent="0" lvl="0" marL="91440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Math.LN2</a:t>
            </a:r>
            <a:endParaRPr b="0" i="1"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t/>
            </a:r>
            <a:endParaRPr sz="2000">
              <a:solidFill>
                <a:srgbClr val="434343"/>
              </a:solidFill>
              <a:latin typeface="Alegreya"/>
              <a:ea typeface="Alegreya"/>
              <a:cs typeface="Alegreya"/>
              <a:sym typeface="Alegreya"/>
            </a:endParaRPr>
          </a:p>
        </p:txBody>
      </p:sp>
      <p:sp>
        <p:nvSpPr>
          <p:cNvPr id="1388" name="Google Shape;1388;p166"/>
          <p:cNvSpPr txBox="1"/>
          <p:nvPr/>
        </p:nvSpPr>
        <p:spPr>
          <a:xfrm>
            <a:off x="4415575" y="3261325"/>
            <a:ext cx="1984500" cy="1716600"/>
          </a:xfrm>
          <a:prstGeom prst="rect">
            <a:avLst/>
          </a:prstGeom>
          <a:noFill/>
          <a:ln>
            <a:noFill/>
          </a:ln>
        </p:spPr>
        <p:txBody>
          <a:bodyPr anchorCtr="0" anchor="t" bIns="91425" lIns="91425" spcFirstLastPara="1" rIns="91425" wrap="square" tIns="91425">
            <a:noAutofit/>
          </a:bodyPr>
          <a:lstStyle/>
          <a:p>
            <a:pPr indent="0" lvl="0" marL="0" rtl="0" algn="l">
              <a:spcBef>
                <a:spcPts val="500"/>
              </a:spcBef>
              <a:spcAft>
                <a:spcPts val="0"/>
              </a:spcAft>
              <a:buNone/>
            </a:pPr>
            <a:r>
              <a:rPr i="1" lang="en" sz="1800">
                <a:solidFill>
                  <a:srgbClr val="434343"/>
                </a:solidFill>
                <a:latin typeface="Trebuchet MS"/>
                <a:ea typeface="Trebuchet MS"/>
                <a:cs typeface="Trebuchet MS"/>
                <a:sym typeface="Trebuchet MS"/>
              </a:rPr>
              <a:t>Math.LN10</a:t>
            </a:r>
            <a:endParaRPr i="1" sz="1800">
              <a:solidFill>
                <a:srgbClr val="434343"/>
              </a:solidFill>
              <a:latin typeface="Trebuchet MS"/>
              <a:ea typeface="Trebuchet MS"/>
              <a:cs typeface="Trebuchet MS"/>
              <a:sym typeface="Trebuchet MS"/>
            </a:endParaRPr>
          </a:p>
          <a:p>
            <a:pPr indent="0" lvl="0" marL="0" rtl="0" algn="l">
              <a:spcBef>
                <a:spcPts val="500"/>
              </a:spcBef>
              <a:spcAft>
                <a:spcPts val="0"/>
              </a:spcAft>
              <a:buNone/>
            </a:pPr>
            <a:r>
              <a:rPr i="1" lang="en" sz="1800">
                <a:solidFill>
                  <a:srgbClr val="434343"/>
                </a:solidFill>
                <a:latin typeface="Trebuchet MS"/>
                <a:ea typeface="Trebuchet MS"/>
                <a:cs typeface="Trebuchet MS"/>
                <a:sym typeface="Trebuchet MS"/>
              </a:rPr>
              <a:t>Math.LOG2E</a:t>
            </a:r>
            <a:endParaRPr i="1" sz="1800">
              <a:solidFill>
                <a:srgbClr val="434343"/>
              </a:solidFill>
              <a:latin typeface="Trebuchet MS"/>
              <a:ea typeface="Trebuchet MS"/>
              <a:cs typeface="Trebuchet MS"/>
              <a:sym typeface="Trebuchet MS"/>
            </a:endParaRPr>
          </a:p>
          <a:p>
            <a:pPr indent="0" lvl="0" marL="0" rtl="0" algn="l">
              <a:spcBef>
                <a:spcPts val="500"/>
              </a:spcBef>
              <a:spcAft>
                <a:spcPts val="0"/>
              </a:spcAft>
              <a:buNone/>
            </a:pPr>
            <a:r>
              <a:rPr i="1" lang="en" sz="1800">
                <a:solidFill>
                  <a:srgbClr val="434343"/>
                </a:solidFill>
                <a:latin typeface="Trebuchet MS"/>
                <a:ea typeface="Trebuchet MS"/>
                <a:cs typeface="Trebuchet MS"/>
                <a:sym typeface="Trebuchet MS"/>
              </a:rPr>
              <a:t>Math.LOG10E</a:t>
            </a:r>
            <a:endParaRPr b="1" sz="1800">
              <a:solidFill>
                <a:srgbClr val="434343"/>
              </a:solidFill>
              <a:latin typeface="Trebuchet MS"/>
              <a:ea typeface="Trebuchet MS"/>
              <a:cs typeface="Trebuchet MS"/>
              <a:sym typeface="Trebuchet MS"/>
            </a:endParaRPr>
          </a:p>
          <a:p>
            <a:pPr indent="0" lvl="0" marL="0" rtl="0" algn="l">
              <a:lnSpc>
                <a:spcPct val="115000"/>
              </a:lnSpc>
              <a:spcBef>
                <a:spcPts val="300"/>
              </a:spcBef>
              <a:spcAft>
                <a:spcPts val="0"/>
              </a:spcAft>
              <a:buNone/>
            </a:pPr>
            <a:r>
              <a:t/>
            </a:r>
            <a:endParaRPr sz="1800">
              <a:solidFill>
                <a:srgbClr val="434343"/>
              </a:solidFill>
              <a:latin typeface="Trebuchet MS"/>
              <a:ea typeface="Trebuchet MS"/>
              <a:cs typeface="Trebuchet MS"/>
              <a:sym typeface="Trebuchet MS"/>
            </a:endParaRPr>
          </a:p>
          <a:p>
            <a:pPr indent="0" lvl="0" marL="0" rtl="0" algn="l">
              <a:spcBef>
                <a:spcPts val="0"/>
              </a:spcBef>
              <a:spcAft>
                <a:spcPts val="0"/>
              </a:spcAft>
              <a:buNone/>
            </a:pPr>
            <a:r>
              <a:t/>
            </a:r>
            <a:endParaRPr sz="1800">
              <a:latin typeface="Trebuchet MS"/>
              <a:ea typeface="Trebuchet MS"/>
              <a:cs typeface="Trebuchet MS"/>
              <a:sym typeface="Trebuchet MS"/>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2" name="Shape 1392"/>
        <p:cNvGrpSpPr/>
        <p:nvPr/>
      </p:nvGrpSpPr>
      <p:grpSpPr>
        <a:xfrm>
          <a:off x="0" y="0"/>
          <a:ext cx="0" cy="0"/>
          <a:chOff x="0" y="0"/>
          <a:chExt cx="0" cy="0"/>
        </a:xfrm>
      </p:grpSpPr>
      <p:sp>
        <p:nvSpPr>
          <p:cNvPr id="1393" name="Google Shape;1393;p167"/>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Math (cont.) </a:t>
            </a:r>
            <a:endParaRPr sz="3600">
              <a:solidFill>
                <a:srgbClr val="63A814"/>
              </a:solidFill>
              <a:latin typeface="Alegreya"/>
              <a:ea typeface="Alegreya"/>
              <a:cs typeface="Alegreya"/>
              <a:sym typeface="Alegreya"/>
            </a:endParaRPr>
          </a:p>
        </p:txBody>
      </p:sp>
      <p:pic>
        <p:nvPicPr>
          <p:cNvPr id="1394" name="Google Shape;1394;p167"/>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395" name="Google Shape;1395;p167"/>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Mathematical Methods</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In addition to the mathematical constants that can be accessed from the Math object, there are also several </a:t>
            </a:r>
            <a:r>
              <a:rPr lang="en" sz="2000">
                <a:solidFill>
                  <a:schemeClr val="accent5"/>
                </a:solidFill>
                <a:latin typeface="Alegreya"/>
                <a:ea typeface="Alegreya"/>
                <a:cs typeface="Alegreya"/>
                <a:sym typeface="Alegreya"/>
              </a:rPr>
              <a:t>methods </a:t>
            </a:r>
            <a:r>
              <a:rPr b="0" lang="en" sz="2000">
                <a:solidFill>
                  <a:srgbClr val="434343"/>
                </a:solidFill>
                <a:latin typeface="Alegreya"/>
                <a:ea typeface="Alegreya"/>
                <a:cs typeface="Alegreya"/>
                <a:sym typeface="Alegreya"/>
              </a:rPr>
              <a:t>available.</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following example uses the </a:t>
            </a:r>
            <a:r>
              <a:rPr lang="en" sz="2000">
                <a:solidFill>
                  <a:schemeClr val="accent5"/>
                </a:solidFill>
                <a:latin typeface="Alegreya"/>
                <a:ea typeface="Alegreya"/>
                <a:cs typeface="Alegreya"/>
                <a:sym typeface="Alegreya"/>
              </a:rPr>
              <a:t>round( )</a:t>
            </a:r>
            <a:r>
              <a:rPr b="0" lang="en" sz="2000">
                <a:solidFill>
                  <a:srgbClr val="434343"/>
                </a:solidFill>
                <a:latin typeface="Alegreya"/>
                <a:ea typeface="Alegreya"/>
                <a:cs typeface="Alegreya"/>
                <a:sym typeface="Alegreya"/>
              </a:rPr>
              <a:t> method of the Math object to round a number to the nearest integer:</a:t>
            </a:r>
            <a:endParaRPr b="0" sz="2000">
              <a:solidFill>
                <a:srgbClr val="434343"/>
              </a:solidFill>
              <a:latin typeface="Alegreya"/>
              <a:ea typeface="Alegreya"/>
              <a:cs typeface="Alegreya"/>
              <a:sym typeface="Alegreya"/>
            </a:endParaRPr>
          </a:p>
          <a:p>
            <a:pPr indent="457200" lvl="0" marL="457200" rtl="0" algn="l">
              <a:lnSpc>
                <a:spcPct val="100000"/>
              </a:lnSpc>
              <a:spcBef>
                <a:spcPts val="500"/>
              </a:spcBef>
              <a:spcAft>
                <a:spcPts val="0"/>
              </a:spcAft>
              <a:buNone/>
            </a:pPr>
            <a:r>
              <a:rPr b="0" lang="en" sz="1900">
                <a:solidFill>
                  <a:srgbClr val="434343"/>
                </a:solidFill>
                <a:latin typeface="Trebuchet MS"/>
                <a:ea typeface="Trebuchet MS"/>
                <a:cs typeface="Trebuchet MS"/>
                <a:sym typeface="Trebuchet MS"/>
              </a:rPr>
              <a:t>console.log(Math.round(4.7));	// 5</a:t>
            </a:r>
            <a:endParaRPr i="1" sz="2000">
              <a:solidFill>
                <a:schemeClr val="accent5"/>
              </a:solidFill>
              <a:latin typeface="Alegreya"/>
              <a:ea typeface="Alegreya"/>
              <a:cs typeface="Alegreya"/>
              <a:sym typeface="Alegreya"/>
            </a:endParaRPr>
          </a:p>
          <a:p>
            <a:pPr indent="-355600" lvl="0" marL="457200" marR="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following example uses the </a:t>
            </a:r>
            <a:r>
              <a:rPr lang="en" sz="2000">
                <a:solidFill>
                  <a:schemeClr val="accent5"/>
                </a:solidFill>
                <a:latin typeface="Alegreya"/>
                <a:ea typeface="Alegreya"/>
                <a:cs typeface="Alegreya"/>
                <a:sym typeface="Alegreya"/>
              </a:rPr>
              <a:t>random( )</a:t>
            </a:r>
            <a:r>
              <a:rPr b="0" lang="en" sz="2000">
                <a:solidFill>
                  <a:srgbClr val="434343"/>
                </a:solidFill>
                <a:latin typeface="Alegreya"/>
                <a:ea typeface="Alegreya"/>
                <a:cs typeface="Alegreya"/>
                <a:sym typeface="Alegreya"/>
              </a:rPr>
              <a:t> method of the Math object to return a random number between 0 and 1:</a:t>
            </a:r>
            <a:endParaRPr b="0" sz="2000">
              <a:solidFill>
                <a:srgbClr val="434343"/>
              </a:solidFill>
              <a:latin typeface="Alegreya"/>
              <a:ea typeface="Alegreya"/>
              <a:cs typeface="Alegreya"/>
              <a:sym typeface="Alegreya"/>
            </a:endParaRPr>
          </a:p>
          <a:p>
            <a:pPr indent="457200" lvl="0" marL="457200" marR="0" rtl="0" algn="l">
              <a:lnSpc>
                <a:spcPct val="100000"/>
              </a:lnSpc>
              <a:spcBef>
                <a:spcPts val="500"/>
              </a:spcBef>
              <a:spcAft>
                <a:spcPts val="0"/>
              </a:spcAft>
              <a:buClr>
                <a:srgbClr val="000000"/>
              </a:buClr>
              <a:buSzPts val="1100"/>
              <a:buFont typeface="Arial"/>
              <a:buNone/>
            </a:pPr>
            <a:r>
              <a:rPr b="0" lang="en" sz="1900">
                <a:solidFill>
                  <a:srgbClr val="434343"/>
                </a:solidFill>
                <a:latin typeface="Trebuchet MS"/>
                <a:ea typeface="Trebuchet MS"/>
                <a:cs typeface="Trebuchet MS"/>
                <a:sym typeface="Trebuchet MS"/>
              </a:rPr>
              <a:t>console.log(Math.random());		//0.87834890140435</a:t>
            </a:r>
            <a:endParaRPr b="0" i="1"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9" name="Shape 1399"/>
        <p:cNvGrpSpPr/>
        <p:nvPr/>
      </p:nvGrpSpPr>
      <p:grpSpPr>
        <a:xfrm>
          <a:off x="0" y="0"/>
          <a:ext cx="0" cy="0"/>
          <a:chOff x="0" y="0"/>
          <a:chExt cx="0" cy="0"/>
        </a:xfrm>
      </p:grpSpPr>
      <p:sp>
        <p:nvSpPr>
          <p:cNvPr id="1400" name="Google Shape;1400;p168"/>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Math (cont.) </a:t>
            </a:r>
            <a:endParaRPr sz="3600">
              <a:solidFill>
                <a:srgbClr val="63A814"/>
              </a:solidFill>
              <a:latin typeface="Alegreya"/>
              <a:ea typeface="Alegreya"/>
              <a:cs typeface="Alegreya"/>
              <a:sym typeface="Alegreya"/>
            </a:endParaRPr>
          </a:p>
        </p:txBody>
      </p:sp>
      <p:pic>
        <p:nvPicPr>
          <p:cNvPr id="1401" name="Google Shape;1401;p168"/>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402" name="Google Shape;1402;p168"/>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Mathematical Methods</a:t>
            </a:r>
            <a:endParaRPr sz="2000">
              <a:solidFill>
                <a:srgbClr val="0170BA"/>
              </a:solidFill>
              <a:latin typeface="Alegreya"/>
              <a:ea typeface="Alegreya"/>
              <a:cs typeface="Alegreya"/>
              <a:sym typeface="Alegreya"/>
            </a:endParaRPr>
          </a:p>
          <a:p>
            <a:pPr indent="-355600" lvl="0" marL="457200" marR="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following example uses the </a:t>
            </a:r>
            <a:r>
              <a:rPr lang="en" sz="2000">
                <a:solidFill>
                  <a:schemeClr val="accent5"/>
                </a:solidFill>
                <a:latin typeface="Alegreya"/>
                <a:ea typeface="Alegreya"/>
                <a:cs typeface="Alegreya"/>
                <a:sym typeface="Alegreya"/>
              </a:rPr>
              <a:t>floor( )</a:t>
            </a:r>
            <a:r>
              <a:rPr b="0" lang="en" sz="2000">
                <a:solidFill>
                  <a:srgbClr val="434343"/>
                </a:solidFill>
                <a:latin typeface="Alegreya"/>
                <a:ea typeface="Alegreya"/>
                <a:cs typeface="Alegreya"/>
                <a:sym typeface="Alegreya"/>
              </a:rPr>
              <a:t> and </a:t>
            </a:r>
            <a:r>
              <a:rPr lang="en" sz="2000">
                <a:solidFill>
                  <a:schemeClr val="accent5"/>
                </a:solidFill>
                <a:latin typeface="Alegreya"/>
                <a:ea typeface="Alegreya"/>
                <a:cs typeface="Alegreya"/>
                <a:sym typeface="Alegreya"/>
              </a:rPr>
              <a:t>random( )</a:t>
            </a:r>
            <a:r>
              <a:rPr b="0" lang="en" sz="2000">
                <a:solidFill>
                  <a:srgbClr val="434343"/>
                </a:solidFill>
                <a:latin typeface="Alegreya"/>
                <a:ea typeface="Alegreya"/>
                <a:cs typeface="Alegreya"/>
                <a:sym typeface="Alegreya"/>
              </a:rPr>
              <a:t> methods of the Math object to return a random number between 0 and 10:</a:t>
            </a:r>
            <a:endParaRPr b="0" sz="2000">
              <a:solidFill>
                <a:srgbClr val="434343"/>
              </a:solidFill>
              <a:latin typeface="Alegreya"/>
              <a:ea typeface="Alegreya"/>
              <a:cs typeface="Alegreya"/>
              <a:sym typeface="Alegreya"/>
            </a:endParaRPr>
          </a:p>
          <a:p>
            <a:pPr indent="457200" lvl="0" marL="0" marR="0" rtl="0" algn="l">
              <a:lnSpc>
                <a:spcPct val="100000"/>
              </a:lnSpc>
              <a:spcBef>
                <a:spcPts val="500"/>
              </a:spcBef>
              <a:spcAft>
                <a:spcPts val="0"/>
              </a:spcAft>
              <a:buNone/>
            </a:pPr>
            <a:r>
              <a:rPr b="0" lang="en" sz="1900">
                <a:solidFill>
                  <a:srgbClr val="434343"/>
                </a:solidFill>
                <a:latin typeface="Trebuchet MS"/>
                <a:ea typeface="Trebuchet MS"/>
                <a:cs typeface="Trebuchet MS"/>
                <a:sym typeface="Trebuchet MS"/>
              </a:rPr>
              <a:t>console.log(Math.floor(Math.random()*11));		//random value</a:t>
            </a:r>
            <a:endParaRPr b="0" sz="2000">
              <a:solidFill>
                <a:srgbClr val="434343"/>
              </a:solidFill>
              <a:latin typeface="Alegreya"/>
              <a:ea typeface="Alegreya"/>
              <a:cs typeface="Alegreya"/>
              <a:sym typeface="Alegreya"/>
            </a:endParaRPr>
          </a:p>
          <a:p>
            <a:pPr indent="0" lvl="0" marL="0" marR="0" rtl="0" algn="l">
              <a:lnSpc>
                <a:spcPct val="100000"/>
              </a:lnSpc>
              <a:spcBef>
                <a:spcPts val="500"/>
              </a:spcBef>
              <a:spcAft>
                <a:spcPts val="0"/>
              </a:spcAft>
              <a:buNone/>
            </a:pPr>
            <a:r>
              <a:t/>
            </a:r>
            <a:endParaRPr b="0" sz="2000">
              <a:solidFill>
                <a:srgbClr val="434343"/>
              </a:solidFill>
              <a:latin typeface="Alegreya"/>
              <a:ea typeface="Alegreya"/>
              <a:cs typeface="Alegreya"/>
              <a:sym typeface="Alegreya"/>
            </a:endParaRPr>
          </a:p>
          <a:p>
            <a:pPr indent="0" lvl="0" marL="0" marR="0" rtl="0" algn="l">
              <a:lnSpc>
                <a:spcPct val="100000"/>
              </a:lnSpc>
              <a:spcBef>
                <a:spcPts val="500"/>
              </a:spcBef>
              <a:spcAft>
                <a:spcPts val="0"/>
              </a:spcAft>
              <a:buNone/>
            </a:pPr>
            <a: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6" name="Shape 1406"/>
        <p:cNvGrpSpPr/>
        <p:nvPr/>
      </p:nvGrpSpPr>
      <p:grpSpPr>
        <a:xfrm>
          <a:off x="0" y="0"/>
          <a:ext cx="0" cy="0"/>
          <a:chOff x="0" y="0"/>
          <a:chExt cx="0" cy="0"/>
        </a:xfrm>
      </p:grpSpPr>
      <p:sp>
        <p:nvSpPr>
          <p:cNvPr id="1407" name="Google Shape;1407;p169"/>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Math (cont.)</a:t>
            </a:r>
            <a:endParaRPr sz="3600">
              <a:solidFill>
                <a:srgbClr val="63A814"/>
              </a:solidFill>
              <a:latin typeface="Alegreya"/>
              <a:ea typeface="Alegreya"/>
              <a:cs typeface="Alegreya"/>
              <a:sym typeface="Alegreya"/>
            </a:endParaRPr>
          </a:p>
        </p:txBody>
      </p:sp>
      <p:pic>
        <p:nvPicPr>
          <p:cNvPr id="1408" name="Google Shape;1408;p169"/>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409" name="Google Shape;1409;p169"/>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 sz="2000">
                <a:solidFill>
                  <a:srgbClr val="0170BA"/>
                </a:solidFill>
                <a:latin typeface="Alegreya"/>
                <a:ea typeface="Alegreya"/>
                <a:cs typeface="Alegreya"/>
                <a:sym typeface="Alegreya"/>
              </a:rPr>
              <a:t>Math </a:t>
            </a:r>
            <a:r>
              <a:rPr lang="en" sz="2000">
                <a:solidFill>
                  <a:srgbClr val="0170BA"/>
                </a:solidFill>
                <a:latin typeface="Alegreya"/>
                <a:ea typeface="Alegreya"/>
                <a:cs typeface="Alegreya"/>
                <a:sym typeface="Alegreya"/>
              </a:rPr>
              <a:t>Object Properties</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b="0" sz="2000">
              <a:solidFill>
                <a:srgbClr val="434343"/>
              </a:solidFill>
              <a:latin typeface="Alegreya"/>
              <a:ea typeface="Alegreya"/>
              <a:cs typeface="Alegreya"/>
              <a:sym typeface="Alegreya"/>
            </a:endParaRPr>
          </a:p>
        </p:txBody>
      </p:sp>
      <p:graphicFrame>
        <p:nvGraphicFramePr>
          <p:cNvPr id="1410" name="Google Shape;1410;p169"/>
          <p:cNvGraphicFramePr/>
          <p:nvPr/>
        </p:nvGraphicFramePr>
        <p:xfrm>
          <a:off x="496350" y="1707450"/>
          <a:ext cx="3000000" cy="3000000"/>
        </p:xfrm>
        <a:graphic>
          <a:graphicData uri="http://schemas.openxmlformats.org/drawingml/2006/table">
            <a:tbl>
              <a:tblPr>
                <a:noFill/>
                <a:tableStyleId>{74AFA9C1-3977-4363-B957-740D09E80203}</a:tableStyleId>
              </a:tblPr>
              <a:tblGrid>
                <a:gridCol w="1830000"/>
                <a:gridCol w="6479925"/>
              </a:tblGrid>
              <a:tr h="294275">
                <a:tc>
                  <a:txBody>
                    <a:bodyPr>
                      <a:noAutofit/>
                    </a:bodyPr>
                    <a:lstStyle/>
                    <a:p>
                      <a:pPr indent="0" lvl="0" marL="0" rtl="0" algn="ctr">
                        <a:lnSpc>
                          <a:spcPct val="100000"/>
                        </a:lnSpc>
                        <a:spcBef>
                          <a:spcPts val="0"/>
                        </a:spcBef>
                        <a:spcAft>
                          <a:spcPts val="0"/>
                        </a:spcAft>
                        <a:buNone/>
                      </a:pPr>
                      <a:r>
                        <a:rPr b="1" lang="en" sz="1700">
                          <a:solidFill>
                            <a:srgbClr val="FFFFFF"/>
                          </a:solidFill>
                          <a:latin typeface="Alegreya"/>
                          <a:ea typeface="Alegreya"/>
                          <a:cs typeface="Alegreya"/>
                          <a:sym typeface="Alegreya"/>
                        </a:rPr>
                        <a:t>Property</a:t>
                      </a:r>
                      <a:endParaRPr b="1" sz="1700">
                        <a:solidFill>
                          <a:srgbClr val="FFFFFF"/>
                        </a:solidFill>
                        <a:latin typeface="Alegreya"/>
                        <a:ea typeface="Alegreya"/>
                        <a:cs typeface="Alegreya"/>
                        <a:sym typeface="Alegreya"/>
                      </a:endParaRPr>
                    </a:p>
                  </a:txBody>
                  <a:tcPr marT="91425" marB="91425" marR="91425" marL="91425">
                    <a:solidFill>
                      <a:srgbClr val="63A814"/>
                    </a:solidFill>
                  </a:tcPr>
                </a:tc>
                <a:tc>
                  <a:txBody>
                    <a:bodyPr>
                      <a:noAutofit/>
                    </a:bodyPr>
                    <a:lstStyle/>
                    <a:p>
                      <a:pPr indent="0" lvl="0" marL="0" rtl="0" algn="ctr">
                        <a:lnSpc>
                          <a:spcPct val="100000"/>
                        </a:lnSpc>
                        <a:spcBef>
                          <a:spcPts val="0"/>
                        </a:spcBef>
                        <a:spcAft>
                          <a:spcPts val="0"/>
                        </a:spcAft>
                        <a:buNone/>
                      </a:pPr>
                      <a:r>
                        <a:rPr b="1" lang="en" sz="1700">
                          <a:solidFill>
                            <a:srgbClr val="FFFFFF"/>
                          </a:solidFill>
                          <a:latin typeface="Alegreya"/>
                          <a:ea typeface="Alegreya"/>
                          <a:cs typeface="Alegreya"/>
                          <a:sym typeface="Alegreya"/>
                        </a:rPr>
                        <a:t>Description</a:t>
                      </a:r>
                      <a:endParaRPr b="1" sz="1700">
                        <a:solidFill>
                          <a:srgbClr val="FFFFFF"/>
                        </a:solidFill>
                        <a:latin typeface="Alegreya"/>
                        <a:ea typeface="Alegreya"/>
                        <a:cs typeface="Alegreya"/>
                        <a:sym typeface="Alegreya"/>
                      </a:endParaRPr>
                    </a:p>
                  </a:txBody>
                  <a:tcPr marT="91425" marB="91425" marR="91425" marL="91425">
                    <a:solidFill>
                      <a:srgbClr val="63A814"/>
                    </a:solidFill>
                  </a:tcPr>
                </a:tc>
              </a:tr>
              <a:tr h="2736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E</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Returns Euler’s number (approx. 2.718)</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LN2</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Returns the natural logarithm of 2 (approx. 0.693)</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LN10</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Returns the natural logarithm of 10 (approx. 2.302)</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LOG2E</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Return the base-2 logarithm of E (approx. 1.442)</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LOG10E</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Return the base-10 logarithm of E (approx. 0.434)</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PI</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Returns PI (approx. 3.14)</a:t>
                      </a:r>
                      <a:endParaRPr sz="1700">
                        <a:solidFill>
                          <a:srgbClr val="434343"/>
                        </a:solidFill>
                        <a:latin typeface="Alegreya"/>
                        <a:ea typeface="Alegreya"/>
                        <a:cs typeface="Alegreya"/>
                        <a:sym typeface="Alegreya"/>
                      </a:endParaRPr>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4" name="Shape 1414"/>
        <p:cNvGrpSpPr/>
        <p:nvPr/>
      </p:nvGrpSpPr>
      <p:grpSpPr>
        <a:xfrm>
          <a:off x="0" y="0"/>
          <a:ext cx="0" cy="0"/>
          <a:chOff x="0" y="0"/>
          <a:chExt cx="0" cy="0"/>
        </a:xfrm>
      </p:grpSpPr>
      <p:sp>
        <p:nvSpPr>
          <p:cNvPr id="1415" name="Google Shape;1415;p170"/>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Math (cont.)</a:t>
            </a:r>
            <a:endParaRPr sz="3600">
              <a:solidFill>
                <a:srgbClr val="63A814"/>
              </a:solidFill>
              <a:latin typeface="Alegreya"/>
              <a:ea typeface="Alegreya"/>
              <a:cs typeface="Alegreya"/>
              <a:sym typeface="Alegreya"/>
            </a:endParaRPr>
          </a:p>
        </p:txBody>
      </p:sp>
      <p:pic>
        <p:nvPicPr>
          <p:cNvPr id="1416" name="Google Shape;1416;p170"/>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417" name="Google Shape;1417;p170"/>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 sz="2000">
                <a:solidFill>
                  <a:srgbClr val="0170BA"/>
                </a:solidFill>
                <a:latin typeface="Alegreya"/>
                <a:ea typeface="Alegreya"/>
                <a:cs typeface="Alegreya"/>
                <a:sym typeface="Alegreya"/>
              </a:rPr>
              <a:t>Math Object Properties</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rPr lang="en" sz="2000">
                <a:solidFill>
                  <a:srgbClr val="0170BA"/>
                </a:solidFill>
                <a:latin typeface="Alegreya"/>
                <a:ea typeface="Alegreya"/>
                <a:cs typeface="Alegreya"/>
                <a:sym typeface="Alegreya"/>
              </a:rPr>
              <a:t>Math Object Properties</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b="0" sz="2000">
              <a:solidFill>
                <a:srgbClr val="434343"/>
              </a:solidFill>
              <a:latin typeface="Alegreya"/>
              <a:ea typeface="Alegreya"/>
              <a:cs typeface="Alegreya"/>
              <a:sym typeface="Alegreya"/>
            </a:endParaRPr>
          </a:p>
        </p:txBody>
      </p:sp>
      <p:graphicFrame>
        <p:nvGraphicFramePr>
          <p:cNvPr id="1418" name="Google Shape;1418;p170"/>
          <p:cNvGraphicFramePr/>
          <p:nvPr/>
        </p:nvGraphicFramePr>
        <p:xfrm>
          <a:off x="496350" y="1707450"/>
          <a:ext cx="3000000" cy="3000000"/>
        </p:xfrm>
        <a:graphic>
          <a:graphicData uri="http://schemas.openxmlformats.org/drawingml/2006/table">
            <a:tbl>
              <a:tblPr>
                <a:noFill/>
                <a:tableStyleId>{74AFA9C1-3977-4363-B957-740D09E80203}</a:tableStyleId>
              </a:tblPr>
              <a:tblGrid>
                <a:gridCol w="1830000"/>
                <a:gridCol w="6479925"/>
              </a:tblGrid>
              <a:tr h="294275">
                <a:tc>
                  <a:txBody>
                    <a:bodyPr>
                      <a:noAutofit/>
                    </a:bodyPr>
                    <a:lstStyle/>
                    <a:p>
                      <a:pPr indent="0" lvl="0" marL="0" rtl="0" algn="ctr">
                        <a:lnSpc>
                          <a:spcPct val="100000"/>
                        </a:lnSpc>
                        <a:spcBef>
                          <a:spcPts val="0"/>
                        </a:spcBef>
                        <a:spcAft>
                          <a:spcPts val="0"/>
                        </a:spcAft>
                        <a:buNone/>
                      </a:pPr>
                      <a:r>
                        <a:rPr b="1" lang="en" sz="1700">
                          <a:solidFill>
                            <a:srgbClr val="FFFFFF"/>
                          </a:solidFill>
                          <a:latin typeface="Alegreya"/>
                          <a:ea typeface="Alegreya"/>
                          <a:cs typeface="Alegreya"/>
                          <a:sym typeface="Alegreya"/>
                        </a:rPr>
                        <a:t>Property</a:t>
                      </a:r>
                      <a:endParaRPr b="1" sz="1700">
                        <a:solidFill>
                          <a:srgbClr val="FFFFFF"/>
                        </a:solidFill>
                        <a:latin typeface="Alegreya"/>
                        <a:ea typeface="Alegreya"/>
                        <a:cs typeface="Alegreya"/>
                        <a:sym typeface="Alegreya"/>
                      </a:endParaRPr>
                    </a:p>
                  </a:txBody>
                  <a:tcPr marT="91425" marB="91425" marR="91425" marL="91425">
                    <a:solidFill>
                      <a:srgbClr val="63A814"/>
                    </a:solidFill>
                  </a:tcPr>
                </a:tc>
                <a:tc>
                  <a:txBody>
                    <a:bodyPr>
                      <a:noAutofit/>
                    </a:bodyPr>
                    <a:lstStyle/>
                    <a:p>
                      <a:pPr indent="0" lvl="0" marL="0" rtl="0" algn="ctr">
                        <a:lnSpc>
                          <a:spcPct val="100000"/>
                        </a:lnSpc>
                        <a:spcBef>
                          <a:spcPts val="0"/>
                        </a:spcBef>
                        <a:spcAft>
                          <a:spcPts val="0"/>
                        </a:spcAft>
                        <a:buNone/>
                      </a:pPr>
                      <a:r>
                        <a:rPr b="1" lang="en" sz="1700">
                          <a:solidFill>
                            <a:srgbClr val="FFFFFF"/>
                          </a:solidFill>
                          <a:latin typeface="Alegreya"/>
                          <a:ea typeface="Alegreya"/>
                          <a:cs typeface="Alegreya"/>
                          <a:sym typeface="Alegreya"/>
                        </a:rPr>
                        <a:t>Description</a:t>
                      </a:r>
                      <a:endParaRPr b="1" sz="1700">
                        <a:solidFill>
                          <a:srgbClr val="FFFFFF"/>
                        </a:solidFill>
                        <a:latin typeface="Alegreya"/>
                        <a:ea typeface="Alegreya"/>
                        <a:cs typeface="Alegreya"/>
                        <a:sym typeface="Alegreya"/>
                      </a:endParaRPr>
                    </a:p>
                  </a:txBody>
                  <a:tcPr marT="91425" marB="91425" marR="91425" marL="91425">
                    <a:solidFill>
                      <a:srgbClr val="63A814"/>
                    </a:solidFill>
                  </a:tcPr>
                </a:tc>
              </a:tr>
              <a:tr h="2736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SQRT1_2</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Returns the square root of ½ (approx. 0.707)</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SQRT2</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Return the square root of 2 (approx. 1.414)</a:t>
                      </a:r>
                      <a:endParaRPr sz="1700">
                        <a:solidFill>
                          <a:srgbClr val="434343"/>
                        </a:solidFill>
                        <a:latin typeface="Alegreya"/>
                        <a:ea typeface="Alegreya"/>
                        <a:cs typeface="Alegreya"/>
                        <a:sym typeface="Alegreya"/>
                      </a:endParaRPr>
                    </a:p>
                  </a:txBody>
                  <a:tcPr marT="91425" marB="91425" marR="91425" marL="91425"/>
                </a:tc>
              </a:tr>
            </a:tbl>
          </a:graphicData>
        </a:graphic>
      </p:graphicFrame>
      <p:graphicFrame>
        <p:nvGraphicFramePr>
          <p:cNvPr id="1419" name="Google Shape;1419;p170"/>
          <p:cNvGraphicFramePr/>
          <p:nvPr/>
        </p:nvGraphicFramePr>
        <p:xfrm>
          <a:off x="496350" y="3583525"/>
          <a:ext cx="3000000" cy="3000000"/>
        </p:xfrm>
        <a:graphic>
          <a:graphicData uri="http://schemas.openxmlformats.org/drawingml/2006/table">
            <a:tbl>
              <a:tblPr>
                <a:noFill/>
                <a:tableStyleId>{74AFA9C1-3977-4363-B957-740D09E80203}</a:tableStyleId>
              </a:tblPr>
              <a:tblGrid>
                <a:gridCol w="1830000"/>
                <a:gridCol w="6479925"/>
              </a:tblGrid>
              <a:tr h="294275">
                <a:tc>
                  <a:txBody>
                    <a:bodyPr>
                      <a:noAutofit/>
                    </a:bodyPr>
                    <a:lstStyle/>
                    <a:p>
                      <a:pPr indent="0" lvl="0" marL="0" rtl="0" algn="ctr">
                        <a:lnSpc>
                          <a:spcPct val="100000"/>
                        </a:lnSpc>
                        <a:spcBef>
                          <a:spcPts val="0"/>
                        </a:spcBef>
                        <a:spcAft>
                          <a:spcPts val="0"/>
                        </a:spcAft>
                        <a:buNone/>
                      </a:pPr>
                      <a:r>
                        <a:rPr b="1" lang="en" sz="1700">
                          <a:solidFill>
                            <a:srgbClr val="FFFFFF"/>
                          </a:solidFill>
                          <a:latin typeface="Alegreya"/>
                          <a:ea typeface="Alegreya"/>
                          <a:cs typeface="Alegreya"/>
                          <a:sym typeface="Alegreya"/>
                        </a:rPr>
                        <a:t>Method</a:t>
                      </a:r>
                      <a:endParaRPr b="1" sz="1700">
                        <a:solidFill>
                          <a:srgbClr val="FFFFFF"/>
                        </a:solidFill>
                        <a:latin typeface="Alegreya"/>
                        <a:ea typeface="Alegreya"/>
                        <a:cs typeface="Alegreya"/>
                        <a:sym typeface="Alegreya"/>
                      </a:endParaRPr>
                    </a:p>
                  </a:txBody>
                  <a:tcPr marT="91425" marB="91425" marR="91425" marL="91425">
                    <a:solidFill>
                      <a:srgbClr val="63A814"/>
                    </a:solidFill>
                  </a:tcPr>
                </a:tc>
                <a:tc>
                  <a:txBody>
                    <a:bodyPr>
                      <a:noAutofit/>
                    </a:bodyPr>
                    <a:lstStyle/>
                    <a:p>
                      <a:pPr indent="0" lvl="0" marL="0" rtl="0" algn="ctr">
                        <a:lnSpc>
                          <a:spcPct val="100000"/>
                        </a:lnSpc>
                        <a:spcBef>
                          <a:spcPts val="0"/>
                        </a:spcBef>
                        <a:spcAft>
                          <a:spcPts val="0"/>
                        </a:spcAft>
                        <a:buNone/>
                      </a:pPr>
                      <a:r>
                        <a:rPr b="1" lang="en" sz="1700">
                          <a:solidFill>
                            <a:srgbClr val="FFFFFF"/>
                          </a:solidFill>
                          <a:latin typeface="Alegreya"/>
                          <a:ea typeface="Alegreya"/>
                          <a:cs typeface="Alegreya"/>
                          <a:sym typeface="Alegreya"/>
                        </a:rPr>
                        <a:t>Description</a:t>
                      </a:r>
                      <a:endParaRPr b="1" sz="1700">
                        <a:solidFill>
                          <a:srgbClr val="FFFFFF"/>
                        </a:solidFill>
                        <a:latin typeface="Alegreya"/>
                        <a:ea typeface="Alegreya"/>
                        <a:cs typeface="Alegreya"/>
                        <a:sym typeface="Alegreya"/>
                      </a:endParaRPr>
                    </a:p>
                  </a:txBody>
                  <a:tcPr marT="91425" marB="91425" marR="91425" marL="91425">
                    <a:solidFill>
                      <a:srgbClr val="63A814"/>
                    </a:solidFill>
                  </a:tcPr>
                </a:tc>
              </a:tr>
              <a:tr h="2736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ceil(args)</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Returns value, rounded upwards to the nearest integer.</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floor(args)</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Return value, rounded downwards to the nearest integer.</a:t>
                      </a:r>
                      <a:endParaRPr sz="1700">
                        <a:solidFill>
                          <a:srgbClr val="434343"/>
                        </a:solidFill>
                        <a:latin typeface="Alegreya"/>
                        <a:ea typeface="Alegreya"/>
                        <a:cs typeface="Alegreya"/>
                        <a:sym typeface="Alegreya"/>
                      </a:endParaRPr>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3" name="Shape 1423"/>
        <p:cNvGrpSpPr/>
        <p:nvPr/>
      </p:nvGrpSpPr>
      <p:grpSpPr>
        <a:xfrm>
          <a:off x="0" y="0"/>
          <a:ext cx="0" cy="0"/>
          <a:chOff x="0" y="0"/>
          <a:chExt cx="0" cy="0"/>
        </a:xfrm>
      </p:grpSpPr>
      <p:sp>
        <p:nvSpPr>
          <p:cNvPr id="1424" name="Google Shape;1424;p171"/>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Math (cont.)</a:t>
            </a:r>
            <a:endParaRPr sz="3600">
              <a:solidFill>
                <a:srgbClr val="63A814"/>
              </a:solidFill>
              <a:latin typeface="Alegreya"/>
              <a:ea typeface="Alegreya"/>
              <a:cs typeface="Alegreya"/>
              <a:sym typeface="Alegreya"/>
            </a:endParaRPr>
          </a:p>
        </p:txBody>
      </p:sp>
      <p:pic>
        <p:nvPicPr>
          <p:cNvPr id="1425" name="Google Shape;1425;p171"/>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426" name="Google Shape;1426;p171"/>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b="0" sz="2000">
              <a:solidFill>
                <a:srgbClr val="434343"/>
              </a:solidFill>
              <a:latin typeface="Alegreya"/>
              <a:ea typeface="Alegreya"/>
              <a:cs typeface="Alegreya"/>
              <a:sym typeface="Alegreya"/>
            </a:endParaRPr>
          </a:p>
        </p:txBody>
      </p:sp>
      <p:graphicFrame>
        <p:nvGraphicFramePr>
          <p:cNvPr id="1427" name="Google Shape;1427;p171"/>
          <p:cNvGraphicFramePr/>
          <p:nvPr/>
        </p:nvGraphicFramePr>
        <p:xfrm>
          <a:off x="496350" y="1373725"/>
          <a:ext cx="3000000" cy="3000000"/>
        </p:xfrm>
        <a:graphic>
          <a:graphicData uri="http://schemas.openxmlformats.org/drawingml/2006/table">
            <a:tbl>
              <a:tblPr>
                <a:noFill/>
                <a:tableStyleId>{74AFA9C1-3977-4363-B957-740D09E80203}</a:tableStyleId>
              </a:tblPr>
              <a:tblGrid>
                <a:gridCol w="1830000"/>
                <a:gridCol w="6479925"/>
              </a:tblGrid>
              <a:tr h="294275">
                <a:tc>
                  <a:txBody>
                    <a:bodyPr>
                      <a:noAutofit/>
                    </a:bodyPr>
                    <a:lstStyle/>
                    <a:p>
                      <a:pPr indent="0" lvl="0" marL="0" marR="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max(x, y, z, …, n)</a:t>
                      </a:r>
                      <a:endParaRPr b="1" sz="1700">
                        <a:solidFill>
                          <a:srgbClr val="FFFFFF"/>
                        </a:solidFill>
                        <a:latin typeface="Alegreya"/>
                        <a:ea typeface="Alegreya"/>
                        <a:cs typeface="Alegreya"/>
                        <a:sym typeface="Alegreya"/>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sz="1700">
                          <a:solidFill>
                            <a:srgbClr val="434343"/>
                          </a:solidFill>
                          <a:latin typeface="Alegreya"/>
                          <a:ea typeface="Alegreya"/>
                          <a:cs typeface="Alegreya"/>
                          <a:sym typeface="Alegreya"/>
                        </a:rPr>
                        <a:t>Returns the number with the highest value</a:t>
                      </a:r>
                      <a:endParaRPr b="1" sz="1700">
                        <a:solidFill>
                          <a:srgbClr val="FFFFFF"/>
                        </a:solidFill>
                        <a:latin typeface="Alegreya"/>
                        <a:ea typeface="Alegreya"/>
                        <a:cs typeface="Alegreya"/>
                        <a:sym typeface="Alegreya"/>
                      </a:endParaRPr>
                    </a:p>
                  </a:txBody>
                  <a:tcPr marT="91425" marB="91425" marR="91425" marL="91425"/>
                </a:tc>
              </a:tr>
              <a:tr h="273675">
                <a:tc>
                  <a:txBody>
                    <a:bodyPr>
                      <a:noAutofit/>
                    </a:bodyPr>
                    <a:lstStyle/>
                    <a:p>
                      <a:pPr indent="0" lvl="0" marL="0" rtl="0" algn="l">
                        <a:spcBef>
                          <a:spcPts val="0"/>
                        </a:spcBef>
                        <a:spcAft>
                          <a:spcPts val="0"/>
                        </a:spcAft>
                        <a:buNone/>
                      </a:pPr>
                      <a:r>
                        <a:rPr b="1" lang="en" sz="1700">
                          <a:solidFill>
                            <a:schemeClr val="accent5"/>
                          </a:solidFill>
                          <a:latin typeface="Alegreya"/>
                          <a:ea typeface="Alegreya"/>
                          <a:cs typeface="Alegreya"/>
                          <a:sym typeface="Alegreya"/>
                        </a:rPr>
                        <a:t>min(x, y, z, …, n)</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Returns the number with the lowest value</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pow</a:t>
                      </a:r>
                      <a:r>
                        <a:rPr b="1" lang="en" sz="1700">
                          <a:solidFill>
                            <a:schemeClr val="accent5"/>
                          </a:solidFill>
                          <a:latin typeface="Alegreya"/>
                          <a:ea typeface="Alegreya"/>
                          <a:cs typeface="Alegreya"/>
                          <a:sym typeface="Alegreya"/>
                        </a:rPr>
                        <a:t>(x, y)</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Return the value of x to the power of y</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random( )</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Returns a random number between 0 and 1</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round(arg)</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Rounds value to the nearest integer</a:t>
                      </a:r>
                      <a:endParaRPr sz="1700">
                        <a:solidFill>
                          <a:srgbClr val="434343"/>
                        </a:solidFill>
                        <a:latin typeface="Alegreya"/>
                        <a:ea typeface="Alegreya"/>
                        <a:cs typeface="Alegreya"/>
                        <a:sym typeface="Alegreya"/>
                      </a:endParaRPr>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28"/>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How To (cont.)</a:t>
            </a:r>
            <a:endParaRPr sz="3600">
              <a:solidFill>
                <a:srgbClr val="63A814"/>
              </a:solidFill>
              <a:latin typeface="Alegreya"/>
              <a:ea typeface="Alegreya"/>
              <a:cs typeface="Alegreya"/>
              <a:sym typeface="Alegreya"/>
            </a:endParaRPr>
          </a:p>
        </p:txBody>
      </p:sp>
      <p:sp>
        <p:nvSpPr>
          <p:cNvPr id="387" name="Google Shape;387;p28"/>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400"/>
              </a:spcBef>
              <a:spcAft>
                <a:spcPts val="0"/>
              </a:spcAft>
              <a:buNone/>
            </a:pPr>
            <a:r>
              <a:rPr lang="en" sz="2000" u="sng">
                <a:solidFill>
                  <a:srgbClr val="63A814"/>
                </a:solidFill>
                <a:latin typeface="Alegreya"/>
                <a:ea typeface="Alegreya"/>
                <a:cs typeface="Alegreya"/>
                <a:sym typeface="Alegreya"/>
              </a:rPr>
              <a:t>External JavaScripts</a:t>
            </a:r>
            <a:endParaRPr sz="2000" u="sng">
              <a:solidFill>
                <a:srgbClr val="63A814"/>
              </a:solidFill>
              <a:latin typeface="Alegreya"/>
              <a:ea typeface="Alegreya"/>
              <a:cs typeface="Alegreya"/>
              <a:sym typeface="Alegreya"/>
            </a:endParaRPr>
          </a:p>
          <a:p>
            <a:pPr indent="-355600" lvl="0" marL="457200" rtl="0" algn="l">
              <a:lnSpc>
                <a:spcPct val="100000"/>
              </a:lnSpc>
              <a:spcBef>
                <a:spcPts val="40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Scripts can also be placed in external files. External files often contain code to be used by several different web pages.</a:t>
            </a:r>
            <a:endParaRPr b="0" sz="2000">
              <a:solidFill>
                <a:srgbClr val="000000"/>
              </a:solidFill>
              <a:latin typeface="Alegreya"/>
              <a:ea typeface="Alegreya"/>
              <a:cs typeface="Alegreya"/>
              <a:sym typeface="Alegreya"/>
            </a:endParaRPr>
          </a:p>
          <a:p>
            <a:pPr indent="-355600" lvl="0" marL="457200" rtl="0" algn="l">
              <a:lnSpc>
                <a:spcPct val="100000"/>
              </a:lnSpc>
              <a:spcBef>
                <a:spcPts val="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External JavaScript files have the file extension </a:t>
            </a:r>
            <a:r>
              <a:rPr lang="en" sz="2000">
                <a:solidFill>
                  <a:schemeClr val="accent5"/>
                </a:solidFill>
                <a:latin typeface="Alegreya"/>
                <a:ea typeface="Alegreya"/>
                <a:cs typeface="Alegreya"/>
                <a:sym typeface="Alegreya"/>
              </a:rPr>
              <a:t>.js</a:t>
            </a:r>
            <a:r>
              <a:rPr b="0" lang="en" sz="2000">
                <a:solidFill>
                  <a:srgbClr val="000000"/>
                </a:solidFill>
                <a:latin typeface="Alegreya"/>
                <a:ea typeface="Alegreya"/>
                <a:cs typeface="Alegreya"/>
                <a:sym typeface="Alegreya"/>
              </a:rPr>
              <a:t>.</a:t>
            </a:r>
            <a:endParaRPr b="0" sz="2000">
              <a:solidFill>
                <a:srgbClr val="000000"/>
              </a:solidFill>
              <a:latin typeface="Alegreya"/>
              <a:ea typeface="Alegreya"/>
              <a:cs typeface="Alegreya"/>
              <a:sym typeface="Alegreya"/>
            </a:endParaRPr>
          </a:p>
          <a:p>
            <a:pPr indent="-355600" lvl="0" marL="457200" rtl="0" algn="l">
              <a:lnSpc>
                <a:spcPct val="100000"/>
              </a:lnSpc>
              <a:spcBef>
                <a:spcPts val="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To use an external script, point to the </a:t>
            </a:r>
            <a:r>
              <a:rPr lang="en" sz="2000">
                <a:solidFill>
                  <a:schemeClr val="accent5"/>
                </a:solidFill>
                <a:latin typeface="Alegreya"/>
                <a:ea typeface="Alegreya"/>
                <a:cs typeface="Alegreya"/>
                <a:sym typeface="Alegreya"/>
              </a:rPr>
              <a:t>.js</a:t>
            </a:r>
            <a:r>
              <a:rPr b="0" lang="en" sz="2000">
                <a:solidFill>
                  <a:srgbClr val="000000"/>
                </a:solidFill>
                <a:latin typeface="Alegreya"/>
                <a:ea typeface="Alegreya"/>
                <a:cs typeface="Alegreya"/>
                <a:sym typeface="Alegreya"/>
              </a:rPr>
              <a:t> file in the "</a:t>
            </a:r>
            <a:r>
              <a:rPr lang="en" sz="2000">
                <a:solidFill>
                  <a:schemeClr val="accent5"/>
                </a:solidFill>
                <a:latin typeface="Alegreya"/>
                <a:ea typeface="Alegreya"/>
                <a:cs typeface="Alegreya"/>
                <a:sym typeface="Alegreya"/>
              </a:rPr>
              <a:t>src</a:t>
            </a:r>
            <a:r>
              <a:rPr b="0" lang="en" sz="2000">
                <a:solidFill>
                  <a:srgbClr val="000000"/>
                </a:solidFill>
                <a:latin typeface="Alegreya"/>
                <a:ea typeface="Alegreya"/>
                <a:cs typeface="Alegreya"/>
                <a:sym typeface="Alegreya"/>
              </a:rPr>
              <a:t>" attribute of the &lt;script&gt; tag:</a:t>
            </a:r>
            <a:endParaRPr b="0" sz="2000">
              <a:solidFill>
                <a:srgbClr val="000000"/>
              </a:solidFill>
              <a:latin typeface="Alegreya"/>
              <a:ea typeface="Alegreya"/>
              <a:cs typeface="Alegreya"/>
              <a:sym typeface="Alegreya"/>
            </a:endParaRPr>
          </a:p>
          <a:p>
            <a:pPr indent="0" lvl="0" marL="0" rtl="0" algn="l">
              <a:lnSpc>
                <a:spcPct val="100000"/>
              </a:lnSpc>
              <a:spcBef>
                <a:spcPts val="4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indent="0" lvl="0" marL="1371600" rtl="0" algn="l">
              <a:lnSpc>
                <a:spcPct val="100000"/>
              </a:lnSpc>
              <a:spcBef>
                <a:spcPts val="400"/>
              </a:spcBef>
              <a:spcAft>
                <a:spcPts val="0"/>
              </a:spcAft>
              <a:buNone/>
            </a:pPr>
            <a:r>
              <a:rPr b="0" i="1" lang="en" sz="1600">
                <a:solidFill>
                  <a:srgbClr val="7F7F7F"/>
                </a:solidFill>
                <a:latin typeface="Trebuchet MS"/>
                <a:ea typeface="Trebuchet MS"/>
                <a:cs typeface="Trebuchet MS"/>
                <a:sym typeface="Trebuchet MS"/>
              </a:rPr>
              <a:t>&lt;!DOCTYPE html&gt;</a:t>
            </a:r>
            <a:endParaRPr b="0" i="1" sz="1600">
              <a:solidFill>
                <a:srgbClr val="7F7F7F"/>
              </a:solidFill>
              <a:latin typeface="Trebuchet MS"/>
              <a:ea typeface="Trebuchet MS"/>
              <a:cs typeface="Trebuchet MS"/>
              <a:sym typeface="Trebuchet MS"/>
            </a:endParaRPr>
          </a:p>
          <a:p>
            <a:pPr indent="0" lvl="0" marL="1371600" rtl="0" algn="l">
              <a:lnSpc>
                <a:spcPct val="100000"/>
              </a:lnSpc>
              <a:spcBef>
                <a:spcPts val="400"/>
              </a:spcBef>
              <a:spcAft>
                <a:spcPts val="0"/>
              </a:spcAft>
              <a:buNone/>
            </a:pPr>
            <a:r>
              <a:rPr b="0" i="1" lang="en" sz="1600">
                <a:solidFill>
                  <a:srgbClr val="7F7F7F"/>
                </a:solidFill>
                <a:latin typeface="Trebuchet MS"/>
                <a:ea typeface="Trebuchet MS"/>
                <a:cs typeface="Trebuchet MS"/>
                <a:sym typeface="Trebuchet MS"/>
              </a:rPr>
              <a:t>&lt;html&gt;</a:t>
            </a:r>
            <a:endParaRPr b="0" i="1" sz="1600">
              <a:solidFill>
                <a:srgbClr val="7F7F7F"/>
              </a:solidFill>
              <a:latin typeface="Trebuchet MS"/>
              <a:ea typeface="Trebuchet MS"/>
              <a:cs typeface="Trebuchet MS"/>
              <a:sym typeface="Trebuchet MS"/>
            </a:endParaRPr>
          </a:p>
          <a:p>
            <a:pPr indent="0" lvl="0" marL="1371600" rtl="0" algn="l">
              <a:lnSpc>
                <a:spcPct val="100000"/>
              </a:lnSpc>
              <a:spcBef>
                <a:spcPts val="400"/>
              </a:spcBef>
              <a:spcAft>
                <a:spcPts val="0"/>
              </a:spcAft>
              <a:buNone/>
            </a:pPr>
            <a:r>
              <a:rPr b="0" i="1" lang="en" sz="1600">
                <a:solidFill>
                  <a:srgbClr val="7F7F7F"/>
                </a:solidFill>
                <a:latin typeface="Trebuchet MS"/>
                <a:ea typeface="Trebuchet MS"/>
                <a:cs typeface="Trebuchet MS"/>
                <a:sym typeface="Trebuchet MS"/>
              </a:rPr>
              <a:t>&lt;body&gt;</a:t>
            </a:r>
            <a:endParaRPr b="0" i="1" sz="1600">
              <a:solidFill>
                <a:srgbClr val="7F7F7F"/>
              </a:solidFill>
              <a:latin typeface="Trebuchet MS"/>
              <a:ea typeface="Trebuchet MS"/>
              <a:cs typeface="Trebuchet MS"/>
              <a:sym typeface="Trebuchet MS"/>
            </a:endParaRPr>
          </a:p>
          <a:p>
            <a:pPr indent="0" lvl="0" marL="1371600" rtl="0" algn="l">
              <a:lnSpc>
                <a:spcPct val="100000"/>
              </a:lnSpc>
              <a:spcBef>
                <a:spcPts val="400"/>
              </a:spcBef>
              <a:spcAft>
                <a:spcPts val="0"/>
              </a:spcAft>
              <a:buNone/>
            </a:pPr>
            <a:r>
              <a:rPr b="0" i="1" lang="en" sz="1600" u="sng">
                <a:solidFill>
                  <a:srgbClr val="7F7F7F"/>
                </a:solidFill>
                <a:latin typeface="Trebuchet MS"/>
                <a:ea typeface="Trebuchet MS"/>
                <a:cs typeface="Trebuchet MS"/>
                <a:sym typeface="Trebuchet MS"/>
              </a:rPr>
              <a:t>&lt;script src="myScript.js"&gt;&lt;/script&gt;</a:t>
            </a:r>
            <a:endParaRPr b="0" i="1" sz="1600" u="sng">
              <a:solidFill>
                <a:srgbClr val="7F7F7F"/>
              </a:solidFill>
              <a:latin typeface="Trebuchet MS"/>
              <a:ea typeface="Trebuchet MS"/>
              <a:cs typeface="Trebuchet MS"/>
              <a:sym typeface="Trebuchet MS"/>
            </a:endParaRPr>
          </a:p>
          <a:p>
            <a:pPr indent="0" lvl="0" marL="1371600" rtl="0" algn="l">
              <a:lnSpc>
                <a:spcPct val="100000"/>
              </a:lnSpc>
              <a:spcBef>
                <a:spcPts val="400"/>
              </a:spcBef>
              <a:spcAft>
                <a:spcPts val="0"/>
              </a:spcAft>
              <a:buNone/>
            </a:pPr>
            <a:r>
              <a:rPr b="0" i="1" lang="en" sz="1600">
                <a:solidFill>
                  <a:srgbClr val="7F7F7F"/>
                </a:solidFill>
                <a:latin typeface="Trebuchet MS"/>
                <a:ea typeface="Trebuchet MS"/>
                <a:cs typeface="Trebuchet MS"/>
                <a:sym typeface="Trebuchet MS"/>
              </a:rPr>
              <a:t>&lt;/body&gt; &lt;/html&gt;</a:t>
            </a:r>
            <a:endParaRPr b="0" i="1" sz="1600">
              <a:solidFill>
                <a:srgbClr val="7F7F7F"/>
              </a:solidFill>
              <a:latin typeface="Trebuchet MS"/>
              <a:ea typeface="Trebuchet MS"/>
              <a:cs typeface="Trebuchet MS"/>
              <a:sym typeface="Trebuchet MS"/>
            </a:endParaRPr>
          </a:p>
          <a:p>
            <a:pPr indent="0" lvl="0" marL="0" rtl="0" algn="l">
              <a:lnSpc>
                <a:spcPct val="100000"/>
              </a:lnSpc>
              <a:spcBef>
                <a:spcPts val="500"/>
              </a:spcBef>
              <a:spcAft>
                <a:spcPts val="0"/>
              </a:spcAft>
              <a:buNone/>
            </a:pPr>
            <a:r>
              <a:t/>
            </a:r>
            <a:endParaRPr sz="2000" u="sng">
              <a:solidFill>
                <a:srgbClr val="63A814"/>
              </a:solidFill>
              <a:latin typeface="Alegreya"/>
              <a:ea typeface="Alegreya"/>
              <a:cs typeface="Alegreya"/>
              <a:sym typeface="Alegreya"/>
            </a:endParaRPr>
          </a:p>
        </p:txBody>
      </p:sp>
      <p:pic>
        <p:nvPicPr>
          <p:cNvPr id="388" name="Google Shape;388;p28"/>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1" name="Shape 1431"/>
        <p:cNvGrpSpPr/>
        <p:nvPr/>
      </p:nvGrpSpPr>
      <p:grpSpPr>
        <a:xfrm>
          <a:off x="0" y="0"/>
          <a:ext cx="0" cy="0"/>
          <a:chOff x="0" y="0"/>
          <a:chExt cx="0" cy="0"/>
        </a:xfrm>
      </p:grpSpPr>
      <p:sp>
        <p:nvSpPr>
          <p:cNvPr id="1432" name="Google Shape;1432;p172"/>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RegExp</a:t>
            </a:r>
            <a:endParaRPr sz="3600">
              <a:solidFill>
                <a:srgbClr val="63A814"/>
              </a:solidFill>
              <a:latin typeface="Alegreya"/>
              <a:ea typeface="Alegreya"/>
              <a:cs typeface="Alegreya"/>
              <a:sym typeface="Alegreya"/>
            </a:endParaRPr>
          </a:p>
        </p:txBody>
      </p:sp>
      <p:pic>
        <p:nvPicPr>
          <p:cNvPr id="1433" name="Google Shape;1433;p172"/>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434" name="Google Shape;1434;p172"/>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40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RegExp </a:t>
            </a:r>
            <a:r>
              <a:rPr b="0" lang="en" sz="2000">
                <a:solidFill>
                  <a:srgbClr val="434343"/>
                </a:solidFill>
                <a:latin typeface="Alegreya"/>
                <a:ea typeface="Alegreya"/>
                <a:cs typeface="Alegreya"/>
                <a:sym typeface="Alegreya"/>
              </a:rPr>
              <a:t>is short for regular expression.</a:t>
            </a:r>
            <a:endParaRPr b="0" sz="2000">
              <a:solidFill>
                <a:srgbClr val="434343"/>
              </a:solidFill>
              <a:latin typeface="Alegreya"/>
              <a:ea typeface="Alegreya"/>
              <a:cs typeface="Alegreya"/>
              <a:sym typeface="Alegreya"/>
            </a:endParaRPr>
          </a:p>
          <a:p>
            <a:pPr indent="0" lvl="0" marL="0" rtl="0" algn="l">
              <a:lnSpc>
                <a:spcPct val="115000"/>
              </a:lnSpc>
              <a:spcBef>
                <a:spcPts val="400"/>
              </a:spcBef>
              <a:spcAft>
                <a:spcPts val="0"/>
              </a:spcAft>
              <a:buNone/>
            </a:pPr>
            <a:r>
              <a:rPr lang="en" sz="2000">
                <a:solidFill>
                  <a:srgbClr val="0170BA"/>
                </a:solidFill>
                <a:latin typeface="Alegreya"/>
                <a:ea typeface="Alegreya"/>
                <a:cs typeface="Alegreya"/>
                <a:sym typeface="Alegreya"/>
              </a:rPr>
              <a:t>What is RegExp?</a:t>
            </a:r>
            <a:endParaRPr sz="2000">
              <a:solidFill>
                <a:srgbClr val="0170BA"/>
              </a:solidFill>
              <a:latin typeface="Alegreya"/>
              <a:ea typeface="Alegreya"/>
              <a:cs typeface="Alegreya"/>
              <a:sym typeface="Alegreya"/>
            </a:endParaRPr>
          </a:p>
          <a:p>
            <a:pPr indent="-355600" lvl="0" marL="457200" rtl="0" algn="l">
              <a:lnSpc>
                <a:spcPct val="100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 </a:t>
            </a:r>
            <a:r>
              <a:rPr lang="en" sz="2000">
                <a:solidFill>
                  <a:schemeClr val="accent5"/>
                </a:solidFill>
                <a:latin typeface="Alegreya"/>
                <a:ea typeface="Alegreya"/>
                <a:cs typeface="Alegreya"/>
                <a:sym typeface="Alegreya"/>
              </a:rPr>
              <a:t>regular expression</a:t>
            </a:r>
            <a:r>
              <a:rPr b="0" lang="en" sz="2000">
                <a:solidFill>
                  <a:srgbClr val="434343"/>
                </a:solidFill>
                <a:latin typeface="Alegreya"/>
                <a:ea typeface="Alegreya"/>
                <a:cs typeface="Alegreya"/>
                <a:sym typeface="Alegreya"/>
              </a:rPr>
              <a:t> is an object that describes a pattern of characters.</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When you search in a text, you can use a pattern to describe what you are searching for.</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 simple pattern can be one single character.</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 more complicated pattern can consist of more characters, and can be used for </a:t>
            </a:r>
            <a:r>
              <a:rPr b="0" lang="en" sz="2000">
                <a:solidFill>
                  <a:srgbClr val="0170BA"/>
                </a:solidFill>
                <a:latin typeface="Alegreya"/>
                <a:ea typeface="Alegreya"/>
                <a:cs typeface="Alegreya"/>
                <a:sym typeface="Alegreya"/>
              </a:rPr>
              <a:t>parsing</a:t>
            </a:r>
            <a:r>
              <a:rPr b="0" lang="en" sz="2000">
                <a:solidFill>
                  <a:srgbClr val="434343"/>
                </a:solidFill>
                <a:latin typeface="Alegreya"/>
                <a:ea typeface="Alegreya"/>
                <a:cs typeface="Alegreya"/>
                <a:sym typeface="Alegreya"/>
              </a:rPr>
              <a:t>, </a:t>
            </a:r>
            <a:r>
              <a:rPr b="0" lang="en" sz="2000">
                <a:solidFill>
                  <a:srgbClr val="0170BA"/>
                </a:solidFill>
                <a:latin typeface="Alegreya"/>
                <a:ea typeface="Alegreya"/>
                <a:cs typeface="Alegreya"/>
                <a:sym typeface="Alegreya"/>
              </a:rPr>
              <a:t>format checking</a:t>
            </a:r>
            <a:r>
              <a:rPr b="0" lang="en" sz="2000">
                <a:solidFill>
                  <a:srgbClr val="434343"/>
                </a:solidFill>
                <a:latin typeface="Alegreya"/>
                <a:ea typeface="Alegreya"/>
                <a:cs typeface="Alegreya"/>
                <a:sym typeface="Alegreya"/>
              </a:rPr>
              <a:t>, </a:t>
            </a:r>
            <a:r>
              <a:rPr b="0" lang="en" sz="2000">
                <a:solidFill>
                  <a:srgbClr val="0170BA"/>
                </a:solidFill>
                <a:latin typeface="Alegreya"/>
                <a:ea typeface="Alegreya"/>
                <a:cs typeface="Alegreya"/>
                <a:sym typeface="Alegreya"/>
              </a:rPr>
              <a:t>substitution</a:t>
            </a:r>
            <a:r>
              <a:rPr b="0" lang="en" sz="2000">
                <a:solidFill>
                  <a:srgbClr val="434343"/>
                </a:solidFill>
                <a:latin typeface="Alegreya"/>
                <a:ea typeface="Alegreya"/>
                <a:cs typeface="Alegreya"/>
                <a:sym typeface="Alegreya"/>
              </a:rPr>
              <a:t> and more.</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Regular expressions</a:t>
            </a:r>
            <a:r>
              <a:rPr b="0" lang="en" sz="2000">
                <a:solidFill>
                  <a:srgbClr val="434343"/>
                </a:solidFill>
                <a:latin typeface="Alegreya"/>
                <a:ea typeface="Alegreya"/>
                <a:cs typeface="Alegreya"/>
                <a:sym typeface="Alegreya"/>
              </a:rPr>
              <a:t> are used to perform powerful pattern-matching and "search-and-replace" functions on text.</a:t>
            </a:r>
            <a:endParaRPr b="0" sz="2000">
              <a:solidFill>
                <a:srgbClr val="434343"/>
              </a:solidFill>
              <a:latin typeface="Alegreya"/>
              <a:ea typeface="Alegreya"/>
              <a:cs typeface="Alegreya"/>
              <a:sym typeface="Alegreya"/>
            </a:endParaRPr>
          </a:p>
          <a:p>
            <a:pPr indent="0" lvl="0" marL="0" rtl="0" algn="l">
              <a:lnSpc>
                <a:spcPct val="100000"/>
              </a:lnSpc>
              <a:spcBef>
                <a:spcPts val="400"/>
              </a:spcBef>
              <a:spcAft>
                <a:spcPts val="0"/>
              </a:spcAft>
              <a:buNone/>
            </a:pPr>
            <a:r>
              <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8" name="Shape 1438"/>
        <p:cNvGrpSpPr/>
        <p:nvPr/>
      </p:nvGrpSpPr>
      <p:grpSpPr>
        <a:xfrm>
          <a:off x="0" y="0"/>
          <a:ext cx="0" cy="0"/>
          <a:chOff x="0" y="0"/>
          <a:chExt cx="0" cy="0"/>
        </a:xfrm>
      </p:grpSpPr>
      <p:sp>
        <p:nvSpPr>
          <p:cNvPr id="1439" name="Google Shape;1439;p173"/>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RegExp (cont.)</a:t>
            </a:r>
            <a:endParaRPr sz="3600">
              <a:solidFill>
                <a:srgbClr val="63A814"/>
              </a:solidFill>
              <a:latin typeface="Alegreya"/>
              <a:ea typeface="Alegreya"/>
              <a:cs typeface="Alegreya"/>
              <a:sym typeface="Alegreya"/>
            </a:endParaRPr>
          </a:p>
        </p:txBody>
      </p:sp>
      <p:pic>
        <p:nvPicPr>
          <p:cNvPr id="1440" name="Google Shape;1440;p173"/>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441" name="Google Shape;1441;p173"/>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 sz="2000">
                <a:solidFill>
                  <a:srgbClr val="0170BA"/>
                </a:solidFill>
                <a:latin typeface="Alegreya"/>
                <a:ea typeface="Alegreya"/>
                <a:cs typeface="Alegreya"/>
                <a:sym typeface="Alegreya"/>
              </a:rPr>
              <a:t>Syntax: 		</a:t>
            </a:r>
            <a:r>
              <a:rPr b="0" lang="en" sz="1800">
                <a:solidFill>
                  <a:srgbClr val="434343"/>
                </a:solidFill>
                <a:latin typeface="Trebuchet MS"/>
                <a:ea typeface="Trebuchet MS"/>
                <a:cs typeface="Trebuchet MS"/>
                <a:sym typeface="Trebuchet MS"/>
              </a:rPr>
              <a:t>variable = new RegExp(pattern, modifiers);</a:t>
            </a:r>
            <a:endParaRPr b="0" sz="1800">
              <a:solidFill>
                <a:srgbClr val="434343"/>
              </a:solidFill>
              <a:latin typeface="Trebuchet MS"/>
              <a:ea typeface="Trebuchet MS"/>
              <a:cs typeface="Trebuchet MS"/>
              <a:sym typeface="Trebuchet MS"/>
            </a:endParaRPr>
          </a:p>
          <a:p>
            <a:pPr indent="0" lvl="0" marL="0" rtl="0" algn="l">
              <a:lnSpc>
                <a:spcPct val="115000"/>
              </a:lnSpc>
              <a:spcBef>
                <a:spcPts val="400"/>
              </a:spcBef>
              <a:spcAft>
                <a:spcPts val="0"/>
              </a:spcAft>
              <a:buNone/>
            </a:pPr>
            <a:r>
              <a:rPr b="0" lang="en" sz="1800">
                <a:solidFill>
                  <a:srgbClr val="434343"/>
                </a:solidFill>
                <a:latin typeface="Trebuchet MS"/>
                <a:ea typeface="Trebuchet MS"/>
                <a:cs typeface="Trebuchet MS"/>
                <a:sym typeface="Trebuchet MS"/>
              </a:rPr>
              <a:t>			</a:t>
            </a:r>
            <a:r>
              <a:rPr b="0" lang="en" sz="1800">
                <a:solidFill>
                  <a:srgbClr val="434343"/>
                </a:solidFill>
                <a:latin typeface="Trebuchet MS"/>
                <a:ea typeface="Trebuchet MS"/>
                <a:cs typeface="Trebuchet MS"/>
                <a:sym typeface="Trebuchet MS"/>
              </a:rPr>
              <a:t>o</a:t>
            </a:r>
            <a:r>
              <a:rPr b="0" lang="en" sz="1800">
                <a:solidFill>
                  <a:srgbClr val="434343"/>
                </a:solidFill>
                <a:latin typeface="Trebuchet MS"/>
                <a:ea typeface="Trebuchet MS"/>
                <a:cs typeface="Trebuchet MS"/>
                <a:sym typeface="Trebuchet MS"/>
              </a:rPr>
              <a:t>r variable = /pattern/ modifiers;</a:t>
            </a:r>
            <a:endParaRPr b="0" sz="1800">
              <a:solidFill>
                <a:srgbClr val="434343"/>
              </a:solidFill>
              <a:latin typeface="Trebuchet MS"/>
              <a:ea typeface="Trebuchet MS"/>
              <a:cs typeface="Trebuchet MS"/>
              <a:sym typeface="Trebuchet MS"/>
            </a:endParaRPr>
          </a:p>
          <a:p>
            <a:pPr indent="-355600" lvl="0" marL="457200" rtl="0" algn="l">
              <a:lnSpc>
                <a:spcPct val="100000"/>
              </a:lnSpc>
              <a:spcBef>
                <a:spcPts val="40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pattern </a:t>
            </a:r>
            <a:r>
              <a:rPr b="0" lang="en" sz="2000">
                <a:solidFill>
                  <a:srgbClr val="434343"/>
                </a:solidFill>
                <a:latin typeface="Alegreya"/>
                <a:ea typeface="Alegreya"/>
                <a:cs typeface="Alegreya"/>
                <a:sym typeface="Alegreya"/>
              </a:rPr>
              <a:t>specifies the pattern of an expression</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modifiers</a:t>
            </a:r>
            <a:r>
              <a:rPr b="0" lang="en" sz="2000">
                <a:solidFill>
                  <a:srgbClr val="434343"/>
                </a:solidFill>
                <a:latin typeface="Alegreya"/>
                <a:ea typeface="Alegreya"/>
                <a:cs typeface="Alegreya"/>
                <a:sym typeface="Alegreya"/>
              </a:rPr>
              <a:t> specify if a search should be global, case-insensitive, etc.</a:t>
            </a:r>
            <a:endParaRPr b="0" sz="2000">
              <a:solidFill>
                <a:srgbClr val="434343"/>
              </a:solidFill>
              <a:latin typeface="Alegreya"/>
              <a:ea typeface="Alegreya"/>
              <a:cs typeface="Alegreya"/>
              <a:sym typeface="Alegreya"/>
            </a:endParaRPr>
          </a:p>
          <a:p>
            <a:pPr indent="0" lvl="0" marL="0" rtl="0" algn="l">
              <a:lnSpc>
                <a:spcPct val="100000"/>
              </a:lnSpc>
              <a:spcBef>
                <a:spcPts val="400"/>
              </a:spcBef>
              <a:spcAft>
                <a:spcPts val="0"/>
              </a:spcAft>
              <a:buNone/>
            </a:pPr>
            <a:r>
              <a:rPr lang="en" sz="2000">
                <a:solidFill>
                  <a:srgbClr val="0170BA"/>
                </a:solidFill>
                <a:latin typeface="Alegreya"/>
                <a:ea typeface="Alegreya"/>
                <a:cs typeface="Alegreya"/>
                <a:sym typeface="Alegreya"/>
              </a:rPr>
              <a:t>RegExp Modifiers</a:t>
            </a:r>
            <a:endParaRPr b="0" sz="2000">
              <a:solidFill>
                <a:srgbClr val="434343"/>
              </a:solidFill>
              <a:latin typeface="Alegreya"/>
              <a:ea typeface="Alegreya"/>
              <a:cs typeface="Alegreya"/>
              <a:sym typeface="Alegreya"/>
            </a:endParaRPr>
          </a:p>
          <a:p>
            <a:pPr indent="-355600" lvl="0" marL="457200" marR="0" rtl="0" algn="l">
              <a:lnSpc>
                <a:spcPct val="100000"/>
              </a:lnSpc>
              <a:spcBef>
                <a:spcPts val="40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Modifiers</a:t>
            </a:r>
            <a:r>
              <a:rPr b="0" lang="en" sz="2000">
                <a:solidFill>
                  <a:srgbClr val="434343"/>
                </a:solidFill>
                <a:latin typeface="Alegreya"/>
                <a:ea typeface="Alegreya"/>
                <a:cs typeface="Alegreya"/>
                <a:sym typeface="Alegreya"/>
              </a:rPr>
              <a:t> are used to perform </a:t>
            </a:r>
            <a:r>
              <a:rPr lang="en" sz="2000">
                <a:solidFill>
                  <a:schemeClr val="accent5"/>
                </a:solidFill>
                <a:latin typeface="Alegreya"/>
                <a:ea typeface="Alegreya"/>
                <a:cs typeface="Alegreya"/>
                <a:sym typeface="Alegreya"/>
              </a:rPr>
              <a:t>case-insensitive</a:t>
            </a:r>
            <a:r>
              <a:rPr b="0" lang="en" sz="2000">
                <a:solidFill>
                  <a:srgbClr val="434343"/>
                </a:solidFill>
                <a:latin typeface="Alegreya"/>
                <a:ea typeface="Alegreya"/>
                <a:cs typeface="Alegreya"/>
                <a:sym typeface="Alegreya"/>
              </a:rPr>
              <a:t> and </a:t>
            </a:r>
            <a:r>
              <a:rPr lang="en" sz="2000">
                <a:solidFill>
                  <a:schemeClr val="accent5"/>
                </a:solidFill>
                <a:latin typeface="Alegreya"/>
                <a:ea typeface="Alegreya"/>
                <a:cs typeface="Alegreya"/>
                <a:sym typeface="Alegreya"/>
              </a:rPr>
              <a:t>global searches</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i</a:t>
            </a:r>
            <a:r>
              <a:rPr b="0" lang="en" sz="2000">
                <a:solidFill>
                  <a:srgbClr val="434343"/>
                </a:solidFill>
                <a:latin typeface="Alegreya"/>
                <a:ea typeface="Alegreya"/>
                <a:cs typeface="Alegreya"/>
                <a:sym typeface="Alegreya"/>
              </a:rPr>
              <a:t> modifier is used to perform </a:t>
            </a:r>
            <a:r>
              <a:rPr b="0" lang="en" sz="2000">
                <a:solidFill>
                  <a:schemeClr val="accent5"/>
                </a:solidFill>
                <a:latin typeface="Alegreya"/>
                <a:ea typeface="Alegreya"/>
                <a:cs typeface="Alegreya"/>
                <a:sym typeface="Alegreya"/>
              </a:rPr>
              <a:t>case-insensitive matching</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g</a:t>
            </a:r>
            <a:r>
              <a:rPr b="0" lang="en" sz="2000">
                <a:solidFill>
                  <a:srgbClr val="434343"/>
                </a:solidFill>
                <a:latin typeface="Alegreya"/>
                <a:ea typeface="Alegreya"/>
                <a:cs typeface="Alegreya"/>
                <a:sym typeface="Alegreya"/>
              </a:rPr>
              <a:t> modifier is used to perform </a:t>
            </a:r>
            <a:r>
              <a:rPr b="0" lang="en" sz="2000">
                <a:solidFill>
                  <a:schemeClr val="accent5"/>
                </a:solidFill>
                <a:latin typeface="Alegreya"/>
                <a:ea typeface="Alegreya"/>
                <a:cs typeface="Alegreya"/>
                <a:sym typeface="Alegreya"/>
              </a:rPr>
              <a:t>a global match</a:t>
            </a:r>
            <a:r>
              <a:rPr b="0" lang="en" sz="2000">
                <a:solidFill>
                  <a:srgbClr val="434343"/>
                </a:solidFill>
                <a:latin typeface="Alegreya"/>
                <a:ea typeface="Alegreya"/>
                <a:cs typeface="Alegreya"/>
                <a:sym typeface="Alegreya"/>
              </a:rPr>
              <a:t> (find all matches rather than stopping after the first match).</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m</a:t>
            </a:r>
            <a:r>
              <a:rPr b="0" lang="en" sz="2000">
                <a:solidFill>
                  <a:srgbClr val="434343"/>
                </a:solidFill>
                <a:latin typeface="Alegreya"/>
                <a:ea typeface="Alegreya"/>
                <a:cs typeface="Alegreya"/>
                <a:sym typeface="Alegreya"/>
              </a:rPr>
              <a:t> modifier is used to perform </a:t>
            </a:r>
            <a:r>
              <a:rPr b="0" lang="en" sz="2000">
                <a:solidFill>
                  <a:schemeClr val="accent5"/>
                </a:solidFill>
                <a:latin typeface="Alegreya"/>
                <a:ea typeface="Alegreya"/>
                <a:cs typeface="Alegreya"/>
                <a:sym typeface="Alegreya"/>
              </a:rPr>
              <a:t>multiline matching</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0" rtl="0" algn="l">
              <a:lnSpc>
                <a:spcPct val="100000"/>
              </a:lnSpc>
              <a:spcBef>
                <a:spcPts val="400"/>
              </a:spcBef>
              <a:spcAft>
                <a:spcPts val="0"/>
              </a:spcAft>
              <a:buNone/>
            </a:pPr>
            <a:r>
              <a:rPr b="0" lang="en" sz="2000">
                <a:solidFill>
                  <a:srgbClr val="434343"/>
                </a:solidFill>
                <a:latin typeface="Alegreya"/>
                <a:ea typeface="Alegreya"/>
                <a:cs typeface="Alegreya"/>
                <a:sym typeface="Alegreya"/>
              </a:rPr>
              <a:t>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5" name="Shape 1445"/>
        <p:cNvGrpSpPr/>
        <p:nvPr/>
      </p:nvGrpSpPr>
      <p:grpSpPr>
        <a:xfrm>
          <a:off x="0" y="0"/>
          <a:ext cx="0" cy="0"/>
          <a:chOff x="0" y="0"/>
          <a:chExt cx="0" cy="0"/>
        </a:xfrm>
      </p:grpSpPr>
      <p:sp>
        <p:nvSpPr>
          <p:cNvPr id="1446" name="Google Shape;1446;p174"/>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RegExp (cont.)</a:t>
            </a:r>
            <a:endParaRPr sz="3600">
              <a:solidFill>
                <a:srgbClr val="63A814"/>
              </a:solidFill>
              <a:latin typeface="Alegreya"/>
              <a:ea typeface="Alegreya"/>
              <a:cs typeface="Alegreya"/>
              <a:sym typeface="Alegreya"/>
            </a:endParaRPr>
          </a:p>
        </p:txBody>
      </p:sp>
      <p:pic>
        <p:nvPicPr>
          <p:cNvPr id="1447" name="Google Shape;1447;p174"/>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448" name="Google Shape;1448;p174"/>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400"/>
              </a:spcBef>
              <a:spcAft>
                <a:spcPts val="0"/>
              </a:spcAft>
              <a:buNone/>
            </a:pPr>
            <a:r>
              <a:rPr lang="en" sz="2000">
                <a:solidFill>
                  <a:srgbClr val="0170BA"/>
                </a:solidFill>
                <a:latin typeface="Alegreya"/>
                <a:ea typeface="Alegreya"/>
                <a:cs typeface="Alegreya"/>
                <a:sym typeface="Alegreya"/>
              </a:rPr>
              <a:t>R</a:t>
            </a:r>
            <a:r>
              <a:rPr lang="en" sz="2000">
                <a:solidFill>
                  <a:srgbClr val="0170BA"/>
                </a:solidFill>
                <a:latin typeface="Alegreya"/>
                <a:ea typeface="Alegreya"/>
                <a:cs typeface="Alegreya"/>
                <a:sym typeface="Alegreya"/>
              </a:rPr>
              <a:t>egExp Modifiers</a:t>
            </a:r>
            <a:r>
              <a:rPr b="0" lang="en" sz="2000">
                <a:solidFill>
                  <a:srgbClr val="434343"/>
                </a:solidFill>
                <a:latin typeface="Alegreya"/>
                <a:ea typeface="Alegreya"/>
                <a:cs typeface="Alegreya"/>
                <a:sym typeface="Alegreya"/>
              </a:rPr>
              <a:t> </a:t>
            </a:r>
            <a:endParaRPr b="0" sz="2000">
              <a:solidFill>
                <a:srgbClr val="434343"/>
              </a:solidFill>
              <a:latin typeface="Alegreya"/>
              <a:ea typeface="Alegreya"/>
              <a:cs typeface="Alegreya"/>
              <a:sym typeface="Alegreya"/>
            </a:endParaRPr>
          </a:p>
          <a:p>
            <a:pPr indent="0" lvl="0" marL="0" rtl="0" algn="l">
              <a:lnSpc>
                <a:spcPct val="100000"/>
              </a:lnSpc>
              <a:spcBef>
                <a:spcPts val="400"/>
              </a:spcBef>
              <a:spcAft>
                <a:spcPts val="0"/>
              </a:spcAft>
              <a:buNone/>
            </a:pPr>
            <a:r>
              <a:rPr lang="en" sz="2000">
                <a:solidFill>
                  <a:schemeClr val="accent5"/>
                </a:solidFill>
                <a:latin typeface="Alegreya"/>
                <a:ea typeface="Alegreya"/>
                <a:cs typeface="Alegreya"/>
                <a:sym typeface="Alegreya"/>
              </a:rPr>
              <a:t>Example:</a:t>
            </a:r>
            <a:r>
              <a:rPr b="0" lang="en" sz="2000">
                <a:solidFill>
                  <a:srgbClr val="434343"/>
                </a:solidFill>
                <a:latin typeface="Alegreya"/>
                <a:ea typeface="Alegreya"/>
                <a:cs typeface="Alegreya"/>
                <a:sym typeface="Alegreya"/>
              </a:rPr>
              <a:t> </a:t>
            </a:r>
            <a:r>
              <a:rPr b="0" lang="en" sz="2000">
                <a:solidFill>
                  <a:srgbClr val="434343"/>
                </a:solidFill>
                <a:latin typeface="Alegreya"/>
                <a:ea typeface="Alegreya"/>
                <a:cs typeface="Alegreya"/>
                <a:sym typeface="Alegreya"/>
              </a:rPr>
              <a:t>Do a case-insensitive search for "</a:t>
            </a:r>
            <a:r>
              <a:rPr lang="en" sz="2000">
                <a:solidFill>
                  <a:schemeClr val="accent5"/>
                </a:solidFill>
                <a:latin typeface="Alegreya"/>
                <a:ea typeface="Alegreya"/>
                <a:cs typeface="Alegreya"/>
                <a:sym typeface="Alegreya"/>
              </a:rPr>
              <a:t>w3schools</a:t>
            </a:r>
            <a:r>
              <a:rPr b="0" lang="en" sz="2000">
                <a:solidFill>
                  <a:srgbClr val="434343"/>
                </a:solidFill>
                <a:latin typeface="Alegreya"/>
                <a:ea typeface="Alegreya"/>
                <a:cs typeface="Alegreya"/>
                <a:sym typeface="Alegreya"/>
              </a:rPr>
              <a:t>" in a string:</a:t>
            </a:r>
            <a:endParaRPr b="0" sz="2000">
              <a:solidFill>
                <a:srgbClr val="434343"/>
              </a:solidFill>
              <a:latin typeface="Alegreya"/>
              <a:ea typeface="Alegreya"/>
              <a:cs typeface="Alegreya"/>
              <a:sym typeface="Alegreya"/>
            </a:endParaRPr>
          </a:p>
          <a:p>
            <a:pPr indent="457200" lvl="0" marL="45720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let message = "Visit W3Schools";</a:t>
            </a:r>
            <a:endParaRPr b="0" sz="1800">
              <a:solidFill>
                <a:srgbClr val="434343"/>
              </a:solidFill>
              <a:latin typeface="Trebuchet MS"/>
              <a:ea typeface="Trebuchet MS"/>
              <a:cs typeface="Trebuchet MS"/>
              <a:sym typeface="Trebuchet MS"/>
            </a:endParaRPr>
          </a:p>
          <a:p>
            <a:pPr indent="457200" lvl="0" marL="45720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let patt </a:t>
            </a:r>
            <a:r>
              <a:rPr b="0" lang="en" sz="1800">
                <a:solidFill>
                  <a:srgbClr val="434343"/>
                </a:solidFill>
                <a:latin typeface="Trebuchet MS"/>
                <a:ea typeface="Trebuchet MS"/>
                <a:cs typeface="Trebuchet MS"/>
                <a:sym typeface="Trebuchet MS"/>
              </a:rPr>
              <a:t>= /w3schools/i;</a:t>
            </a:r>
            <a:endParaRPr b="0" sz="1800">
              <a:solidFill>
                <a:srgbClr val="434343"/>
              </a:solidFill>
              <a:latin typeface="Trebuchet MS"/>
              <a:ea typeface="Trebuchet MS"/>
              <a:cs typeface="Trebuchet MS"/>
              <a:sym typeface="Trebuchet MS"/>
            </a:endParaRPr>
          </a:p>
          <a:p>
            <a:pPr indent="0" lvl="0" marL="0" rtl="0" algn="l">
              <a:lnSpc>
                <a:spcPct val="100000"/>
              </a:lnSpc>
              <a:spcBef>
                <a:spcPts val="400"/>
              </a:spcBef>
              <a:spcAft>
                <a:spcPts val="0"/>
              </a:spcAft>
              <a:buNone/>
            </a:pPr>
            <a:r>
              <a:rPr b="0" lang="en" sz="2000">
                <a:solidFill>
                  <a:srgbClr val="434343"/>
                </a:solidFill>
                <a:latin typeface="Alegreya"/>
                <a:ea typeface="Alegreya"/>
                <a:cs typeface="Alegreya"/>
                <a:sym typeface="Alegreya"/>
              </a:rPr>
              <a:t> The marked text below shows where the expression gets a match: Visit </a:t>
            </a:r>
            <a:r>
              <a:rPr lang="en" sz="2000">
                <a:solidFill>
                  <a:srgbClr val="990055"/>
                </a:solidFill>
                <a:latin typeface="Alegreya"/>
                <a:ea typeface="Alegreya"/>
                <a:cs typeface="Alegreya"/>
                <a:sym typeface="Alegreya"/>
              </a:rPr>
              <a:t>W3Schools</a:t>
            </a:r>
            <a:endParaRPr sz="2000">
              <a:solidFill>
                <a:srgbClr val="990055"/>
              </a:solidFill>
              <a:latin typeface="Alegreya"/>
              <a:ea typeface="Alegreya"/>
              <a:cs typeface="Alegreya"/>
              <a:sym typeface="Alegreya"/>
            </a:endParaRPr>
          </a:p>
          <a:p>
            <a:pPr indent="0" lvl="0" marL="0" rtl="0" algn="l">
              <a:spcBef>
                <a:spcPts val="400"/>
              </a:spcBef>
              <a:spcAft>
                <a:spcPts val="0"/>
              </a:spcAft>
              <a:buNone/>
            </a:pPr>
            <a:r>
              <a:rPr lang="en" sz="2000">
                <a:solidFill>
                  <a:schemeClr val="accent5"/>
                </a:solidFill>
                <a:latin typeface="Alegreya"/>
                <a:ea typeface="Alegreya"/>
                <a:cs typeface="Alegreya"/>
                <a:sym typeface="Alegreya"/>
              </a:rPr>
              <a:t>Example:</a:t>
            </a:r>
            <a:r>
              <a:rPr b="0" lang="en" sz="2000">
                <a:solidFill>
                  <a:srgbClr val="434343"/>
                </a:solidFill>
                <a:latin typeface="Alegreya"/>
                <a:ea typeface="Alegreya"/>
                <a:cs typeface="Alegreya"/>
                <a:sym typeface="Alegreya"/>
              </a:rPr>
              <a:t> Do a global search for "</a:t>
            </a:r>
            <a:r>
              <a:rPr lang="en" sz="2000">
                <a:solidFill>
                  <a:schemeClr val="accent5"/>
                </a:solidFill>
                <a:latin typeface="Alegreya"/>
                <a:ea typeface="Alegreya"/>
                <a:cs typeface="Alegreya"/>
                <a:sym typeface="Alegreya"/>
              </a:rPr>
              <a:t>is</a:t>
            </a:r>
            <a:r>
              <a:rPr b="0" lang="en" sz="2000">
                <a:solidFill>
                  <a:srgbClr val="434343"/>
                </a:solidFill>
                <a:latin typeface="Alegreya"/>
                <a:ea typeface="Alegreya"/>
                <a:cs typeface="Alegreya"/>
                <a:sym typeface="Alegreya"/>
              </a:rPr>
              <a:t>" in a string:</a:t>
            </a:r>
            <a:endParaRPr sz="2000">
              <a:solidFill>
                <a:srgbClr val="990055"/>
              </a:solidFill>
              <a:latin typeface="Alegreya"/>
              <a:ea typeface="Alegreya"/>
              <a:cs typeface="Alegreya"/>
              <a:sym typeface="Alegreya"/>
            </a:endParaRPr>
          </a:p>
          <a:p>
            <a:pPr indent="457200" lvl="0" marL="457200" rtl="0" algn="l">
              <a:spcBef>
                <a:spcPts val="400"/>
              </a:spcBef>
              <a:spcAft>
                <a:spcPts val="0"/>
              </a:spcAft>
              <a:buNone/>
            </a:pPr>
            <a:r>
              <a:rPr b="0" lang="en" sz="1800">
                <a:solidFill>
                  <a:srgbClr val="434343"/>
                </a:solidFill>
                <a:latin typeface="Trebuchet MS"/>
                <a:ea typeface="Trebuchet MS"/>
                <a:cs typeface="Trebuchet MS"/>
                <a:sym typeface="Trebuchet MS"/>
              </a:rPr>
              <a:t>let message = "Is this all there is?";</a:t>
            </a:r>
            <a:endParaRPr b="0" sz="1800">
              <a:solidFill>
                <a:srgbClr val="434343"/>
              </a:solidFill>
              <a:latin typeface="Trebuchet MS"/>
              <a:ea typeface="Trebuchet MS"/>
              <a:cs typeface="Trebuchet MS"/>
              <a:sym typeface="Trebuchet MS"/>
            </a:endParaRPr>
          </a:p>
          <a:p>
            <a:pPr indent="457200" lvl="0" marL="457200" rtl="0" algn="l">
              <a:spcBef>
                <a:spcPts val="400"/>
              </a:spcBef>
              <a:spcAft>
                <a:spcPts val="0"/>
              </a:spcAft>
              <a:buNone/>
            </a:pPr>
            <a:r>
              <a:rPr b="0" lang="en" sz="1800">
                <a:solidFill>
                  <a:srgbClr val="434343"/>
                </a:solidFill>
                <a:latin typeface="Trebuchet MS"/>
                <a:ea typeface="Trebuchet MS"/>
                <a:cs typeface="Trebuchet MS"/>
                <a:sym typeface="Trebuchet MS"/>
              </a:rPr>
              <a:t>let patt = /is/g;</a:t>
            </a:r>
            <a:endParaRPr b="0" sz="1800">
              <a:solidFill>
                <a:srgbClr val="434343"/>
              </a:solidFill>
              <a:latin typeface="Trebuchet MS"/>
              <a:ea typeface="Trebuchet MS"/>
              <a:cs typeface="Trebuchet MS"/>
              <a:sym typeface="Trebuchet MS"/>
            </a:endParaRPr>
          </a:p>
          <a:p>
            <a:pPr indent="0" lvl="0" marL="0" rtl="0" algn="l">
              <a:spcBef>
                <a:spcPts val="400"/>
              </a:spcBef>
              <a:spcAft>
                <a:spcPts val="0"/>
              </a:spcAft>
              <a:buNone/>
            </a:pPr>
            <a:r>
              <a:rPr b="0" lang="en" sz="2000">
                <a:solidFill>
                  <a:srgbClr val="434343"/>
                </a:solidFill>
                <a:latin typeface="Alegreya"/>
                <a:ea typeface="Alegreya"/>
                <a:cs typeface="Alegreya"/>
                <a:sym typeface="Alegreya"/>
              </a:rPr>
              <a:t> The marked text below shows where the expression gets a match: Visit </a:t>
            </a:r>
            <a:r>
              <a:rPr lang="en" sz="2000">
                <a:solidFill>
                  <a:srgbClr val="990055"/>
                </a:solidFill>
                <a:latin typeface="Alegreya"/>
                <a:ea typeface="Alegreya"/>
                <a:cs typeface="Alegreya"/>
                <a:sym typeface="Alegreya"/>
              </a:rPr>
              <a:t>Is </a:t>
            </a:r>
            <a:r>
              <a:rPr b="0" lang="en" sz="2000">
                <a:solidFill>
                  <a:srgbClr val="434343"/>
                </a:solidFill>
                <a:latin typeface="Alegreya"/>
                <a:ea typeface="Alegreya"/>
                <a:cs typeface="Alegreya"/>
                <a:sym typeface="Alegreya"/>
              </a:rPr>
              <a:t>this all there </a:t>
            </a:r>
            <a:r>
              <a:rPr lang="en" sz="2000">
                <a:solidFill>
                  <a:srgbClr val="990055"/>
                </a:solidFill>
                <a:latin typeface="Alegreya"/>
                <a:ea typeface="Alegreya"/>
                <a:cs typeface="Alegreya"/>
                <a:sym typeface="Alegreya"/>
              </a:rPr>
              <a:t>is</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0" rtl="0" algn="l">
              <a:lnSpc>
                <a:spcPct val="100000"/>
              </a:lnSpc>
              <a:spcBef>
                <a:spcPts val="40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00000"/>
              </a:lnSpc>
              <a:spcBef>
                <a:spcPts val="400"/>
              </a:spcBef>
              <a:spcAft>
                <a:spcPts val="0"/>
              </a:spcAft>
              <a:buNone/>
            </a:pPr>
            <a: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2" name="Shape 1452"/>
        <p:cNvGrpSpPr/>
        <p:nvPr/>
      </p:nvGrpSpPr>
      <p:grpSpPr>
        <a:xfrm>
          <a:off x="0" y="0"/>
          <a:ext cx="0" cy="0"/>
          <a:chOff x="0" y="0"/>
          <a:chExt cx="0" cy="0"/>
        </a:xfrm>
      </p:grpSpPr>
      <p:sp>
        <p:nvSpPr>
          <p:cNvPr id="1453" name="Google Shape;1453;p175"/>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RegExp (cont.)</a:t>
            </a:r>
            <a:endParaRPr sz="3600">
              <a:solidFill>
                <a:srgbClr val="63A814"/>
              </a:solidFill>
              <a:latin typeface="Alegreya"/>
              <a:ea typeface="Alegreya"/>
              <a:cs typeface="Alegreya"/>
              <a:sym typeface="Alegreya"/>
            </a:endParaRPr>
          </a:p>
        </p:txBody>
      </p:sp>
      <p:pic>
        <p:nvPicPr>
          <p:cNvPr id="1454" name="Google Shape;1454;p175"/>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455" name="Google Shape;1455;p175"/>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400"/>
              </a:spcBef>
              <a:spcAft>
                <a:spcPts val="0"/>
              </a:spcAft>
              <a:buNone/>
            </a:pPr>
            <a:r>
              <a:rPr lang="en" sz="2000">
                <a:solidFill>
                  <a:srgbClr val="0170BA"/>
                </a:solidFill>
                <a:latin typeface="Alegreya"/>
                <a:ea typeface="Alegreya"/>
                <a:cs typeface="Alegreya"/>
                <a:sym typeface="Alegreya"/>
              </a:rPr>
              <a:t>RegExp Modifiers</a:t>
            </a:r>
            <a:r>
              <a:rPr b="0" lang="en" sz="2000">
                <a:solidFill>
                  <a:srgbClr val="434343"/>
                </a:solidFill>
                <a:latin typeface="Alegreya"/>
                <a:ea typeface="Alegreya"/>
                <a:cs typeface="Alegreya"/>
                <a:sym typeface="Alegreya"/>
              </a:rPr>
              <a:t> </a:t>
            </a:r>
            <a:endParaRPr sz="2000">
              <a:solidFill>
                <a:srgbClr val="990055"/>
              </a:solidFill>
              <a:latin typeface="Alegreya"/>
              <a:ea typeface="Alegreya"/>
              <a:cs typeface="Alegreya"/>
              <a:sym typeface="Alegreya"/>
            </a:endParaRPr>
          </a:p>
          <a:p>
            <a:pPr indent="0" lvl="0" marL="0" marR="0" rtl="0" algn="l">
              <a:lnSpc>
                <a:spcPct val="100000"/>
              </a:lnSpc>
              <a:spcBef>
                <a:spcPts val="400"/>
              </a:spcBef>
              <a:spcAft>
                <a:spcPts val="0"/>
              </a:spcAft>
              <a:buNone/>
            </a:pPr>
            <a:r>
              <a:rPr lang="en" sz="2000">
                <a:solidFill>
                  <a:schemeClr val="accent5"/>
                </a:solidFill>
                <a:latin typeface="Alegreya"/>
                <a:ea typeface="Alegreya"/>
                <a:cs typeface="Alegreya"/>
                <a:sym typeface="Alegreya"/>
              </a:rPr>
              <a:t>Example:</a:t>
            </a:r>
            <a:r>
              <a:rPr b="0" lang="en" sz="2000">
                <a:solidFill>
                  <a:srgbClr val="434343"/>
                </a:solidFill>
                <a:latin typeface="Alegreya"/>
                <a:ea typeface="Alegreya"/>
                <a:cs typeface="Alegreya"/>
                <a:sym typeface="Alegreya"/>
              </a:rPr>
              <a:t> </a:t>
            </a:r>
            <a:r>
              <a:rPr b="0" lang="en" sz="2000">
                <a:solidFill>
                  <a:srgbClr val="434343"/>
                </a:solidFill>
                <a:latin typeface="Alegreya"/>
                <a:ea typeface="Alegreya"/>
                <a:cs typeface="Alegreya"/>
                <a:sym typeface="Alegreya"/>
              </a:rPr>
              <a:t>Do a global, case-insensitive search for "</a:t>
            </a:r>
            <a:r>
              <a:rPr lang="en" sz="2000">
                <a:solidFill>
                  <a:schemeClr val="accent5"/>
                </a:solidFill>
                <a:latin typeface="Alegreya"/>
                <a:ea typeface="Alegreya"/>
                <a:cs typeface="Alegreya"/>
                <a:sym typeface="Alegreya"/>
              </a:rPr>
              <a:t>is</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1371600" rtl="0" algn="l">
              <a:lnSpc>
                <a:spcPct val="115000"/>
              </a:lnSpc>
              <a:spcBef>
                <a:spcPts val="500"/>
              </a:spcBef>
              <a:spcAft>
                <a:spcPts val="0"/>
              </a:spcAft>
              <a:buNone/>
            </a:pPr>
            <a:r>
              <a:rPr b="0" lang="en" sz="1800">
                <a:solidFill>
                  <a:srgbClr val="434343"/>
                </a:solidFill>
                <a:latin typeface="Trebuchet MS"/>
                <a:ea typeface="Trebuchet MS"/>
                <a:cs typeface="Trebuchet MS"/>
                <a:sym typeface="Trebuchet MS"/>
              </a:rPr>
              <a:t>var str="Is this all there is?";</a:t>
            </a:r>
            <a:endParaRPr b="0" sz="1800">
              <a:solidFill>
                <a:srgbClr val="434343"/>
              </a:solidFill>
              <a:latin typeface="Trebuchet MS"/>
              <a:ea typeface="Trebuchet MS"/>
              <a:cs typeface="Trebuchet MS"/>
              <a:sym typeface="Trebuchet MS"/>
            </a:endParaRPr>
          </a:p>
          <a:p>
            <a:pPr indent="0" lvl="0" marL="1371600" rtl="0" algn="l">
              <a:lnSpc>
                <a:spcPct val="115000"/>
              </a:lnSpc>
              <a:spcBef>
                <a:spcPts val="500"/>
              </a:spcBef>
              <a:spcAft>
                <a:spcPts val="0"/>
              </a:spcAft>
              <a:buNone/>
            </a:pPr>
            <a:r>
              <a:rPr b="0" lang="en" sz="1800">
                <a:solidFill>
                  <a:srgbClr val="434343"/>
                </a:solidFill>
                <a:latin typeface="Trebuchet MS"/>
                <a:ea typeface="Trebuchet MS"/>
                <a:cs typeface="Trebuchet MS"/>
                <a:sym typeface="Trebuchet MS"/>
              </a:rPr>
              <a:t>var patt1=/is/gi;</a:t>
            </a:r>
            <a:endParaRPr b="0" sz="1800">
              <a:solidFill>
                <a:srgbClr val="434343"/>
              </a:solidFill>
              <a:latin typeface="Trebuchet MS"/>
              <a:ea typeface="Trebuchet MS"/>
              <a:cs typeface="Trebuchet MS"/>
              <a:sym typeface="Trebuchet MS"/>
            </a:endParaRPr>
          </a:p>
          <a:p>
            <a:pPr indent="0" lvl="0" marL="0" rtl="0" algn="l">
              <a:lnSpc>
                <a:spcPct val="115000"/>
              </a:lnSpc>
              <a:spcBef>
                <a:spcPts val="500"/>
              </a:spcBef>
              <a:spcAft>
                <a:spcPts val="0"/>
              </a:spcAft>
              <a:buNone/>
            </a:pPr>
            <a:r>
              <a:rPr b="0" lang="en" sz="2000">
                <a:solidFill>
                  <a:srgbClr val="434343"/>
                </a:solidFill>
                <a:latin typeface="Alegreya"/>
                <a:ea typeface="Alegreya"/>
                <a:cs typeface="Alegreya"/>
                <a:sym typeface="Alegreya"/>
              </a:rPr>
              <a:t>The marked text below shows where the expression gets a match:</a:t>
            </a:r>
            <a:endParaRPr b="0" sz="2000">
              <a:solidFill>
                <a:srgbClr val="434343"/>
              </a:solidFill>
              <a:latin typeface="Alegreya"/>
              <a:ea typeface="Alegreya"/>
              <a:cs typeface="Alegreya"/>
              <a:sym typeface="Alegreya"/>
            </a:endParaRPr>
          </a:p>
          <a:p>
            <a:pPr indent="0" lvl="0" marL="0" marR="0" rtl="0" algn="l">
              <a:lnSpc>
                <a:spcPct val="100000"/>
              </a:lnSpc>
              <a:spcBef>
                <a:spcPts val="400"/>
              </a:spcBef>
              <a:spcAft>
                <a:spcPts val="0"/>
              </a:spcAft>
              <a:buNone/>
            </a:pPr>
            <a:r>
              <a:rPr lang="en" sz="2000">
                <a:solidFill>
                  <a:srgbClr val="990055"/>
                </a:solidFill>
                <a:latin typeface="Alegreya"/>
                <a:ea typeface="Alegreya"/>
                <a:cs typeface="Alegreya"/>
                <a:sym typeface="Alegreya"/>
              </a:rPr>
              <a:t>Is</a:t>
            </a:r>
            <a:r>
              <a:rPr b="0" i="1" lang="en" sz="2000">
                <a:solidFill>
                  <a:srgbClr val="434343"/>
                </a:solidFill>
                <a:latin typeface="Alegreya"/>
                <a:ea typeface="Alegreya"/>
                <a:cs typeface="Alegreya"/>
                <a:sym typeface="Alegreya"/>
              </a:rPr>
              <a:t> th</a:t>
            </a:r>
            <a:r>
              <a:rPr lang="en" sz="2000">
                <a:solidFill>
                  <a:srgbClr val="990055"/>
                </a:solidFill>
                <a:latin typeface="Alegreya"/>
                <a:ea typeface="Alegreya"/>
                <a:cs typeface="Alegreya"/>
                <a:sym typeface="Alegreya"/>
              </a:rPr>
              <a:t>is</a:t>
            </a:r>
            <a:r>
              <a:rPr b="0" i="1" lang="en" sz="2000">
                <a:solidFill>
                  <a:srgbClr val="434343"/>
                </a:solidFill>
                <a:latin typeface="Alegreya"/>
                <a:ea typeface="Alegreya"/>
                <a:cs typeface="Alegreya"/>
                <a:sym typeface="Alegreya"/>
              </a:rPr>
              <a:t> all there </a:t>
            </a:r>
            <a:r>
              <a:rPr lang="en" sz="2000">
                <a:solidFill>
                  <a:srgbClr val="990055"/>
                </a:solidFill>
                <a:latin typeface="Alegreya"/>
                <a:ea typeface="Alegreya"/>
                <a:cs typeface="Alegreya"/>
                <a:sym typeface="Alegreya"/>
              </a:rPr>
              <a:t>is</a:t>
            </a:r>
            <a:r>
              <a:rPr b="0" i="1"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9" name="Shape 1459"/>
        <p:cNvGrpSpPr/>
        <p:nvPr/>
      </p:nvGrpSpPr>
      <p:grpSpPr>
        <a:xfrm>
          <a:off x="0" y="0"/>
          <a:ext cx="0" cy="0"/>
          <a:chOff x="0" y="0"/>
          <a:chExt cx="0" cy="0"/>
        </a:xfrm>
      </p:grpSpPr>
      <p:sp>
        <p:nvSpPr>
          <p:cNvPr id="1460" name="Google Shape;1460;p176"/>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RegExp (cont.)</a:t>
            </a:r>
            <a:endParaRPr sz="3600">
              <a:solidFill>
                <a:srgbClr val="63A814"/>
              </a:solidFill>
              <a:latin typeface="Alegreya"/>
              <a:ea typeface="Alegreya"/>
              <a:cs typeface="Alegreya"/>
              <a:sym typeface="Alegreya"/>
            </a:endParaRPr>
          </a:p>
        </p:txBody>
      </p:sp>
      <p:pic>
        <p:nvPicPr>
          <p:cNvPr id="1461" name="Google Shape;1461;p176"/>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462" name="Google Shape;1462;p176"/>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400"/>
              </a:spcBef>
              <a:spcAft>
                <a:spcPts val="0"/>
              </a:spcAft>
              <a:buNone/>
            </a:pPr>
            <a:r>
              <a:rPr lang="en" sz="2000">
                <a:solidFill>
                  <a:srgbClr val="0170BA"/>
                </a:solidFill>
                <a:latin typeface="Alegreya"/>
                <a:ea typeface="Alegreya"/>
                <a:cs typeface="Alegreya"/>
                <a:sym typeface="Alegreya"/>
              </a:rPr>
              <a:t>RegExp Methods</a:t>
            </a:r>
            <a:r>
              <a:rPr b="0" lang="en" sz="2000">
                <a:solidFill>
                  <a:srgbClr val="434343"/>
                </a:solidFill>
                <a:latin typeface="Alegreya"/>
                <a:ea typeface="Alegreya"/>
                <a:cs typeface="Alegreya"/>
                <a:sym typeface="Alegreya"/>
              </a:rPr>
              <a:t> </a:t>
            </a:r>
            <a:endParaRPr sz="2000">
              <a:solidFill>
                <a:srgbClr val="990055"/>
              </a:solidFill>
              <a:latin typeface="Alegreya"/>
              <a:ea typeface="Alegreya"/>
              <a:cs typeface="Alegreya"/>
              <a:sym typeface="Alegreya"/>
            </a:endParaRPr>
          </a:p>
          <a:p>
            <a:pPr indent="-355600" lvl="0" marL="457200" marR="0" rtl="0" algn="l">
              <a:lnSpc>
                <a:spcPct val="100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Regular expressions are used with the RegExp methods </a:t>
            </a:r>
            <a:r>
              <a:rPr lang="en" sz="2000">
                <a:solidFill>
                  <a:schemeClr val="accent5"/>
                </a:solidFill>
                <a:latin typeface="Alegreya"/>
                <a:ea typeface="Alegreya"/>
                <a:cs typeface="Alegreya"/>
                <a:sym typeface="Alegreya"/>
              </a:rPr>
              <a:t>test</a:t>
            </a:r>
            <a:r>
              <a:rPr b="0" lang="en" sz="2000">
                <a:solidFill>
                  <a:srgbClr val="434343"/>
                </a:solidFill>
                <a:latin typeface="Alegreya"/>
                <a:ea typeface="Alegreya"/>
                <a:cs typeface="Alegreya"/>
                <a:sym typeface="Alegreya"/>
              </a:rPr>
              <a:t> and </a:t>
            </a:r>
            <a:r>
              <a:rPr lang="en" sz="2000">
                <a:solidFill>
                  <a:schemeClr val="accent5"/>
                </a:solidFill>
                <a:latin typeface="Alegreya"/>
                <a:ea typeface="Alegreya"/>
                <a:cs typeface="Alegreya"/>
                <a:sym typeface="Alegreya"/>
              </a:rPr>
              <a:t>exec</a:t>
            </a:r>
            <a:r>
              <a:rPr b="0" lang="en" sz="2000">
                <a:solidFill>
                  <a:srgbClr val="434343"/>
                </a:solidFill>
                <a:latin typeface="Alegreya"/>
                <a:ea typeface="Alegreya"/>
                <a:cs typeface="Alegreya"/>
                <a:sym typeface="Alegreya"/>
              </a:rPr>
              <a:t> and with the String methods </a:t>
            </a:r>
            <a:r>
              <a:rPr lang="en" sz="2000">
                <a:solidFill>
                  <a:schemeClr val="accent5"/>
                </a:solidFill>
                <a:latin typeface="Alegreya"/>
                <a:ea typeface="Alegreya"/>
                <a:cs typeface="Alegreya"/>
                <a:sym typeface="Alegreya"/>
              </a:rPr>
              <a:t>match</a:t>
            </a:r>
            <a:r>
              <a:rPr b="0" lang="en" sz="2000">
                <a:solidFill>
                  <a:srgbClr val="434343"/>
                </a:solidFill>
                <a:latin typeface="Alegreya"/>
                <a:ea typeface="Alegreya"/>
                <a:cs typeface="Alegreya"/>
                <a:sym typeface="Alegreya"/>
              </a:rPr>
              <a:t>, </a:t>
            </a:r>
            <a:r>
              <a:rPr lang="en" sz="2000">
                <a:solidFill>
                  <a:schemeClr val="accent5"/>
                </a:solidFill>
                <a:latin typeface="Alegreya"/>
                <a:ea typeface="Alegreya"/>
                <a:cs typeface="Alegreya"/>
                <a:sym typeface="Alegreya"/>
              </a:rPr>
              <a:t>replace</a:t>
            </a:r>
            <a:r>
              <a:rPr b="0" lang="en" sz="2000">
                <a:solidFill>
                  <a:srgbClr val="434343"/>
                </a:solidFill>
                <a:latin typeface="Alegreya"/>
                <a:ea typeface="Alegreya"/>
                <a:cs typeface="Alegreya"/>
                <a:sym typeface="Alegreya"/>
              </a:rPr>
              <a:t>, </a:t>
            </a:r>
            <a:r>
              <a:rPr lang="en" sz="2000">
                <a:solidFill>
                  <a:schemeClr val="accent5"/>
                </a:solidFill>
                <a:latin typeface="Alegreya"/>
                <a:ea typeface="Alegreya"/>
                <a:cs typeface="Alegreya"/>
                <a:sym typeface="Alegreya"/>
              </a:rPr>
              <a:t>search</a:t>
            </a:r>
            <a:r>
              <a:rPr b="0" lang="en" sz="2000">
                <a:solidFill>
                  <a:srgbClr val="434343"/>
                </a:solidFill>
                <a:latin typeface="Alegreya"/>
                <a:ea typeface="Alegreya"/>
                <a:cs typeface="Alegreya"/>
                <a:sym typeface="Alegreya"/>
              </a:rPr>
              <a:t>, and </a:t>
            </a:r>
            <a:r>
              <a:rPr lang="en" sz="2000">
                <a:solidFill>
                  <a:schemeClr val="accent5"/>
                </a:solidFill>
                <a:latin typeface="Alegreya"/>
                <a:ea typeface="Alegreya"/>
                <a:cs typeface="Alegreya"/>
                <a:sym typeface="Alegreya"/>
              </a:rPr>
              <a:t>split</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0" rtl="0" algn="l">
              <a:lnSpc>
                <a:spcPct val="100000"/>
              </a:lnSpc>
              <a:spcBef>
                <a:spcPts val="400"/>
              </a:spcBef>
              <a:spcAft>
                <a:spcPts val="0"/>
              </a:spcAft>
              <a:buNone/>
            </a:pPr>
            <a:r>
              <a:rPr lang="en" sz="2000">
                <a:solidFill>
                  <a:srgbClr val="0170BA"/>
                </a:solidFill>
                <a:latin typeface="Alegreya"/>
                <a:ea typeface="Alegreya"/>
                <a:cs typeface="Alegreya"/>
                <a:sym typeface="Alegreya"/>
              </a:rPr>
              <a:t>test( )</a:t>
            </a:r>
            <a:endParaRPr sz="2000">
              <a:solidFill>
                <a:srgbClr val="0170BA"/>
              </a:solidFill>
              <a:latin typeface="Alegreya"/>
              <a:ea typeface="Alegreya"/>
              <a:cs typeface="Alegreya"/>
              <a:sym typeface="Alegreya"/>
            </a:endParaRPr>
          </a:p>
          <a:p>
            <a:pPr indent="-355600" lvl="0" marL="457200" rtl="0" algn="l">
              <a:lnSpc>
                <a:spcPct val="100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test( )</a:t>
            </a:r>
            <a:r>
              <a:rPr b="0" lang="en" sz="2000">
                <a:solidFill>
                  <a:srgbClr val="434343"/>
                </a:solidFill>
                <a:latin typeface="Alegreya"/>
                <a:ea typeface="Alegreya"/>
                <a:cs typeface="Alegreya"/>
                <a:sym typeface="Alegreya"/>
              </a:rPr>
              <a:t> method searches a string for a specified value, and returns true or false, depending on the result.</a:t>
            </a:r>
            <a:endParaRPr b="0" sz="2000">
              <a:solidFill>
                <a:srgbClr val="434343"/>
              </a:solidFill>
              <a:latin typeface="Alegreya"/>
              <a:ea typeface="Alegreya"/>
              <a:cs typeface="Alegreya"/>
              <a:sym typeface="Alegreya"/>
            </a:endParaRPr>
          </a:p>
          <a:p>
            <a:pPr indent="0" lvl="0" marL="0" rtl="0" algn="l">
              <a:lnSpc>
                <a:spcPct val="100000"/>
              </a:lnSpc>
              <a:spcBef>
                <a:spcPts val="400"/>
              </a:spcBef>
              <a:spcAft>
                <a:spcPts val="0"/>
              </a:spcAft>
              <a:buNone/>
            </a:pPr>
            <a:r>
              <a:rPr lang="en" sz="2000">
                <a:solidFill>
                  <a:schemeClr val="accent5"/>
                </a:solidFill>
                <a:latin typeface="Alegreya"/>
                <a:ea typeface="Alegreya"/>
                <a:cs typeface="Alegreya"/>
                <a:sym typeface="Alegreya"/>
              </a:rPr>
              <a:t>Example:</a:t>
            </a:r>
            <a:r>
              <a:rPr b="0" lang="en" sz="2000">
                <a:solidFill>
                  <a:srgbClr val="434343"/>
                </a:solidFill>
                <a:latin typeface="Alegreya"/>
                <a:ea typeface="Alegreya"/>
                <a:cs typeface="Alegreya"/>
                <a:sym typeface="Alegreya"/>
              </a:rPr>
              <a:t> The following example searches a string for the character "</a:t>
            </a:r>
            <a:r>
              <a:rPr lang="en" sz="2000">
                <a:solidFill>
                  <a:schemeClr val="accent5"/>
                </a:solidFill>
                <a:latin typeface="Alegreya"/>
                <a:ea typeface="Alegreya"/>
                <a:cs typeface="Alegreya"/>
                <a:sym typeface="Alegreya"/>
              </a:rPr>
              <a:t>e</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91440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var patt = new RegExp("e");</a:t>
            </a:r>
            <a:endParaRPr b="0" sz="1800">
              <a:solidFill>
                <a:srgbClr val="434343"/>
              </a:solidFill>
              <a:latin typeface="Trebuchet MS"/>
              <a:ea typeface="Trebuchet MS"/>
              <a:cs typeface="Trebuchet MS"/>
              <a:sym typeface="Trebuchet MS"/>
            </a:endParaRPr>
          </a:p>
          <a:p>
            <a:pPr indent="0" lvl="0" marL="91440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console.log(patt.test("The best things in life are free"));</a:t>
            </a:r>
            <a:endParaRPr b="0" sz="1800">
              <a:solidFill>
                <a:srgbClr val="434343"/>
              </a:solidFill>
              <a:latin typeface="Trebuchet MS"/>
              <a:ea typeface="Trebuchet MS"/>
              <a:cs typeface="Trebuchet MS"/>
              <a:sym typeface="Trebuchet MS"/>
            </a:endParaRPr>
          </a:p>
          <a:p>
            <a:pPr indent="0" lvl="0" marL="0" marR="0" rtl="0" algn="l">
              <a:lnSpc>
                <a:spcPct val="100000"/>
              </a:lnSpc>
              <a:spcBef>
                <a:spcPts val="400"/>
              </a:spcBef>
              <a:spcAft>
                <a:spcPts val="0"/>
              </a:spcAft>
              <a:buNone/>
            </a:pPr>
            <a:r>
              <a:rPr b="0" lang="en" sz="2000">
                <a:solidFill>
                  <a:srgbClr val="434343"/>
                </a:solidFill>
                <a:latin typeface="Alegreya"/>
                <a:ea typeface="Alegreya"/>
                <a:cs typeface="Alegreya"/>
                <a:sym typeface="Alegreya"/>
              </a:rPr>
              <a:t>Since there is an "</a:t>
            </a:r>
            <a:r>
              <a:rPr lang="en" sz="2000">
                <a:solidFill>
                  <a:schemeClr val="accent5"/>
                </a:solidFill>
                <a:latin typeface="Alegreya"/>
                <a:ea typeface="Alegreya"/>
                <a:cs typeface="Alegreya"/>
                <a:sym typeface="Alegreya"/>
              </a:rPr>
              <a:t>e</a:t>
            </a:r>
            <a:r>
              <a:rPr b="0" lang="en" sz="2000">
                <a:solidFill>
                  <a:srgbClr val="434343"/>
                </a:solidFill>
                <a:latin typeface="Alegreya"/>
                <a:ea typeface="Alegreya"/>
                <a:cs typeface="Alegreya"/>
                <a:sym typeface="Alegreya"/>
              </a:rPr>
              <a:t>" in the string, the output of the code above will be: </a:t>
            </a:r>
            <a:r>
              <a:rPr b="0" i="1" lang="en" sz="2000">
                <a:solidFill>
                  <a:srgbClr val="990055"/>
                </a:solidFill>
                <a:latin typeface="Alegreya"/>
                <a:ea typeface="Alegreya"/>
                <a:cs typeface="Alegreya"/>
                <a:sym typeface="Alegreya"/>
              </a:rPr>
              <a:t>true</a:t>
            </a:r>
            <a:endParaRPr b="0" sz="2000">
              <a:solidFill>
                <a:srgbClr val="990055"/>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6" name="Shape 1466"/>
        <p:cNvGrpSpPr/>
        <p:nvPr/>
      </p:nvGrpSpPr>
      <p:grpSpPr>
        <a:xfrm>
          <a:off x="0" y="0"/>
          <a:ext cx="0" cy="0"/>
          <a:chOff x="0" y="0"/>
          <a:chExt cx="0" cy="0"/>
        </a:xfrm>
      </p:grpSpPr>
      <p:sp>
        <p:nvSpPr>
          <p:cNvPr id="1467" name="Google Shape;1467;p177"/>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RegExp (cont.)</a:t>
            </a:r>
            <a:endParaRPr sz="3600">
              <a:solidFill>
                <a:srgbClr val="63A814"/>
              </a:solidFill>
              <a:latin typeface="Alegreya"/>
              <a:ea typeface="Alegreya"/>
              <a:cs typeface="Alegreya"/>
              <a:sym typeface="Alegreya"/>
            </a:endParaRPr>
          </a:p>
        </p:txBody>
      </p:sp>
      <p:pic>
        <p:nvPicPr>
          <p:cNvPr id="1468" name="Google Shape;1468;p177"/>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469" name="Google Shape;1469;p177"/>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400"/>
              </a:spcBef>
              <a:spcAft>
                <a:spcPts val="0"/>
              </a:spcAft>
              <a:buNone/>
            </a:pPr>
            <a:r>
              <a:rPr lang="en" sz="2000">
                <a:solidFill>
                  <a:srgbClr val="0170BA"/>
                </a:solidFill>
                <a:latin typeface="Alegreya"/>
                <a:ea typeface="Alegreya"/>
                <a:cs typeface="Alegreya"/>
                <a:sym typeface="Alegreya"/>
              </a:rPr>
              <a:t>exec( ) </a:t>
            </a:r>
            <a:endParaRPr sz="2000">
              <a:solidFill>
                <a:srgbClr val="0170BA"/>
              </a:solidFill>
              <a:latin typeface="Alegreya"/>
              <a:ea typeface="Alegreya"/>
              <a:cs typeface="Alegreya"/>
              <a:sym typeface="Alegreya"/>
            </a:endParaRPr>
          </a:p>
          <a:p>
            <a:pPr indent="-355600" lvl="0" marL="457200" rtl="0" algn="l">
              <a:lnSpc>
                <a:spcPct val="100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exec( )</a:t>
            </a:r>
            <a:r>
              <a:rPr b="0" lang="en" sz="2000">
                <a:solidFill>
                  <a:schemeClr val="accent5"/>
                </a:solidFill>
                <a:latin typeface="Alegreya"/>
                <a:ea typeface="Alegreya"/>
                <a:cs typeface="Alegreya"/>
                <a:sym typeface="Alegreya"/>
              </a:rPr>
              <a:t> </a:t>
            </a:r>
            <a:r>
              <a:rPr b="0" lang="en" sz="2000">
                <a:solidFill>
                  <a:srgbClr val="434343"/>
                </a:solidFill>
                <a:latin typeface="Alegreya"/>
                <a:ea typeface="Alegreya"/>
                <a:cs typeface="Alegreya"/>
                <a:sym typeface="Alegreya"/>
              </a:rPr>
              <a:t>method searches a string for a specified value, and returns the text of the found value. If no match is found, it returns </a:t>
            </a:r>
            <a:r>
              <a:rPr b="0" i="1" lang="en" sz="2000">
                <a:solidFill>
                  <a:schemeClr val="accent5"/>
                </a:solidFill>
                <a:latin typeface="Alegreya"/>
                <a:ea typeface="Alegreya"/>
                <a:cs typeface="Alegreya"/>
                <a:sym typeface="Alegreya"/>
              </a:rPr>
              <a:t>null</a:t>
            </a:r>
            <a:r>
              <a:rPr b="0" i="1"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0" rtl="0" algn="l">
              <a:lnSpc>
                <a:spcPct val="100000"/>
              </a:lnSpc>
              <a:spcBef>
                <a:spcPts val="400"/>
              </a:spcBef>
              <a:spcAft>
                <a:spcPts val="0"/>
              </a:spcAft>
              <a:buNone/>
            </a:pPr>
            <a:r>
              <a:rPr lang="en" sz="2000">
                <a:solidFill>
                  <a:schemeClr val="accent5"/>
                </a:solidFill>
                <a:latin typeface="Alegreya"/>
                <a:ea typeface="Alegreya"/>
                <a:cs typeface="Alegreya"/>
                <a:sym typeface="Alegreya"/>
              </a:rPr>
              <a:t>Example:</a:t>
            </a:r>
            <a:r>
              <a:rPr b="0" lang="en" sz="2000">
                <a:solidFill>
                  <a:srgbClr val="434343"/>
                </a:solidFill>
                <a:latin typeface="Alegreya"/>
                <a:ea typeface="Alegreya"/>
                <a:cs typeface="Alegreya"/>
                <a:sym typeface="Alegreya"/>
              </a:rPr>
              <a:t> </a:t>
            </a:r>
            <a:r>
              <a:rPr b="0" lang="en" sz="2000">
                <a:solidFill>
                  <a:srgbClr val="434343"/>
                </a:solidFill>
                <a:latin typeface="Alegreya"/>
                <a:ea typeface="Alegreya"/>
                <a:cs typeface="Alegreya"/>
                <a:sym typeface="Alegreya"/>
              </a:rPr>
              <a:t>The following example searches a string for the character "</a:t>
            </a:r>
            <a:r>
              <a:rPr lang="en" sz="2000">
                <a:solidFill>
                  <a:schemeClr val="accent5"/>
                </a:solidFill>
                <a:latin typeface="Alegreya"/>
                <a:ea typeface="Alegreya"/>
                <a:cs typeface="Alegreya"/>
                <a:sym typeface="Alegreya"/>
              </a:rPr>
              <a:t>e</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914400" marR="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var patt = new RegExp("e");</a:t>
            </a:r>
            <a:endParaRPr b="0" sz="1800">
              <a:solidFill>
                <a:srgbClr val="434343"/>
              </a:solidFill>
              <a:latin typeface="Trebuchet MS"/>
              <a:ea typeface="Trebuchet MS"/>
              <a:cs typeface="Trebuchet MS"/>
              <a:sym typeface="Trebuchet MS"/>
            </a:endParaRPr>
          </a:p>
          <a:p>
            <a:pPr indent="0" lvl="0" marL="914400" marR="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console.log(patt.exec("The best things in life are free"));</a:t>
            </a:r>
            <a:r>
              <a:rPr b="0" i="1" lang="en" sz="2000">
                <a:solidFill>
                  <a:srgbClr val="434343"/>
                </a:solidFill>
                <a:latin typeface="Alegreya"/>
                <a:ea typeface="Alegreya"/>
                <a:cs typeface="Alegreya"/>
                <a:sym typeface="Alegreya"/>
              </a:rPr>
              <a:t> </a:t>
            </a:r>
            <a:endParaRPr b="0" i="1" sz="2000">
              <a:solidFill>
                <a:srgbClr val="434343"/>
              </a:solidFill>
              <a:latin typeface="Alegreya"/>
              <a:ea typeface="Alegreya"/>
              <a:cs typeface="Alegreya"/>
              <a:sym typeface="Alegreya"/>
            </a:endParaRPr>
          </a:p>
          <a:p>
            <a:pPr indent="-355600" lvl="0" marL="457200" rtl="0" algn="l">
              <a:lnSpc>
                <a:spcPct val="100000"/>
              </a:lnSpc>
              <a:spcBef>
                <a:spcPts val="400"/>
              </a:spcBef>
              <a:spcAft>
                <a:spcPts val="0"/>
              </a:spcAft>
              <a:buSzPts val="2000"/>
              <a:buFont typeface="Alegreya"/>
              <a:buChar char="❏"/>
            </a:pPr>
            <a:r>
              <a:rPr b="0" lang="en" sz="2000">
                <a:solidFill>
                  <a:srgbClr val="434343"/>
                </a:solidFill>
                <a:latin typeface="Alegreya"/>
                <a:ea typeface="Alegreya"/>
                <a:cs typeface="Alegreya"/>
                <a:sym typeface="Alegreya"/>
              </a:rPr>
              <a:t>Since there is an "</a:t>
            </a:r>
            <a:r>
              <a:rPr lang="en" sz="2000">
                <a:solidFill>
                  <a:schemeClr val="accent5"/>
                </a:solidFill>
                <a:latin typeface="Alegreya"/>
                <a:ea typeface="Alegreya"/>
                <a:cs typeface="Alegreya"/>
                <a:sym typeface="Alegreya"/>
              </a:rPr>
              <a:t>e</a:t>
            </a:r>
            <a:r>
              <a:rPr b="0" lang="en" sz="2000">
                <a:solidFill>
                  <a:srgbClr val="434343"/>
                </a:solidFill>
                <a:latin typeface="Alegreya"/>
                <a:ea typeface="Alegreya"/>
                <a:cs typeface="Alegreya"/>
                <a:sym typeface="Alegreya"/>
              </a:rPr>
              <a:t>" in the string, the output of the code above will be: </a:t>
            </a:r>
            <a:r>
              <a:rPr i="1" lang="en" sz="2000">
                <a:solidFill>
                  <a:srgbClr val="990055"/>
                </a:solidFill>
                <a:latin typeface="Alegreya"/>
                <a:ea typeface="Alegreya"/>
                <a:cs typeface="Alegreya"/>
                <a:sym typeface="Alegreya"/>
              </a:rPr>
              <a:t>e</a:t>
            </a:r>
            <a:endParaRPr b="0" i="1" sz="2000">
              <a:solidFill>
                <a:srgbClr val="990055"/>
              </a:solidFill>
              <a:latin typeface="Alegreya"/>
              <a:ea typeface="Alegreya"/>
              <a:cs typeface="Alegreya"/>
              <a:sym typeface="Alegreya"/>
            </a:endParaRPr>
          </a:p>
          <a:p>
            <a:pPr indent="0" lvl="0" marL="0" marR="0" rtl="0" algn="l">
              <a:lnSpc>
                <a:spcPct val="100000"/>
              </a:lnSpc>
              <a:spcBef>
                <a:spcPts val="400"/>
              </a:spcBef>
              <a:spcAft>
                <a:spcPts val="0"/>
              </a:spcAft>
              <a:buNone/>
            </a:pPr>
            <a:r>
              <a:t/>
            </a:r>
            <a:endParaRPr sz="2000" u="sng">
              <a:solidFill>
                <a:srgbClr val="0170BA"/>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3" name="Shape 1473"/>
        <p:cNvGrpSpPr/>
        <p:nvPr/>
      </p:nvGrpSpPr>
      <p:grpSpPr>
        <a:xfrm>
          <a:off x="0" y="0"/>
          <a:ext cx="0" cy="0"/>
          <a:chOff x="0" y="0"/>
          <a:chExt cx="0" cy="0"/>
        </a:xfrm>
      </p:grpSpPr>
      <p:graphicFrame>
        <p:nvGraphicFramePr>
          <p:cNvPr id="1474" name="Google Shape;1474;p178"/>
          <p:cNvGraphicFramePr/>
          <p:nvPr/>
        </p:nvGraphicFramePr>
        <p:xfrm>
          <a:off x="496350" y="2012250"/>
          <a:ext cx="3000000" cy="3000000"/>
        </p:xfrm>
        <a:graphic>
          <a:graphicData uri="http://schemas.openxmlformats.org/drawingml/2006/table">
            <a:tbl>
              <a:tblPr>
                <a:noFill/>
                <a:tableStyleId>{74AFA9C1-3977-4363-B957-740D09E80203}</a:tableStyleId>
              </a:tblPr>
              <a:tblGrid>
                <a:gridCol w="1830000"/>
                <a:gridCol w="6479925"/>
              </a:tblGrid>
              <a:tr h="294275">
                <a:tc>
                  <a:txBody>
                    <a:bodyPr>
                      <a:noAutofit/>
                    </a:bodyPr>
                    <a:lstStyle/>
                    <a:p>
                      <a:pPr indent="0" lvl="0" marL="0" rtl="0" algn="ctr">
                        <a:lnSpc>
                          <a:spcPct val="100000"/>
                        </a:lnSpc>
                        <a:spcBef>
                          <a:spcPts val="0"/>
                        </a:spcBef>
                        <a:spcAft>
                          <a:spcPts val="0"/>
                        </a:spcAft>
                        <a:buNone/>
                      </a:pPr>
                      <a:r>
                        <a:rPr b="1" lang="en" sz="1700">
                          <a:solidFill>
                            <a:srgbClr val="FFFFFF"/>
                          </a:solidFill>
                          <a:latin typeface="Alegreya"/>
                          <a:ea typeface="Alegreya"/>
                          <a:cs typeface="Alegreya"/>
                          <a:sym typeface="Alegreya"/>
                        </a:rPr>
                        <a:t>Expression</a:t>
                      </a:r>
                      <a:endParaRPr b="1" sz="1700">
                        <a:solidFill>
                          <a:srgbClr val="FFFFFF"/>
                        </a:solidFill>
                        <a:latin typeface="Alegreya"/>
                        <a:ea typeface="Alegreya"/>
                        <a:cs typeface="Alegreya"/>
                        <a:sym typeface="Alegreya"/>
                      </a:endParaRPr>
                    </a:p>
                  </a:txBody>
                  <a:tcPr marT="91425" marB="91425" marR="91425" marL="91425">
                    <a:solidFill>
                      <a:srgbClr val="63A814"/>
                    </a:solidFill>
                  </a:tcPr>
                </a:tc>
                <a:tc>
                  <a:txBody>
                    <a:bodyPr>
                      <a:noAutofit/>
                    </a:bodyPr>
                    <a:lstStyle/>
                    <a:p>
                      <a:pPr indent="0" lvl="0" marL="0" rtl="0" algn="ctr">
                        <a:lnSpc>
                          <a:spcPct val="100000"/>
                        </a:lnSpc>
                        <a:spcBef>
                          <a:spcPts val="0"/>
                        </a:spcBef>
                        <a:spcAft>
                          <a:spcPts val="0"/>
                        </a:spcAft>
                        <a:buNone/>
                      </a:pPr>
                      <a:r>
                        <a:rPr b="1" lang="en" sz="1700">
                          <a:solidFill>
                            <a:srgbClr val="FFFFFF"/>
                          </a:solidFill>
                          <a:latin typeface="Alegreya"/>
                          <a:ea typeface="Alegreya"/>
                          <a:cs typeface="Alegreya"/>
                          <a:sym typeface="Alegreya"/>
                        </a:rPr>
                        <a:t>Description</a:t>
                      </a:r>
                      <a:endParaRPr b="1" sz="1700">
                        <a:solidFill>
                          <a:srgbClr val="FFFFFF"/>
                        </a:solidFill>
                        <a:latin typeface="Alegreya"/>
                        <a:ea typeface="Alegreya"/>
                        <a:cs typeface="Alegreya"/>
                        <a:sym typeface="Alegreya"/>
                      </a:endParaRPr>
                    </a:p>
                  </a:txBody>
                  <a:tcPr marT="91425" marB="91425" marR="91425" marL="91425">
                    <a:solidFill>
                      <a:srgbClr val="63A814"/>
                    </a:solidFill>
                  </a:tcPr>
                </a:tc>
              </a:tr>
              <a:tr h="2736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[abc]</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Find any character between the brackets</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[^abc]</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spcBef>
                          <a:spcPts val="0"/>
                        </a:spcBef>
                        <a:spcAft>
                          <a:spcPts val="0"/>
                        </a:spcAft>
                        <a:buNone/>
                      </a:pPr>
                      <a:r>
                        <a:rPr lang="en" sz="1700">
                          <a:solidFill>
                            <a:srgbClr val="434343"/>
                          </a:solidFill>
                          <a:latin typeface="Alegreya"/>
                          <a:ea typeface="Alegreya"/>
                          <a:cs typeface="Alegreya"/>
                          <a:sym typeface="Alegreya"/>
                        </a:rPr>
                        <a:t>Find any character NOT between the brackets</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[0-9]</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spcBef>
                          <a:spcPts val="0"/>
                        </a:spcBef>
                        <a:spcAft>
                          <a:spcPts val="0"/>
                        </a:spcAft>
                        <a:buNone/>
                      </a:pPr>
                      <a:r>
                        <a:rPr lang="en" sz="1700">
                          <a:solidFill>
                            <a:srgbClr val="434343"/>
                          </a:solidFill>
                          <a:latin typeface="Alegreya"/>
                          <a:ea typeface="Alegreya"/>
                          <a:cs typeface="Alegreya"/>
                          <a:sym typeface="Alegreya"/>
                        </a:rPr>
                        <a:t>Find any digit between the brackets</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spcBef>
                          <a:spcPts val="0"/>
                        </a:spcBef>
                        <a:spcAft>
                          <a:spcPts val="0"/>
                        </a:spcAft>
                        <a:buNone/>
                      </a:pPr>
                      <a:r>
                        <a:rPr b="1" lang="en" sz="1700">
                          <a:solidFill>
                            <a:schemeClr val="accent5"/>
                          </a:solidFill>
                          <a:latin typeface="Alegreya"/>
                          <a:ea typeface="Alegreya"/>
                          <a:cs typeface="Alegreya"/>
                          <a:sym typeface="Alegreya"/>
                        </a:rPr>
                        <a:t>[^0-9]</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spcBef>
                          <a:spcPts val="0"/>
                        </a:spcBef>
                        <a:spcAft>
                          <a:spcPts val="0"/>
                        </a:spcAft>
                        <a:buNone/>
                      </a:pPr>
                      <a:r>
                        <a:rPr lang="en" sz="1700">
                          <a:solidFill>
                            <a:srgbClr val="434343"/>
                          </a:solidFill>
                          <a:latin typeface="Alegreya"/>
                          <a:ea typeface="Alegreya"/>
                          <a:cs typeface="Alegreya"/>
                          <a:sym typeface="Alegreya"/>
                        </a:rPr>
                        <a:t>Find any digit NOT between the brackets</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(x|y)</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spcBef>
                          <a:spcPts val="0"/>
                        </a:spcBef>
                        <a:spcAft>
                          <a:spcPts val="0"/>
                        </a:spcAft>
                        <a:buNone/>
                      </a:pPr>
                      <a:r>
                        <a:rPr lang="en" sz="1700">
                          <a:solidFill>
                            <a:srgbClr val="434343"/>
                          </a:solidFill>
                          <a:latin typeface="Alegreya"/>
                          <a:ea typeface="Alegreya"/>
                          <a:cs typeface="Alegreya"/>
                          <a:sym typeface="Alegreya"/>
                        </a:rPr>
                        <a:t>Find any of of alternative specified</a:t>
                      </a:r>
                      <a:endParaRPr sz="1700">
                        <a:solidFill>
                          <a:srgbClr val="434343"/>
                        </a:solidFill>
                        <a:latin typeface="Alegreya"/>
                        <a:ea typeface="Alegreya"/>
                        <a:cs typeface="Alegreya"/>
                        <a:sym typeface="Alegreya"/>
                      </a:endParaRPr>
                    </a:p>
                  </a:txBody>
                  <a:tcPr marT="91425" marB="91425" marR="91425" marL="91425"/>
                </a:tc>
              </a:tr>
            </a:tbl>
          </a:graphicData>
        </a:graphic>
      </p:graphicFrame>
      <p:sp>
        <p:nvSpPr>
          <p:cNvPr id="1475" name="Google Shape;1475;p178"/>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RegExp (cont.)</a:t>
            </a:r>
            <a:endParaRPr sz="3600">
              <a:solidFill>
                <a:srgbClr val="63A814"/>
              </a:solidFill>
              <a:latin typeface="Alegreya"/>
              <a:ea typeface="Alegreya"/>
              <a:cs typeface="Alegreya"/>
              <a:sym typeface="Alegreya"/>
            </a:endParaRPr>
          </a:p>
        </p:txBody>
      </p:sp>
      <p:pic>
        <p:nvPicPr>
          <p:cNvPr id="1476" name="Google Shape;1476;p178"/>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477" name="Google Shape;1477;p178"/>
          <p:cNvSpPr txBox="1"/>
          <p:nvPr>
            <p:ph type="title"/>
          </p:nvPr>
        </p:nvSpPr>
        <p:spPr>
          <a:xfrm>
            <a:off x="496350" y="12391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400"/>
              </a:spcBef>
              <a:spcAft>
                <a:spcPts val="0"/>
              </a:spcAft>
              <a:buNone/>
            </a:pPr>
            <a:r>
              <a:rPr lang="en" sz="2000">
                <a:solidFill>
                  <a:srgbClr val="0170BA"/>
                </a:solidFill>
                <a:latin typeface="Alegreya"/>
                <a:ea typeface="Alegreya"/>
                <a:cs typeface="Alegreya"/>
                <a:sym typeface="Alegreya"/>
              </a:rPr>
              <a:t>RegExp Character: Bracket</a:t>
            </a:r>
            <a:endParaRPr sz="2000">
              <a:solidFill>
                <a:srgbClr val="0170BA"/>
              </a:solidFill>
              <a:latin typeface="Alegreya"/>
              <a:ea typeface="Alegreya"/>
              <a:cs typeface="Alegreya"/>
              <a:sym typeface="Alegreya"/>
            </a:endParaRPr>
          </a:p>
          <a:p>
            <a:pPr indent="-355600" lvl="0" marL="457200" marR="0" rtl="0" algn="l">
              <a:lnSpc>
                <a:spcPct val="100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Brackets are used to find range of character: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1" name="Shape 1481"/>
        <p:cNvGrpSpPr/>
        <p:nvPr/>
      </p:nvGrpSpPr>
      <p:grpSpPr>
        <a:xfrm>
          <a:off x="0" y="0"/>
          <a:ext cx="0" cy="0"/>
          <a:chOff x="0" y="0"/>
          <a:chExt cx="0" cy="0"/>
        </a:xfrm>
      </p:grpSpPr>
      <p:sp>
        <p:nvSpPr>
          <p:cNvPr id="1482" name="Google Shape;1482;p179"/>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RegExp (cont.)</a:t>
            </a:r>
            <a:endParaRPr sz="3600">
              <a:solidFill>
                <a:srgbClr val="63A814"/>
              </a:solidFill>
              <a:latin typeface="Alegreya"/>
              <a:ea typeface="Alegreya"/>
              <a:cs typeface="Alegreya"/>
              <a:sym typeface="Alegreya"/>
            </a:endParaRPr>
          </a:p>
        </p:txBody>
      </p:sp>
      <p:pic>
        <p:nvPicPr>
          <p:cNvPr id="1483" name="Google Shape;1483;p179"/>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484" name="Google Shape;1484;p179"/>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 sz="2000">
                <a:solidFill>
                  <a:srgbClr val="0170BA"/>
                </a:solidFill>
                <a:latin typeface="Alegreya"/>
                <a:ea typeface="Alegreya"/>
                <a:cs typeface="Alegreya"/>
                <a:sym typeface="Alegreya"/>
              </a:rPr>
              <a:t>RegExp Metacharacters</a:t>
            </a:r>
            <a:endParaRPr sz="2000">
              <a:solidFill>
                <a:srgbClr val="0170BA"/>
              </a:solidFill>
              <a:latin typeface="Alegreya"/>
              <a:ea typeface="Alegreya"/>
              <a:cs typeface="Alegreya"/>
              <a:sym typeface="Alegreya"/>
            </a:endParaRPr>
          </a:p>
          <a:p>
            <a:pPr indent="-355600" lvl="0" marL="457200" rtl="0" algn="l">
              <a:lnSpc>
                <a:spcPct val="115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Metacharacters are character with a special meaning:</a:t>
            </a:r>
            <a:endParaRPr b="0" sz="2000">
              <a:solidFill>
                <a:srgbClr val="434343"/>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b="0" sz="2000">
              <a:solidFill>
                <a:srgbClr val="434343"/>
              </a:solidFill>
              <a:latin typeface="Alegreya"/>
              <a:ea typeface="Alegreya"/>
              <a:cs typeface="Alegreya"/>
              <a:sym typeface="Alegreya"/>
            </a:endParaRPr>
          </a:p>
        </p:txBody>
      </p:sp>
      <p:graphicFrame>
        <p:nvGraphicFramePr>
          <p:cNvPr id="1485" name="Google Shape;1485;p179"/>
          <p:cNvGraphicFramePr/>
          <p:nvPr/>
        </p:nvGraphicFramePr>
        <p:xfrm>
          <a:off x="496350" y="2164650"/>
          <a:ext cx="3000000" cy="3000000"/>
        </p:xfrm>
        <a:graphic>
          <a:graphicData uri="http://schemas.openxmlformats.org/drawingml/2006/table">
            <a:tbl>
              <a:tblPr>
                <a:noFill/>
                <a:tableStyleId>{74AFA9C1-3977-4363-B957-740D09E80203}</a:tableStyleId>
              </a:tblPr>
              <a:tblGrid>
                <a:gridCol w="1830000"/>
                <a:gridCol w="6479925"/>
              </a:tblGrid>
              <a:tr h="294275">
                <a:tc>
                  <a:txBody>
                    <a:bodyPr>
                      <a:noAutofit/>
                    </a:bodyPr>
                    <a:lstStyle/>
                    <a:p>
                      <a:pPr indent="0" lvl="0" marL="0" rtl="0" algn="ctr">
                        <a:lnSpc>
                          <a:spcPct val="100000"/>
                        </a:lnSpc>
                        <a:spcBef>
                          <a:spcPts val="0"/>
                        </a:spcBef>
                        <a:spcAft>
                          <a:spcPts val="0"/>
                        </a:spcAft>
                        <a:buNone/>
                      </a:pPr>
                      <a:r>
                        <a:rPr b="1" lang="en" sz="1700">
                          <a:solidFill>
                            <a:srgbClr val="FFFFFF"/>
                          </a:solidFill>
                          <a:latin typeface="Alegreya"/>
                          <a:ea typeface="Alegreya"/>
                          <a:cs typeface="Alegreya"/>
                          <a:sym typeface="Alegreya"/>
                        </a:rPr>
                        <a:t>Metacharacters</a:t>
                      </a:r>
                      <a:endParaRPr b="1" sz="1700">
                        <a:solidFill>
                          <a:srgbClr val="FFFFFF"/>
                        </a:solidFill>
                        <a:latin typeface="Alegreya"/>
                        <a:ea typeface="Alegreya"/>
                        <a:cs typeface="Alegreya"/>
                        <a:sym typeface="Alegreya"/>
                      </a:endParaRPr>
                    </a:p>
                  </a:txBody>
                  <a:tcPr marT="91425" marB="91425" marR="91425" marL="91425">
                    <a:solidFill>
                      <a:srgbClr val="63A814"/>
                    </a:solidFill>
                  </a:tcPr>
                </a:tc>
                <a:tc>
                  <a:txBody>
                    <a:bodyPr>
                      <a:noAutofit/>
                    </a:bodyPr>
                    <a:lstStyle/>
                    <a:p>
                      <a:pPr indent="0" lvl="0" marL="0" rtl="0" algn="ctr">
                        <a:lnSpc>
                          <a:spcPct val="100000"/>
                        </a:lnSpc>
                        <a:spcBef>
                          <a:spcPts val="0"/>
                        </a:spcBef>
                        <a:spcAft>
                          <a:spcPts val="0"/>
                        </a:spcAft>
                        <a:buNone/>
                      </a:pPr>
                      <a:r>
                        <a:rPr b="1" lang="en" sz="1700">
                          <a:solidFill>
                            <a:srgbClr val="FFFFFF"/>
                          </a:solidFill>
                          <a:latin typeface="Alegreya"/>
                          <a:ea typeface="Alegreya"/>
                          <a:cs typeface="Alegreya"/>
                          <a:sym typeface="Alegreya"/>
                        </a:rPr>
                        <a:t>Description</a:t>
                      </a:r>
                      <a:endParaRPr b="1" sz="1700">
                        <a:solidFill>
                          <a:srgbClr val="FFFFFF"/>
                        </a:solidFill>
                        <a:latin typeface="Alegreya"/>
                        <a:ea typeface="Alegreya"/>
                        <a:cs typeface="Alegreya"/>
                        <a:sym typeface="Alegreya"/>
                      </a:endParaRPr>
                    </a:p>
                  </a:txBody>
                  <a:tcPr marT="91425" marB="91425" marR="91425" marL="91425">
                    <a:solidFill>
                      <a:srgbClr val="63A814"/>
                    </a:solidFill>
                  </a:tcPr>
                </a:tc>
              </a:tr>
              <a:tr h="2736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Find a single character, except newline or line terminator</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\w</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Find a word character</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\W</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Find a non-word character</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\d</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Find a digit</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\D</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Find a non-digit character</a:t>
                      </a:r>
                      <a:endParaRPr sz="1700">
                        <a:solidFill>
                          <a:srgbClr val="434343"/>
                        </a:solidFill>
                        <a:latin typeface="Alegreya"/>
                        <a:ea typeface="Alegreya"/>
                        <a:cs typeface="Alegreya"/>
                        <a:sym typeface="Alegreya"/>
                      </a:endParaRPr>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9" name="Shape 1489"/>
        <p:cNvGrpSpPr/>
        <p:nvPr/>
      </p:nvGrpSpPr>
      <p:grpSpPr>
        <a:xfrm>
          <a:off x="0" y="0"/>
          <a:ext cx="0" cy="0"/>
          <a:chOff x="0" y="0"/>
          <a:chExt cx="0" cy="0"/>
        </a:xfrm>
      </p:grpSpPr>
      <p:sp>
        <p:nvSpPr>
          <p:cNvPr id="1490" name="Google Shape;1490;p180"/>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RegExp (cont.)</a:t>
            </a:r>
            <a:endParaRPr sz="3600">
              <a:solidFill>
                <a:srgbClr val="63A814"/>
              </a:solidFill>
              <a:latin typeface="Alegreya"/>
              <a:ea typeface="Alegreya"/>
              <a:cs typeface="Alegreya"/>
              <a:sym typeface="Alegreya"/>
            </a:endParaRPr>
          </a:p>
        </p:txBody>
      </p:sp>
      <p:pic>
        <p:nvPicPr>
          <p:cNvPr id="1491" name="Google Shape;1491;p180"/>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492" name="Google Shape;1492;p180"/>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b="0" sz="2000">
              <a:solidFill>
                <a:srgbClr val="434343"/>
              </a:solidFill>
              <a:latin typeface="Alegreya"/>
              <a:ea typeface="Alegreya"/>
              <a:cs typeface="Alegreya"/>
              <a:sym typeface="Alegreya"/>
            </a:endParaRPr>
          </a:p>
        </p:txBody>
      </p:sp>
      <p:graphicFrame>
        <p:nvGraphicFramePr>
          <p:cNvPr id="1493" name="Google Shape;1493;p180"/>
          <p:cNvGraphicFramePr/>
          <p:nvPr/>
        </p:nvGraphicFramePr>
        <p:xfrm>
          <a:off x="496350" y="1478850"/>
          <a:ext cx="3000000" cy="3000000"/>
        </p:xfrm>
        <a:graphic>
          <a:graphicData uri="http://schemas.openxmlformats.org/drawingml/2006/table">
            <a:tbl>
              <a:tblPr>
                <a:noFill/>
                <a:tableStyleId>{74AFA9C1-3977-4363-B957-740D09E80203}</a:tableStyleId>
              </a:tblPr>
              <a:tblGrid>
                <a:gridCol w="1830000"/>
                <a:gridCol w="6479925"/>
              </a:tblGrid>
              <a:tr h="294275">
                <a:tc>
                  <a:txBody>
                    <a:bodyPr>
                      <a:noAutofit/>
                    </a:bodyPr>
                    <a:lstStyle/>
                    <a:p>
                      <a:pPr indent="0" lvl="0" marL="0" marR="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\s</a:t>
                      </a:r>
                      <a:endParaRPr b="1" sz="1700">
                        <a:solidFill>
                          <a:srgbClr val="FFFFFF"/>
                        </a:solidFill>
                        <a:latin typeface="Alegreya"/>
                        <a:ea typeface="Alegreya"/>
                        <a:cs typeface="Alegreya"/>
                        <a:sym typeface="Alegreya"/>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sz="1700">
                          <a:solidFill>
                            <a:srgbClr val="434343"/>
                          </a:solidFill>
                          <a:latin typeface="Alegreya"/>
                          <a:ea typeface="Alegreya"/>
                          <a:cs typeface="Alegreya"/>
                          <a:sym typeface="Alegreya"/>
                        </a:rPr>
                        <a:t>Find a whitespace character</a:t>
                      </a:r>
                      <a:endParaRPr b="1" sz="1700">
                        <a:solidFill>
                          <a:srgbClr val="FFFFFF"/>
                        </a:solidFill>
                        <a:latin typeface="Alegreya"/>
                        <a:ea typeface="Alegreya"/>
                        <a:cs typeface="Alegreya"/>
                        <a:sym typeface="Alegreya"/>
                      </a:endParaRPr>
                    </a:p>
                  </a:txBody>
                  <a:tcPr marT="91425" marB="91425" marR="91425" marL="91425"/>
                </a:tc>
              </a:tr>
              <a:tr h="2736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\S</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Find a non-whitespace character</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\b</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Find a match at the beginning/end of a word</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\B</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Find a match not at the beginning/end of a word</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\0</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Find a NULL character</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\n</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Find a new line character</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\f</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Find a form feed character</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\r</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Find a carriage return character</a:t>
                      </a:r>
                      <a:endParaRPr sz="1700">
                        <a:solidFill>
                          <a:srgbClr val="434343"/>
                        </a:solidFill>
                        <a:latin typeface="Alegreya"/>
                        <a:ea typeface="Alegreya"/>
                        <a:cs typeface="Alegreya"/>
                        <a:sym typeface="Alegreya"/>
                      </a:endParaRPr>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7" name="Shape 1497"/>
        <p:cNvGrpSpPr/>
        <p:nvPr/>
      </p:nvGrpSpPr>
      <p:grpSpPr>
        <a:xfrm>
          <a:off x="0" y="0"/>
          <a:ext cx="0" cy="0"/>
          <a:chOff x="0" y="0"/>
          <a:chExt cx="0" cy="0"/>
        </a:xfrm>
      </p:grpSpPr>
      <p:sp>
        <p:nvSpPr>
          <p:cNvPr id="1498" name="Google Shape;1498;p181"/>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RegExp (cont.)</a:t>
            </a:r>
            <a:endParaRPr sz="3600">
              <a:solidFill>
                <a:srgbClr val="63A814"/>
              </a:solidFill>
              <a:latin typeface="Alegreya"/>
              <a:ea typeface="Alegreya"/>
              <a:cs typeface="Alegreya"/>
              <a:sym typeface="Alegreya"/>
            </a:endParaRPr>
          </a:p>
        </p:txBody>
      </p:sp>
      <p:pic>
        <p:nvPicPr>
          <p:cNvPr id="1499" name="Google Shape;1499;p181"/>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500" name="Google Shape;1500;p181"/>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b="0" sz="2000">
              <a:solidFill>
                <a:srgbClr val="434343"/>
              </a:solidFill>
              <a:latin typeface="Alegreya"/>
              <a:ea typeface="Alegreya"/>
              <a:cs typeface="Alegreya"/>
              <a:sym typeface="Alegreya"/>
            </a:endParaRPr>
          </a:p>
        </p:txBody>
      </p:sp>
      <p:graphicFrame>
        <p:nvGraphicFramePr>
          <p:cNvPr id="1501" name="Google Shape;1501;p181"/>
          <p:cNvGraphicFramePr/>
          <p:nvPr/>
        </p:nvGraphicFramePr>
        <p:xfrm>
          <a:off x="496350" y="1478850"/>
          <a:ext cx="3000000" cy="3000000"/>
        </p:xfrm>
        <a:graphic>
          <a:graphicData uri="http://schemas.openxmlformats.org/drawingml/2006/table">
            <a:tbl>
              <a:tblPr>
                <a:noFill/>
                <a:tableStyleId>{74AFA9C1-3977-4363-B957-740D09E80203}</a:tableStyleId>
              </a:tblPr>
              <a:tblGrid>
                <a:gridCol w="1830000"/>
                <a:gridCol w="6479925"/>
              </a:tblGrid>
              <a:tr h="294275">
                <a:tc>
                  <a:txBody>
                    <a:bodyPr>
                      <a:noAutofit/>
                    </a:bodyPr>
                    <a:lstStyle/>
                    <a:p>
                      <a:pPr indent="0" lvl="0" marL="0" marR="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\t</a:t>
                      </a:r>
                      <a:endParaRPr b="1" sz="1700">
                        <a:solidFill>
                          <a:srgbClr val="FFFFFF"/>
                        </a:solidFill>
                        <a:latin typeface="Alegreya"/>
                        <a:ea typeface="Alegreya"/>
                        <a:cs typeface="Alegreya"/>
                        <a:sym typeface="Alegreya"/>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sz="1700">
                          <a:solidFill>
                            <a:srgbClr val="434343"/>
                          </a:solidFill>
                          <a:latin typeface="Alegreya"/>
                          <a:ea typeface="Alegreya"/>
                          <a:cs typeface="Alegreya"/>
                          <a:sym typeface="Alegreya"/>
                        </a:rPr>
                        <a:t>Find a tab character</a:t>
                      </a:r>
                      <a:endParaRPr b="1" sz="1700">
                        <a:solidFill>
                          <a:srgbClr val="FFFFFF"/>
                        </a:solidFill>
                        <a:latin typeface="Alegreya"/>
                        <a:ea typeface="Alegreya"/>
                        <a:cs typeface="Alegreya"/>
                        <a:sym typeface="Alegreya"/>
                      </a:endParaRPr>
                    </a:p>
                  </a:txBody>
                  <a:tcPr marT="91425" marB="91425" marR="91425" marL="91425"/>
                </a:tc>
              </a:tr>
              <a:tr h="2736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\v</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Find a vertical tab character</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\xxx</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Find the character specified by an octal number xxx</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\xdd</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Find  the character specified by a hexadecimal number dd</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\uxxxx</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Find the Unicide specified by a hexadecimal number xxxx</a:t>
                      </a:r>
                      <a:endParaRPr sz="1700">
                        <a:solidFill>
                          <a:srgbClr val="434343"/>
                        </a:solidFill>
                        <a:latin typeface="Alegreya"/>
                        <a:ea typeface="Alegreya"/>
                        <a:cs typeface="Alegreya"/>
                        <a:sym typeface="Alegreya"/>
                      </a:endParaRPr>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29"/>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How To (cont.)</a:t>
            </a:r>
            <a:endParaRPr sz="3600">
              <a:solidFill>
                <a:srgbClr val="63A814"/>
              </a:solidFill>
              <a:latin typeface="Alegreya"/>
              <a:ea typeface="Alegreya"/>
              <a:cs typeface="Alegreya"/>
              <a:sym typeface="Alegreya"/>
            </a:endParaRPr>
          </a:p>
        </p:txBody>
      </p:sp>
      <p:sp>
        <p:nvSpPr>
          <p:cNvPr id="394" name="Google Shape;394;p29"/>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400"/>
              </a:spcBef>
              <a:spcAft>
                <a:spcPts val="0"/>
              </a:spcAft>
              <a:buNone/>
            </a:pPr>
            <a:r>
              <a:rPr lang="en" sz="2000" u="sng">
                <a:solidFill>
                  <a:srgbClr val="63A814"/>
                </a:solidFill>
                <a:latin typeface="Alegreya"/>
                <a:ea typeface="Alegreya"/>
                <a:cs typeface="Alegreya"/>
                <a:sym typeface="Alegreya"/>
              </a:rPr>
              <a:t>External JavaScripts</a:t>
            </a:r>
            <a:endParaRPr sz="2000" u="sng">
              <a:solidFill>
                <a:srgbClr val="63A814"/>
              </a:solidFill>
              <a:latin typeface="Alegreya"/>
              <a:ea typeface="Alegreya"/>
              <a:cs typeface="Alegreya"/>
              <a:sym typeface="Alegreya"/>
            </a:endParaRPr>
          </a:p>
          <a:p>
            <a:pPr indent="-342900" lvl="0" marL="457200" rtl="0" algn="l">
              <a:lnSpc>
                <a:spcPct val="115000"/>
              </a:lnSpc>
              <a:spcBef>
                <a:spcPts val="400"/>
              </a:spcBef>
              <a:spcAft>
                <a:spcPts val="0"/>
              </a:spcAft>
              <a:buClr>
                <a:srgbClr val="000000"/>
              </a:buClr>
              <a:buSzPts val="1800"/>
              <a:buFont typeface="Alegreya"/>
              <a:buChar char="❏"/>
            </a:pPr>
            <a:r>
              <a:rPr b="0" lang="en" sz="1800">
                <a:solidFill>
                  <a:srgbClr val="000000"/>
                </a:solidFill>
                <a:latin typeface="Alegreya"/>
                <a:ea typeface="Alegreya"/>
                <a:cs typeface="Alegreya"/>
                <a:sym typeface="Alegreya"/>
              </a:rPr>
              <a:t>You can place the script in the </a:t>
            </a:r>
            <a:r>
              <a:rPr lang="en" sz="1800">
                <a:solidFill>
                  <a:srgbClr val="000000"/>
                </a:solidFill>
                <a:latin typeface="Alegreya"/>
                <a:ea typeface="Alegreya"/>
                <a:cs typeface="Alegreya"/>
                <a:sym typeface="Alegreya"/>
              </a:rPr>
              <a:t>&lt;head&gt;</a:t>
            </a:r>
            <a:r>
              <a:rPr b="0" lang="en" sz="1800">
                <a:solidFill>
                  <a:srgbClr val="000000"/>
                </a:solidFill>
                <a:latin typeface="Alegreya"/>
                <a:ea typeface="Alegreya"/>
                <a:cs typeface="Alegreya"/>
                <a:sym typeface="Alegreya"/>
              </a:rPr>
              <a:t> or </a:t>
            </a:r>
            <a:r>
              <a:rPr lang="en" sz="1800">
                <a:solidFill>
                  <a:srgbClr val="000000"/>
                </a:solidFill>
                <a:latin typeface="Alegreya"/>
                <a:ea typeface="Alegreya"/>
                <a:cs typeface="Alegreya"/>
                <a:sym typeface="Alegreya"/>
              </a:rPr>
              <a:t>&lt;body&gt;</a:t>
            </a:r>
            <a:r>
              <a:rPr b="0" lang="en" sz="1800">
                <a:solidFill>
                  <a:srgbClr val="000000"/>
                </a:solidFill>
                <a:latin typeface="Alegreya"/>
                <a:ea typeface="Alegreya"/>
                <a:cs typeface="Alegreya"/>
                <a:sym typeface="Alegreya"/>
              </a:rPr>
              <a:t> as you like. The script will behave as if it was located exactly where you put the </a:t>
            </a:r>
            <a:r>
              <a:rPr lang="en" sz="1800">
                <a:solidFill>
                  <a:srgbClr val="000000"/>
                </a:solidFill>
                <a:latin typeface="Alegreya"/>
                <a:ea typeface="Alegreya"/>
                <a:cs typeface="Alegreya"/>
                <a:sym typeface="Alegreya"/>
              </a:rPr>
              <a:t>&lt;script&gt;</a:t>
            </a:r>
            <a:r>
              <a:rPr b="0" lang="en" sz="1800">
                <a:solidFill>
                  <a:srgbClr val="000000"/>
                </a:solidFill>
                <a:latin typeface="Alegreya"/>
                <a:ea typeface="Alegreya"/>
                <a:cs typeface="Alegreya"/>
                <a:sym typeface="Alegreya"/>
              </a:rPr>
              <a:t> tag in the document.</a:t>
            </a:r>
            <a:endParaRPr b="0" sz="1800">
              <a:solidFill>
                <a:srgbClr val="000000"/>
              </a:solidFill>
              <a:latin typeface="Alegreya"/>
              <a:ea typeface="Alegreya"/>
              <a:cs typeface="Alegreya"/>
              <a:sym typeface="Alegreya"/>
            </a:endParaRPr>
          </a:p>
          <a:p>
            <a:pPr indent="0" lvl="0" marL="0" rtl="0" algn="l">
              <a:lnSpc>
                <a:spcPct val="100000"/>
              </a:lnSpc>
              <a:spcBef>
                <a:spcPts val="400"/>
              </a:spcBef>
              <a:spcAft>
                <a:spcPts val="0"/>
              </a:spcAft>
              <a:buNone/>
            </a:pPr>
            <a:r>
              <a:rPr lang="en" sz="1800">
                <a:solidFill>
                  <a:srgbClr val="0170BA"/>
                </a:solidFill>
                <a:latin typeface="Alegreya"/>
                <a:ea typeface="Alegreya"/>
                <a:cs typeface="Alegreya"/>
                <a:sym typeface="Alegreya"/>
              </a:rPr>
              <a:t>Note</a:t>
            </a:r>
            <a:r>
              <a:rPr b="0" lang="en" sz="1800">
                <a:solidFill>
                  <a:srgbClr val="0170BA"/>
                </a:solidFill>
                <a:latin typeface="Alegreya"/>
                <a:ea typeface="Alegreya"/>
                <a:cs typeface="Alegreya"/>
                <a:sym typeface="Alegreya"/>
              </a:rPr>
              <a:t>: External scripts cannot contain &lt;script&gt; tags.</a:t>
            </a:r>
            <a:endParaRPr sz="2000" u="sng">
              <a:solidFill>
                <a:srgbClr val="0170BA"/>
              </a:solidFill>
              <a:latin typeface="Alegreya"/>
              <a:ea typeface="Alegreya"/>
              <a:cs typeface="Alegreya"/>
              <a:sym typeface="Alegreya"/>
            </a:endParaRPr>
          </a:p>
        </p:txBody>
      </p:sp>
      <p:pic>
        <p:nvPicPr>
          <p:cNvPr id="395" name="Google Shape;395;p29"/>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5" name="Shape 1505"/>
        <p:cNvGrpSpPr/>
        <p:nvPr/>
      </p:nvGrpSpPr>
      <p:grpSpPr>
        <a:xfrm>
          <a:off x="0" y="0"/>
          <a:ext cx="0" cy="0"/>
          <a:chOff x="0" y="0"/>
          <a:chExt cx="0" cy="0"/>
        </a:xfrm>
      </p:grpSpPr>
      <p:sp>
        <p:nvSpPr>
          <p:cNvPr id="1506" name="Google Shape;1506;p182"/>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RegExp (cont.)</a:t>
            </a:r>
            <a:endParaRPr sz="3600">
              <a:solidFill>
                <a:srgbClr val="63A814"/>
              </a:solidFill>
              <a:latin typeface="Alegreya"/>
              <a:ea typeface="Alegreya"/>
              <a:cs typeface="Alegreya"/>
              <a:sym typeface="Alegreya"/>
            </a:endParaRPr>
          </a:p>
        </p:txBody>
      </p:sp>
      <p:pic>
        <p:nvPicPr>
          <p:cNvPr id="1507" name="Google Shape;1507;p182"/>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508" name="Google Shape;1508;p182"/>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 sz="2000">
                <a:solidFill>
                  <a:srgbClr val="0170BA"/>
                </a:solidFill>
                <a:latin typeface="Alegreya"/>
                <a:ea typeface="Alegreya"/>
                <a:cs typeface="Alegreya"/>
                <a:sym typeface="Alegreya"/>
              </a:rPr>
              <a:t>RegExp Quantifiers</a:t>
            </a:r>
            <a:endParaRPr b="0" sz="2000">
              <a:solidFill>
                <a:srgbClr val="434343"/>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b="0" sz="2000">
              <a:solidFill>
                <a:srgbClr val="434343"/>
              </a:solidFill>
              <a:latin typeface="Alegreya"/>
              <a:ea typeface="Alegreya"/>
              <a:cs typeface="Alegreya"/>
              <a:sym typeface="Alegreya"/>
            </a:endParaRPr>
          </a:p>
        </p:txBody>
      </p:sp>
      <p:graphicFrame>
        <p:nvGraphicFramePr>
          <p:cNvPr id="1509" name="Google Shape;1509;p182"/>
          <p:cNvGraphicFramePr/>
          <p:nvPr/>
        </p:nvGraphicFramePr>
        <p:xfrm>
          <a:off x="496350" y="1783650"/>
          <a:ext cx="3000000" cy="3000000"/>
        </p:xfrm>
        <a:graphic>
          <a:graphicData uri="http://schemas.openxmlformats.org/drawingml/2006/table">
            <a:tbl>
              <a:tblPr>
                <a:noFill/>
                <a:tableStyleId>{74AFA9C1-3977-4363-B957-740D09E80203}</a:tableStyleId>
              </a:tblPr>
              <a:tblGrid>
                <a:gridCol w="1830000"/>
                <a:gridCol w="6479925"/>
              </a:tblGrid>
              <a:tr h="294275">
                <a:tc>
                  <a:txBody>
                    <a:bodyPr>
                      <a:noAutofit/>
                    </a:bodyPr>
                    <a:lstStyle/>
                    <a:p>
                      <a:pPr indent="0" lvl="0" marL="0" rtl="0" algn="ctr">
                        <a:lnSpc>
                          <a:spcPct val="100000"/>
                        </a:lnSpc>
                        <a:spcBef>
                          <a:spcPts val="0"/>
                        </a:spcBef>
                        <a:spcAft>
                          <a:spcPts val="0"/>
                        </a:spcAft>
                        <a:buNone/>
                      </a:pPr>
                      <a:r>
                        <a:rPr b="1" lang="en" sz="1700">
                          <a:solidFill>
                            <a:srgbClr val="FFFFFF"/>
                          </a:solidFill>
                          <a:latin typeface="Alegreya"/>
                          <a:ea typeface="Alegreya"/>
                          <a:cs typeface="Alegreya"/>
                          <a:sym typeface="Alegreya"/>
                        </a:rPr>
                        <a:t>Quantifier</a:t>
                      </a:r>
                      <a:endParaRPr b="1" sz="1700">
                        <a:solidFill>
                          <a:srgbClr val="FFFFFF"/>
                        </a:solidFill>
                        <a:latin typeface="Alegreya"/>
                        <a:ea typeface="Alegreya"/>
                        <a:cs typeface="Alegreya"/>
                        <a:sym typeface="Alegreya"/>
                      </a:endParaRPr>
                    </a:p>
                  </a:txBody>
                  <a:tcPr marT="91425" marB="91425" marR="91425" marL="91425">
                    <a:solidFill>
                      <a:srgbClr val="63A814"/>
                    </a:solidFill>
                  </a:tcPr>
                </a:tc>
                <a:tc>
                  <a:txBody>
                    <a:bodyPr>
                      <a:noAutofit/>
                    </a:bodyPr>
                    <a:lstStyle/>
                    <a:p>
                      <a:pPr indent="0" lvl="0" marL="0" rtl="0" algn="ctr">
                        <a:lnSpc>
                          <a:spcPct val="100000"/>
                        </a:lnSpc>
                        <a:spcBef>
                          <a:spcPts val="0"/>
                        </a:spcBef>
                        <a:spcAft>
                          <a:spcPts val="0"/>
                        </a:spcAft>
                        <a:buNone/>
                      </a:pPr>
                      <a:r>
                        <a:rPr b="1" lang="en" sz="1700">
                          <a:solidFill>
                            <a:srgbClr val="FFFFFF"/>
                          </a:solidFill>
                          <a:latin typeface="Alegreya"/>
                          <a:ea typeface="Alegreya"/>
                          <a:cs typeface="Alegreya"/>
                          <a:sym typeface="Alegreya"/>
                        </a:rPr>
                        <a:t>Description</a:t>
                      </a:r>
                      <a:endParaRPr b="1" sz="1700">
                        <a:solidFill>
                          <a:srgbClr val="FFFFFF"/>
                        </a:solidFill>
                        <a:latin typeface="Alegreya"/>
                        <a:ea typeface="Alegreya"/>
                        <a:cs typeface="Alegreya"/>
                        <a:sym typeface="Alegreya"/>
                      </a:endParaRPr>
                    </a:p>
                  </a:txBody>
                  <a:tcPr marT="91425" marB="91425" marR="91425" marL="91425">
                    <a:solidFill>
                      <a:srgbClr val="63A814"/>
                    </a:solidFill>
                  </a:tcPr>
                </a:tc>
              </a:tr>
              <a:tr h="2736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n+</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Matches any string that contains at least one n</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n*</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Matches any string that contains zero or more occurence of n</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n?</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Matches any string that contains zero or one </a:t>
                      </a:r>
                      <a:r>
                        <a:rPr lang="en" sz="1700">
                          <a:solidFill>
                            <a:srgbClr val="434343"/>
                          </a:solidFill>
                          <a:latin typeface="Alegreya"/>
                          <a:ea typeface="Alegreya"/>
                          <a:cs typeface="Alegreya"/>
                          <a:sym typeface="Alegreya"/>
                        </a:rPr>
                        <a:t>occurrence</a:t>
                      </a:r>
                      <a:r>
                        <a:rPr lang="en" sz="1700">
                          <a:solidFill>
                            <a:srgbClr val="434343"/>
                          </a:solidFill>
                          <a:latin typeface="Alegreya"/>
                          <a:ea typeface="Alegreya"/>
                          <a:cs typeface="Alegreya"/>
                          <a:sym typeface="Alegreya"/>
                        </a:rPr>
                        <a:t> of n</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n{x}</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Matches any string that contains a sequence of X n’s</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n[x,y}</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Matches any string that contains a sequence of X to Y n’s</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n{x,}</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Matches any string that contains a sequence of at least X n’s</a:t>
                      </a:r>
                      <a:endParaRPr sz="1700">
                        <a:solidFill>
                          <a:srgbClr val="434343"/>
                        </a:solidFill>
                        <a:latin typeface="Alegreya"/>
                        <a:ea typeface="Alegreya"/>
                        <a:cs typeface="Alegreya"/>
                        <a:sym typeface="Alegreya"/>
                      </a:endParaRPr>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3" name="Shape 1513"/>
        <p:cNvGrpSpPr/>
        <p:nvPr/>
      </p:nvGrpSpPr>
      <p:grpSpPr>
        <a:xfrm>
          <a:off x="0" y="0"/>
          <a:ext cx="0" cy="0"/>
          <a:chOff x="0" y="0"/>
          <a:chExt cx="0" cy="0"/>
        </a:xfrm>
      </p:grpSpPr>
      <p:sp>
        <p:nvSpPr>
          <p:cNvPr id="1514" name="Google Shape;1514;p183"/>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RegExp (cont.)</a:t>
            </a:r>
            <a:endParaRPr sz="3600">
              <a:solidFill>
                <a:srgbClr val="63A814"/>
              </a:solidFill>
              <a:latin typeface="Alegreya"/>
              <a:ea typeface="Alegreya"/>
              <a:cs typeface="Alegreya"/>
              <a:sym typeface="Alegreya"/>
            </a:endParaRPr>
          </a:p>
        </p:txBody>
      </p:sp>
      <p:pic>
        <p:nvPicPr>
          <p:cNvPr id="1515" name="Google Shape;1515;p183"/>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516" name="Google Shape;1516;p183"/>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 sz="2000">
                <a:solidFill>
                  <a:srgbClr val="0170BA"/>
                </a:solidFill>
                <a:latin typeface="Alegreya"/>
                <a:ea typeface="Alegreya"/>
                <a:cs typeface="Alegreya"/>
                <a:sym typeface="Alegreya"/>
              </a:rPr>
              <a:t>RegExp Quantifiers</a:t>
            </a:r>
            <a:endParaRPr b="0" sz="2000">
              <a:solidFill>
                <a:srgbClr val="434343"/>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t/>
            </a:r>
            <a:endParaRPr b="0" sz="2000">
              <a:solidFill>
                <a:srgbClr val="434343"/>
              </a:solidFill>
              <a:latin typeface="Alegreya"/>
              <a:ea typeface="Alegreya"/>
              <a:cs typeface="Alegreya"/>
              <a:sym typeface="Alegreya"/>
            </a:endParaRPr>
          </a:p>
        </p:txBody>
      </p:sp>
      <p:graphicFrame>
        <p:nvGraphicFramePr>
          <p:cNvPr id="1517" name="Google Shape;1517;p183"/>
          <p:cNvGraphicFramePr/>
          <p:nvPr/>
        </p:nvGraphicFramePr>
        <p:xfrm>
          <a:off x="496350" y="1783650"/>
          <a:ext cx="3000000" cy="3000000"/>
        </p:xfrm>
        <a:graphic>
          <a:graphicData uri="http://schemas.openxmlformats.org/drawingml/2006/table">
            <a:tbl>
              <a:tblPr>
                <a:noFill/>
                <a:tableStyleId>{74AFA9C1-3977-4363-B957-740D09E80203}</a:tableStyleId>
              </a:tblPr>
              <a:tblGrid>
                <a:gridCol w="1830000"/>
                <a:gridCol w="6479925"/>
              </a:tblGrid>
              <a:tr h="294275">
                <a:tc>
                  <a:txBody>
                    <a:bodyPr>
                      <a:noAutofit/>
                    </a:bodyPr>
                    <a:lstStyle/>
                    <a:p>
                      <a:pPr indent="0" lvl="0" marL="0" marR="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n$</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sz="1700">
                          <a:solidFill>
                            <a:srgbClr val="434343"/>
                          </a:solidFill>
                          <a:latin typeface="Alegreya"/>
                          <a:ea typeface="Alegreya"/>
                          <a:cs typeface="Alegreya"/>
                          <a:sym typeface="Alegreya"/>
                        </a:rPr>
                        <a:t>Matches any string with n at the end of it</a:t>
                      </a:r>
                      <a:endParaRPr b="1" sz="1700">
                        <a:solidFill>
                          <a:srgbClr val="FFFFFF"/>
                        </a:solidFill>
                        <a:latin typeface="Alegreya"/>
                        <a:ea typeface="Alegreya"/>
                        <a:cs typeface="Alegreya"/>
                        <a:sym typeface="Alegreya"/>
                      </a:endParaRPr>
                    </a:p>
                  </a:txBody>
                  <a:tcPr marT="91425" marB="91425" marR="91425" marL="91425"/>
                </a:tc>
              </a:tr>
              <a:tr h="273675">
                <a:tc>
                  <a:txBody>
                    <a:bodyPr>
                      <a:noAutofit/>
                    </a:bodyPr>
                    <a:lstStyle/>
                    <a:p>
                      <a:pPr indent="0" lvl="0" marL="0" marR="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^n</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sz="1700">
                          <a:solidFill>
                            <a:srgbClr val="434343"/>
                          </a:solidFill>
                          <a:latin typeface="Alegreya"/>
                          <a:ea typeface="Alegreya"/>
                          <a:cs typeface="Alegreya"/>
                          <a:sym typeface="Alegreya"/>
                        </a:rPr>
                        <a:t>Matches any string with n at the beginning of it</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?=n</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Matches any string at is followed by a specific string n</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?!n</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Matches any string that is not followed by a specific string n</a:t>
                      </a:r>
                      <a:endParaRPr sz="1700">
                        <a:solidFill>
                          <a:srgbClr val="434343"/>
                        </a:solidFill>
                        <a:latin typeface="Alegreya"/>
                        <a:ea typeface="Alegreya"/>
                        <a:cs typeface="Alegreya"/>
                        <a:sym typeface="Alegreya"/>
                      </a:endParaRPr>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1" name="Shape 1521"/>
        <p:cNvGrpSpPr/>
        <p:nvPr/>
      </p:nvGrpSpPr>
      <p:grpSpPr>
        <a:xfrm>
          <a:off x="0" y="0"/>
          <a:ext cx="0" cy="0"/>
          <a:chOff x="0" y="0"/>
          <a:chExt cx="0" cy="0"/>
        </a:xfrm>
      </p:grpSpPr>
      <p:sp>
        <p:nvSpPr>
          <p:cNvPr id="1522" name="Google Shape;1522;p184"/>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Validation</a:t>
            </a:r>
            <a:endParaRPr sz="3600">
              <a:solidFill>
                <a:srgbClr val="63A814"/>
              </a:solidFill>
              <a:latin typeface="Alegreya"/>
              <a:ea typeface="Alegreya"/>
              <a:cs typeface="Alegreya"/>
              <a:sym typeface="Alegreya"/>
            </a:endParaRPr>
          </a:p>
        </p:txBody>
      </p:sp>
      <p:pic>
        <p:nvPicPr>
          <p:cNvPr id="1523" name="Google Shape;1523;p184"/>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524" name="Google Shape;1524;p184"/>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400"/>
              </a:spcBef>
              <a:spcAft>
                <a:spcPts val="0"/>
              </a:spcAft>
              <a:buNone/>
            </a:pPr>
            <a:r>
              <a:rPr lang="en" sz="2000">
                <a:solidFill>
                  <a:srgbClr val="0170BA"/>
                </a:solidFill>
                <a:latin typeface="Alegreya"/>
                <a:ea typeface="Alegreya"/>
                <a:cs typeface="Alegreya"/>
                <a:sym typeface="Alegreya"/>
              </a:rPr>
              <a:t>JavaScript Form Validation</a:t>
            </a:r>
            <a:endParaRPr sz="2000">
              <a:solidFill>
                <a:srgbClr val="0170BA"/>
              </a:solidFill>
              <a:latin typeface="Alegreya"/>
              <a:ea typeface="Alegreya"/>
              <a:cs typeface="Alegreya"/>
              <a:sym typeface="Alegreya"/>
            </a:endParaRPr>
          </a:p>
          <a:p>
            <a:pPr indent="-355600" lvl="0" marL="457200" rtl="0" algn="l">
              <a:lnSpc>
                <a:spcPct val="100000"/>
              </a:lnSpc>
              <a:spcBef>
                <a:spcPts val="400"/>
              </a:spcBef>
              <a:spcAft>
                <a:spcPts val="0"/>
              </a:spcAft>
              <a:buSzPts val="2000"/>
              <a:buFont typeface="Alegreya"/>
              <a:buChar char="❏"/>
            </a:pPr>
            <a:r>
              <a:rPr b="0" lang="en" sz="2000">
                <a:solidFill>
                  <a:srgbClr val="434343"/>
                </a:solidFill>
                <a:latin typeface="Alegreya"/>
                <a:ea typeface="Alegreya"/>
                <a:cs typeface="Alegreya"/>
                <a:sym typeface="Alegreya"/>
              </a:rPr>
              <a:t>JavaScript can be used to </a:t>
            </a:r>
            <a:r>
              <a:rPr b="0" lang="en" sz="2000">
                <a:solidFill>
                  <a:schemeClr val="accent5"/>
                </a:solidFill>
                <a:latin typeface="Alegreya"/>
                <a:ea typeface="Alegreya"/>
                <a:cs typeface="Alegreya"/>
                <a:sym typeface="Alegreya"/>
              </a:rPr>
              <a:t>validate data in HTML forms before sending off the content to a server.</a:t>
            </a:r>
            <a:endParaRPr b="0" sz="2000">
              <a:solidFill>
                <a:schemeClr val="accent5"/>
              </a:solidFill>
              <a:latin typeface="Alegreya"/>
              <a:ea typeface="Alegreya"/>
              <a:cs typeface="Alegreya"/>
              <a:sym typeface="Alegreya"/>
            </a:endParaRPr>
          </a:p>
          <a:p>
            <a:pPr indent="-355600" lvl="0" marL="457200" rtl="0" algn="l">
              <a:lnSpc>
                <a:spcPct val="100000"/>
              </a:lnSpc>
              <a:spcBef>
                <a:spcPts val="0"/>
              </a:spcBef>
              <a:spcAft>
                <a:spcPts val="0"/>
              </a:spcAft>
              <a:buSzPts val="2000"/>
              <a:buFont typeface="Alegreya"/>
              <a:buChar char="❏"/>
            </a:pPr>
            <a:r>
              <a:rPr b="0" lang="en" sz="2000">
                <a:solidFill>
                  <a:srgbClr val="434343"/>
                </a:solidFill>
                <a:latin typeface="Alegreya"/>
                <a:ea typeface="Alegreya"/>
                <a:cs typeface="Alegreya"/>
                <a:sym typeface="Alegreya"/>
              </a:rPr>
              <a:t>Form data that typically are checked by a JavaScript could be:</a:t>
            </a:r>
            <a:endParaRPr b="0" sz="2000">
              <a:solidFill>
                <a:srgbClr val="434343"/>
              </a:solidFill>
              <a:latin typeface="Alegreya"/>
              <a:ea typeface="Alegreya"/>
              <a:cs typeface="Alegreya"/>
              <a:sym typeface="Alegreya"/>
            </a:endParaRPr>
          </a:p>
          <a:p>
            <a:pPr indent="-355600" lvl="1" marL="914400" rtl="0" algn="l">
              <a:lnSpc>
                <a:spcPct val="100000"/>
              </a:lnSpc>
              <a:spcBef>
                <a:spcPts val="0"/>
              </a:spcBef>
              <a:spcAft>
                <a:spcPts val="0"/>
              </a:spcAft>
              <a:buSzPts val="2000"/>
              <a:buFont typeface="Alegreya"/>
              <a:buChar char="❏"/>
            </a:pPr>
            <a:r>
              <a:rPr b="0" lang="en" sz="2000">
                <a:solidFill>
                  <a:srgbClr val="434343"/>
                </a:solidFill>
                <a:latin typeface="Alegreya"/>
                <a:ea typeface="Alegreya"/>
                <a:cs typeface="Alegreya"/>
                <a:sym typeface="Alegreya"/>
              </a:rPr>
              <a:t>has the user left required fields empty?</a:t>
            </a:r>
            <a:endParaRPr b="0" sz="2000">
              <a:solidFill>
                <a:srgbClr val="434343"/>
              </a:solidFill>
              <a:latin typeface="Alegreya"/>
              <a:ea typeface="Alegreya"/>
              <a:cs typeface="Alegreya"/>
              <a:sym typeface="Alegreya"/>
            </a:endParaRPr>
          </a:p>
          <a:p>
            <a:pPr indent="-355600" lvl="1" marL="914400" rtl="0" algn="l">
              <a:lnSpc>
                <a:spcPct val="100000"/>
              </a:lnSpc>
              <a:spcBef>
                <a:spcPts val="0"/>
              </a:spcBef>
              <a:spcAft>
                <a:spcPts val="0"/>
              </a:spcAft>
              <a:buSzPts val="2000"/>
              <a:buFont typeface="Alegreya"/>
              <a:buChar char="❏"/>
            </a:pPr>
            <a:r>
              <a:rPr b="0" lang="en" sz="2000">
                <a:solidFill>
                  <a:srgbClr val="434343"/>
                </a:solidFill>
                <a:latin typeface="Alegreya"/>
                <a:ea typeface="Alegreya"/>
                <a:cs typeface="Alegreya"/>
                <a:sym typeface="Alegreya"/>
              </a:rPr>
              <a:t>has the user entered a valid e-mail address?</a:t>
            </a:r>
            <a:endParaRPr b="0" sz="2000">
              <a:solidFill>
                <a:srgbClr val="434343"/>
              </a:solidFill>
              <a:latin typeface="Alegreya"/>
              <a:ea typeface="Alegreya"/>
              <a:cs typeface="Alegreya"/>
              <a:sym typeface="Alegreya"/>
            </a:endParaRPr>
          </a:p>
          <a:p>
            <a:pPr indent="-355600" lvl="1" marL="914400" rtl="0" algn="l">
              <a:lnSpc>
                <a:spcPct val="100000"/>
              </a:lnSpc>
              <a:spcBef>
                <a:spcPts val="0"/>
              </a:spcBef>
              <a:spcAft>
                <a:spcPts val="0"/>
              </a:spcAft>
              <a:buSzPts val="2000"/>
              <a:buFont typeface="Alegreya"/>
              <a:buChar char="❏"/>
            </a:pPr>
            <a:r>
              <a:rPr b="0" lang="en" sz="2000">
                <a:solidFill>
                  <a:srgbClr val="434343"/>
                </a:solidFill>
                <a:latin typeface="Alegreya"/>
                <a:ea typeface="Alegreya"/>
                <a:cs typeface="Alegreya"/>
                <a:sym typeface="Alegreya"/>
              </a:rPr>
              <a:t>has the user entered a valid date?</a:t>
            </a:r>
            <a:endParaRPr b="0" sz="2000">
              <a:solidFill>
                <a:srgbClr val="434343"/>
              </a:solidFill>
              <a:latin typeface="Alegreya"/>
              <a:ea typeface="Alegreya"/>
              <a:cs typeface="Alegreya"/>
              <a:sym typeface="Alegreya"/>
            </a:endParaRPr>
          </a:p>
          <a:p>
            <a:pPr indent="-355600" lvl="1" marL="914400" rtl="0" algn="l">
              <a:lnSpc>
                <a:spcPct val="100000"/>
              </a:lnSpc>
              <a:spcBef>
                <a:spcPts val="0"/>
              </a:spcBef>
              <a:spcAft>
                <a:spcPts val="0"/>
              </a:spcAft>
              <a:buSzPts val="2000"/>
              <a:buFont typeface="Alegreya"/>
              <a:buChar char="❏"/>
            </a:pPr>
            <a:r>
              <a:rPr b="0" lang="en" sz="2000">
                <a:solidFill>
                  <a:srgbClr val="434343"/>
                </a:solidFill>
                <a:latin typeface="Alegreya"/>
                <a:ea typeface="Alegreya"/>
                <a:cs typeface="Alegreya"/>
                <a:sym typeface="Alegreya"/>
              </a:rPr>
              <a:t>has the user entered text in a numeric field?</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is required field empty” can be check by HTML5 attribute called: </a:t>
            </a:r>
            <a:r>
              <a:rPr b="0" lang="en" sz="1800">
                <a:solidFill>
                  <a:srgbClr val="434343"/>
                </a:solidFill>
                <a:latin typeface="Trebuchet MS"/>
                <a:ea typeface="Trebuchet MS"/>
                <a:cs typeface="Trebuchet MS"/>
                <a:sym typeface="Trebuchet MS"/>
              </a:rPr>
              <a:t>required</a:t>
            </a:r>
            <a:endParaRPr b="0" sz="1800">
              <a:solidFill>
                <a:srgbClr val="434343"/>
              </a:solidFill>
              <a:latin typeface="Trebuchet MS"/>
              <a:ea typeface="Trebuchet MS"/>
              <a:cs typeface="Trebuchet MS"/>
              <a:sym typeface="Trebuchet MS"/>
            </a:endParaRPr>
          </a:p>
          <a:p>
            <a:pPr indent="457200" lvl="0" marL="45720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&lt;input type=“text” id=“name” required/&gt;</a:t>
            </a:r>
            <a:br>
              <a:rPr b="0" lang="en" sz="2000">
                <a:solidFill>
                  <a:srgbClr val="434343"/>
                </a:solidFill>
                <a:latin typeface="Alegreya"/>
                <a:ea typeface="Alegreya"/>
                <a:cs typeface="Alegreya"/>
                <a:sym typeface="Alegreya"/>
              </a:rPr>
            </a:br>
            <a:endParaRPr b="0" sz="2000">
              <a:solidFill>
                <a:srgbClr val="434343"/>
              </a:solidFill>
              <a:latin typeface="Alegreya"/>
              <a:ea typeface="Alegreya"/>
              <a:cs typeface="Alegreya"/>
              <a:sym typeface="Alegreya"/>
            </a:endParaRPr>
          </a:p>
          <a:p>
            <a:pPr indent="0" lvl="0" marL="0" rtl="0" algn="l">
              <a:lnSpc>
                <a:spcPct val="100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400"/>
              </a:spcBef>
              <a:spcAft>
                <a:spcPts val="0"/>
              </a:spcAft>
              <a:buNone/>
            </a:pPr>
            <a: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8" name="Shape 1528"/>
        <p:cNvGrpSpPr/>
        <p:nvPr/>
      </p:nvGrpSpPr>
      <p:grpSpPr>
        <a:xfrm>
          <a:off x="0" y="0"/>
          <a:ext cx="0" cy="0"/>
          <a:chOff x="0" y="0"/>
          <a:chExt cx="0" cy="0"/>
        </a:xfrm>
      </p:grpSpPr>
      <p:sp>
        <p:nvSpPr>
          <p:cNvPr id="1529" name="Google Shape;1529;p185"/>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Validation</a:t>
            </a:r>
            <a:endParaRPr sz="3600">
              <a:solidFill>
                <a:srgbClr val="63A814"/>
              </a:solidFill>
              <a:latin typeface="Alegreya"/>
              <a:ea typeface="Alegreya"/>
              <a:cs typeface="Alegreya"/>
              <a:sym typeface="Alegreya"/>
            </a:endParaRPr>
          </a:p>
        </p:txBody>
      </p:sp>
      <p:pic>
        <p:nvPicPr>
          <p:cNvPr id="1530" name="Google Shape;1530;p185"/>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531" name="Google Shape;1531;p185"/>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is entered any valid data” this can be checked by using RegExp that we have just learnt about.</a:t>
            </a:r>
            <a:endParaRPr b="0" sz="2000">
              <a:solidFill>
                <a:srgbClr val="434343"/>
              </a:solidFill>
              <a:latin typeface="Alegreya"/>
              <a:ea typeface="Alegreya"/>
              <a:cs typeface="Alegreya"/>
              <a:sym typeface="Alegreya"/>
            </a:endParaRPr>
          </a:p>
          <a:p>
            <a:pPr indent="381000" lvl="0" marL="533400" marR="139700" rtl="0" algn="l">
              <a:lnSpc>
                <a:spcPct val="100000"/>
              </a:lnSpc>
              <a:spcBef>
                <a:spcPts val="0"/>
              </a:spcBef>
              <a:spcAft>
                <a:spcPts val="0"/>
              </a:spcAft>
              <a:buNone/>
            </a:pPr>
            <a:r>
              <a:rPr b="0" lang="en" sz="1800">
                <a:solidFill>
                  <a:srgbClr val="999999"/>
                </a:solidFill>
                <a:latin typeface="Trebuchet MS"/>
                <a:ea typeface="Trebuchet MS"/>
                <a:cs typeface="Trebuchet MS"/>
                <a:sym typeface="Trebuchet MS"/>
              </a:rPr>
              <a:t>&lt;</a:t>
            </a:r>
            <a:r>
              <a:rPr b="0" lang="en" sz="1800">
                <a:solidFill>
                  <a:srgbClr val="990055"/>
                </a:solidFill>
                <a:latin typeface="Trebuchet MS"/>
                <a:ea typeface="Trebuchet MS"/>
                <a:cs typeface="Trebuchet MS"/>
                <a:sym typeface="Trebuchet MS"/>
              </a:rPr>
              <a:t>script </a:t>
            </a:r>
            <a:r>
              <a:rPr b="0" lang="en" sz="1800">
                <a:solidFill>
                  <a:srgbClr val="669900"/>
                </a:solidFill>
                <a:latin typeface="Trebuchet MS"/>
                <a:ea typeface="Trebuchet MS"/>
                <a:cs typeface="Trebuchet MS"/>
                <a:sym typeface="Trebuchet MS"/>
              </a:rPr>
              <a:t>type</a:t>
            </a:r>
            <a:r>
              <a:rPr b="0" lang="en" sz="1800">
                <a:solidFill>
                  <a:srgbClr val="999999"/>
                </a:solidFill>
                <a:latin typeface="Trebuchet MS"/>
                <a:ea typeface="Trebuchet MS"/>
                <a:cs typeface="Trebuchet MS"/>
                <a:sym typeface="Trebuchet MS"/>
              </a:rPr>
              <a:t>="</a:t>
            </a:r>
            <a:r>
              <a:rPr b="0" lang="en" sz="1800">
                <a:solidFill>
                  <a:srgbClr val="0077AA"/>
                </a:solidFill>
                <a:latin typeface="Trebuchet MS"/>
                <a:ea typeface="Trebuchet MS"/>
                <a:cs typeface="Trebuchet MS"/>
                <a:sym typeface="Trebuchet MS"/>
              </a:rPr>
              <a:t>text/javascript</a:t>
            </a:r>
            <a:r>
              <a:rPr b="0" lang="en" sz="1800">
                <a:solidFill>
                  <a:srgbClr val="999999"/>
                </a:solidFill>
                <a:latin typeface="Trebuchet MS"/>
                <a:ea typeface="Trebuchet MS"/>
                <a:cs typeface="Trebuchet MS"/>
                <a:sym typeface="Trebuchet MS"/>
              </a:rPr>
              <a:t>"&gt;</a:t>
            </a:r>
            <a:r>
              <a:rPr b="0" lang="en" sz="1800">
                <a:solidFill>
                  <a:srgbClr val="333333"/>
                </a:solidFill>
                <a:latin typeface="Trebuchet MS"/>
                <a:ea typeface="Trebuchet MS"/>
                <a:cs typeface="Trebuchet MS"/>
                <a:sym typeface="Trebuchet MS"/>
              </a:rPr>
              <a:t>  </a:t>
            </a:r>
            <a:br>
              <a:rPr b="0" lang="en" sz="1800">
                <a:solidFill>
                  <a:srgbClr val="333333"/>
                </a:solidFill>
                <a:latin typeface="Trebuchet MS"/>
                <a:ea typeface="Trebuchet MS"/>
                <a:cs typeface="Trebuchet MS"/>
                <a:sym typeface="Trebuchet MS"/>
              </a:rPr>
            </a:br>
            <a:r>
              <a:rPr b="0" lang="en" sz="1800">
                <a:solidFill>
                  <a:srgbClr val="333333"/>
                </a:solidFill>
                <a:latin typeface="Trebuchet MS"/>
                <a:ea typeface="Trebuchet MS"/>
                <a:cs typeface="Trebuchet MS"/>
                <a:sym typeface="Trebuchet MS"/>
              </a:rPr>
              <a:t>      </a:t>
            </a:r>
            <a:r>
              <a:rPr b="0" lang="en" sz="1800">
                <a:solidFill>
                  <a:srgbClr val="0077AA"/>
                </a:solidFill>
                <a:latin typeface="Trebuchet MS"/>
                <a:ea typeface="Trebuchet MS"/>
                <a:cs typeface="Trebuchet MS"/>
                <a:sym typeface="Trebuchet MS"/>
              </a:rPr>
              <a:t>var</a:t>
            </a:r>
            <a:r>
              <a:rPr b="0" lang="en" sz="1800">
                <a:solidFill>
                  <a:srgbClr val="333333"/>
                </a:solidFill>
                <a:latin typeface="Trebuchet MS"/>
                <a:ea typeface="Trebuchet MS"/>
                <a:cs typeface="Trebuchet MS"/>
                <a:sym typeface="Trebuchet MS"/>
              </a:rPr>
              <a:t> re </a:t>
            </a:r>
            <a:r>
              <a:rPr b="0" lang="en" sz="1800">
                <a:solidFill>
                  <a:srgbClr val="A67F59"/>
                </a:solidFill>
                <a:latin typeface="Trebuchet MS"/>
                <a:ea typeface="Trebuchet MS"/>
                <a:cs typeface="Trebuchet MS"/>
                <a:sym typeface="Trebuchet MS"/>
              </a:rPr>
              <a:t>=</a:t>
            </a:r>
            <a:r>
              <a:rPr b="0" lang="en" sz="1800">
                <a:solidFill>
                  <a:srgbClr val="333333"/>
                </a:solidFill>
                <a:latin typeface="Trebuchet MS"/>
                <a:ea typeface="Trebuchet MS"/>
                <a:cs typeface="Trebuchet MS"/>
                <a:sym typeface="Trebuchet MS"/>
              </a:rPr>
              <a:t> </a:t>
            </a:r>
            <a:r>
              <a:rPr b="0" lang="en" sz="1800">
                <a:solidFill>
                  <a:srgbClr val="EE9900"/>
                </a:solidFill>
                <a:latin typeface="Trebuchet MS"/>
                <a:ea typeface="Trebuchet MS"/>
                <a:cs typeface="Trebuchet MS"/>
                <a:sym typeface="Trebuchet MS"/>
              </a:rPr>
              <a:t>/(?:\d{3}|\(\d{3}\))([-\/\.])\d{3}\1\d{4}/</a:t>
            </a:r>
            <a:r>
              <a:rPr b="0" lang="en" sz="1800">
                <a:solidFill>
                  <a:srgbClr val="999999"/>
                </a:solidFill>
                <a:latin typeface="Trebuchet MS"/>
                <a:ea typeface="Trebuchet MS"/>
                <a:cs typeface="Trebuchet MS"/>
                <a:sym typeface="Trebuchet MS"/>
              </a:rPr>
              <a:t>;</a:t>
            </a:r>
            <a:r>
              <a:rPr b="0" lang="en" sz="1800">
                <a:solidFill>
                  <a:srgbClr val="333333"/>
                </a:solidFill>
                <a:latin typeface="Trebuchet MS"/>
                <a:ea typeface="Trebuchet MS"/>
                <a:cs typeface="Trebuchet MS"/>
                <a:sym typeface="Trebuchet MS"/>
              </a:rPr>
              <a:t>  </a:t>
            </a:r>
            <a:br>
              <a:rPr b="0" lang="en" sz="1800">
                <a:solidFill>
                  <a:srgbClr val="333333"/>
                </a:solidFill>
                <a:latin typeface="Trebuchet MS"/>
                <a:ea typeface="Trebuchet MS"/>
                <a:cs typeface="Trebuchet MS"/>
                <a:sym typeface="Trebuchet MS"/>
              </a:rPr>
            </a:br>
            <a:r>
              <a:rPr b="0" lang="en" sz="1800">
                <a:solidFill>
                  <a:srgbClr val="333333"/>
                </a:solidFill>
                <a:latin typeface="Trebuchet MS"/>
                <a:ea typeface="Trebuchet MS"/>
                <a:cs typeface="Trebuchet MS"/>
                <a:sym typeface="Trebuchet MS"/>
              </a:rPr>
              <a:t>      </a:t>
            </a:r>
            <a:r>
              <a:rPr b="0" lang="en" sz="1800">
                <a:solidFill>
                  <a:srgbClr val="0077AA"/>
                </a:solidFill>
                <a:latin typeface="Trebuchet MS"/>
                <a:ea typeface="Trebuchet MS"/>
                <a:cs typeface="Trebuchet MS"/>
                <a:sym typeface="Trebuchet MS"/>
              </a:rPr>
              <a:t>function</a:t>
            </a:r>
            <a:r>
              <a:rPr b="0" lang="en" sz="1800">
                <a:solidFill>
                  <a:srgbClr val="333333"/>
                </a:solidFill>
                <a:latin typeface="Trebuchet MS"/>
                <a:ea typeface="Trebuchet MS"/>
                <a:cs typeface="Trebuchet MS"/>
                <a:sym typeface="Trebuchet MS"/>
              </a:rPr>
              <a:t> </a:t>
            </a:r>
            <a:r>
              <a:rPr b="0" lang="en" sz="1800">
                <a:solidFill>
                  <a:srgbClr val="DD4A68"/>
                </a:solidFill>
                <a:latin typeface="Trebuchet MS"/>
                <a:ea typeface="Trebuchet MS"/>
                <a:cs typeface="Trebuchet MS"/>
                <a:sym typeface="Trebuchet MS"/>
              </a:rPr>
              <a:t>testInfo</a:t>
            </a:r>
            <a:r>
              <a:rPr b="0" lang="en" sz="1800">
                <a:solidFill>
                  <a:srgbClr val="999999"/>
                </a:solidFill>
                <a:latin typeface="Trebuchet MS"/>
                <a:ea typeface="Trebuchet MS"/>
                <a:cs typeface="Trebuchet MS"/>
                <a:sym typeface="Trebuchet MS"/>
              </a:rPr>
              <a:t>(</a:t>
            </a:r>
            <a:r>
              <a:rPr b="0" lang="en" sz="1800">
                <a:solidFill>
                  <a:srgbClr val="333333"/>
                </a:solidFill>
                <a:latin typeface="Trebuchet MS"/>
                <a:ea typeface="Trebuchet MS"/>
                <a:cs typeface="Trebuchet MS"/>
                <a:sym typeface="Trebuchet MS"/>
              </a:rPr>
              <a:t>phoneInput</a:t>
            </a:r>
            <a:r>
              <a:rPr b="0" lang="en" sz="1800">
                <a:solidFill>
                  <a:srgbClr val="999999"/>
                </a:solidFill>
                <a:latin typeface="Trebuchet MS"/>
                <a:ea typeface="Trebuchet MS"/>
                <a:cs typeface="Trebuchet MS"/>
                <a:sym typeface="Trebuchet MS"/>
              </a:rPr>
              <a:t>)</a:t>
            </a:r>
            <a:r>
              <a:rPr b="0" lang="en" sz="1800">
                <a:solidFill>
                  <a:srgbClr val="333333"/>
                </a:solidFill>
                <a:latin typeface="Trebuchet MS"/>
                <a:ea typeface="Trebuchet MS"/>
                <a:cs typeface="Trebuchet MS"/>
                <a:sym typeface="Trebuchet MS"/>
              </a:rPr>
              <a:t> </a:t>
            </a:r>
            <a:r>
              <a:rPr b="0" lang="en" sz="1800">
                <a:solidFill>
                  <a:srgbClr val="999999"/>
                </a:solidFill>
                <a:latin typeface="Trebuchet MS"/>
                <a:ea typeface="Trebuchet MS"/>
                <a:cs typeface="Trebuchet MS"/>
                <a:sym typeface="Trebuchet MS"/>
              </a:rPr>
              <a:t>{</a:t>
            </a:r>
            <a:r>
              <a:rPr b="0" lang="en" sz="1800">
                <a:solidFill>
                  <a:srgbClr val="333333"/>
                </a:solidFill>
                <a:latin typeface="Trebuchet MS"/>
                <a:ea typeface="Trebuchet MS"/>
                <a:cs typeface="Trebuchet MS"/>
                <a:sym typeface="Trebuchet MS"/>
              </a:rPr>
              <a:t>  </a:t>
            </a:r>
            <a:br>
              <a:rPr b="0" lang="en" sz="1800">
                <a:solidFill>
                  <a:srgbClr val="333333"/>
                </a:solidFill>
                <a:latin typeface="Trebuchet MS"/>
                <a:ea typeface="Trebuchet MS"/>
                <a:cs typeface="Trebuchet MS"/>
                <a:sym typeface="Trebuchet MS"/>
              </a:rPr>
            </a:br>
            <a:r>
              <a:rPr b="0" lang="en" sz="1800">
                <a:solidFill>
                  <a:srgbClr val="333333"/>
                </a:solidFill>
                <a:latin typeface="Trebuchet MS"/>
                <a:ea typeface="Trebuchet MS"/>
                <a:cs typeface="Trebuchet MS"/>
                <a:sym typeface="Trebuchet MS"/>
              </a:rPr>
              <a:t>        </a:t>
            </a:r>
            <a:r>
              <a:rPr b="0" lang="en" sz="1800">
                <a:solidFill>
                  <a:srgbClr val="0077AA"/>
                </a:solidFill>
                <a:latin typeface="Trebuchet MS"/>
                <a:ea typeface="Trebuchet MS"/>
                <a:cs typeface="Trebuchet MS"/>
                <a:sym typeface="Trebuchet MS"/>
              </a:rPr>
              <a:t>var</a:t>
            </a:r>
            <a:r>
              <a:rPr b="0" lang="en" sz="1800">
                <a:solidFill>
                  <a:srgbClr val="333333"/>
                </a:solidFill>
                <a:latin typeface="Trebuchet MS"/>
                <a:ea typeface="Trebuchet MS"/>
                <a:cs typeface="Trebuchet MS"/>
                <a:sym typeface="Trebuchet MS"/>
              </a:rPr>
              <a:t> OK </a:t>
            </a:r>
            <a:r>
              <a:rPr b="0" lang="en" sz="1800">
                <a:solidFill>
                  <a:srgbClr val="A67F59"/>
                </a:solidFill>
                <a:latin typeface="Trebuchet MS"/>
                <a:ea typeface="Trebuchet MS"/>
                <a:cs typeface="Trebuchet MS"/>
                <a:sym typeface="Trebuchet MS"/>
              </a:rPr>
              <a:t>=</a:t>
            </a:r>
            <a:r>
              <a:rPr b="0" lang="en" sz="1800">
                <a:solidFill>
                  <a:srgbClr val="333333"/>
                </a:solidFill>
                <a:latin typeface="Trebuchet MS"/>
                <a:ea typeface="Trebuchet MS"/>
                <a:cs typeface="Trebuchet MS"/>
                <a:sym typeface="Trebuchet MS"/>
              </a:rPr>
              <a:t> re</a:t>
            </a:r>
            <a:r>
              <a:rPr b="0" lang="en" sz="1800">
                <a:solidFill>
                  <a:srgbClr val="999999"/>
                </a:solidFill>
                <a:latin typeface="Trebuchet MS"/>
                <a:ea typeface="Trebuchet MS"/>
                <a:cs typeface="Trebuchet MS"/>
                <a:sym typeface="Trebuchet MS"/>
              </a:rPr>
              <a:t>.</a:t>
            </a:r>
            <a:r>
              <a:rPr b="0" lang="en" sz="1800">
                <a:solidFill>
                  <a:srgbClr val="DD4A68"/>
                </a:solidFill>
                <a:latin typeface="Trebuchet MS"/>
                <a:ea typeface="Trebuchet MS"/>
                <a:cs typeface="Trebuchet MS"/>
                <a:sym typeface="Trebuchet MS"/>
              </a:rPr>
              <a:t>exec</a:t>
            </a:r>
            <a:r>
              <a:rPr b="0" lang="en" sz="1800">
                <a:solidFill>
                  <a:srgbClr val="999999"/>
                </a:solidFill>
                <a:latin typeface="Trebuchet MS"/>
                <a:ea typeface="Trebuchet MS"/>
                <a:cs typeface="Trebuchet MS"/>
                <a:sym typeface="Trebuchet MS"/>
              </a:rPr>
              <a:t>(</a:t>
            </a:r>
            <a:r>
              <a:rPr b="0" lang="en" sz="1800">
                <a:solidFill>
                  <a:srgbClr val="333333"/>
                </a:solidFill>
                <a:latin typeface="Trebuchet MS"/>
                <a:ea typeface="Trebuchet MS"/>
                <a:cs typeface="Trebuchet MS"/>
                <a:sym typeface="Trebuchet MS"/>
              </a:rPr>
              <a:t>phoneInput</a:t>
            </a:r>
            <a:r>
              <a:rPr b="0" lang="en" sz="1800">
                <a:solidFill>
                  <a:srgbClr val="999999"/>
                </a:solidFill>
                <a:latin typeface="Trebuchet MS"/>
                <a:ea typeface="Trebuchet MS"/>
                <a:cs typeface="Trebuchet MS"/>
                <a:sym typeface="Trebuchet MS"/>
              </a:rPr>
              <a:t>.</a:t>
            </a:r>
            <a:r>
              <a:rPr b="0" lang="en" sz="1800">
                <a:solidFill>
                  <a:srgbClr val="333333"/>
                </a:solidFill>
                <a:latin typeface="Trebuchet MS"/>
                <a:ea typeface="Trebuchet MS"/>
                <a:cs typeface="Trebuchet MS"/>
                <a:sym typeface="Trebuchet MS"/>
              </a:rPr>
              <a:t>value</a:t>
            </a:r>
            <a:r>
              <a:rPr b="0" lang="en" sz="1800">
                <a:solidFill>
                  <a:srgbClr val="999999"/>
                </a:solidFill>
                <a:latin typeface="Trebuchet MS"/>
                <a:ea typeface="Trebuchet MS"/>
                <a:cs typeface="Trebuchet MS"/>
                <a:sym typeface="Trebuchet MS"/>
              </a:rPr>
              <a:t>);</a:t>
            </a:r>
            <a:r>
              <a:rPr b="0" lang="en" sz="1800">
                <a:solidFill>
                  <a:srgbClr val="333333"/>
                </a:solidFill>
                <a:latin typeface="Trebuchet MS"/>
                <a:ea typeface="Trebuchet MS"/>
                <a:cs typeface="Trebuchet MS"/>
                <a:sym typeface="Trebuchet MS"/>
              </a:rPr>
              <a:t>  </a:t>
            </a:r>
            <a:br>
              <a:rPr b="0" lang="en" sz="1800">
                <a:solidFill>
                  <a:srgbClr val="333333"/>
                </a:solidFill>
                <a:latin typeface="Trebuchet MS"/>
                <a:ea typeface="Trebuchet MS"/>
                <a:cs typeface="Trebuchet MS"/>
                <a:sym typeface="Trebuchet MS"/>
              </a:rPr>
            </a:br>
            <a:r>
              <a:rPr b="0" lang="en" sz="1800">
                <a:solidFill>
                  <a:srgbClr val="333333"/>
                </a:solidFill>
                <a:latin typeface="Trebuchet MS"/>
                <a:ea typeface="Trebuchet MS"/>
                <a:cs typeface="Trebuchet MS"/>
                <a:sym typeface="Trebuchet MS"/>
              </a:rPr>
              <a:t>        </a:t>
            </a:r>
            <a:r>
              <a:rPr b="0" lang="en" sz="1800">
                <a:solidFill>
                  <a:srgbClr val="0077AA"/>
                </a:solidFill>
                <a:latin typeface="Trebuchet MS"/>
                <a:ea typeface="Trebuchet MS"/>
                <a:cs typeface="Trebuchet MS"/>
                <a:sym typeface="Trebuchet MS"/>
              </a:rPr>
              <a:t>if</a:t>
            </a:r>
            <a:r>
              <a:rPr b="0" lang="en" sz="1800">
                <a:solidFill>
                  <a:srgbClr val="333333"/>
                </a:solidFill>
                <a:latin typeface="Trebuchet MS"/>
                <a:ea typeface="Trebuchet MS"/>
                <a:cs typeface="Trebuchet MS"/>
                <a:sym typeface="Trebuchet MS"/>
              </a:rPr>
              <a:t> </a:t>
            </a:r>
            <a:r>
              <a:rPr b="0" lang="en" sz="1800">
                <a:solidFill>
                  <a:srgbClr val="999999"/>
                </a:solidFill>
                <a:latin typeface="Trebuchet MS"/>
                <a:ea typeface="Trebuchet MS"/>
                <a:cs typeface="Trebuchet MS"/>
                <a:sym typeface="Trebuchet MS"/>
              </a:rPr>
              <a:t>(</a:t>
            </a:r>
            <a:r>
              <a:rPr b="0" lang="en" sz="1800">
                <a:solidFill>
                  <a:srgbClr val="A67F59"/>
                </a:solidFill>
                <a:latin typeface="Trebuchet MS"/>
                <a:ea typeface="Trebuchet MS"/>
                <a:cs typeface="Trebuchet MS"/>
                <a:sym typeface="Trebuchet MS"/>
              </a:rPr>
              <a:t>!</a:t>
            </a:r>
            <a:r>
              <a:rPr b="0" lang="en" sz="1800">
                <a:solidFill>
                  <a:srgbClr val="333333"/>
                </a:solidFill>
                <a:latin typeface="Trebuchet MS"/>
                <a:ea typeface="Trebuchet MS"/>
                <a:cs typeface="Trebuchet MS"/>
                <a:sym typeface="Trebuchet MS"/>
              </a:rPr>
              <a:t>OK</a:t>
            </a:r>
            <a:r>
              <a:rPr b="0" lang="en" sz="1800">
                <a:solidFill>
                  <a:srgbClr val="999999"/>
                </a:solidFill>
                <a:latin typeface="Trebuchet MS"/>
                <a:ea typeface="Trebuchet MS"/>
                <a:cs typeface="Trebuchet MS"/>
                <a:sym typeface="Trebuchet MS"/>
              </a:rPr>
              <a:t>)</a:t>
            </a:r>
            <a:r>
              <a:rPr b="0" lang="en" sz="1800">
                <a:solidFill>
                  <a:srgbClr val="333333"/>
                </a:solidFill>
                <a:latin typeface="Trebuchet MS"/>
                <a:ea typeface="Trebuchet MS"/>
                <a:cs typeface="Trebuchet MS"/>
                <a:sym typeface="Trebuchet MS"/>
              </a:rPr>
              <a:t>  </a:t>
            </a:r>
            <a:br>
              <a:rPr b="0" lang="en" sz="1800">
                <a:solidFill>
                  <a:srgbClr val="333333"/>
                </a:solidFill>
                <a:latin typeface="Trebuchet MS"/>
                <a:ea typeface="Trebuchet MS"/>
                <a:cs typeface="Trebuchet MS"/>
                <a:sym typeface="Trebuchet MS"/>
              </a:rPr>
            </a:br>
            <a:r>
              <a:rPr b="0" lang="en" sz="1800">
                <a:solidFill>
                  <a:srgbClr val="333333"/>
                </a:solidFill>
                <a:latin typeface="Trebuchet MS"/>
                <a:ea typeface="Trebuchet MS"/>
                <a:cs typeface="Trebuchet MS"/>
                <a:sym typeface="Trebuchet MS"/>
              </a:rPr>
              <a:t>          window</a:t>
            </a:r>
            <a:r>
              <a:rPr b="0" lang="en" sz="1800">
                <a:solidFill>
                  <a:srgbClr val="999999"/>
                </a:solidFill>
                <a:latin typeface="Trebuchet MS"/>
                <a:ea typeface="Trebuchet MS"/>
                <a:cs typeface="Trebuchet MS"/>
                <a:sym typeface="Trebuchet MS"/>
              </a:rPr>
              <a:t>.</a:t>
            </a:r>
            <a:r>
              <a:rPr b="0" lang="en" sz="1800">
                <a:solidFill>
                  <a:srgbClr val="DD4A68"/>
                </a:solidFill>
                <a:latin typeface="Trebuchet MS"/>
                <a:ea typeface="Trebuchet MS"/>
                <a:cs typeface="Trebuchet MS"/>
                <a:sym typeface="Trebuchet MS"/>
              </a:rPr>
              <a:t>alert</a:t>
            </a:r>
            <a:r>
              <a:rPr b="0" lang="en" sz="1800">
                <a:solidFill>
                  <a:srgbClr val="999999"/>
                </a:solidFill>
                <a:latin typeface="Trebuchet MS"/>
                <a:ea typeface="Trebuchet MS"/>
                <a:cs typeface="Trebuchet MS"/>
                <a:sym typeface="Trebuchet MS"/>
              </a:rPr>
              <a:t>(</a:t>
            </a:r>
            <a:r>
              <a:rPr b="0" lang="en" sz="1800">
                <a:solidFill>
                  <a:srgbClr val="333333"/>
                </a:solidFill>
                <a:latin typeface="Trebuchet MS"/>
                <a:ea typeface="Trebuchet MS"/>
                <a:cs typeface="Trebuchet MS"/>
                <a:sym typeface="Trebuchet MS"/>
              </a:rPr>
              <a:t>phoneInput</a:t>
            </a:r>
            <a:r>
              <a:rPr b="0" lang="en" sz="1800">
                <a:solidFill>
                  <a:srgbClr val="999999"/>
                </a:solidFill>
                <a:latin typeface="Trebuchet MS"/>
                <a:ea typeface="Trebuchet MS"/>
                <a:cs typeface="Trebuchet MS"/>
                <a:sym typeface="Trebuchet MS"/>
              </a:rPr>
              <a:t>.</a:t>
            </a:r>
            <a:r>
              <a:rPr b="0" lang="en" sz="1800">
                <a:solidFill>
                  <a:srgbClr val="333333"/>
                </a:solidFill>
                <a:latin typeface="Trebuchet MS"/>
                <a:ea typeface="Trebuchet MS"/>
                <a:cs typeface="Trebuchet MS"/>
                <a:sym typeface="Trebuchet MS"/>
              </a:rPr>
              <a:t>value </a:t>
            </a:r>
            <a:r>
              <a:rPr b="0" lang="en" sz="1800">
                <a:solidFill>
                  <a:srgbClr val="A67F59"/>
                </a:solidFill>
                <a:latin typeface="Trebuchet MS"/>
                <a:ea typeface="Trebuchet MS"/>
                <a:cs typeface="Trebuchet MS"/>
                <a:sym typeface="Trebuchet MS"/>
              </a:rPr>
              <a:t>+</a:t>
            </a:r>
            <a:r>
              <a:rPr b="0" lang="en" sz="1800">
                <a:solidFill>
                  <a:srgbClr val="333333"/>
                </a:solidFill>
                <a:latin typeface="Trebuchet MS"/>
                <a:ea typeface="Trebuchet MS"/>
                <a:cs typeface="Trebuchet MS"/>
                <a:sym typeface="Trebuchet MS"/>
              </a:rPr>
              <a:t> </a:t>
            </a:r>
            <a:r>
              <a:rPr b="0" lang="en" sz="1800">
                <a:solidFill>
                  <a:srgbClr val="669900"/>
                </a:solidFill>
                <a:latin typeface="Trebuchet MS"/>
                <a:ea typeface="Trebuchet MS"/>
                <a:cs typeface="Trebuchet MS"/>
                <a:sym typeface="Trebuchet MS"/>
              </a:rPr>
              <a:t>' isn\'t a phone number with area code!'</a:t>
            </a:r>
            <a:r>
              <a:rPr b="0" lang="en" sz="1800">
                <a:solidFill>
                  <a:srgbClr val="999999"/>
                </a:solidFill>
                <a:latin typeface="Trebuchet MS"/>
                <a:ea typeface="Trebuchet MS"/>
                <a:cs typeface="Trebuchet MS"/>
                <a:sym typeface="Trebuchet MS"/>
              </a:rPr>
              <a:t>);</a:t>
            </a:r>
            <a:r>
              <a:rPr b="0" lang="en" sz="1800">
                <a:solidFill>
                  <a:srgbClr val="333333"/>
                </a:solidFill>
                <a:latin typeface="Trebuchet MS"/>
                <a:ea typeface="Trebuchet MS"/>
                <a:cs typeface="Trebuchet MS"/>
                <a:sym typeface="Trebuchet MS"/>
              </a:rPr>
              <a:t>  </a:t>
            </a:r>
            <a:br>
              <a:rPr b="0" lang="en" sz="1800">
                <a:solidFill>
                  <a:srgbClr val="333333"/>
                </a:solidFill>
                <a:latin typeface="Trebuchet MS"/>
                <a:ea typeface="Trebuchet MS"/>
                <a:cs typeface="Trebuchet MS"/>
                <a:sym typeface="Trebuchet MS"/>
              </a:rPr>
            </a:br>
            <a:r>
              <a:rPr b="0" lang="en" sz="1800">
                <a:solidFill>
                  <a:srgbClr val="333333"/>
                </a:solidFill>
                <a:latin typeface="Trebuchet MS"/>
                <a:ea typeface="Trebuchet MS"/>
                <a:cs typeface="Trebuchet MS"/>
                <a:sym typeface="Trebuchet MS"/>
              </a:rPr>
              <a:t>        </a:t>
            </a:r>
            <a:r>
              <a:rPr b="0" lang="en" sz="1800">
                <a:solidFill>
                  <a:srgbClr val="0077AA"/>
                </a:solidFill>
                <a:latin typeface="Trebuchet MS"/>
                <a:ea typeface="Trebuchet MS"/>
                <a:cs typeface="Trebuchet MS"/>
                <a:sym typeface="Trebuchet MS"/>
              </a:rPr>
              <a:t>else</a:t>
            </a:r>
            <a:br>
              <a:rPr b="0" lang="en" sz="1800">
                <a:solidFill>
                  <a:srgbClr val="333333"/>
                </a:solidFill>
                <a:latin typeface="Trebuchet MS"/>
                <a:ea typeface="Trebuchet MS"/>
                <a:cs typeface="Trebuchet MS"/>
                <a:sym typeface="Trebuchet MS"/>
              </a:rPr>
            </a:br>
            <a:r>
              <a:rPr b="0" lang="en" sz="1800">
                <a:solidFill>
                  <a:srgbClr val="333333"/>
                </a:solidFill>
                <a:latin typeface="Trebuchet MS"/>
                <a:ea typeface="Trebuchet MS"/>
                <a:cs typeface="Trebuchet MS"/>
                <a:sym typeface="Trebuchet MS"/>
              </a:rPr>
              <a:t>          window</a:t>
            </a:r>
            <a:r>
              <a:rPr b="0" lang="en" sz="1800">
                <a:solidFill>
                  <a:srgbClr val="999999"/>
                </a:solidFill>
                <a:latin typeface="Trebuchet MS"/>
                <a:ea typeface="Trebuchet MS"/>
                <a:cs typeface="Trebuchet MS"/>
                <a:sym typeface="Trebuchet MS"/>
              </a:rPr>
              <a:t>.</a:t>
            </a:r>
            <a:r>
              <a:rPr b="0" lang="en" sz="1800">
                <a:solidFill>
                  <a:srgbClr val="DD4A68"/>
                </a:solidFill>
                <a:latin typeface="Trebuchet MS"/>
                <a:ea typeface="Trebuchet MS"/>
                <a:cs typeface="Trebuchet MS"/>
                <a:sym typeface="Trebuchet MS"/>
              </a:rPr>
              <a:t>alert</a:t>
            </a:r>
            <a:r>
              <a:rPr b="0" lang="en" sz="1800">
                <a:solidFill>
                  <a:srgbClr val="999999"/>
                </a:solidFill>
                <a:latin typeface="Trebuchet MS"/>
                <a:ea typeface="Trebuchet MS"/>
                <a:cs typeface="Trebuchet MS"/>
                <a:sym typeface="Trebuchet MS"/>
              </a:rPr>
              <a:t>(</a:t>
            </a:r>
            <a:r>
              <a:rPr b="0" lang="en" sz="1800">
                <a:solidFill>
                  <a:srgbClr val="669900"/>
                </a:solidFill>
                <a:latin typeface="Trebuchet MS"/>
                <a:ea typeface="Trebuchet MS"/>
                <a:cs typeface="Trebuchet MS"/>
                <a:sym typeface="Trebuchet MS"/>
              </a:rPr>
              <a:t>'Thanks, your phone number is '</a:t>
            </a:r>
            <a:r>
              <a:rPr b="0" lang="en" sz="1800">
                <a:solidFill>
                  <a:srgbClr val="333333"/>
                </a:solidFill>
                <a:latin typeface="Trebuchet MS"/>
                <a:ea typeface="Trebuchet MS"/>
                <a:cs typeface="Trebuchet MS"/>
                <a:sym typeface="Trebuchet MS"/>
              </a:rPr>
              <a:t> </a:t>
            </a:r>
            <a:r>
              <a:rPr b="0" lang="en" sz="1800">
                <a:solidFill>
                  <a:srgbClr val="A67F59"/>
                </a:solidFill>
                <a:latin typeface="Trebuchet MS"/>
                <a:ea typeface="Trebuchet MS"/>
                <a:cs typeface="Trebuchet MS"/>
                <a:sym typeface="Trebuchet MS"/>
              </a:rPr>
              <a:t>+</a:t>
            </a:r>
            <a:r>
              <a:rPr b="0" lang="en" sz="1800">
                <a:solidFill>
                  <a:srgbClr val="333333"/>
                </a:solidFill>
                <a:latin typeface="Trebuchet MS"/>
                <a:ea typeface="Trebuchet MS"/>
                <a:cs typeface="Trebuchet MS"/>
                <a:sym typeface="Trebuchet MS"/>
              </a:rPr>
              <a:t> OK</a:t>
            </a:r>
            <a:r>
              <a:rPr b="0" lang="en" sz="1800">
                <a:solidFill>
                  <a:srgbClr val="999999"/>
                </a:solidFill>
                <a:latin typeface="Trebuchet MS"/>
                <a:ea typeface="Trebuchet MS"/>
                <a:cs typeface="Trebuchet MS"/>
                <a:sym typeface="Trebuchet MS"/>
              </a:rPr>
              <a:t>[</a:t>
            </a:r>
            <a:r>
              <a:rPr b="0" lang="en" sz="1800">
                <a:solidFill>
                  <a:srgbClr val="990055"/>
                </a:solidFill>
                <a:latin typeface="Trebuchet MS"/>
                <a:ea typeface="Trebuchet MS"/>
                <a:cs typeface="Trebuchet MS"/>
                <a:sym typeface="Trebuchet MS"/>
              </a:rPr>
              <a:t>0</a:t>
            </a:r>
            <a:r>
              <a:rPr b="0" lang="en" sz="1800">
                <a:solidFill>
                  <a:srgbClr val="999999"/>
                </a:solidFill>
                <a:latin typeface="Trebuchet MS"/>
                <a:ea typeface="Trebuchet MS"/>
                <a:cs typeface="Trebuchet MS"/>
                <a:sym typeface="Trebuchet MS"/>
              </a:rPr>
              <a:t>]);</a:t>
            </a:r>
            <a:r>
              <a:rPr b="0" lang="en" sz="1800">
                <a:solidFill>
                  <a:srgbClr val="333333"/>
                </a:solidFill>
                <a:latin typeface="Trebuchet MS"/>
                <a:ea typeface="Trebuchet MS"/>
                <a:cs typeface="Trebuchet MS"/>
                <a:sym typeface="Trebuchet MS"/>
              </a:rPr>
              <a:t>  </a:t>
            </a:r>
            <a:br>
              <a:rPr b="0" lang="en" sz="1800">
                <a:solidFill>
                  <a:srgbClr val="333333"/>
                </a:solidFill>
                <a:latin typeface="Trebuchet MS"/>
                <a:ea typeface="Trebuchet MS"/>
                <a:cs typeface="Trebuchet MS"/>
                <a:sym typeface="Trebuchet MS"/>
              </a:rPr>
            </a:br>
            <a:r>
              <a:rPr b="0" lang="en" sz="1800">
                <a:solidFill>
                  <a:srgbClr val="333333"/>
                </a:solidFill>
                <a:latin typeface="Trebuchet MS"/>
                <a:ea typeface="Trebuchet MS"/>
                <a:cs typeface="Trebuchet MS"/>
                <a:sym typeface="Trebuchet MS"/>
              </a:rPr>
              <a:t>      </a:t>
            </a:r>
            <a:r>
              <a:rPr b="0" lang="en" sz="1800">
                <a:solidFill>
                  <a:srgbClr val="999999"/>
                </a:solidFill>
                <a:latin typeface="Trebuchet MS"/>
                <a:ea typeface="Trebuchet MS"/>
                <a:cs typeface="Trebuchet MS"/>
                <a:sym typeface="Trebuchet MS"/>
              </a:rPr>
              <a:t>}</a:t>
            </a:r>
            <a:r>
              <a:rPr b="0" lang="en" sz="1800">
                <a:solidFill>
                  <a:srgbClr val="333333"/>
                </a:solidFill>
                <a:latin typeface="Trebuchet MS"/>
                <a:ea typeface="Trebuchet MS"/>
                <a:cs typeface="Trebuchet MS"/>
                <a:sym typeface="Trebuchet MS"/>
              </a:rPr>
              <a:t>  </a:t>
            </a:r>
            <a:br>
              <a:rPr b="0" lang="en" sz="1800">
                <a:solidFill>
                  <a:srgbClr val="333333"/>
                </a:solidFill>
                <a:latin typeface="Trebuchet MS"/>
                <a:ea typeface="Trebuchet MS"/>
                <a:cs typeface="Trebuchet MS"/>
                <a:sym typeface="Trebuchet MS"/>
              </a:rPr>
            </a:br>
            <a:r>
              <a:rPr b="0" lang="en" sz="1800">
                <a:solidFill>
                  <a:srgbClr val="333333"/>
                </a:solidFill>
                <a:latin typeface="Trebuchet MS"/>
                <a:ea typeface="Trebuchet MS"/>
                <a:cs typeface="Trebuchet MS"/>
                <a:sym typeface="Trebuchet MS"/>
              </a:rPr>
              <a:t>    </a:t>
            </a:r>
            <a:r>
              <a:rPr b="0" lang="en" sz="1800">
                <a:solidFill>
                  <a:srgbClr val="999999"/>
                </a:solidFill>
                <a:latin typeface="Trebuchet MS"/>
                <a:ea typeface="Trebuchet MS"/>
                <a:cs typeface="Trebuchet MS"/>
                <a:sym typeface="Trebuchet MS"/>
              </a:rPr>
              <a:t>&lt;/</a:t>
            </a:r>
            <a:r>
              <a:rPr b="0" lang="en" sz="1800">
                <a:solidFill>
                  <a:srgbClr val="990055"/>
                </a:solidFill>
                <a:latin typeface="Trebuchet MS"/>
                <a:ea typeface="Trebuchet MS"/>
                <a:cs typeface="Trebuchet MS"/>
                <a:sym typeface="Trebuchet MS"/>
              </a:rPr>
              <a:t>script</a:t>
            </a:r>
            <a:r>
              <a:rPr b="0" lang="en" sz="1800">
                <a:solidFill>
                  <a:srgbClr val="999999"/>
                </a:solidFill>
                <a:latin typeface="Trebuchet MS"/>
                <a:ea typeface="Trebuchet MS"/>
                <a:cs typeface="Trebuchet MS"/>
                <a:sym typeface="Trebuchet MS"/>
              </a:rPr>
              <a:t>&gt;</a:t>
            </a:r>
            <a:endParaRPr b="0" sz="1800">
              <a:solidFill>
                <a:srgbClr val="999999"/>
              </a:solidFill>
              <a:latin typeface="Trebuchet MS"/>
              <a:ea typeface="Trebuchet MS"/>
              <a:cs typeface="Trebuchet MS"/>
              <a:sym typeface="Trebuchet MS"/>
            </a:endParaRPr>
          </a:p>
          <a:p>
            <a:pPr indent="0" lvl="0" marL="0" rtl="0" algn="l">
              <a:lnSpc>
                <a:spcPct val="100000"/>
              </a:lnSpc>
              <a:spcBef>
                <a:spcPts val="150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00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4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400"/>
              </a:spcBef>
              <a:spcAft>
                <a:spcPts val="0"/>
              </a:spcAft>
              <a:buNone/>
            </a:pPr>
            <a: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5" name="Shape 1535"/>
        <p:cNvGrpSpPr/>
        <p:nvPr/>
      </p:nvGrpSpPr>
      <p:grpSpPr>
        <a:xfrm>
          <a:off x="0" y="0"/>
          <a:ext cx="0" cy="0"/>
          <a:chOff x="0" y="0"/>
          <a:chExt cx="0" cy="0"/>
        </a:xfrm>
      </p:grpSpPr>
      <p:sp>
        <p:nvSpPr>
          <p:cNvPr id="1536" name="Google Shape;1536;p186"/>
          <p:cNvSpPr txBox="1"/>
          <p:nvPr>
            <p:ph type="title"/>
          </p:nvPr>
        </p:nvSpPr>
        <p:spPr>
          <a:xfrm>
            <a:off x="832800" y="1777350"/>
            <a:ext cx="7478400" cy="1588800"/>
          </a:xfrm>
          <a:prstGeom prst="rect">
            <a:avLst/>
          </a:prstGeom>
        </p:spPr>
        <p:txBody>
          <a:bodyPr anchorCtr="0" anchor="t" bIns="91425" lIns="91425" spcFirstLastPara="1" rIns="91425" wrap="square" tIns="91425">
            <a:noAutofit/>
          </a:bodyPr>
          <a:lstStyle/>
          <a:p>
            <a:pPr indent="0" lvl="0" marL="0" rtl="0" algn="ctr">
              <a:lnSpc>
                <a:spcPct val="100000"/>
              </a:lnSpc>
              <a:spcBef>
                <a:spcPts val="600"/>
              </a:spcBef>
              <a:spcAft>
                <a:spcPts val="0"/>
              </a:spcAft>
              <a:buNone/>
            </a:pPr>
            <a:r>
              <a:rPr lang="en" sz="6000" u="sng">
                <a:solidFill>
                  <a:srgbClr val="63A814"/>
                </a:solidFill>
                <a:latin typeface="Alegreya"/>
                <a:ea typeface="Alegreya"/>
                <a:cs typeface="Alegreya"/>
                <a:sym typeface="Alegreya"/>
              </a:rPr>
              <a:t>Javascript HTML DOM</a:t>
            </a:r>
            <a:endParaRPr sz="6000" u="sng">
              <a:solidFill>
                <a:srgbClr val="63A814"/>
              </a:solidFill>
              <a:latin typeface="Alegreya"/>
              <a:ea typeface="Alegreya"/>
              <a:cs typeface="Alegreya"/>
              <a:sym typeface="Alegreya"/>
            </a:endParaRPr>
          </a:p>
        </p:txBody>
      </p:sp>
      <p:pic>
        <p:nvPicPr>
          <p:cNvPr id="1537" name="Google Shape;1537;p186"/>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1" name="Shape 1541"/>
        <p:cNvGrpSpPr/>
        <p:nvPr/>
      </p:nvGrpSpPr>
      <p:grpSpPr>
        <a:xfrm>
          <a:off x="0" y="0"/>
          <a:ext cx="0" cy="0"/>
          <a:chOff x="0" y="0"/>
          <a:chExt cx="0" cy="0"/>
        </a:xfrm>
      </p:grpSpPr>
      <p:sp>
        <p:nvSpPr>
          <p:cNvPr id="1542" name="Google Shape;1542;p187"/>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 Intro</a:t>
            </a:r>
            <a:endParaRPr sz="3600">
              <a:solidFill>
                <a:srgbClr val="63A814"/>
              </a:solidFill>
              <a:latin typeface="Alegreya"/>
              <a:ea typeface="Alegreya"/>
              <a:cs typeface="Alegreya"/>
              <a:sym typeface="Alegreya"/>
            </a:endParaRPr>
          </a:p>
        </p:txBody>
      </p:sp>
      <p:pic>
        <p:nvPicPr>
          <p:cNvPr id="1543" name="Google Shape;1543;p187"/>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544" name="Google Shape;1544;p187"/>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355600" lvl="0" marL="457200" marR="139700" rtl="0" algn="l">
              <a:lnSpc>
                <a:spcPct val="100000"/>
              </a:lnSpc>
              <a:spcBef>
                <a:spcPts val="1000"/>
              </a:spcBef>
              <a:spcAft>
                <a:spcPts val="0"/>
              </a:spcAft>
              <a:buClr>
                <a:srgbClr val="000000"/>
              </a:buClr>
              <a:buSzPts val="2000"/>
              <a:buFont typeface="Alegreya"/>
              <a:buChar char="❏"/>
            </a:pPr>
            <a:r>
              <a:rPr b="0" lang="en" sz="2000">
                <a:solidFill>
                  <a:srgbClr val="434343"/>
                </a:solidFill>
                <a:latin typeface="Alegreya"/>
                <a:ea typeface="Alegreya"/>
                <a:cs typeface="Alegreya"/>
                <a:sym typeface="Alegreya"/>
              </a:rPr>
              <a:t>With the </a:t>
            </a:r>
            <a:r>
              <a:rPr lang="en" sz="2000">
                <a:solidFill>
                  <a:schemeClr val="accent5"/>
                </a:solidFill>
                <a:latin typeface="Alegreya"/>
                <a:ea typeface="Alegreya"/>
                <a:cs typeface="Alegreya"/>
                <a:sym typeface="Alegreya"/>
              </a:rPr>
              <a:t>HTML DOM</a:t>
            </a:r>
            <a:r>
              <a:rPr b="0" lang="en" sz="2000">
                <a:solidFill>
                  <a:srgbClr val="434343"/>
                </a:solidFill>
                <a:latin typeface="Alegreya"/>
                <a:ea typeface="Alegreya"/>
                <a:cs typeface="Alegreya"/>
                <a:sym typeface="Alegreya"/>
              </a:rPr>
              <a:t>, JavaScript can access and change all the elements of an HTML document.</a:t>
            </a:r>
            <a:endParaRPr b="0" sz="2000">
              <a:solidFill>
                <a:srgbClr val="434343"/>
              </a:solidFill>
              <a:latin typeface="Alegreya"/>
              <a:ea typeface="Alegreya"/>
              <a:cs typeface="Alegreya"/>
              <a:sym typeface="Alegreya"/>
            </a:endParaRPr>
          </a:p>
          <a:p>
            <a:pPr indent="0" lvl="0" marL="0" rtl="0" algn="l">
              <a:lnSpc>
                <a:spcPct val="100000"/>
              </a:lnSpc>
              <a:spcBef>
                <a:spcPts val="1500"/>
              </a:spcBef>
              <a:spcAft>
                <a:spcPts val="0"/>
              </a:spcAft>
              <a:buNone/>
            </a:pPr>
            <a:r>
              <a:rPr lang="en" sz="2000">
                <a:solidFill>
                  <a:srgbClr val="0170BA"/>
                </a:solidFill>
                <a:latin typeface="Alegreya"/>
                <a:ea typeface="Alegreya"/>
                <a:cs typeface="Alegreya"/>
                <a:sym typeface="Alegreya"/>
              </a:rPr>
              <a:t>The HTML DOM (Document Object Model)</a:t>
            </a:r>
            <a:endParaRPr sz="2000">
              <a:solidFill>
                <a:srgbClr val="0170BA"/>
              </a:solidFill>
              <a:latin typeface="Alegreya"/>
              <a:ea typeface="Alegreya"/>
              <a:cs typeface="Alegreya"/>
              <a:sym typeface="Alegreya"/>
            </a:endParaRPr>
          </a:p>
          <a:p>
            <a:pPr indent="-355600" lvl="0" marL="457200" rtl="0" algn="l">
              <a:lnSpc>
                <a:spcPct val="100000"/>
              </a:lnSpc>
              <a:spcBef>
                <a:spcPts val="8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When a web page is loaded, the browser creates a </a:t>
            </a:r>
            <a:r>
              <a:rPr lang="en" sz="2000">
                <a:solidFill>
                  <a:schemeClr val="accent5"/>
                </a:solidFill>
                <a:latin typeface="Alegreya"/>
                <a:ea typeface="Alegreya"/>
                <a:cs typeface="Alegreya"/>
                <a:sym typeface="Alegreya"/>
              </a:rPr>
              <a:t>D</a:t>
            </a:r>
            <a:r>
              <a:rPr b="0" lang="en" sz="2000">
                <a:solidFill>
                  <a:schemeClr val="accent5"/>
                </a:solidFill>
                <a:latin typeface="Alegreya"/>
                <a:ea typeface="Alegreya"/>
                <a:cs typeface="Alegreya"/>
                <a:sym typeface="Alegreya"/>
              </a:rPr>
              <a:t>ocument </a:t>
            </a:r>
            <a:r>
              <a:rPr lang="en" sz="2000">
                <a:solidFill>
                  <a:schemeClr val="accent5"/>
                </a:solidFill>
                <a:latin typeface="Alegreya"/>
                <a:ea typeface="Alegreya"/>
                <a:cs typeface="Alegreya"/>
                <a:sym typeface="Alegreya"/>
              </a:rPr>
              <a:t>O</a:t>
            </a:r>
            <a:r>
              <a:rPr b="0" lang="en" sz="2000">
                <a:solidFill>
                  <a:schemeClr val="accent5"/>
                </a:solidFill>
                <a:latin typeface="Alegreya"/>
                <a:ea typeface="Alegreya"/>
                <a:cs typeface="Alegreya"/>
                <a:sym typeface="Alegreya"/>
              </a:rPr>
              <a:t>bject </a:t>
            </a:r>
            <a:r>
              <a:rPr lang="en" sz="2000">
                <a:solidFill>
                  <a:schemeClr val="accent5"/>
                </a:solidFill>
                <a:latin typeface="Alegreya"/>
                <a:ea typeface="Alegreya"/>
                <a:cs typeface="Alegreya"/>
                <a:sym typeface="Alegreya"/>
              </a:rPr>
              <a:t>M</a:t>
            </a:r>
            <a:r>
              <a:rPr b="0" lang="en" sz="2000">
                <a:solidFill>
                  <a:schemeClr val="accent5"/>
                </a:solidFill>
                <a:latin typeface="Alegreya"/>
                <a:ea typeface="Alegreya"/>
                <a:cs typeface="Alegreya"/>
                <a:sym typeface="Alegreya"/>
              </a:rPr>
              <a:t>odel</a:t>
            </a:r>
            <a:r>
              <a:rPr b="0" lang="en" sz="2000">
                <a:solidFill>
                  <a:srgbClr val="434343"/>
                </a:solidFill>
                <a:latin typeface="Alegreya"/>
                <a:ea typeface="Alegreya"/>
                <a:cs typeface="Alegreya"/>
                <a:sym typeface="Alegreya"/>
              </a:rPr>
              <a:t> of the page.</a:t>
            </a:r>
            <a:endParaRPr b="0" sz="2000">
              <a:solidFill>
                <a:srgbClr val="434343"/>
              </a:solidFill>
              <a:latin typeface="Alegreya"/>
              <a:ea typeface="Alegreya"/>
              <a:cs typeface="Alegreya"/>
              <a:sym typeface="Alegreya"/>
            </a:endParaRPr>
          </a:p>
          <a:p>
            <a:pPr indent="-355600" lvl="0" marL="457200" marR="1397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HTML DOM</a:t>
            </a:r>
            <a:r>
              <a:rPr b="0" lang="en" sz="2000">
                <a:solidFill>
                  <a:srgbClr val="434343"/>
                </a:solidFill>
                <a:latin typeface="Alegreya"/>
                <a:ea typeface="Alegreya"/>
                <a:cs typeface="Alegreya"/>
                <a:sym typeface="Alegreya"/>
              </a:rPr>
              <a:t> model is constructed as a tree of </a:t>
            </a:r>
            <a:r>
              <a:rPr lang="en" sz="2000">
                <a:solidFill>
                  <a:srgbClr val="434343"/>
                </a:solidFill>
                <a:latin typeface="Alegreya"/>
                <a:ea typeface="Alegreya"/>
                <a:cs typeface="Alegreya"/>
                <a:sym typeface="Alegreya"/>
              </a:rPr>
              <a:t>Objects</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0" marR="139700" rtl="0" algn="l">
              <a:lnSpc>
                <a:spcPct val="100000"/>
              </a:lnSpc>
              <a:spcBef>
                <a:spcPts val="1500"/>
              </a:spcBef>
              <a:spcAft>
                <a:spcPts val="0"/>
              </a:spcAft>
              <a:buNone/>
            </a:pPr>
            <a:r>
              <a:t/>
            </a:r>
            <a:endParaRPr b="0" sz="2000">
              <a:solidFill>
                <a:srgbClr val="333333"/>
              </a:solidFill>
              <a:latin typeface="Alegreya"/>
              <a:ea typeface="Alegreya"/>
              <a:cs typeface="Alegreya"/>
              <a:sym typeface="Alegreya"/>
            </a:endParaRPr>
          </a:p>
          <a:p>
            <a:pPr indent="0" lvl="0" marL="0" rtl="0" algn="l">
              <a:lnSpc>
                <a:spcPct val="100000"/>
              </a:lnSpc>
              <a:spcBef>
                <a:spcPts val="150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b="0" sz="2000">
              <a:solidFill>
                <a:srgbClr val="434343"/>
              </a:solidFill>
              <a:latin typeface="Alegreya"/>
              <a:ea typeface="Alegreya"/>
              <a:cs typeface="Alegreya"/>
              <a:sym typeface="Alegreya"/>
            </a:endParaRPr>
          </a:p>
        </p:txBody>
      </p:sp>
      <p:sp>
        <p:nvSpPr>
          <p:cNvPr id="1545" name="Google Shape;1545;p187"/>
          <p:cNvSpPr/>
          <p:nvPr/>
        </p:nvSpPr>
        <p:spPr>
          <a:xfrm>
            <a:off x="2238100" y="3767800"/>
            <a:ext cx="2145675" cy="882900"/>
          </a:xfrm>
          <a:custGeom>
            <a:rect b="b" l="l" r="r" t="t"/>
            <a:pathLst>
              <a:path extrusionOk="0" h="35316" w="85827">
                <a:moveTo>
                  <a:pt x="0" y="0"/>
                </a:moveTo>
                <a:cubicBezTo>
                  <a:pt x="7116" y="6722"/>
                  <a:pt x="17774" y="11240"/>
                  <a:pt x="27514" y="10266"/>
                </a:cubicBezTo>
                <a:cubicBezTo>
                  <a:pt x="40737" y="8943"/>
                  <a:pt x="55208" y="-4911"/>
                  <a:pt x="66526" y="2053"/>
                </a:cubicBezTo>
                <a:cubicBezTo>
                  <a:pt x="74985" y="7258"/>
                  <a:pt x="76976" y="18988"/>
                  <a:pt x="81310" y="27925"/>
                </a:cubicBezTo>
                <a:cubicBezTo>
                  <a:pt x="82570" y="30523"/>
                  <a:pt x="83244" y="34026"/>
                  <a:pt x="85827" y="35316"/>
                </a:cubicBezTo>
              </a:path>
            </a:pathLst>
          </a:custGeom>
          <a:noFill/>
          <a:ln cap="flat" cmpd="sng" w="19050">
            <a:solidFill>
              <a:srgbClr val="990055"/>
            </a:solidFill>
            <a:prstDash val="solid"/>
            <a:round/>
            <a:headEnd len="med" w="med" type="none"/>
            <a:tailEnd len="med" w="med" type="stealth"/>
          </a:ln>
        </p:spPr>
      </p:sp>
    </p:spTree>
  </p:cSld>
  <p:clrMapOvr>
    <a:masterClrMapping/>
  </p:clrMapOvr>
  <mc:AlternateContent>
    <mc:Choice Requires="p14">
      <p:transition spd="slow" p14:dur="1000">
        <p:fade/>
      </p:transition>
    </mc:Choice>
    <mc:Fallback>
      <p:transition spd="slow">
        <p:fade/>
      </p:transition>
    </mc:Fallback>
  </mc:AlternateContent>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9" name="Shape 1549"/>
        <p:cNvGrpSpPr/>
        <p:nvPr/>
      </p:nvGrpSpPr>
      <p:grpSpPr>
        <a:xfrm>
          <a:off x="0" y="0"/>
          <a:ext cx="0" cy="0"/>
          <a:chOff x="0" y="0"/>
          <a:chExt cx="0" cy="0"/>
        </a:xfrm>
      </p:grpSpPr>
      <p:sp>
        <p:nvSpPr>
          <p:cNvPr id="1550" name="Google Shape;1550;p188"/>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 Intro (cont.)</a:t>
            </a:r>
            <a:endParaRPr sz="3600">
              <a:solidFill>
                <a:srgbClr val="63A814"/>
              </a:solidFill>
              <a:latin typeface="Alegreya"/>
              <a:ea typeface="Alegreya"/>
              <a:cs typeface="Alegreya"/>
              <a:sym typeface="Alegreya"/>
            </a:endParaRPr>
          </a:p>
        </p:txBody>
      </p:sp>
      <p:pic>
        <p:nvPicPr>
          <p:cNvPr id="1551" name="Google Shape;1551;p188"/>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552" name="Google Shape;1552;p188"/>
          <p:cNvSpPr txBox="1"/>
          <p:nvPr>
            <p:ph type="title"/>
          </p:nvPr>
        </p:nvSpPr>
        <p:spPr>
          <a:xfrm>
            <a:off x="480150" y="1178400"/>
            <a:ext cx="8183700" cy="3876900"/>
          </a:xfrm>
          <a:prstGeom prst="rect">
            <a:avLst/>
          </a:prstGeom>
        </p:spPr>
        <p:txBody>
          <a:bodyPr anchorCtr="0" anchor="t" bIns="91425" lIns="91425" spcFirstLastPara="1" rIns="91425" wrap="square" tIns="91425">
            <a:noAutofit/>
          </a:bodyPr>
          <a:lstStyle/>
          <a:p>
            <a:pPr indent="0" lvl="0" marL="0" marR="139700" rtl="0" algn="l">
              <a:lnSpc>
                <a:spcPct val="100000"/>
              </a:lnSpc>
              <a:spcBef>
                <a:spcPts val="1000"/>
              </a:spcBef>
              <a:spcAft>
                <a:spcPts val="0"/>
              </a:spcAft>
              <a:buNone/>
            </a:pPr>
            <a:r>
              <a:t/>
            </a:r>
            <a:endParaRPr b="0" sz="2000">
              <a:solidFill>
                <a:srgbClr val="333333"/>
              </a:solidFill>
              <a:latin typeface="Alegreya"/>
              <a:ea typeface="Alegreya"/>
              <a:cs typeface="Alegreya"/>
              <a:sym typeface="Alegreya"/>
            </a:endParaRPr>
          </a:p>
          <a:p>
            <a:pPr indent="0" lvl="0" marL="0" rtl="0" algn="l">
              <a:lnSpc>
                <a:spcPct val="100000"/>
              </a:lnSpc>
              <a:spcBef>
                <a:spcPts val="150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b="0" sz="2000">
              <a:solidFill>
                <a:srgbClr val="434343"/>
              </a:solidFill>
              <a:latin typeface="Alegreya"/>
              <a:ea typeface="Alegreya"/>
              <a:cs typeface="Alegreya"/>
              <a:sym typeface="Alegreya"/>
            </a:endParaRPr>
          </a:p>
        </p:txBody>
      </p:sp>
      <p:sp>
        <p:nvSpPr>
          <p:cNvPr id="1553" name="Google Shape;1553;p188"/>
          <p:cNvSpPr/>
          <p:nvPr/>
        </p:nvSpPr>
        <p:spPr>
          <a:xfrm>
            <a:off x="3374400" y="1923450"/>
            <a:ext cx="2135700" cy="480600"/>
          </a:xfrm>
          <a:prstGeom prst="roundRect">
            <a:avLst>
              <a:gd fmla="val 16667" name="adj"/>
            </a:avLst>
          </a:prstGeom>
          <a:solidFill>
            <a:srgbClr val="63A814"/>
          </a:solidFill>
          <a:ln cap="flat" cmpd="sng" w="9525">
            <a:solidFill>
              <a:srgbClr val="66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Alegreya"/>
                <a:ea typeface="Alegreya"/>
                <a:cs typeface="Alegreya"/>
                <a:sym typeface="Alegreya"/>
              </a:rPr>
              <a:t>Root element &lt;html&gt;</a:t>
            </a:r>
            <a:endParaRPr sz="1800">
              <a:solidFill>
                <a:srgbClr val="FFFFFF"/>
              </a:solidFill>
              <a:latin typeface="Alegreya"/>
              <a:ea typeface="Alegreya"/>
              <a:cs typeface="Alegreya"/>
              <a:sym typeface="Alegreya"/>
            </a:endParaRPr>
          </a:p>
        </p:txBody>
      </p:sp>
      <p:grpSp>
        <p:nvGrpSpPr>
          <p:cNvPr id="1554" name="Google Shape;1554;p188"/>
          <p:cNvGrpSpPr/>
          <p:nvPr/>
        </p:nvGrpSpPr>
        <p:grpSpPr>
          <a:xfrm>
            <a:off x="1322450" y="1240538"/>
            <a:ext cx="6408400" cy="3523813"/>
            <a:chOff x="1322450" y="1240538"/>
            <a:chExt cx="6408400" cy="3523813"/>
          </a:xfrm>
        </p:grpSpPr>
        <p:sp>
          <p:nvSpPr>
            <p:cNvPr id="1555" name="Google Shape;1555;p188"/>
            <p:cNvSpPr/>
            <p:nvPr/>
          </p:nvSpPr>
          <p:spPr>
            <a:xfrm>
              <a:off x="3374400" y="1240538"/>
              <a:ext cx="2135700" cy="480600"/>
            </a:xfrm>
            <a:prstGeom prst="roundRect">
              <a:avLst>
                <a:gd fmla="val 16667" name="adj"/>
              </a:avLst>
            </a:prstGeom>
            <a:solidFill>
              <a:srgbClr val="63A814"/>
            </a:solidFill>
            <a:ln cap="flat" cmpd="sng" w="9525">
              <a:solidFill>
                <a:srgbClr val="66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Alegreya"/>
                  <a:ea typeface="Alegreya"/>
                  <a:cs typeface="Alegreya"/>
                  <a:sym typeface="Alegreya"/>
                </a:rPr>
                <a:t>Document</a:t>
              </a:r>
              <a:endParaRPr sz="1800">
                <a:solidFill>
                  <a:srgbClr val="FFFFFF"/>
                </a:solidFill>
                <a:latin typeface="Alegreya"/>
                <a:ea typeface="Alegreya"/>
                <a:cs typeface="Alegreya"/>
                <a:sym typeface="Alegreya"/>
              </a:endParaRPr>
            </a:p>
          </p:txBody>
        </p:sp>
        <p:sp>
          <p:nvSpPr>
            <p:cNvPr id="1556" name="Google Shape;1556;p188"/>
            <p:cNvSpPr/>
            <p:nvPr/>
          </p:nvSpPr>
          <p:spPr>
            <a:xfrm>
              <a:off x="1322450" y="2876550"/>
              <a:ext cx="2135700" cy="480600"/>
            </a:xfrm>
            <a:prstGeom prst="roundRect">
              <a:avLst>
                <a:gd fmla="val 16667" name="adj"/>
              </a:avLst>
            </a:prstGeom>
            <a:solidFill>
              <a:srgbClr val="63A814"/>
            </a:solidFill>
            <a:ln cap="flat" cmpd="sng" w="9525">
              <a:solidFill>
                <a:srgbClr val="66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Alegreya"/>
                  <a:ea typeface="Alegreya"/>
                  <a:cs typeface="Alegreya"/>
                  <a:sym typeface="Alegreya"/>
                </a:rPr>
                <a:t>Element: &lt;head&gt;</a:t>
              </a:r>
              <a:endParaRPr sz="1800">
                <a:solidFill>
                  <a:srgbClr val="FFFFFF"/>
                </a:solidFill>
                <a:latin typeface="Alegreya"/>
                <a:ea typeface="Alegreya"/>
                <a:cs typeface="Alegreya"/>
                <a:sym typeface="Alegreya"/>
              </a:endParaRPr>
            </a:p>
          </p:txBody>
        </p:sp>
        <p:sp>
          <p:nvSpPr>
            <p:cNvPr id="1557" name="Google Shape;1557;p188"/>
            <p:cNvSpPr/>
            <p:nvPr/>
          </p:nvSpPr>
          <p:spPr>
            <a:xfrm>
              <a:off x="5595150" y="2876550"/>
              <a:ext cx="2135700" cy="480600"/>
            </a:xfrm>
            <a:prstGeom prst="roundRect">
              <a:avLst>
                <a:gd fmla="val 16667" name="adj"/>
              </a:avLst>
            </a:prstGeom>
            <a:solidFill>
              <a:srgbClr val="63A814"/>
            </a:solidFill>
            <a:ln cap="flat" cmpd="sng" w="9525">
              <a:solidFill>
                <a:srgbClr val="66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Alegreya"/>
                  <a:ea typeface="Alegreya"/>
                  <a:cs typeface="Alegreya"/>
                  <a:sym typeface="Alegreya"/>
                </a:rPr>
                <a:t>Element: &lt;body&gt;</a:t>
              </a:r>
              <a:endParaRPr sz="1800">
                <a:solidFill>
                  <a:srgbClr val="FFFFFF"/>
                </a:solidFill>
                <a:latin typeface="Alegreya"/>
                <a:ea typeface="Alegreya"/>
                <a:cs typeface="Alegreya"/>
                <a:sym typeface="Alegreya"/>
              </a:endParaRPr>
            </a:p>
          </p:txBody>
        </p:sp>
        <p:sp>
          <p:nvSpPr>
            <p:cNvPr id="1558" name="Google Shape;1558;p188"/>
            <p:cNvSpPr/>
            <p:nvPr/>
          </p:nvSpPr>
          <p:spPr>
            <a:xfrm>
              <a:off x="5595150" y="3544500"/>
              <a:ext cx="2135700" cy="480600"/>
            </a:xfrm>
            <a:prstGeom prst="roundRect">
              <a:avLst>
                <a:gd fmla="val 16667" name="adj"/>
              </a:avLst>
            </a:prstGeom>
            <a:solidFill>
              <a:srgbClr val="63A814"/>
            </a:solidFill>
            <a:ln cap="flat" cmpd="sng" w="9525">
              <a:solidFill>
                <a:srgbClr val="66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Alegreya"/>
                  <a:ea typeface="Alegreya"/>
                  <a:cs typeface="Alegreya"/>
                  <a:sym typeface="Alegreya"/>
                </a:rPr>
                <a:t>Element: &lt;a&gt;</a:t>
              </a:r>
              <a:endParaRPr sz="1800">
                <a:solidFill>
                  <a:srgbClr val="FFFFFF"/>
                </a:solidFill>
                <a:latin typeface="Alegreya"/>
                <a:ea typeface="Alegreya"/>
                <a:cs typeface="Alegreya"/>
                <a:sym typeface="Alegreya"/>
              </a:endParaRPr>
            </a:p>
          </p:txBody>
        </p:sp>
        <p:sp>
          <p:nvSpPr>
            <p:cNvPr id="1559" name="Google Shape;1559;p188"/>
            <p:cNvSpPr/>
            <p:nvPr/>
          </p:nvSpPr>
          <p:spPr>
            <a:xfrm>
              <a:off x="3827650" y="3544500"/>
              <a:ext cx="1612200" cy="480600"/>
            </a:xfrm>
            <a:prstGeom prst="roundRect">
              <a:avLst>
                <a:gd fmla="val 16667" name="adj"/>
              </a:avLst>
            </a:prstGeom>
            <a:solidFill>
              <a:srgbClr val="63A814"/>
            </a:solidFill>
            <a:ln cap="flat" cmpd="sng" w="9525">
              <a:solidFill>
                <a:srgbClr val="66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Alegreya"/>
                  <a:ea typeface="Alegreya"/>
                  <a:cs typeface="Alegreya"/>
                  <a:sym typeface="Alegreya"/>
                </a:rPr>
                <a:t>Element: “href”</a:t>
              </a:r>
              <a:endParaRPr sz="1800">
                <a:solidFill>
                  <a:srgbClr val="FFFFFF"/>
                </a:solidFill>
                <a:latin typeface="Alegreya"/>
                <a:ea typeface="Alegreya"/>
                <a:cs typeface="Alegreya"/>
                <a:sym typeface="Alegreya"/>
              </a:endParaRPr>
            </a:p>
          </p:txBody>
        </p:sp>
        <p:sp>
          <p:nvSpPr>
            <p:cNvPr id="1560" name="Google Shape;1560;p188"/>
            <p:cNvSpPr/>
            <p:nvPr/>
          </p:nvSpPr>
          <p:spPr>
            <a:xfrm>
              <a:off x="5595150" y="4212450"/>
              <a:ext cx="2135700" cy="480600"/>
            </a:xfrm>
            <a:prstGeom prst="roundRect">
              <a:avLst>
                <a:gd fmla="val 16667" name="adj"/>
              </a:avLst>
            </a:prstGeom>
            <a:solidFill>
              <a:srgbClr val="63A814"/>
            </a:solidFill>
            <a:ln cap="flat" cmpd="sng" w="9525">
              <a:solidFill>
                <a:srgbClr val="66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Alegreya"/>
                  <a:ea typeface="Alegreya"/>
                  <a:cs typeface="Alegreya"/>
                  <a:sym typeface="Alegreya"/>
                </a:rPr>
                <a:t>Text: “www.google.com”</a:t>
              </a:r>
              <a:endParaRPr sz="1800">
                <a:solidFill>
                  <a:srgbClr val="FFFFFF"/>
                </a:solidFill>
                <a:latin typeface="Alegreya"/>
                <a:ea typeface="Alegreya"/>
                <a:cs typeface="Alegreya"/>
                <a:sym typeface="Alegreya"/>
              </a:endParaRPr>
            </a:p>
          </p:txBody>
        </p:sp>
        <p:sp>
          <p:nvSpPr>
            <p:cNvPr id="1561" name="Google Shape;1561;p188"/>
            <p:cNvSpPr/>
            <p:nvPr/>
          </p:nvSpPr>
          <p:spPr>
            <a:xfrm>
              <a:off x="1322450" y="3580150"/>
              <a:ext cx="2135700" cy="480600"/>
            </a:xfrm>
            <a:prstGeom prst="roundRect">
              <a:avLst>
                <a:gd fmla="val 16667" name="adj"/>
              </a:avLst>
            </a:prstGeom>
            <a:solidFill>
              <a:srgbClr val="63A814"/>
            </a:solidFill>
            <a:ln cap="flat" cmpd="sng" w="9525">
              <a:solidFill>
                <a:srgbClr val="66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Alegreya"/>
                  <a:ea typeface="Alegreya"/>
                  <a:cs typeface="Alegreya"/>
                  <a:sym typeface="Alegreya"/>
                </a:rPr>
                <a:t>Element: &lt;title&gt;</a:t>
              </a:r>
              <a:endParaRPr sz="1800">
                <a:solidFill>
                  <a:srgbClr val="FFFFFF"/>
                </a:solidFill>
                <a:latin typeface="Alegreya"/>
                <a:ea typeface="Alegreya"/>
                <a:cs typeface="Alegreya"/>
                <a:sym typeface="Alegreya"/>
              </a:endParaRPr>
            </a:p>
          </p:txBody>
        </p:sp>
        <p:sp>
          <p:nvSpPr>
            <p:cNvPr id="1562" name="Google Shape;1562;p188"/>
            <p:cNvSpPr/>
            <p:nvPr/>
          </p:nvSpPr>
          <p:spPr>
            <a:xfrm>
              <a:off x="1322450" y="4283750"/>
              <a:ext cx="2135700" cy="480600"/>
            </a:xfrm>
            <a:prstGeom prst="roundRect">
              <a:avLst>
                <a:gd fmla="val 16667" name="adj"/>
              </a:avLst>
            </a:prstGeom>
            <a:solidFill>
              <a:srgbClr val="63A814"/>
            </a:solidFill>
            <a:ln cap="flat" cmpd="sng" w="9525">
              <a:solidFill>
                <a:srgbClr val="66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Alegreya"/>
                  <a:ea typeface="Alegreya"/>
                  <a:cs typeface="Alegreya"/>
                  <a:sym typeface="Alegreya"/>
                </a:rPr>
                <a:t>Text: “Home page”</a:t>
              </a:r>
              <a:endParaRPr sz="1800">
                <a:solidFill>
                  <a:srgbClr val="FFFFFF"/>
                </a:solidFill>
                <a:latin typeface="Alegreya"/>
                <a:ea typeface="Alegreya"/>
                <a:cs typeface="Alegreya"/>
                <a:sym typeface="Alegreya"/>
              </a:endParaRPr>
            </a:p>
          </p:txBody>
        </p:sp>
        <p:cxnSp>
          <p:nvCxnSpPr>
            <p:cNvPr id="1563" name="Google Shape;1563;p188"/>
            <p:cNvCxnSpPr>
              <a:stCxn id="1553" idx="0"/>
              <a:endCxn id="1555" idx="2"/>
            </p:cNvCxnSpPr>
            <p:nvPr/>
          </p:nvCxnSpPr>
          <p:spPr>
            <a:xfrm rot="10800000">
              <a:off x="4442250" y="1721250"/>
              <a:ext cx="0" cy="202200"/>
            </a:xfrm>
            <a:prstGeom prst="straightConnector1">
              <a:avLst/>
            </a:prstGeom>
            <a:noFill/>
            <a:ln cap="flat" cmpd="sng" w="19050">
              <a:solidFill>
                <a:srgbClr val="63A814"/>
              </a:solidFill>
              <a:prstDash val="solid"/>
              <a:round/>
              <a:headEnd len="med" w="med" type="none"/>
              <a:tailEnd len="med" w="med" type="none"/>
            </a:ln>
          </p:spPr>
        </p:cxnSp>
        <p:cxnSp>
          <p:nvCxnSpPr>
            <p:cNvPr id="1564" name="Google Shape;1564;p188"/>
            <p:cNvCxnSpPr>
              <a:stCxn id="1553" idx="2"/>
            </p:cNvCxnSpPr>
            <p:nvPr/>
          </p:nvCxnSpPr>
          <p:spPr>
            <a:xfrm>
              <a:off x="4442250" y="2404050"/>
              <a:ext cx="900" cy="239700"/>
            </a:xfrm>
            <a:prstGeom prst="straightConnector1">
              <a:avLst/>
            </a:prstGeom>
            <a:noFill/>
            <a:ln cap="flat" cmpd="sng" w="19050">
              <a:solidFill>
                <a:srgbClr val="63A814"/>
              </a:solidFill>
              <a:prstDash val="solid"/>
              <a:round/>
              <a:headEnd len="med" w="med" type="none"/>
              <a:tailEnd len="med" w="med" type="none"/>
            </a:ln>
          </p:spPr>
        </p:cxnSp>
        <p:cxnSp>
          <p:nvCxnSpPr>
            <p:cNvPr id="1565" name="Google Shape;1565;p188"/>
            <p:cNvCxnSpPr/>
            <p:nvPr/>
          </p:nvCxnSpPr>
          <p:spPr>
            <a:xfrm flipH="1" rot="10800000">
              <a:off x="2389775" y="2650625"/>
              <a:ext cx="4285200" cy="20700"/>
            </a:xfrm>
            <a:prstGeom prst="straightConnector1">
              <a:avLst/>
            </a:prstGeom>
            <a:noFill/>
            <a:ln cap="flat" cmpd="sng" w="19050">
              <a:solidFill>
                <a:srgbClr val="63A814"/>
              </a:solidFill>
              <a:prstDash val="solid"/>
              <a:round/>
              <a:headEnd len="med" w="med" type="none"/>
              <a:tailEnd len="med" w="med" type="none"/>
            </a:ln>
          </p:spPr>
        </p:cxnSp>
        <p:cxnSp>
          <p:nvCxnSpPr>
            <p:cNvPr id="1566" name="Google Shape;1566;p188"/>
            <p:cNvCxnSpPr>
              <a:stCxn id="1556" idx="0"/>
            </p:cNvCxnSpPr>
            <p:nvPr/>
          </p:nvCxnSpPr>
          <p:spPr>
            <a:xfrm rot="10800000">
              <a:off x="2389700" y="2671350"/>
              <a:ext cx="600" cy="205200"/>
            </a:xfrm>
            <a:prstGeom prst="straightConnector1">
              <a:avLst/>
            </a:prstGeom>
            <a:noFill/>
            <a:ln cap="flat" cmpd="sng" w="19050">
              <a:solidFill>
                <a:srgbClr val="63A814"/>
              </a:solidFill>
              <a:prstDash val="solid"/>
              <a:round/>
              <a:headEnd len="med" w="med" type="none"/>
              <a:tailEnd len="med" w="med" type="none"/>
            </a:ln>
          </p:spPr>
        </p:cxnSp>
        <p:cxnSp>
          <p:nvCxnSpPr>
            <p:cNvPr id="1567" name="Google Shape;1567;p188"/>
            <p:cNvCxnSpPr/>
            <p:nvPr/>
          </p:nvCxnSpPr>
          <p:spPr>
            <a:xfrm rot="10800000">
              <a:off x="6656900" y="2650650"/>
              <a:ext cx="600" cy="225900"/>
            </a:xfrm>
            <a:prstGeom prst="straightConnector1">
              <a:avLst/>
            </a:prstGeom>
            <a:noFill/>
            <a:ln cap="flat" cmpd="sng" w="19050">
              <a:solidFill>
                <a:srgbClr val="63A814"/>
              </a:solidFill>
              <a:prstDash val="solid"/>
              <a:round/>
              <a:headEnd len="med" w="med" type="none"/>
              <a:tailEnd len="med" w="med" type="none"/>
            </a:ln>
          </p:spPr>
        </p:cxnSp>
        <p:cxnSp>
          <p:nvCxnSpPr>
            <p:cNvPr id="1568" name="Google Shape;1568;p188"/>
            <p:cNvCxnSpPr>
              <a:stCxn id="1556" idx="2"/>
              <a:endCxn id="1561" idx="0"/>
            </p:cNvCxnSpPr>
            <p:nvPr/>
          </p:nvCxnSpPr>
          <p:spPr>
            <a:xfrm>
              <a:off x="2390300" y="3357150"/>
              <a:ext cx="0" cy="222900"/>
            </a:xfrm>
            <a:prstGeom prst="straightConnector1">
              <a:avLst/>
            </a:prstGeom>
            <a:noFill/>
            <a:ln cap="flat" cmpd="sng" w="19050">
              <a:solidFill>
                <a:srgbClr val="63A814"/>
              </a:solidFill>
              <a:prstDash val="solid"/>
              <a:round/>
              <a:headEnd len="med" w="med" type="none"/>
              <a:tailEnd len="med" w="med" type="none"/>
            </a:ln>
          </p:spPr>
        </p:cxnSp>
        <p:cxnSp>
          <p:nvCxnSpPr>
            <p:cNvPr id="1569" name="Google Shape;1569;p188"/>
            <p:cNvCxnSpPr>
              <a:stCxn id="1561" idx="2"/>
              <a:endCxn id="1562" idx="0"/>
            </p:cNvCxnSpPr>
            <p:nvPr/>
          </p:nvCxnSpPr>
          <p:spPr>
            <a:xfrm>
              <a:off x="2390300" y="4060750"/>
              <a:ext cx="0" cy="222900"/>
            </a:xfrm>
            <a:prstGeom prst="straightConnector1">
              <a:avLst/>
            </a:prstGeom>
            <a:noFill/>
            <a:ln cap="flat" cmpd="sng" w="19050">
              <a:solidFill>
                <a:srgbClr val="63A814"/>
              </a:solidFill>
              <a:prstDash val="solid"/>
              <a:round/>
              <a:headEnd len="med" w="med" type="none"/>
              <a:tailEnd len="med" w="med" type="none"/>
            </a:ln>
          </p:spPr>
        </p:cxnSp>
        <p:cxnSp>
          <p:nvCxnSpPr>
            <p:cNvPr id="1570" name="Google Shape;1570;p188"/>
            <p:cNvCxnSpPr>
              <a:stCxn id="1557" idx="2"/>
              <a:endCxn id="1558" idx="0"/>
            </p:cNvCxnSpPr>
            <p:nvPr/>
          </p:nvCxnSpPr>
          <p:spPr>
            <a:xfrm>
              <a:off x="6663000" y="3357150"/>
              <a:ext cx="0" cy="187500"/>
            </a:xfrm>
            <a:prstGeom prst="straightConnector1">
              <a:avLst/>
            </a:prstGeom>
            <a:noFill/>
            <a:ln cap="flat" cmpd="sng" w="19050">
              <a:solidFill>
                <a:srgbClr val="63A814"/>
              </a:solidFill>
              <a:prstDash val="solid"/>
              <a:round/>
              <a:headEnd len="med" w="med" type="none"/>
              <a:tailEnd len="med" w="med" type="none"/>
            </a:ln>
          </p:spPr>
        </p:cxnSp>
        <p:cxnSp>
          <p:nvCxnSpPr>
            <p:cNvPr id="1571" name="Google Shape;1571;p188"/>
            <p:cNvCxnSpPr>
              <a:stCxn id="1560" idx="0"/>
              <a:endCxn id="1558" idx="2"/>
            </p:cNvCxnSpPr>
            <p:nvPr/>
          </p:nvCxnSpPr>
          <p:spPr>
            <a:xfrm rot="10800000">
              <a:off x="6663000" y="4025250"/>
              <a:ext cx="0" cy="187200"/>
            </a:xfrm>
            <a:prstGeom prst="straightConnector1">
              <a:avLst/>
            </a:prstGeom>
            <a:noFill/>
            <a:ln cap="flat" cmpd="sng" w="19050">
              <a:solidFill>
                <a:srgbClr val="63A814"/>
              </a:solidFill>
              <a:prstDash val="solid"/>
              <a:round/>
              <a:headEnd len="med" w="med" type="none"/>
              <a:tailEnd len="med" w="med" type="none"/>
            </a:ln>
          </p:spPr>
        </p:cxnSp>
        <p:cxnSp>
          <p:nvCxnSpPr>
            <p:cNvPr id="1572" name="Google Shape;1572;p188"/>
            <p:cNvCxnSpPr>
              <a:stCxn id="1559" idx="3"/>
              <a:endCxn id="1558" idx="1"/>
            </p:cNvCxnSpPr>
            <p:nvPr/>
          </p:nvCxnSpPr>
          <p:spPr>
            <a:xfrm>
              <a:off x="5439850" y="3784800"/>
              <a:ext cx="155400" cy="0"/>
            </a:xfrm>
            <a:prstGeom prst="straightConnector1">
              <a:avLst/>
            </a:prstGeom>
            <a:noFill/>
            <a:ln cap="flat" cmpd="sng" w="19050">
              <a:solidFill>
                <a:srgbClr val="63A814"/>
              </a:solidFill>
              <a:prstDash val="solid"/>
              <a:round/>
              <a:headEnd len="med" w="med" type="none"/>
              <a:tailEnd len="med" w="med" type="none"/>
            </a:ln>
          </p:spPr>
        </p:cxnSp>
      </p:grpSp>
    </p:spTree>
  </p:cSld>
  <p:clrMapOvr>
    <a:masterClrMapping/>
  </p:clrMapOvr>
  <mc:AlternateContent>
    <mc:Choice Requires="p14">
      <p:transition spd="slow" p14:dur="1000">
        <p:fade/>
      </p:transition>
    </mc:Choice>
    <mc:Fallback>
      <p:transition spd="slow">
        <p:fade/>
      </p:transition>
    </mc:Fallback>
  </mc:AlternateContent>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6" name="Shape 1576"/>
        <p:cNvGrpSpPr/>
        <p:nvPr/>
      </p:nvGrpSpPr>
      <p:grpSpPr>
        <a:xfrm>
          <a:off x="0" y="0"/>
          <a:ext cx="0" cy="0"/>
          <a:chOff x="0" y="0"/>
          <a:chExt cx="0" cy="0"/>
        </a:xfrm>
      </p:grpSpPr>
      <p:sp>
        <p:nvSpPr>
          <p:cNvPr id="1577" name="Google Shape;1577;p189"/>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 Intro </a:t>
            </a:r>
            <a:r>
              <a:rPr lang="en" sz="3600">
                <a:solidFill>
                  <a:srgbClr val="63A814"/>
                </a:solidFill>
                <a:latin typeface="Alegreya"/>
                <a:ea typeface="Alegreya"/>
                <a:cs typeface="Alegreya"/>
                <a:sym typeface="Alegreya"/>
              </a:rPr>
              <a:t>(cont.)</a:t>
            </a:r>
            <a:endParaRPr sz="3600">
              <a:solidFill>
                <a:srgbClr val="63A814"/>
              </a:solidFill>
              <a:latin typeface="Alegreya"/>
              <a:ea typeface="Alegreya"/>
              <a:cs typeface="Alegreya"/>
              <a:sym typeface="Alegreya"/>
            </a:endParaRPr>
          </a:p>
        </p:txBody>
      </p:sp>
      <p:pic>
        <p:nvPicPr>
          <p:cNvPr id="1578" name="Google Shape;1578;p189"/>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579" name="Google Shape;1579;p189"/>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355600" lvl="0" marL="457200" marR="139700" rtl="0" algn="l">
              <a:lnSpc>
                <a:spcPct val="100000"/>
              </a:lnSpc>
              <a:spcBef>
                <a:spcPts val="10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With the object model, JavaScript gets all the power it needs to create dynamic HTML: </a:t>
            </a:r>
            <a:endParaRPr b="0" sz="2000">
              <a:solidFill>
                <a:srgbClr val="434343"/>
              </a:solidFill>
              <a:latin typeface="Alegreya"/>
              <a:ea typeface="Alegreya"/>
              <a:cs typeface="Alegreya"/>
              <a:sym typeface="Alegreya"/>
            </a:endParaRPr>
          </a:p>
          <a:p>
            <a:pPr indent="-355600" lvl="1" marL="914400" marR="1397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can </a:t>
            </a:r>
            <a:r>
              <a:rPr lang="en" sz="2000">
                <a:solidFill>
                  <a:schemeClr val="accent5"/>
                </a:solidFill>
                <a:latin typeface="Alegreya"/>
                <a:ea typeface="Alegreya"/>
                <a:cs typeface="Alegreya"/>
                <a:sym typeface="Alegreya"/>
              </a:rPr>
              <a:t>change </a:t>
            </a:r>
            <a:r>
              <a:rPr b="0" lang="en" sz="2000">
                <a:solidFill>
                  <a:srgbClr val="434343"/>
                </a:solidFill>
                <a:latin typeface="Alegreya"/>
                <a:ea typeface="Alegreya"/>
                <a:cs typeface="Alegreya"/>
                <a:sym typeface="Alegreya"/>
              </a:rPr>
              <a:t>all the HTML elements in the page</a:t>
            </a:r>
            <a:endParaRPr b="0" sz="2000">
              <a:solidFill>
                <a:srgbClr val="434343"/>
              </a:solidFill>
              <a:latin typeface="Alegreya"/>
              <a:ea typeface="Alegreya"/>
              <a:cs typeface="Alegreya"/>
              <a:sym typeface="Alegreya"/>
            </a:endParaRPr>
          </a:p>
          <a:p>
            <a:pPr indent="-355600" lvl="1" marL="914400" marR="1397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can </a:t>
            </a:r>
            <a:r>
              <a:rPr lang="en" sz="2000">
                <a:solidFill>
                  <a:schemeClr val="accent5"/>
                </a:solidFill>
                <a:latin typeface="Alegreya"/>
                <a:ea typeface="Alegreya"/>
                <a:cs typeface="Alegreya"/>
                <a:sym typeface="Alegreya"/>
              </a:rPr>
              <a:t>change</a:t>
            </a:r>
            <a:r>
              <a:rPr b="0" lang="en" sz="2000">
                <a:solidFill>
                  <a:srgbClr val="434343"/>
                </a:solidFill>
                <a:latin typeface="Alegreya"/>
                <a:ea typeface="Alegreya"/>
                <a:cs typeface="Alegreya"/>
                <a:sym typeface="Alegreya"/>
              </a:rPr>
              <a:t> all the HTML attributes in the page</a:t>
            </a:r>
            <a:endParaRPr b="0" sz="2000">
              <a:solidFill>
                <a:srgbClr val="434343"/>
              </a:solidFill>
              <a:latin typeface="Alegreya"/>
              <a:ea typeface="Alegreya"/>
              <a:cs typeface="Alegreya"/>
              <a:sym typeface="Alegreya"/>
            </a:endParaRPr>
          </a:p>
          <a:p>
            <a:pPr indent="-355600" lvl="1" marL="914400" marR="1397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can </a:t>
            </a:r>
            <a:r>
              <a:rPr lang="en" sz="2000">
                <a:solidFill>
                  <a:schemeClr val="accent5"/>
                </a:solidFill>
                <a:latin typeface="Alegreya"/>
                <a:ea typeface="Alegreya"/>
                <a:cs typeface="Alegreya"/>
                <a:sym typeface="Alegreya"/>
              </a:rPr>
              <a:t>change</a:t>
            </a:r>
            <a:r>
              <a:rPr b="0" lang="en" sz="2000">
                <a:solidFill>
                  <a:srgbClr val="434343"/>
                </a:solidFill>
                <a:latin typeface="Alegreya"/>
                <a:ea typeface="Alegreya"/>
                <a:cs typeface="Alegreya"/>
                <a:sym typeface="Alegreya"/>
              </a:rPr>
              <a:t> all the CSS styles in the page</a:t>
            </a:r>
            <a:endParaRPr b="0" sz="2000">
              <a:solidFill>
                <a:srgbClr val="434343"/>
              </a:solidFill>
              <a:latin typeface="Alegreya"/>
              <a:ea typeface="Alegreya"/>
              <a:cs typeface="Alegreya"/>
              <a:sym typeface="Alegreya"/>
            </a:endParaRPr>
          </a:p>
          <a:p>
            <a:pPr indent="-355600" lvl="1" marL="914400" marR="1397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can </a:t>
            </a:r>
            <a:r>
              <a:rPr lang="en" sz="2000">
                <a:solidFill>
                  <a:schemeClr val="accent5"/>
                </a:solidFill>
                <a:latin typeface="Alegreya"/>
                <a:ea typeface="Alegreya"/>
                <a:cs typeface="Alegreya"/>
                <a:sym typeface="Alegreya"/>
              </a:rPr>
              <a:t>remove</a:t>
            </a:r>
            <a:r>
              <a:rPr b="0" lang="en" sz="2000">
                <a:solidFill>
                  <a:srgbClr val="434343"/>
                </a:solidFill>
                <a:latin typeface="Alegreya"/>
                <a:ea typeface="Alegreya"/>
                <a:cs typeface="Alegreya"/>
                <a:sym typeface="Alegreya"/>
              </a:rPr>
              <a:t> existing HTML elements and attributes</a:t>
            </a:r>
            <a:endParaRPr b="0" sz="2000">
              <a:solidFill>
                <a:srgbClr val="434343"/>
              </a:solidFill>
              <a:latin typeface="Alegreya"/>
              <a:ea typeface="Alegreya"/>
              <a:cs typeface="Alegreya"/>
              <a:sym typeface="Alegreya"/>
            </a:endParaRPr>
          </a:p>
          <a:p>
            <a:pPr indent="-355600" lvl="1" marL="914400" marR="1397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can </a:t>
            </a:r>
            <a:r>
              <a:rPr lang="en" sz="2000">
                <a:solidFill>
                  <a:schemeClr val="accent5"/>
                </a:solidFill>
                <a:latin typeface="Alegreya"/>
                <a:ea typeface="Alegreya"/>
                <a:cs typeface="Alegreya"/>
                <a:sym typeface="Alegreya"/>
              </a:rPr>
              <a:t>add</a:t>
            </a:r>
            <a:r>
              <a:rPr b="0" lang="en" sz="2000">
                <a:solidFill>
                  <a:srgbClr val="434343"/>
                </a:solidFill>
                <a:latin typeface="Alegreya"/>
                <a:ea typeface="Alegreya"/>
                <a:cs typeface="Alegreya"/>
                <a:sym typeface="Alegreya"/>
              </a:rPr>
              <a:t> new HTML elements and attributes</a:t>
            </a:r>
            <a:endParaRPr b="0" sz="2000">
              <a:solidFill>
                <a:srgbClr val="434343"/>
              </a:solidFill>
              <a:latin typeface="Alegreya"/>
              <a:ea typeface="Alegreya"/>
              <a:cs typeface="Alegreya"/>
              <a:sym typeface="Alegreya"/>
            </a:endParaRPr>
          </a:p>
          <a:p>
            <a:pPr indent="-355600" lvl="1" marL="914400" marR="1397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can </a:t>
            </a:r>
            <a:r>
              <a:rPr lang="en" sz="2000">
                <a:solidFill>
                  <a:schemeClr val="accent5"/>
                </a:solidFill>
                <a:latin typeface="Alegreya"/>
                <a:ea typeface="Alegreya"/>
                <a:cs typeface="Alegreya"/>
                <a:sym typeface="Alegreya"/>
              </a:rPr>
              <a:t>react</a:t>
            </a:r>
            <a:r>
              <a:rPr b="0" lang="en" sz="2000">
                <a:solidFill>
                  <a:srgbClr val="434343"/>
                </a:solidFill>
                <a:latin typeface="Alegreya"/>
                <a:ea typeface="Alegreya"/>
                <a:cs typeface="Alegreya"/>
                <a:sym typeface="Alegreya"/>
              </a:rPr>
              <a:t> to all existing HTML events in the page</a:t>
            </a:r>
            <a:endParaRPr b="0" sz="2000">
              <a:solidFill>
                <a:srgbClr val="434343"/>
              </a:solidFill>
              <a:latin typeface="Alegreya"/>
              <a:ea typeface="Alegreya"/>
              <a:cs typeface="Alegreya"/>
              <a:sym typeface="Alegreya"/>
            </a:endParaRPr>
          </a:p>
          <a:p>
            <a:pPr indent="-355600" lvl="1" marL="914400" marR="1397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can </a:t>
            </a:r>
            <a:r>
              <a:rPr lang="en" sz="2000">
                <a:solidFill>
                  <a:schemeClr val="accent5"/>
                </a:solidFill>
                <a:latin typeface="Alegreya"/>
                <a:ea typeface="Alegreya"/>
                <a:cs typeface="Alegreya"/>
                <a:sym typeface="Alegreya"/>
              </a:rPr>
              <a:t>create</a:t>
            </a:r>
            <a:r>
              <a:rPr b="0" lang="en" sz="2000">
                <a:solidFill>
                  <a:srgbClr val="434343"/>
                </a:solidFill>
                <a:latin typeface="Alegreya"/>
                <a:ea typeface="Alegreya"/>
                <a:cs typeface="Alegreya"/>
                <a:sym typeface="Alegreya"/>
              </a:rPr>
              <a:t> new HTML events in the page</a:t>
            </a:r>
            <a:br>
              <a:rPr b="0" lang="en" sz="2000">
                <a:solidFill>
                  <a:srgbClr val="434343"/>
                </a:solidFill>
                <a:latin typeface="Alegreya"/>
                <a:ea typeface="Alegreya"/>
                <a:cs typeface="Alegreya"/>
                <a:sym typeface="Alegreya"/>
              </a:rPr>
            </a:br>
            <a:endParaRPr b="0" sz="2000">
              <a:solidFill>
                <a:srgbClr val="434343"/>
              </a:solidFill>
              <a:latin typeface="Alegreya"/>
              <a:ea typeface="Alegreya"/>
              <a:cs typeface="Alegreya"/>
              <a:sym typeface="Alegreya"/>
            </a:endParaRPr>
          </a:p>
          <a:p>
            <a:pPr indent="0" lvl="0" marL="0" marR="139700" rtl="0" algn="l">
              <a:lnSpc>
                <a:spcPct val="100000"/>
              </a:lnSpc>
              <a:spcBef>
                <a:spcPts val="1500"/>
              </a:spcBef>
              <a:spcAft>
                <a:spcPts val="0"/>
              </a:spcAft>
              <a:buNone/>
            </a:pPr>
            <a:r>
              <a:t/>
            </a:r>
            <a:endParaRPr b="0" sz="2000">
              <a:solidFill>
                <a:srgbClr val="333333"/>
              </a:solidFill>
              <a:latin typeface="Alegreya"/>
              <a:ea typeface="Alegreya"/>
              <a:cs typeface="Alegreya"/>
              <a:sym typeface="Alegreya"/>
            </a:endParaRPr>
          </a:p>
          <a:p>
            <a:pPr indent="0" lvl="0" marL="0" rtl="0" algn="l">
              <a:lnSpc>
                <a:spcPct val="100000"/>
              </a:lnSpc>
              <a:spcBef>
                <a:spcPts val="150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3" name="Shape 1583"/>
        <p:cNvGrpSpPr/>
        <p:nvPr/>
      </p:nvGrpSpPr>
      <p:grpSpPr>
        <a:xfrm>
          <a:off x="0" y="0"/>
          <a:ext cx="0" cy="0"/>
          <a:chOff x="0" y="0"/>
          <a:chExt cx="0" cy="0"/>
        </a:xfrm>
      </p:grpSpPr>
      <p:sp>
        <p:nvSpPr>
          <p:cNvPr id="1584" name="Google Shape;1584;p190"/>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 Intro </a:t>
            </a:r>
            <a:r>
              <a:rPr lang="en" sz="3600">
                <a:solidFill>
                  <a:srgbClr val="63A814"/>
                </a:solidFill>
                <a:latin typeface="Alegreya"/>
                <a:ea typeface="Alegreya"/>
                <a:cs typeface="Alegreya"/>
                <a:sym typeface="Alegreya"/>
              </a:rPr>
              <a:t>(cont.)</a:t>
            </a:r>
            <a:endParaRPr sz="3600">
              <a:solidFill>
                <a:srgbClr val="63A814"/>
              </a:solidFill>
              <a:latin typeface="Alegreya"/>
              <a:ea typeface="Alegreya"/>
              <a:cs typeface="Alegreya"/>
              <a:sym typeface="Alegreya"/>
            </a:endParaRPr>
          </a:p>
        </p:txBody>
      </p:sp>
      <p:pic>
        <p:nvPicPr>
          <p:cNvPr id="1585" name="Google Shape;1585;p190"/>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586" name="Google Shape;1586;p190"/>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What is the DOM?</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The </a:t>
            </a:r>
            <a:r>
              <a:rPr lang="en" sz="2000">
                <a:solidFill>
                  <a:schemeClr val="accent5"/>
                </a:solidFill>
                <a:latin typeface="Alegreya"/>
                <a:ea typeface="Alegreya"/>
                <a:cs typeface="Alegreya"/>
                <a:sym typeface="Alegreya"/>
              </a:rPr>
              <a:t>DOM </a:t>
            </a:r>
            <a:r>
              <a:rPr b="0" lang="en" sz="2000">
                <a:solidFill>
                  <a:srgbClr val="000000"/>
                </a:solidFill>
                <a:latin typeface="Alegreya"/>
                <a:ea typeface="Alegreya"/>
                <a:cs typeface="Alegreya"/>
                <a:sym typeface="Alegreya"/>
              </a:rPr>
              <a:t>is a </a:t>
            </a:r>
            <a:r>
              <a:rPr lang="en" sz="2000">
                <a:solidFill>
                  <a:schemeClr val="accent5"/>
                </a:solidFill>
                <a:latin typeface="Alegreya"/>
                <a:ea typeface="Alegreya"/>
                <a:cs typeface="Alegreya"/>
                <a:sym typeface="Alegreya"/>
              </a:rPr>
              <a:t>W3C (World Wide Web Consortium)</a:t>
            </a:r>
            <a:r>
              <a:rPr b="0" lang="en" sz="2000">
                <a:solidFill>
                  <a:srgbClr val="000000"/>
                </a:solidFill>
                <a:latin typeface="Alegreya"/>
                <a:ea typeface="Alegreya"/>
                <a:cs typeface="Alegreya"/>
                <a:sym typeface="Alegreya"/>
              </a:rPr>
              <a:t> standard.</a:t>
            </a:r>
            <a:endParaRPr b="0" sz="2000">
              <a:solidFill>
                <a:srgbClr val="000000"/>
              </a:solidFill>
              <a:latin typeface="Alegreya"/>
              <a:ea typeface="Alegreya"/>
              <a:cs typeface="Alegreya"/>
              <a:sym typeface="Alegreya"/>
            </a:endParaRPr>
          </a:p>
          <a:p>
            <a:pPr indent="-355600" lvl="0" marL="457200" marR="0" rtl="0" algn="l">
              <a:lnSpc>
                <a:spcPct val="100000"/>
              </a:lnSpc>
              <a:spcBef>
                <a:spcPts val="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The </a:t>
            </a:r>
            <a:r>
              <a:rPr lang="en" sz="2000">
                <a:solidFill>
                  <a:schemeClr val="accent5"/>
                </a:solidFill>
                <a:latin typeface="Alegreya"/>
                <a:ea typeface="Alegreya"/>
                <a:cs typeface="Alegreya"/>
                <a:sym typeface="Alegreya"/>
              </a:rPr>
              <a:t>DOM</a:t>
            </a:r>
            <a:r>
              <a:rPr b="0" lang="en" sz="2000">
                <a:solidFill>
                  <a:srgbClr val="000000"/>
                </a:solidFill>
                <a:latin typeface="Alegreya"/>
                <a:ea typeface="Alegreya"/>
                <a:cs typeface="Alegreya"/>
                <a:sym typeface="Alegreya"/>
              </a:rPr>
              <a:t> defines a standard for accessing documents:</a:t>
            </a:r>
            <a:endParaRPr b="0" sz="2000">
              <a:solidFill>
                <a:srgbClr val="000000"/>
              </a:solidFill>
              <a:latin typeface="Alegreya"/>
              <a:ea typeface="Alegreya"/>
              <a:cs typeface="Alegreya"/>
              <a:sym typeface="Alegreya"/>
            </a:endParaRPr>
          </a:p>
          <a:p>
            <a:pPr indent="457200" lvl="0" marL="0" rtl="0" algn="l">
              <a:lnSpc>
                <a:spcPct val="100000"/>
              </a:lnSpc>
              <a:spcBef>
                <a:spcPts val="500"/>
              </a:spcBef>
              <a:spcAft>
                <a:spcPts val="0"/>
              </a:spcAft>
              <a:buNone/>
            </a:pPr>
            <a:r>
              <a:rPr b="0" lang="en" sz="2000">
                <a:solidFill>
                  <a:srgbClr val="0170BA"/>
                </a:solidFill>
                <a:latin typeface="Alegreya"/>
                <a:ea typeface="Alegreya"/>
                <a:cs typeface="Alegreya"/>
                <a:sym typeface="Alegreya"/>
              </a:rPr>
              <a:t>“</a:t>
            </a:r>
            <a:r>
              <a:rPr b="0" i="1" lang="en" sz="2000">
                <a:solidFill>
                  <a:srgbClr val="0170BA"/>
                </a:solidFill>
                <a:latin typeface="Alegreya"/>
                <a:ea typeface="Alegreya"/>
                <a:cs typeface="Alegreya"/>
                <a:sym typeface="Alegreya"/>
              </a:rPr>
              <a:t>The W3C Document Object Model (DOM) is a platform and language-neutral interface that allows programs and scripts to dynamically access and update the content, structure, and style of a document."</a:t>
            </a:r>
            <a:endParaRPr b="0" i="1"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The W3C DOM standard is separated into 3 different parts:</a:t>
            </a:r>
            <a:endParaRPr b="0" sz="2000">
              <a:solidFill>
                <a:srgbClr val="000000"/>
              </a:solidFill>
              <a:latin typeface="Alegreya"/>
              <a:ea typeface="Alegreya"/>
              <a:cs typeface="Alegreya"/>
              <a:sym typeface="Alegreya"/>
            </a:endParaRPr>
          </a:p>
          <a:p>
            <a:pPr indent="-355600" lvl="0" marL="914400" rtl="0" algn="l">
              <a:lnSpc>
                <a:spcPct val="100000"/>
              </a:lnSpc>
              <a:spcBef>
                <a:spcPts val="0"/>
              </a:spcBef>
              <a:spcAft>
                <a:spcPts val="0"/>
              </a:spcAft>
              <a:buClr>
                <a:srgbClr val="000000"/>
              </a:buClr>
              <a:buSzPts val="2000"/>
              <a:buFont typeface="Alegreya"/>
              <a:buChar char="➔"/>
            </a:pPr>
            <a:r>
              <a:rPr lang="en" sz="2000">
                <a:solidFill>
                  <a:schemeClr val="accent5"/>
                </a:solidFill>
                <a:latin typeface="Alegreya"/>
                <a:ea typeface="Alegreya"/>
                <a:cs typeface="Alegreya"/>
                <a:sym typeface="Alegreya"/>
              </a:rPr>
              <a:t>Core DOM</a:t>
            </a:r>
            <a:r>
              <a:rPr b="0" lang="en" sz="2000">
                <a:solidFill>
                  <a:srgbClr val="000000"/>
                </a:solidFill>
                <a:latin typeface="Alegreya"/>
                <a:ea typeface="Alegreya"/>
                <a:cs typeface="Alegreya"/>
                <a:sym typeface="Alegreya"/>
              </a:rPr>
              <a:t> - standard model for all document types</a:t>
            </a:r>
            <a:endParaRPr b="0" sz="2000">
              <a:solidFill>
                <a:srgbClr val="000000"/>
              </a:solidFill>
              <a:latin typeface="Alegreya"/>
              <a:ea typeface="Alegreya"/>
              <a:cs typeface="Alegreya"/>
              <a:sym typeface="Alegreya"/>
            </a:endParaRPr>
          </a:p>
          <a:p>
            <a:pPr indent="-355600" lvl="0" marL="914400" rtl="0" algn="l">
              <a:lnSpc>
                <a:spcPct val="100000"/>
              </a:lnSpc>
              <a:spcBef>
                <a:spcPts val="0"/>
              </a:spcBef>
              <a:spcAft>
                <a:spcPts val="0"/>
              </a:spcAft>
              <a:buClr>
                <a:srgbClr val="000000"/>
              </a:buClr>
              <a:buSzPts val="2000"/>
              <a:buFont typeface="Alegreya"/>
              <a:buChar char="➔"/>
            </a:pPr>
            <a:r>
              <a:rPr lang="en" sz="2000">
                <a:solidFill>
                  <a:schemeClr val="accent5"/>
                </a:solidFill>
                <a:latin typeface="Alegreya"/>
                <a:ea typeface="Alegreya"/>
                <a:cs typeface="Alegreya"/>
                <a:sym typeface="Alegreya"/>
              </a:rPr>
              <a:t>XML DOM</a:t>
            </a:r>
            <a:r>
              <a:rPr b="0" lang="en" sz="2000">
                <a:solidFill>
                  <a:srgbClr val="000000"/>
                </a:solidFill>
                <a:latin typeface="Alegreya"/>
                <a:ea typeface="Alegreya"/>
                <a:cs typeface="Alegreya"/>
                <a:sym typeface="Alegreya"/>
              </a:rPr>
              <a:t> - standard model for XML documents</a:t>
            </a:r>
            <a:endParaRPr b="0" sz="2000">
              <a:solidFill>
                <a:srgbClr val="000000"/>
              </a:solidFill>
              <a:latin typeface="Alegreya"/>
              <a:ea typeface="Alegreya"/>
              <a:cs typeface="Alegreya"/>
              <a:sym typeface="Alegreya"/>
            </a:endParaRPr>
          </a:p>
          <a:p>
            <a:pPr indent="-355600" lvl="0" marL="914400" rtl="0" algn="l">
              <a:lnSpc>
                <a:spcPct val="100000"/>
              </a:lnSpc>
              <a:spcBef>
                <a:spcPts val="0"/>
              </a:spcBef>
              <a:spcAft>
                <a:spcPts val="0"/>
              </a:spcAft>
              <a:buClr>
                <a:srgbClr val="000000"/>
              </a:buClr>
              <a:buSzPts val="2000"/>
              <a:buFont typeface="Alegreya"/>
              <a:buChar char="➔"/>
            </a:pPr>
            <a:r>
              <a:rPr lang="en" sz="2000">
                <a:solidFill>
                  <a:schemeClr val="accent5"/>
                </a:solidFill>
                <a:latin typeface="Alegreya"/>
                <a:ea typeface="Alegreya"/>
                <a:cs typeface="Alegreya"/>
                <a:sym typeface="Alegreya"/>
              </a:rPr>
              <a:t>HTML DOM</a:t>
            </a:r>
            <a:r>
              <a:rPr b="0" lang="en" sz="2000">
                <a:solidFill>
                  <a:srgbClr val="000000"/>
                </a:solidFill>
                <a:latin typeface="Alegreya"/>
                <a:ea typeface="Alegreya"/>
                <a:cs typeface="Alegreya"/>
                <a:sym typeface="Alegreya"/>
              </a:rPr>
              <a:t> - standard model for HTML documents</a:t>
            </a:r>
            <a:endParaRPr b="0" sz="2000">
              <a:solidFill>
                <a:srgbClr val="000000"/>
              </a:solidFill>
              <a:latin typeface="Alegreya"/>
              <a:ea typeface="Alegreya"/>
              <a:cs typeface="Alegreya"/>
              <a:sym typeface="Alegreya"/>
            </a:endParaRPr>
          </a:p>
          <a:p>
            <a:pPr indent="0" lvl="0" marL="0" marR="139700" rtl="0" algn="l">
              <a:lnSpc>
                <a:spcPct val="100000"/>
              </a:lnSpc>
              <a:spcBef>
                <a:spcPts val="1000"/>
              </a:spcBef>
              <a:spcAft>
                <a:spcPts val="0"/>
              </a:spcAft>
              <a:buNone/>
            </a:pPr>
            <a:r>
              <a:t/>
            </a:r>
            <a:endParaRPr b="0" sz="2000">
              <a:solidFill>
                <a:srgbClr val="434343"/>
              </a:solidFill>
              <a:latin typeface="Alegreya"/>
              <a:ea typeface="Alegreya"/>
              <a:cs typeface="Alegreya"/>
              <a:sym typeface="Alegreya"/>
            </a:endParaRPr>
          </a:p>
          <a:p>
            <a:pPr indent="0" lvl="0" marL="0" marR="139700" rtl="0" algn="l">
              <a:lnSpc>
                <a:spcPct val="100000"/>
              </a:lnSpc>
              <a:spcBef>
                <a:spcPts val="1500"/>
              </a:spcBef>
              <a:spcAft>
                <a:spcPts val="0"/>
              </a:spcAft>
              <a:buNone/>
            </a:pPr>
            <a:r>
              <a:t/>
            </a:r>
            <a:endParaRPr b="0" sz="2000">
              <a:solidFill>
                <a:srgbClr val="333333"/>
              </a:solidFill>
              <a:latin typeface="Alegreya"/>
              <a:ea typeface="Alegreya"/>
              <a:cs typeface="Alegreya"/>
              <a:sym typeface="Alegreya"/>
            </a:endParaRPr>
          </a:p>
          <a:p>
            <a:pPr indent="0" lvl="0" marL="0" rtl="0" algn="l">
              <a:lnSpc>
                <a:spcPct val="100000"/>
              </a:lnSpc>
              <a:spcBef>
                <a:spcPts val="150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0" name="Shape 1590"/>
        <p:cNvGrpSpPr/>
        <p:nvPr/>
      </p:nvGrpSpPr>
      <p:grpSpPr>
        <a:xfrm>
          <a:off x="0" y="0"/>
          <a:ext cx="0" cy="0"/>
          <a:chOff x="0" y="0"/>
          <a:chExt cx="0" cy="0"/>
        </a:xfrm>
      </p:grpSpPr>
      <p:sp>
        <p:nvSpPr>
          <p:cNvPr id="1591" name="Google Shape;1591;p191"/>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 Intro (cont.)</a:t>
            </a:r>
            <a:endParaRPr sz="3600">
              <a:solidFill>
                <a:srgbClr val="63A814"/>
              </a:solidFill>
              <a:latin typeface="Alegreya"/>
              <a:ea typeface="Alegreya"/>
              <a:cs typeface="Alegreya"/>
              <a:sym typeface="Alegreya"/>
            </a:endParaRPr>
          </a:p>
        </p:txBody>
      </p:sp>
      <p:pic>
        <p:nvPicPr>
          <p:cNvPr id="1592" name="Google Shape;1592;p191"/>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593" name="Google Shape;1593;p191"/>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What is HTML DOM?</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000000"/>
              </a:buClr>
              <a:buSzPts val="2000"/>
              <a:buChar char="❏"/>
            </a:pPr>
            <a:r>
              <a:rPr b="0" lang="en" sz="2000">
                <a:solidFill>
                  <a:srgbClr val="000000"/>
                </a:solidFill>
                <a:latin typeface="Alegreya"/>
                <a:ea typeface="Alegreya"/>
                <a:cs typeface="Alegreya"/>
                <a:sym typeface="Alegreya"/>
              </a:rPr>
              <a:t>The HTML DOM is a standard </a:t>
            </a:r>
            <a:r>
              <a:rPr lang="en" sz="2000">
                <a:solidFill>
                  <a:schemeClr val="accent5"/>
                </a:solidFill>
                <a:latin typeface="Alegreya"/>
                <a:ea typeface="Alegreya"/>
                <a:cs typeface="Alegreya"/>
                <a:sym typeface="Alegreya"/>
              </a:rPr>
              <a:t>object</a:t>
            </a:r>
            <a:r>
              <a:rPr b="0" lang="en" sz="2000">
                <a:solidFill>
                  <a:schemeClr val="accent5"/>
                </a:solidFill>
                <a:latin typeface="Alegreya"/>
                <a:ea typeface="Alegreya"/>
                <a:cs typeface="Alegreya"/>
                <a:sym typeface="Alegreya"/>
              </a:rPr>
              <a:t> </a:t>
            </a:r>
            <a:r>
              <a:rPr b="0" lang="en" sz="2000">
                <a:solidFill>
                  <a:srgbClr val="000000"/>
                </a:solidFill>
                <a:latin typeface="Alegreya"/>
                <a:ea typeface="Alegreya"/>
                <a:cs typeface="Alegreya"/>
                <a:sym typeface="Alegreya"/>
              </a:rPr>
              <a:t>model and </a:t>
            </a:r>
            <a:r>
              <a:rPr lang="en" sz="2000">
                <a:solidFill>
                  <a:schemeClr val="accent5"/>
                </a:solidFill>
                <a:latin typeface="Alegreya"/>
                <a:ea typeface="Alegreya"/>
                <a:cs typeface="Alegreya"/>
                <a:sym typeface="Alegreya"/>
              </a:rPr>
              <a:t>programming interface</a:t>
            </a:r>
            <a:r>
              <a:rPr b="0" lang="en" sz="2000">
                <a:solidFill>
                  <a:schemeClr val="accent5"/>
                </a:solidFill>
                <a:latin typeface="Alegreya"/>
                <a:ea typeface="Alegreya"/>
                <a:cs typeface="Alegreya"/>
                <a:sym typeface="Alegreya"/>
              </a:rPr>
              <a:t> </a:t>
            </a:r>
            <a:r>
              <a:rPr b="0" lang="en" sz="2000">
                <a:solidFill>
                  <a:srgbClr val="000000"/>
                </a:solidFill>
                <a:latin typeface="Alegreya"/>
                <a:ea typeface="Alegreya"/>
                <a:cs typeface="Alegreya"/>
                <a:sym typeface="Alegreya"/>
              </a:rPr>
              <a:t>for HTML. It defines:</a:t>
            </a:r>
            <a:endParaRPr b="0" sz="2000">
              <a:solidFill>
                <a:srgbClr val="000000"/>
              </a:solidFill>
              <a:latin typeface="Alegreya"/>
              <a:ea typeface="Alegreya"/>
              <a:cs typeface="Alegreya"/>
              <a:sym typeface="Alegreya"/>
            </a:endParaRPr>
          </a:p>
          <a:p>
            <a:pPr indent="457200" lvl="0" marL="0" marR="0" rtl="0" algn="l">
              <a:lnSpc>
                <a:spcPct val="100000"/>
              </a:lnSpc>
              <a:spcBef>
                <a:spcPts val="0"/>
              </a:spcBef>
              <a:spcAft>
                <a:spcPts val="0"/>
              </a:spcAft>
              <a:buNone/>
            </a:pPr>
            <a:r>
              <a:rPr b="0" lang="en" sz="2000">
                <a:solidFill>
                  <a:srgbClr val="000000"/>
                </a:solidFill>
                <a:latin typeface="Alegreya"/>
                <a:ea typeface="Alegreya"/>
                <a:cs typeface="Alegreya"/>
                <a:sym typeface="Alegreya"/>
              </a:rPr>
              <a:t>– The HTML elements as </a:t>
            </a:r>
            <a:r>
              <a:rPr lang="en" sz="2000">
                <a:solidFill>
                  <a:schemeClr val="accent5"/>
                </a:solidFill>
                <a:latin typeface="Alegreya"/>
                <a:ea typeface="Alegreya"/>
                <a:cs typeface="Alegreya"/>
                <a:sym typeface="Alegreya"/>
              </a:rPr>
              <a:t>objects</a:t>
            </a:r>
            <a:endParaRPr sz="2000">
              <a:solidFill>
                <a:srgbClr val="000000"/>
              </a:solidFill>
              <a:latin typeface="Alegreya"/>
              <a:ea typeface="Alegreya"/>
              <a:cs typeface="Alegreya"/>
              <a:sym typeface="Alegreya"/>
            </a:endParaRPr>
          </a:p>
          <a:p>
            <a:pPr indent="0" lvl="0" marL="457200" rtl="0" algn="l">
              <a:lnSpc>
                <a:spcPct val="100000"/>
              </a:lnSpc>
              <a:spcBef>
                <a:spcPts val="0"/>
              </a:spcBef>
              <a:spcAft>
                <a:spcPts val="0"/>
              </a:spcAft>
              <a:buNone/>
            </a:pPr>
            <a:r>
              <a:rPr b="0" lang="en" sz="2000">
                <a:solidFill>
                  <a:srgbClr val="000000"/>
                </a:solidFill>
                <a:latin typeface="Alegreya"/>
                <a:ea typeface="Alegreya"/>
                <a:cs typeface="Alegreya"/>
                <a:sym typeface="Alegreya"/>
              </a:rPr>
              <a:t>– The </a:t>
            </a:r>
            <a:r>
              <a:rPr lang="en" sz="2000">
                <a:solidFill>
                  <a:schemeClr val="accent5"/>
                </a:solidFill>
                <a:latin typeface="Alegreya"/>
                <a:ea typeface="Alegreya"/>
                <a:cs typeface="Alegreya"/>
                <a:sym typeface="Alegreya"/>
              </a:rPr>
              <a:t>properties</a:t>
            </a:r>
            <a:r>
              <a:rPr b="0" lang="en" sz="2000">
                <a:solidFill>
                  <a:srgbClr val="000000"/>
                </a:solidFill>
                <a:latin typeface="Alegreya"/>
                <a:ea typeface="Alegreya"/>
                <a:cs typeface="Alegreya"/>
                <a:sym typeface="Alegreya"/>
              </a:rPr>
              <a:t> of all HTML elements</a:t>
            </a:r>
            <a:endParaRPr b="0" sz="2000">
              <a:solidFill>
                <a:srgbClr val="000000"/>
              </a:solidFill>
              <a:latin typeface="Alegreya"/>
              <a:ea typeface="Alegreya"/>
              <a:cs typeface="Alegreya"/>
              <a:sym typeface="Alegreya"/>
            </a:endParaRPr>
          </a:p>
          <a:p>
            <a:pPr indent="0" lvl="0" marL="457200" marR="0" rtl="0" algn="l">
              <a:lnSpc>
                <a:spcPct val="100000"/>
              </a:lnSpc>
              <a:spcBef>
                <a:spcPts val="0"/>
              </a:spcBef>
              <a:spcAft>
                <a:spcPts val="0"/>
              </a:spcAft>
              <a:buNone/>
            </a:pPr>
            <a:r>
              <a:rPr b="0" lang="en" sz="2000">
                <a:solidFill>
                  <a:srgbClr val="000000"/>
                </a:solidFill>
                <a:latin typeface="Alegreya"/>
                <a:ea typeface="Alegreya"/>
                <a:cs typeface="Alegreya"/>
                <a:sym typeface="Alegreya"/>
              </a:rPr>
              <a:t>– The </a:t>
            </a:r>
            <a:r>
              <a:rPr lang="en" sz="2000">
                <a:solidFill>
                  <a:schemeClr val="accent5"/>
                </a:solidFill>
                <a:latin typeface="Alegreya"/>
                <a:ea typeface="Alegreya"/>
                <a:cs typeface="Alegreya"/>
                <a:sym typeface="Alegreya"/>
              </a:rPr>
              <a:t>methods</a:t>
            </a:r>
            <a:r>
              <a:rPr b="0" lang="en" sz="2000">
                <a:solidFill>
                  <a:srgbClr val="000000"/>
                </a:solidFill>
                <a:latin typeface="Alegreya"/>
                <a:ea typeface="Alegreya"/>
                <a:cs typeface="Alegreya"/>
                <a:sym typeface="Alegreya"/>
              </a:rPr>
              <a:t> to access all HTML elements</a:t>
            </a:r>
            <a:endParaRPr b="0" sz="2000">
              <a:solidFill>
                <a:srgbClr val="000000"/>
              </a:solidFill>
              <a:latin typeface="Alegreya"/>
              <a:ea typeface="Alegreya"/>
              <a:cs typeface="Alegreya"/>
              <a:sym typeface="Alegreya"/>
            </a:endParaRPr>
          </a:p>
          <a:p>
            <a:pPr indent="0" lvl="0" marL="457200" marR="0" rtl="0" algn="l">
              <a:lnSpc>
                <a:spcPct val="100000"/>
              </a:lnSpc>
              <a:spcBef>
                <a:spcPts val="0"/>
              </a:spcBef>
              <a:spcAft>
                <a:spcPts val="0"/>
              </a:spcAft>
              <a:buNone/>
            </a:pPr>
            <a:r>
              <a:rPr b="0" lang="en" sz="2000">
                <a:solidFill>
                  <a:srgbClr val="000000"/>
                </a:solidFill>
                <a:latin typeface="Alegreya"/>
                <a:ea typeface="Alegreya"/>
                <a:cs typeface="Alegreya"/>
                <a:sym typeface="Alegreya"/>
              </a:rPr>
              <a:t>– The </a:t>
            </a:r>
            <a:r>
              <a:rPr lang="en" sz="2000">
                <a:solidFill>
                  <a:schemeClr val="accent5"/>
                </a:solidFill>
                <a:latin typeface="Alegreya"/>
                <a:ea typeface="Alegreya"/>
                <a:cs typeface="Alegreya"/>
                <a:sym typeface="Alegreya"/>
              </a:rPr>
              <a:t>events</a:t>
            </a:r>
            <a:r>
              <a:rPr b="0" lang="en" sz="2000">
                <a:solidFill>
                  <a:srgbClr val="000000"/>
                </a:solidFill>
                <a:latin typeface="Alegreya"/>
                <a:ea typeface="Alegreya"/>
                <a:cs typeface="Alegreya"/>
                <a:sym typeface="Alegreya"/>
              </a:rPr>
              <a:t> for all HTML elements</a:t>
            </a:r>
            <a:endParaRPr b="0" sz="2000">
              <a:solidFill>
                <a:srgbClr val="000000"/>
              </a:solidFill>
              <a:latin typeface="Alegreya"/>
              <a:ea typeface="Alegreya"/>
              <a:cs typeface="Alegreya"/>
              <a:sym typeface="Alegreya"/>
            </a:endParaRPr>
          </a:p>
          <a:p>
            <a:pPr indent="0" lvl="0" marL="0" rtl="0" algn="l">
              <a:lnSpc>
                <a:spcPct val="100000"/>
              </a:lnSpc>
              <a:spcBef>
                <a:spcPts val="0"/>
              </a:spcBef>
              <a:spcAft>
                <a:spcPts val="0"/>
              </a:spcAft>
              <a:buNone/>
            </a:pPr>
            <a:r>
              <a:rPr b="0" lang="en" sz="2000">
                <a:solidFill>
                  <a:srgbClr val="000000"/>
                </a:solidFill>
                <a:latin typeface="Alegreya"/>
                <a:ea typeface="Alegreya"/>
                <a:cs typeface="Alegreya"/>
                <a:sym typeface="Alegreya"/>
              </a:rPr>
              <a:t>In other words: </a:t>
            </a:r>
            <a:r>
              <a:rPr b="0" lang="en" sz="2000">
                <a:solidFill>
                  <a:schemeClr val="accent5"/>
                </a:solidFill>
                <a:latin typeface="Alegreya"/>
                <a:ea typeface="Alegreya"/>
                <a:cs typeface="Alegreya"/>
                <a:sym typeface="Alegreya"/>
              </a:rPr>
              <a:t>The HTML DOM is a standard for how to get, change, add, or delete HTML elements.</a:t>
            </a:r>
            <a:endParaRPr b="0" sz="2000">
              <a:solidFill>
                <a:schemeClr val="accent5"/>
              </a:solidFill>
              <a:latin typeface="Alegreya"/>
              <a:ea typeface="Alegreya"/>
              <a:cs typeface="Alegreya"/>
              <a:sym typeface="Alegreya"/>
            </a:endParaRPr>
          </a:p>
          <a:p>
            <a:pPr indent="0" lvl="0" marL="0" rtl="0" algn="l">
              <a:lnSpc>
                <a:spcPct val="100000"/>
              </a:lnSpc>
              <a:spcBef>
                <a:spcPts val="0"/>
              </a:spcBef>
              <a:spcAft>
                <a:spcPts val="0"/>
              </a:spcAft>
              <a:buNone/>
            </a:pPr>
            <a:r>
              <a:t/>
            </a:r>
            <a:endParaRPr b="0" sz="2000">
              <a:solidFill>
                <a:srgbClr val="000000"/>
              </a:solidFill>
              <a:latin typeface="Alegreya"/>
              <a:ea typeface="Alegreya"/>
              <a:cs typeface="Alegreya"/>
              <a:sym typeface="Alegreya"/>
            </a:endParaRPr>
          </a:p>
          <a:p>
            <a:pPr indent="0" lvl="0" marL="0" marR="13970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a:p>
            <a:pPr indent="0" lvl="0" marL="0" marR="139700" rtl="0" algn="l">
              <a:lnSpc>
                <a:spcPct val="100000"/>
              </a:lnSpc>
              <a:spcBef>
                <a:spcPts val="1500"/>
              </a:spcBef>
              <a:spcAft>
                <a:spcPts val="0"/>
              </a:spcAft>
              <a:buNone/>
            </a:pPr>
            <a:r>
              <a:t/>
            </a:r>
            <a:endParaRPr b="0" sz="2000">
              <a:solidFill>
                <a:srgbClr val="333333"/>
              </a:solidFill>
              <a:latin typeface="Alegreya"/>
              <a:ea typeface="Alegreya"/>
              <a:cs typeface="Alegreya"/>
              <a:sym typeface="Alegreya"/>
            </a:endParaRPr>
          </a:p>
          <a:p>
            <a:pPr indent="0" lvl="0" marL="0" rtl="0" algn="l">
              <a:lnSpc>
                <a:spcPct val="100000"/>
              </a:lnSpc>
              <a:spcBef>
                <a:spcPts val="150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30"/>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Output</a:t>
            </a:r>
            <a:endParaRPr sz="3600">
              <a:solidFill>
                <a:srgbClr val="63A814"/>
              </a:solidFill>
              <a:latin typeface="Alegreya"/>
              <a:ea typeface="Alegreya"/>
              <a:cs typeface="Alegreya"/>
              <a:sym typeface="Alegreya"/>
            </a:endParaRPr>
          </a:p>
        </p:txBody>
      </p:sp>
      <p:sp>
        <p:nvSpPr>
          <p:cNvPr id="401" name="Google Shape;401;p30"/>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30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JavaScript is typically used to manipulate HTML elements.</a:t>
            </a:r>
            <a:endParaRPr b="0" sz="2000">
              <a:solidFill>
                <a:srgbClr val="000000"/>
              </a:solidFill>
              <a:latin typeface="Alegreya"/>
              <a:ea typeface="Alegreya"/>
              <a:cs typeface="Alegreya"/>
              <a:sym typeface="Alegreya"/>
            </a:endParaRPr>
          </a:p>
          <a:p>
            <a:pPr indent="0" lvl="0" marL="0" rtl="0" algn="l">
              <a:lnSpc>
                <a:spcPct val="115000"/>
              </a:lnSpc>
              <a:spcBef>
                <a:spcPts val="300"/>
              </a:spcBef>
              <a:spcAft>
                <a:spcPts val="0"/>
              </a:spcAft>
              <a:buNone/>
            </a:pPr>
            <a:r>
              <a:rPr lang="en" sz="2000" u="sng">
                <a:solidFill>
                  <a:srgbClr val="0170BA"/>
                </a:solidFill>
                <a:latin typeface="Alegreya"/>
                <a:ea typeface="Alegreya"/>
                <a:cs typeface="Alegreya"/>
                <a:sym typeface="Alegreya"/>
              </a:rPr>
              <a:t>Manipulating HTML Elements</a:t>
            </a:r>
            <a:endParaRPr sz="2000" u="sng">
              <a:solidFill>
                <a:srgbClr val="0170BA"/>
              </a:solidFill>
              <a:latin typeface="Alegreya"/>
              <a:ea typeface="Alegreya"/>
              <a:cs typeface="Alegreya"/>
              <a:sym typeface="Alegreya"/>
            </a:endParaRPr>
          </a:p>
          <a:p>
            <a:pPr indent="-355600" lvl="0" marL="457200" rtl="0" algn="l">
              <a:lnSpc>
                <a:spcPct val="115000"/>
              </a:lnSpc>
              <a:spcBef>
                <a:spcPts val="30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To access an HTML element from JavaScript, you can use the </a:t>
            </a:r>
            <a:r>
              <a:rPr b="0" lang="en" sz="2000">
                <a:solidFill>
                  <a:schemeClr val="accent5"/>
                </a:solidFill>
                <a:latin typeface="Alegreya"/>
                <a:ea typeface="Alegreya"/>
                <a:cs typeface="Alegreya"/>
                <a:sym typeface="Alegreya"/>
              </a:rPr>
              <a:t>document.getElementById(</a:t>
            </a:r>
            <a:r>
              <a:rPr b="0" i="1" lang="en" sz="2000">
                <a:solidFill>
                  <a:schemeClr val="accent5"/>
                </a:solidFill>
                <a:latin typeface="Alegreya"/>
                <a:ea typeface="Alegreya"/>
                <a:cs typeface="Alegreya"/>
                <a:sym typeface="Alegreya"/>
              </a:rPr>
              <a:t>id</a:t>
            </a:r>
            <a:r>
              <a:rPr b="0" lang="en" sz="2000">
                <a:solidFill>
                  <a:schemeClr val="accent5"/>
                </a:solidFill>
                <a:latin typeface="Alegreya"/>
                <a:ea typeface="Alegreya"/>
                <a:cs typeface="Alegreya"/>
                <a:sym typeface="Alegreya"/>
              </a:rPr>
              <a:t>)</a:t>
            </a:r>
            <a:r>
              <a:rPr b="0" lang="en" sz="2000">
                <a:solidFill>
                  <a:srgbClr val="000000"/>
                </a:solidFill>
                <a:latin typeface="Alegreya"/>
                <a:ea typeface="Alegreya"/>
                <a:cs typeface="Alegreya"/>
                <a:sym typeface="Alegreya"/>
              </a:rPr>
              <a:t> method.</a:t>
            </a:r>
            <a:endParaRPr b="0" sz="2000">
              <a:solidFill>
                <a:srgbClr val="000000"/>
              </a:solidFill>
              <a:latin typeface="Alegreya"/>
              <a:ea typeface="Alegreya"/>
              <a:cs typeface="Alegreya"/>
              <a:sym typeface="Alegreya"/>
            </a:endParaRPr>
          </a:p>
          <a:p>
            <a:pPr indent="-355600" lvl="0" marL="457200" rtl="0" algn="l">
              <a:lnSpc>
                <a:spcPct val="115000"/>
              </a:lnSpc>
              <a:spcBef>
                <a:spcPts val="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Use the "</a:t>
            </a:r>
            <a:r>
              <a:rPr lang="en" sz="2000">
                <a:solidFill>
                  <a:srgbClr val="000000"/>
                </a:solidFill>
                <a:latin typeface="Alegreya"/>
                <a:ea typeface="Alegreya"/>
                <a:cs typeface="Alegreya"/>
                <a:sym typeface="Alegreya"/>
              </a:rPr>
              <a:t>id</a:t>
            </a:r>
            <a:r>
              <a:rPr b="0" lang="en" sz="2000">
                <a:solidFill>
                  <a:srgbClr val="000000"/>
                </a:solidFill>
                <a:latin typeface="Alegreya"/>
                <a:ea typeface="Alegreya"/>
                <a:cs typeface="Alegreya"/>
                <a:sym typeface="Alegreya"/>
              </a:rPr>
              <a:t>" attribute to identify the HTML element:</a:t>
            </a:r>
            <a:endParaRPr b="0" sz="2000">
              <a:solidFill>
                <a:srgbClr val="000000"/>
              </a:solidFill>
              <a:latin typeface="Alegreya"/>
              <a:ea typeface="Alegreya"/>
              <a:cs typeface="Alegreya"/>
              <a:sym typeface="Alegreya"/>
            </a:endParaRPr>
          </a:p>
          <a:p>
            <a:pPr indent="-355600" lvl="0" marL="457200" rtl="0" algn="l">
              <a:lnSpc>
                <a:spcPct val="115000"/>
              </a:lnSpc>
              <a:spcBef>
                <a:spcPts val="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Access the HTML element with the specified id, and change its content:</a:t>
            </a:r>
            <a:endParaRPr b="0" sz="2000">
              <a:solidFill>
                <a:srgbClr val="000000"/>
              </a:solidFill>
              <a:latin typeface="Alegreya"/>
              <a:ea typeface="Alegreya"/>
              <a:cs typeface="Alegreya"/>
              <a:sym typeface="Alegreya"/>
            </a:endParaRPr>
          </a:p>
          <a:p>
            <a:pPr indent="0" lvl="0" marL="0" rtl="0" algn="l">
              <a:lnSpc>
                <a:spcPct val="115000"/>
              </a:lnSpc>
              <a:spcBef>
                <a:spcPts val="3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indent="0" lvl="0" marL="0" rtl="0" algn="l">
              <a:lnSpc>
                <a:spcPct val="100000"/>
              </a:lnSpc>
              <a:spcBef>
                <a:spcPts val="400"/>
              </a:spcBef>
              <a:spcAft>
                <a:spcPts val="0"/>
              </a:spcAft>
              <a:buNone/>
            </a:pPr>
            <a:r>
              <a:t/>
            </a:r>
            <a:endParaRPr sz="2000" u="sng">
              <a:solidFill>
                <a:srgbClr val="63A814"/>
              </a:solidFill>
              <a:latin typeface="Alegreya"/>
              <a:ea typeface="Alegreya"/>
              <a:cs typeface="Alegreya"/>
              <a:sym typeface="Alegreya"/>
            </a:endParaRPr>
          </a:p>
        </p:txBody>
      </p:sp>
      <p:pic>
        <p:nvPicPr>
          <p:cNvPr id="402" name="Google Shape;402;p30"/>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403" name="Google Shape;403;p30"/>
          <p:cNvSpPr/>
          <p:nvPr/>
        </p:nvSpPr>
        <p:spPr>
          <a:xfrm>
            <a:off x="1754750" y="3971300"/>
            <a:ext cx="2209450" cy="845400"/>
          </a:xfrm>
          <a:custGeom>
            <a:rect b="b" l="l" r="r" t="t"/>
            <a:pathLst>
              <a:path extrusionOk="0" h="33816" w="88378">
                <a:moveTo>
                  <a:pt x="0" y="0"/>
                </a:moveTo>
                <a:cubicBezTo>
                  <a:pt x="1269" y="4229"/>
                  <a:pt x="2102" y="8991"/>
                  <a:pt x="5115" y="12219"/>
                </a:cubicBezTo>
                <a:cubicBezTo>
                  <a:pt x="8691" y="16050"/>
                  <a:pt x="15507" y="13748"/>
                  <a:pt x="20745" y="13924"/>
                </a:cubicBezTo>
                <a:cubicBezTo>
                  <a:pt x="35424" y="14418"/>
                  <a:pt x="50552" y="11460"/>
                  <a:pt x="64791" y="15061"/>
                </a:cubicBezTo>
                <a:cubicBezTo>
                  <a:pt x="74529" y="17524"/>
                  <a:pt x="84419" y="24584"/>
                  <a:pt x="88378" y="33816"/>
                </a:cubicBezTo>
              </a:path>
            </a:pathLst>
          </a:custGeom>
          <a:noFill/>
          <a:ln cap="flat" cmpd="sng" w="19050">
            <a:solidFill>
              <a:srgbClr val="0170BA"/>
            </a:solidFill>
            <a:prstDash val="solid"/>
            <a:round/>
            <a:headEnd len="med" w="med" type="none"/>
            <a:tailEnd len="med" w="med" type="stealth"/>
          </a:ln>
        </p:spPr>
      </p:sp>
    </p:spTree>
  </p:cSld>
  <p:clrMapOvr>
    <a:masterClrMapping/>
  </p:clrMapOvr>
  <mc:AlternateContent>
    <mc:Choice Requires="p14">
      <p:transition spd="slow" p14:dur="1000">
        <p:fade/>
      </p:transition>
    </mc:Choice>
    <mc:Fallback>
      <p:transition spd="slow">
        <p:fade/>
      </p:transition>
    </mc:Fallback>
  </mc:AlternateContent>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7" name="Shape 1597"/>
        <p:cNvGrpSpPr/>
        <p:nvPr/>
      </p:nvGrpSpPr>
      <p:grpSpPr>
        <a:xfrm>
          <a:off x="0" y="0"/>
          <a:ext cx="0" cy="0"/>
          <a:chOff x="0" y="0"/>
          <a:chExt cx="0" cy="0"/>
        </a:xfrm>
      </p:grpSpPr>
      <p:sp>
        <p:nvSpPr>
          <p:cNvPr id="1598" name="Google Shape;1598;p192"/>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 </a:t>
            </a:r>
            <a:endParaRPr sz="3600">
              <a:solidFill>
                <a:srgbClr val="63A814"/>
              </a:solidFill>
              <a:latin typeface="Alegreya"/>
              <a:ea typeface="Alegreya"/>
              <a:cs typeface="Alegreya"/>
              <a:sym typeface="Alegreya"/>
            </a:endParaRPr>
          </a:p>
        </p:txBody>
      </p:sp>
      <p:pic>
        <p:nvPicPr>
          <p:cNvPr id="1599" name="Google Shape;1599;p192"/>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600" name="Google Shape;1600;p192"/>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The DOM Programming Interface</a:t>
            </a:r>
            <a:endParaRPr sz="2000">
              <a:solidFill>
                <a:srgbClr val="0170BA"/>
              </a:solidFill>
              <a:latin typeface="Alegreya"/>
              <a:ea typeface="Alegreya"/>
              <a:cs typeface="Alegreya"/>
              <a:sym typeface="Alegreya"/>
            </a:endParaRPr>
          </a:p>
          <a:p>
            <a:pPr indent="-355600" lvl="0" marL="457200" marR="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HTML DOM</a:t>
            </a:r>
            <a:r>
              <a:rPr b="0" lang="en" sz="2000">
                <a:solidFill>
                  <a:srgbClr val="434343"/>
                </a:solidFill>
                <a:latin typeface="Alegreya"/>
                <a:ea typeface="Alegreya"/>
                <a:cs typeface="Alegreya"/>
                <a:sym typeface="Alegreya"/>
              </a:rPr>
              <a:t> can be accessed with </a:t>
            </a:r>
            <a:r>
              <a:rPr lang="en" sz="2000">
                <a:solidFill>
                  <a:schemeClr val="accent5"/>
                </a:solidFill>
                <a:latin typeface="Alegreya"/>
                <a:ea typeface="Alegreya"/>
                <a:cs typeface="Alegreya"/>
                <a:sym typeface="Alegreya"/>
              </a:rPr>
              <a:t>JavaScript</a:t>
            </a:r>
            <a:r>
              <a:rPr b="0" lang="en" sz="2000">
                <a:solidFill>
                  <a:srgbClr val="434343"/>
                </a:solidFill>
                <a:latin typeface="Alegreya"/>
                <a:ea typeface="Alegreya"/>
                <a:cs typeface="Alegreya"/>
                <a:sym typeface="Alegreya"/>
              </a:rPr>
              <a:t> (and with other programming languages like </a:t>
            </a:r>
            <a:r>
              <a:rPr lang="en" sz="2000">
                <a:solidFill>
                  <a:schemeClr val="accent5"/>
                </a:solidFill>
                <a:latin typeface="Alegreya"/>
                <a:ea typeface="Alegreya"/>
                <a:cs typeface="Alegreya"/>
                <a:sym typeface="Alegreya"/>
              </a:rPr>
              <a:t>ReactJs</a:t>
            </a:r>
            <a:r>
              <a:rPr b="0" lang="en" sz="2000">
                <a:solidFill>
                  <a:srgbClr val="434343"/>
                </a:solidFill>
                <a:latin typeface="Alegreya"/>
                <a:ea typeface="Alegreya"/>
                <a:cs typeface="Alegreya"/>
                <a:sym typeface="Alegreya"/>
              </a:rPr>
              <a:t>, </a:t>
            </a:r>
            <a:r>
              <a:rPr lang="en" sz="2000">
                <a:solidFill>
                  <a:schemeClr val="accent5"/>
                </a:solidFill>
                <a:latin typeface="Alegreya"/>
                <a:ea typeface="Alegreya"/>
                <a:cs typeface="Alegreya"/>
                <a:sym typeface="Alegreya"/>
              </a:rPr>
              <a:t>VueJs</a:t>
            </a:r>
            <a:r>
              <a:rPr b="0" lang="en" sz="2000">
                <a:solidFill>
                  <a:srgbClr val="434343"/>
                </a:solidFill>
                <a:latin typeface="Alegreya"/>
                <a:ea typeface="Alegreya"/>
                <a:cs typeface="Alegreya"/>
                <a:sym typeface="Alegreya"/>
              </a:rPr>
              <a:t>, </a:t>
            </a:r>
            <a:r>
              <a:rPr lang="en" sz="2000">
                <a:solidFill>
                  <a:schemeClr val="accent5"/>
                </a:solidFill>
                <a:latin typeface="Alegreya"/>
                <a:ea typeface="Alegreya"/>
                <a:cs typeface="Alegreya"/>
                <a:sym typeface="Alegreya"/>
              </a:rPr>
              <a:t>AngularJs</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marR="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In the DOM, all HTML elements are defined as </a:t>
            </a:r>
            <a:r>
              <a:rPr lang="en" sz="2000">
                <a:solidFill>
                  <a:schemeClr val="accent5"/>
                </a:solidFill>
                <a:latin typeface="Alegreya"/>
                <a:ea typeface="Alegreya"/>
                <a:cs typeface="Alegreya"/>
                <a:sym typeface="Alegreya"/>
              </a:rPr>
              <a:t>objects</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rtl="0" algn="l">
              <a:lnSpc>
                <a:spcPct val="100000"/>
              </a:lnSpc>
              <a:spcBef>
                <a:spcPts val="10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programming interface is the properties and methods of each object:</a:t>
            </a:r>
            <a:endParaRPr b="0" sz="2000">
              <a:solidFill>
                <a:srgbClr val="434343"/>
              </a:solidFill>
              <a:latin typeface="Alegreya"/>
              <a:ea typeface="Alegreya"/>
              <a:cs typeface="Alegreya"/>
              <a:sym typeface="Alegreya"/>
            </a:endParaRPr>
          </a:p>
          <a:p>
            <a:pPr indent="-355600" lvl="1" marL="914400" marR="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 </a:t>
            </a:r>
            <a:r>
              <a:rPr lang="en" sz="2000">
                <a:solidFill>
                  <a:schemeClr val="accent5"/>
                </a:solidFill>
                <a:latin typeface="Alegreya"/>
                <a:ea typeface="Alegreya"/>
                <a:cs typeface="Alegreya"/>
                <a:sym typeface="Alegreya"/>
              </a:rPr>
              <a:t>property</a:t>
            </a:r>
            <a:r>
              <a:rPr b="0" lang="en" sz="2000">
                <a:solidFill>
                  <a:srgbClr val="434343"/>
                </a:solidFill>
                <a:latin typeface="Alegreya"/>
                <a:ea typeface="Alegreya"/>
                <a:cs typeface="Alegreya"/>
                <a:sym typeface="Alegreya"/>
              </a:rPr>
              <a:t> is a value that you can get or set (like changing the content of an HTML element).</a:t>
            </a:r>
            <a:endParaRPr b="0" sz="2000">
              <a:solidFill>
                <a:srgbClr val="434343"/>
              </a:solidFill>
              <a:latin typeface="Alegreya"/>
              <a:ea typeface="Alegreya"/>
              <a:cs typeface="Alegreya"/>
              <a:sym typeface="Alegreya"/>
            </a:endParaRPr>
          </a:p>
          <a:p>
            <a:pPr indent="-355600" lvl="1" marL="914400" marR="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 </a:t>
            </a:r>
            <a:r>
              <a:rPr lang="en" sz="2000">
                <a:solidFill>
                  <a:schemeClr val="accent5"/>
                </a:solidFill>
                <a:latin typeface="Alegreya"/>
                <a:ea typeface="Alegreya"/>
                <a:cs typeface="Alegreya"/>
                <a:sym typeface="Alegreya"/>
              </a:rPr>
              <a:t>method</a:t>
            </a:r>
            <a:r>
              <a:rPr b="0" lang="en" sz="2000">
                <a:solidFill>
                  <a:srgbClr val="434343"/>
                </a:solidFill>
                <a:latin typeface="Alegreya"/>
                <a:ea typeface="Alegreya"/>
                <a:cs typeface="Alegreya"/>
                <a:sym typeface="Alegreya"/>
              </a:rPr>
              <a:t> is an action you can do (like add or deleting an HTML element).</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b="0" sz="2000">
              <a:solidFill>
                <a:srgbClr val="000000"/>
              </a:solidFill>
              <a:latin typeface="Alegreya"/>
              <a:ea typeface="Alegreya"/>
              <a:cs typeface="Alegreya"/>
              <a:sym typeface="Alegreya"/>
            </a:endParaRPr>
          </a:p>
          <a:p>
            <a:pPr indent="0" lvl="0" marL="0" marR="13970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a:p>
            <a:pPr indent="0" lvl="0" marL="0" marR="139700" rtl="0" algn="l">
              <a:lnSpc>
                <a:spcPct val="100000"/>
              </a:lnSpc>
              <a:spcBef>
                <a:spcPts val="1500"/>
              </a:spcBef>
              <a:spcAft>
                <a:spcPts val="0"/>
              </a:spcAft>
              <a:buNone/>
            </a:pPr>
            <a:r>
              <a:t/>
            </a:r>
            <a:endParaRPr b="0" sz="2000">
              <a:solidFill>
                <a:srgbClr val="333333"/>
              </a:solidFill>
              <a:latin typeface="Alegreya"/>
              <a:ea typeface="Alegreya"/>
              <a:cs typeface="Alegreya"/>
              <a:sym typeface="Alegreya"/>
            </a:endParaRPr>
          </a:p>
          <a:p>
            <a:pPr indent="0" lvl="0" marL="0" rtl="0" algn="l">
              <a:lnSpc>
                <a:spcPct val="100000"/>
              </a:lnSpc>
              <a:spcBef>
                <a:spcPts val="150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4" name="Shape 1604"/>
        <p:cNvGrpSpPr/>
        <p:nvPr/>
      </p:nvGrpSpPr>
      <p:grpSpPr>
        <a:xfrm>
          <a:off x="0" y="0"/>
          <a:ext cx="0" cy="0"/>
          <a:chOff x="0" y="0"/>
          <a:chExt cx="0" cy="0"/>
        </a:xfrm>
      </p:grpSpPr>
      <p:sp>
        <p:nvSpPr>
          <p:cNvPr id="1605" name="Google Shape;1605;p193"/>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 (cont.) </a:t>
            </a:r>
            <a:endParaRPr sz="3600">
              <a:solidFill>
                <a:srgbClr val="63A814"/>
              </a:solidFill>
              <a:latin typeface="Alegreya"/>
              <a:ea typeface="Alegreya"/>
              <a:cs typeface="Alegreya"/>
              <a:sym typeface="Alegreya"/>
            </a:endParaRPr>
          </a:p>
        </p:txBody>
      </p:sp>
      <p:pic>
        <p:nvPicPr>
          <p:cNvPr id="1606" name="Google Shape;1606;p193"/>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607" name="Google Shape;1607;p193"/>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The HTML DOM Document Object</a:t>
            </a:r>
            <a:endParaRPr sz="2000">
              <a:solidFill>
                <a:srgbClr val="0170BA"/>
              </a:solidFill>
              <a:latin typeface="Alegreya"/>
              <a:ea typeface="Alegreya"/>
              <a:cs typeface="Alegreya"/>
              <a:sym typeface="Alegreya"/>
            </a:endParaRPr>
          </a:p>
          <a:p>
            <a:pPr indent="-355600" lvl="0" marL="457200" marR="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HTML DOM</a:t>
            </a:r>
            <a:r>
              <a:rPr b="0" lang="en" sz="2000">
                <a:solidFill>
                  <a:srgbClr val="434343"/>
                </a:solidFill>
                <a:latin typeface="Alegreya"/>
                <a:ea typeface="Alegreya"/>
                <a:cs typeface="Alegreya"/>
                <a:sym typeface="Alegreya"/>
              </a:rPr>
              <a:t> document object is the owner of all other objects in your web page.</a:t>
            </a:r>
            <a:endParaRPr b="0" sz="2000">
              <a:solidFill>
                <a:srgbClr val="434343"/>
              </a:solidFill>
              <a:latin typeface="Alegreya"/>
              <a:ea typeface="Alegreya"/>
              <a:cs typeface="Alegreya"/>
              <a:sym typeface="Alegreya"/>
            </a:endParaRPr>
          </a:p>
          <a:p>
            <a:pPr indent="-355600" lvl="0" marL="457200" marR="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a:t>
            </a:r>
            <a:r>
              <a:rPr b="0" lang="en" sz="2000">
                <a:solidFill>
                  <a:srgbClr val="434343"/>
                </a:solidFill>
                <a:latin typeface="Alegreya"/>
                <a:ea typeface="Alegreya"/>
                <a:cs typeface="Alegreya"/>
                <a:sym typeface="Alegreya"/>
              </a:rPr>
              <a:t>he document object represents your web page.</a:t>
            </a:r>
            <a:endParaRPr b="0" sz="2000">
              <a:solidFill>
                <a:srgbClr val="434343"/>
              </a:solidFill>
              <a:latin typeface="Alegreya"/>
              <a:ea typeface="Alegreya"/>
              <a:cs typeface="Alegreya"/>
              <a:sym typeface="Alegreya"/>
            </a:endParaRPr>
          </a:p>
          <a:p>
            <a:pPr indent="-355600" lvl="0" marL="457200" marR="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If you want to access any element in an HTML page, you always start with accessing the document object.</a:t>
            </a:r>
            <a:endParaRPr b="0" sz="2000">
              <a:solidFill>
                <a:srgbClr val="434343"/>
              </a:solidFill>
              <a:latin typeface="Alegreya"/>
              <a:ea typeface="Alegreya"/>
              <a:cs typeface="Alegreya"/>
              <a:sym typeface="Alegreya"/>
            </a:endParaRPr>
          </a:p>
          <a:p>
            <a:pPr indent="0" lvl="0" marL="0" marR="0" rtl="0" algn="l">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endParaRPr b="0" sz="2000">
              <a:solidFill>
                <a:srgbClr val="434343"/>
              </a:solidFill>
              <a:latin typeface="Alegreya"/>
              <a:ea typeface="Alegreya"/>
              <a:cs typeface="Alegreya"/>
              <a:sym typeface="Alegreya"/>
            </a:endParaRPr>
          </a:p>
          <a:p>
            <a:pPr indent="0" lvl="0" marL="0" marR="0" rtl="0" algn="l">
              <a:lnSpc>
                <a:spcPct val="100000"/>
              </a:lnSpc>
              <a:spcBef>
                <a:spcPts val="0"/>
              </a:spcBef>
              <a:spcAft>
                <a:spcPts val="0"/>
              </a:spcAft>
              <a:buNone/>
            </a:pPr>
            <a:r>
              <a:rPr b="0" lang="en" sz="2000">
                <a:solidFill>
                  <a:srgbClr val="434343"/>
                </a:solidFill>
                <a:latin typeface="Alegreya"/>
                <a:ea typeface="Alegreya"/>
                <a:cs typeface="Alegreya"/>
                <a:sym typeface="Alegreya"/>
              </a:rPr>
              <a:t>		</a:t>
            </a:r>
            <a:r>
              <a:rPr lang="en" sz="2000">
                <a:solidFill>
                  <a:schemeClr val="accent5"/>
                </a:solidFill>
                <a:latin typeface="Alegreya"/>
                <a:ea typeface="Alegreya"/>
                <a:cs typeface="Alegreya"/>
                <a:sym typeface="Alegreya"/>
              </a:rPr>
              <a:t>document</a:t>
            </a:r>
            <a:r>
              <a:rPr b="0" lang="en" sz="2000">
                <a:solidFill>
                  <a:srgbClr val="434343"/>
                </a:solidFill>
                <a:latin typeface="Alegreya"/>
                <a:ea typeface="Alegreya"/>
                <a:cs typeface="Alegreya"/>
                <a:sym typeface="Alegreya"/>
              </a:rPr>
              <a:t>.getElementById(“demo”).innerHTML = “Hello World”;</a:t>
            </a:r>
            <a:endParaRPr b="0" sz="2000">
              <a:solidFill>
                <a:srgbClr val="434343"/>
              </a:solidFill>
              <a:latin typeface="Alegreya"/>
              <a:ea typeface="Alegreya"/>
              <a:cs typeface="Alegreya"/>
              <a:sym typeface="Alegreya"/>
            </a:endParaRPr>
          </a:p>
          <a:p>
            <a:pPr indent="0" lvl="0" marL="0" marR="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a:p>
            <a:pPr indent="0" lvl="0" marL="0" marR="0" rtl="0" algn="l">
              <a:lnSpc>
                <a:spcPct val="100000"/>
              </a:lnSpc>
              <a:spcBef>
                <a:spcPts val="0"/>
              </a:spcBef>
              <a:spcAft>
                <a:spcPts val="0"/>
              </a:spcAft>
              <a:buNone/>
            </a:pPr>
            <a:r>
              <a:rPr b="0" lang="en" sz="2400">
                <a:solidFill>
                  <a:srgbClr val="990055"/>
                </a:solidFill>
                <a:latin typeface="Caveat"/>
                <a:ea typeface="Caveat"/>
                <a:cs typeface="Caveat"/>
                <a:sym typeface="Caveat"/>
              </a:rPr>
              <a:t>Look at the method in the next slides...</a:t>
            </a:r>
            <a:endParaRPr b="0" sz="2400">
              <a:solidFill>
                <a:srgbClr val="990055"/>
              </a:solidFill>
              <a:latin typeface="Caveat"/>
              <a:ea typeface="Caveat"/>
              <a:cs typeface="Caveat"/>
              <a:sym typeface="Caveat"/>
            </a:endParaRPr>
          </a:p>
          <a:p>
            <a:pPr indent="0" lvl="0" marL="0" rtl="0" algn="l">
              <a:lnSpc>
                <a:spcPct val="100000"/>
              </a:lnSpc>
              <a:spcBef>
                <a:spcPts val="0"/>
              </a:spcBef>
              <a:spcAft>
                <a:spcPts val="0"/>
              </a:spcAft>
              <a:buNone/>
            </a:pPr>
            <a:r>
              <a:t/>
            </a:r>
            <a:endParaRPr b="0" sz="2000">
              <a:solidFill>
                <a:srgbClr val="000000"/>
              </a:solidFill>
              <a:latin typeface="Alegreya"/>
              <a:ea typeface="Alegreya"/>
              <a:cs typeface="Alegreya"/>
              <a:sym typeface="Alegreya"/>
            </a:endParaRPr>
          </a:p>
          <a:p>
            <a:pPr indent="0" lvl="0" marL="0" marR="13970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a:p>
            <a:pPr indent="0" lvl="0" marL="0" marR="139700" rtl="0" algn="l">
              <a:lnSpc>
                <a:spcPct val="100000"/>
              </a:lnSpc>
              <a:spcBef>
                <a:spcPts val="1500"/>
              </a:spcBef>
              <a:spcAft>
                <a:spcPts val="0"/>
              </a:spcAft>
              <a:buNone/>
            </a:pPr>
            <a:r>
              <a:t/>
            </a:r>
            <a:endParaRPr b="0" sz="2000">
              <a:solidFill>
                <a:srgbClr val="333333"/>
              </a:solidFill>
              <a:latin typeface="Alegreya"/>
              <a:ea typeface="Alegreya"/>
              <a:cs typeface="Alegreya"/>
              <a:sym typeface="Alegreya"/>
            </a:endParaRPr>
          </a:p>
          <a:p>
            <a:pPr indent="0" lvl="0" marL="0" rtl="0" algn="l">
              <a:lnSpc>
                <a:spcPct val="100000"/>
              </a:lnSpc>
              <a:spcBef>
                <a:spcPts val="150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1" name="Shape 1611"/>
        <p:cNvGrpSpPr/>
        <p:nvPr/>
      </p:nvGrpSpPr>
      <p:grpSpPr>
        <a:xfrm>
          <a:off x="0" y="0"/>
          <a:ext cx="0" cy="0"/>
          <a:chOff x="0" y="0"/>
          <a:chExt cx="0" cy="0"/>
        </a:xfrm>
      </p:grpSpPr>
      <p:sp>
        <p:nvSpPr>
          <p:cNvPr id="1612" name="Google Shape;1612;p194"/>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a:t>
            </a:r>
            <a:r>
              <a:rPr lang="en" sz="3600">
                <a:solidFill>
                  <a:srgbClr val="63A814"/>
                </a:solidFill>
                <a:latin typeface="Alegreya"/>
                <a:ea typeface="Alegreya"/>
                <a:cs typeface="Alegreya"/>
                <a:sym typeface="Alegreya"/>
              </a:rPr>
              <a:t> (cont.)</a:t>
            </a:r>
            <a:r>
              <a:rPr lang="en" sz="3600">
                <a:solidFill>
                  <a:srgbClr val="63A814"/>
                </a:solidFill>
                <a:latin typeface="Alegreya"/>
                <a:ea typeface="Alegreya"/>
                <a:cs typeface="Alegreya"/>
                <a:sym typeface="Alegreya"/>
              </a:rPr>
              <a:t> </a:t>
            </a:r>
            <a:endParaRPr sz="3600">
              <a:solidFill>
                <a:srgbClr val="63A814"/>
              </a:solidFill>
              <a:latin typeface="Alegreya"/>
              <a:ea typeface="Alegreya"/>
              <a:cs typeface="Alegreya"/>
              <a:sym typeface="Alegreya"/>
            </a:endParaRPr>
          </a:p>
        </p:txBody>
      </p:sp>
      <p:pic>
        <p:nvPicPr>
          <p:cNvPr id="1613" name="Google Shape;1613;p194"/>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614" name="Google Shape;1614;p194"/>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Finding HTML Elements</a:t>
            </a:r>
            <a:endParaRPr sz="2000">
              <a:solidFill>
                <a:srgbClr val="0170BA"/>
              </a:solidFill>
              <a:latin typeface="Alegreya"/>
              <a:ea typeface="Alegreya"/>
              <a:cs typeface="Alegreya"/>
              <a:sym typeface="Alegreya"/>
            </a:endParaRPr>
          </a:p>
          <a:p>
            <a:pPr indent="0" lvl="0" marL="0" rtl="0" algn="l">
              <a:lnSpc>
                <a:spcPct val="100000"/>
              </a:lnSpc>
              <a:spcBef>
                <a:spcPts val="500"/>
              </a:spcBef>
              <a:spcAft>
                <a:spcPts val="0"/>
              </a:spcAft>
              <a:buNone/>
            </a:pPr>
            <a:r>
              <a:t/>
            </a:r>
            <a:endParaRPr sz="2000">
              <a:solidFill>
                <a:srgbClr val="0170BA"/>
              </a:solidFill>
              <a:latin typeface="Alegreya"/>
              <a:ea typeface="Alegreya"/>
              <a:cs typeface="Alegreya"/>
              <a:sym typeface="Alegreya"/>
            </a:endParaRPr>
          </a:p>
          <a:p>
            <a:pPr indent="0" lvl="0" marL="0" marR="0" rtl="0" algn="l">
              <a:lnSpc>
                <a:spcPct val="100000"/>
              </a:lnSpc>
              <a:spcBef>
                <a:spcPts val="0"/>
              </a:spcBef>
              <a:spcAft>
                <a:spcPts val="0"/>
              </a:spcAft>
              <a:buNone/>
            </a:pPr>
            <a:r>
              <a:t/>
            </a:r>
            <a:endParaRPr b="0" sz="2400">
              <a:solidFill>
                <a:srgbClr val="990055"/>
              </a:solidFill>
              <a:latin typeface="Caveat"/>
              <a:ea typeface="Caveat"/>
              <a:cs typeface="Caveat"/>
              <a:sym typeface="Caveat"/>
            </a:endParaRPr>
          </a:p>
          <a:p>
            <a:pPr indent="0" lvl="0" marL="0" rtl="0" algn="l">
              <a:lnSpc>
                <a:spcPct val="100000"/>
              </a:lnSpc>
              <a:spcBef>
                <a:spcPts val="0"/>
              </a:spcBef>
              <a:spcAft>
                <a:spcPts val="0"/>
              </a:spcAft>
              <a:buNone/>
            </a:pPr>
            <a:r>
              <a:t/>
            </a:r>
            <a:endParaRPr b="0" sz="2000">
              <a:solidFill>
                <a:srgbClr val="000000"/>
              </a:solidFill>
              <a:latin typeface="Alegreya"/>
              <a:ea typeface="Alegreya"/>
              <a:cs typeface="Alegreya"/>
              <a:sym typeface="Alegreya"/>
            </a:endParaRPr>
          </a:p>
          <a:p>
            <a:pPr indent="0" lvl="0" marL="0" marR="13970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a:p>
            <a:pPr indent="0" lvl="0" marL="0" marR="139700" rtl="0" algn="l">
              <a:lnSpc>
                <a:spcPct val="100000"/>
              </a:lnSpc>
              <a:spcBef>
                <a:spcPts val="1500"/>
              </a:spcBef>
              <a:spcAft>
                <a:spcPts val="0"/>
              </a:spcAft>
              <a:buNone/>
            </a:pPr>
            <a:r>
              <a:t/>
            </a:r>
            <a:endParaRPr b="0" sz="2000">
              <a:solidFill>
                <a:srgbClr val="333333"/>
              </a:solidFill>
              <a:latin typeface="Alegreya"/>
              <a:ea typeface="Alegreya"/>
              <a:cs typeface="Alegreya"/>
              <a:sym typeface="Alegreya"/>
            </a:endParaRPr>
          </a:p>
          <a:p>
            <a:pPr indent="0" lvl="0" marL="0" rtl="0" algn="l">
              <a:lnSpc>
                <a:spcPct val="100000"/>
              </a:lnSpc>
              <a:spcBef>
                <a:spcPts val="150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b="0" sz="2000">
              <a:solidFill>
                <a:srgbClr val="434343"/>
              </a:solidFill>
              <a:latin typeface="Alegreya"/>
              <a:ea typeface="Alegreya"/>
              <a:cs typeface="Alegreya"/>
              <a:sym typeface="Alegreya"/>
            </a:endParaRPr>
          </a:p>
        </p:txBody>
      </p:sp>
      <p:graphicFrame>
        <p:nvGraphicFramePr>
          <p:cNvPr id="1615" name="Google Shape;1615;p194"/>
          <p:cNvGraphicFramePr/>
          <p:nvPr/>
        </p:nvGraphicFramePr>
        <p:xfrm>
          <a:off x="496350" y="1783650"/>
          <a:ext cx="3000000" cy="3000000"/>
        </p:xfrm>
        <a:graphic>
          <a:graphicData uri="http://schemas.openxmlformats.org/drawingml/2006/table">
            <a:tbl>
              <a:tblPr>
                <a:noFill/>
                <a:tableStyleId>{74AFA9C1-3977-4363-B957-740D09E80203}</a:tableStyleId>
              </a:tblPr>
              <a:tblGrid>
                <a:gridCol w="4311775"/>
                <a:gridCol w="3998150"/>
              </a:tblGrid>
              <a:tr h="294275">
                <a:tc>
                  <a:txBody>
                    <a:bodyPr>
                      <a:noAutofit/>
                    </a:bodyPr>
                    <a:lstStyle/>
                    <a:p>
                      <a:pPr indent="0" lvl="0" marL="0" rtl="0" algn="ctr">
                        <a:lnSpc>
                          <a:spcPct val="100000"/>
                        </a:lnSpc>
                        <a:spcBef>
                          <a:spcPts val="0"/>
                        </a:spcBef>
                        <a:spcAft>
                          <a:spcPts val="0"/>
                        </a:spcAft>
                        <a:buNone/>
                      </a:pPr>
                      <a:r>
                        <a:rPr b="1" lang="en" sz="1700">
                          <a:solidFill>
                            <a:srgbClr val="FFFFFF"/>
                          </a:solidFill>
                          <a:latin typeface="Alegreya"/>
                          <a:ea typeface="Alegreya"/>
                          <a:cs typeface="Alegreya"/>
                          <a:sym typeface="Alegreya"/>
                        </a:rPr>
                        <a:t>Method</a:t>
                      </a:r>
                      <a:endParaRPr b="1" sz="1700">
                        <a:solidFill>
                          <a:srgbClr val="FFFFFF"/>
                        </a:solidFill>
                        <a:latin typeface="Alegreya"/>
                        <a:ea typeface="Alegreya"/>
                        <a:cs typeface="Alegreya"/>
                        <a:sym typeface="Alegreya"/>
                      </a:endParaRPr>
                    </a:p>
                  </a:txBody>
                  <a:tcPr marT="91425" marB="91425" marR="91425" marL="91425">
                    <a:solidFill>
                      <a:srgbClr val="63A814"/>
                    </a:solidFill>
                  </a:tcPr>
                </a:tc>
                <a:tc>
                  <a:txBody>
                    <a:bodyPr>
                      <a:noAutofit/>
                    </a:bodyPr>
                    <a:lstStyle/>
                    <a:p>
                      <a:pPr indent="0" lvl="0" marL="0" rtl="0" algn="ctr">
                        <a:lnSpc>
                          <a:spcPct val="100000"/>
                        </a:lnSpc>
                        <a:spcBef>
                          <a:spcPts val="0"/>
                        </a:spcBef>
                        <a:spcAft>
                          <a:spcPts val="0"/>
                        </a:spcAft>
                        <a:buNone/>
                      </a:pPr>
                      <a:r>
                        <a:rPr b="1" lang="en" sz="1700">
                          <a:solidFill>
                            <a:srgbClr val="FFFFFF"/>
                          </a:solidFill>
                          <a:latin typeface="Alegreya"/>
                          <a:ea typeface="Alegreya"/>
                          <a:cs typeface="Alegreya"/>
                          <a:sym typeface="Alegreya"/>
                        </a:rPr>
                        <a:t>Description</a:t>
                      </a:r>
                      <a:endParaRPr b="1" sz="1700">
                        <a:solidFill>
                          <a:srgbClr val="FFFFFF"/>
                        </a:solidFill>
                        <a:latin typeface="Alegreya"/>
                        <a:ea typeface="Alegreya"/>
                        <a:cs typeface="Alegreya"/>
                        <a:sym typeface="Alegreya"/>
                      </a:endParaRPr>
                    </a:p>
                  </a:txBody>
                  <a:tcPr marT="91425" marB="91425" marR="91425" marL="91425">
                    <a:solidFill>
                      <a:srgbClr val="63A814"/>
                    </a:solidFill>
                  </a:tcPr>
                </a:tc>
              </a:tr>
              <a:tr h="2736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document.getElementById(</a:t>
                      </a:r>
                      <a:r>
                        <a:rPr b="1" i="1" lang="en" sz="1700">
                          <a:solidFill>
                            <a:schemeClr val="accent5"/>
                          </a:solidFill>
                          <a:latin typeface="Alegreya"/>
                          <a:ea typeface="Alegreya"/>
                          <a:cs typeface="Alegreya"/>
                          <a:sym typeface="Alegreya"/>
                        </a:rPr>
                        <a:t>id</a:t>
                      </a:r>
                      <a:r>
                        <a:rPr b="1" lang="en" sz="1700">
                          <a:solidFill>
                            <a:schemeClr val="accent5"/>
                          </a:solidFill>
                          <a:latin typeface="Alegreya"/>
                          <a:ea typeface="Alegreya"/>
                          <a:cs typeface="Alegreya"/>
                          <a:sym typeface="Alegreya"/>
                        </a:rPr>
                        <a:t>)</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lnSpc>
                          <a:spcPct val="100000"/>
                        </a:lnSpc>
                        <a:spcBef>
                          <a:spcPts val="0"/>
                        </a:spcBef>
                        <a:spcAft>
                          <a:spcPts val="0"/>
                        </a:spcAft>
                        <a:buNone/>
                      </a:pPr>
                      <a:r>
                        <a:rPr lang="en" sz="1700">
                          <a:solidFill>
                            <a:srgbClr val="434343"/>
                          </a:solidFill>
                          <a:latin typeface="Alegreya"/>
                          <a:ea typeface="Alegreya"/>
                          <a:cs typeface="Alegreya"/>
                          <a:sym typeface="Alegreya"/>
                        </a:rPr>
                        <a:t>Find an element by element id</a:t>
                      </a:r>
                      <a:endParaRPr sz="1700">
                        <a:solidFill>
                          <a:srgbClr val="434343"/>
                        </a:solidFill>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document.getElementsByTagName(</a:t>
                      </a:r>
                      <a:r>
                        <a:rPr b="1" i="1" lang="en" sz="1700">
                          <a:solidFill>
                            <a:schemeClr val="accent5"/>
                          </a:solidFill>
                          <a:latin typeface="Alegreya"/>
                          <a:ea typeface="Alegreya"/>
                          <a:cs typeface="Alegreya"/>
                          <a:sym typeface="Alegreya"/>
                        </a:rPr>
                        <a:t>name</a:t>
                      </a:r>
                      <a:r>
                        <a:rPr b="1" lang="en" sz="1700">
                          <a:solidFill>
                            <a:schemeClr val="accent5"/>
                          </a:solidFill>
                          <a:latin typeface="Alegreya"/>
                          <a:ea typeface="Alegreya"/>
                          <a:cs typeface="Alegreya"/>
                          <a:sym typeface="Alegreya"/>
                        </a:rPr>
                        <a:t>)</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spcBef>
                          <a:spcPts val="0"/>
                        </a:spcBef>
                        <a:spcAft>
                          <a:spcPts val="0"/>
                        </a:spcAft>
                        <a:buNone/>
                      </a:pPr>
                      <a:r>
                        <a:rPr lang="en" sz="1700">
                          <a:latin typeface="Alegreya"/>
                          <a:ea typeface="Alegreya"/>
                          <a:cs typeface="Alegreya"/>
                          <a:sym typeface="Alegreya"/>
                        </a:rPr>
                        <a:t>Find elements by tag name</a:t>
                      </a:r>
                      <a:endParaRPr sz="1700">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document.getElementsByClassName(</a:t>
                      </a:r>
                      <a:r>
                        <a:rPr b="1" i="1" lang="en" sz="1700">
                          <a:solidFill>
                            <a:schemeClr val="accent5"/>
                          </a:solidFill>
                          <a:latin typeface="Alegreya"/>
                          <a:ea typeface="Alegreya"/>
                          <a:cs typeface="Alegreya"/>
                          <a:sym typeface="Alegreya"/>
                        </a:rPr>
                        <a:t>name</a:t>
                      </a:r>
                      <a:r>
                        <a:rPr b="1" lang="en" sz="1700">
                          <a:solidFill>
                            <a:schemeClr val="accent5"/>
                          </a:solidFill>
                          <a:latin typeface="Alegreya"/>
                          <a:ea typeface="Alegreya"/>
                          <a:cs typeface="Alegreya"/>
                          <a:sym typeface="Alegreya"/>
                        </a:rPr>
                        <a:t>)</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spcBef>
                          <a:spcPts val="0"/>
                        </a:spcBef>
                        <a:spcAft>
                          <a:spcPts val="0"/>
                        </a:spcAft>
                        <a:buNone/>
                      </a:pPr>
                      <a:r>
                        <a:rPr lang="en" sz="1700">
                          <a:latin typeface="Alegreya"/>
                          <a:ea typeface="Alegreya"/>
                          <a:cs typeface="Alegreya"/>
                          <a:sym typeface="Alegreya"/>
                        </a:rPr>
                        <a:t>Find elements by class name</a:t>
                      </a:r>
                      <a:endParaRPr sz="1700">
                        <a:latin typeface="Alegreya"/>
                        <a:ea typeface="Alegreya"/>
                        <a:cs typeface="Alegreya"/>
                        <a:sym typeface="Alegreya"/>
                      </a:endParaRPr>
                    </a:p>
                  </a:txBody>
                  <a:tcPr marT="91425" marB="91425" marR="91425" marL="91425"/>
                </a:tc>
              </a:tr>
              <a:tr h="389875">
                <a:tc>
                  <a:txBody>
                    <a:bodyPr>
                      <a:noAutofit/>
                    </a:bodyPr>
                    <a:lstStyle/>
                    <a:p>
                      <a:pPr indent="0" lvl="0" marL="0" rtl="0" algn="l">
                        <a:lnSpc>
                          <a:spcPct val="100000"/>
                        </a:lnSpc>
                        <a:spcBef>
                          <a:spcPts val="0"/>
                        </a:spcBef>
                        <a:spcAft>
                          <a:spcPts val="0"/>
                        </a:spcAft>
                        <a:buNone/>
                      </a:pPr>
                      <a:r>
                        <a:rPr b="1" lang="en" sz="1700">
                          <a:solidFill>
                            <a:schemeClr val="accent5"/>
                          </a:solidFill>
                          <a:latin typeface="Alegreya"/>
                          <a:ea typeface="Alegreya"/>
                          <a:cs typeface="Alegreya"/>
                          <a:sym typeface="Alegreya"/>
                        </a:rPr>
                        <a:t>document.querySelector(</a:t>
                      </a:r>
                      <a:r>
                        <a:rPr b="1" i="1" lang="en" sz="1700">
                          <a:solidFill>
                            <a:schemeClr val="accent5"/>
                          </a:solidFill>
                          <a:latin typeface="Alegreya"/>
                          <a:ea typeface="Alegreya"/>
                          <a:cs typeface="Alegreya"/>
                          <a:sym typeface="Alegreya"/>
                        </a:rPr>
                        <a:t>css selector</a:t>
                      </a:r>
                      <a:r>
                        <a:rPr b="1" lang="en" sz="1700">
                          <a:solidFill>
                            <a:schemeClr val="accent5"/>
                          </a:solidFill>
                          <a:latin typeface="Alegreya"/>
                          <a:ea typeface="Alegreya"/>
                          <a:cs typeface="Alegreya"/>
                          <a:sym typeface="Alegreya"/>
                        </a:rPr>
                        <a:t>)</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spcBef>
                          <a:spcPts val="0"/>
                        </a:spcBef>
                        <a:spcAft>
                          <a:spcPts val="0"/>
                        </a:spcAft>
                        <a:buNone/>
                      </a:pPr>
                      <a:r>
                        <a:rPr lang="en" sz="1700">
                          <a:latin typeface="Alegreya"/>
                          <a:ea typeface="Alegreya"/>
                          <a:cs typeface="Alegreya"/>
                          <a:sym typeface="Alegreya"/>
                        </a:rPr>
                        <a:t>Find the element by any match on </a:t>
                      </a:r>
                      <a:r>
                        <a:rPr lang="en" sz="1700">
                          <a:latin typeface="Alegreya"/>
                          <a:ea typeface="Alegreya"/>
                          <a:cs typeface="Alegreya"/>
                          <a:sym typeface="Alegreya"/>
                        </a:rPr>
                        <a:t>specific</a:t>
                      </a:r>
                      <a:r>
                        <a:rPr lang="en" sz="1700">
                          <a:latin typeface="Alegreya"/>
                          <a:ea typeface="Alegreya"/>
                          <a:cs typeface="Alegreya"/>
                          <a:sym typeface="Alegreya"/>
                        </a:rPr>
                        <a:t> </a:t>
                      </a:r>
                      <a:r>
                        <a:rPr i="1" lang="en" sz="1700">
                          <a:latin typeface="Alegreya"/>
                          <a:ea typeface="Alegreya"/>
                          <a:cs typeface="Alegreya"/>
                          <a:sym typeface="Alegreya"/>
                        </a:rPr>
                        <a:t>CSS Selector(s) </a:t>
                      </a:r>
                      <a:endParaRPr i="1" sz="1700">
                        <a:latin typeface="Alegreya"/>
                        <a:ea typeface="Alegreya"/>
                        <a:cs typeface="Alegreya"/>
                        <a:sym typeface="Alegreya"/>
                      </a:endParaRPr>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9" name="Shape 1619"/>
        <p:cNvGrpSpPr/>
        <p:nvPr/>
      </p:nvGrpSpPr>
      <p:grpSpPr>
        <a:xfrm>
          <a:off x="0" y="0"/>
          <a:ext cx="0" cy="0"/>
          <a:chOff x="0" y="0"/>
          <a:chExt cx="0" cy="0"/>
        </a:xfrm>
      </p:grpSpPr>
      <p:sp>
        <p:nvSpPr>
          <p:cNvPr id="1620" name="Google Shape;1620;p195"/>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a:t>
            </a:r>
            <a:r>
              <a:rPr lang="en" sz="3600">
                <a:solidFill>
                  <a:srgbClr val="63A814"/>
                </a:solidFill>
                <a:latin typeface="Alegreya"/>
                <a:ea typeface="Alegreya"/>
                <a:cs typeface="Alegreya"/>
                <a:sym typeface="Alegreya"/>
              </a:rPr>
              <a:t> (cont.)</a:t>
            </a:r>
            <a:r>
              <a:rPr lang="en" sz="3600">
                <a:solidFill>
                  <a:srgbClr val="63A814"/>
                </a:solidFill>
                <a:latin typeface="Alegreya"/>
                <a:ea typeface="Alegreya"/>
                <a:cs typeface="Alegreya"/>
                <a:sym typeface="Alegreya"/>
              </a:rPr>
              <a:t> </a:t>
            </a:r>
            <a:endParaRPr sz="3600">
              <a:solidFill>
                <a:srgbClr val="63A814"/>
              </a:solidFill>
              <a:latin typeface="Alegreya"/>
              <a:ea typeface="Alegreya"/>
              <a:cs typeface="Alegreya"/>
              <a:sym typeface="Alegreya"/>
            </a:endParaRPr>
          </a:p>
        </p:txBody>
      </p:sp>
      <p:pic>
        <p:nvPicPr>
          <p:cNvPr id="1621" name="Google Shape;1621;p195"/>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622" name="Google Shape;1622;p195"/>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0170BA"/>
                </a:solidFill>
                <a:latin typeface="Alegreya"/>
                <a:ea typeface="Alegreya"/>
                <a:cs typeface="Alegreya"/>
                <a:sym typeface="Alegreya"/>
              </a:rPr>
              <a:t>document.getElementById(</a:t>
            </a:r>
            <a:r>
              <a:rPr i="1" lang="en" sz="2000">
                <a:solidFill>
                  <a:srgbClr val="0170BA"/>
                </a:solidFill>
                <a:latin typeface="Alegreya"/>
                <a:ea typeface="Alegreya"/>
                <a:cs typeface="Alegreya"/>
                <a:sym typeface="Alegreya"/>
              </a:rPr>
              <a:t>id</a:t>
            </a:r>
            <a:r>
              <a:rPr lang="en" sz="2000">
                <a:solidFill>
                  <a:srgbClr val="0170BA"/>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0" marR="0" rtl="0" algn="l">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b="0" lang="en" sz="1800">
                <a:solidFill>
                  <a:srgbClr val="434343"/>
                </a:solidFill>
                <a:latin typeface="Trebuchet MS"/>
                <a:ea typeface="Trebuchet MS"/>
                <a:cs typeface="Trebuchet MS"/>
                <a:sym typeface="Trebuchet MS"/>
              </a:rPr>
              <a:t>… &lt;h1 id=“demo”&gt; &lt;/h1&gt;</a:t>
            </a:r>
            <a:endParaRPr b="0" sz="1800">
              <a:solidFill>
                <a:srgbClr val="434343"/>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document.getElementById(“demo”).innerHTML = “Hello World”;</a:t>
            </a:r>
            <a:endParaRPr b="0" sz="1800">
              <a:solidFill>
                <a:srgbClr val="434343"/>
              </a:solidFill>
              <a:latin typeface="Trebuchet MS"/>
              <a:ea typeface="Trebuchet MS"/>
              <a:cs typeface="Trebuchet MS"/>
              <a:sym typeface="Trebuchet MS"/>
            </a:endParaRPr>
          </a:p>
          <a:p>
            <a:pPr indent="0" lvl="0" marL="0" rtl="0" algn="l">
              <a:spcBef>
                <a:spcPts val="1000"/>
              </a:spcBef>
              <a:spcAft>
                <a:spcPts val="0"/>
              </a:spcAft>
              <a:buNone/>
            </a:pPr>
            <a:r>
              <a:rPr lang="en" sz="2000">
                <a:solidFill>
                  <a:srgbClr val="0170BA"/>
                </a:solidFill>
                <a:latin typeface="Alegreya"/>
                <a:ea typeface="Alegreya"/>
                <a:cs typeface="Alegreya"/>
                <a:sym typeface="Alegreya"/>
              </a:rPr>
              <a:t>document.getElementsByClassName(</a:t>
            </a:r>
            <a:r>
              <a:rPr i="1" lang="en" sz="2000">
                <a:solidFill>
                  <a:srgbClr val="0170BA"/>
                </a:solidFill>
                <a:latin typeface="Alegreya"/>
                <a:ea typeface="Alegreya"/>
                <a:cs typeface="Alegreya"/>
                <a:sym typeface="Alegreya"/>
              </a:rPr>
              <a:t>className</a:t>
            </a:r>
            <a:r>
              <a:rPr lang="en" sz="2000">
                <a:solidFill>
                  <a:srgbClr val="0170BA"/>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0" marR="0" rtl="0" algn="l">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b="0" lang="en" sz="1800">
                <a:solidFill>
                  <a:srgbClr val="434343"/>
                </a:solidFill>
                <a:latin typeface="Trebuchet MS"/>
                <a:ea typeface="Trebuchet MS"/>
                <a:cs typeface="Trebuchet MS"/>
                <a:sym typeface="Trebuchet MS"/>
              </a:rPr>
              <a:t>… &lt;h1 class=“demo”&gt; &lt;/h1&gt;</a:t>
            </a:r>
            <a:endParaRPr b="0" sz="1800">
              <a:solidFill>
                <a:srgbClr val="434343"/>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document.getElementsByClassName(“demo”)[0].innerHTML = “Hello World”;</a:t>
            </a:r>
            <a:endParaRPr b="0" sz="1800">
              <a:solidFill>
                <a:srgbClr val="434343"/>
              </a:solidFill>
              <a:latin typeface="Trebuchet MS"/>
              <a:ea typeface="Trebuchet MS"/>
              <a:cs typeface="Trebuchet MS"/>
              <a:sym typeface="Trebuchet MS"/>
            </a:endParaRPr>
          </a:p>
          <a:p>
            <a:pPr indent="0" lvl="0" marL="0" rtl="0" algn="l">
              <a:spcBef>
                <a:spcPts val="1000"/>
              </a:spcBef>
              <a:spcAft>
                <a:spcPts val="0"/>
              </a:spcAft>
              <a:buNone/>
            </a:pPr>
            <a:r>
              <a:rPr lang="en" sz="2000">
                <a:solidFill>
                  <a:srgbClr val="0170BA"/>
                </a:solidFill>
                <a:latin typeface="Alegreya"/>
                <a:ea typeface="Alegreya"/>
                <a:cs typeface="Alegreya"/>
                <a:sym typeface="Alegreya"/>
              </a:rPr>
              <a:t>document.getElementsByClassName(</a:t>
            </a:r>
            <a:r>
              <a:rPr i="1" lang="en" sz="2000">
                <a:solidFill>
                  <a:srgbClr val="0170BA"/>
                </a:solidFill>
                <a:latin typeface="Alegreya"/>
                <a:ea typeface="Alegreya"/>
                <a:cs typeface="Alegreya"/>
                <a:sym typeface="Alegreya"/>
              </a:rPr>
              <a:t>className</a:t>
            </a:r>
            <a:r>
              <a:rPr lang="en" sz="2000">
                <a:solidFill>
                  <a:srgbClr val="0170BA"/>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0" marR="0" rtl="0" algn="l">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b="0" lang="en" sz="1800">
                <a:solidFill>
                  <a:srgbClr val="434343"/>
                </a:solidFill>
                <a:latin typeface="Trebuchet MS"/>
                <a:ea typeface="Trebuchet MS"/>
                <a:cs typeface="Trebuchet MS"/>
                <a:sym typeface="Trebuchet MS"/>
              </a:rPr>
              <a:t>… &lt;h1&gt; &lt;/h1&gt;</a:t>
            </a:r>
            <a:endParaRPr b="0" sz="1800">
              <a:solidFill>
                <a:srgbClr val="434343"/>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document.getElementsByTagName(“h1”)[0].innerHTML = “Hello World”;</a:t>
            </a:r>
            <a:endParaRPr b="0" sz="2400">
              <a:solidFill>
                <a:srgbClr val="990055"/>
              </a:solidFill>
              <a:latin typeface="Caveat"/>
              <a:ea typeface="Caveat"/>
              <a:cs typeface="Caveat"/>
              <a:sym typeface="Caveat"/>
            </a:endParaRPr>
          </a:p>
          <a:p>
            <a:pPr indent="0" lvl="0" marL="0" rtl="0" algn="l">
              <a:lnSpc>
                <a:spcPct val="100000"/>
              </a:lnSpc>
              <a:spcBef>
                <a:spcPts val="0"/>
              </a:spcBef>
              <a:spcAft>
                <a:spcPts val="0"/>
              </a:spcAft>
              <a:buNone/>
            </a:pPr>
            <a:r>
              <a:t/>
            </a:r>
            <a:endParaRPr b="0" sz="2000">
              <a:solidFill>
                <a:srgbClr val="000000"/>
              </a:solidFill>
              <a:latin typeface="Alegreya"/>
              <a:ea typeface="Alegreya"/>
              <a:cs typeface="Alegreya"/>
              <a:sym typeface="Alegreya"/>
            </a:endParaRPr>
          </a:p>
          <a:p>
            <a:pPr indent="0" lvl="0" marL="0" marR="13970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a:p>
            <a:pPr indent="0" lvl="0" marL="0" marR="139700" rtl="0" algn="l">
              <a:lnSpc>
                <a:spcPct val="100000"/>
              </a:lnSpc>
              <a:spcBef>
                <a:spcPts val="1500"/>
              </a:spcBef>
              <a:spcAft>
                <a:spcPts val="0"/>
              </a:spcAft>
              <a:buNone/>
            </a:pPr>
            <a:r>
              <a:t/>
            </a:r>
            <a:endParaRPr b="0" sz="2000">
              <a:solidFill>
                <a:srgbClr val="333333"/>
              </a:solidFill>
              <a:latin typeface="Alegreya"/>
              <a:ea typeface="Alegreya"/>
              <a:cs typeface="Alegreya"/>
              <a:sym typeface="Alegreya"/>
            </a:endParaRPr>
          </a:p>
          <a:p>
            <a:pPr indent="0" lvl="0" marL="0" rtl="0" algn="l">
              <a:lnSpc>
                <a:spcPct val="100000"/>
              </a:lnSpc>
              <a:spcBef>
                <a:spcPts val="150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6" name="Shape 1626"/>
        <p:cNvGrpSpPr/>
        <p:nvPr/>
      </p:nvGrpSpPr>
      <p:grpSpPr>
        <a:xfrm>
          <a:off x="0" y="0"/>
          <a:ext cx="0" cy="0"/>
          <a:chOff x="0" y="0"/>
          <a:chExt cx="0" cy="0"/>
        </a:xfrm>
      </p:grpSpPr>
      <p:sp>
        <p:nvSpPr>
          <p:cNvPr id="1627" name="Google Shape;1627;p196"/>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a:t>
            </a:r>
            <a:r>
              <a:rPr lang="en" sz="3600">
                <a:solidFill>
                  <a:srgbClr val="63A814"/>
                </a:solidFill>
                <a:latin typeface="Alegreya"/>
                <a:ea typeface="Alegreya"/>
                <a:cs typeface="Alegreya"/>
                <a:sym typeface="Alegreya"/>
              </a:rPr>
              <a:t> (cont.)</a:t>
            </a:r>
            <a:r>
              <a:rPr lang="en" sz="3600">
                <a:solidFill>
                  <a:srgbClr val="63A814"/>
                </a:solidFill>
                <a:latin typeface="Alegreya"/>
                <a:ea typeface="Alegreya"/>
                <a:cs typeface="Alegreya"/>
                <a:sym typeface="Alegreya"/>
              </a:rPr>
              <a:t> </a:t>
            </a:r>
            <a:endParaRPr sz="3600">
              <a:solidFill>
                <a:srgbClr val="63A814"/>
              </a:solidFill>
              <a:latin typeface="Alegreya"/>
              <a:ea typeface="Alegreya"/>
              <a:cs typeface="Alegreya"/>
              <a:sym typeface="Alegreya"/>
            </a:endParaRPr>
          </a:p>
        </p:txBody>
      </p:sp>
      <p:pic>
        <p:nvPicPr>
          <p:cNvPr id="1628" name="Google Shape;1628;p196"/>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629" name="Google Shape;1629;p196"/>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0170BA"/>
                </a:solidFill>
                <a:latin typeface="Alegreya"/>
                <a:ea typeface="Alegreya"/>
                <a:cs typeface="Alegreya"/>
                <a:sym typeface="Alegreya"/>
              </a:rPr>
              <a:t>document.querySelector</a:t>
            </a:r>
            <a:r>
              <a:rPr lang="en" sz="2000">
                <a:solidFill>
                  <a:srgbClr val="0170BA"/>
                </a:solidFill>
                <a:latin typeface="Alegreya"/>
                <a:ea typeface="Alegreya"/>
                <a:cs typeface="Alegreya"/>
                <a:sym typeface="Alegreya"/>
              </a:rPr>
              <a:t>(</a:t>
            </a:r>
            <a:r>
              <a:rPr i="1" lang="en" sz="2000">
                <a:solidFill>
                  <a:srgbClr val="0170BA"/>
                </a:solidFill>
                <a:latin typeface="Alegreya"/>
                <a:ea typeface="Alegreya"/>
                <a:cs typeface="Alegreya"/>
                <a:sym typeface="Alegreya"/>
              </a:rPr>
              <a:t>css selector</a:t>
            </a:r>
            <a:r>
              <a:rPr lang="en" sz="2000">
                <a:solidFill>
                  <a:srgbClr val="0170BA"/>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0" marR="0" rtl="0" algn="l">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b="0" lang="en" sz="1800">
                <a:solidFill>
                  <a:srgbClr val="434343"/>
                </a:solidFill>
                <a:latin typeface="Trebuchet MS"/>
                <a:ea typeface="Trebuchet MS"/>
                <a:cs typeface="Trebuchet MS"/>
                <a:sym typeface="Trebuchet MS"/>
              </a:rPr>
              <a:t>… &lt;h1 id=“demo”&gt; &lt;/h1&gt;</a:t>
            </a:r>
            <a:endParaRPr b="0" sz="1800">
              <a:solidFill>
                <a:srgbClr val="434343"/>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document.querySelector(“#demo”).innerHTML = “Hello World”;</a:t>
            </a:r>
            <a:endParaRPr b="0" sz="1800">
              <a:solidFill>
                <a:srgbClr val="434343"/>
              </a:solidFill>
              <a:latin typeface="Trebuchet MS"/>
              <a:ea typeface="Trebuchet MS"/>
              <a:cs typeface="Trebuchet MS"/>
              <a:sym typeface="Trebuchet MS"/>
            </a:endParaRPr>
          </a:p>
          <a:p>
            <a:pPr indent="0" lvl="0" marL="0" rtl="0" algn="l">
              <a:spcBef>
                <a:spcPts val="500"/>
              </a:spcBef>
              <a:spcAft>
                <a:spcPts val="0"/>
              </a:spcAft>
              <a:buNone/>
            </a:pPr>
            <a:r>
              <a:rPr lang="en" sz="2000">
                <a:solidFill>
                  <a:srgbClr val="0170BA"/>
                </a:solidFill>
                <a:latin typeface="Alegreya"/>
                <a:ea typeface="Alegreya"/>
                <a:cs typeface="Alegreya"/>
                <a:sym typeface="Alegreya"/>
              </a:rPr>
              <a:t>Changing HTML Elements</a:t>
            </a:r>
            <a:endParaRPr b="0" sz="1800">
              <a:solidFill>
                <a:srgbClr val="434343"/>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a:p>
            <a:pPr indent="0" lvl="0" marL="0" marR="0" rtl="0" algn="l">
              <a:lnSpc>
                <a:spcPct val="100000"/>
              </a:lnSpc>
              <a:spcBef>
                <a:spcPts val="0"/>
              </a:spcBef>
              <a:spcAft>
                <a:spcPts val="0"/>
              </a:spcAft>
              <a:buNone/>
            </a:pPr>
            <a:r>
              <a:t/>
            </a:r>
            <a:endParaRPr b="0" sz="2400">
              <a:solidFill>
                <a:srgbClr val="990055"/>
              </a:solidFill>
              <a:latin typeface="Caveat"/>
              <a:ea typeface="Caveat"/>
              <a:cs typeface="Caveat"/>
              <a:sym typeface="Caveat"/>
            </a:endParaRPr>
          </a:p>
          <a:p>
            <a:pPr indent="0" lvl="0" marL="0" rtl="0" algn="l">
              <a:lnSpc>
                <a:spcPct val="100000"/>
              </a:lnSpc>
              <a:spcBef>
                <a:spcPts val="0"/>
              </a:spcBef>
              <a:spcAft>
                <a:spcPts val="0"/>
              </a:spcAft>
              <a:buNone/>
            </a:pPr>
            <a:r>
              <a:t/>
            </a:r>
            <a:endParaRPr b="0" sz="2000">
              <a:solidFill>
                <a:srgbClr val="000000"/>
              </a:solidFill>
              <a:latin typeface="Alegreya"/>
              <a:ea typeface="Alegreya"/>
              <a:cs typeface="Alegreya"/>
              <a:sym typeface="Alegreya"/>
            </a:endParaRPr>
          </a:p>
          <a:p>
            <a:pPr indent="0" lvl="0" marL="0" marR="13970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a:p>
            <a:pPr indent="0" lvl="0" marL="0" marR="139700" rtl="0" algn="l">
              <a:lnSpc>
                <a:spcPct val="100000"/>
              </a:lnSpc>
              <a:spcBef>
                <a:spcPts val="1500"/>
              </a:spcBef>
              <a:spcAft>
                <a:spcPts val="0"/>
              </a:spcAft>
              <a:buNone/>
            </a:pPr>
            <a:r>
              <a:t/>
            </a:r>
            <a:endParaRPr b="0" sz="2000">
              <a:solidFill>
                <a:srgbClr val="333333"/>
              </a:solidFill>
              <a:latin typeface="Alegreya"/>
              <a:ea typeface="Alegreya"/>
              <a:cs typeface="Alegreya"/>
              <a:sym typeface="Alegreya"/>
            </a:endParaRPr>
          </a:p>
          <a:p>
            <a:pPr indent="0" lvl="0" marL="0" rtl="0" algn="l">
              <a:lnSpc>
                <a:spcPct val="100000"/>
              </a:lnSpc>
              <a:spcBef>
                <a:spcPts val="150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p:txBody>
      </p:sp>
      <p:graphicFrame>
        <p:nvGraphicFramePr>
          <p:cNvPr id="1630" name="Google Shape;1630;p196"/>
          <p:cNvGraphicFramePr/>
          <p:nvPr/>
        </p:nvGraphicFramePr>
        <p:xfrm>
          <a:off x="531638" y="2511575"/>
          <a:ext cx="3000000" cy="3000000"/>
        </p:xfrm>
        <a:graphic>
          <a:graphicData uri="http://schemas.openxmlformats.org/drawingml/2006/table">
            <a:tbl>
              <a:tblPr>
                <a:noFill/>
                <a:tableStyleId>{74AFA9C1-3977-4363-B957-740D09E80203}</a:tableStyleId>
              </a:tblPr>
              <a:tblGrid>
                <a:gridCol w="3936875"/>
                <a:gridCol w="4373050"/>
              </a:tblGrid>
              <a:tr h="426650">
                <a:tc>
                  <a:txBody>
                    <a:bodyPr>
                      <a:noAutofit/>
                    </a:bodyPr>
                    <a:lstStyle/>
                    <a:p>
                      <a:pPr indent="0" lvl="0" marL="0" rtl="0" algn="ctr">
                        <a:lnSpc>
                          <a:spcPct val="100000"/>
                        </a:lnSpc>
                        <a:spcBef>
                          <a:spcPts val="0"/>
                        </a:spcBef>
                        <a:spcAft>
                          <a:spcPts val="0"/>
                        </a:spcAft>
                        <a:buNone/>
                      </a:pPr>
                      <a:r>
                        <a:rPr b="1" lang="en" sz="1700">
                          <a:solidFill>
                            <a:srgbClr val="FFFFFF"/>
                          </a:solidFill>
                          <a:latin typeface="Alegreya"/>
                          <a:ea typeface="Alegreya"/>
                          <a:cs typeface="Alegreya"/>
                          <a:sym typeface="Alegreya"/>
                        </a:rPr>
                        <a:t>Method</a:t>
                      </a:r>
                      <a:endParaRPr b="1" sz="1700">
                        <a:solidFill>
                          <a:srgbClr val="FFFFFF"/>
                        </a:solidFill>
                        <a:latin typeface="Alegreya"/>
                        <a:ea typeface="Alegreya"/>
                        <a:cs typeface="Alegreya"/>
                        <a:sym typeface="Alegreya"/>
                      </a:endParaRPr>
                    </a:p>
                  </a:txBody>
                  <a:tcPr marT="91425" marB="91425" marR="91425" marL="91425">
                    <a:solidFill>
                      <a:srgbClr val="63A814"/>
                    </a:solidFill>
                  </a:tcPr>
                </a:tc>
                <a:tc>
                  <a:txBody>
                    <a:bodyPr>
                      <a:noAutofit/>
                    </a:bodyPr>
                    <a:lstStyle/>
                    <a:p>
                      <a:pPr indent="0" lvl="0" marL="0" rtl="0" algn="ctr">
                        <a:lnSpc>
                          <a:spcPct val="100000"/>
                        </a:lnSpc>
                        <a:spcBef>
                          <a:spcPts val="0"/>
                        </a:spcBef>
                        <a:spcAft>
                          <a:spcPts val="0"/>
                        </a:spcAft>
                        <a:buNone/>
                      </a:pPr>
                      <a:r>
                        <a:rPr b="1" lang="en" sz="1700">
                          <a:solidFill>
                            <a:srgbClr val="FFFFFF"/>
                          </a:solidFill>
                          <a:latin typeface="Alegreya"/>
                          <a:ea typeface="Alegreya"/>
                          <a:cs typeface="Alegreya"/>
                          <a:sym typeface="Alegreya"/>
                        </a:rPr>
                        <a:t>Description</a:t>
                      </a:r>
                      <a:endParaRPr b="1" sz="1700">
                        <a:solidFill>
                          <a:srgbClr val="FFFFFF"/>
                        </a:solidFill>
                        <a:latin typeface="Alegreya"/>
                        <a:ea typeface="Alegreya"/>
                        <a:cs typeface="Alegreya"/>
                        <a:sym typeface="Alegreya"/>
                      </a:endParaRPr>
                    </a:p>
                  </a:txBody>
                  <a:tcPr marT="91425" marB="91425" marR="91425" marL="91425">
                    <a:solidFill>
                      <a:srgbClr val="63A814"/>
                    </a:solidFill>
                  </a:tcPr>
                </a:tc>
              </a:tr>
              <a:tr h="426650">
                <a:tc>
                  <a:txBody>
                    <a:bodyPr>
                      <a:noAutofit/>
                    </a:bodyPr>
                    <a:lstStyle/>
                    <a:p>
                      <a:pPr indent="0" lvl="0" marL="0" rtl="0" algn="l">
                        <a:spcBef>
                          <a:spcPts val="0"/>
                        </a:spcBef>
                        <a:spcAft>
                          <a:spcPts val="0"/>
                        </a:spcAft>
                        <a:buNone/>
                      </a:pPr>
                      <a:r>
                        <a:rPr lang="en" sz="1700">
                          <a:latin typeface="Alegreya"/>
                          <a:ea typeface="Alegreya"/>
                          <a:cs typeface="Alegreya"/>
                          <a:sym typeface="Alegreya"/>
                        </a:rPr>
                        <a:t>element.innerHTML </a:t>
                      </a:r>
                      <a:r>
                        <a:rPr lang="en" sz="1700">
                          <a:latin typeface="Alegreya"/>
                          <a:ea typeface="Alegreya"/>
                          <a:cs typeface="Alegreya"/>
                          <a:sym typeface="Alegreya"/>
                        </a:rPr>
                        <a:t>=  new html content	</a:t>
                      </a:r>
                      <a:endParaRPr sz="1700">
                        <a:latin typeface="Alegreya"/>
                        <a:ea typeface="Alegreya"/>
                        <a:cs typeface="Alegreya"/>
                        <a:sym typeface="Alegreya"/>
                      </a:endParaRPr>
                    </a:p>
                  </a:txBody>
                  <a:tcPr marT="91425" marB="91425" marR="91425" marL="91425"/>
                </a:tc>
                <a:tc>
                  <a:txBody>
                    <a:bodyPr>
                      <a:noAutofit/>
                    </a:bodyPr>
                    <a:lstStyle/>
                    <a:p>
                      <a:pPr indent="0" lvl="0" marL="0" rtl="0" algn="l">
                        <a:spcBef>
                          <a:spcPts val="0"/>
                        </a:spcBef>
                        <a:spcAft>
                          <a:spcPts val="0"/>
                        </a:spcAft>
                        <a:buNone/>
                      </a:pPr>
                      <a:r>
                        <a:rPr lang="en" sz="1700">
                          <a:latin typeface="Alegreya"/>
                          <a:ea typeface="Alegreya"/>
                          <a:cs typeface="Alegreya"/>
                          <a:sym typeface="Alegreya"/>
                        </a:rPr>
                        <a:t>Change the innerHTML of an element</a:t>
                      </a:r>
                      <a:endParaRPr sz="1700">
                        <a:latin typeface="Alegreya"/>
                        <a:ea typeface="Alegreya"/>
                        <a:cs typeface="Alegreya"/>
                        <a:sym typeface="Alegreya"/>
                      </a:endParaRPr>
                    </a:p>
                  </a:txBody>
                  <a:tcPr marT="91425" marB="91425" marR="91425" marL="91425"/>
                </a:tc>
              </a:tr>
              <a:tr h="676000">
                <a:tc>
                  <a:txBody>
                    <a:bodyPr>
                      <a:noAutofit/>
                    </a:bodyPr>
                    <a:lstStyle/>
                    <a:p>
                      <a:pPr indent="0" lvl="0" marL="0" rtl="0" algn="l">
                        <a:lnSpc>
                          <a:spcPct val="100000"/>
                        </a:lnSpc>
                        <a:spcBef>
                          <a:spcPts val="0"/>
                        </a:spcBef>
                        <a:spcAft>
                          <a:spcPts val="0"/>
                        </a:spcAft>
                        <a:buNone/>
                      </a:pPr>
                      <a:r>
                        <a:rPr lang="en" sz="1700">
                          <a:latin typeface="Alegreya"/>
                          <a:ea typeface="Alegreya"/>
                          <a:cs typeface="Alegreya"/>
                          <a:sym typeface="Alegreya"/>
                        </a:rPr>
                        <a:t>element.attribute = new value</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spcBef>
                          <a:spcPts val="0"/>
                        </a:spcBef>
                        <a:spcAft>
                          <a:spcPts val="0"/>
                        </a:spcAft>
                        <a:buNone/>
                      </a:pPr>
                      <a:r>
                        <a:rPr lang="en" sz="1700">
                          <a:latin typeface="Alegreya"/>
                          <a:ea typeface="Alegreya"/>
                          <a:cs typeface="Alegreya"/>
                          <a:sym typeface="Alegreya"/>
                        </a:rPr>
                        <a:t>Change the attribute value of an HTML element</a:t>
                      </a:r>
                      <a:endParaRPr sz="1700">
                        <a:latin typeface="Alegreya"/>
                        <a:ea typeface="Alegreya"/>
                        <a:cs typeface="Alegreya"/>
                        <a:sym typeface="Alegreya"/>
                      </a:endParaRPr>
                    </a:p>
                  </a:txBody>
                  <a:tcPr marT="91425" marB="91425" marR="91425" marL="91425"/>
                </a:tc>
              </a:tr>
              <a:tr h="676000">
                <a:tc>
                  <a:txBody>
                    <a:bodyPr>
                      <a:noAutofit/>
                    </a:bodyPr>
                    <a:lstStyle/>
                    <a:p>
                      <a:pPr indent="0" lvl="0" marL="0" rtl="0" algn="l">
                        <a:lnSpc>
                          <a:spcPct val="100000"/>
                        </a:lnSpc>
                        <a:spcBef>
                          <a:spcPts val="0"/>
                        </a:spcBef>
                        <a:spcAft>
                          <a:spcPts val="0"/>
                        </a:spcAft>
                        <a:buNone/>
                      </a:pPr>
                      <a:r>
                        <a:rPr lang="en" sz="1700">
                          <a:latin typeface="Alegreya"/>
                          <a:ea typeface="Alegreya"/>
                          <a:cs typeface="Alegreya"/>
                          <a:sym typeface="Alegreya"/>
                        </a:rPr>
                        <a:t>element.setAttribute(attribute, value)</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spcBef>
                          <a:spcPts val="0"/>
                        </a:spcBef>
                        <a:spcAft>
                          <a:spcPts val="0"/>
                        </a:spcAft>
                        <a:buNone/>
                      </a:pPr>
                      <a:r>
                        <a:rPr lang="en" sz="1700">
                          <a:latin typeface="Alegreya"/>
                          <a:ea typeface="Alegreya"/>
                          <a:cs typeface="Alegreya"/>
                          <a:sym typeface="Alegreya"/>
                        </a:rPr>
                        <a:t>Change the attribute value of an HTML element</a:t>
                      </a:r>
                      <a:endParaRPr sz="1700">
                        <a:latin typeface="Alegreya"/>
                        <a:ea typeface="Alegreya"/>
                        <a:cs typeface="Alegreya"/>
                        <a:sym typeface="Alegreya"/>
                      </a:endParaRPr>
                    </a:p>
                  </a:txBody>
                  <a:tcPr marT="91425" marB="91425" marR="91425" marL="91425"/>
                </a:tc>
              </a:tr>
              <a:tr h="426650">
                <a:tc>
                  <a:txBody>
                    <a:bodyPr>
                      <a:noAutofit/>
                    </a:bodyPr>
                    <a:lstStyle/>
                    <a:p>
                      <a:pPr indent="0" lvl="0" marL="0" rtl="0" algn="l">
                        <a:lnSpc>
                          <a:spcPct val="100000"/>
                        </a:lnSpc>
                        <a:spcBef>
                          <a:spcPts val="0"/>
                        </a:spcBef>
                        <a:spcAft>
                          <a:spcPts val="0"/>
                        </a:spcAft>
                        <a:buNone/>
                      </a:pPr>
                      <a:r>
                        <a:rPr lang="en" sz="1700">
                          <a:latin typeface="Alegreya"/>
                          <a:ea typeface="Alegreya"/>
                          <a:cs typeface="Alegreya"/>
                          <a:sym typeface="Alegreya"/>
                        </a:rPr>
                        <a:t>element.style.property = new style</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spcBef>
                          <a:spcPts val="0"/>
                        </a:spcBef>
                        <a:spcAft>
                          <a:spcPts val="0"/>
                        </a:spcAft>
                        <a:buNone/>
                      </a:pPr>
                      <a:r>
                        <a:rPr lang="en" sz="1700">
                          <a:latin typeface="Alegreya"/>
                          <a:ea typeface="Alegreya"/>
                          <a:cs typeface="Alegreya"/>
                          <a:sym typeface="Alegreya"/>
                        </a:rPr>
                        <a:t>Change the style of an HTML element</a:t>
                      </a:r>
                      <a:endParaRPr sz="1700">
                        <a:latin typeface="Alegreya"/>
                        <a:ea typeface="Alegreya"/>
                        <a:cs typeface="Alegreya"/>
                        <a:sym typeface="Alegreya"/>
                      </a:endParaRPr>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4" name="Shape 1634"/>
        <p:cNvGrpSpPr/>
        <p:nvPr/>
      </p:nvGrpSpPr>
      <p:grpSpPr>
        <a:xfrm>
          <a:off x="0" y="0"/>
          <a:ext cx="0" cy="0"/>
          <a:chOff x="0" y="0"/>
          <a:chExt cx="0" cy="0"/>
        </a:xfrm>
      </p:grpSpPr>
      <p:sp>
        <p:nvSpPr>
          <p:cNvPr id="1635" name="Google Shape;1635;p197"/>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a:t>
            </a:r>
            <a:r>
              <a:rPr lang="en" sz="3600">
                <a:solidFill>
                  <a:srgbClr val="63A814"/>
                </a:solidFill>
                <a:latin typeface="Alegreya"/>
                <a:ea typeface="Alegreya"/>
                <a:cs typeface="Alegreya"/>
                <a:sym typeface="Alegreya"/>
              </a:rPr>
              <a:t> (cont.)</a:t>
            </a:r>
            <a:r>
              <a:rPr lang="en" sz="3600">
                <a:solidFill>
                  <a:srgbClr val="63A814"/>
                </a:solidFill>
                <a:latin typeface="Alegreya"/>
                <a:ea typeface="Alegreya"/>
                <a:cs typeface="Alegreya"/>
                <a:sym typeface="Alegreya"/>
              </a:rPr>
              <a:t> </a:t>
            </a:r>
            <a:endParaRPr sz="3600">
              <a:solidFill>
                <a:srgbClr val="63A814"/>
              </a:solidFill>
              <a:latin typeface="Alegreya"/>
              <a:ea typeface="Alegreya"/>
              <a:cs typeface="Alegreya"/>
              <a:sym typeface="Alegreya"/>
            </a:endParaRPr>
          </a:p>
        </p:txBody>
      </p:sp>
      <p:pic>
        <p:nvPicPr>
          <p:cNvPr id="1636" name="Google Shape;1636;p197"/>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637" name="Google Shape;1637;p197"/>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0170BA"/>
                </a:solidFill>
                <a:latin typeface="Alegreya"/>
                <a:ea typeface="Alegreya"/>
                <a:cs typeface="Alegreya"/>
                <a:sym typeface="Alegreya"/>
              </a:rPr>
              <a:t>element.innerHTML = </a:t>
            </a:r>
            <a:r>
              <a:rPr i="1" lang="en" sz="2000">
                <a:solidFill>
                  <a:srgbClr val="0170BA"/>
                </a:solidFill>
                <a:latin typeface="Alegreya"/>
                <a:ea typeface="Alegreya"/>
                <a:cs typeface="Alegreya"/>
                <a:sym typeface="Alegreya"/>
              </a:rPr>
              <a:t>new html content</a:t>
            </a:r>
            <a:endParaRPr b="0" i="1" sz="2000">
              <a:solidFill>
                <a:srgbClr val="434343"/>
              </a:solidFill>
              <a:latin typeface="Alegreya"/>
              <a:ea typeface="Alegreya"/>
              <a:cs typeface="Alegreya"/>
              <a:sym typeface="Alegreya"/>
            </a:endParaRPr>
          </a:p>
          <a:p>
            <a:pPr indent="0" lvl="0" marL="0" marR="0" rtl="0" algn="l">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b="0" lang="en" sz="1800">
                <a:solidFill>
                  <a:srgbClr val="434343"/>
                </a:solidFill>
                <a:latin typeface="Trebuchet MS"/>
                <a:ea typeface="Trebuchet MS"/>
                <a:cs typeface="Trebuchet MS"/>
                <a:sym typeface="Trebuchet MS"/>
              </a:rPr>
              <a:t>… &lt;h1 id=“demo”&gt; &lt;/h1&gt;</a:t>
            </a:r>
            <a:endParaRPr b="0" sz="1800">
              <a:solidFill>
                <a:srgbClr val="434343"/>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document.getElementById(“demo”).</a:t>
            </a:r>
            <a:r>
              <a:rPr b="0" lang="en" sz="1800">
                <a:solidFill>
                  <a:schemeClr val="accent5"/>
                </a:solidFill>
                <a:latin typeface="Trebuchet MS"/>
                <a:ea typeface="Trebuchet MS"/>
                <a:cs typeface="Trebuchet MS"/>
                <a:sym typeface="Trebuchet MS"/>
              </a:rPr>
              <a:t>innerHTML</a:t>
            </a:r>
            <a:r>
              <a:rPr b="0" lang="en" sz="1800">
                <a:solidFill>
                  <a:srgbClr val="434343"/>
                </a:solidFill>
                <a:latin typeface="Trebuchet MS"/>
                <a:ea typeface="Trebuchet MS"/>
                <a:cs typeface="Trebuchet MS"/>
                <a:sym typeface="Trebuchet MS"/>
              </a:rPr>
              <a:t> = </a:t>
            </a:r>
            <a:r>
              <a:rPr b="0" lang="en" sz="1800">
                <a:solidFill>
                  <a:schemeClr val="accent5"/>
                </a:solidFill>
                <a:latin typeface="Trebuchet MS"/>
                <a:ea typeface="Trebuchet MS"/>
                <a:cs typeface="Trebuchet MS"/>
                <a:sym typeface="Trebuchet MS"/>
              </a:rPr>
              <a:t>“Hello World”</a:t>
            </a:r>
            <a:r>
              <a:rPr b="0" lang="en" sz="1800">
                <a:solidFill>
                  <a:srgbClr val="434343"/>
                </a:solidFill>
                <a:latin typeface="Trebuchet MS"/>
                <a:ea typeface="Trebuchet MS"/>
                <a:cs typeface="Trebuchet MS"/>
                <a:sym typeface="Trebuchet MS"/>
              </a:rPr>
              <a:t>;</a:t>
            </a:r>
            <a:endParaRPr b="0" sz="1800">
              <a:solidFill>
                <a:srgbClr val="434343"/>
              </a:solidFill>
              <a:latin typeface="Trebuchet MS"/>
              <a:ea typeface="Trebuchet MS"/>
              <a:cs typeface="Trebuchet MS"/>
              <a:sym typeface="Trebuchet MS"/>
            </a:endParaRPr>
          </a:p>
          <a:p>
            <a:pPr indent="0" lvl="0" marL="0" rtl="0" algn="l">
              <a:spcBef>
                <a:spcPts val="1000"/>
              </a:spcBef>
              <a:spcAft>
                <a:spcPts val="0"/>
              </a:spcAft>
              <a:buNone/>
            </a:pPr>
            <a:r>
              <a:rPr lang="en" sz="2000">
                <a:solidFill>
                  <a:srgbClr val="0170BA"/>
                </a:solidFill>
                <a:latin typeface="Alegreya"/>
                <a:ea typeface="Alegreya"/>
                <a:cs typeface="Alegreya"/>
                <a:sym typeface="Alegreya"/>
              </a:rPr>
              <a:t>element</a:t>
            </a:r>
            <a:r>
              <a:rPr lang="en" sz="2000">
                <a:solidFill>
                  <a:srgbClr val="0170BA"/>
                </a:solidFill>
                <a:latin typeface="Alegreya"/>
                <a:ea typeface="Alegreya"/>
                <a:cs typeface="Alegreya"/>
                <a:sym typeface="Alegreya"/>
              </a:rPr>
              <a:t>.attribute = </a:t>
            </a:r>
            <a:r>
              <a:rPr i="1" lang="en" sz="2000">
                <a:solidFill>
                  <a:srgbClr val="0170BA"/>
                </a:solidFill>
                <a:latin typeface="Alegreya"/>
                <a:ea typeface="Alegreya"/>
                <a:cs typeface="Alegreya"/>
                <a:sym typeface="Alegreya"/>
              </a:rPr>
              <a:t>new value</a:t>
            </a:r>
            <a:endParaRPr b="0" i="1" sz="2000">
              <a:solidFill>
                <a:srgbClr val="434343"/>
              </a:solidFill>
              <a:latin typeface="Alegreya"/>
              <a:ea typeface="Alegreya"/>
              <a:cs typeface="Alegreya"/>
              <a:sym typeface="Alegreya"/>
            </a:endParaRPr>
          </a:p>
          <a:p>
            <a:pPr indent="0" lvl="0" marL="0" marR="0" rtl="0" algn="l">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b="0" lang="en" sz="1800">
                <a:solidFill>
                  <a:srgbClr val="434343"/>
                </a:solidFill>
                <a:latin typeface="Trebuchet MS"/>
                <a:ea typeface="Trebuchet MS"/>
                <a:cs typeface="Trebuchet MS"/>
                <a:sym typeface="Trebuchet MS"/>
              </a:rPr>
              <a:t>… &lt;a id=“demo” src=“./stars.jpg”&gt; &lt;/a&gt;</a:t>
            </a:r>
            <a:endParaRPr b="0" sz="1800">
              <a:solidFill>
                <a:srgbClr val="434343"/>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document.getElementById(“demo”).</a:t>
            </a:r>
            <a:r>
              <a:rPr b="0" lang="en" sz="1800">
                <a:solidFill>
                  <a:schemeClr val="accent5"/>
                </a:solidFill>
                <a:latin typeface="Trebuchet MS"/>
                <a:ea typeface="Trebuchet MS"/>
                <a:cs typeface="Trebuchet MS"/>
                <a:sym typeface="Trebuchet MS"/>
              </a:rPr>
              <a:t>src</a:t>
            </a:r>
            <a:r>
              <a:rPr b="0" lang="en" sz="1800">
                <a:solidFill>
                  <a:srgbClr val="434343"/>
                </a:solidFill>
                <a:latin typeface="Trebuchet MS"/>
                <a:ea typeface="Trebuchet MS"/>
                <a:cs typeface="Trebuchet MS"/>
                <a:sym typeface="Trebuchet MS"/>
              </a:rPr>
              <a:t> = </a:t>
            </a:r>
            <a:r>
              <a:rPr b="0" lang="en" sz="1800">
                <a:solidFill>
                  <a:schemeClr val="accent5"/>
                </a:solidFill>
                <a:latin typeface="Trebuchet MS"/>
                <a:ea typeface="Trebuchet MS"/>
                <a:cs typeface="Trebuchet MS"/>
                <a:sym typeface="Trebuchet MS"/>
              </a:rPr>
              <a:t>“./moon.jpg”</a:t>
            </a:r>
            <a:r>
              <a:rPr b="0" lang="en" sz="1800">
                <a:solidFill>
                  <a:srgbClr val="434343"/>
                </a:solidFill>
                <a:latin typeface="Trebuchet MS"/>
                <a:ea typeface="Trebuchet MS"/>
                <a:cs typeface="Trebuchet MS"/>
                <a:sym typeface="Trebuchet MS"/>
              </a:rPr>
              <a:t>;</a:t>
            </a:r>
            <a:endParaRPr b="0" sz="1800">
              <a:solidFill>
                <a:srgbClr val="434343"/>
              </a:solidFill>
              <a:latin typeface="Trebuchet MS"/>
              <a:ea typeface="Trebuchet MS"/>
              <a:cs typeface="Trebuchet MS"/>
              <a:sym typeface="Trebuchet MS"/>
            </a:endParaRPr>
          </a:p>
          <a:p>
            <a:pPr indent="0" lvl="0" marL="0" rtl="0" algn="l">
              <a:spcBef>
                <a:spcPts val="1000"/>
              </a:spcBef>
              <a:spcAft>
                <a:spcPts val="0"/>
              </a:spcAft>
              <a:buNone/>
            </a:pPr>
            <a:r>
              <a:rPr lang="en" sz="2000">
                <a:solidFill>
                  <a:srgbClr val="0170BA"/>
                </a:solidFill>
                <a:latin typeface="Alegreya"/>
                <a:ea typeface="Alegreya"/>
                <a:cs typeface="Alegreya"/>
                <a:sym typeface="Alegreya"/>
              </a:rPr>
              <a:t>element.setAttribute(</a:t>
            </a:r>
            <a:r>
              <a:rPr i="1" lang="en" sz="2000">
                <a:solidFill>
                  <a:srgbClr val="0170BA"/>
                </a:solidFill>
                <a:latin typeface="Alegreya"/>
                <a:ea typeface="Alegreya"/>
                <a:cs typeface="Alegreya"/>
                <a:sym typeface="Alegreya"/>
              </a:rPr>
              <a:t>attribute, value</a:t>
            </a:r>
            <a:r>
              <a:rPr lang="en" sz="2000">
                <a:solidFill>
                  <a:srgbClr val="0170BA"/>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0" marR="0" rtl="0" algn="l">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b="0" lang="en" sz="1800">
                <a:solidFill>
                  <a:srgbClr val="434343"/>
                </a:solidFill>
                <a:latin typeface="Trebuchet MS"/>
                <a:ea typeface="Trebuchet MS"/>
                <a:cs typeface="Trebuchet MS"/>
                <a:sym typeface="Trebuchet MS"/>
              </a:rPr>
              <a:t>… &lt;h1&gt; &lt;/h1&gt;</a:t>
            </a:r>
            <a:endParaRPr b="0" sz="1800">
              <a:solidFill>
                <a:srgbClr val="434343"/>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document.getElementById(“demo”).</a:t>
            </a:r>
            <a:r>
              <a:rPr b="0" lang="en" sz="1800">
                <a:solidFill>
                  <a:schemeClr val="accent5"/>
                </a:solidFill>
                <a:latin typeface="Trebuchet MS"/>
                <a:ea typeface="Trebuchet MS"/>
                <a:cs typeface="Trebuchet MS"/>
                <a:sym typeface="Trebuchet MS"/>
              </a:rPr>
              <a:t>setAttribute(onclick, “console.log(‘onclick works’)”)</a:t>
            </a:r>
            <a:r>
              <a:rPr b="0" lang="en" sz="1800">
                <a:solidFill>
                  <a:srgbClr val="434343"/>
                </a:solidFill>
                <a:latin typeface="Trebuchet MS"/>
                <a:ea typeface="Trebuchet MS"/>
                <a:cs typeface="Trebuchet MS"/>
                <a:sym typeface="Trebuchet MS"/>
              </a:rPr>
              <a:t>;</a:t>
            </a:r>
            <a:endParaRPr b="0" sz="2000">
              <a:solidFill>
                <a:srgbClr val="434343"/>
              </a:solidFill>
              <a:latin typeface="Alegreya"/>
              <a:ea typeface="Alegreya"/>
              <a:cs typeface="Alegreya"/>
              <a:sym typeface="Alegreya"/>
            </a:endParaRPr>
          </a:p>
          <a:p>
            <a:pPr indent="0" lvl="0" marL="0" marR="0" rtl="0" algn="l">
              <a:lnSpc>
                <a:spcPct val="100000"/>
              </a:lnSpc>
              <a:spcBef>
                <a:spcPts val="0"/>
              </a:spcBef>
              <a:spcAft>
                <a:spcPts val="0"/>
              </a:spcAft>
              <a:buNone/>
            </a:pPr>
            <a:r>
              <a:t/>
            </a:r>
            <a:endParaRPr b="0" sz="2400">
              <a:solidFill>
                <a:srgbClr val="990055"/>
              </a:solidFill>
              <a:latin typeface="Caveat"/>
              <a:ea typeface="Caveat"/>
              <a:cs typeface="Caveat"/>
              <a:sym typeface="Caveat"/>
            </a:endParaRPr>
          </a:p>
          <a:p>
            <a:pPr indent="0" lvl="0" marL="0" rtl="0" algn="l">
              <a:lnSpc>
                <a:spcPct val="100000"/>
              </a:lnSpc>
              <a:spcBef>
                <a:spcPts val="0"/>
              </a:spcBef>
              <a:spcAft>
                <a:spcPts val="0"/>
              </a:spcAft>
              <a:buNone/>
            </a:pPr>
            <a:r>
              <a:t/>
            </a:r>
            <a:endParaRPr b="0" sz="2000">
              <a:solidFill>
                <a:srgbClr val="000000"/>
              </a:solidFill>
              <a:latin typeface="Alegreya"/>
              <a:ea typeface="Alegreya"/>
              <a:cs typeface="Alegreya"/>
              <a:sym typeface="Alegreya"/>
            </a:endParaRPr>
          </a:p>
          <a:p>
            <a:pPr indent="0" lvl="0" marL="0" marR="13970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a:p>
            <a:pPr indent="0" lvl="0" marL="0" marR="139700" rtl="0" algn="l">
              <a:lnSpc>
                <a:spcPct val="100000"/>
              </a:lnSpc>
              <a:spcBef>
                <a:spcPts val="1500"/>
              </a:spcBef>
              <a:spcAft>
                <a:spcPts val="0"/>
              </a:spcAft>
              <a:buNone/>
            </a:pPr>
            <a:r>
              <a:t/>
            </a:r>
            <a:endParaRPr b="0" sz="2000">
              <a:solidFill>
                <a:srgbClr val="333333"/>
              </a:solidFill>
              <a:latin typeface="Alegreya"/>
              <a:ea typeface="Alegreya"/>
              <a:cs typeface="Alegreya"/>
              <a:sym typeface="Alegreya"/>
            </a:endParaRPr>
          </a:p>
          <a:p>
            <a:pPr indent="0" lvl="0" marL="0" rtl="0" algn="l">
              <a:lnSpc>
                <a:spcPct val="100000"/>
              </a:lnSpc>
              <a:spcBef>
                <a:spcPts val="150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1" name="Shape 1641"/>
        <p:cNvGrpSpPr/>
        <p:nvPr/>
      </p:nvGrpSpPr>
      <p:grpSpPr>
        <a:xfrm>
          <a:off x="0" y="0"/>
          <a:ext cx="0" cy="0"/>
          <a:chOff x="0" y="0"/>
          <a:chExt cx="0" cy="0"/>
        </a:xfrm>
      </p:grpSpPr>
      <p:sp>
        <p:nvSpPr>
          <p:cNvPr id="1642" name="Google Shape;1642;p198"/>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a:t>
            </a:r>
            <a:r>
              <a:rPr lang="en" sz="3600">
                <a:solidFill>
                  <a:srgbClr val="63A814"/>
                </a:solidFill>
                <a:latin typeface="Alegreya"/>
                <a:ea typeface="Alegreya"/>
                <a:cs typeface="Alegreya"/>
                <a:sym typeface="Alegreya"/>
              </a:rPr>
              <a:t> (cont.)</a:t>
            </a:r>
            <a:r>
              <a:rPr lang="en" sz="3600">
                <a:solidFill>
                  <a:srgbClr val="63A814"/>
                </a:solidFill>
                <a:latin typeface="Alegreya"/>
                <a:ea typeface="Alegreya"/>
                <a:cs typeface="Alegreya"/>
                <a:sym typeface="Alegreya"/>
              </a:rPr>
              <a:t> </a:t>
            </a:r>
            <a:endParaRPr sz="3600">
              <a:solidFill>
                <a:srgbClr val="63A814"/>
              </a:solidFill>
              <a:latin typeface="Alegreya"/>
              <a:ea typeface="Alegreya"/>
              <a:cs typeface="Alegreya"/>
              <a:sym typeface="Alegreya"/>
            </a:endParaRPr>
          </a:p>
        </p:txBody>
      </p:sp>
      <p:pic>
        <p:nvPicPr>
          <p:cNvPr id="1643" name="Google Shape;1643;p198"/>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644" name="Google Shape;1644;p198"/>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0170BA"/>
                </a:solidFill>
                <a:latin typeface="Alegreya"/>
                <a:ea typeface="Alegreya"/>
                <a:cs typeface="Alegreya"/>
                <a:sym typeface="Alegreya"/>
              </a:rPr>
              <a:t>element.style.</a:t>
            </a:r>
            <a:r>
              <a:rPr i="1" lang="en" sz="2000">
                <a:solidFill>
                  <a:srgbClr val="0170BA"/>
                </a:solidFill>
                <a:latin typeface="Alegreya"/>
                <a:ea typeface="Alegreya"/>
                <a:cs typeface="Alegreya"/>
                <a:sym typeface="Alegreya"/>
              </a:rPr>
              <a:t>property</a:t>
            </a:r>
            <a:r>
              <a:rPr lang="en" sz="2000">
                <a:solidFill>
                  <a:srgbClr val="0170BA"/>
                </a:solidFill>
                <a:latin typeface="Alegreya"/>
                <a:ea typeface="Alegreya"/>
                <a:cs typeface="Alegreya"/>
                <a:sym typeface="Alegreya"/>
              </a:rPr>
              <a:t> = </a:t>
            </a:r>
            <a:r>
              <a:rPr i="1" lang="en" sz="2000">
                <a:solidFill>
                  <a:srgbClr val="0170BA"/>
                </a:solidFill>
                <a:latin typeface="Alegreya"/>
                <a:ea typeface="Alegreya"/>
                <a:cs typeface="Alegreya"/>
                <a:sym typeface="Alegreya"/>
              </a:rPr>
              <a:t>new style</a:t>
            </a:r>
            <a:endParaRPr b="0" i="1" sz="2000">
              <a:solidFill>
                <a:srgbClr val="434343"/>
              </a:solidFill>
              <a:latin typeface="Alegreya"/>
              <a:ea typeface="Alegreya"/>
              <a:cs typeface="Alegreya"/>
              <a:sym typeface="Alegreya"/>
            </a:endParaRPr>
          </a:p>
          <a:p>
            <a:pPr indent="0" lvl="0" marL="0" marR="0" rtl="0" algn="l">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b="0" lang="en" sz="1800">
                <a:solidFill>
                  <a:srgbClr val="434343"/>
                </a:solidFill>
                <a:latin typeface="Trebuchet MS"/>
                <a:ea typeface="Trebuchet MS"/>
                <a:cs typeface="Trebuchet MS"/>
                <a:sym typeface="Trebuchet MS"/>
              </a:rPr>
              <a:t>… &lt;button id=“change”&gt;Change Color&lt;/button&gt;</a:t>
            </a:r>
            <a:endParaRPr b="0" sz="1800">
              <a:solidFill>
                <a:srgbClr val="434343"/>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document.getElementById(“change”).</a:t>
            </a:r>
            <a:r>
              <a:rPr b="0" lang="en" sz="1800">
                <a:solidFill>
                  <a:schemeClr val="accent5"/>
                </a:solidFill>
                <a:latin typeface="Trebuchet MS"/>
                <a:ea typeface="Trebuchet MS"/>
                <a:cs typeface="Trebuchet MS"/>
                <a:sym typeface="Trebuchet MS"/>
              </a:rPr>
              <a:t>style.backgroundColor</a:t>
            </a:r>
            <a:r>
              <a:rPr b="0" lang="en" sz="1800">
                <a:solidFill>
                  <a:srgbClr val="434343"/>
                </a:solidFill>
                <a:latin typeface="Trebuchet MS"/>
                <a:ea typeface="Trebuchet MS"/>
                <a:cs typeface="Trebuchet MS"/>
                <a:sym typeface="Trebuchet MS"/>
              </a:rPr>
              <a:t> = </a:t>
            </a:r>
            <a:r>
              <a:rPr b="0" lang="en" sz="1800">
                <a:solidFill>
                  <a:schemeClr val="accent5"/>
                </a:solidFill>
                <a:latin typeface="Trebuchet MS"/>
                <a:ea typeface="Trebuchet MS"/>
                <a:cs typeface="Trebuchet MS"/>
                <a:sym typeface="Trebuchet MS"/>
              </a:rPr>
              <a:t>“skyblue”</a:t>
            </a:r>
            <a:r>
              <a:rPr b="0" lang="en" sz="1800">
                <a:solidFill>
                  <a:srgbClr val="434343"/>
                </a:solidFill>
                <a:latin typeface="Trebuchet MS"/>
                <a:ea typeface="Trebuchet MS"/>
                <a:cs typeface="Trebuchet MS"/>
                <a:sym typeface="Trebuchet MS"/>
              </a:rPr>
              <a:t>;</a:t>
            </a:r>
            <a:endParaRPr b="0" sz="1800">
              <a:solidFill>
                <a:srgbClr val="434343"/>
              </a:solidFill>
              <a:latin typeface="Trebuchet MS"/>
              <a:ea typeface="Trebuchet MS"/>
              <a:cs typeface="Trebuchet MS"/>
              <a:sym typeface="Trebuchet MS"/>
            </a:endParaRPr>
          </a:p>
          <a:p>
            <a:pPr indent="0" lvl="0" marL="0" rtl="0" algn="l">
              <a:spcBef>
                <a:spcPts val="1000"/>
              </a:spcBef>
              <a:spcAft>
                <a:spcPts val="0"/>
              </a:spcAft>
              <a:buNone/>
            </a:pPr>
            <a:r>
              <a:rPr lang="en" sz="2000">
                <a:solidFill>
                  <a:srgbClr val="0170BA"/>
                </a:solidFill>
                <a:latin typeface="Alegreya"/>
                <a:ea typeface="Alegreya"/>
                <a:cs typeface="Alegreya"/>
                <a:sym typeface="Alegreya"/>
              </a:rPr>
              <a:t>Adding into elements</a:t>
            </a:r>
            <a:endParaRPr b="0" sz="2000">
              <a:solidFill>
                <a:srgbClr val="434343"/>
              </a:solidFill>
              <a:latin typeface="Alegreya"/>
              <a:ea typeface="Alegreya"/>
              <a:cs typeface="Alegreya"/>
              <a:sym typeface="Alegreya"/>
            </a:endParaRPr>
          </a:p>
          <a:p>
            <a:pPr indent="0" lvl="0" marL="0" marR="0" rtl="0" algn="l">
              <a:lnSpc>
                <a:spcPct val="100000"/>
              </a:lnSpc>
              <a:spcBef>
                <a:spcPts val="0"/>
              </a:spcBef>
              <a:spcAft>
                <a:spcPts val="0"/>
              </a:spcAft>
              <a:buNone/>
            </a:pPr>
            <a:r>
              <a:t/>
            </a:r>
            <a:endParaRPr b="0" sz="2400">
              <a:solidFill>
                <a:srgbClr val="990055"/>
              </a:solidFill>
              <a:latin typeface="Caveat"/>
              <a:ea typeface="Caveat"/>
              <a:cs typeface="Caveat"/>
              <a:sym typeface="Caveat"/>
            </a:endParaRPr>
          </a:p>
          <a:p>
            <a:pPr indent="0" lvl="0" marL="0" rtl="0" algn="l">
              <a:lnSpc>
                <a:spcPct val="100000"/>
              </a:lnSpc>
              <a:spcBef>
                <a:spcPts val="0"/>
              </a:spcBef>
              <a:spcAft>
                <a:spcPts val="0"/>
              </a:spcAft>
              <a:buNone/>
            </a:pPr>
            <a:r>
              <a:t/>
            </a:r>
            <a:endParaRPr b="0" sz="2000">
              <a:solidFill>
                <a:srgbClr val="000000"/>
              </a:solidFill>
              <a:latin typeface="Alegreya"/>
              <a:ea typeface="Alegreya"/>
              <a:cs typeface="Alegreya"/>
              <a:sym typeface="Alegreya"/>
            </a:endParaRPr>
          </a:p>
          <a:p>
            <a:pPr indent="0" lvl="0" marL="0" marR="13970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a:p>
            <a:pPr indent="0" lvl="0" marL="0" marR="139700" rtl="0" algn="l">
              <a:lnSpc>
                <a:spcPct val="100000"/>
              </a:lnSpc>
              <a:spcBef>
                <a:spcPts val="1500"/>
              </a:spcBef>
              <a:spcAft>
                <a:spcPts val="0"/>
              </a:spcAft>
              <a:buNone/>
            </a:pPr>
            <a:r>
              <a:rPr lang="en" sz="2000">
                <a:solidFill>
                  <a:schemeClr val="accent5"/>
                </a:solidFill>
                <a:latin typeface="Alegreya"/>
                <a:ea typeface="Alegreya"/>
                <a:cs typeface="Alegreya"/>
                <a:sym typeface="Alegreya"/>
              </a:rPr>
              <a:t>Example:</a:t>
            </a:r>
            <a:r>
              <a:rPr b="0" lang="en" sz="2000">
                <a:solidFill>
                  <a:srgbClr val="33333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 document.write(‘Hello world’);</a:t>
            </a:r>
            <a:endParaRPr b="0" sz="2000">
              <a:solidFill>
                <a:srgbClr val="333333"/>
              </a:solidFill>
              <a:latin typeface="Alegreya"/>
              <a:ea typeface="Alegreya"/>
              <a:cs typeface="Alegreya"/>
              <a:sym typeface="Alegreya"/>
            </a:endParaRPr>
          </a:p>
          <a:p>
            <a:pPr indent="0" lvl="0" marL="0" rtl="0" algn="l">
              <a:lnSpc>
                <a:spcPct val="100000"/>
              </a:lnSpc>
              <a:spcBef>
                <a:spcPts val="150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p:txBody>
      </p:sp>
      <p:graphicFrame>
        <p:nvGraphicFramePr>
          <p:cNvPr id="1645" name="Google Shape;1645;p198"/>
          <p:cNvGraphicFramePr/>
          <p:nvPr/>
        </p:nvGraphicFramePr>
        <p:xfrm>
          <a:off x="531638" y="3032075"/>
          <a:ext cx="3000000" cy="3000000"/>
        </p:xfrm>
        <a:graphic>
          <a:graphicData uri="http://schemas.openxmlformats.org/drawingml/2006/table">
            <a:tbl>
              <a:tblPr>
                <a:noFill/>
                <a:tableStyleId>{74AFA9C1-3977-4363-B957-740D09E80203}</a:tableStyleId>
              </a:tblPr>
              <a:tblGrid>
                <a:gridCol w="2872100"/>
                <a:gridCol w="5311600"/>
              </a:tblGrid>
              <a:tr h="426650">
                <a:tc>
                  <a:txBody>
                    <a:bodyPr>
                      <a:noAutofit/>
                    </a:bodyPr>
                    <a:lstStyle/>
                    <a:p>
                      <a:pPr indent="0" lvl="0" marL="0" rtl="0" algn="ctr">
                        <a:lnSpc>
                          <a:spcPct val="100000"/>
                        </a:lnSpc>
                        <a:spcBef>
                          <a:spcPts val="0"/>
                        </a:spcBef>
                        <a:spcAft>
                          <a:spcPts val="0"/>
                        </a:spcAft>
                        <a:buNone/>
                      </a:pPr>
                      <a:r>
                        <a:rPr b="1" lang="en" sz="1700">
                          <a:solidFill>
                            <a:srgbClr val="FFFFFF"/>
                          </a:solidFill>
                          <a:latin typeface="Alegreya"/>
                          <a:ea typeface="Alegreya"/>
                          <a:cs typeface="Alegreya"/>
                          <a:sym typeface="Alegreya"/>
                        </a:rPr>
                        <a:t>Method</a:t>
                      </a:r>
                      <a:endParaRPr b="1" sz="1700">
                        <a:solidFill>
                          <a:srgbClr val="FFFFFF"/>
                        </a:solidFill>
                        <a:latin typeface="Alegreya"/>
                        <a:ea typeface="Alegreya"/>
                        <a:cs typeface="Alegreya"/>
                        <a:sym typeface="Alegreya"/>
                      </a:endParaRPr>
                    </a:p>
                  </a:txBody>
                  <a:tcPr marT="91425" marB="91425" marR="91425" marL="91425">
                    <a:solidFill>
                      <a:srgbClr val="63A814"/>
                    </a:solidFill>
                  </a:tcPr>
                </a:tc>
                <a:tc>
                  <a:txBody>
                    <a:bodyPr>
                      <a:noAutofit/>
                    </a:bodyPr>
                    <a:lstStyle/>
                    <a:p>
                      <a:pPr indent="0" lvl="0" marL="0" rtl="0" algn="ctr">
                        <a:lnSpc>
                          <a:spcPct val="100000"/>
                        </a:lnSpc>
                        <a:spcBef>
                          <a:spcPts val="0"/>
                        </a:spcBef>
                        <a:spcAft>
                          <a:spcPts val="0"/>
                        </a:spcAft>
                        <a:buNone/>
                      </a:pPr>
                      <a:r>
                        <a:rPr b="1" lang="en" sz="1700">
                          <a:solidFill>
                            <a:srgbClr val="FFFFFF"/>
                          </a:solidFill>
                          <a:latin typeface="Alegreya"/>
                          <a:ea typeface="Alegreya"/>
                          <a:cs typeface="Alegreya"/>
                          <a:sym typeface="Alegreya"/>
                        </a:rPr>
                        <a:t>Description</a:t>
                      </a:r>
                      <a:endParaRPr b="1" sz="1700">
                        <a:solidFill>
                          <a:srgbClr val="FFFFFF"/>
                        </a:solidFill>
                        <a:latin typeface="Alegreya"/>
                        <a:ea typeface="Alegreya"/>
                        <a:cs typeface="Alegreya"/>
                        <a:sym typeface="Alegreya"/>
                      </a:endParaRPr>
                    </a:p>
                  </a:txBody>
                  <a:tcPr marT="91425" marB="91425" marR="91425" marL="91425">
                    <a:solidFill>
                      <a:srgbClr val="63A814"/>
                    </a:solidFill>
                  </a:tcPr>
                </a:tc>
              </a:tr>
              <a:tr h="426650">
                <a:tc>
                  <a:txBody>
                    <a:bodyPr>
                      <a:noAutofit/>
                    </a:bodyPr>
                    <a:lstStyle/>
                    <a:p>
                      <a:pPr indent="0" lvl="0" marL="0" rtl="0" algn="l">
                        <a:spcBef>
                          <a:spcPts val="0"/>
                        </a:spcBef>
                        <a:spcAft>
                          <a:spcPts val="0"/>
                        </a:spcAft>
                        <a:buNone/>
                      </a:pPr>
                      <a:r>
                        <a:rPr lang="en" sz="1700">
                          <a:solidFill>
                            <a:srgbClr val="434343"/>
                          </a:solidFill>
                          <a:latin typeface="Alegreya"/>
                          <a:ea typeface="Alegreya"/>
                          <a:cs typeface="Alegreya"/>
                          <a:sym typeface="Alegreya"/>
                        </a:rPr>
                        <a:t>document.write(</a:t>
                      </a:r>
                      <a:r>
                        <a:rPr i="1" lang="en" sz="1700">
                          <a:solidFill>
                            <a:srgbClr val="434343"/>
                          </a:solidFill>
                          <a:latin typeface="Alegreya"/>
                          <a:ea typeface="Alegreya"/>
                          <a:cs typeface="Alegreya"/>
                          <a:sym typeface="Alegreya"/>
                        </a:rPr>
                        <a:t>text</a:t>
                      </a:r>
                      <a:r>
                        <a:rPr lang="en" sz="1700">
                          <a:solidFill>
                            <a:srgbClr val="434343"/>
                          </a:solidFill>
                          <a:latin typeface="Alegreya"/>
                          <a:ea typeface="Alegreya"/>
                          <a:cs typeface="Alegreya"/>
                          <a:sym typeface="Alegreya"/>
                        </a:rPr>
                        <a:t>)</a:t>
                      </a:r>
                      <a:endParaRPr sz="1700">
                        <a:solidFill>
                          <a:srgbClr val="434343"/>
                        </a:solidFill>
                        <a:latin typeface="Alegreya"/>
                        <a:ea typeface="Alegreya"/>
                        <a:cs typeface="Alegreya"/>
                        <a:sym typeface="Alegreya"/>
                      </a:endParaRPr>
                    </a:p>
                  </a:txBody>
                  <a:tcPr marT="91425" marB="91425" marR="91425" marL="91425"/>
                </a:tc>
                <a:tc>
                  <a:txBody>
                    <a:bodyPr>
                      <a:noAutofit/>
                    </a:bodyPr>
                    <a:lstStyle/>
                    <a:p>
                      <a:pPr indent="0" lvl="0" marL="0" rtl="0" algn="l">
                        <a:spcBef>
                          <a:spcPts val="0"/>
                        </a:spcBef>
                        <a:spcAft>
                          <a:spcPts val="0"/>
                        </a:spcAft>
                        <a:buNone/>
                      </a:pPr>
                      <a:r>
                        <a:rPr lang="en" sz="1700">
                          <a:solidFill>
                            <a:srgbClr val="434343"/>
                          </a:solidFill>
                          <a:latin typeface="Alegreya"/>
                          <a:ea typeface="Alegreya"/>
                          <a:cs typeface="Alegreya"/>
                          <a:sym typeface="Alegreya"/>
                        </a:rPr>
                        <a:t>Write into the HTML output stream</a:t>
                      </a:r>
                      <a:endParaRPr sz="1700">
                        <a:solidFill>
                          <a:srgbClr val="434343"/>
                        </a:solidFill>
                        <a:latin typeface="Alegreya"/>
                        <a:ea typeface="Alegreya"/>
                        <a:cs typeface="Alegreya"/>
                        <a:sym typeface="Alegreya"/>
                      </a:endParaRPr>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9" name="Shape 1649"/>
        <p:cNvGrpSpPr/>
        <p:nvPr/>
      </p:nvGrpSpPr>
      <p:grpSpPr>
        <a:xfrm>
          <a:off x="0" y="0"/>
          <a:ext cx="0" cy="0"/>
          <a:chOff x="0" y="0"/>
          <a:chExt cx="0" cy="0"/>
        </a:xfrm>
      </p:grpSpPr>
      <p:sp>
        <p:nvSpPr>
          <p:cNvPr id="1650" name="Google Shape;1650;p199"/>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 Events </a:t>
            </a:r>
            <a:endParaRPr sz="3600">
              <a:solidFill>
                <a:srgbClr val="63A814"/>
              </a:solidFill>
              <a:latin typeface="Alegreya"/>
              <a:ea typeface="Alegreya"/>
              <a:cs typeface="Alegreya"/>
              <a:sym typeface="Alegreya"/>
            </a:endParaRPr>
          </a:p>
        </p:txBody>
      </p:sp>
      <p:pic>
        <p:nvPicPr>
          <p:cNvPr id="1651" name="Google Shape;1651;p199"/>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652" name="Google Shape;1652;p199"/>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355600" lvl="0" marL="457200" rtl="0" algn="l">
              <a:spcBef>
                <a:spcPts val="10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In </a:t>
            </a:r>
            <a:r>
              <a:rPr lang="en" sz="2000">
                <a:solidFill>
                  <a:schemeClr val="accent5"/>
                </a:solidFill>
                <a:latin typeface="Alegreya"/>
                <a:ea typeface="Alegreya"/>
                <a:cs typeface="Alegreya"/>
                <a:sym typeface="Alegreya"/>
              </a:rPr>
              <a:t>web development terms</a:t>
            </a:r>
            <a:r>
              <a:rPr b="0" lang="en" sz="2000">
                <a:solidFill>
                  <a:srgbClr val="434343"/>
                </a:solidFill>
                <a:latin typeface="Alegreya"/>
                <a:ea typeface="Alegreya"/>
                <a:cs typeface="Alegreya"/>
                <a:sym typeface="Alegreya"/>
              </a:rPr>
              <a:t>, an “</a:t>
            </a:r>
            <a:r>
              <a:rPr lang="en" sz="2000">
                <a:solidFill>
                  <a:srgbClr val="990055"/>
                </a:solidFill>
                <a:latin typeface="Alegreya"/>
                <a:ea typeface="Alegreya"/>
                <a:cs typeface="Alegreya"/>
                <a:sym typeface="Alegreya"/>
              </a:rPr>
              <a:t>event</a:t>
            </a:r>
            <a:r>
              <a:rPr b="0" lang="en" sz="2000">
                <a:solidFill>
                  <a:srgbClr val="434343"/>
                </a:solidFill>
                <a:latin typeface="Alegreya"/>
                <a:ea typeface="Alegreya"/>
                <a:cs typeface="Alegreya"/>
                <a:sym typeface="Alegreya"/>
              </a:rPr>
              <a:t>” is something that triggers a specific action in the browser. </a:t>
            </a:r>
            <a:endParaRPr b="0" sz="2000">
              <a:solidFill>
                <a:srgbClr val="434343"/>
              </a:solidFill>
              <a:latin typeface="Alegreya"/>
              <a:ea typeface="Alegreya"/>
              <a:cs typeface="Alegreya"/>
              <a:sym typeface="Alegreya"/>
            </a:endParaRPr>
          </a:p>
          <a:p>
            <a:pPr indent="-355600" lvl="0" marL="457200" marR="0" rtl="0" algn="l">
              <a:lnSpc>
                <a:spcPct val="100000"/>
              </a:lnSpc>
              <a:spcBef>
                <a:spcPts val="1000"/>
              </a:spcBef>
              <a:spcAft>
                <a:spcPts val="0"/>
              </a:spcAft>
              <a:buSzPts val="2000"/>
              <a:buFont typeface="Alegreya"/>
              <a:buChar char="❏"/>
            </a:pPr>
            <a:r>
              <a:rPr b="0" lang="en" sz="2000">
                <a:solidFill>
                  <a:srgbClr val="434343"/>
                </a:solidFill>
                <a:latin typeface="Alegreya"/>
                <a:ea typeface="Alegreya"/>
                <a:cs typeface="Alegreya"/>
                <a:sym typeface="Alegreya"/>
              </a:rPr>
              <a:t>Events are normally used in </a:t>
            </a:r>
            <a:r>
              <a:rPr lang="en" sz="2000">
                <a:solidFill>
                  <a:schemeClr val="accent5"/>
                </a:solidFill>
                <a:latin typeface="Alegreya"/>
                <a:ea typeface="Alegreya"/>
                <a:cs typeface="Alegreya"/>
                <a:sym typeface="Alegreya"/>
              </a:rPr>
              <a:t>combination with functions (</a:t>
            </a:r>
            <a:r>
              <a:rPr i="1" lang="en" sz="2000">
                <a:solidFill>
                  <a:schemeClr val="accent5"/>
                </a:solidFill>
                <a:latin typeface="Alegreya"/>
                <a:ea typeface="Alegreya"/>
                <a:cs typeface="Alegreya"/>
                <a:sym typeface="Alegreya"/>
              </a:rPr>
              <a:t>Event Handlers</a:t>
            </a:r>
            <a:r>
              <a:rPr lang="en" sz="2000">
                <a:solidFill>
                  <a:schemeClr val="accent5"/>
                </a:solidFill>
                <a:latin typeface="Alegreya"/>
                <a:ea typeface="Alegreya"/>
                <a:cs typeface="Alegreya"/>
                <a:sym typeface="Alegreya"/>
              </a:rPr>
              <a:t>)</a:t>
            </a:r>
            <a:r>
              <a:rPr b="0" lang="en" sz="2000">
                <a:solidFill>
                  <a:srgbClr val="434343"/>
                </a:solidFill>
                <a:latin typeface="Alegreya"/>
                <a:ea typeface="Alegreya"/>
                <a:cs typeface="Alegreya"/>
                <a:sym typeface="Alegreya"/>
              </a:rPr>
              <a:t>, and the </a:t>
            </a:r>
            <a:r>
              <a:rPr lang="en" sz="2000">
                <a:solidFill>
                  <a:schemeClr val="accent5"/>
                </a:solidFill>
                <a:latin typeface="Alegreya"/>
                <a:ea typeface="Alegreya"/>
                <a:cs typeface="Alegreya"/>
                <a:sym typeface="Alegreya"/>
              </a:rPr>
              <a:t>function will not be executed before the event occurs </a:t>
            </a:r>
            <a:r>
              <a:rPr b="0" lang="en" sz="2000">
                <a:solidFill>
                  <a:srgbClr val="434343"/>
                </a:solidFill>
                <a:latin typeface="Alegreya"/>
                <a:ea typeface="Alegreya"/>
                <a:cs typeface="Alegreya"/>
                <a:sym typeface="Alegreya"/>
              </a:rPr>
              <a:t>(such as when a user clicks a button).</a:t>
            </a:r>
            <a:endParaRPr b="0" sz="2000">
              <a:solidFill>
                <a:srgbClr val="434343"/>
              </a:solidFill>
              <a:latin typeface="Alegreya"/>
              <a:ea typeface="Alegreya"/>
              <a:cs typeface="Alegreya"/>
              <a:sym typeface="Alegreya"/>
            </a:endParaRPr>
          </a:p>
          <a:p>
            <a:pPr indent="-355600" lvl="0" marL="457200" marR="0" rtl="0" algn="l">
              <a:lnSpc>
                <a:spcPct val="100000"/>
              </a:lnSpc>
              <a:spcBef>
                <a:spcPts val="1000"/>
              </a:spcBef>
              <a:spcAft>
                <a:spcPts val="0"/>
              </a:spcAft>
              <a:buSzPts val="2000"/>
              <a:buFont typeface="Alegreya"/>
              <a:buChar char="❏"/>
            </a:pPr>
            <a:r>
              <a:rPr lang="en" sz="2000">
                <a:solidFill>
                  <a:schemeClr val="accent5"/>
                </a:solidFill>
                <a:latin typeface="Alegreya"/>
                <a:ea typeface="Alegreya"/>
                <a:cs typeface="Alegreya"/>
                <a:sym typeface="Alegreya"/>
              </a:rPr>
              <a:t>HTML DOM</a:t>
            </a:r>
            <a:r>
              <a:rPr b="0" lang="en" sz="2000">
                <a:solidFill>
                  <a:srgbClr val="434343"/>
                </a:solidFill>
                <a:latin typeface="Alegreya"/>
                <a:ea typeface="Alegreya"/>
                <a:cs typeface="Alegreya"/>
                <a:sym typeface="Alegreya"/>
              </a:rPr>
              <a:t> events allow JavaScript to register different </a:t>
            </a:r>
            <a:r>
              <a:rPr i="1" lang="en" sz="2000">
                <a:solidFill>
                  <a:schemeClr val="accent5"/>
                </a:solidFill>
                <a:latin typeface="Alegreya"/>
                <a:ea typeface="Alegreya"/>
                <a:cs typeface="Alegreya"/>
                <a:sym typeface="Alegreya"/>
              </a:rPr>
              <a:t>Event Handlers</a:t>
            </a:r>
            <a:r>
              <a:rPr b="0" lang="en" sz="2000">
                <a:solidFill>
                  <a:srgbClr val="434343"/>
                </a:solidFill>
                <a:latin typeface="Alegreya"/>
                <a:ea typeface="Alegreya"/>
                <a:cs typeface="Alegreya"/>
                <a:sym typeface="Alegreya"/>
              </a:rPr>
              <a:t> on elements in an HTML document.</a:t>
            </a:r>
            <a:endParaRPr b="0" sz="2000">
              <a:solidFill>
                <a:srgbClr val="434343"/>
              </a:solidFill>
              <a:latin typeface="Alegreya"/>
              <a:ea typeface="Alegreya"/>
              <a:cs typeface="Alegreya"/>
              <a:sym typeface="Alegreya"/>
            </a:endParaRPr>
          </a:p>
          <a:p>
            <a:pPr indent="-355600" lvl="0" marL="457200" marR="0" rtl="0" algn="l">
              <a:lnSpc>
                <a:spcPct val="100000"/>
              </a:lnSpc>
              <a:spcBef>
                <a:spcPts val="100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Event Handlers</a:t>
            </a:r>
            <a:r>
              <a:rPr b="0" lang="en" sz="2000">
                <a:solidFill>
                  <a:srgbClr val="434343"/>
                </a:solidFill>
                <a:latin typeface="Alegreya"/>
                <a:ea typeface="Alegreya"/>
                <a:cs typeface="Alegreya"/>
                <a:sym typeface="Alegreya"/>
              </a:rPr>
              <a:t> is a way to run JavaScript code in case of user actions.</a:t>
            </a:r>
            <a:endParaRPr b="0" sz="2000">
              <a:solidFill>
                <a:srgbClr val="434343"/>
              </a:solidFill>
              <a:latin typeface="Alegreya"/>
              <a:ea typeface="Alegreya"/>
              <a:cs typeface="Alegreya"/>
              <a:sym typeface="Alegreya"/>
            </a:endParaRPr>
          </a:p>
          <a:p>
            <a:pPr indent="0" lvl="0" marL="0" marR="0" rtl="0" algn="l">
              <a:lnSpc>
                <a:spcPct val="100000"/>
              </a:lnSpc>
              <a:spcBef>
                <a:spcPts val="100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1000"/>
              </a:spcBef>
              <a:spcAft>
                <a:spcPts val="0"/>
              </a:spcAft>
              <a:buNone/>
            </a:pPr>
            <a: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6" name="Shape 1656"/>
        <p:cNvGrpSpPr/>
        <p:nvPr/>
      </p:nvGrpSpPr>
      <p:grpSpPr>
        <a:xfrm>
          <a:off x="0" y="0"/>
          <a:ext cx="0" cy="0"/>
          <a:chOff x="0" y="0"/>
          <a:chExt cx="0" cy="0"/>
        </a:xfrm>
      </p:grpSpPr>
      <p:sp>
        <p:nvSpPr>
          <p:cNvPr id="1657" name="Google Shape;1657;p200"/>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 Events </a:t>
            </a:r>
            <a:r>
              <a:rPr lang="en" sz="3000">
                <a:solidFill>
                  <a:srgbClr val="63A814"/>
                </a:solidFill>
                <a:latin typeface="Alegreya"/>
                <a:ea typeface="Alegreya"/>
                <a:cs typeface="Alegreya"/>
                <a:sym typeface="Alegreya"/>
              </a:rPr>
              <a:t>(cont.)</a:t>
            </a:r>
            <a:endParaRPr sz="3000">
              <a:solidFill>
                <a:srgbClr val="63A814"/>
              </a:solidFill>
              <a:latin typeface="Alegreya"/>
              <a:ea typeface="Alegreya"/>
              <a:cs typeface="Alegreya"/>
              <a:sym typeface="Alegreya"/>
            </a:endParaRPr>
          </a:p>
        </p:txBody>
      </p:sp>
      <p:pic>
        <p:nvPicPr>
          <p:cNvPr id="1658" name="Google Shape;1658;p200"/>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659" name="Google Shape;1659;p200"/>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000">
                <a:solidFill>
                  <a:srgbClr val="0170BA"/>
                </a:solidFill>
                <a:latin typeface="Alegreya"/>
                <a:ea typeface="Alegreya"/>
                <a:cs typeface="Alegreya"/>
                <a:sym typeface="Alegreya"/>
              </a:rPr>
              <a:t>JavaScript Events</a:t>
            </a:r>
            <a:endParaRPr sz="2000">
              <a:solidFill>
                <a:srgbClr val="0170BA"/>
              </a:solidFill>
              <a:latin typeface="Alegreya"/>
              <a:ea typeface="Alegreya"/>
              <a:cs typeface="Alegreya"/>
              <a:sym typeface="Alegreya"/>
            </a:endParaRPr>
          </a:p>
          <a:p>
            <a:pPr indent="-355600" lvl="0" marL="457200" marR="0" rtl="0" algn="l">
              <a:lnSpc>
                <a:spcPct val="100000"/>
              </a:lnSpc>
              <a:spcBef>
                <a:spcPts val="0"/>
              </a:spcBef>
              <a:spcAft>
                <a:spcPts val="0"/>
              </a:spcAft>
              <a:buSzPts val="2000"/>
              <a:buFont typeface="Alegreya"/>
              <a:buChar char="❏"/>
            </a:pPr>
            <a:r>
              <a:rPr b="0" lang="en" sz="2000">
                <a:solidFill>
                  <a:srgbClr val="434343"/>
                </a:solidFill>
                <a:latin typeface="Alegreya"/>
                <a:ea typeface="Alegreya"/>
                <a:cs typeface="Alegreya"/>
                <a:sym typeface="Alegreya"/>
              </a:rPr>
              <a:t>There are a lot of different types of events that can occur, for example:</a:t>
            </a:r>
            <a:endParaRPr b="0" sz="2000">
              <a:solidFill>
                <a:srgbClr val="434343"/>
              </a:solidFill>
              <a:latin typeface="Alegreya"/>
              <a:ea typeface="Alegreya"/>
              <a:cs typeface="Alegreya"/>
              <a:sym typeface="Alegreya"/>
            </a:endParaRPr>
          </a:p>
          <a:p>
            <a:pPr indent="-355600" lvl="1" marL="914400" marR="0" rtl="0" algn="l">
              <a:lnSpc>
                <a:spcPct val="100000"/>
              </a:lnSpc>
              <a:spcBef>
                <a:spcPts val="0"/>
              </a:spcBef>
              <a:spcAft>
                <a:spcPts val="0"/>
              </a:spcAft>
              <a:buSzPts val="2000"/>
              <a:buFont typeface="Alegreya"/>
              <a:buChar char="❏"/>
            </a:pPr>
            <a:r>
              <a:rPr b="0" lang="en" sz="2000">
                <a:solidFill>
                  <a:srgbClr val="434343"/>
                </a:solidFill>
                <a:latin typeface="Alegreya"/>
                <a:ea typeface="Alegreya"/>
                <a:cs typeface="Alegreya"/>
                <a:sym typeface="Alegreya"/>
              </a:rPr>
              <a:t>The user clicking the mouse over a certain element or hovering the cursor over a certain element.</a:t>
            </a:r>
            <a:endParaRPr b="0" sz="2000">
              <a:solidFill>
                <a:srgbClr val="434343"/>
              </a:solidFill>
              <a:latin typeface="Alegreya"/>
              <a:ea typeface="Alegreya"/>
              <a:cs typeface="Alegreya"/>
              <a:sym typeface="Alegreya"/>
            </a:endParaRPr>
          </a:p>
          <a:p>
            <a:pPr indent="-355600" lvl="1" marL="914400" marR="0" rtl="0" algn="l">
              <a:lnSpc>
                <a:spcPct val="100000"/>
              </a:lnSpc>
              <a:spcBef>
                <a:spcPts val="0"/>
              </a:spcBef>
              <a:spcAft>
                <a:spcPts val="0"/>
              </a:spcAft>
              <a:buSzPts val="2000"/>
              <a:buFont typeface="Alegreya"/>
              <a:buChar char="❏"/>
            </a:pPr>
            <a:r>
              <a:rPr b="0" lang="en" sz="2000">
                <a:solidFill>
                  <a:srgbClr val="434343"/>
                </a:solidFill>
                <a:latin typeface="Alegreya"/>
                <a:ea typeface="Alegreya"/>
                <a:cs typeface="Alegreya"/>
                <a:sym typeface="Alegreya"/>
              </a:rPr>
              <a:t>The user pressing a key on the keyboard.</a:t>
            </a:r>
            <a:endParaRPr b="0" sz="2000">
              <a:solidFill>
                <a:srgbClr val="434343"/>
              </a:solidFill>
              <a:latin typeface="Alegreya"/>
              <a:ea typeface="Alegreya"/>
              <a:cs typeface="Alegreya"/>
              <a:sym typeface="Alegreya"/>
            </a:endParaRPr>
          </a:p>
          <a:p>
            <a:pPr indent="-355600" lvl="1" marL="914400" marR="0" rtl="0" algn="l">
              <a:lnSpc>
                <a:spcPct val="100000"/>
              </a:lnSpc>
              <a:spcBef>
                <a:spcPts val="0"/>
              </a:spcBef>
              <a:spcAft>
                <a:spcPts val="0"/>
              </a:spcAft>
              <a:buSzPts val="2000"/>
              <a:buFont typeface="Alegreya"/>
              <a:buChar char="❏"/>
            </a:pPr>
            <a:r>
              <a:rPr b="0" lang="en" sz="2000">
                <a:solidFill>
                  <a:srgbClr val="434343"/>
                </a:solidFill>
                <a:latin typeface="Alegreya"/>
                <a:ea typeface="Alegreya"/>
                <a:cs typeface="Alegreya"/>
                <a:sym typeface="Alegreya"/>
              </a:rPr>
              <a:t>The user resizing or closing the browser window.</a:t>
            </a:r>
            <a:endParaRPr b="0" sz="2000">
              <a:solidFill>
                <a:srgbClr val="434343"/>
              </a:solidFill>
              <a:latin typeface="Alegreya"/>
              <a:ea typeface="Alegreya"/>
              <a:cs typeface="Alegreya"/>
              <a:sym typeface="Alegreya"/>
            </a:endParaRPr>
          </a:p>
          <a:p>
            <a:pPr indent="-355600" lvl="1" marL="914400" marR="0" rtl="0" algn="l">
              <a:lnSpc>
                <a:spcPct val="100000"/>
              </a:lnSpc>
              <a:spcBef>
                <a:spcPts val="0"/>
              </a:spcBef>
              <a:spcAft>
                <a:spcPts val="0"/>
              </a:spcAft>
              <a:buSzPts val="2000"/>
              <a:buFont typeface="Alegreya"/>
              <a:buChar char="❏"/>
            </a:pPr>
            <a:r>
              <a:rPr b="0" lang="en" sz="2000">
                <a:solidFill>
                  <a:srgbClr val="434343"/>
                </a:solidFill>
                <a:latin typeface="Alegreya"/>
                <a:ea typeface="Alegreya"/>
                <a:cs typeface="Alegreya"/>
                <a:sym typeface="Alegreya"/>
              </a:rPr>
              <a:t>A web page finishing loading.</a:t>
            </a:r>
            <a:endParaRPr b="0" sz="2000">
              <a:solidFill>
                <a:srgbClr val="434343"/>
              </a:solidFill>
              <a:latin typeface="Alegreya"/>
              <a:ea typeface="Alegreya"/>
              <a:cs typeface="Alegreya"/>
              <a:sym typeface="Alegreya"/>
            </a:endParaRPr>
          </a:p>
          <a:p>
            <a:pPr indent="-355600" lvl="1" marL="914400" marR="0" rtl="0" algn="l">
              <a:lnSpc>
                <a:spcPct val="100000"/>
              </a:lnSpc>
              <a:spcBef>
                <a:spcPts val="0"/>
              </a:spcBef>
              <a:spcAft>
                <a:spcPts val="0"/>
              </a:spcAft>
              <a:buSzPts val="2000"/>
              <a:buFont typeface="Alegreya"/>
              <a:buChar char="❏"/>
            </a:pPr>
            <a:r>
              <a:rPr b="0" lang="en" sz="2000">
                <a:solidFill>
                  <a:srgbClr val="434343"/>
                </a:solidFill>
                <a:latin typeface="Alegreya"/>
                <a:ea typeface="Alegreya"/>
                <a:cs typeface="Alegreya"/>
                <a:sym typeface="Alegreya"/>
              </a:rPr>
              <a:t>A form being submitted.</a:t>
            </a:r>
            <a:endParaRPr b="0" sz="2000">
              <a:solidFill>
                <a:srgbClr val="434343"/>
              </a:solidFill>
              <a:latin typeface="Alegreya"/>
              <a:ea typeface="Alegreya"/>
              <a:cs typeface="Alegreya"/>
              <a:sym typeface="Alegreya"/>
            </a:endParaRPr>
          </a:p>
          <a:p>
            <a:pPr indent="-355600" lvl="1" marL="914400" marR="0" rtl="0" algn="l">
              <a:lnSpc>
                <a:spcPct val="100000"/>
              </a:lnSpc>
              <a:spcBef>
                <a:spcPts val="0"/>
              </a:spcBef>
              <a:spcAft>
                <a:spcPts val="0"/>
              </a:spcAft>
              <a:buSzPts val="2000"/>
              <a:buFont typeface="Alegreya"/>
              <a:buChar char="❏"/>
            </a:pPr>
            <a:r>
              <a:rPr b="0" lang="en" sz="2000">
                <a:solidFill>
                  <a:srgbClr val="434343"/>
                </a:solidFill>
                <a:latin typeface="Alegreya"/>
                <a:ea typeface="Alegreya"/>
                <a:cs typeface="Alegreya"/>
                <a:sym typeface="Alegreya"/>
              </a:rPr>
              <a:t>A video being played, or paused, or finishing play.</a:t>
            </a:r>
            <a:endParaRPr b="0" sz="2000">
              <a:solidFill>
                <a:srgbClr val="434343"/>
              </a:solidFill>
              <a:latin typeface="Alegreya"/>
              <a:ea typeface="Alegreya"/>
              <a:cs typeface="Alegreya"/>
              <a:sym typeface="Alegreya"/>
            </a:endParaRPr>
          </a:p>
          <a:p>
            <a:pPr indent="-355600" lvl="1" marL="914400" marR="0" rtl="0" algn="l">
              <a:lnSpc>
                <a:spcPct val="100000"/>
              </a:lnSpc>
              <a:spcBef>
                <a:spcPts val="0"/>
              </a:spcBef>
              <a:spcAft>
                <a:spcPts val="0"/>
              </a:spcAft>
              <a:buSzPts val="2000"/>
              <a:buFont typeface="Alegreya"/>
              <a:buChar char="❏"/>
            </a:pPr>
            <a:r>
              <a:rPr b="0" lang="en" sz="2000">
                <a:solidFill>
                  <a:srgbClr val="434343"/>
                </a:solidFill>
                <a:latin typeface="Alegreya"/>
                <a:ea typeface="Alegreya"/>
                <a:cs typeface="Alegreya"/>
                <a:sym typeface="Alegreya"/>
              </a:rPr>
              <a:t>An error occurring.</a:t>
            </a:r>
            <a:endParaRPr b="0" sz="2000">
              <a:solidFill>
                <a:srgbClr val="434343"/>
              </a:solidFill>
              <a:latin typeface="Alegreya"/>
              <a:ea typeface="Alegreya"/>
              <a:cs typeface="Alegreya"/>
              <a:sym typeface="Alegreya"/>
            </a:endParaRPr>
          </a:p>
          <a:p>
            <a:pPr indent="0" lvl="0" marL="0" marR="0" rtl="0" algn="l">
              <a:lnSpc>
                <a:spcPct val="100000"/>
              </a:lnSpc>
              <a:spcBef>
                <a:spcPts val="1000"/>
              </a:spcBef>
              <a:spcAft>
                <a:spcPts val="0"/>
              </a:spcAft>
              <a:buNone/>
            </a:pPr>
            <a:r>
              <a:t/>
            </a:r>
            <a:endParaRPr b="0"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3" name="Shape 1663"/>
        <p:cNvGrpSpPr/>
        <p:nvPr/>
      </p:nvGrpSpPr>
      <p:grpSpPr>
        <a:xfrm>
          <a:off x="0" y="0"/>
          <a:ext cx="0" cy="0"/>
          <a:chOff x="0" y="0"/>
          <a:chExt cx="0" cy="0"/>
        </a:xfrm>
      </p:grpSpPr>
      <p:sp>
        <p:nvSpPr>
          <p:cNvPr id="1664" name="Google Shape;1664;p201"/>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 Events </a:t>
            </a:r>
            <a:r>
              <a:rPr lang="en" sz="3000">
                <a:solidFill>
                  <a:srgbClr val="63A814"/>
                </a:solidFill>
                <a:latin typeface="Alegreya"/>
                <a:ea typeface="Alegreya"/>
                <a:cs typeface="Alegreya"/>
                <a:sym typeface="Alegreya"/>
              </a:rPr>
              <a:t>(cont.)</a:t>
            </a:r>
            <a:r>
              <a:rPr lang="en" sz="3600">
                <a:solidFill>
                  <a:srgbClr val="63A814"/>
                </a:solidFill>
                <a:latin typeface="Alegreya"/>
                <a:ea typeface="Alegreya"/>
                <a:cs typeface="Alegreya"/>
                <a:sym typeface="Alegreya"/>
              </a:rPr>
              <a:t> </a:t>
            </a:r>
            <a:endParaRPr sz="3600">
              <a:solidFill>
                <a:srgbClr val="63A814"/>
              </a:solidFill>
              <a:latin typeface="Alegreya"/>
              <a:ea typeface="Alegreya"/>
              <a:cs typeface="Alegreya"/>
              <a:sym typeface="Alegreya"/>
            </a:endParaRPr>
          </a:p>
        </p:txBody>
      </p:sp>
      <p:pic>
        <p:nvPicPr>
          <p:cNvPr id="1665" name="Google Shape;1665;p201"/>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666" name="Google Shape;1666;p201"/>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000">
                <a:solidFill>
                  <a:srgbClr val="0170BA"/>
                </a:solidFill>
                <a:latin typeface="Alegreya"/>
                <a:ea typeface="Alegreya"/>
                <a:cs typeface="Alegreya"/>
                <a:sym typeface="Alegreya"/>
              </a:rPr>
              <a:t>JavaScript Events</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rPr b="0" lang="en" sz="2000">
                <a:solidFill>
                  <a:srgbClr val="434343"/>
                </a:solidFill>
                <a:latin typeface="Alegreya"/>
                <a:ea typeface="Alegreya"/>
                <a:cs typeface="Alegreya"/>
                <a:sym typeface="Alegreya"/>
              </a:rPr>
              <a:t>Most common categories of event in browser:</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Resource events:</a:t>
            </a:r>
            <a:r>
              <a:rPr b="0" lang="en" sz="2000">
                <a:solidFill>
                  <a:srgbClr val="434343"/>
                </a:solidFill>
                <a:latin typeface="Alegreya"/>
                <a:ea typeface="Alegreya"/>
                <a:cs typeface="Alegreya"/>
                <a:sym typeface="Alegreya"/>
              </a:rPr>
              <a:t> load, unload, beforeunload, …</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Network events:</a:t>
            </a:r>
            <a:r>
              <a:rPr b="0" lang="en" sz="2000">
                <a:solidFill>
                  <a:srgbClr val="434343"/>
                </a:solidFill>
                <a:latin typeface="Alegreya"/>
                <a:ea typeface="Alegreya"/>
                <a:cs typeface="Alegreya"/>
                <a:sym typeface="Alegreya"/>
              </a:rPr>
              <a:t> online, offline</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Focus events/Form events:</a:t>
            </a:r>
            <a:r>
              <a:rPr b="0" lang="en" sz="2000">
                <a:solidFill>
                  <a:srgbClr val="434343"/>
                </a:solidFill>
                <a:latin typeface="Alegreya"/>
                <a:ea typeface="Alegreya"/>
                <a:cs typeface="Alegreya"/>
                <a:sym typeface="Alegreya"/>
              </a:rPr>
              <a:t> focus, blur, change, reset, submit …</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Websocket events: </a:t>
            </a:r>
            <a:r>
              <a:rPr b="0" lang="en" sz="2000">
                <a:solidFill>
                  <a:srgbClr val="434343"/>
                </a:solidFill>
                <a:latin typeface="Alegreya"/>
                <a:ea typeface="Alegreya"/>
                <a:cs typeface="Alegreya"/>
                <a:sym typeface="Alegreya"/>
              </a:rPr>
              <a:t>open, message, error, close, …</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Session History events:</a:t>
            </a:r>
            <a:r>
              <a:rPr b="0" lang="en" sz="2000">
                <a:solidFill>
                  <a:srgbClr val="434343"/>
                </a:solidFill>
                <a:latin typeface="Alegreya"/>
                <a:ea typeface="Alegreya"/>
                <a:cs typeface="Alegreya"/>
                <a:sym typeface="Alegreya"/>
              </a:rPr>
              <a:t> pagehide, pageshow, popstate, …</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Printing events:</a:t>
            </a:r>
            <a:r>
              <a:rPr b="0" lang="en" sz="2000">
                <a:solidFill>
                  <a:srgbClr val="434343"/>
                </a:solidFill>
                <a:latin typeface="Alegreya"/>
                <a:ea typeface="Alegreya"/>
                <a:cs typeface="Alegreya"/>
                <a:sym typeface="Alegreya"/>
              </a:rPr>
              <a:t> beforeprint, afterprint, ...</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View events: </a:t>
            </a:r>
            <a:r>
              <a:rPr b="0" lang="en" sz="2000">
                <a:solidFill>
                  <a:srgbClr val="434343"/>
                </a:solidFill>
                <a:latin typeface="Alegreya"/>
                <a:ea typeface="Alegreya"/>
                <a:cs typeface="Alegreya"/>
                <a:sym typeface="Alegreya"/>
              </a:rPr>
              <a:t>resize, scroll, fullscreenchange, …</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Clipboard events:</a:t>
            </a:r>
            <a:r>
              <a:rPr b="0" lang="en" sz="2000">
                <a:solidFill>
                  <a:srgbClr val="434343"/>
                </a:solidFill>
                <a:latin typeface="Alegreya"/>
                <a:ea typeface="Alegreya"/>
                <a:cs typeface="Alegreya"/>
                <a:sym typeface="Alegreya"/>
              </a:rPr>
              <a:t> cut, paste, copy</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Keyboard events: </a:t>
            </a:r>
            <a:r>
              <a:rPr b="0" lang="en" sz="2000">
                <a:solidFill>
                  <a:srgbClr val="434343"/>
                </a:solidFill>
                <a:latin typeface="Alegreya"/>
                <a:ea typeface="Alegreya"/>
                <a:cs typeface="Alegreya"/>
                <a:sym typeface="Alegreya"/>
              </a:rPr>
              <a:t>keydown, keypress, keyup</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Mouse events: </a:t>
            </a:r>
            <a:r>
              <a:rPr b="0" lang="en" sz="2000">
                <a:solidFill>
                  <a:srgbClr val="434343"/>
                </a:solidFill>
                <a:latin typeface="Alegreya"/>
                <a:ea typeface="Alegreya"/>
                <a:cs typeface="Alegreya"/>
                <a:sym typeface="Alegreya"/>
              </a:rPr>
              <a:t>click, dblclick, select, contextmenu, mouseup, ...</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31"/>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Output (cont.)</a:t>
            </a:r>
            <a:endParaRPr sz="3600">
              <a:solidFill>
                <a:srgbClr val="63A814"/>
              </a:solidFill>
              <a:latin typeface="Alegreya"/>
              <a:ea typeface="Alegreya"/>
              <a:cs typeface="Alegreya"/>
              <a:sym typeface="Alegreya"/>
            </a:endParaRPr>
          </a:p>
        </p:txBody>
      </p:sp>
      <p:sp>
        <p:nvSpPr>
          <p:cNvPr id="409" name="Google Shape;409;p31"/>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0" i="1" lang="en" sz="1600">
                <a:solidFill>
                  <a:srgbClr val="434343"/>
                </a:solidFill>
                <a:latin typeface="Trebuchet MS"/>
                <a:ea typeface="Trebuchet MS"/>
                <a:cs typeface="Trebuchet MS"/>
                <a:sym typeface="Trebuchet MS"/>
              </a:rPr>
              <a:t>&lt;!DOCTYPE html&gt;</a:t>
            </a:r>
            <a:endParaRPr b="0" i="1" sz="1600">
              <a:solidFill>
                <a:srgbClr val="434343"/>
              </a:solidFill>
              <a:latin typeface="Trebuchet MS"/>
              <a:ea typeface="Trebuchet MS"/>
              <a:cs typeface="Trebuchet MS"/>
              <a:sym typeface="Trebuchet MS"/>
            </a:endParaRPr>
          </a:p>
          <a:p>
            <a:pPr indent="0" lvl="0" marL="0" rtl="0" algn="l">
              <a:lnSpc>
                <a:spcPct val="115000"/>
              </a:lnSpc>
              <a:spcBef>
                <a:spcPts val="300"/>
              </a:spcBef>
              <a:spcAft>
                <a:spcPts val="0"/>
              </a:spcAft>
              <a:buNone/>
            </a:pPr>
            <a:r>
              <a:rPr b="0" i="1" lang="en" sz="1600">
                <a:solidFill>
                  <a:srgbClr val="434343"/>
                </a:solidFill>
                <a:latin typeface="Trebuchet MS"/>
                <a:ea typeface="Trebuchet MS"/>
                <a:cs typeface="Trebuchet MS"/>
                <a:sym typeface="Trebuchet MS"/>
              </a:rPr>
              <a:t>&lt;html&gt;</a:t>
            </a:r>
            <a:endParaRPr b="0" i="1" sz="1600">
              <a:solidFill>
                <a:srgbClr val="434343"/>
              </a:solidFill>
              <a:latin typeface="Trebuchet MS"/>
              <a:ea typeface="Trebuchet MS"/>
              <a:cs typeface="Trebuchet MS"/>
              <a:sym typeface="Trebuchet MS"/>
            </a:endParaRPr>
          </a:p>
          <a:p>
            <a:pPr indent="0" lvl="0" marL="0" rtl="0" algn="l">
              <a:lnSpc>
                <a:spcPct val="115000"/>
              </a:lnSpc>
              <a:spcBef>
                <a:spcPts val="300"/>
              </a:spcBef>
              <a:spcAft>
                <a:spcPts val="0"/>
              </a:spcAft>
              <a:buNone/>
            </a:pPr>
            <a:r>
              <a:rPr b="0" i="1" lang="en" sz="1600">
                <a:solidFill>
                  <a:srgbClr val="434343"/>
                </a:solidFill>
                <a:latin typeface="Trebuchet MS"/>
                <a:ea typeface="Trebuchet MS"/>
                <a:cs typeface="Trebuchet MS"/>
                <a:sym typeface="Trebuchet MS"/>
              </a:rPr>
              <a:t>&lt;body&gt;</a:t>
            </a:r>
            <a:endParaRPr b="0" i="1" sz="1600">
              <a:solidFill>
                <a:srgbClr val="434343"/>
              </a:solidFill>
              <a:latin typeface="Trebuchet MS"/>
              <a:ea typeface="Trebuchet MS"/>
              <a:cs typeface="Trebuchet MS"/>
              <a:sym typeface="Trebuchet MS"/>
            </a:endParaRPr>
          </a:p>
          <a:p>
            <a:pPr indent="0" lvl="0" marL="0" rtl="0" algn="l">
              <a:lnSpc>
                <a:spcPct val="115000"/>
              </a:lnSpc>
              <a:spcBef>
                <a:spcPts val="300"/>
              </a:spcBef>
              <a:spcAft>
                <a:spcPts val="0"/>
              </a:spcAft>
              <a:buNone/>
            </a:pPr>
            <a:r>
              <a:rPr b="0" i="1" lang="en" sz="1600">
                <a:solidFill>
                  <a:srgbClr val="434343"/>
                </a:solidFill>
                <a:latin typeface="Trebuchet MS"/>
                <a:ea typeface="Trebuchet MS"/>
                <a:cs typeface="Trebuchet MS"/>
                <a:sym typeface="Trebuchet MS"/>
              </a:rPr>
              <a:t>  &lt;h1&gt;My First Web Page&lt;/h1&gt;</a:t>
            </a:r>
            <a:endParaRPr b="0" i="1" sz="1600">
              <a:solidFill>
                <a:srgbClr val="434343"/>
              </a:solidFill>
              <a:latin typeface="Trebuchet MS"/>
              <a:ea typeface="Trebuchet MS"/>
              <a:cs typeface="Trebuchet MS"/>
              <a:sym typeface="Trebuchet MS"/>
            </a:endParaRPr>
          </a:p>
          <a:p>
            <a:pPr indent="0" lvl="0" marL="0" rtl="0" algn="l">
              <a:lnSpc>
                <a:spcPct val="115000"/>
              </a:lnSpc>
              <a:spcBef>
                <a:spcPts val="300"/>
              </a:spcBef>
              <a:spcAft>
                <a:spcPts val="0"/>
              </a:spcAft>
              <a:buNone/>
            </a:pPr>
            <a:r>
              <a:rPr b="0" i="1" lang="en" sz="1600">
                <a:solidFill>
                  <a:srgbClr val="434343"/>
                </a:solidFill>
                <a:latin typeface="Trebuchet MS"/>
                <a:ea typeface="Trebuchet MS"/>
                <a:cs typeface="Trebuchet MS"/>
                <a:sym typeface="Trebuchet MS"/>
              </a:rPr>
              <a:t>  &lt;p </a:t>
            </a:r>
            <a:r>
              <a:rPr b="0" i="1" lang="en" sz="1600" u="sng">
                <a:solidFill>
                  <a:srgbClr val="434343"/>
                </a:solidFill>
                <a:latin typeface="Trebuchet MS"/>
                <a:ea typeface="Trebuchet MS"/>
                <a:cs typeface="Trebuchet MS"/>
                <a:sym typeface="Trebuchet MS"/>
              </a:rPr>
              <a:t>id="demo"</a:t>
            </a:r>
            <a:r>
              <a:rPr b="0" i="1" lang="en" sz="1600">
                <a:solidFill>
                  <a:srgbClr val="434343"/>
                </a:solidFill>
                <a:latin typeface="Trebuchet MS"/>
                <a:ea typeface="Trebuchet MS"/>
                <a:cs typeface="Trebuchet MS"/>
                <a:sym typeface="Trebuchet MS"/>
              </a:rPr>
              <a:t>&gt;My First Paragraph.&lt;/p&gt;</a:t>
            </a:r>
            <a:endParaRPr b="0" i="1" sz="1600">
              <a:solidFill>
                <a:srgbClr val="434343"/>
              </a:solidFill>
              <a:latin typeface="Trebuchet MS"/>
              <a:ea typeface="Trebuchet MS"/>
              <a:cs typeface="Trebuchet MS"/>
              <a:sym typeface="Trebuchet MS"/>
            </a:endParaRPr>
          </a:p>
          <a:p>
            <a:pPr indent="0" lvl="0" marL="0" rtl="0" algn="l">
              <a:lnSpc>
                <a:spcPct val="115000"/>
              </a:lnSpc>
              <a:spcBef>
                <a:spcPts val="300"/>
              </a:spcBef>
              <a:spcAft>
                <a:spcPts val="0"/>
              </a:spcAft>
              <a:buNone/>
            </a:pPr>
            <a:r>
              <a:rPr b="0" i="1" lang="en" sz="1600">
                <a:solidFill>
                  <a:srgbClr val="434343"/>
                </a:solidFill>
                <a:latin typeface="Trebuchet MS"/>
                <a:ea typeface="Trebuchet MS"/>
                <a:cs typeface="Trebuchet MS"/>
                <a:sym typeface="Trebuchet MS"/>
              </a:rPr>
              <a:t>  </a:t>
            </a:r>
            <a:r>
              <a:rPr b="0" i="1" lang="en" sz="1600" u="sng">
                <a:solidFill>
                  <a:srgbClr val="434343"/>
                </a:solidFill>
                <a:latin typeface="Trebuchet MS"/>
                <a:ea typeface="Trebuchet MS"/>
                <a:cs typeface="Trebuchet MS"/>
                <a:sym typeface="Trebuchet MS"/>
              </a:rPr>
              <a:t>&lt;script&gt;</a:t>
            </a:r>
            <a:endParaRPr b="0" i="1" sz="1600" u="sng">
              <a:solidFill>
                <a:srgbClr val="434343"/>
              </a:solidFill>
              <a:latin typeface="Trebuchet MS"/>
              <a:ea typeface="Trebuchet MS"/>
              <a:cs typeface="Trebuchet MS"/>
              <a:sym typeface="Trebuchet MS"/>
            </a:endParaRPr>
          </a:p>
          <a:p>
            <a:pPr indent="0" lvl="0" marL="0" rtl="0" algn="l">
              <a:lnSpc>
                <a:spcPct val="115000"/>
              </a:lnSpc>
              <a:spcBef>
                <a:spcPts val="300"/>
              </a:spcBef>
              <a:spcAft>
                <a:spcPts val="0"/>
              </a:spcAft>
              <a:buNone/>
            </a:pPr>
            <a:r>
              <a:rPr b="0" i="1" lang="en" sz="1600">
                <a:solidFill>
                  <a:srgbClr val="434343"/>
                </a:solidFill>
                <a:latin typeface="Trebuchet MS"/>
                <a:ea typeface="Trebuchet MS"/>
                <a:cs typeface="Trebuchet MS"/>
                <a:sym typeface="Trebuchet MS"/>
              </a:rPr>
              <a:t>      </a:t>
            </a:r>
            <a:r>
              <a:rPr b="0" i="1" lang="en" sz="1600" u="sng">
                <a:solidFill>
                  <a:srgbClr val="434343"/>
                </a:solidFill>
                <a:latin typeface="Trebuchet MS"/>
                <a:ea typeface="Trebuchet MS"/>
                <a:cs typeface="Trebuchet MS"/>
                <a:sym typeface="Trebuchet MS"/>
              </a:rPr>
              <a:t>document.getElementById("demo").innerHTML="JS";</a:t>
            </a:r>
            <a:endParaRPr b="0" i="1" sz="1600" u="sng">
              <a:solidFill>
                <a:srgbClr val="434343"/>
              </a:solidFill>
              <a:latin typeface="Trebuchet MS"/>
              <a:ea typeface="Trebuchet MS"/>
              <a:cs typeface="Trebuchet MS"/>
              <a:sym typeface="Trebuchet MS"/>
            </a:endParaRPr>
          </a:p>
          <a:p>
            <a:pPr indent="0" lvl="0" marL="0" rtl="0" algn="l">
              <a:lnSpc>
                <a:spcPct val="115000"/>
              </a:lnSpc>
              <a:spcBef>
                <a:spcPts val="300"/>
              </a:spcBef>
              <a:spcAft>
                <a:spcPts val="0"/>
              </a:spcAft>
              <a:buNone/>
            </a:pPr>
            <a:r>
              <a:rPr b="0" i="1" lang="en" sz="1600">
                <a:solidFill>
                  <a:srgbClr val="434343"/>
                </a:solidFill>
                <a:latin typeface="Trebuchet MS"/>
                <a:ea typeface="Trebuchet MS"/>
                <a:cs typeface="Trebuchet MS"/>
                <a:sym typeface="Trebuchet MS"/>
              </a:rPr>
              <a:t>  </a:t>
            </a:r>
            <a:r>
              <a:rPr b="0" i="1" lang="en" sz="1600" u="sng">
                <a:solidFill>
                  <a:srgbClr val="434343"/>
                </a:solidFill>
                <a:latin typeface="Trebuchet MS"/>
                <a:ea typeface="Trebuchet MS"/>
                <a:cs typeface="Trebuchet MS"/>
                <a:sym typeface="Trebuchet MS"/>
              </a:rPr>
              <a:t>&lt;/script&gt;</a:t>
            </a:r>
            <a:endParaRPr b="0" i="1" sz="1600" u="sng">
              <a:solidFill>
                <a:srgbClr val="434343"/>
              </a:solidFill>
              <a:latin typeface="Trebuchet MS"/>
              <a:ea typeface="Trebuchet MS"/>
              <a:cs typeface="Trebuchet MS"/>
              <a:sym typeface="Trebuchet MS"/>
            </a:endParaRPr>
          </a:p>
          <a:p>
            <a:pPr indent="0" lvl="0" marL="0" rtl="0" algn="l">
              <a:lnSpc>
                <a:spcPct val="115000"/>
              </a:lnSpc>
              <a:spcBef>
                <a:spcPts val="300"/>
              </a:spcBef>
              <a:spcAft>
                <a:spcPts val="0"/>
              </a:spcAft>
              <a:buNone/>
            </a:pPr>
            <a:r>
              <a:rPr b="0" i="1" lang="en" sz="1600">
                <a:solidFill>
                  <a:srgbClr val="434343"/>
                </a:solidFill>
                <a:latin typeface="Trebuchet MS"/>
                <a:ea typeface="Trebuchet MS"/>
                <a:cs typeface="Trebuchet MS"/>
                <a:sym typeface="Trebuchet MS"/>
              </a:rPr>
              <a:t>&lt;/body&gt;</a:t>
            </a:r>
            <a:endParaRPr b="0" i="1" sz="1600">
              <a:solidFill>
                <a:srgbClr val="434343"/>
              </a:solidFill>
              <a:latin typeface="Trebuchet MS"/>
              <a:ea typeface="Trebuchet MS"/>
              <a:cs typeface="Trebuchet MS"/>
              <a:sym typeface="Trebuchet MS"/>
            </a:endParaRPr>
          </a:p>
          <a:p>
            <a:pPr indent="0" lvl="0" marL="0" rtl="0" algn="l">
              <a:lnSpc>
                <a:spcPct val="115000"/>
              </a:lnSpc>
              <a:spcBef>
                <a:spcPts val="300"/>
              </a:spcBef>
              <a:spcAft>
                <a:spcPts val="0"/>
              </a:spcAft>
              <a:buNone/>
            </a:pPr>
            <a:r>
              <a:rPr b="0" i="1" lang="en" sz="1600">
                <a:solidFill>
                  <a:srgbClr val="434343"/>
                </a:solidFill>
                <a:latin typeface="Trebuchet MS"/>
                <a:ea typeface="Trebuchet MS"/>
                <a:cs typeface="Trebuchet MS"/>
                <a:sym typeface="Trebuchet MS"/>
              </a:rPr>
              <a:t>&lt;/html&gt;</a:t>
            </a:r>
            <a:endParaRPr b="0" i="1" sz="1600">
              <a:solidFill>
                <a:srgbClr val="434343"/>
              </a:solidFill>
              <a:latin typeface="Trebuchet MS"/>
              <a:ea typeface="Trebuchet MS"/>
              <a:cs typeface="Trebuchet MS"/>
              <a:sym typeface="Trebuchet MS"/>
            </a:endParaRPr>
          </a:p>
          <a:p>
            <a:pPr indent="-342900" lvl="0" marL="457200" rtl="0" algn="l">
              <a:lnSpc>
                <a:spcPct val="115000"/>
              </a:lnSpc>
              <a:spcBef>
                <a:spcPts val="300"/>
              </a:spcBef>
              <a:spcAft>
                <a:spcPts val="0"/>
              </a:spcAft>
              <a:buClr>
                <a:srgbClr val="000000"/>
              </a:buClr>
              <a:buSzPts val="1800"/>
              <a:buFont typeface="Alegreya"/>
              <a:buChar char="❏"/>
            </a:pPr>
            <a:r>
              <a:rPr b="0" lang="en" sz="1800">
                <a:solidFill>
                  <a:srgbClr val="000000"/>
                </a:solidFill>
                <a:latin typeface="Alegreya"/>
                <a:ea typeface="Alegreya"/>
                <a:cs typeface="Alegreya"/>
                <a:sym typeface="Alegreya"/>
              </a:rPr>
              <a:t>The JavaScript is executed by the web browser. In this case, the browser will access the HTML element with </a:t>
            </a:r>
            <a:r>
              <a:rPr b="0" lang="en" sz="1800">
                <a:solidFill>
                  <a:schemeClr val="accent5"/>
                </a:solidFill>
                <a:latin typeface="Alegreya"/>
                <a:ea typeface="Alegreya"/>
                <a:cs typeface="Alegreya"/>
                <a:sym typeface="Alegreya"/>
              </a:rPr>
              <a:t>id="demo"</a:t>
            </a:r>
            <a:r>
              <a:rPr b="0" lang="en" sz="1800">
                <a:solidFill>
                  <a:srgbClr val="000000"/>
                </a:solidFill>
                <a:latin typeface="Alegreya"/>
                <a:ea typeface="Alegreya"/>
                <a:cs typeface="Alegreya"/>
                <a:sym typeface="Alegreya"/>
              </a:rPr>
              <a:t>, and replace its content (innerHTML) with "</a:t>
            </a:r>
            <a:r>
              <a:rPr lang="en" sz="1800">
                <a:solidFill>
                  <a:schemeClr val="accent5"/>
                </a:solidFill>
                <a:latin typeface="Alegreya"/>
                <a:ea typeface="Alegreya"/>
                <a:cs typeface="Alegreya"/>
                <a:sym typeface="Alegreya"/>
              </a:rPr>
              <a:t>JS</a:t>
            </a:r>
            <a:r>
              <a:rPr b="0" lang="en" sz="1800">
                <a:solidFill>
                  <a:srgbClr val="000000"/>
                </a:solidFill>
                <a:latin typeface="Alegreya"/>
                <a:ea typeface="Alegreya"/>
                <a:cs typeface="Alegreya"/>
                <a:sym typeface="Alegreya"/>
              </a:rPr>
              <a:t>".</a:t>
            </a:r>
            <a:endParaRPr b="0" sz="1800">
              <a:solidFill>
                <a:srgbClr val="000000"/>
              </a:solidFill>
              <a:latin typeface="Alegreya"/>
              <a:ea typeface="Alegreya"/>
              <a:cs typeface="Alegreya"/>
              <a:sym typeface="Alegreya"/>
            </a:endParaRPr>
          </a:p>
          <a:p>
            <a:pPr indent="0" lvl="0" marL="0" rtl="0" algn="l">
              <a:lnSpc>
                <a:spcPct val="100000"/>
              </a:lnSpc>
              <a:spcBef>
                <a:spcPts val="400"/>
              </a:spcBef>
              <a:spcAft>
                <a:spcPts val="0"/>
              </a:spcAft>
              <a:buNone/>
            </a:pPr>
            <a:r>
              <a:t/>
            </a:r>
            <a:endParaRPr b="0" sz="1800" u="sng">
              <a:solidFill>
                <a:srgbClr val="434343"/>
              </a:solidFill>
              <a:latin typeface="Alegreya"/>
              <a:ea typeface="Alegreya"/>
              <a:cs typeface="Alegreya"/>
              <a:sym typeface="Alegreya"/>
            </a:endParaRPr>
          </a:p>
        </p:txBody>
      </p:sp>
      <p:pic>
        <p:nvPicPr>
          <p:cNvPr id="410" name="Google Shape;410;p31"/>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0" name="Shape 1670"/>
        <p:cNvGrpSpPr/>
        <p:nvPr/>
      </p:nvGrpSpPr>
      <p:grpSpPr>
        <a:xfrm>
          <a:off x="0" y="0"/>
          <a:ext cx="0" cy="0"/>
          <a:chOff x="0" y="0"/>
          <a:chExt cx="0" cy="0"/>
        </a:xfrm>
      </p:grpSpPr>
      <p:sp>
        <p:nvSpPr>
          <p:cNvPr id="1671" name="Google Shape;1671;p202"/>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 Events </a:t>
            </a:r>
            <a:r>
              <a:rPr lang="en" sz="3000">
                <a:solidFill>
                  <a:srgbClr val="63A814"/>
                </a:solidFill>
                <a:latin typeface="Alegreya"/>
                <a:ea typeface="Alegreya"/>
                <a:cs typeface="Alegreya"/>
                <a:sym typeface="Alegreya"/>
              </a:rPr>
              <a:t>(cont.)</a:t>
            </a:r>
            <a:r>
              <a:rPr lang="en" sz="3600">
                <a:solidFill>
                  <a:srgbClr val="63A814"/>
                </a:solidFill>
                <a:latin typeface="Alegreya"/>
                <a:ea typeface="Alegreya"/>
                <a:cs typeface="Alegreya"/>
                <a:sym typeface="Alegreya"/>
              </a:rPr>
              <a:t> </a:t>
            </a:r>
            <a:endParaRPr sz="3600">
              <a:solidFill>
                <a:srgbClr val="63A814"/>
              </a:solidFill>
              <a:latin typeface="Alegreya"/>
              <a:ea typeface="Alegreya"/>
              <a:cs typeface="Alegreya"/>
              <a:sym typeface="Alegreya"/>
            </a:endParaRPr>
          </a:p>
        </p:txBody>
      </p:sp>
      <p:pic>
        <p:nvPicPr>
          <p:cNvPr id="1672" name="Google Shape;1672;p202"/>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673" name="Google Shape;1673;p202"/>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000">
                <a:solidFill>
                  <a:srgbClr val="0170BA"/>
                </a:solidFill>
                <a:latin typeface="Alegreya"/>
                <a:ea typeface="Alegreya"/>
                <a:cs typeface="Alegreya"/>
                <a:sym typeface="Alegreya"/>
              </a:rPr>
              <a:t>JavaScript Events</a:t>
            </a:r>
            <a:endParaRPr sz="2000">
              <a:solidFill>
                <a:srgbClr val="0170BA"/>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Drag &amp; Drop events</a:t>
            </a:r>
            <a:r>
              <a:rPr lang="en" sz="2000">
                <a:solidFill>
                  <a:schemeClr val="accent5"/>
                </a:solidFill>
                <a:latin typeface="Alegreya"/>
                <a:ea typeface="Alegreya"/>
                <a:cs typeface="Alegreya"/>
                <a:sym typeface="Alegreya"/>
              </a:rPr>
              <a:t>:</a:t>
            </a:r>
            <a:r>
              <a:rPr b="0" lang="en" sz="2000">
                <a:solidFill>
                  <a:srgbClr val="434343"/>
                </a:solidFill>
                <a:latin typeface="Alegreya"/>
                <a:ea typeface="Alegreya"/>
                <a:cs typeface="Alegreya"/>
                <a:sym typeface="Alegreya"/>
              </a:rPr>
              <a:t> drag, drop, dragstart, dragend, …</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Media events:</a:t>
            </a:r>
            <a:r>
              <a:rPr b="0" lang="en" sz="2000">
                <a:solidFill>
                  <a:srgbClr val="434343"/>
                </a:solidFill>
                <a:latin typeface="Alegreya"/>
                <a:ea typeface="Alegreya"/>
                <a:cs typeface="Alegreya"/>
                <a:sym typeface="Alegreya"/>
              </a:rPr>
              <a:t> ended, play, suspend, …</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Progress events:</a:t>
            </a:r>
            <a:r>
              <a:rPr b="0" lang="en" sz="2000">
                <a:solidFill>
                  <a:srgbClr val="434343"/>
                </a:solidFill>
                <a:latin typeface="Alegreya"/>
                <a:ea typeface="Alegreya"/>
                <a:cs typeface="Alegreya"/>
                <a:sym typeface="Alegreya"/>
              </a:rPr>
              <a:t> loadstart, error, progress, … </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&amp; more</a:t>
            </a:r>
            <a:endParaRPr b="0" sz="2000">
              <a:solidFill>
                <a:srgbClr val="434343"/>
              </a:solidFill>
              <a:latin typeface="Alegreya"/>
              <a:ea typeface="Alegreya"/>
              <a:cs typeface="Alegreya"/>
              <a:sym typeface="Alegreya"/>
            </a:endParaRPr>
          </a:p>
          <a:p>
            <a:pPr indent="0" lvl="0" marL="0" rtl="0" algn="l">
              <a:spcBef>
                <a:spcPts val="1000"/>
              </a:spcBef>
              <a:spcAft>
                <a:spcPts val="0"/>
              </a:spcAft>
              <a:buNone/>
            </a:pPr>
            <a:r>
              <a:rPr b="0" lang="en" sz="2000">
                <a:solidFill>
                  <a:srgbClr val="0170BA"/>
                </a:solidFill>
                <a:latin typeface="Alegreya"/>
                <a:ea typeface="Alegreya"/>
                <a:cs typeface="Alegreya"/>
                <a:sym typeface="Alegreya"/>
              </a:rPr>
              <a:t>Note: Visit </a:t>
            </a:r>
            <a:r>
              <a:rPr lang="en" sz="2000" u="sng">
                <a:solidFill>
                  <a:schemeClr val="hlink"/>
                </a:solidFill>
                <a:latin typeface="Alegreya"/>
                <a:ea typeface="Alegreya"/>
                <a:cs typeface="Alegreya"/>
                <a:sym typeface="Alegreya"/>
                <a:hlinkClick r:id="rId4"/>
              </a:rPr>
              <a:t>Mozilla Event Reference</a:t>
            </a:r>
            <a:r>
              <a:rPr b="0" lang="en" sz="2000">
                <a:solidFill>
                  <a:srgbClr val="0170BA"/>
                </a:solidFill>
                <a:latin typeface="Alegreya"/>
                <a:ea typeface="Alegreya"/>
                <a:cs typeface="Alegreya"/>
                <a:sym typeface="Alegreya"/>
              </a:rPr>
              <a:t> &amp; </a:t>
            </a:r>
            <a:r>
              <a:rPr lang="en" sz="2000" u="sng">
                <a:solidFill>
                  <a:schemeClr val="hlink"/>
                </a:solidFill>
                <a:latin typeface="Alegreya"/>
                <a:ea typeface="Alegreya"/>
                <a:cs typeface="Alegreya"/>
                <a:sym typeface="Alegreya"/>
                <a:hlinkClick r:id="rId5"/>
              </a:rPr>
              <a:t>W3Schools Event Reference</a:t>
            </a:r>
            <a:r>
              <a:rPr b="0" lang="en" sz="2000">
                <a:solidFill>
                  <a:srgbClr val="0170BA"/>
                </a:solidFill>
                <a:latin typeface="Alegreya"/>
                <a:ea typeface="Alegreya"/>
                <a:cs typeface="Alegreya"/>
                <a:sym typeface="Alegreya"/>
              </a:rPr>
              <a:t> for more events understanding</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7" name="Shape 1677"/>
        <p:cNvGrpSpPr/>
        <p:nvPr/>
      </p:nvGrpSpPr>
      <p:grpSpPr>
        <a:xfrm>
          <a:off x="0" y="0"/>
          <a:ext cx="0" cy="0"/>
          <a:chOff x="0" y="0"/>
          <a:chExt cx="0" cy="0"/>
        </a:xfrm>
      </p:grpSpPr>
      <p:sp>
        <p:nvSpPr>
          <p:cNvPr id="1678" name="Google Shape;1678;p203"/>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 Events </a:t>
            </a:r>
            <a:r>
              <a:rPr lang="en" sz="3000">
                <a:solidFill>
                  <a:srgbClr val="63A814"/>
                </a:solidFill>
                <a:latin typeface="Alegreya"/>
                <a:ea typeface="Alegreya"/>
                <a:cs typeface="Alegreya"/>
                <a:sym typeface="Alegreya"/>
              </a:rPr>
              <a:t>(cont.)</a:t>
            </a:r>
            <a:r>
              <a:rPr lang="en" sz="3600">
                <a:solidFill>
                  <a:srgbClr val="63A814"/>
                </a:solidFill>
                <a:latin typeface="Alegreya"/>
                <a:ea typeface="Alegreya"/>
                <a:cs typeface="Alegreya"/>
                <a:sym typeface="Alegreya"/>
              </a:rPr>
              <a:t> </a:t>
            </a:r>
            <a:endParaRPr sz="3600">
              <a:solidFill>
                <a:srgbClr val="63A814"/>
              </a:solidFill>
              <a:latin typeface="Alegreya"/>
              <a:ea typeface="Alegreya"/>
              <a:cs typeface="Alegreya"/>
              <a:sym typeface="Alegreya"/>
            </a:endParaRPr>
          </a:p>
        </p:txBody>
      </p:sp>
      <p:pic>
        <p:nvPicPr>
          <p:cNvPr id="1679" name="Google Shape;1679;p203"/>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680" name="Google Shape;1680;p203"/>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000">
                <a:solidFill>
                  <a:srgbClr val="0170BA"/>
                </a:solidFill>
                <a:latin typeface="Alegreya"/>
                <a:ea typeface="Alegreya"/>
                <a:cs typeface="Alegreya"/>
                <a:sym typeface="Alegreya"/>
              </a:rPr>
              <a:t>Event Handlers</a:t>
            </a:r>
            <a:endParaRPr sz="2000">
              <a:solidFill>
                <a:srgbClr val="0170BA"/>
              </a:solidFill>
              <a:latin typeface="Alegreya"/>
              <a:ea typeface="Alegreya"/>
              <a:cs typeface="Alegreya"/>
              <a:sym typeface="Alegreya"/>
            </a:endParaRPr>
          </a:p>
          <a:p>
            <a:pPr indent="-355600" lvl="0" marL="457200" marR="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There are several ways to assign a handlers such as:</a:t>
            </a:r>
            <a:endParaRPr b="0" sz="2000">
              <a:solidFill>
                <a:srgbClr val="434343"/>
              </a:solidFill>
              <a:latin typeface="Alegreya"/>
              <a:ea typeface="Alegreya"/>
              <a:cs typeface="Alegreya"/>
              <a:sym typeface="Alegreya"/>
            </a:endParaRPr>
          </a:p>
          <a:p>
            <a:pPr indent="-355600" lvl="0" marL="914400" marR="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 HTML Attribute</a:t>
            </a:r>
            <a:endParaRPr b="0" sz="2000">
              <a:solidFill>
                <a:srgbClr val="434343"/>
              </a:solidFill>
              <a:latin typeface="Alegreya"/>
              <a:ea typeface="Alegreya"/>
              <a:cs typeface="Alegreya"/>
              <a:sym typeface="Alegreya"/>
            </a:endParaRPr>
          </a:p>
          <a:p>
            <a:pPr indent="-355600" lvl="0" marL="914400" marR="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DOM Property</a:t>
            </a:r>
            <a:endParaRPr b="0" sz="2000">
              <a:solidFill>
                <a:srgbClr val="434343"/>
              </a:solidFill>
              <a:latin typeface="Alegreya"/>
              <a:ea typeface="Alegreya"/>
              <a:cs typeface="Alegreya"/>
              <a:sym typeface="Alegreya"/>
            </a:endParaRPr>
          </a:p>
          <a:p>
            <a:pPr indent="-355600" lvl="0" marL="914400" marR="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addEventListener function</a:t>
            </a:r>
            <a:endParaRPr b="0" sz="2000">
              <a:solidFill>
                <a:srgbClr val="434343"/>
              </a:solidFill>
              <a:latin typeface="Alegreya"/>
              <a:ea typeface="Alegreya"/>
              <a:cs typeface="Alegreya"/>
              <a:sym typeface="Alegreya"/>
            </a:endParaRPr>
          </a:p>
          <a:p>
            <a:pPr indent="0" lvl="0" marL="0" marR="0" rtl="0" algn="l">
              <a:lnSpc>
                <a:spcPct val="100000"/>
              </a:lnSpc>
              <a:spcBef>
                <a:spcPts val="1000"/>
              </a:spcBef>
              <a:spcAft>
                <a:spcPts val="0"/>
              </a:spcAft>
              <a:buNone/>
            </a:pPr>
            <a:r>
              <a:rPr lang="en" sz="2000">
                <a:solidFill>
                  <a:srgbClr val="0170BA"/>
                </a:solidFill>
                <a:latin typeface="Alegreya"/>
                <a:ea typeface="Alegreya"/>
                <a:cs typeface="Alegreya"/>
                <a:sym typeface="Alegreya"/>
              </a:rPr>
              <a:t>Assign event via HTML Attribute</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 </a:t>
            </a:r>
            <a:r>
              <a:rPr lang="en" sz="2000">
                <a:solidFill>
                  <a:schemeClr val="accent5"/>
                </a:solidFill>
                <a:latin typeface="Alegreya"/>
                <a:ea typeface="Alegreya"/>
                <a:cs typeface="Alegreya"/>
                <a:sym typeface="Alegreya"/>
              </a:rPr>
              <a:t>handler</a:t>
            </a:r>
            <a:r>
              <a:rPr b="0" lang="en" sz="2000">
                <a:solidFill>
                  <a:srgbClr val="434343"/>
                </a:solidFill>
                <a:latin typeface="Alegreya"/>
                <a:ea typeface="Alegreya"/>
                <a:cs typeface="Alegreya"/>
                <a:sym typeface="Alegreya"/>
              </a:rPr>
              <a:t> can be set in HTML with an attribute named </a:t>
            </a:r>
            <a:r>
              <a:rPr lang="en" sz="2000">
                <a:solidFill>
                  <a:schemeClr val="accent5"/>
                </a:solidFill>
                <a:latin typeface="Alegreya"/>
                <a:ea typeface="Alegreya"/>
                <a:cs typeface="Alegreya"/>
                <a:sym typeface="Alegreya"/>
              </a:rPr>
              <a:t>on&lt;event&gt;</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marR="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For instance, to assign a </a:t>
            </a:r>
            <a:r>
              <a:rPr b="0" lang="en" sz="2000">
                <a:solidFill>
                  <a:srgbClr val="990055"/>
                </a:solidFill>
                <a:latin typeface="Alegreya"/>
                <a:ea typeface="Alegreya"/>
                <a:cs typeface="Alegreya"/>
                <a:sym typeface="Alegreya"/>
              </a:rPr>
              <a:t>click handler</a:t>
            </a:r>
            <a:r>
              <a:rPr b="0" lang="en" sz="2000">
                <a:solidFill>
                  <a:srgbClr val="434343"/>
                </a:solidFill>
                <a:latin typeface="Alegreya"/>
                <a:ea typeface="Alegreya"/>
                <a:cs typeface="Alegreya"/>
                <a:sym typeface="Alegreya"/>
              </a:rPr>
              <a:t> for an </a:t>
            </a:r>
            <a:r>
              <a:rPr b="0" lang="en" sz="2000">
                <a:solidFill>
                  <a:srgbClr val="990055"/>
                </a:solidFill>
                <a:latin typeface="Alegreya"/>
                <a:ea typeface="Alegreya"/>
                <a:cs typeface="Alegreya"/>
                <a:sym typeface="Alegreya"/>
              </a:rPr>
              <a:t>input</a:t>
            </a:r>
            <a:r>
              <a:rPr b="0" lang="en" sz="2000">
                <a:solidFill>
                  <a:srgbClr val="434343"/>
                </a:solidFill>
                <a:latin typeface="Alegreya"/>
                <a:ea typeface="Alegreya"/>
                <a:cs typeface="Alegreya"/>
                <a:sym typeface="Alegreya"/>
              </a:rPr>
              <a:t>, we can use </a:t>
            </a:r>
            <a:r>
              <a:rPr b="0" lang="en" sz="2000">
                <a:solidFill>
                  <a:srgbClr val="990055"/>
                </a:solidFill>
                <a:latin typeface="Alegreya"/>
                <a:ea typeface="Alegreya"/>
                <a:cs typeface="Alegreya"/>
                <a:sym typeface="Alegreya"/>
              </a:rPr>
              <a:t>onclick</a:t>
            </a:r>
            <a:r>
              <a:rPr b="0" lang="en" sz="2000">
                <a:solidFill>
                  <a:srgbClr val="434343"/>
                </a:solidFill>
                <a:latin typeface="Alegreya"/>
                <a:ea typeface="Alegreya"/>
                <a:cs typeface="Alegreya"/>
                <a:sym typeface="Alegreya"/>
              </a:rPr>
              <a:t>, like here:</a:t>
            </a:r>
            <a:endParaRPr b="0" sz="2000">
              <a:solidFill>
                <a:srgbClr val="434343"/>
              </a:solidFill>
              <a:latin typeface="Alegreya"/>
              <a:ea typeface="Alegreya"/>
              <a:cs typeface="Alegreya"/>
              <a:sym typeface="Alegreya"/>
            </a:endParaRPr>
          </a:p>
          <a:p>
            <a:pPr indent="0" lvl="0" marL="444500" marR="139700" rtl="0" algn="l">
              <a:lnSpc>
                <a:spcPct val="118750"/>
              </a:lnSpc>
              <a:spcBef>
                <a:spcPts val="900"/>
              </a:spcBef>
              <a:spcAft>
                <a:spcPts val="0"/>
              </a:spcAft>
              <a:buNone/>
            </a:pPr>
            <a:r>
              <a:rPr b="0" lang="en" sz="1800">
                <a:solidFill>
                  <a:srgbClr val="999999"/>
                </a:solidFill>
                <a:latin typeface="Trebuchet MS"/>
                <a:ea typeface="Trebuchet MS"/>
                <a:cs typeface="Trebuchet MS"/>
                <a:sym typeface="Trebuchet MS"/>
              </a:rPr>
              <a:t>&lt;</a:t>
            </a:r>
            <a:r>
              <a:rPr b="0" lang="en" sz="1800">
                <a:solidFill>
                  <a:srgbClr val="990055"/>
                </a:solidFill>
                <a:latin typeface="Trebuchet MS"/>
                <a:ea typeface="Trebuchet MS"/>
                <a:cs typeface="Trebuchet MS"/>
                <a:sym typeface="Trebuchet MS"/>
              </a:rPr>
              <a:t>input </a:t>
            </a:r>
            <a:r>
              <a:rPr b="0" lang="en" sz="1800">
                <a:solidFill>
                  <a:srgbClr val="669900"/>
                </a:solidFill>
                <a:latin typeface="Trebuchet MS"/>
                <a:ea typeface="Trebuchet MS"/>
                <a:cs typeface="Trebuchet MS"/>
                <a:sym typeface="Trebuchet MS"/>
              </a:rPr>
              <a:t>value</a:t>
            </a:r>
            <a:r>
              <a:rPr b="0" lang="en" sz="1800">
                <a:solidFill>
                  <a:srgbClr val="999999"/>
                </a:solidFill>
                <a:latin typeface="Trebuchet MS"/>
                <a:ea typeface="Trebuchet MS"/>
                <a:cs typeface="Trebuchet MS"/>
                <a:sym typeface="Trebuchet MS"/>
              </a:rPr>
              <a:t>="</a:t>
            </a:r>
            <a:r>
              <a:rPr b="0" lang="en" sz="1800">
                <a:solidFill>
                  <a:srgbClr val="0077AA"/>
                </a:solidFill>
                <a:latin typeface="Trebuchet MS"/>
                <a:ea typeface="Trebuchet MS"/>
                <a:cs typeface="Trebuchet MS"/>
                <a:sym typeface="Trebuchet MS"/>
              </a:rPr>
              <a:t>Click me</a:t>
            </a:r>
            <a:r>
              <a:rPr b="0" lang="en" sz="1800">
                <a:solidFill>
                  <a:srgbClr val="999999"/>
                </a:solidFill>
                <a:latin typeface="Trebuchet MS"/>
                <a:ea typeface="Trebuchet MS"/>
                <a:cs typeface="Trebuchet MS"/>
                <a:sym typeface="Trebuchet MS"/>
              </a:rPr>
              <a:t>"</a:t>
            </a:r>
            <a:r>
              <a:rPr b="0" lang="en" sz="1800">
                <a:solidFill>
                  <a:srgbClr val="990055"/>
                </a:solidFill>
                <a:latin typeface="Trebuchet MS"/>
                <a:ea typeface="Trebuchet MS"/>
                <a:cs typeface="Trebuchet MS"/>
                <a:sym typeface="Trebuchet MS"/>
              </a:rPr>
              <a:t> </a:t>
            </a:r>
            <a:r>
              <a:rPr b="0" lang="en" sz="1800">
                <a:solidFill>
                  <a:srgbClr val="669900"/>
                </a:solidFill>
                <a:latin typeface="Trebuchet MS"/>
                <a:ea typeface="Trebuchet MS"/>
                <a:cs typeface="Trebuchet MS"/>
                <a:sym typeface="Trebuchet MS"/>
              </a:rPr>
              <a:t>onclick</a:t>
            </a:r>
            <a:r>
              <a:rPr b="0" lang="en" sz="1800">
                <a:solidFill>
                  <a:srgbClr val="999999"/>
                </a:solidFill>
                <a:latin typeface="Trebuchet MS"/>
                <a:ea typeface="Trebuchet MS"/>
                <a:cs typeface="Trebuchet MS"/>
                <a:sym typeface="Trebuchet MS"/>
              </a:rPr>
              <a:t>="</a:t>
            </a:r>
            <a:r>
              <a:rPr b="0" lang="en" sz="1800">
                <a:solidFill>
                  <a:srgbClr val="0077AA"/>
                </a:solidFill>
                <a:latin typeface="Trebuchet MS"/>
                <a:ea typeface="Trebuchet MS"/>
                <a:cs typeface="Trebuchet MS"/>
                <a:sym typeface="Trebuchet MS"/>
              </a:rPr>
              <a:t>alert(</a:t>
            </a:r>
            <a:r>
              <a:rPr b="0" lang="en" sz="1800">
                <a:solidFill>
                  <a:srgbClr val="999999"/>
                </a:solidFill>
                <a:latin typeface="Trebuchet MS"/>
                <a:ea typeface="Trebuchet MS"/>
                <a:cs typeface="Trebuchet MS"/>
                <a:sym typeface="Trebuchet MS"/>
              </a:rPr>
              <a:t>'</a:t>
            </a:r>
            <a:r>
              <a:rPr b="0" lang="en" sz="1800">
                <a:solidFill>
                  <a:srgbClr val="0077AA"/>
                </a:solidFill>
                <a:latin typeface="Trebuchet MS"/>
                <a:ea typeface="Trebuchet MS"/>
                <a:cs typeface="Trebuchet MS"/>
                <a:sym typeface="Trebuchet MS"/>
              </a:rPr>
              <a:t>Click!</a:t>
            </a:r>
            <a:r>
              <a:rPr b="0" lang="en" sz="1800">
                <a:solidFill>
                  <a:srgbClr val="999999"/>
                </a:solidFill>
                <a:latin typeface="Trebuchet MS"/>
                <a:ea typeface="Trebuchet MS"/>
                <a:cs typeface="Trebuchet MS"/>
                <a:sym typeface="Trebuchet MS"/>
              </a:rPr>
              <a:t>'</a:t>
            </a:r>
            <a:r>
              <a:rPr b="0" lang="en" sz="1800">
                <a:solidFill>
                  <a:srgbClr val="0077AA"/>
                </a:solidFill>
                <a:latin typeface="Trebuchet MS"/>
                <a:ea typeface="Trebuchet MS"/>
                <a:cs typeface="Trebuchet MS"/>
                <a:sym typeface="Trebuchet MS"/>
              </a:rPr>
              <a:t>)</a:t>
            </a:r>
            <a:r>
              <a:rPr b="0" lang="en" sz="1800">
                <a:solidFill>
                  <a:srgbClr val="999999"/>
                </a:solidFill>
                <a:latin typeface="Trebuchet MS"/>
                <a:ea typeface="Trebuchet MS"/>
                <a:cs typeface="Trebuchet MS"/>
                <a:sym typeface="Trebuchet MS"/>
              </a:rPr>
              <a:t>"</a:t>
            </a:r>
            <a:r>
              <a:rPr b="0" lang="en" sz="1800">
                <a:solidFill>
                  <a:srgbClr val="990055"/>
                </a:solidFill>
                <a:latin typeface="Trebuchet MS"/>
                <a:ea typeface="Trebuchet MS"/>
                <a:cs typeface="Trebuchet MS"/>
                <a:sym typeface="Trebuchet MS"/>
              </a:rPr>
              <a:t> </a:t>
            </a:r>
            <a:r>
              <a:rPr b="0" lang="en" sz="1800">
                <a:solidFill>
                  <a:srgbClr val="669900"/>
                </a:solidFill>
                <a:latin typeface="Trebuchet MS"/>
                <a:ea typeface="Trebuchet MS"/>
                <a:cs typeface="Trebuchet MS"/>
                <a:sym typeface="Trebuchet MS"/>
              </a:rPr>
              <a:t>type</a:t>
            </a:r>
            <a:r>
              <a:rPr b="0" lang="en" sz="1800">
                <a:solidFill>
                  <a:srgbClr val="999999"/>
                </a:solidFill>
                <a:latin typeface="Trebuchet MS"/>
                <a:ea typeface="Trebuchet MS"/>
                <a:cs typeface="Trebuchet MS"/>
                <a:sym typeface="Trebuchet MS"/>
              </a:rPr>
              <a:t>="</a:t>
            </a:r>
            <a:r>
              <a:rPr b="0" lang="en" sz="1800">
                <a:solidFill>
                  <a:srgbClr val="0077AA"/>
                </a:solidFill>
                <a:latin typeface="Trebuchet MS"/>
                <a:ea typeface="Trebuchet MS"/>
                <a:cs typeface="Trebuchet MS"/>
                <a:sym typeface="Trebuchet MS"/>
              </a:rPr>
              <a:t>button</a:t>
            </a:r>
            <a:r>
              <a:rPr b="0" lang="en" sz="1800">
                <a:solidFill>
                  <a:srgbClr val="999999"/>
                </a:solidFill>
                <a:latin typeface="Trebuchet MS"/>
                <a:ea typeface="Trebuchet MS"/>
                <a:cs typeface="Trebuchet MS"/>
                <a:sym typeface="Trebuchet MS"/>
              </a:rPr>
              <a:t>"&gt;</a:t>
            </a:r>
            <a:endParaRPr b="0" sz="1800">
              <a:solidFill>
                <a:srgbClr val="999999"/>
              </a:solidFill>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4" name="Shape 1684"/>
        <p:cNvGrpSpPr/>
        <p:nvPr/>
      </p:nvGrpSpPr>
      <p:grpSpPr>
        <a:xfrm>
          <a:off x="0" y="0"/>
          <a:ext cx="0" cy="0"/>
          <a:chOff x="0" y="0"/>
          <a:chExt cx="0" cy="0"/>
        </a:xfrm>
      </p:grpSpPr>
      <p:sp>
        <p:nvSpPr>
          <p:cNvPr id="1685" name="Google Shape;1685;p204"/>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 Events </a:t>
            </a:r>
            <a:r>
              <a:rPr lang="en" sz="3000">
                <a:solidFill>
                  <a:srgbClr val="63A814"/>
                </a:solidFill>
                <a:latin typeface="Alegreya"/>
                <a:ea typeface="Alegreya"/>
                <a:cs typeface="Alegreya"/>
                <a:sym typeface="Alegreya"/>
              </a:rPr>
              <a:t>(cont.)</a:t>
            </a:r>
            <a:r>
              <a:rPr lang="en" sz="3600">
                <a:solidFill>
                  <a:srgbClr val="63A814"/>
                </a:solidFill>
                <a:latin typeface="Alegreya"/>
                <a:ea typeface="Alegreya"/>
                <a:cs typeface="Alegreya"/>
                <a:sym typeface="Alegreya"/>
              </a:rPr>
              <a:t> </a:t>
            </a:r>
            <a:endParaRPr sz="3600">
              <a:solidFill>
                <a:srgbClr val="63A814"/>
              </a:solidFill>
              <a:latin typeface="Alegreya"/>
              <a:ea typeface="Alegreya"/>
              <a:cs typeface="Alegreya"/>
              <a:sym typeface="Alegreya"/>
            </a:endParaRPr>
          </a:p>
        </p:txBody>
      </p:sp>
      <p:pic>
        <p:nvPicPr>
          <p:cNvPr id="1686" name="Google Shape;1686;p204"/>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687" name="Google Shape;1687;p204"/>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None/>
            </a:pPr>
            <a:r>
              <a:rPr lang="en" sz="2000">
                <a:solidFill>
                  <a:srgbClr val="0170BA"/>
                </a:solidFill>
                <a:latin typeface="Alegreya"/>
                <a:ea typeface="Alegreya"/>
                <a:cs typeface="Alegreya"/>
                <a:sym typeface="Alegreya"/>
              </a:rPr>
              <a:t>Assign event via HTML Attribute</a:t>
            </a:r>
            <a:endParaRPr b="0" sz="2000">
              <a:solidFill>
                <a:srgbClr val="434343"/>
              </a:solidFill>
              <a:latin typeface="Alegreya"/>
              <a:ea typeface="Alegreya"/>
              <a:cs typeface="Alegreya"/>
              <a:sym typeface="Alegreya"/>
            </a:endParaRPr>
          </a:p>
          <a:p>
            <a:pPr indent="-355600" lvl="0" marL="457200" marR="1397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An HTML-attribute is not a convenient place to write a lot of code, so we’d better create a JavaScript function and call it there.</a:t>
            </a:r>
            <a:endParaRPr b="0" sz="2000">
              <a:solidFill>
                <a:srgbClr val="434343"/>
              </a:solidFill>
              <a:latin typeface="Alegreya"/>
              <a:ea typeface="Alegreya"/>
              <a:cs typeface="Alegreya"/>
              <a:sym typeface="Alegreya"/>
            </a:endParaRPr>
          </a:p>
          <a:p>
            <a:pPr indent="0" lvl="0" marL="0" marR="139700" rtl="0" algn="l">
              <a:lnSpc>
                <a:spcPct val="100000"/>
              </a:lnSpc>
              <a:spcBef>
                <a:spcPts val="1000"/>
              </a:spcBef>
              <a:spcAft>
                <a:spcPts val="0"/>
              </a:spcAft>
              <a:buNone/>
            </a:pPr>
            <a:r>
              <a:rPr lang="en" sz="2000">
                <a:solidFill>
                  <a:schemeClr val="accent5"/>
                </a:solidFill>
                <a:latin typeface="Alegreya"/>
                <a:ea typeface="Alegreya"/>
                <a:cs typeface="Alegreya"/>
                <a:sym typeface="Alegreya"/>
              </a:rPr>
              <a:t>Example:</a:t>
            </a:r>
            <a:r>
              <a:rPr b="0" lang="en" sz="2000">
                <a:solidFill>
                  <a:schemeClr val="accent5"/>
                </a:solidFill>
                <a:latin typeface="Alegreya"/>
                <a:ea typeface="Alegreya"/>
                <a:cs typeface="Alegreya"/>
                <a:sym typeface="Alegreya"/>
              </a:rPr>
              <a:t> </a:t>
            </a:r>
            <a:r>
              <a:rPr b="0"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let countRabbits = () =&gt; {</a:t>
            </a:r>
            <a:endParaRPr b="0" sz="1800">
              <a:solidFill>
                <a:srgbClr val="434343"/>
              </a:solidFill>
              <a:latin typeface="Trebuchet MS"/>
              <a:ea typeface="Trebuchet MS"/>
              <a:cs typeface="Trebuchet MS"/>
              <a:sym typeface="Trebuchet MS"/>
            </a:endParaRPr>
          </a:p>
          <a:p>
            <a:pPr indent="457200" lvl="0" marL="914400" marR="1397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for(let i=1; i&lt;rabbit.length; i++) {</a:t>
            </a:r>
            <a:endParaRPr b="0" sz="1800">
              <a:solidFill>
                <a:srgbClr val="434343"/>
              </a:solidFill>
              <a:latin typeface="Trebuchet MS"/>
              <a:ea typeface="Trebuchet MS"/>
              <a:cs typeface="Trebuchet MS"/>
              <a:sym typeface="Trebuchet MS"/>
            </a:endParaRPr>
          </a:p>
          <a:p>
            <a:pPr indent="457200" lvl="0" marL="914400" marR="1397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console.log(‘Rabbit number: ${i}’);</a:t>
            </a:r>
            <a:endParaRPr b="0" sz="1800">
              <a:solidFill>
                <a:srgbClr val="434343"/>
              </a:solidFill>
              <a:latin typeface="Trebuchet MS"/>
              <a:ea typeface="Trebuchet MS"/>
              <a:cs typeface="Trebuchet MS"/>
              <a:sym typeface="Trebuchet MS"/>
            </a:endParaRPr>
          </a:p>
          <a:p>
            <a:pPr indent="457200" lvl="0" marL="914400" marR="1397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a:t>
            </a:r>
            <a:endParaRPr b="0" sz="1800">
              <a:solidFill>
                <a:srgbClr val="434343"/>
              </a:solidFill>
              <a:latin typeface="Trebuchet MS"/>
              <a:ea typeface="Trebuchet MS"/>
              <a:cs typeface="Trebuchet MS"/>
              <a:sym typeface="Trebuchet MS"/>
            </a:endParaRPr>
          </a:p>
          <a:p>
            <a:pPr indent="457200" lvl="0" marL="914400" marR="1397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a:t>
            </a:r>
            <a:endParaRPr b="0" sz="1800">
              <a:solidFill>
                <a:srgbClr val="434343"/>
              </a:solidFill>
              <a:latin typeface="Trebuchet MS"/>
              <a:ea typeface="Trebuchet MS"/>
              <a:cs typeface="Trebuchet MS"/>
              <a:sym typeface="Trebuchet MS"/>
            </a:endParaRPr>
          </a:p>
          <a:p>
            <a:pPr indent="0" lvl="0" marL="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a:t>
            </a:r>
            <a:endParaRPr b="0" sz="1800">
              <a:solidFill>
                <a:srgbClr val="434343"/>
              </a:solidFill>
              <a:latin typeface="Trebuchet MS"/>
              <a:ea typeface="Trebuchet MS"/>
              <a:cs typeface="Trebuchet MS"/>
              <a:sym typeface="Trebuchet MS"/>
            </a:endParaRPr>
          </a:p>
          <a:p>
            <a:pPr indent="0" lvl="0" marL="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a:t>
            </a:r>
            <a:r>
              <a:rPr b="0" lang="en" sz="1800">
                <a:solidFill>
                  <a:srgbClr val="999999"/>
                </a:solidFill>
                <a:latin typeface="Trebuchet MS"/>
                <a:ea typeface="Trebuchet MS"/>
                <a:cs typeface="Trebuchet MS"/>
                <a:sym typeface="Trebuchet MS"/>
              </a:rPr>
              <a:t>&lt;</a:t>
            </a:r>
            <a:r>
              <a:rPr b="0" lang="en" sz="1800">
                <a:solidFill>
                  <a:srgbClr val="990055"/>
                </a:solidFill>
                <a:latin typeface="Trebuchet MS"/>
                <a:ea typeface="Trebuchet MS"/>
                <a:cs typeface="Trebuchet MS"/>
                <a:sym typeface="Trebuchet MS"/>
              </a:rPr>
              <a:t>input </a:t>
            </a:r>
            <a:r>
              <a:rPr b="0" lang="en" sz="1800">
                <a:solidFill>
                  <a:srgbClr val="669900"/>
                </a:solidFill>
                <a:latin typeface="Trebuchet MS"/>
                <a:ea typeface="Trebuchet MS"/>
                <a:cs typeface="Trebuchet MS"/>
                <a:sym typeface="Trebuchet MS"/>
              </a:rPr>
              <a:t>type</a:t>
            </a:r>
            <a:r>
              <a:rPr b="0" lang="en" sz="1800">
                <a:solidFill>
                  <a:srgbClr val="999999"/>
                </a:solidFill>
                <a:latin typeface="Trebuchet MS"/>
                <a:ea typeface="Trebuchet MS"/>
                <a:cs typeface="Trebuchet MS"/>
                <a:sym typeface="Trebuchet MS"/>
              </a:rPr>
              <a:t>="</a:t>
            </a:r>
            <a:r>
              <a:rPr b="0" lang="en" sz="1800">
                <a:solidFill>
                  <a:srgbClr val="0077AA"/>
                </a:solidFill>
                <a:latin typeface="Trebuchet MS"/>
                <a:ea typeface="Trebuchet MS"/>
                <a:cs typeface="Trebuchet MS"/>
                <a:sym typeface="Trebuchet MS"/>
              </a:rPr>
              <a:t>button</a:t>
            </a:r>
            <a:r>
              <a:rPr b="0" lang="en" sz="1800">
                <a:solidFill>
                  <a:srgbClr val="999999"/>
                </a:solidFill>
                <a:latin typeface="Trebuchet MS"/>
                <a:ea typeface="Trebuchet MS"/>
                <a:cs typeface="Trebuchet MS"/>
                <a:sym typeface="Trebuchet MS"/>
              </a:rPr>
              <a:t>"</a:t>
            </a:r>
            <a:r>
              <a:rPr b="0" lang="en" sz="1800">
                <a:solidFill>
                  <a:srgbClr val="990055"/>
                </a:solidFill>
                <a:latin typeface="Trebuchet MS"/>
                <a:ea typeface="Trebuchet MS"/>
                <a:cs typeface="Trebuchet MS"/>
                <a:sym typeface="Trebuchet MS"/>
              </a:rPr>
              <a:t> </a:t>
            </a:r>
            <a:r>
              <a:rPr b="0" lang="en" sz="1800">
                <a:solidFill>
                  <a:srgbClr val="669900"/>
                </a:solidFill>
                <a:latin typeface="Trebuchet MS"/>
                <a:ea typeface="Trebuchet MS"/>
                <a:cs typeface="Trebuchet MS"/>
                <a:sym typeface="Trebuchet MS"/>
              </a:rPr>
              <a:t>onclick</a:t>
            </a:r>
            <a:r>
              <a:rPr b="0" lang="en" sz="1800">
                <a:solidFill>
                  <a:srgbClr val="999999"/>
                </a:solidFill>
                <a:latin typeface="Trebuchet MS"/>
                <a:ea typeface="Trebuchet MS"/>
                <a:cs typeface="Trebuchet MS"/>
                <a:sym typeface="Trebuchet MS"/>
              </a:rPr>
              <a:t>="</a:t>
            </a:r>
            <a:r>
              <a:rPr b="0" lang="en" sz="1800">
                <a:solidFill>
                  <a:srgbClr val="0077AA"/>
                </a:solidFill>
                <a:latin typeface="Trebuchet MS"/>
                <a:ea typeface="Trebuchet MS"/>
                <a:cs typeface="Trebuchet MS"/>
                <a:sym typeface="Trebuchet MS"/>
              </a:rPr>
              <a:t>countRabbits()</a:t>
            </a:r>
            <a:r>
              <a:rPr b="0" lang="en" sz="1800">
                <a:solidFill>
                  <a:srgbClr val="999999"/>
                </a:solidFill>
                <a:latin typeface="Trebuchet MS"/>
                <a:ea typeface="Trebuchet MS"/>
                <a:cs typeface="Trebuchet MS"/>
                <a:sym typeface="Trebuchet MS"/>
              </a:rPr>
              <a:t>"</a:t>
            </a:r>
            <a:r>
              <a:rPr b="0" lang="en" sz="1800">
                <a:solidFill>
                  <a:srgbClr val="990055"/>
                </a:solidFill>
                <a:latin typeface="Trebuchet MS"/>
                <a:ea typeface="Trebuchet MS"/>
                <a:cs typeface="Trebuchet MS"/>
                <a:sym typeface="Trebuchet MS"/>
              </a:rPr>
              <a:t> </a:t>
            </a:r>
            <a:r>
              <a:rPr b="0" lang="en" sz="1800">
                <a:solidFill>
                  <a:srgbClr val="669900"/>
                </a:solidFill>
                <a:latin typeface="Trebuchet MS"/>
                <a:ea typeface="Trebuchet MS"/>
                <a:cs typeface="Trebuchet MS"/>
                <a:sym typeface="Trebuchet MS"/>
              </a:rPr>
              <a:t>value</a:t>
            </a:r>
            <a:r>
              <a:rPr b="0" lang="en" sz="1800">
                <a:solidFill>
                  <a:srgbClr val="999999"/>
                </a:solidFill>
                <a:latin typeface="Trebuchet MS"/>
                <a:ea typeface="Trebuchet MS"/>
                <a:cs typeface="Trebuchet MS"/>
                <a:sym typeface="Trebuchet MS"/>
              </a:rPr>
              <a:t>="</a:t>
            </a:r>
            <a:r>
              <a:rPr b="0" lang="en" sz="1800">
                <a:solidFill>
                  <a:srgbClr val="0077AA"/>
                </a:solidFill>
                <a:latin typeface="Trebuchet MS"/>
                <a:ea typeface="Trebuchet MS"/>
                <a:cs typeface="Trebuchet MS"/>
                <a:sym typeface="Trebuchet MS"/>
              </a:rPr>
              <a:t>Count rabbits!</a:t>
            </a:r>
            <a:r>
              <a:rPr b="0" lang="en" sz="1800">
                <a:solidFill>
                  <a:srgbClr val="999999"/>
                </a:solidFill>
                <a:latin typeface="Trebuchet MS"/>
                <a:ea typeface="Trebuchet MS"/>
                <a:cs typeface="Trebuchet MS"/>
                <a:sym typeface="Trebuchet MS"/>
              </a:rPr>
              <a:t>"&gt;</a:t>
            </a:r>
            <a:endParaRPr b="0" sz="1800">
              <a:solidFill>
                <a:srgbClr val="999999"/>
              </a:solidFill>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1" name="Shape 1691"/>
        <p:cNvGrpSpPr/>
        <p:nvPr/>
      </p:nvGrpSpPr>
      <p:grpSpPr>
        <a:xfrm>
          <a:off x="0" y="0"/>
          <a:ext cx="0" cy="0"/>
          <a:chOff x="0" y="0"/>
          <a:chExt cx="0" cy="0"/>
        </a:xfrm>
      </p:grpSpPr>
      <p:sp>
        <p:nvSpPr>
          <p:cNvPr id="1692" name="Google Shape;1692;p205"/>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 Events </a:t>
            </a:r>
            <a:r>
              <a:rPr lang="en" sz="3000">
                <a:solidFill>
                  <a:srgbClr val="63A814"/>
                </a:solidFill>
                <a:latin typeface="Alegreya"/>
                <a:ea typeface="Alegreya"/>
                <a:cs typeface="Alegreya"/>
                <a:sym typeface="Alegreya"/>
              </a:rPr>
              <a:t>(cont.)</a:t>
            </a:r>
            <a:r>
              <a:rPr lang="en" sz="3600">
                <a:solidFill>
                  <a:srgbClr val="63A814"/>
                </a:solidFill>
                <a:latin typeface="Alegreya"/>
                <a:ea typeface="Alegreya"/>
                <a:cs typeface="Alegreya"/>
                <a:sym typeface="Alegreya"/>
              </a:rPr>
              <a:t> </a:t>
            </a:r>
            <a:endParaRPr sz="3600">
              <a:solidFill>
                <a:srgbClr val="63A814"/>
              </a:solidFill>
              <a:latin typeface="Alegreya"/>
              <a:ea typeface="Alegreya"/>
              <a:cs typeface="Alegreya"/>
              <a:sym typeface="Alegreya"/>
            </a:endParaRPr>
          </a:p>
        </p:txBody>
      </p:sp>
      <p:pic>
        <p:nvPicPr>
          <p:cNvPr id="1693" name="Google Shape;1693;p205"/>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694" name="Google Shape;1694;p205"/>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000">
                <a:solidFill>
                  <a:srgbClr val="0170BA"/>
                </a:solidFill>
                <a:latin typeface="Alegreya"/>
                <a:ea typeface="Alegreya"/>
                <a:cs typeface="Alegreya"/>
                <a:sym typeface="Alegreya"/>
              </a:rPr>
              <a:t>Assign event via DOM Property</a:t>
            </a:r>
            <a:endParaRPr b="0" sz="2000">
              <a:solidFill>
                <a:srgbClr val="434343"/>
              </a:solidFill>
              <a:latin typeface="Alegreya"/>
              <a:ea typeface="Alegreya"/>
              <a:cs typeface="Alegreya"/>
              <a:sym typeface="Alegreya"/>
            </a:endParaRPr>
          </a:p>
          <a:p>
            <a:pPr indent="-355600" lvl="0" marL="457200" rtl="0" algn="l">
              <a:lnSpc>
                <a:spcPct val="100000"/>
              </a:lnSpc>
              <a:spcBef>
                <a:spcPts val="1000"/>
              </a:spcBef>
              <a:spcAft>
                <a:spcPts val="0"/>
              </a:spcAft>
              <a:buClr>
                <a:srgbClr val="434343"/>
              </a:buClr>
              <a:buSzPts val="2000"/>
              <a:buChar char="❏"/>
            </a:pPr>
            <a:r>
              <a:rPr b="0" lang="en" sz="2000">
                <a:solidFill>
                  <a:srgbClr val="434343"/>
                </a:solidFill>
                <a:latin typeface="Alegreya"/>
                <a:ea typeface="Alegreya"/>
                <a:cs typeface="Alegreya"/>
                <a:sym typeface="Alegreya"/>
              </a:rPr>
              <a:t>We can assign a handler using a DOM property </a:t>
            </a:r>
            <a:r>
              <a:rPr b="0" lang="en" sz="2000">
                <a:solidFill>
                  <a:srgbClr val="434343"/>
                </a:solidFill>
                <a:highlight>
                  <a:srgbClr val="F5F2F0"/>
                </a:highlight>
                <a:latin typeface="Alegreya"/>
                <a:ea typeface="Alegreya"/>
                <a:cs typeface="Alegreya"/>
                <a:sym typeface="Alegreya"/>
              </a:rPr>
              <a:t>on&lt;event&gt;</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b="0" lang="en" sz="2000">
                <a:solidFill>
                  <a:srgbClr val="434343"/>
                </a:solidFill>
                <a:latin typeface="Alegreya"/>
                <a:ea typeface="Alegreya"/>
                <a:cs typeface="Alegreya"/>
                <a:sym typeface="Alegreya"/>
              </a:rPr>
              <a:t>For instance, elem.onclick:</a:t>
            </a:r>
            <a:br>
              <a:rPr b="0" lang="en" sz="2000">
                <a:solidFill>
                  <a:srgbClr val="434343"/>
                </a:solidFill>
                <a:latin typeface="Alegreya"/>
                <a:ea typeface="Alegreya"/>
                <a:cs typeface="Alegreya"/>
                <a:sym typeface="Alegreya"/>
              </a:rPr>
            </a:br>
            <a:r>
              <a:rPr b="0" lang="en" sz="2000">
                <a:solidFill>
                  <a:srgbClr val="434343"/>
                </a:solidFill>
                <a:highlight>
                  <a:srgbClr val="F5E7C6"/>
                </a:highlight>
                <a:latin typeface="Alegreya"/>
                <a:ea typeface="Alegreya"/>
                <a:cs typeface="Alegreya"/>
                <a:sym typeface="Alegreya"/>
              </a:rPr>
              <a:t>		</a:t>
            </a:r>
            <a:r>
              <a:rPr b="0" lang="en" sz="1800">
                <a:solidFill>
                  <a:srgbClr val="999999"/>
                </a:solidFill>
                <a:latin typeface="Trebuchet MS"/>
                <a:ea typeface="Trebuchet MS"/>
                <a:cs typeface="Trebuchet MS"/>
                <a:sym typeface="Trebuchet MS"/>
              </a:rPr>
              <a:t>&lt;</a:t>
            </a:r>
            <a:r>
              <a:rPr b="0" lang="en" sz="1800">
                <a:solidFill>
                  <a:srgbClr val="990055"/>
                </a:solidFill>
                <a:latin typeface="Trebuchet MS"/>
                <a:ea typeface="Trebuchet MS"/>
                <a:cs typeface="Trebuchet MS"/>
                <a:sym typeface="Trebuchet MS"/>
              </a:rPr>
              <a:t>input </a:t>
            </a:r>
            <a:r>
              <a:rPr b="0" lang="en" sz="1800">
                <a:solidFill>
                  <a:srgbClr val="669900"/>
                </a:solidFill>
                <a:latin typeface="Trebuchet MS"/>
                <a:ea typeface="Trebuchet MS"/>
                <a:cs typeface="Trebuchet MS"/>
                <a:sym typeface="Trebuchet MS"/>
              </a:rPr>
              <a:t>id</a:t>
            </a:r>
            <a:r>
              <a:rPr b="0" lang="en" sz="1800">
                <a:solidFill>
                  <a:srgbClr val="999999"/>
                </a:solidFill>
                <a:latin typeface="Trebuchet MS"/>
                <a:ea typeface="Trebuchet MS"/>
                <a:cs typeface="Trebuchet MS"/>
                <a:sym typeface="Trebuchet MS"/>
              </a:rPr>
              <a:t>="</a:t>
            </a:r>
            <a:r>
              <a:rPr b="0" lang="en" sz="1800">
                <a:solidFill>
                  <a:srgbClr val="0077AA"/>
                </a:solidFill>
                <a:latin typeface="Trebuchet MS"/>
                <a:ea typeface="Trebuchet MS"/>
                <a:cs typeface="Trebuchet MS"/>
                <a:sym typeface="Trebuchet MS"/>
              </a:rPr>
              <a:t>elem</a:t>
            </a:r>
            <a:r>
              <a:rPr b="0" lang="en" sz="1800">
                <a:solidFill>
                  <a:srgbClr val="999999"/>
                </a:solidFill>
                <a:latin typeface="Trebuchet MS"/>
                <a:ea typeface="Trebuchet MS"/>
                <a:cs typeface="Trebuchet MS"/>
                <a:sym typeface="Trebuchet MS"/>
              </a:rPr>
              <a:t>"</a:t>
            </a:r>
            <a:r>
              <a:rPr b="0" lang="en" sz="1800">
                <a:solidFill>
                  <a:srgbClr val="990055"/>
                </a:solidFill>
                <a:latin typeface="Trebuchet MS"/>
                <a:ea typeface="Trebuchet MS"/>
                <a:cs typeface="Trebuchet MS"/>
                <a:sym typeface="Trebuchet MS"/>
              </a:rPr>
              <a:t> </a:t>
            </a:r>
            <a:r>
              <a:rPr b="0" lang="en" sz="1800">
                <a:solidFill>
                  <a:srgbClr val="669900"/>
                </a:solidFill>
                <a:latin typeface="Trebuchet MS"/>
                <a:ea typeface="Trebuchet MS"/>
                <a:cs typeface="Trebuchet MS"/>
                <a:sym typeface="Trebuchet MS"/>
              </a:rPr>
              <a:t>type</a:t>
            </a:r>
            <a:r>
              <a:rPr b="0" lang="en" sz="1800">
                <a:solidFill>
                  <a:srgbClr val="999999"/>
                </a:solidFill>
                <a:latin typeface="Trebuchet MS"/>
                <a:ea typeface="Trebuchet MS"/>
                <a:cs typeface="Trebuchet MS"/>
                <a:sym typeface="Trebuchet MS"/>
              </a:rPr>
              <a:t>="</a:t>
            </a:r>
            <a:r>
              <a:rPr b="0" lang="en" sz="1800">
                <a:solidFill>
                  <a:srgbClr val="0077AA"/>
                </a:solidFill>
                <a:latin typeface="Trebuchet MS"/>
                <a:ea typeface="Trebuchet MS"/>
                <a:cs typeface="Trebuchet MS"/>
                <a:sym typeface="Trebuchet MS"/>
              </a:rPr>
              <a:t>button</a:t>
            </a:r>
            <a:r>
              <a:rPr b="0" lang="en" sz="1800">
                <a:solidFill>
                  <a:srgbClr val="999999"/>
                </a:solidFill>
                <a:latin typeface="Trebuchet MS"/>
                <a:ea typeface="Trebuchet MS"/>
                <a:cs typeface="Trebuchet MS"/>
                <a:sym typeface="Trebuchet MS"/>
              </a:rPr>
              <a:t>"</a:t>
            </a:r>
            <a:r>
              <a:rPr b="0" lang="en" sz="1800">
                <a:solidFill>
                  <a:srgbClr val="990055"/>
                </a:solidFill>
                <a:latin typeface="Trebuchet MS"/>
                <a:ea typeface="Trebuchet MS"/>
                <a:cs typeface="Trebuchet MS"/>
                <a:sym typeface="Trebuchet MS"/>
              </a:rPr>
              <a:t> </a:t>
            </a:r>
            <a:r>
              <a:rPr b="0" lang="en" sz="1800">
                <a:solidFill>
                  <a:srgbClr val="669900"/>
                </a:solidFill>
                <a:latin typeface="Trebuchet MS"/>
                <a:ea typeface="Trebuchet MS"/>
                <a:cs typeface="Trebuchet MS"/>
                <a:sym typeface="Trebuchet MS"/>
              </a:rPr>
              <a:t>value</a:t>
            </a:r>
            <a:r>
              <a:rPr b="0" lang="en" sz="1800">
                <a:solidFill>
                  <a:srgbClr val="999999"/>
                </a:solidFill>
                <a:latin typeface="Trebuchet MS"/>
                <a:ea typeface="Trebuchet MS"/>
                <a:cs typeface="Trebuchet MS"/>
                <a:sym typeface="Trebuchet MS"/>
              </a:rPr>
              <a:t>="</a:t>
            </a:r>
            <a:r>
              <a:rPr b="0" lang="en" sz="1800">
                <a:solidFill>
                  <a:srgbClr val="0077AA"/>
                </a:solidFill>
                <a:latin typeface="Trebuchet MS"/>
                <a:ea typeface="Trebuchet MS"/>
                <a:cs typeface="Trebuchet MS"/>
                <a:sym typeface="Trebuchet MS"/>
              </a:rPr>
              <a:t>Click me</a:t>
            </a:r>
            <a:r>
              <a:rPr b="0" lang="en" sz="1800">
                <a:solidFill>
                  <a:srgbClr val="999999"/>
                </a:solidFill>
                <a:latin typeface="Trebuchet MS"/>
                <a:ea typeface="Trebuchet MS"/>
                <a:cs typeface="Trebuchet MS"/>
                <a:sym typeface="Trebuchet MS"/>
              </a:rPr>
              <a:t>"&gt;</a:t>
            </a:r>
            <a:br>
              <a:rPr b="0" lang="en" sz="1800">
                <a:solidFill>
                  <a:srgbClr val="000000"/>
                </a:solidFill>
                <a:latin typeface="Trebuchet MS"/>
                <a:ea typeface="Trebuchet MS"/>
                <a:cs typeface="Trebuchet MS"/>
                <a:sym typeface="Trebuchet MS"/>
              </a:rPr>
            </a:br>
            <a:r>
              <a:rPr b="0" lang="en" sz="1800">
                <a:solidFill>
                  <a:srgbClr val="000000"/>
                </a:solidFill>
                <a:latin typeface="Trebuchet MS"/>
                <a:ea typeface="Trebuchet MS"/>
                <a:cs typeface="Trebuchet MS"/>
                <a:sym typeface="Trebuchet MS"/>
              </a:rPr>
              <a:t>		</a:t>
            </a:r>
            <a:r>
              <a:rPr b="0" lang="en" sz="1800">
                <a:solidFill>
                  <a:srgbClr val="999999"/>
                </a:solidFill>
                <a:latin typeface="Trebuchet MS"/>
                <a:ea typeface="Trebuchet MS"/>
                <a:cs typeface="Trebuchet MS"/>
                <a:sym typeface="Trebuchet MS"/>
              </a:rPr>
              <a:t>&lt;</a:t>
            </a:r>
            <a:r>
              <a:rPr b="0" lang="en" sz="1800">
                <a:solidFill>
                  <a:srgbClr val="990055"/>
                </a:solidFill>
                <a:latin typeface="Trebuchet MS"/>
                <a:ea typeface="Trebuchet MS"/>
                <a:cs typeface="Trebuchet MS"/>
                <a:sym typeface="Trebuchet MS"/>
              </a:rPr>
              <a:t>script</a:t>
            </a:r>
            <a:r>
              <a:rPr b="0" lang="en" sz="1800">
                <a:solidFill>
                  <a:srgbClr val="999999"/>
                </a:solidFill>
                <a:latin typeface="Trebuchet MS"/>
                <a:ea typeface="Trebuchet MS"/>
                <a:cs typeface="Trebuchet MS"/>
                <a:sym typeface="Trebuchet MS"/>
              </a:rPr>
              <a:t>&gt;</a:t>
            </a:r>
            <a:br>
              <a:rPr b="0" lang="en" sz="1800">
                <a:solidFill>
                  <a:srgbClr val="000000"/>
                </a:solidFill>
                <a:latin typeface="Trebuchet MS"/>
                <a:ea typeface="Trebuchet MS"/>
                <a:cs typeface="Trebuchet MS"/>
                <a:sym typeface="Trebuchet MS"/>
              </a:rPr>
            </a:br>
            <a:r>
              <a:rPr b="0" lang="en" sz="1800">
                <a:solidFill>
                  <a:srgbClr val="000000"/>
                </a:solidFill>
                <a:latin typeface="Trebuchet MS"/>
                <a:ea typeface="Trebuchet MS"/>
                <a:cs typeface="Trebuchet MS"/>
                <a:sym typeface="Trebuchet MS"/>
              </a:rPr>
              <a:t>  			</a:t>
            </a:r>
            <a:r>
              <a:rPr b="0" lang="en" sz="1800">
                <a:solidFill>
                  <a:srgbClr val="434343"/>
                </a:solidFill>
                <a:latin typeface="Trebuchet MS"/>
                <a:ea typeface="Trebuchet MS"/>
                <a:cs typeface="Trebuchet MS"/>
                <a:sym typeface="Trebuchet MS"/>
              </a:rPr>
              <a:t>elem.onclick </a:t>
            </a:r>
            <a:r>
              <a:rPr b="0" lang="en" sz="1800">
                <a:solidFill>
                  <a:srgbClr val="A67F59"/>
                </a:solidFill>
                <a:latin typeface="Trebuchet MS"/>
                <a:ea typeface="Trebuchet MS"/>
                <a:cs typeface="Trebuchet MS"/>
                <a:sym typeface="Trebuchet MS"/>
              </a:rPr>
              <a:t>=</a:t>
            </a:r>
            <a:r>
              <a:rPr b="0" lang="en" sz="1800">
                <a:solidFill>
                  <a:srgbClr val="000000"/>
                </a:solidFill>
                <a:latin typeface="Trebuchet MS"/>
                <a:ea typeface="Trebuchet MS"/>
                <a:cs typeface="Trebuchet MS"/>
                <a:sym typeface="Trebuchet MS"/>
              </a:rPr>
              <a:t> </a:t>
            </a:r>
            <a:r>
              <a:rPr b="0" lang="en" sz="1800">
                <a:solidFill>
                  <a:srgbClr val="0077AA"/>
                </a:solidFill>
                <a:latin typeface="Trebuchet MS"/>
                <a:ea typeface="Trebuchet MS"/>
                <a:cs typeface="Trebuchet MS"/>
                <a:sym typeface="Trebuchet MS"/>
              </a:rPr>
              <a:t>function</a:t>
            </a:r>
            <a:r>
              <a:rPr b="0" lang="en" sz="1800">
                <a:solidFill>
                  <a:srgbClr val="999999"/>
                </a:solidFill>
                <a:latin typeface="Trebuchet MS"/>
                <a:ea typeface="Trebuchet MS"/>
                <a:cs typeface="Trebuchet MS"/>
                <a:sym typeface="Trebuchet MS"/>
              </a:rPr>
              <a:t>()</a:t>
            </a:r>
            <a:r>
              <a:rPr b="0" lang="en" sz="1800">
                <a:solidFill>
                  <a:srgbClr val="000000"/>
                </a:solidFill>
                <a:latin typeface="Trebuchet MS"/>
                <a:ea typeface="Trebuchet MS"/>
                <a:cs typeface="Trebuchet MS"/>
                <a:sym typeface="Trebuchet MS"/>
              </a:rPr>
              <a:t> </a:t>
            </a:r>
            <a:r>
              <a:rPr b="0" lang="en" sz="1800">
                <a:solidFill>
                  <a:srgbClr val="999999"/>
                </a:solidFill>
                <a:latin typeface="Trebuchet MS"/>
                <a:ea typeface="Trebuchet MS"/>
                <a:cs typeface="Trebuchet MS"/>
                <a:sym typeface="Trebuchet MS"/>
              </a:rPr>
              <a:t>{</a:t>
            </a:r>
            <a:br>
              <a:rPr b="0" lang="en" sz="1800">
                <a:solidFill>
                  <a:srgbClr val="000000"/>
                </a:solidFill>
                <a:latin typeface="Trebuchet MS"/>
                <a:ea typeface="Trebuchet MS"/>
                <a:cs typeface="Trebuchet MS"/>
                <a:sym typeface="Trebuchet MS"/>
              </a:rPr>
            </a:br>
            <a:r>
              <a:rPr b="0" lang="en" sz="1800">
                <a:solidFill>
                  <a:srgbClr val="000000"/>
                </a:solidFill>
                <a:latin typeface="Trebuchet MS"/>
                <a:ea typeface="Trebuchet MS"/>
                <a:cs typeface="Trebuchet MS"/>
                <a:sym typeface="Trebuchet MS"/>
              </a:rPr>
              <a:t>    				</a:t>
            </a:r>
            <a:r>
              <a:rPr b="0" lang="en" sz="1800">
                <a:solidFill>
                  <a:srgbClr val="434343"/>
                </a:solidFill>
                <a:latin typeface="Trebuchet MS"/>
                <a:ea typeface="Trebuchet MS"/>
                <a:cs typeface="Trebuchet MS"/>
                <a:sym typeface="Trebuchet MS"/>
              </a:rPr>
              <a:t>console.log</a:t>
            </a:r>
            <a:r>
              <a:rPr b="0" lang="en" sz="1800">
                <a:solidFill>
                  <a:srgbClr val="999999"/>
                </a:solidFill>
                <a:latin typeface="Trebuchet MS"/>
                <a:ea typeface="Trebuchet MS"/>
                <a:cs typeface="Trebuchet MS"/>
                <a:sym typeface="Trebuchet MS"/>
              </a:rPr>
              <a:t>(</a:t>
            </a:r>
            <a:r>
              <a:rPr b="0" lang="en" sz="1800">
                <a:solidFill>
                  <a:srgbClr val="669900"/>
                </a:solidFill>
                <a:latin typeface="Trebuchet MS"/>
                <a:ea typeface="Trebuchet MS"/>
                <a:cs typeface="Trebuchet MS"/>
                <a:sym typeface="Trebuchet MS"/>
              </a:rPr>
              <a:t>'Thank you'</a:t>
            </a:r>
            <a:r>
              <a:rPr b="0" lang="en" sz="1800">
                <a:solidFill>
                  <a:srgbClr val="999999"/>
                </a:solidFill>
                <a:latin typeface="Trebuchet MS"/>
                <a:ea typeface="Trebuchet MS"/>
                <a:cs typeface="Trebuchet MS"/>
                <a:sym typeface="Trebuchet MS"/>
              </a:rPr>
              <a:t>);</a:t>
            </a:r>
            <a:br>
              <a:rPr b="0" lang="en" sz="1800">
                <a:solidFill>
                  <a:srgbClr val="000000"/>
                </a:solidFill>
                <a:latin typeface="Trebuchet MS"/>
                <a:ea typeface="Trebuchet MS"/>
                <a:cs typeface="Trebuchet MS"/>
                <a:sym typeface="Trebuchet MS"/>
              </a:rPr>
            </a:br>
            <a:r>
              <a:rPr b="0" lang="en" sz="1800">
                <a:solidFill>
                  <a:srgbClr val="000000"/>
                </a:solidFill>
                <a:latin typeface="Trebuchet MS"/>
                <a:ea typeface="Trebuchet MS"/>
                <a:cs typeface="Trebuchet MS"/>
                <a:sym typeface="Trebuchet MS"/>
              </a:rPr>
              <a:t>  			</a:t>
            </a:r>
            <a:r>
              <a:rPr b="0" lang="en" sz="1800">
                <a:solidFill>
                  <a:srgbClr val="999999"/>
                </a:solidFill>
                <a:latin typeface="Trebuchet MS"/>
                <a:ea typeface="Trebuchet MS"/>
                <a:cs typeface="Trebuchet MS"/>
                <a:sym typeface="Trebuchet MS"/>
              </a:rPr>
              <a:t>};</a:t>
            </a:r>
            <a:br>
              <a:rPr b="0" lang="en" sz="1800">
                <a:solidFill>
                  <a:srgbClr val="000000"/>
                </a:solidFill>
                <a:latin typeface="Trebuchet MS"/>
                <a:ea typeface="Trebuchet MS"/>
                <a:cs typeface="Trebuchet MS"/>
                <a:sym typeface="Trebuchet MS"/>
              </a:rPr>
            </a:br>
            <a:r>
              <a:rPr b="0" lang="en" sz="1800">
                <a:solidFill>
                  <a:srgbClr val="000000"/>
                </a:solidFill>
                <a:latin typeface="Trebuchet MS"/>
                <a:ea typeface="Trebuchet MS"/>
                <a:cs typeface="Trebuchet MS"/>
                <a:sym typeface="Trebuchet MS"/>
              </a:rPr>
              <a:t>		</a:t>
            </a:r>
            <a:r>
              <a:rPr b="0" lang="en" sz="1800">
                <a:solidFill>
                  <a:srgbClr val="999999"/>
                </a:solidFill>
                <a:latin typeface="Trebuchet MS"/>
                <a:ea typeface="Trebuchet MS"/>
                <a:cs typeface="Trebuchet MS"/>
                <a:sym typeface="Trebuchet MS"/>
              </a:rPr>
              <a:t>&lt;/</a:t>
            </a:r>
            <a:r>
              <a:rPr b="0" lang="en" sz="1800">
                <a:solidFill>
                  <a:srgbClr val="990055"/>
                </a:solidFill>
                <a:latin typeface="Trebuchet MS"/>
                <a:ea typeface="Trebuchet MS"/>
                <a:cs typeface="Trebuchet MS"/>
                <a:sym typeface="Trebuchet MS"/>
              </a:rPr>
              <a:t>script</a:t>
            </a:r>
            <a:r>
              <a:rPr b="0" lang="en" sz="1800">
                <a:solidFill>
                  <a:srgbClr val="999999"/>
                </a:solidFill>
                <a:latin typeface="Trebuchet MS"/>
                <a:ea typeface="Trebuchet MS"/>
                <a:cs typeface="Trebuchet MS"/>
                <a:sym typeface="Trebuchet MS"/>
              </a:rPr>
              <a:t>&gt;</a:t>
            </a:r>
            <a:endParaRPr b="0" sz="1800">
              <a:solidFill>
                <a:srgbClr val="999999"/>
              </a:solidFill>
              <a:latin typeface="Trebuchet MS"/>
              <a:ea typeface="Trebuchet MS"/>
              <a:cs typeface="Trebuchet MS"/>
              <a:sym typeface="Trebuchet MS"/>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If the handler is assigned using an </a:t>
            </a:r>
            <a:r>
              <a:rPr lang="en" sz="2000">
                <a:solidFill>
                  <a:srgbClr val="434343"/>
                </a:solidFill>
                <a:latin typeface="Alegreya"/>
                <a:ea typeface="Alegreya"/>
                <a:cs typeface="Alegreya"/>
                <a:sym typeface="Alegreya"/>
              </a:rPr>
              <a:t>HTML-attribute</a:t>
            </a:r>
            <a:r>
              <a:rPr b="0" lang="en" sz="2000">
                <a:solidFill>
                  <a:srgbClr val="434343"/>
                </a:solidFill>
                <a:latin typeface="Alegreya"/>
                <a:ea typeface="Alegreya"/>
                <a:cs typeface="Alegreya"/>
                <a:sym typeface="Alegreya"/>
              </a:rPr>
              <a:t> then the browser reads it, creates a new function from the attribute content and writes it to the </a:t>
            </a:r>
            <a:r>
              <a:rPr lang="en" sz="2000">
                <a:solidFill>
                  <a:srgbClr val="434343"/>
                </a:solidFill>
                <a:latin typeface="Alegreya"/>
                <a:ea typeface="Alegreya"/>
                <a:cs typeface="Alegreya"/>
                <a:sym typeface="Alegreya"/>
              </a:rPr>
              <a:t>DOM property</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8" name="Shape 1698"/>
        <p:cNvGrpSpPr/>
        <p:nvPr/>
      </p:nvGrpSpPr>
      <p:grpSpPr>
        <a:xfrm>
          <a:off x="0" y="0"/>
          <a:ext cx="0" cy="0"/>
          <a:chOff x="0" y="0"/>
          <a:chExt cx="0" cy="0"/>
        </a:xfrm>
      </p:grpSpPr>
      <p:sp>
        <p:nvSpPr>
          <p:cNvPr id="1699" name="Google Shape;1699;p206"/>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 Events </a:t>
            </a:r>
            <a:r>
              <a:rPr lang="en" sz="3000">
                <a:solidFill>
                  <a:srgbClr val="63A814"/>
                </a:solidFill>
                <a:latin typeface="Alegreya"/>
                <a:ea typeface="Alegreya"/>
                <a:cs typeface="Alegreya"/>
                <a:sym typeface="Alegreya"/>
              </a:rPr>
              <a:t>(cont.)</a:t>
            </a:r>
            <a:r>
              <a:rPr lang="en" sz="3600">
                <a:solidFill>
                  <a:srgbClr val="63A814"/>
                </a:solidFill>
                <a:latin typeface="Alegreya"/>
                <a:ea typeface="Alegreya"/>
                <a:cs typeface="Alegreya"/>
                <a:sym typeface="Alegreya"/>
              </a:rPr>
              <a:t> </a:t>
            </a:r>
            <a:endParaRPr sz="3600">
              <a:solidFill>
                <a:srgbClr val="63A814"/>
              </a:solidFill>
              <a:latin typeface="Alegreya"/>
              <a:ea typeface="Alegreya"/>
              <a:cs typeface="Alegreya"/>
              <a:sym typeface="Alegreya"/>
            </a:endParaRPr>
          </a:p>
        </p:txBody>
      </p:sp>
      <p:pic>
        <p:nvPicPr>
          <p:cNvPr id="1700" name="Google Shape;1700;p206"/>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701" name="Google Shape;1701;p206"/>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000">
                <a:solidFill>
                  <a:srgbClr val="0170BA"/>
                </a:solidFill>
                <a:latin typeface="Alegreya"/>
                <a:ea typeface="Alegreya"/>
                <a:cs typeface="Alegreya"/>
                <a:sym typeface="Alegreya"/>
              </a:rPr>
              <a:t>Assign event via DOM Property</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Char char="❏"/>
            </a:pPr>
            <a:r>
              <a:rPr b="0" lang="en" sz="2000">
                <a:solidFill>
                  <a:srgbClr val="434343"/>
                </a:solidFill>
                <a:latin typeface="Alegreya"/>
                <a:ea typeface="Alegreya"/>
                <a:cs typeface="Alegreya"/>
                <a:sym typeface="Alegreya"/>
              </a:rPr>
              <a:t>The handler is always in the </a:t>
            </a:r>
            <a:r>
              <a:rPr lang="en" sz="2000">
                <a:solidFill>
                  <a:srgbClr val="434343"/>
                </a:solidFill>
                <a:latin typeface="Alegreya"/>
                <a:ea typeface="Alegreya"/>
                <a:cs typeface="Alegreya"/>
                <a:sym typeface="Alegreya"/>
              </a:rPr>
              <a:t>DOM property</a:t>
            </a:r>
            <a:r>
              <a:rPr b="0" lang="en" sz="2000">
                <a:solidFill>
                  <a:srgbClr val="434343"/>
                </a:solidFill>
                <a:latin typeface="Alegreya"/>
                <a:ea typeface="Alegreya"/>
                <a:cs typeface="Alegreya"/>
                <a:sym typeface="Alegreya"/>
              </a:rPr>
              <a:t>: the HTML-attribute is just one of the ways to initialize it.</a:t>
            </a:r>
            <a:endParaRPr b="0" sz="2000">
              <a:solidFill>
                <a:srgbClr val="434343"/>
              </a:solidFill>
              <a:latin typeface="Alegreya"/>
              <a:ea typeface="Alegreya"/>
              <a:cs typeface="Alegreya"/>
              <a:sym typeface="Alegreya"/>
            </a:endParaRPr>
          </a:p>
          <a:p>
            <a:pPr indent="-355600" lvl="0" marL="457200" rtl="0" algn="l">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So this way is actually the same as the previous one.</a:t>
            </a:r>
            <a:endParaRPr b="0" sz="2000">
              <a:solidFill>
                <a:srgbClr val="434343"/>
              </a:solidFill>
              <a:latin typeface="Alegreya"/>
              <a:ea typeface="Alegreya"/>
              <a:cs typeface="Alegreya"/>
              <a:sym typeface="Alegreya"/>
            </a:endParaRPr>
          </a:p>
          <a:p>
            <a:pPr indent="-355600" lvl="0" marL="457200" rtl="0" algn="l">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You also can assign an existing function as a handler directly (</a:t>
            </a:r>
            <a:r>
              <a:rPr b="0" i="1" lang="en" sz="2000">
                <a:solidFill>
                  <a:schemeClr val="accent5"/>
                </a:solidFill>
                <a:latin typeface="Alegreya"/>
                <a:ea typeface="Alegreya"/>
                <a:cs typeface="Alegreya"/>
                <a:sym typeface="Alegreya"/>
              </a:rPr>
              <a:t>but you have to remove parenthesis</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0" rtl="0" algn="l">
              <a:spcBef>
                <a:spcPts val="0"/>
              </a:spcBef>
              <a:spcAft>
                <a:spcPts val="0"/>
              </a:spcAft>
              <a:buNone/>
            </a:pPr>
            <a:r>
              <a:rPr lang="en" sz="2000">
                <a:solidFill>
                  <a:schemeClr val="accent5"/>
                </a:solidFill>
                <a:latin typeface="Alegreya"/>
                <a:ea typeface="Alegreya"/>
                <a:cs typeface="Alegreya"/>
                <a:sym typeface="Alegreya"/>
              </a:rPr>
              <a:t>Example:</a:t>
            </a:r>
            <a:r>
              <a:rPr b="0" lang="en" sz="2000">
                <a:solidFill>
                  <a:srgbClr val="434343"/>
                </a:solidFill>
                <a:latin typeface="Alegreya"/>
                <a:ea typeface="Alegreya"/>
                <a:cs typeface="Alegreya"/>
                <a:sym typeface="Alegreya"/>
              </a:rPr>
              <a:t> 	</a:t>
            </a:r>
            <a:r>
              <a:rPr b="0" lang="en" sz="1800">
                <a:solidFill>
                  <a:srgbClr val="0077AA"/>
                </a:solidFill>
                <a:latin typeface="Trebuchet MS"/>
                <a:ea typeface="Trebuchet MS"/>
                <a:cs typeface="Trebuchet MS"/>
                <a:sym typeface="Trebuchet MS"/>
              </a:rPr>
              <a:t>function</a:t>
            </a:r>
            <a:r>
              <a:rPr b="0" lang="en" sz="1800">
                <a:solidFill>
                  <a:srgbClr val="000000"/>
                </a:solidFill>
                <a:latin typeface="Trebuchet MS"/>
                <a:ea typeface="Trebuchet MS"/>
                <a:cs typeface="Trebuchet MS"/>
                <a:sym typeface="Trebuchet MS"/>
              </a:rPr>
              <a:t> </a:t>
            </a:r>
            <a:r>
              <a:rPr b="0" lang="en" sz="1800">
                <a:solidFill>
                  <a:srgbClr val="434343"/>
                </a:solidFill>
                <a:latin typeface="Trebuchet MS"/>
                <a:ea typeface="Trebuchet MS"/>
                <a:cs typeface="Trebuchet MS"/>
                <a:sym typeface="Trebuchet MS"/>
              </a:rPr>
              <a:t>sayThanks</a:t>
            </a:r>
            <a:r>
              <a:rPr b="0" lang="en" sz="1800">
                <a:solidFill>
                  <a:srgbClr val="999999"/>
                </a:solidFill>
                <a:latin typeface="Trebuchet MS"/>
                <a:ea typeface="Trebuchet MS"/>
                <a:cs typeface="Trebuchet MS"/>
                <a:sym typeface="Trebuchet MS"/>
              </a:rPr>
              <a:t>()</a:t>
            </a:r>
            <a:r>
              <a:rPr b="0" lang="en" sz="1800">
                <a:solidFill>
                  <a:srgbClr val="000000"/>
                </a:solidFill>
                <a:latin typeface="Trebuchet MS"/>
                <a:ea typeface="Trebuchet MS"/>
                <a:cs typeface="Trebuchet MS"/>
                <a:sym typeface="Trebuchet MS"/>
              </a:rPr>
              <a:t> </a:t>
            </a:r>
            <a:r>
              <a:rPr b="0" lang="en" sz="1800">
                <a:solidFill>
                  <a:srgbClr val="999999"/>
                </a:solidFill>
                <a:latin typeface="Trebuchet MS"/>
                <a:ea typeface="Trebuchet MS"/>
                <a:cs typeface="Trebuchet MS"/>
                <a:sym typeface="Trebuchet MS"/>
              </a:rPr>
              <a:t>{</a:t>
            </a:r>
            <a:br>
              <a:rPr b="0" lang="en" sz="1800">
                <a:solidFill>
                  <a:srgbClr val="000000"/>
                </a:solidFill>
                <a:latin typeface="Trebuchet MS"/>
                <a:ea typeface="Trebuchet MS"/>
                <a:cs typeface="Trebuchet MS"/>
                <a:sym typeface="Trebuchet MS"/>
              </a:rPr>
            </a:br>
            <a:r>
              <a:rPr b="0" lang="en" sz="1800">
                <a:solidFill>
                  <a:srgbClr val="000000"/>
                </a:solidFill>
                <a:latin typeface="Trebuchet MS"/>
                <a:ea typeface="Trebuchet MS"/>
                <a:cs typeface="Trebuchet MS"/>
                <a:sym typeface="Trebuchet MS"/>
              </a:rPr>
              <a:t>  				</a:t>
            </a:r>
            <a:r>
              <a:rPr b="0" lang="en" sz="1800">
                <a:solidFill>
                  <a:srgbClr val="434343"/>
                </a:solidFill>
                <a:latin typeface="Trebuchet MS"/>
                <a:ea typeface="Trebuchet MS"/>
                <a:cs typeface="Trebuchet MS"/>
                <a:sym typeface="Trebuchet MS"/>
              </a:rPr>
              <a:t>alert</a:t>
            </a:r>
            <a:r>
              <a:rPr b="0" lang="en" sz="1800">
                <a:solidFill>
                  <a:srgbClr val="999999"/>
                </a:solidFill>
                <a:latin typeface="Trebuchet MS"/>
                <a:ea typeface="Trebuchet MS"/>
                <a:cs typeface="Trebuchet MS"/>
                <a:sym typeface="Trebuchet MS"/>
              </a:rPr>
              <a:t>(</a:t>
            </a:r>
            <a:r>
              <a:rPr b="0" lang="en" sz="1800">
                <a:solidFill>
                  <a:srgbClr val="669900"/>
                </a:solidFill>
                <a:latin typeface="Trebuchet MS"/>
                <a:ea typeface="Trebuchet MS"/>
                <a:cs typeface="Trebuchet MS"/>
                <a:sym typeface="Trebuchet MS"/>
              </a:rPr>
              <a:t>'Thanks!'</a:t>
            </a:r>
            <a:r>
              <a:rPr b="0" lang="en" sz="1800">
                <a:solidFill>
                  <a:srgbClr val="999999"/>
                </a:solidFill>
                <a:latin typeface="Trebuchet MS"/>
                <a:ea typeface="Trebuchet MS"/>
                <a:cs typeface="Trebuchet MS"/>
                <a:sym typeface="Trebuchet MS"/>
              </a:rPr>
              <a:t>);</a:t>
            </a:r>
            <a:br>
              <a:rPr b="0" lang="en" sz="1800">
                <a:solidFill>
                  <a:srgbClr val="000000"/>
                </a:solidFill>
                <a:latin typeface="Trebuchet MS"/>
                <a:ea typeface="Trebuchet MS"/>
                <a:cs typeface="Trebuchet MS"/>
                <a:sym typeface="Trebuchet MS"/>
              </a:rPr>
            </a:br>
            <a:r>
              <a:rPr b="0" lang="en" sz="1800">
                <a:solidFill>
                  <a:srgbClr val="000000"/>
                </a:solidFill>
                <a:latin typeface="Trebuchet MS"/>
                <a:ea typeface="Trebuchet MS"/>
                <a:cs typeface="Trebuchet MS"/>
                <a:sym typeface="Trebuchet MS"/>
              </a:rPr>
              <a:t>			</a:t>
            </a:r>
            <a:r>
              <a:rPr b="0" lang="en" sz="1800">
                <a:solidFill>
                  <a:srgbClr val="999999"/>
                </a:solidFill>
                <a:latin typeface="Trebuchet MS"/>
                <a:ea typeface="Trebuchet MS"/>
                <a:cs typeface="Trebuchet MS"/>
                <a:sym typeface="Trebuchet MS"/>
              </a:rPr>
              <a:t>}</a:t>
            </a:r>
            <a:br>
              <a:rPr b="0" lang="en" sz="1800">
                <a:solidFill>
                  <a:srgbClr val="000000"/>
                </a:solidFill>
                <a:latin typeface="Trebuchet MS"/>
                <a:ea typeface="Trebuchet MS"/>
                <a:cs typeface="Trebuchet MS"/>
                <a:sym typeface="Trebuchet MS"/>
              </a:rPr>
            </a:br>
            <a:br>
              <a:rPr b="0" lang="en" sz="1800">
                <a:solidFill>
                  <a:srgbClr val="000000"/>
                </a:solidFill>
                <a:latin typeface="Trebuchet MS"/>
                <a:ea typeface="Trebuchet MS"/>
                <a:cs typeface="Trebuchet MS"/>
                <a:sym typeface="Trebuchet MS"/>
              </a:rPr>
            </a:br>
            <a:r>
              <a:rPr b="0" lang="en" sz="1800">
                <a:solidFill>
                  <a:srgbClr val="000000"/>
                </a:solidFill>
                <a:latin typeface="Trebuchet MS"/>
                <a:ea typeface="Trebuchet MS"/>
                <a:cs typeface="Trebuchet MS"/>
                <a:sym typeface="Trebuchet MS"/>
              </a:rPr>
              <a:t>			</a:t>
            </a:r>
            <a:r>
              <a:rPr b="0" lang="en" sz="1800">
                <a:solidFill>
                  <a:srgbClr val="434343"/>
                </a:solidFill>
                <a:latin typeface="Trebuchet MS"/>
                <a:ea typeface="Trebuchet MS"/>
                <a:cs typeface="Trebuchet MS"/>
                <a:sym typeface="Trebuchet MS"/>
              </a:rPr>
              <a:t>elem.onclick</a:t>
            </a:r>
            <a:r>
              <a:rPr b="0" lang="en" sz="1800">
                <a:solidFill>
                  <a:srgbClr val="000000"/>
                </a:solidFill>
                <a:latin typeface="Trebuchet MS"/>
                <a:ea typeface="Trebuchet MS"/>
                <a:cs typeface="Trebuchet MS"/>
                <a:sym typeface="Trebuchet MS"/>
              </a:rPr>
              <a:t> </a:t>
            </a:r>
            <a:r>
              <a:rPr b="0" lang="en" sz="1800">
                <a:solidFill>
                  <a:srgbClr val="A67F59"/>
                </a:solidFill>
                <a:latin typeface="Trebuchet MS"/>
                <a:ea typeface="Trebuchet MS"/>
                <a:cs typeface="Trebuchet MS"/>
                <a:sym typeface="Trebuchet MS"/>
              </a:rPr>
              <a:t>=</a:t>
            </a:r>
            <a:r>
              <a:rPr b="0" lang="en" sz="1800">
                <a:solidFill>
                  <a:srgbClr val="000000"/>
                </a:solidFill>
                <a:latin typeface="Trebuchet MS"/>
                <a:ea typeface="Trebuchet MS"/>
                <a:cs typeface="Trebuchet MS"/>
                <a:sym typeface="Trebuchet MS"/>
              </a:rPr>
              <a:t> </a:t>
            </a:r>
            <a:r>
              <a:rPr b="0" lang="en" sz="1800">
                <a:solidFill>
                  <a:srgbClr val="434343"/>
                </a:solidFill>
                <a:latin typeface="Trebuchet MS"/>
                <a:ea typeface="Trebuchet MS"/>
                <a:cs typeface="Trebuchet MS"/>
                <a:sym typeface="Trebuchet MS"/>
              </a:rPr>
              <a:t>sayThanks</a:t>
            </a:r>
            <a:r>
              <a:rPr b="0" lang="en" sz="1800">
                <a:solidFill>
                  <a:srgbClr val="999999"/>
                </a:solidFill>
                <a:latin typeface="Trebuchet MS"/>
                <a:ea typeface="Trebuchet MS"/>
                <a:cs typeface="Trebuchet MS"/>
                <a:sym typeface="Trebuchet MS"/>
              </a:rPr>
              <a:t>; </a:t>
            </a:r>
            <a:r>
              <a:rPr b="0" lang="en" sz="1800">
                <a:solidFill>
                  <a:srgbClr val="434343"/>
                </a:solidFill>
                <a:latin typeface="Trebuchet MS"/>
                <a:ea typeface="Trebuchet MS"/>
                <a:cs typeface="Trebuchet MS"/>
                <a:sym typeface="Trebuchet MS"/>
              </a:rPr>
              <a:t>//No parenthesis</a:t>
            </a:r>
            <a:endParaRPr b="0" sz="1800">
              <a:solidFill>
                <a:srgbClr val="434343"/>
              </a:solidFill>
              <a:latin typeface="Trebuchet MS"/>
              <a:ea typeface="Trebuchet MS"/>
              <a:cs typeface="Trebuchet MS"/>
              <a:sym typeface="Trebuchet MS"/>
            </a:endParaRPr>
          </a:p>
          <a:p>
            <a:pPr indent="0" lvl="0" marL="0" rtl="0" algn="l">
              <a:spcBef>
                <a:spcPts val="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5" name="Shape 1705"/>
        <p:cNvGrpSpPr/>
        <p:nvPr/>
      </p:nvGrpSpPr>
      <p:grpSpPr>
        <a:xfrm>
          <a:off x="0" y="0"/>
          <a:ext cx="0" cy="0"/>
          <a:chOff x="0" y="0"/>
          <a:chExt cx="0" cy="0"/>
        </a:xfrm>
      </p:grpSpPr>
      <p:sp>
        <p:nvSpPr>
          <p:cNvPr id="1706" name="Google Shape;1706;p207"/>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 Events </a:t>
            </a:r>
            <a:r>
              <a:rPr lang="en" sz="3000">
                <a:solidFill>
                  <a:srgbClr val="63A814"/>
                </a:solidFill>
                <a:latin typeface="Alegreya"/>
                <a:ea typeface="Alegreya"/>
                <a:cs typeface="Alegreya"/>
                <a:sym typeface="Alegreya"/>
              </a:rPr>
              <a:t>(cont.)</a:t>
            </a:r>
            <a:r>
              <a:rPr lang="en" sz="3600">
                <a:solidFill>
                  <a:srgbClr val="63A814"/>
                </a:solidFill>
                <a:latin typeface="Alegreya"/>
                <a:ea typeface="Alegreya"/>
                <a:cs typeface="Alegreya"/>
                <a:sym typeface="Alegreya"/>
              </a:rPr>
              <a:t> </a:t>
            </a:r>
            <a:endParaRPr sz="3600">
              <a:solidFill>
                <a:srgbClr val="63A814"/>
              </a:solidFill>
              <a:latin typeface="Alegreya"/>
              <a:ea typeface="Alegreya"/>
              <a:cs typeface="Alegreya"/>
              <a:sym typeface="Alegreya"/>
            </a:endParaRPr>
          </a:p>
        </p:txBody>
      </p:sp>
      <p:pic>
        <p:nvPicPr>
          <p:cNvPr id="1707" name="Google Shape;1707;p207"/>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708" name="Google Shape;1708;p207"/>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000">
                <a:solidFill>
                  <a:srgbClr val="0170BA"/>
                </a:solidFill>
                <a:latin typeface="Alegreya"/>
                <a:ea typeface="Alegreya"/>
                <a:cs typeface="Alegreya"/>
                <a:sym typeface="Alegreya"/>
              </a:rPr>
              <a:t>Assign event via addEventListener</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rPr lang="en" sz="2000">
                <a:solidFill>
                  <a:schemeClr val="accent5"/>
                </a:solidFill>
                <a:latin typeface="Alegreya"/>
                <a:ea typeface="Alegreya"/>
                <a:cs typeface="Alegreya"/>
                <a:sym typeface="Alegreya"/>
              </a:rPr>
              <a:t>Syntax</a:t>
            </a:r>
            <a:r>
              <a:rPr b="0" lang="en" sz="1800">
                <a:solidFill>
                  <a:srgbClr val="434343"/>
                </a:solidFill>
                <a:latin typeface="Trebuchet MS"/>
                <a:ea typeface="Trebuchet MS"/>
                <a:cs typeface="Trebuchet MS"/>
                <a:sym typeface="Trebuchet MS"/>
              </a:rPr>
              <a:t> : 	element.addEventListener(event, function, useCapture);</a:t>
            </a:r>
            <a:endParaRPr b="0" sz="1800">
              <a:solidFill>
                <a:srgbClr val="434343"/>
              </a:solidFill>
              <a:latin typeface="Trebuchet MS"/>
              <a:ea typeface="Trebuchet MS"/>
              <a:cs typeface="Trebuchet MS"/>
              <a:sym typeface="Trebuchet MS"/>
            </a:endParaRPr>
          </a:p>
          <a:p>
            <a:pPr indent="0" lvl="0" marL="0" rtl="0" algn="l">
              <a:lnSpc>
                <a:spcPct val="100000"/>
              </a:lnSpc>
              <a:spcBef>
                <a:spcPts val="1000"/>
              </a:spcBef>
              <a:spcAft>
                <a:spcPts val="0"/>
              </a:spcAft>
              <a:buNone/>
            </a:pPr>
            <a:r>
              <a:rPr lang="en" sz="2000">
                <a:solidFill>
                  <a:schemeClr val="accent5"/>
                </a:solidFill>
                <a:latin typeface="Alegreya"/>
                <a:ea typeface="Alegreya"/>
                <a:cs typeface="Alegreya"/>
                <a:sym typeface="Alegreya"/>
              </a:rPr>
              <a:t>Explanation:  </a:t>
            </a:r>
            <a:endParaRPr sz="2000">
              <a:solidFill>
                <a:schemeClr val="accent5"/>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first param</a:t>
            </a:r>
            <a:r>
              <a:rPr b="0" lang="en" sz="2000">
                <a:solidFill>
                  <a:srgbClr val="434343"/>
                </a:solidFill>
                <a:latin typeface="Alegreya"/>
                <a:ea typeface="Alegreya"/>
                <a:cs typeface="Alegreya"/>
                <a:sym typeface="Alegreya"/>
              </a:rPr>
              <a:t> is the type of the event (like "click" or "mousedown").</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second param</a:t>
            </a:r>
            <a:r>
              <a:rPr b="0" lang="en" sz="2000">
                <a:solidFill>
                  <a:srgbClr val="434343"/>
                </a:solidFill>
                <a:latin typeface="Alegreya"/>
                <a:ea typeface="Alegreya"/>
                <a:cs typeface="Alegreya"/>
                <a:sym typeface="Alegreya"/>
              </a:rPr>
              <a:t> is the function we want to call when the event occurs.</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third param</a:t>
            </a:r>
            <a:r>
              <a:rPr b="0" lang="en" sz="2000">
                <a:solidFill>
                  <a:srgbClr val="434343"/>
                </a:solidFill>
                <a:latin typeface="Alegreya"/>
                <a:ea typeface="Alegreya"/>
                <a:cs typeface="Alegreya"/>
                <a:sym typeface="Alegreya"/>
              </a:rPr>
              <a:t> is a boolean value specifying whether to use event bubbling or event capturing. This parameter is optional.</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rPr lang="en" sz="2000">
                <a:solidFill>
                  <a:srgbClr val="0170BA"/>
                </a:solidFill>
                <a:latin typeface="Alegreya"/>
                <a:ea typeface="Alegreya"/>
                <a:cs typeface="Alegreya"/>
                <a:sym typeface="Alegreya"/>
              </a:rPr>
              <a:t>Note: </a:t>
            </a:r>
            <a:r>
              <a:rPr b="0" lang="en" sz="2000">
                <a:solidFill>
                  <a:srgbClr val="0170BA"/>
                </a:solidFill>
                <a:latin typeface="Alegreya"/>
                <a:ea typeface="Alegreya"/>
                <a:cs typeface="Alegreya"/>
                <a:sym typeface="Alegreya"/>
              </a:rPr>
              <a:t>You don't use the "on" prefix for the event; use "click" instead of "onclick".</a:t>
            </a:r>
            <a:endParaRPr b="0"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2" name="Shape 1712"/>
        <p:cNvGrpSpPr/>
        <p:nvPr/>
      </p:nvGrpSpPr>
      <p:grpSpPr>
        <a:xfrm>
          <a:off x="0" y="0"/>
          <a:ext cx="0" cy="0"/>
          <a:chOff x="0" y="0"/>
          <a:chExt cx="0" cy="0"/>
        </a:xfrm>
      </p:grpSpPr>
      <p:sp>
        <p:nvSpPr>
          <p:cNvPr id="1713" name="Google Shape;1713;p208"/>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 Events </a:t>
            </a:r>
            <a:r>
              <a:rPr lang="en" sz="3000">
                <a:solidFill>
                  <a:srgbClr val="63A814"/>
                </a:solidFill>
                <a:latin typeface="Alegreya"/>
                <a:ea typeface="Alegreya"/>
                <a:cs typeface="Alegreya"/>
                <a:sym typeface="Alegreya"/>
              </a:rPr>
              <a:t>(cont.)</a:t>
            </a:r>
            <a:r>
              <a:rPr lang="en" sz="3600">
                <a:solidFill>
                  <a:srgbClr val="63A814"/>
                </a:solidFill>
                <a:latin typeface="Alegreya"/>
                <a:ea typeface="Alegreya"/>
                <a:cs typeface="Alegreya"/>
                <a:sym typeface="Alegreya"/>
              </a:rPr>
              <a:t> </a:t>
            </a:r>
            <a:endParaRPr sz="3600">
              <a:solidFill>
                <a:srgbClr val="63A814"/>
              </a:solidFill>
              <a:latin typeface="Alegreya"/>
              <a:ea typeface="Alegreya"/>
              <a:cs typeface="Alegreya"/>
              <a:sym typeface="Alegreya"/>
            </a:endParaRPr>
          </a:p>
        </p:txBody>
      </p:sp>
      <p:pic>
        <p:nvPicPr>
          <p:cNvPr id="1714" name="Google Shape;1714;p208"/>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715" name="Google Shape;1715;p208"/>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000">
                <a:solidFill>
                  <a:srgbClr val="0170BA"/>
                </a:solidFill>
                <a:latin typeface="Alegreya"/>
                <a:ea typeface="Alegreya"/>
                <a:cs typeface="Alegreya"/>
                <a:sym typeface="Alegreya"/>
              </a:rPr>
              <a:t>Assign event via addEventListener</a:t>
            </a:r>
            <a:endParaRPr b="0" sz="1800">
              <a:solidFill>
                <a:srgbClr val="434343"/>
              </a:solidFill>
              <a:latin typeface="Trebuchet MS"/>
              <a:ea typeface="Trebuchet MS"/>
              <a:cs typeface="Trebuchet MS"/>
              <a:sym typeface="Trebuchet MS"/>
            </a:endParaRPr>
          </a:p>
          <a:p>
            <a:pPr indent="0" lvl="0" marL="0" marR="0" rtl="0" algn="l">
              <a:lnSpc>
                <a:spcPct val="115000"/>
              </a:lnSpc>
              <a:spcBef>
                <a:spcPts val="0"/>
              </a:spcBef>
              <a:spcAft>
                <a:spcPts val="0"/>
              </a:spcAft>
              <a:buNone/>
            </a:pPr>
            <a:r>
              <a:rPr lang="en" sz="2000">
                <a:solidFill>
                  <a:schemeClr val="accent5"/>
                </a:solidFill>
                <a:latin typeface="Alegreya"/>
                <a:ea typeface="Alegreya"/>
                <a:cs typeface="Alegreya"/>
                <a:sym typeface="Alegreya"/>
              </a:rPr>
              <a:t>Usage</a:t>
            </a:r>
            <a:r>
              <a:rPr lang="en" sz="2000">
                <a:solidFill>
                  <a:schemeClr val="accent5"/>
                </a:solidFill>
                <a:latin typeface="Alegreya"/>
                <a:ea typeface="Alegreya"/>
                <a:cs typeface="Alegreya"/>
                <a:sym typeface="Alegreya"/>
              </a:rPr>
              <a:t>:  </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addEventListener( )</a:t>
            </a:r>
            <a:r>
              <a:rPr b="0" lang="en" sz="2000">
                <a:solidFill>
                  <a:srgbClr val="434343"/>
                </a:solidFill>
                <a:latin typeface="Alegreya"/>
                <a:ea typeface="Alegreya"/>
                <a:cs typeface="Alegreya"/>
                <a:sym typeface="Alegreya"/>
              </a:rPr>
              <a:t> method makes it easier to control how the event reacts to bubbling.</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When using the </a:t>
            </a:r>
            <a:r>
              <a:rPr lang="en" sz="2000">
                <a:solidFill>
                  <a:schemeClr val="accent5"/>
                </a:solidFill>
                <a:latin typeface="Alegreya"/>
                <a:ea typeface="Alegreya"/>
                <a:cs typeface="Alegreya"/>
                <a:sym typeface="Alegreya"/>
              </a:rPr>
              <a:t>addEventListener( )</a:t>
            </a:r>
            <a:r>
              <a:rPr b="0" lang="en" sz="2000">
                <a:solidFill>
                  <a:srgbClr val="434343"/>
                </a:solidFill>
                <a:latin typeface="Alegreya"/>
                <a:ea typeface="Alegreya"/>
                <a:cs typeface="Alegreya"/>
                <a:sym typeface="Alegreya"/>
              </a:rPr>
              <a:t> method, the JavaScript is separated from the HTML markup, for better readability and allows you to add event listeners even when you do not control the HTML markup.</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You can easily remove an event listener by using the </a:t>
            </a:r>
            <a:r>
              <a:rPr lang="en" sz="2000">
                <a:solidFill>
                  <a:schemeClr val="accent5"/>
                </a:solidFill>
                <a:latin typeface="Alegreya"/>
                <a:ea typeface="Alegreya"/>
                <a:cs typeface="Alegreya"/>
                <a:sym typeface="Alegreya"/>
              </a:rPr>
              <a:t>removeEventListener( )</a:t>
            </a:r>
            <a:r>
              <a:rPr b="0" lang="en" sz="2000">
                <a:solidFill>
                  <a:srgbClr val="434343"/>
                </a:solidFill>
                <a:latin typeface="Alegreya"/>
                <a:ea typeface="Alegreya"/>
                <a:cs typeface="Alegreya"/>
                <a:sym typeface="Alegreya"/>
              </a:rPr>
              <a:t> method.</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rPr b="0" lang="en" sz="2000">
                <a:solidFill>
                  <a:srgbClr val="434343"/>
                </a:solidFill>
                <a:latin typeface="Alegreya"/>
                <a:ea typeface="Alegreya"/>
                <a:cs typeface="Alegreya"/>
                <a:sym typeface="Alegreya"/>
              </a:rPr>
              <a:t>			</a:t>
            </a:r>
            <a:endParaRPr b="0" sz="2000">
              <a:solidFill>
                <a:srgbClr val="434343"/>
              </a:solidFill>
              <a:latin typeface="Alegreya"/>
              <a:ea typeface="Alegreya"/>
              <a:cs typeface="Alegreya"/>
              <a:sym typeface="Alegreya"/>
            </a:endParaRPr>
          </a:p>
          <a:p>
            <a:pPr indent="0" lvl="0" marL="0" rtl="0" algn="l">
              <a:spcBef>
                <a:spcPts val="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a:p>
            <a:pPr indent="0" lvl="0" marL="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9" name="Shape 1719"/>
        <p:cNvGrpSpPr/>
        <p:nvPr/>
      </p:nvGrpSpPr>
      <p:grpSpPr>
        <a:xfrm>
          <a:off x="0" y="0"/>
          <a:ext cx="0" cy="0"/>
          <a:chOff x="0" y="0"/>
          <a:chExt cx="0" cy="0"/>
        </a:xfrm>
      </p:grpSpPr>
      <p:sp>
        <p:nvSpPr>
          <p:cNvPr id="1720" name="Google Shape;1720;p209"/>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 Events </a:t>
            </a:r>
            <a:r>
              <a:rPr lang="en" sz="3000">
                <a:solidFill>
                  <a:srgbClr val="63A814"/>
                </a:solidFill>
                <a:latin typeface="Alegreya"/>
                <a:ea typeface="Alegreya"/>
                <a:cs typeface="Alegreya"/>
                <a:sym typeface="Alegreya"/>
              </a:rPr>
              <a:t>(cont.)</a:t>
            </a:r>
            <a:r>
              <a:rPr lang="en" sz="3600">
                <a:solidFill>
                  <a:srgbClr val="63A814"/>
                </a:solidFill>
                <a:latin typeface="Alegreya"/>
                <a:ea typeface="Alegreya"/>
                <a:cs typeface="Alegreya"/>
                <a:sym typeface="Alegreya"/>
              </a:rPr>
              <a:t> </a:t>
            </a:r>
            <a:endParaRPr sz="3600">
              <a:solidFill>
                <a:srgbClr val="63A814"/>
              </a:solidFill>
              <a:latin typeface="Alegreya"/>
              <a:ea typeface="Alegreya"/>
              <a:cs typeface="Alegreya"/>
              <a:sym typeface="Alegreya"/>
            </a:endParaRPr>
          </a:p>
        </p:txBody>
      </p:sp>
      <p:pic>
        <p:nvPicPr>
          <p:cNvPr id="1721" name="Google Shape;1721;p209"/>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722" name="Google Shape;1722;p209"/>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000">
                <a:solidFill>
                  <a:srgbClr val="0170BA"/>
                </a:solidFill>
                <a:latin typeface="Alegreya"/>
                <a:ea typeface="Alegreya"/>
                <a:cs typeface="Alegreya"/>
                <a:sym typeface="Alegreya"/>
              </a:rPr>
              <a:t>Assign event via addEventListener</a:t>
            </a:r>
            <a:endParaRPr b="0" sz="1800">
              <a:solidFill>
                <a:srgbClr val="434343"/>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lang="en" sz="2000">
                <a:solidFill>
                  <a:schemeClr val="accent5"/>
                </a:solidFill>
                <a:latin typeface="Alegreya"/>
                <a:ea typeface="Alegreya"/>
                <a:cs typeface="Alegreya"/>
                <a:sym typeface="Alegreya"/>
              </a:rPr>
              <a:t>Example</a:t>
            </a:r>
            <a:r>
              <a:rPr lang="en" sz="2000">
                <a:solidFill>
                  <a:schemeClr val="accent5"/>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&lt;button id="myBtn"&gt;Try it&lt;/button&gt;</a:t>
            </a:r>
            <a:endParaRPr b="0" sz="1800">
              <a:solidFill>
                <a:srgbClr val="434343"/>
              </a:solidFill>
              <a:latin typeface="Trebuchet MS"/>
              <a:ea typeface="Trebuchet MS"/>
              <a:cs typeface="Trebuchet MS"/>
              <a:sym typeface="Trebuchet MS"/>
            </a:endParaRPr>
          </a:p>
          <a:p>
            <a:pPr indent="254000" lvl="0" marL="9144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&lt;script&gt;</a:t>
            </a:r>
            <a:endParaRPr b="0" sz="1800">
              <a:solidFill>
                <a:srgbClr val="434343"/>
              </a:solidFill>
              <a:latin typeface="Trebuchet MS"/>
              <a:ea typeface="Trebuchet MS"/>
              <a:cs typeface="Trebuchet MS"/>
              <a:sym typeface="Trebuchet MS"/>
            </a:endParaRPr>
          </a:p>
          <a:p>
            <a:pPr indent="254000" lvl="0" marL="13716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document.getElementById("myBtn").addEventListener("click", function(){</a:t>
            </a:r>
            <a:endParaRPr b="0" sz="1800">
              <a:solidFill>
                <a:srgbClr val="434343"/>
              </a:solidFill>
              <a:latin typeface="Trebuchet MS"/>
              <a:ea typeface="Trebuchet MS"/>
              <a:cs typeface="Trebuchet MS"/>
              <a:sym typeface="Trebuchet MS"/>
            </a:endParaRPr>
          </a:p>
          <a:p>
            <a:pPr indent="254000" lvl="0" marL="9144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alert("Hello World!");</a:t>
            </a:r>
            <a:endParaRPr b="0" sz="1800">
              <a:solidFill>
                <a:srgbClr val="434343"/>
              </a:solidFill>
              <a:latin typeface="Trebuchet MS"/>
              <a:ea typeface="Trebuchet MS"/>
              <a:cs typeface="Trebuchet MS"/>
              <a:sym typeface="Trebuchet MS"/>
            </a:endParaRPr>
          </a:p>
          <a:p>
            <a:pPr indent="254000" lvl="0" marL="13716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a:t>
            </a:r>
            <a:endParaRPr b="0" sz="1800">
              <a:solidFill>
                <a:srgbClr val="434343"/>
              </a:solidFill>
              <a:latin typeface="Trebuchet MS"/>
              <a:ea typeface="Trebuchet MS"/>
              <a:cs typeface="Trebuchet MS"/>
              <a:sym typeface="Trebuchet MS"/>
            </a:endParaRPr>
          </a:p>
          <a:p>
            <a:pPr indent="254000" lvl="0" marL="9144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&lt;/script&gt;</a:t>
            </a:r>
            <a:endParaRPr b="0" sz="1800">
              <a:solidFill>
                <a:srgbClr val="434343"/>
              </a:solidFill>
              <a:latin typeface="Trebuchet MS"/>
              <a:ea typeface="Trebuchet MS"/>
              <a:cs typeface="Trebuchet MS"/>
              <a:sym typeface="Trebuchet MS"/>
            </a:endParaRPr>
          </a:p>
          <a:p>
            <a:pPr indent="0" lvl="0" marL="0" marR="0" rtl="0" algn="l">
              <a:lnSpc>
                <a:spcPct val="115000"/>
              </a:lnSpc>
              <a:spcBef>
                <a:spcPts val="0"/>
              </a:spcBef>
              <a:spcAft>
                <a:spcPts val="0"/>
              </a:spcAft>
              <a:buNone/>
            </a:pPr>
            <a:r>
              <a:t/>
            </a:r>
            <a:endParaRPr sz="2000">
              <a:solidFill>
                <a:schemeClr val="accent5"/>
              </a:solidFill>
              <a:latin typeface="Alegreya"/>
              <a:ea typeface="Alegreya"/>
              <a:cs typeface="Alegreya"/>
              <a:sym typeface="Alegreya"/>
            </a:endParaRPr>
          </a:p>
          <a:p>
            <a:pPr indent="0" lvl="0" marL="0" rtl="0" algn="l">
              <a:lnSpc>
                <a:spcPct val="100000"/>
              </a:lnSpc>
              <a:spcBef>
                <a:spcPts val="0"/>
              </a:spcBef>
              <a:spcAft>
                <a:spcPts val="0"/>
              </a:spcAft>
              <a:buNone/>
            </a:pPr>
            <a:r>
              <a:rPr b="0" lang="en" sz="2000">
                <a:solidFill>
                  <a:srgbClr val="434343"/>
                </a:solidFill>
                <a:latin typeface="Alegreya"/>
                <a:ea typeface="Alegreya"/>
                <a:cs typeface="Alegreya"/>
                <a:sym typeface="Alegreya"/>
              </a:rPr>
              <a:t>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6" name="Shape 1726"/>
        <p:cNvGrpSpPr/>
        <p:nvPr/>
      </p:nvGrpSpPr>
      <p:grpSpPr>
        <a:xfrm>
          <a:off x="0" y="0"/>
          <a:ext cx="0" cy="0"/>
          <a:chOff x="0" y="0"/>
          <a:chExt cx="0" cy="0"/>
        </a:xfrm>
      </p:grpSpPr>
      <p:sp>
        <p:nvSpPr>
          <p:cNvPr id="1727" name="Google Shape;1727;p210"/>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 Events </a:t>
            </a:r>
            <a:r>
              <a:rPr lang="en" sz="3000">
                <a:solidFill>
                  <a:srgbClr val="63A814"/>
                </a:solidFill>
                <a:latin typeface="Alegreya"/>
                <a:ea typeface="Alegreya"/>
                <a:cs typeface="Alegreya"/>
                <a:sym typeface="Alegreya"/>
              </a:rPr>
              <a:t>(cont.)</a:t>
            </a:r>
            <a:r>
              <a:rPr lang="en" sz="3600">
                <a:solidFill>
                  <a:srgbClr val="63A814"/>
                </a:solidFill>
                <a:latin typeface="Alegreya"/>
                <a:ea typeface="Alegreya"/>
                <a:cs typeface="Alegreya"/>
                <a:sym typeface="Alegreya"/>
              </a:rPr>
              <a:t> </a:t>
            </a:r>
            <a:endParaRPr sz="3600">
              <a:solidFill>
                <a:srgbClr val="63A814"/>
              </a:solidFill>
              <a:latin typeface="Alegreya"/>
              <a:ea typeface="Alegreya"/>
              <a:cs typeface="Alegreya"/>
              <a:sym typeface="Alegreya"/>
            </a:endParaRPr>
          </a:p>
        </p:txBody>
      </p:sp>
      <p:pic>
        <p:nvPicPr>
          <p:cNvPr id="1728" name="Google Shape;1728;p210"/>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729" name="Google Shape;1729;p210"/>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000">
                <a:solidFill>
                  <a:srgbClr val="0170BA"/>
                </a:solidFill>
                <a:latin typeface="Alegreya"/>
                <a:ea typeface="Alegreya"/>
                <a:cs typeface="Alegreya"/>
                <a:sym typeface="Alegreya"/>
              </a:rPr>
              <a:t>Assign event via addEventListener</a:t>
            </a:r>
            <a:endParaRPr b="0" sz="1800">
              <a:solidFill>
                <a:srgbClr val="434343"/>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b="0" lang="en" sz="2000">
                <a:solidFill>
                  <a:srgbClr val="434343"/>
                </a:solidFill>
                <a:latin typeface="Alegreya"/>
                <a:ea typeface="Alegreya"/>
                <a:cs typeface="Alegreya"/>
                <a:sym typeface="Alegreya"/>
              </a:rPr>
              <a:t>Or you can add an existing method as a handler</a:t>
            </a:r>
            <a:endParaRPr b="0" sz="2000">
              <a:solidFill>
                <a:srgbClr val="434343"/>
              </a:solidFill>
              <a:latin typeface="Alegreya"/>
              <a:ea typeface="Alegreya"/>
              <a:cs typeface="Alegreya"/>
              <a:sym typeface="Alegreya"/>
            </a:endParaRPr>
          </a:p>
          <a:p>
            <a:pPr indent="0" lvl="0" marL="457200" marR="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a:t>
            </a:r>
            <a:r>
              <a:rPr b="0" lang="en" sz="1800">
                <a:solidFill>
                  <a:srgbClr val="434343"/>
                </a:solidFill>
                <a:latin typeface="Trebuchet MS"/>
                <a:ea typeface="Trebuchet MS"/>
                <a:cs typeface="Trebuchet MS"/>
                <a:sym typeface="Trebuchet MS"/>
              </a:rPr>
              <a:t>&lt;button id="myBtn"&gt;Try it&lt;/button&gt;</a:t>
            </a:r>
            <a:endParaRPr b="0" sz="1800">
              <a:solidFill>
                <a:srgbClr val="434343"/>
              </a:solidFill>
              <a:latin typeface="Trebuchet MS"/>
              <a:ea typeface="Trebuchet MS"/>
              <a:cs typeface="Trebuchet MS"/>
              <a:sym typeface="Trebuchet MS"/>
            </a:endParaRPr>
          </a:p>
          <a:p>
            <a:pPr indent="254000" lvl="0" marL="4572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&lt;script&gt;</a:t>
            </a:r>
            <a:endParaRPr b="0" sz="1800">
              <a:solidFill>
                <a:srgbClr val="434343"/>
              </a:solidFill>
              <a:latin typeface="Trebuchet MS"/>
              <a:ea typeface="Trebuchet MS"/>
              <a:cs typeface="Trebuchet MS"/>
              <a:sym typeface="Trebuchet MS"/>
            </a:endParaRPr>
          </a:p>
          <a:p>
            <a:pPr indent="254000" lvl="0" marL="9144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document.getElementById("myBtn").addEventListener("click", welcome);</a:t>
            </a:r>
            <a:endParaRPr b="0" sz="1800">
              <a:solidFill>
                <a:srgbClr val="434343"/>
              </a:solidFill>
              <a:latin typeface="Trebuchet MS"/>
              <a:ea typeface="Trebuchet MS"/>
              <a:cs typeface="Trebuchet MS"/>
              <a:sym typeface="Trebuchet MS"/>
            </a:endParaRPr>
          </a:p>
          <a:p>
            <a:pPr indent="254000" lvl="0" marL="9144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f</a:t>
            </a:r>
            <a:r>
              <a:rPr b="0" lang="en" sz="1800">
                <a:solidFill>
                  <a:srgbClr val="434343"/>
                </a:solidFill>
                <a:latin typeface="Trebuchet MS"/>
                <a:ea typeface="Trebuchet MS"/>
                <a:cs typeface="Trebuchet MS"/>
                <a:sym typeface="Trebuchet MS"/>
              </a:rPr>
              <a:t>unction welcome() {</a:t>
            </a:r>
            <a:endParaRPr b="0" sz="1800">
              <a:solidFill>
                <a:srgbClr val="434343"/>
              </a:solidFill>
              <a:latin typeface="Trebuchet MS"/>
              <a:ea typeface="Trebuchet MS"/>
              <a:cs typeface="Trebuchet MS"/>
              <a:sym typeface="Trebuchet MS"/>
            </a:endParaRPr>
          </a:p>
          <a:p>
            <a:pPr indent="254000" lvl="0" marL="9144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a:t>
            </a:r>
            <a:r>
              <a:rPr b="0" lang="en" sz="1800">
                <a:solidFill>
                  <a:srgbClr val="434343"/>
                </a:solidFill>
                <a:latin typeface="Trebuchet MS"/>
                <a:ea typeface="Trebuchet MS"/>
                <a:cs typeface="Trebuchet MS"/>
                <a:sym typeface="Trebuchet MS"/>
              </a:rPr>
              <a:t>alert("Hello World!");</a:t>
            </a:r>
            <a:endParaRPr b="0" sz="1800">
              <a:solidFill>
                <a:srgbClr val="434343"/>
              </a:solidFill>
              <a:latin typeface="Trebuchet MS"/>
              <a:ea typeface="Trebuchet MS"/>
              <a:cs typeface="Trebuchet MS"/>
              <a:sym typeface="Trebuchet MS"/>
            </a:endParaRPr>
          </a:p>
          <a:p>
            <a:pPr indent="254000" lvl="0" marL="9144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a:t>
            </a:r>
            <a:endParaRPr b="0" sz="1800">
              <a:solidFill>
                <a:srgbClr val="434343"/>
              </a:solidFill>
              <a:latin typeface="Trebuchet MS"/>
              <a:ea typeface="Trebuchet MS"/>
              <a:cs typeface="Trebuchet MS"/>
              <a:sym typeface="Trebuchet MS"/>
            </a:endParaRPr>
          </a:p>
          <a:p>
            <a:pPr indent="254000" lvl="0" marL="4572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&lt;/script&gt;</a:t>
            </a:r>
            <a:endParaRPr b="0" sz="1800">
              <a:solidFill>
                <a:srgbClr val="434343"/>
              </a:solidFill>
              <a:latin typeface="Trebuchet MS"/>
              <a:ea typeface="Trebuchet MS"/>
              <a:cs typeface="Trebuchet MS"/>
              <a:sym typeface="Trebuchet MS"/>
            </a:endParaRPr>
          </a:p>
          <a:p>
            <a:pPr indent="0" lvl="0" marL="0" marR="0" rtl="0" algn="l">
              <a:lnSpc>
                <a:spcPct val="115000"/>
              </a:lnSpc>
              <a:spcBef>
                <a:spcPts val="0"/>
              </a:spcBef>
              <a:spcAft>
                <a:spcPts val="0"/>
              </a:spcAft>
              <a:buNone/>
            </a:pPr>
            <a:r>
              <a:t/>
            </a:r>
            <a:endParaRPr sz="2000">
              <a:solidFill>
                <a:schemeClr val="accent5"/>
              </a:solidFill>
              <a:latin typeface="Alegreya"/>
              <a:ea typeface="Alegreya"/>
              <a:cs typeface="Alegreya"/>
              <a:sym typeface="Alegreya"/>
            </a:endParaRPr>
          </a:p>
          <a:p>
            <a:pPr indent="0" lvl="0" marL="0" rtl="0" algn="l">
              <a:lnSpc>
                <a:spcPct val="100000"/>
              </a:lnSpc>
              <a:spcBef>
                <a:spcPts val="0"/>
              </a:spcBef>
              <a:spcAft>
                <a:spcPts val="0"/>
              </a:spcAft>
              <a:buNone/>
            </a:pPr>
            <a:r>
              <a:rPr b="0" lang="en" sz="2000">
                <a:solidFill>
                  <a:srgbClr val="434343"/>
                </a:solidFill>
                <a:latin typeface="Alegreya"/>
                <a:ea typeface="Alegreya"/>
                <a:cs typeface="Alegreya"/>
                <a:sym typeface="Alegreya"/>
              </a:rPr>
              <a:t>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3" name="Shape 1733"/>
        <p:cNvGrpSpPr/>
        <p:nvPr/>
      </p:nvGrpSpPr>
      <p:grpSpPr>
        <a:xfrm>
          <a:off x="0" y="0"/>
          <a:ext cx="0" cy="0"/>
          <a:chOff x="0" y="0"/>
          <a:chExt cx="0" cy="0"/>
        </a:xfrm>
      </p:grpSpPr>
      <p:sp>
        <p:nvSpPr>
          <p:cNvPr id="1734" name="Google Shape;1734;p211"/>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 Node </a:t>
            </a:r>
            <a:endParaRPr sz="3600">
              <a:solidFill>
                <a:srgbClr val="63A814"/>
              </a:solidFill>
              <a:latin typeface="Alegreya"/>
              <a:ea typeface="Alegreya"/>
              <a:cs typeface="Alegreya"/>
              <a:sym typeface="Alegreya"/>
            </a:endParaRPr>
          </a:p>
        </p:txBody>
      </p:sp>
      <p:pic>
        <p:nvPicPr>
          <p:cNvPr id="1735" name="Google Shape;1735;p211"/>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736" name="Google Shape;1736;p211"/>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000">
                <a:solidFill>
                  <a:srgbClr val="0170BA"/>
                </a:solidFill>
                <a:latin typeface="Alegreya"/>
                <a:ea typeface="Alegreya"/>
                <a:cs typeface="Alegreya"/>
                <a:sym typeface="Alegreya"/>
              </a:rPr>
              <a:t>Javascript HTML DOM Navigation</a:t>
            </a:r>
            <a:endParaRPr b="0" sz="1800">
              <a:solidFill>
                <a:srgbClr val="434343"/>
              </a:solidFill>
              <a:latin typeface="Trebuchet MS"/>
              <a:ea typeface="Trebuchet MS"/>
              <a:cs typeface="Trebuchet MS"/>
              <a:sym typeface="Trebuchet MS"/>
            </a:endParaRPr>
          </a:p>
          <a:p>
            <a:pPr indent="-355600" lvl="0" marL="457200" rtl="0" algn="l">
              <a:lnSpc>
                <a:spcPct val="100000"/>
              </a:lnSpc>
              <a:spcBef>
                <a:spcPts val="500"/>
              </a:spcBef>
              <a:spcAft>
                <a:spcPts val="0"/>
              </a:spcAft>
              <a:buSzPts val="2000"/>
              <a:buFont typeface="Alegreya"/>
              <a:buChar char="❏"/>
            </a:pPr>
            <a:r>
              <a:rPr b="0" lang="en" sz="2000">
                <a:solidFill>
                  <a:srgbClr val="434343"/>
                </a:solidFill>
                <a:latin typeface="Alegreya"/>
                <a:ea typeface="Alegreya"/>
                <a:cs typeface="Alegreya"/>
                <a:sym typeface="Alegreya"/>
              </a:rPr>
              <a:t>With the HTML DOM, you can </a:t>
            </a:r>
            <a:r>
              <a:rPr b="0" lang="en" sz="2000">
                <a:solidFill>
                  <a:schemeClr val="accent5"/>
                </a:solidFill>
                <a:latin typeface="Alegreya"/>
                <a:ea typeface="Alegreya"/>
                <a:cs typeface="Alegreya"/>
                <a:sym typeface="Alegreya"/>
              </a:rPr>
              <a:t>navigate the node tree using node relationships.</a:t>
            </a:r>
            <a:endParaRPr b="0" sz="2000">
              <a:solidFill>
                <a:schemeClr val="accent5"/>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DOM Nodes</a:t>
            </a:r>
            <a:endParaRPr sz="2000">
              <a:solidFill>
                <a:schemeClr val="accent5"/>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According to the W3C HTML DOM standard, everything in an HTML document is a node:</a:t>
            </a:r>
            <a:endParaRPr b="0" sz="2000">
              <a:solidFill>
                <a:srgbClr val="434343"/>
              </a:solidFill>
              <a:latin typeface="Alegreya"/>
              <a:ea typeface="Alegreya"/>
              <a:cs typeface="Alegreya"/>
              <a:sym typeface="Alegreya"/>
            </a:endParaRPr>
          </a:p>
          <a:p>
            <a:pPr indent="0" lvl="0" marL="457200" rtl="0" algn="l">
              <a:lnSpc>
                <a:spcPct val="100000"/>
              </a:lnSpc>
              <a:spcBef>
                <a:spcPts val="400"/>
              </a:spcBef>
              <a:spcAft>
                <a:spcPts val="0"/>
              </a:spcAft>
              <a:buNone/>
            </a:pPr>
            <a:r>
              <a:rPr b="0" lang="en" sz="2000">
                <a:solidFill>
                  <a:srgbClr val="434343"/>
                </a:solidFill>
                <a:latin typeface="Alegreya"/>
                <a:ea typeface="Alegreya"/>
                <a:cs typeface="Alegreya"/>
                <a:sym typeface="Alegreya"/>
              </a:rPr>
              <a:t>– The entire document is a </a:t>
            </a:r>
            <a:r>
              <a:rPr lang="en" sz="2000">
                <a:solidFill>
                  <a:schemeClr val="accent5"/>
                </a:solidFill>
                <a:latin typeface="Alegreya"/>
                <a:ea typeface="Alegreya"/>
                <a:cs typeface="Alegreya"/>
                <a:sym typeface="Alegreya"/>
              </a:rPr>
              <a:t>document node</a:t>
            </a:r>
            <a:endParaRPr sz="2000">
              <a:solidFill>
                <a:schemeClr val="accent5"/>
              </a:solidFill>
              <a:latin typeface="Alegreya"/>
              <a:ea typeface="Alegreya"/>
              <a:cs typeface="Alegreya"/>
              <a:sym typeface="Alegreya"/>
            </a:endParaRPr>
          </a:p>
          <a:p>
            <a:pPr indent="0" lvl="0" marL="457200" rtl="0" algn="l">
              <a:lnSpc>
                <a:spcPct val="100000"/>
              </a:lnSpc>
              <a:spcBef>
                <a:spcPts val="400"/>
              </a:spcBef>
              <a:spcAft>
                <a:spcPts val="0"/>
              </a:spcAft>
              <a:buNone/>
            </a:pPr>
            <a:r>
              <a:rPr b="0" lang="en" sz="2000">
                <a:solidFill>
                  <a:srgbClr val="434343"/>
                </a:solidFill>
                <a:latin typeface="Alegreya"/>
                <a:ea typeface="Alegreya"/>
                <a:cs typeface="Alegreya"/>
                <a:sym typeface="Alegreya"/>
              </a:rPr>
              <a:t>– Every HTML element is an </a:t>
            </a:r>
            <a:r>
              <a:rPr lang="en" sz="2000">
                <a:solidFill>
                  <a:schemeClr val="accent5"/>
                </a:solidFill>
                <a:latin typeface="Alegreya"/>
                <a:ea typeface="Alegreya"/>
                <a:cs typeface="Alegreya"/>
                <a:sym typeface="Alegreya"/>
              </a:rPr>
              <a:t>element node</a:t>
            </a:r>
            <a:endParaRPr b="0" sz="2000">
              <a:solidFill>
                <a:srgbClr val="434343"/>
              </a:solidFill>
              <a:latin typeface="Alegreya"/>
              <a:ea typeface="Alegreya"/>
              <a:cs typeface="Alegreya"/>
              <a:sym typeface="Alegreya"/>
            </a:endParaRPr>
          </a:p>
          <a:p>
            <a:pPr indent="0" lvl="0" marL="457200" rtl="0" algn="l">
              <a:lnSpc>
                <a:spcPct val="100000"/>
              </a:lnSpc>
              <a:spcBef>
                <a:spcPts val="400"/>
              </a:spcBef>
              <a:spcAft>
                <a:spcPts val="0"/>
              </a:spcAft>
              <a:buNone/>
            </a:pPr>
            <a:r>
              <a:rPr b="0" lang="en" sz="2000">
                <a:solidFill>
                  <a:srgbClr val="434343"/>
                </a:solidFill>
                <a:latin typeface="Alegreya"/>
                <a:ea typeface="Alegreya"/>
                <a:cs typeface="Alegreya"/>
                <a:sym typeface="Alegreya"/>
              </a:rPr>
              <a:t>– The text inside HTML elements are </a:t>
            </a:r>
            <a:r>
              <a:rPr lang="en" sz="2000">
                <a:solidFill>
                  <a:schemeClr val="accent5"/>
                </a:solidFill>
                <a:latin typeface="Alegreya"/>
                <a:ea typeface="Alegreya"/>
                <a:cs typeface="Alegreya"/>
                <a:sym typeface="Alegreya"/>
              </a:rPr>
              <a:t>text nodes</a:t>
            </a:r>
            <a:endParaRPr b="0" sz="2000">
              <a:solidFill>
                <a:srgbClr val="434343"/>
              </a:solidFill>
              <a:latin typeface="Alegreya"/>
              <a:ea typeface="Alegreya"/>
              <a:cs typeface="Alegreya"/>
              <a:sym typeface="Alegreya"/>
            </a:endParaRPr>
          </a:p>
          <a:p>
            <a:pPr indent="0" lvl="0" marL="457200" rtl="0" algn="l">
              <a:lnSpc>
                <a:spcPct val="100000"/>
              </a:lnSpc>
              <a:spcBef>
                <a:spcPts val="400"/>
              </a:spcBef>
              <a:spcAft>
                <a:spcPts val="0"/>
              </a:spcAft>
              <a:buNone/>
            </a:pPr>
            <a:r>
              <a:rPr b="0" lang="en" sz="2000">
                <a:solidFill>
                  <a:srgbClr val="434343"/>
                </a:solidFill>
                <a:latin typeface="Alegreya"/>
                <a:ea typeface="Alegreya"/>
                <a:cs typeface="Alegreya"/>
                <a:sym typeface="Alegreya"/>
              </a:rPr>
              <a:t>– Every HTML attribute is an </a:t>
            </a:r>
            <a:r>
              <a:rPr lang="en" sz="2000">
                <a:solidFill>
                  <a:schemeClr val="accent5"/>
                </a:solidFill>
                <a:latin typeface="Alegreya"/>
                <a:ea typeface="Alegreya"/>
                <a:cs typeface="Alegreya"/>
                <a:sym typeface="Alegreya"/>
              </a:rPr>
              <a:t>attribute node</a:t>
            </a:r>
            <a:endParaRPr b="0" sz="2000">
              <a:solidFill>
                <a:srgbClr val="434343"/>
              </a:solidFill>
              <a:latin typeface="Alegreya"/>
              <a:ea typeface="Alegreya"/>
              <a:cs typeface="Alegreya"/>
              <a:sym typeface="Alegreya"/>
            </a:endParaRPr>
          </a:p>
          <a:p>
            <a:pPr indent="0" lvl="0" marL="457200" rtl="0" algn="l">
              <a:lnSpc>
                <a:spcPct val="100000"/>
              </a:lnSpc>
              <a:spcBef>
                <a:spcPts val="400"/>
              </a:spcBef>
              <a:spcAft>
                <a:spcPts val="0"/>
              </a:spcAft>
              <a:buNone/>
            </a:pPr>
            <a:r>
              <a:rPr b="0" lang="en" sz="2000">
                <a:solidFill>
                  <a:srgbClr val="434343"/>
                </a:solidFill>
                <a:latin typeface="Alegreya"/>
                <a:ea typeface="Alegreya"/>
                <a:cs typeface="Alegreya"/>
                <a:sym typeface="Alegreya"/>
              </a:rPr>
              <a:t>– All comments are </a:t>
            </a:r>
            <a:r>
              <a:rPr lang="en" sz="2000">
                <a:solidFill>
                  <a:schemeClr val="accent5"/>
                </a:solidFill>
                <a:latin typeface="Alegreya"/>
                <a:ea typeface="Alegreya"/>
                <a:cs typeface="Alegreya"/>
                <a:sym typeface="Alegreya"/>
              </a:rPr>
              <a:t>comment nodes</a:t>
            </a:r>
            <a:endParaRPr b="0" sz="2000">
              <a:solidFill>
                <a:srgbClr val="434343"/>
              </a:solidFill>
              <a:latin typeface="Alegreya"/>
              <a:ea typeface="Alegreya"/>
              <a:cs typeface="Alegreya"/>
              <a:sym typeface="Alegreya"/>
            </a:endParaRPr>
          </a:p>
          <a:p>
            <a:pPr indent="254000" lvl="0" marL="457200" rtl="0" algn="l">
              <a:lnSpc>
                <a:spcPct val="100000"/>
              </a:lnSpc>
              <a:spcBef>
                <a:spcPts val="0"/>
              </a:spcBef>
              <a:spcAft>
                <a:spcPts val="0"/>
              </a:spcAft>
              <a:buNone/>
            </a:pPr>
            <a:r>
              <a:t/>
            </a:r>
            <a:endParaRPr sz="2000">
              <a:solidFill>
                <a:schemeClr val="accent5"/>
              </a:solidFill>
              <a:latin typeface="Alegreya"/>
              <a:ea typeface="Alegreya"/>
              <a:cs typeface="Alegreya"/>
              <a:sym typeface="Alegreya"/>
            </a:endParaRPr>
          </a:p>
          <a:p>
            <a:pPr indent="0" lvl="0" marL="0" marR="0" rtl="0" algn="l">
              <a:lnSpc>
                <a:spcPct val="100000"/>
              </a:lnSpc>
              <a:spcBef>
                <a:spcPts val="0"/>
              </a:spcBef>
              <a:spcAft>
                <a:spcPts val="0"/>
              </a:spcAft>
              <a:buNone/>
            </a:pPr>
            <a:r>
              <a:t/>
            </a:r>
            <a:endParaRPr sz="2000">
              <a:solidFill>
                <a:schemeClr val="accent5"/>
              </a:solidFill>
              <a:latin typeface="Alegreya"/>
              <a:ea typeface="Alegreya"/>
              <a:cs typeface="Alegreya"/>
              <a:sym typeface="Alegreya"/>
            </a:endParaRPr>
          </a:p>
          <a:p>
            <a:pPr indent="0" lvl="0" marL="0" rtl="0" algn="l">
              <a:lnSpc>
                <a:spcPct val="100000"/>
              </a:lnSpc>
              <a:spcBef>
                <a:spcPts val="0"/>
              </a:spcBef>
              <a:spcAft>
                <a:spcPts val="0"/>
              </a:spcAft>
              <a:buNone/>
            </a:pPr>
            <a:r>
              <a:rPr b="0" lang="en" sz="2000">
                <a:solidFill>
                  <a:srgbClr val="434343"/>
                </a:solidFill>
                <a:latin typeface="Alegreya"/>
                <a:ea typeface="Alegreya"/>
                <a:cs typeface="Alegreya"/>
                <a:sym typeface="Alegreya"/>
              </a:rPr>
              <a:t>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2803650" y="4144200"/>
            <a:ext cx="3536700" cy="99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D6B932"/>
                </a:solidFill>
                <a:latin typeface="Droid Serif"/>
                <a:ea typeface="Droid Serif"/>
                <a:cs typeface="Droid Serif"/>
                <a:sym typeface="Droid Serif"/>
              </a:rPr>
              <a:t>JavaScript</a:t>
            </a:r>
            <a:endParaRPr sz="4800">
              <a:solidFill>
                <a:srgbClr val="D6B932"/>
              </a:solidFill>
              <a:latin typeface="Droid Serif"/>
              <a:ea typeface="Droid Serif"/>
              <a:cs typeface="Droid Serif"/>
              <a:sym typeface="Droid Serif"/>
            </a:endParaRPr>
          </a:p>
        </p:txBody>
      </p:sp>
      <p:pic>
        <p:nvPicPr>
          <p:cNvPr id="285" name="Google Shape;285;p14"/>
          <p:cNvPicPr preferRelativeResize="0"/>
          <p:nvPr/>
        </p:nvPicPr>
        <p:blipFill>
          <a:blip r:embed="rId3">
            <a:alphaModFix/>
          </a:blip>
          <a:stretch>
            <a:fillRect/>
          </a:stretch>
        </p:blipFill>
        <p:spPr>
          <a:xfrm>
            <a:off x="0" y="-1"/>
            <a:ext cx="9144000" cy="4000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32"/>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Statements</a:t>
            </a:r>
            <a:endParaRPr sz="3600">
              <a:solidFill>
                <a:srgbClr val="63A814"/>
              </a:solidFill>
              <a:latin typeface="Alegreya"/>
              <a:ea typeface="Alegreya"/>
              <a:cs typeface="Alegreya"/>
              <a:sym typeface="Alegreya"/>
            </a:endParaRPr>
          </a:p>
        </p:txBody>
      </p:sp>
      <p:sp>
        <p:nvSpPr>
          <p:cNvPr id="416" name="Google Shape;416;p32"/>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b="0" lang="en" sz="2000">
                <a:solidFill>
                  <a:srgbClr val="000000"/>
                </a:solidFill>
                <a:latin typeface="Alegreya"/>
                <a:ea typeface="Alegreya"/>
                <a:cs typeface="Alegreya"/>
                <a:sym typeface="Alegreya"/>
              </a:rPr>
              <a:t>JavaScript is a sequence of statements to be executed by the browser.</a:t>
            </a:r>
            <a:endParaRPr b="0" sz="2000">
              <a:solidFill>
                <a:srgbClr val="000000"/>
              </a:solidFill>
              <a:latin typeface="Alegreya"/>
              <a:ea typeface="Alegreya"/>
              <a:cs typeface="Alegreya"/>
              <a:sym typeface="Alegreya"/>
            </a:endParaRPr>
          </a:p>
          <a:p>
            <a:pPr indent="0" lvl="0" marL="0" rtl="0" algn="l">
              <a:lnSpc>
                <a:spcPct val="115000"/>
              </a:lnSpc>
              <a:spcBef>
                <a:spcPts val="500"/>
              </a:spcBef>
              <a:spcAft>
                <a:spcPts val="0"/>
              </a:spcAft>
              <a:buNone/>
            </a:pPr>
            <a:r>
              <a:rPr lang="en" sz="2000" u="sng">
                <a:solidFill>
                  <a:srgbClr val="0170BA"/>
                </a:solidFill>
                <a:latin typeface="Alegreya"/>
                <a:ea typeface="Alegreya"/>
                <a:cs typeface="Alegreya"/>
                <a:sym typeface="Alegreya"/>
              </a:rPr>
              <a:t>JavaScript Statements</a:t>
            </a:r>
            <a:endParaRPr sz="2000" u="sng">
              <a:solidFill>
                <a:srgbClr val="0170BA"/>
              </a:solidFill>
              <a:latin typeface="Alegreya"/>
              <a:ea typeface="Alegreya"/>
              <a:cs typeface="Alegreya"/>
              <a:sym typeface="Alegreya"/>
            </a:endParaRPr>
          </a:p>
          <a:p>
            <a:pPr indent="-355600" lvl="0" marL="457200" rtl="0" algn="l">
              <a:lnSpc>
                <a:spcPct val="115000"/>
              </a:lnSpc>
              <a:spcBef>
                <a:spcPts val="50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JavaScript statements are "commands" to the browser.</a:t>
            </a:r>
            <a:endParaRPr b="0" sz="2000">
              <a:solidFill>
                <a:srgbClr val="000000"/>
              </a:solidFill>
              <a:latin typeface="Alegreya"/>
              <a:ea typeface="Alegreya"/>
              <a:cs typeface="Alegreya"/>
              <a:sym typeface="Alegreya"/>
            </a:endParaRPr>
          </a:p>
          <a:p>
            <a:pPr indent="-355600" lvl="0" marL="457200" rtl="0" algn="l">
              <a:lnSpc>
                <a:spcPct val="115000"/>
              </a:lnSpc>
              <a:spcBef>
                <a:spcPts val="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The purpose of the statements is to tell the browser what to do.</a:t>
            </a:r>
            <a:endParaRPr b="0" sz="2000">
              <a:solidFill>
                <a:srgbClr val="000000"/>
              </a:solidFill>
              <a:latin typeface="Alegreya"/>
              <a:ea typeface="Alegreya"/>
              <a:cs typeface="Alegreya"/>
              <a:sym typeface="Alegreya"/>
            </a:endParaRPr>
          </a:p>
          <a:p>
            <a:pPr indent="-355600" lvl="0" marL="457200" rtl="0" algn="l">
              <a:lnSpc>
                <a:spcPct val="115000"/>
              </a:lnSpc>
              <a:spcBef>
                <a:spcPts val="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This JavaScript statement tells the browser to write "</a:t>
            </a:r>
            <a:r>
              <a:rPr b="0" lang="en" sz="2000">
                <a:solidFill>
                  <a:schemeClr val="accent5"/>
                </a:solidFill>
                <a:latin typeface="Alegreya"/>
                <a:ea typeface="Alegreya"/>
                <a:cs typeface="Alegreya"/>
                <a:sym typeface="Alegreya"/>
              </a:rPr>
              <a:t>Hello JB</a:t>
            </a:r>
            <a:r>
              <a:rPr b="0" lang="en" sz="2000">
                <a:solidFill>
                  <a:srgbClr val="000000"/>
                </a:solidFill>
                <a:latin typeface="Alegreya"/>
                <a:ea typeface="Alegreya"/>
                <a:cs typeface="Alegreya"/>
                <a:sym typeface="Alegreya"/>
              </a:rPr>
              <a:t>" inside an HTML element with </a:t>
            </a:r>
            <a:r>
              <a:rPr b="0" lang="en" sz="2000">
                <a:solidFill>
                  <a:schemeClr val="accent5"/>
                </a:solidFill>
                <a:latin typeface="Alegreya"/>
                <a:ea typeface="Alegreya"/>
                <a:cs typeface="Alegreya"/>
                <a:sym typeface="Alegreya"/>
              </a:rPr>
              <a:t>id="demo"</a:t>
            </a:r>
            <a:r>
              <a:rPr b="0" lang="en" sz="2000">
                <a:solidFill>
                  <a:srgbClr val="000000"/>
                </a:solidFill>
                <a:latin typeface="Alegreya"/>
                <a:ea typeface="Alegreya"/>
                <a:cs typeface="Alegreya"/>
                <a:sym typeface="Alegreya"/>
              </a:rPr>
              <a:t>:</a:t>
            </a:r>
            <a:endParaRPr b="0" sz="2000">
              <a:solidFill>
                <a:srgbClr val="000000"/>
              </a:solidFill>
              <a:latin typeface="Alegreya"/>
              <a:ea typeface="Alegreya"/>
              <a:cs typeface="Alegreya"/>
              <a:sym typeface="Alegreya"/>
            </a:endParaRPr>
          </a:p>
          <a:p>
            <a:pPr indent="457200" lvl="0" marL="0" rtl="0" algn="l">
              <a:lnSpc>
                <a:spcPct val="115000"/>
              </a:lnSpc>
              <a:spcBef>
                <a:spcPts val="500"/>
              </a:spcBef>
              <a:spcAft>
                <a:spcPts val="0"/>
              </a:spcAft>
              <a:buNone/>
            </a:pPr>
            <a:r>
              <a:rPr b="0" i="1" lang="en" sz="1700">
                <a:solidFill>
                  <a:srgbClr val="434343"/>
                </a:solidFill>
                <a:latin typeface="Trebuchet MS"/>
                <a:ea typeface="Trebuchet MS"/>
                <a:cs typeface="Trebuchet MS"/>
                <a:sym typeface="Trebuchet MS"/>
              </a:rPr>
              <a:t>document.getElementById("demo").innerHTML="Hello JB";</a:t>
            </a:r>
            <a:endParaRPr b="0" i="1" sz="1700">
              <a:solidFill>
                <a:srgbClr val="434343"/>
              </a:solidFill>
              <a:latin typeface="Trebuchet MS"/>
              <a:ea typeface="Trebuchet MS"/>
              <a:cs typeface="Trebuchet MS"/>
              <a:sym typeface="Trebuchet MS"/>
            </a:endParaRPr>
          </a:p>
          <a:p>
            <a:pPr indent="0" lvl="0" marL="0" rtl="0" algn="l">
              <a:lnSpc>
                <a:spcPct val="100000"/>
              </a:lnSpc>
              <a:spcBef>
                <a:spcPts val="400"/>
              </a:spcBef>
              <a:spcAft>
                <a:spcPts val="0"/>
              </a:spcAft>
              <a:buNone/>
            </a:pPr>
            <a:r>
              <a:t/>
            </a:r>
            <a:endParaRPr sz="2000" u="sng">
              <a:solidFill>
                <a:srgbClr val="0170BA"/>
              </a:solidFill>
              <a:latin typeface="Alegreya"/>
              <a:ea typeface="Alegreya"/>
              <a:cs typeface="Alegreya"/>
              <a:sym typeface="Alegreya"/>
            </a:endParaRPr>
          </a:p>
        </p:txBody>
      </p:sp>
      <p:pic>
        <p:nvPicPr>
          <p:cNvPr id="417" name="Google Shape;417;p32"/>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0" name="Shape 1740"/>
        <p:cNvGrpSpPr/>
        <p:nvPr/>
      </p:nvGrpSpPr>
      <p:grpSpPr>
        <a:xfrm>
          <a:off x="0" y="0"/>
          <a:ext cx="0" cy="0"/>
          <a:chOff x="0" y="0"/>
          <a:chExt cx="0" cy="0"/>
        </a:xfrm>
      </p:grpSpPr>
      <p:sp>
        <p:nvSpPr>
          <p:cNvPr id="1741" name="Google Shape;1741;p212"/>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a:t>
            </a:r>
            <a:r>
              <a:rPr lang="en" sz="3600">
                <a:solidFill>
                  <a:srgbClr val="63A814"/>
                </a:solidFill>
                <a:latin typeface="Alegreya"/>
                <a:ea typeface="Alegreya"/>
                <a:cs typeface="Alegreya"/>
                <a:sym typeface="Alegreya"/>
              </a:rPr>
              <a:t> DOM </a:t>
            </a:r>
            <a:r>
              <a:rPr lang="en" sz="3600">
                <a:solidFill>
                  <a:srgbClr val="63A814"/>
                </a:solidFill>
                <a:latin typeface="Alegreya"/>
                <a:ea typeface="Alegreya"/>
                <a:cs typeface="Alegreya"/>
                <a:sym typeface="Alegreya"/>
              </a:rPr>
              <a:t>Node (cont.) </a:t>
            </a:r>
            <a:endParaRPr sz="3600">
              <a:solidFill>
                <a:srgbClr val="63A814"/>
              </a:solidFill>
              <a:latin typeface="Alegreya"/>
              <a:ea typeface="Alegreya"/>
              <a:cs typeface="Alegreya"/>
              <a:sym typeface="Alegreya"/>
            </a:endParaRPr>
          </a:p>
        </p:txBody>
      </p:sp>
      <p:pic>
        <p:nvPicPr>
          <p:cNvPr id="1742" name="Google Shape;1742;p212"/>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743" name="Google Shape;1743;p212"/>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000">
                <a:solidFill>
                  <a:srgbClr val="0170BA"/>
                </a:solidFill>
                <a:latin typeface="Alegreya"/>
                <a:ea typeface="Alegreya"/>
                <a:cs typeface="Alegreya"/>
                <a:sym typeface="Alegreya"/>
              </a:rPr>
              <a:t>Javascript HTML DOM Navigation</a:t>
            </a:r>
            <a:endParaRPr b="0" sz="1800">
              <a:solidFill>
                <a:srgbClr val="434343"/>
              </a:solidFill>
              <a:latin typeface="Trebuchet MS"/>
              <a:ea typeface="Trebuchet MS"/>
              <a:cs typeface="Trebuchet MS"/>
              <a:sym typeface="Trebuchet MS"/>
            </a:endParaRPr>
          </a:p>
          <a:p>
            <a:pPr indent="-355600" lvl="0" marL="457200" rtl="0" algn="l">
              <a:lnSpc>
                <a:spcPct val="100000"/>
              </a:lnSpc>
              <a:spcBef>
                <a:spcPts val="500"/>
              </a:spcBef>
              <a:spcAft>
                <a:spcPts val="0"/>
              </a:spcAft>
              <a:buSzPts val="2000"/>
              <a:buFont typeface="Alegreya"/>
              <a:buChar char="❏"/>
            </a:pPr>
            <a:r>
              <a:rPr b="0" lang="en" sz="2000">
                <a:solidFill>
                  <a:srgbClr val="434343"/>
                </a:solidFill>
                <a:latin typeface="Alegreya"/>
                <a:ea typeface="Alegreya"/>
                <a:cs typeface="Alegreya"/>
                <a:sym typeface="Alegreya"/>
              </a:rPr>
              <a:t>With the HTML DOM, all nodes in the node tree can be accessed by JavaScript.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SzPts val="2000"/>
              <a:buFont typeface="Alegreya"/>
              <a:buChar char="❏"/>
            </a:pPr>
            <a:r>
              <a:rPr b="0" lang="en" sz="2000">
                <a:solidFill>
                  <a:srgbClr val="434343"/>
                </a:solidFill>
                <a:latin typeface="Alegreya"/>
                <a:ea typeface="Alegreya"/>
                <a:cs typeface="Alegreya"/>
                <a:sym typeface="Alegreya"/>
              </a:rPr>
              <a:t>New nodes can be created, and all nodes can be modified or deleted. </a:t>
            </a:r>
            <a:endParaRPr b="0" sz="2000">
              <a:solidFill>
                <a:srgbClr val="434343"/>
              </a:solidFill>
              <a:latin typeface="Alegreya"/>
              <a:ea typeface="Alegreya"/>
              <a:cs typeface="Alegreya"/>
              <a:sym typeface="Alegreya"/>
            </a:endParaRPr>
          </a:p>
          <a:p>
            <a:pPr indent="0" lvl="0" marL="0" rtl="0" algn="l">
              <a:spcBef>
                <a:spcPts val="1000"/>
              </a:spcBef>
              <a:spcAft>
                <a:spcPts val="0"/>
              </a:spcAft>
              <a:buNone/>
            </a:pPr>
            <a:r>
              <a:rPr lang="en" sz="2000">
                <a:solidFill>
                  <a:srgbClr val="0170BA"/>
                </a:solidFill>
                <a:latin typeface="Alegreya"/>
                <a:ea typeface="Alegreya"/>
                <a:cs typeface="Alegreya"/>
                <a:sym typeface="Alegreya"/>
              </a:rPr>
              <a:t>Node Relationship</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nodes in the node tree have a hierarchical relationship to each other.</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terms parent, child, and sibling</a:t>
            </a:r>
            <a:r>
              <a:rPr b="0" lang="en" sz="2000">
                <a:solidFill>
                  <a:srgbClr val="434343"/>
                </a:solidFill>
                <a:latin typeface="Alegreya"/>
                <a:ea typeface="Alegreya"/>
                <a:cs typeface="Alegreya"/>
                <a:sym typeface="Alegreya"/>
              </a:rPr>
              <a:t> are used to describe the relationships.</a:t>
            </a:r>
            <a:endParaRPr b="0" sz="2000">
              <a:solidFill>
                <a:srgbClr val="434343"/>
              </a:solidFill>
              <a:latin typeface="Alegreya"/>
              <a:ea typeface="Alegreya"/>
              <a:cs typeface="Alegreya"/>
              <a:sym typeface="Alegreya"/>
            </a:endParaRPr>
          </a:p>
          <a:p>
            <a:pPr indent="-355600" lvl="1" marL="9144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In a node tree, the top node is called the </a:t>
            </a:r>
            <a:r>
              <a:rPr lang="en" sz="2000">
                <a:solidFill>
                  <a:srgbClr val="27278B"/>
                </a:solidFill>
                <a:latin typeface="Alegreya"/>
                <a:ea typeface="Alegreya"/>
                <a:cs typeface="Alegreya"/>
                <a:sym typeface="Alegreya"/>
              </a:rPr>
              <a:t>root </a:t>
            </a:r>
            <a:r>
              <a:rPr b="0" lang="en" sz="2000">
                <a:solidFill>
                  <a:srgbClr val="434343"/>
                </a:solidFill>
                <a:latin typeface="Alegreya"/>
                <a:ea typeface="Alegreya"/>
                <a:cs typeface="Alegreya"/>
                <a:sym typeface="Alegreya"/>
              </a:rPr>
              <a:t>(or root node)</a:t>
            </a:r>
            <a:endParaRPr b="0" sz="2000">
              <a:solidFill>
                <a:srgbClr val="434343"/>
              </a:solidFill>
              <a:latin typeface="Alegreya"/>
              <a:ea typeface="Alegreya"/>
              <a:cs typeface="Alegreya"/>
              <a:sym typeface="Alegreya"/>
            </a:endParaRPr>
          </a:p>
          <a:p>
            <a:pPr indent="-355600" lvl="1" marL="9144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Every node has exactly </a:t>
            </a:r>
            <a:r>
              <a:rPr lang="en" sz="2000">
                <a:solidFill>
                  <a:srgbClr val="27278B"/>
                </a:solidFill>
                <a:latin typeface="Alegreya"/>
                <a:ea typeface="Alegreya"/>
                <a:cs typeface="Alegreya"/>
                <a:sym typeface="Alegreya"/>
              </a:rPr>
              <a:t>one parent</a:t>
            </a:r>
            <a:r>
              <a:rPr b="0" lang="en" sz="2000">
                <a:solidFill>
                  <a:srgbClr val="434343"/>
                </a:solidFill>
                <a:latin typeface="Alegreya"/>
                <a:ea typeface="Alegreya"/>
                <a:cs typeface="Alegreya"/>
                <a:sym typeface="Alegreya"/>
              </a:rPr>
              <a:t>, except the root (which has no parent)</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7" name="Shape 1747"/>
        <p:cNvGrpSpPr/>
        <p:nvPr/>
      </p:nvGrpSpPr>
      <p:grpSpPr>
        <a:xfrm>
          <a:off x="0" y="0"/>
          <a:ext cx="0" cy="0"/>
          <a:chOff x="0" y="0"/>
          <a:chExt cx="0" cy="0"/>
        </a:xfrm>
      </p:grpSpPr>
      <p:sp>
        <p:nvSpPr>
          <p:cNvPr id="1748" name="Google Shape;1748;p213"/>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a:t>
            </a:r>
            <a:r>
              <a:rPr lang="en" sz="3600">
                <a:solidFill>
                  <a:srgbClr val="63A814"/>
                </a:solidFill>
                <a:latin typeface="Alegreya"/>
                <a:ea typeface="Alegreya"/>
                <a:cs typeface="Alegreya"/>
                <a:sym typeface="Alegreya"/>
              </a:rPr>
              <a:t> DOM</a:t>
            </a:r>
            <a:r>
              <a:rPr lang="en" sz="3600">
                <a:solidFill>
                  <a:srgbClr val="63A814"/>
                </a:solidFill>
                <a:latin typeface="Alegreya"/>
                <a:ea typeface="Alegreya"/>
                <a:cs typeface="Alegreya"/>
                <a:sym typeface="Alegreya"/>
              </a:rPr>
              <a:t> Node (cont.) </a:t>
            </a:r>
            <a:endParaRPr sz="3600">
              <a:solidFill>
                <a:srgbClr val="63A814"/>
              </a:solidFill>
              <a:latin typeface="Alegreya"/>
              <a:ea typeface="Alegreya"/>
              <a:cs typeface="Alegreya"/>
              <a:sym typeface="Alegreya"/>
            </a:endParaRPr>
          </a:p>
        </p:txBody>
      </p:sp>
      <p:pic>
        <p:nvPicPr>
          <p:cNvPr id="1749" name="Google Shape;1749;p213"/>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750" name="Google Shape;1750;p213"/>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solidFill>
                  <a:srgbClr val="0170BA"/>
                </a:solidFill>
                <a:latin typeface="Alegreya"/>
                <a:ea typeface="Alegreya"/>
                <a:cs typeface="Alegreya"/>
                <a:sym typeface="Alegreya"/>
              </a:rPr>
              <a:t>Node Relationship</a:t>
            </a:r>
            <a:endParaRPr b="0" sz="2000">
              <a:solidFill>
                <a:srgbClr val="000000"/>
              </a:solidFill>
              <a:latin typeface="Alegreya"/>
              <a:ea typeface="Alegreya"/>
              <a:cs typeface="Alegreya"/>
              <a:sym typeface="Alegreya"/>
            </a:endParaRPr>
          </a:p>
          <a:p>
            <a:pPr indent="-355600" lvl="1" marL="914400" rtl="0" algn="l">
              <a:lnSpc>
                <a:spcPct val="100000"/>
              </a:lnSpc>
              <a:spcBef>
                <a:spcPts val="400"/>
              </a:spcBef>
              <a:spcAft>
                <a:spcPts val="0"/>
              </a:spcAft>
              <a:buClr>
                <a:srgbClr val="434343"/>
              </a:buClr>
              <a:buSzPts val="2000"/>
              <a:buFont typeface="Alegreya"/>
              <a:buChar char="❏"/>
            </a:pPr>
            <a:r>
              <a:rPr b="0" lang="en" sz="2000">
                <a:solidFill>
                  <a:srgbClr val="000000"/>
                </a:solidFill>
                <a:latin typeface="Alegreya"/>
                <a:ea typeface="Alegreya"/>
                <a:cs typeface="Alegreya"/>
                <a:sym typeface="Alegreya"/>
              </a:rPr>
              <a:t>A node can have </a:t>
            </a:r>
            <a:r>
              <a:rPr lang="en" sz="2000">
                <a:solidFill>
                  <a:schemeClr val="accent5"/>
                </a:solidFill>
                <a:latin typeface="Alegreya"/>
                <a:ea typeface="Alegreya"/>
                <a:cs typeface="Alegreya"/>
                <a:sym typeface="Alegreya"/>
              </a:rPr>
              <a:t>a number of children</a:t>
            </a:r>
            <a:endParaRPr sz="2000">
              <a:solidFill>
                <a:schemeClr val="accent5"/>
              </a:solidFill>
              <a:latin typeface="Alegreya"/>
              <a:ea typeface="Alegreya"/>
              <a:cs typeface="Alegreya"/>
              <a:sym typeface="Alegreya"/>
            </a:endParaRPr>
          </a:p>
          <a:p>
            <a:pPr indent="-355600" lvl="1" marL="914400" rtl="0" algn="l">
              <a:lnSpc>
                <a:spcPct val="100000"/>
              </a:lnSpc>
              <a:spcBef>
                <a:spcPts val="0"/>
              </a:spcBef>
              <a:spcAft>
                <a:spcPts val="0"/>
              </a:spcAft>
              <a:buClr>
                <a:srgbClr val="434343"/>
              </a:buClr>
              <a:buSzPts val="2000"/>
              <a:buFont typeface="Alegreya"/>
              <a:buChar char="❏"/>
            </a:pPr>
            <a:r>
              <a:rPr b="0" lang="en" sz="2000">
                <a:solidFill>
                  <a:srgbClr val="000000"/>
                </a:solidFill>
                <a:latin typeface="Alegreya"/>
                <a:ea typeface="Alegreya"/>
                <a:cs typeface="Alegreya"/>
                <a:sym typeface="Alegreya"/>
              </a:rPr>
              <a:t>Siblings (brothers or sisters) are nodes with the same parent</a:t>
            </a:r>
            <a:endParaRPr b="0" sz="2000">
              <a:solidFill>
                <a:srgbClr val="000000"/>
              </a:solidFill>
              <a:latin typeface="Alegreya"/>
              <a:ea typeface="Alegreya"/>
              <a:cs typeface="Alegreya"/>
              <a:sym typeface="Alegreya"/>
            </a:endParaRPr>
          </a:p>
          <a:p>
            <a:pPr indent="0" lvl="0" marL="0" rtl="0" algn="l">
              <a:lnSpc>
                <a:spcPct val="100000"/>
              </a:lnSpc>
              <a:spcBef>
                <a:spcPts val="1000"/>
              </a:spcBef>
              <a:spcAft>
                <a:spcPts val="0"/>
              </a:spcAft>
              <a:buNone/>
            </a:pPr>
            <a:r>
              <a:rPr lang="en" sz="2000">
                <a:solidFill>
                  <a:schemeClr val="accent5"/>
                </a:solidFill>
                <a:latin typeface="Alegreya"/>
                <a:ea typeface="Alegreya"/>
                <a:cs typeface="Alegreya"/>
                <a:sym typeface="Alegreya"/>
              </a:rPr>
              <a:t>Example:  </a:t>
            </a:r>
            <a:r>
              <a:rPr b="0" lang="en" sz="1500">
                <a:solidFill>
                  <a:srgbClr val="434343"/>
                </a:solidFill>
                <a:latin typeface="Trebuchet MS"/>
                <a:ea typeface="Trebuchet MS"/>
                <a:cs typeface="Trebuchet MS"/>
                <a:sym typeface="Trebuchet MS"/>
              </a:rPr>
              <a:t>&lt;html&gt;</a:t>
            </a:r>
            <a:endParaRPr b="0" sz="1500">
              <a:solidFill>
                <a:srgbClr val="434343"/>
              </a:solidFill>
              <a:latin typeface="Trebuchet MS"/>
              <a:ea typeface="Trebuchet MS"/>
              <a:cs typeface="Trebuchet MS"/>
              <a:sym typeface="Trebuchet MS"/>
            </a:endParaRPr>
          </a:p>
          <a:p>
            <a:pPr indent="0" lvl="0" marL="1371600" rtl="0" algn="l">
              <a:lnSpc>
                <a:spcPct val="100000"/>
              </a:lnSpc>
              <a:spcBef>
                <a:spcPts val="500"/>
              </a:spcBef>
              <a:spcAft>
                <a:spcPts val="0"/>
              </a:spcAft>
              <a:buNone/>
            </a:pPr>
            <a:r>
              <a:rPr b="0" lang="en" sz="1500">
                <a:solidFill>
                  <a:srgbClr val="434343"/>
                </a:solidFill>
                <a:latin typeface="Trebuchet MS"/>
                <a:ea typeface="Trebuchet MS"/>
                <a:cs typeface="Trebuchet MS"/>
                <a:sym typeface="Trebuchet MS"/>
              </a:rPr>
              <a:t>  &lt;head&gt;</a:t>
            </a:r>
            <a:endParaRPr b="0" sz="1500">
              <a:solidFill>
                <a:srgbClr val="434343"/>
              </a:solidFill>
              <a:latin typeface="Trebuchet MS"/>
              <a:ea typeface="Trebuchet MS"/>
              <a:cs typeface="Trebuchet MS"/>
              <a:sym typeface="Trebuchet MS"/>
            </a:endParaRPr>
          </a:p>
          <a:p>
            <a:pPr indent="0" lvl="0" marL="1371600" rtl="0" algn="l">
              <a:lnSpc>
                <a:spcPct val="100000"/>
              </a:lnSpc>
              <a:spcBef>
                <a:spcPts val="500"/>
              </a:spcBef>
              <a:spcAft>
                <a:spcPts val="0"/>
              </a:spcAft>
              <a:buNone/>
            </a:pPr>
            <a:r>
              <a:rPr b="0" lang="en" sz="1500">
                <a:solidFill>
                  <a:srgbClr val="434343"/>
                </a:solidFill>
                <a:latin typeface="Trebuchet MS"/>
                <a:ea typeface="Trebuchet MS"/>
                <a:cs typeface="Trebuchet MS"/>
                <a:sym typeface="Trebuchet MS"/>
              </a:rPr>
              <a:t>    &lt;title&gt;DOM Tutorial&lt;/title&gt;</a:t>
            </a:r>
            <a:endParaRPr b="0" sz="1500">
              <a:solidFill>
                <a:srgbClr val="434343"/>
              </a:solidFill>
              <a:latin typeface="Trebuchet MS"/>
              <a:ea typeface="Trebuchet MS"/>
              <a:cs typeface="Trebuchet MS"/>
              <a:sym typeface="Trebuchet MS"/>
            </a:endParaRPr>
          </a:p>
          <a:p>
            <a:pPr indent="0" lvl="0" marL="1371600" rtl="0" algn="l">
              <a:lnSpc>
                <a:spcPct val="100000"/>
              </a:lnSpc>
              <a:spcBef>
                <a:spcPts val="500"/>
              </a:spcBef>
              <a:spcAft>
                <a:spcPts val="0"/>
              </a:spcAft>
              <a:buNone/>
            </a:pPr>
            <a:r>
              <a:rPr b="0" lang="en" sz="1500">
                <a:solidFill>
                  <a:srgbClr val="434343"/>
                </a:solidFill>
                <a:latin typeface="Trebuchet MS"/>
                <a:ea typeface="Trebuchet MS"/>
                <a:cs typeface="Trebuchet MS"/>
                <a:sym typeface="Trebuchet MS"/>
              </a:rPr>
              <a:t>  &lt;/head&gt;</a:t>
            </a:r>
            <a:endParaRPr b="0" sz="1500">
              <a:solidFill>
                <a:srgbClr val="434343"/>
              </a:solidFill>
              <a:latin typeface="Trebuchet MS"/>
              <a:ea typeface="Trebuchet MS"/>
              <a:cs typeface="Trebuchet MS"/>
              <a:sym typeface="Trebuchet MS"/>
            </a:endParaRPr>
          </a:p>
          <a:p>
            <a:pPr indent="0" lvl="0" marL="1371600" rtl="0" algn="l">
              <a:lnSpc>
                <a:spcPct val="100000"/>
              </a:lnSpc>
              <a:spcBef>
                <a:spcPts val="500"/>
              </a:spcBef>
              <a:spcAft>
                <a:spcPts val="0"/>
              </a:spcAft>
              <a:buNone/>
            </a:pPr>
            <a:r>
              <a:rPr b="0" lang="en" sz="1500">
                <a:solidFill>
                  <a:srgbClr val="434343"/>
                </a:solidFill>
                <a:latin typeface="Trebuchet MS"/>
                <a:ea typeface="Trebuchet MS"/>
                <a:cs typeface="Trebuchet MS"/>
                <a:sym typeface="Trebuchet MS"/>
              </a:rPr>
              <a:t>  &lt;body&gt;</a:t>
            </a:r>
            <a:endParaRPr b="0" sz="1500">
              <a:solidFill>
                <a:srgbClr val="434343"/>
              </a:solidFill>
              <a:latin typeface="Trebuchet MS"/>
              <a:ea typeface="Trebuchet MS"/>
              <a:cs typeface="Trebuchet MS"/>
              <a:sym typeface="Trebuchet MS"/>
            </a:endParaRPr>
          </a:p>
          <a:p>
            <a:pPr indent="0" lvl="0" marL="1371600" rtl="0" algn="l">
              <a:lnSpc>
                <a:spcPct val="100000"/>
              </a:lnSpc>
              <a:spcBef>
                <a:spcPts val="500"/>
              </a:spcBef>
              <a:spcAft>
                <a:spcPts val="0"/>
              </a:spcAft>
              <a:buNone/>
            </a:pPr>
            <a:r>
              <a:rPr b="0" lang="en" sz="1500">
                <a:solidFill>
                  <a:srgbClr val="434343"/>
                </a:solidFill>
                <a:latin typeface="Trebuchet MS"/>
                <a:ea typeface="Trebuchet MS"/>
                <a:cs typeface="Trebuchet MS"/>
                <a:sym typeface="Trebuchet MS"/>
              </a:rPr>
              <a:t>    &lt;h1&gt;DOM Lesson one&lt;/h1&gt;</a:t>
            </a:r>
            <a:endParaRPr b="0" sz="1500">
              <a:solidFill>
                <a:srgbClr val="434343"/>
              </a:solidFill>
              <a:latin typeface="Trebuchet MS"/>
              <a:ea typeface="Trebuchet MS"/>
              <a:cs typeface="Trebuchet MS"/>
              <a:sym typeface="Trebuchet MS"/>
            </a:endParaRPr>
          </a:p>
          <a:p>
            <a:pPr indent="0" lvl="0" marL="1371600" rtl="0" algn="l">
              <a:lnSpc>
                <a:spcPct val="100000"/>
              </a:lnSpc>
              <a:spcBef>
                <a:spcPts val="500"/>
              </a:spcBef>
              <a:spcAft>
                <a:spcPts val="0"/>
              </a:spcAft>
              <a:buNone/>
            </a:pPr>
            <a:r>
              <a:rPr b="0" lang="en" sz="1500">
                <a:solidFill>
                  <a:srgbClr val="434343"/>
                </a:solidFill>
                <a:latin typeface="Trebuchet MS"/>
                <a:ea typeface="Trebuchet MS"/>
                <a:cs typeface="Trebuchet MS"/>
                <a:sym typeface="Trebuchet MS"/>
              </a:rPr>
              <a:t>    &lt;p&gt;Hello world!&lt;/p&gt;</a:t>
            </a:r>
            <a:endParaRPr b="0" sz="1500">
              <a:solidFill>
                <a:srgbClr val="434343"/>
              </a:solidFill>
              <a:latin typeface="Trebuchet MS"/>
              <a:ea typeface="Trebuchet MS"/>
              <a:cs typeface="Trebuchet MS"/>
              <a:sym typeface="Trebuchet MS"/>
            </a:endParaRPr>
          </a:p>
          <a:p>
            <a:pPr indent="0" lvl="0" marL="1371600" rtl="0" algn="l">
              <a:lnSpc>
                <a:spcPct val="100000"/>
              </a:lnSpc>
              <a:spcBef>
                <a:spcPts val="500"/>
              </a:spcBef>
              <a:spcAft>
                <a:spcPts val="0"/>
              </a:spcAft>
              <a:buNone/>
            </a:pPr>
            <a:r>
              <a:rPr b="0" lang="en" sz="1500">
                <a:solidFill>
                  <a:srgbClr val="434343"/>
                </a:solidFill>
                <a:latin typeface="Trebuchet MS"/>
                <a:ea typeface="Trebuchet MS"/>
                <a:cs typeface="Trebuchet MS"/>
                <a:sym typeface="Trebuchet MS"/>
              </a:rPr>
              <a:t>  &lt;/body&gt;</a:t>
            </a:r>
            <a:endParaRPr b="0" sz="15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rPr b="0" lang="en" sz="1500">
                <a:solidFill>
                  <a:srgbClr val="434343"/>
                </a:solidFill>
                <a:latin typeface="Trebuchet MS"/>
                <a:ea typeface="Trebuchet MS"/>
                <a:cs typeface="Trebuchet MS"/>
                <a:sym typeface="Trebuchet MS"/>
              </a:rPr>
              <a:t>                      &lt;/html&gt;</a:t>
            </a:r>
            <a:endParaRPr sz="1500">
              <a:solidFill>
                <a:schemeClr val="accent5"/>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4" name="Shape 1754"/>
        <p:cNvGrpSpPr/>
        <p:nvPr/>
      </p:nvGrpSpPr>
      <p:grpSpPr>
        <a:xfrm>
          <a:off x="0" y="0"/>
          <a:ext cx="0" cy="0"/>
          <a:chOff x="0" y="0"/>
          <a:chExt cx="0" cy="0"/>
        </a:xfrm>
      </p:grpSpPr>
      <p:sp>
        <p:nvSpPr>
          <p:cNvPr id="1755" name="Google Shape;1755;p214"/>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a:t>
            </a:r>
            <a:r>
              <a:rPr lang="en" sz="3600">
                <a:solidFill>
                  <a:srgbClr val="63A814"/>
                </a:solidFill>
                <a:latin typeface="Alegreya"/>
                <a:ea typeface="Alegreya"/>
                <a:cs typeface="Alegreya"/>
                <a:sym typeface="Alegreya"/>
              </a:rPr>
              <a:t> DOM</a:t>
            </a:r>
            <a:r>
              <a:rPr lang="en" sz="3600">
                <a:solidFill>
                  <a:srgbClr val="63A814"/>
                </a:solidFill>
                <a:latin typeface="Alegreya"/>
                <a:ea typeface="Alegreya"/>
                <a:cs typeface="Alegreya"/>
                <a:sym typeface="Alegreya"/>
              </a:rPr>
              <a:t> Node (cont.) </a:t>
            </a:r>
            <a:endParaRPr sz="3600">
              <a:solidFill>
                <a:srgbClr val="63A814"/>
              </a:solidFill>
              <a:latin typeface="Alegreya"/>
              <a:ea typeface="Alegreya"/>
              <a:cs typeface="Alegreya"/>
              <a:sym typeface="Alegreya"/>
            </a:endParaRPr>
          </a:p>
        </p:txBody>
      </p:sp>
      <p:pic>
        <p:nvPicPr>
          <p:cNvPr id="1756" name="Google Shape;1756;p214"/>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757" name="Google Shape;1757;p214"/>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solidFill>
                  <a:srgbClr val="0170BA"/>
                </a:solidFill>
                <a:latin typeface="Alegreya"/>
                <a:ea typeface="Alegreya"/>
                <a:cs typeface="Alegreya"/>
                <a:sym typeface="Alegreya"/>
              </a:rPr>
              <a:t>Node Relationship</a:t>
            </a:r>
            <a:endParaRPr b="0" sz="2000">
              <a:solidFill>
                <a:srgbClr val="000000"/>
              </a:solidFill>
              <a:latin typeface="Alegreya"/>
              <a:ea typeface="Alegreya"/>
              <a:cs typeface="Alegreya"/>
              <a:sym typeface="Alegreya"/>
            </a:endParaRPr>
          </a:p>
          <a:p>
            <a:pPr indent="0" lvl="0" marL="0" rtl="0" algn="l">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b="0" lang="en" sz="2000">
                <a:solidFill>
                  <a:srgbClr val="434343"/>
                </a:solidFill>
                <a:latin typeface="Alegreya"/>
                <a:ea typeface="Alegreya"/>
                <a:cs typeface="Alegreya"/>
                <a:sym typeface="Alegreya"/>
              </a:rPr>
              <a:t>Example explanation:</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&lt;html&gt; is the root node and &lt;html&gt; has no parents </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&lt;html&gt; is the parent of &lt;head&gt; and &lt;body&gt;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&lt;head&gt; is the first child of &lt;html&gt;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&lt;body&gt; is the last child of &lt;html&gt;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&lt;head&gt; has one child &lt;title&gt;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&lt;title&gt; has one child (a text node) "DOM Tutorial"</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&lt;body&gt; has two children &lt;h1&gt; and &lt;p&gt;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&lt;h1&gt; has one child "DOM Lesson one"</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&lt;p&gt; has one child "Hello world!"		</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&lt;h1&gt; and &lt;p&gt; are siblings</a:t>
            </a:r>
            <a:br>
              <a:rPr b="0" lang="en" sz="2000">
                <a:solidFill>
                  <a:srgbClr val="434343"/>
                </a:solidFill>
                <a:latin typeface="Alegreya"/>
                <a:ea typeface="Alegreya"/>
                <a:cs typeface="Alegreya"/>
                <a:sym typeface="Alegreya"/>
              </a:rPr>
            </a:b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1" name="Shape 1761"/>
        <p:cNvGrpSpPr/>
        <p:nvPr/>
      </p:nvGrpSpPr>
      <p:grpSpPr>
        <a:xfrm>
          <a:off x="0" y="0"/>
          <a:ext cx="0" cy="0"/>
          <a:chOff x="0" y="0"/>
          <a:chExt cx="0" cy="0"/>
        </a:xfrm>
      </p:grpSpPr>
      <p:sp>
        <p:nvSpPr>
          <p:cNvPr id="1762" name="Google Shape;1762;p215"/>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a:t>
            </a:r>
            <a:r>
              <a:rPr lang="en" sz="3600">
                <a:solidFill>
                  <a:srgbClr val="63A814"/>
                </a:solidFill>
                <a:latin typeface="Alegreya"/>
                <a:ea typeface="Alegreya"/>
                <a:cs typeface="Alegreya"/>
                <a:sym typeface="Alegreya"/>
              </a:rPr>
              <a:t> DOM</a:t>
            </a:r>
            <a:r>
              <a:rPr lang="en" sz="3600">
                <a:solidFill>
                  <a:srgbClr val="63A814"/>
                </a:solidFill>
                <a:latin typeface="Alegreya"/>
                <a:ea typeface="Alegreya"/>
                <a:cs typeface="Alegreya"/>
                <a:sym typeface="Alegreya"/>
              </a:rPr>
              <a:t> Node (cont.) </a:t>
            </a:r>
            <a:endParaRPr sz="3600">
              <a:solidFill>
                <a:srgbClr val="63A814"/>
              </a:solidFill>
              <a:latin typeface="Alegreya"/>
              <a:ea typeface="Alegreya"/>
              <a:cs typeface="Alegreya"/>
              <a:sym typeface="Alegreya"/>
            </a:endParaRPr>
          </a:p>
        </p:txBody>
      </p:sp>
      <p:pic>
        <p:nvPicPr>
          <p:cNvPr id="1763" name="Google Shape;1763;p215"/>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764" name="Google Shape;1764;p215"/>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Navigating Between Nodes</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You can use the following node properties to navigate between nodes with JavaScript:</a:t>
            </a:r>
            <a:endParaRPr b="0" sz="2000">
              <a:solidFill>
                <a:srgbClr val="000000"/>
              </a:solidFill>
              <a:latin typeface="Alegreya"/>
              <a:ea typeface="Alegreya"/>
              <a:cs typeface="Alegreya"/>
              <a:sym typeface="Alegreya"/>
            </a:endParaRPr>
          </a:p>
          <a:p>
            <a:pPr indent="-355600" lvl="1" marL="914400" rtl="0" algn="l">
              <a:lnSpc>
                <a:spcPct val="100000"/>
              </a:lnSpc>
              <a:spcBef>
                <a:spcPts val="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parentNode</a:t>
            </a:r>
            <a:endParaRPr b="0" sz="2000">
              <a:solidFill>
                <a:srgbClr val="000000"/>
              </a:solidFill>
              <a:latin typeface="Alegreya"/>
              <a:ea typeface="Alegreya"/>
              <a:cs typeface="Alegreya"/>
              <a:sym typeface="Alegreya"/>
            </a:endParaRPr>
          </a:p>
          <a:p>
            <a:pPr indent="-355600" lvl="1" marL="914400" rtl="0" algn="l">
              <a:lnSpc>
                <a:spcPct val="100000"/>
              </a:lnSpc>
              <a:spcBef>
                <a:spcPts val="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childNodes[</a:t>
            </a:r>
            <a:r>
              <a:rPr b="0" i="1" lang="en" sz="2000">
                <a:solidFill>
                  <a:srgbClr val="000000"/>
                </a:solidFill>
                <a:latin typeface="Alegreya"/>
                <a:ea typeface="Alegreya"/>
                <a:cs typeface="Alegreya"/>
                <a:sym typeface="Alegreya"/>
              </a:rPr>
              <a:t>nodenumber</a:t>
            </a:r>
            <a:r>
              <a:rPr b="0" lang="en" sz="2000">
                <a:solidFill>
                  <a:srgbClr val="000000"/>
                </a:solidFill>
                <a:latin typeface="Alegreya"/>
                <a:ea typeface="Alegreya"/>
                <a:cs typeface="Alegreya"/>
                <a:sym typeface="Alegreya"/>
              </a:rPr>
              <a:t>]</a:t>
            </a:r>
            <a:endParaRPr b="0" sz="2000">
              <a:solidFill>
                <a:srgbClr val="000000"/>
              </a:solidFill>
              <a:latin typeface="Alegreya"/>
              <a:ea typeface="Alegreya"/>
              <a:cs typeface="Alegreya"/>
              <a:sym typeface="Alegreya"/>
            </a:endParaRPr>
          </a:p>
          <a:p>
            <a:pPr indent="-355600" lvl="1" marL="914400" rtl="0" algn="l">
              <a:lnSpc>
                <a:spcPct val="100000"/>
              </a:lnSpc>
              <a:spcBef>
                <a:spcPts val="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firstChild</a:t>
            </a:r>
            <a:endParaRPr b="0" sz="2000">
              <a:solidFill>
                <a:srgbClr val="000000"/>
              </a:solidFill>
              <a:latin typeface="Alegreya"/>
              <a:ea typeface="Alegreya"/>
              <a:cs typeface="Alegreya"/>
              <a:sym typeface="Alegreya"/>
            </a:endParaRPr>
          </a:p>
          <a:p>
            <a:pPr indent="-355600" lvl="1" marL="914400" rtl="0" algn="l">
              <a:lnSpc>
                <a:spcPct val="100000"/>
              </a:lnSpc>
              <a:spcBef>
                <a:spcPts val="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lastChild</a:t>
            </a:r>
            <a:endParaRPr b="0" sz="2000">
              <a:solidFill>
                <a:srgbClr val="000000"/>
              </a:solidFill>
              <a:latin typeface="Alegreya"/>
              <a:ea typeface="Alegreya"/>
              <a:cs typeface="Alegreya"/>
              <a:sym typeface="Alegreya"/>
            </a:endParaRPr>
          </a:p>
          <a:p>
            <a:pPr indent="-355600" lvl="1" marL="914400" rtl="0" algn="l">
              <a:lnSpc>
                <a:spcPct val="100000"/>
              </a:lnSpc>
              <a:spcBef>
                <a:spcPts val="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nextSibling</a:t>
            </a:r>
            <a:endParaRPr b="0" sz="2000">
              <a:solidFill>
                <a:srgbClr val="000000"/>
              </a:solidFill>
              <a:latin typeface="Alegreya"/>
              <a:ea typeface="Alegreya"/>
              <a:cs typeface="Alegreya"/>
              <a:sym typeface="Alegreya"/>
            </a:endParaRPr>
          </a:p>
          <a:p>
            <a:pPr indent="-355600" lvl="1" marL="914400" rtl="0" algn="l">
              <a:lnSpc>
                <a:spcPct val="100000"/>
              </a:lnSpc>
              <a:spcBef>
                <a:spcPts val="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previousSibling</a:t>
            </a:r>
            <a:endParaRPr sz="2000">
              <a:solidFill>
                <a:srgbClr val="0170BA"/>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8" name="Shape 1768"/>
        <p:cNvGrpSpPr/>
        <p:nvPr/>
      </p:nvGrpSpPr>
      <p:grpSpPr>
        <a:xfrm>
          <a:off x="0" y="0"/>
          <a:ext cx="0" cy="0"/>
          <a:chOff x="0" y="0"/>
          <a:chExt cx="0" cy="0"/>
        </a:xfrm>
      </p:grpSpPr>
      <p:sp>
        <p:nvSpPr>
          <p:cNvPr id="1769" name="Google Shape;1769;p216"/>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a:t>
            </a:r>
            <a:r>
              <a:rPr lang="en" sz="3600">
                <a:solidFill>
                  <a:srgbClr val="63A814"/>
                </a:solidFill>
                <a:latin typeface="Alegreya"/>
                <a:ea typeface="Alegreya"/>
                <a:cs typeface="Alegreya"/>
                <a:sym typeface="Alegreya"/>
              </a:rPr>
              <a:t> DOM</a:t>
            </a:r>
            <a:r>
              <a:rPr lang="en" sz="3600">
                <a:solidFill>
                  <a:srgbClr val="63A814"/>
                </a:solidFill>
                <a:latin typeface="Alegreya"/>
                <a:ea typeface="Alegreya"/>
                <a:cs typeface="Alegreya"/>
                <a:sym typeface="Alegreya"/>
              </a:rPr>
              <a:t> Node (cont.) </a:t>
            </a:r>
            <a:endParaRPr sz="3600">
              <a:solidFill>
                <a:srgbClr val="63A814"/>
              </a:solidFill>
              <a:latin typeface="Alegreya"/>
              <a:ea typeface="Alegreya"/>
              <a:cs typeface="Alegreya"/>
              <a:sym typeface="Alegreya"/>
            </a:endParaRPr>
          </a:p>
        </p:txBody>
      </p:sp>
      <p:pic>
        <p:nvPicPr>
          <p:cNvPr id="1770" name="Google Shape;1770;p216"/>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771" name="Google Shape;1771;p216"/>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Navigating Between Nodes</a:t>
            </a:r>
            <a:endParaRPr b="0" sz="2000">
              <a:solidFill>
                <a:srgbClr val="000000"/>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Warning!</a:t>
            </a:r>
            <a:endParaRPr sz="2000" u="sng">
              <a:solidFill>
                <a:srgbClr val="000000"/>
              </a:solidFill>
              <a:latin typeface="Alegreya"/>
              <a:ea typeface="Alegreya"/>
              <a:cs typeface="Alegreya"/>
              <a:sym typeface="Alegreya"/>
            </a:endParaRPr>
          </a:p>
          <a:p>
            <a:pPr indent="-355600" lvl="0" marL="457200" rtl="0" algn="l">
              <a:lnSpc>
                <a:spcPct val="100000"/>
              </a:lnSpc>
              <a:spcBef>
                <a:spcPts val="50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A common error in DOM processing is to expect an element node to contain text.</a:t>
            </a:r>
            <a:endParaRPr b="0" sz="2000">
              <a:solidFill>
                <a:srgbClr val="000000"/>
              </a:solidFill>
              <a:latin typeface="Alegreya"/>
              <a:ea typeface="Alegreya"/>
              <a:cs typeface="Alegreya"/>
              <a:sym typeface="Alegreya"/>
            </a:endParaRPr>
          </a:p>
          <a:p>
            <a:pPr indent="-355600" lvl="0" marL="457200" rtl="0" algn="l">
              <a:lnSpc>
                <a:spcPct val="100000"/>
              </a:lnSpc>
              <a:spcBef>
                <a:spcPts val="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In this example: </a:t>
            </a:r>
            <a:r>
              <a:rPr lang="en" sz="2000">
                <a:solidFill>
                  <a:schemeClr val="accent5"/>
                </a:solidFill>
                <a:latin typeface="Alegreya"/>
                <a:ea typeface="Alegreya"/>
                <a:cs typeface="Alegreya"/>
                <a:sym typeface="Alegreya"/>
              </a:rPr>
              <a:t>&lt;title&gt;DOM Tutorial&lt;/title&gt;</a:t>
            </a:r>
            <a:r>
              <a:rPr b="0" lang="en" sz="2000">
                <a:solidFill>
                  <a:srgbClr val="000000"/>
                </a:solidFill>
                <a:latin typeface="Alegreya"/>
                <a:ea typeface="Alegreya"/>
                <a:cs typeface="Alegreya"/>
                <a:sym typeface="Alegreya"/>
              </a:rPr>
              <a:t>, the element node &lt;title&gt; does not contain text. It contains a text node with the value "DOM Tutorial".</a:t>
            </a:r>
            <a:endParaRPr b="0" sz="2000">
              <a:solidFill>
                <a:srgbClr val="000000"/>
              </a:solidFill>
              <a:latin typeface="Alegreya"/>
              <a:ea typeface="Alegreya"/>
              <a:cs typeface="Alegreya"/>
              <a:sym typeface="Alegreya"/>
            </a:endParaRPr>
          </a:p>
          <a:p>
            <a:pPr indent="-355600" lvl="0" marL="457200" rtl="0" algn="l">
              <a:lnSpc>
                <a:spcPct val="100000"/>
              </a:lnSpc>
              <a:spcBef>
                <a:spcPts val="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The value of the text node can be accessed by the node's </a:t>
            </a:r>
            <a:r>
              <a:rPr lang="en" sz="2000">
                <a:solidFill>
                  <a:schemeClr val="accent5"/>
                </a:solidFill>
                <a:latin typeface="Alegreya"/>
                <a:ea typeface="Alegreya"/>
                <a:cs typeface="Alegreya"/>
                <a:sym typeface="Alegreya"/>
              </a:rPr>
              <a:t>innerHTML</a:t>
            </a:r>
            <a:r>
              <a:rPr b="0" lang="en" sz="2000">
                <a:solidFill>
                  <a:srgbClr val="000000"/>
                </a:solidFill>
                <a:latin typeface="Alegreya"/>
                <a:ea typeface="Alegreya"/>
                <a:cs typeface="Alegreya"/>
                <a:sym typeface="Alegreya"/>
              </a:rPr>
              <a:t> property, or the </a:t>
            </a:r>
            <a:r>
              <a:rPr lang="en" sz="2000">
                <a:solidFill>
                  <a:schemeClr val="accent5"/>
                </a:solidFill>
                <a:latin typeface="Alegreya"/>
                <a:ea typeface="Alegreya"/>
                <a:cs typeface="Alegreya"/>
                <a:sym typeface="Alegreya"/>
              </a:rPr>
              <a:t>nodeValue.</a:t>
            </a:r>
            <a:endParaRPr b="0" sz="2000">
              <a:solidFill>
                <a:srgbClr val="000000"/>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0170BA"/>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5" name="Shape 1775"/>
        <p:cNvGrpSpPr/>
        <p:nvPr/>
      </p:nvGrpSpPr>
      <p:grpSpPr>
        <a:xfrm>
          <a:off x="0" y="0"/>
          <a:ext cx="0" cy="0"/>
          <a:chOff x="0" y="0"/>
          <a:chExt cx="0" cy="0"/>
        </a:xfrm>
      </p:grpSpPr>
      <p:sp>
        <p:nvSpPr>
          <p:cNvPr id="1776" name="Google Shape;1776;p217"/>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 Node (cont.) </a:t>
            </a:r>
            <a:endParaRPr sz="3600">
              <a:solidFill>
                <a:srgbClr val="63A814"/>
              </a:solidFill>
              <a:latin typeface="Alegreya"/>
              <a:ea typeface="Alegreya"/>
              <a:cs typeface="Alegreya"/>
              <a:sym typeface="Alegreya"/>
            </a:endParaRPr>
          </a:p>
        </p:txBody>
      </p:sp>
      <p:pic>
        <p:nvPicPr>
          <p:cNvPr id="1777" name="Google Shape;1777;p217"/>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778" name="Google Shape;1778;p217"/>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400"/>
              </a:spcBef>
              <a:spcAft>
                <a:spcPts val="0"/>
              </a:spcAft>
              <a:buNone/>
            </a:pPr>
            <a:r>
              <a:rPr lang="en" sz="2000">
                <a:solidFill>
                  <a:srgbClr val="0170BA"/>
                </a:solidFill>
                <a:latin typeface="Alegreya"/>
                <a:ea typeface="Alegreya"/>
                <a:cs typeface="Alegreya"/>
                <a:sym typeface="Alegreya"/>
              </a:rPr>
              <a:t>Child Nodes and Node Values</a:t>
            </a:r>
            <a:endParaRPr sz="2000">
              <a:solidFill>
                <a:srgbClr val="0170BA"/>
              </a:solidFill>
              <a:latin typeface="Alegreya"/>
              <a:ea typeface="Alegreya"/>
              <a:cs typeface="Alegreya"/>
              <a:sym typeface="Alegreya"/>
            </a:endParaRPr>
          </a:p>
          <a:p>
            <a:pPr indent="-355600" lvl="0" marL="457200" rtl="0" algn="l">
              <a:lnSpc>
                <a:spcPct val="100000"/>
              </a:lnSpc>
              <a:spcBef>
                <a:spcPts val="40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In addition to the </a:t>
            </a:r>
            <a:r>
              <a:rPr lang="en" sz="2000">
                <a:solidFill>
                  <a:schemeClr val="accent5"/>
                </a:solidFill>
                <a:latin typeface="Alegreya"/>
                <a:ea typeface="Alegreya"/>
                <a:cs typeface="Alegreya"/>
                <a:sym typeface="Alegreya"/>
              </a:rPr>
              <a:t>innerHTML</a:t>
            </a:r>
            <a:r>
              <a:rPr b="0" lang="en" sz="2000">
                <a:solidFill>
                  <a:srgbClr val="000000"/>
                </a:solidFill>
                <a:latin typeface="Alegreya"/>
                <a:ea typeface="Alegreya"/>
                <a:cs typeface="Alegreya"/>
                <a:sym typeface="Alegreya"/>
              </a:rPr>
              <a:t> property, you can also use the </a:t>
            </a:r>
            <a:r>
              <a:rPr lang="en" sz="2000">
                <a:solidFill>
                  <a:schemeClr val="accent5"/>
                </a:solidFill>
                <a:latin typeface="Alegreya"/>
                <a:ea typeface="Alegreya"/>
                <a:cs typeface="Alegreya"/>
                <a:sym typeface="Alegreya"/>
              </a:rPr>
              <a:t>childNodes</a:t>
            </a:r>
            <a:r>
              <a:rPr b="0" lang="en" sz="2000">
                <a:solidFill>
                  <a:srgbClr val="000000"/>
                </a:solidFill>
                <a:latin typeface="Alegreya"/>
                <a:ea typeface="Alegreya"/>
                <a:cs typeface="Alegreya"/>
                <a:sym typeface="Alegreya"/>
              </a:rPr>
              <a:t> and </a:t>
            </a:r>
            <a:r>
              <a:rPr lang="en" sz="2000">
                <a:solidFill>
                  <a:schemeClr val="accent5"/>
                </a:solidFill>
                <a:latin typeface="Alegreya"/>
                <a:ea typeface="Alegreya"/>
                <a:cs typeface="Alegreya"/>
                <a:sym typeface="Alegreya"/>
              </a:rPr>
              <a:t>nodeValue</a:t>
            </a:r>
            <a:r>
              <a:rPr b="0" lang="en" sz="2000">
                <a:solidFill>
                  <a:srgbClr val="000000"/>
                </a:solidFill>
                <a:latin typeface="Alegreya"/>
                <a:ea typeface="Alegreya"/>
                <a:cs typeface="Alegreya"/>
                <a:sym typeface="Alegreya"/>
              </a:rPr>
              <a:t> properties to get the content of an element.</a:t>
            </a:r>
            <a:endParaRPr b="0" sz="2000">
              <a:solidFill>
                <a:srgbClr val="000000"/>
              </a:solidFill>
              <a:latin typeface="Alegreya"/>
              <a:ea typeface="Alegreya"/>
              <a:cs typeface="Alegreya"/>
              <a:sym typeface="Alegreya"/>
            </a:endParaRPr>
          </a:p>
          <a:p>
            <a:pPr indent="0" lvl="0" marL="0" rtl="0" algn="l">
              <a:lnSpc>
                <a:spcPct val="100000"/>
              </a:lnSpc>
              <a:spcBef>
                <a:spcPts val="400"/>
              </a:spcBef>
              <a:spcAft>
                <a:spcPts val="0"/>
              </a:spcAft>
              <a:buNone/>
            </a:pPr>
            <a:r>
              <a:rPr lang="en" sz="2000">
                <a:solidFill>
                  <a:schemeClr val="accent5"/>
                </a:solidFill>
                <a:latin typeface="Alegreya"/>
                <a:ea typeface="Alegreya"/>
                <a:cs typeface="Alegreya"/>
                <a:sym typeface="Alegreya"/>
              </a:rPr>
              <a:t>Example: 	</a:t>
            </a:r>
            <a:endParaRPr sz="2000">
              <a:solidFill>
                <a:schemeClr val="accent5"/>
              </a:solidFill>
              <a:latin typeface="Alegreya"/>
              <a:ea typeface="Alegreya"/>
              <a:cs typeface="Alegreya"/>
              <a:sym typeface="Alegreya"/>
            </a:endParaRPr>
          </a:p>
          <a:p>
            <a:pPr indent="0" lvl="0" marL="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&lt;p id=‘demo’&gt; Good afternoon &lt;/p&gt;</a:t>
            </a:r>
            <a:endParaRPr b="0" sz="1800">
              <a:solidFill>
                <a:srgbClr val="434343"/>
              </a:solidFill>
              <a:latin typeface="Trebuchet MS"/>
              <a:ea typeface="Trebuchet MS"/>
              <a:cs typeface="Trebuchet MS"/>
              <a:sym typeface="Trebuchet MS"/>
            </a:endParaRPr>
          </a:p>
          <a:p>
            <a:pPr indent="0" lvl="0" marL="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&lt;script&gt; </a:t>
            </a:r>
            <a:endParaRPr b="0" sz="1800">
              <a:solidFill>
                <a:srgbClr val="434343"/>
              </a:solidFill>
              <a:latin typeface="Trebuchet MS"/>
              <a:ea typeface="Trebuchet MS"/>
              <a:cs typeface="Trebuchet MS"/>
              <a:sym typeface="Trebuchet MS"/>
            </a:endParaRPr>
          </a:p>
          <a:p>
            <a:pPr indent="457200" lvl="0" marL="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var ga = document.querySelector(‘demo’).childNodes[0].nodeValue;</a:t>
            </a:r>
            <a:endParaRPr b="0" sz="1800">
              <a:solidFill>
                <a:srgbClr val="434343"/>
              </a:solidFill>
              <a:latin typeface="Trebuchet MS"/>
              <a:ea typeface="Trebuchet MS"/>
              <a:cs typeface="Trebuchet MS"/>
              <a:sym typeface="Trebuchet MS"/>
            </a:endParaRPr>
          </a:p>
          <a:p>
            <a:pPr indent="0" lvl="0" marL="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&lt;/script&gt;</a:t>
            </a:r>
            <a:endParaRPr b="0" sz="1800">
              <a:solidFill>
                <a:srgbClr val="434343"/>
              </a:solidFill>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1800">
              <a:solidFill>
                <a:srgbClr val="0170BA"/>
              </a:solidFill>
              <a:latin typeface="Trebuchet MS"/>
              <a:ea typeface="Trebuchet MS"/>
              <a:cs typeface="Trebuchet MS"/>
              <a:sym typeface="Trebuchet MS"/>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2" name="Shape 1782"/>
        <p:cNvGrpSpPr/>
        <p:nvPr/>
      </p:nvGrpSpPr>
      <p:grpSpPr>
        <a:xfrm>
          <a:off x="0" y="0"/>
          <a:ext cx="0" cy="0"/>
          <a:chOff x="0" y="0"/>
          <a:chExt cx="0" cy="0"/>
        </a:xfrm>
      </p:grpSpPr>
      <p:sp>
        <p:nvSpPr>
          <p:cNvPr id="1783" name="Google Shape;1783;p218"/>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 Node (cont.) </a:t>
            </a:r>
            <a:endParaRPr sz="3600">
              <a:solidFill>
                <a:srgbClr val="63A814"/>
              </a:solidFill>
              <a:latin typeface="Alegreya"/>
              <a:ea typeface="Alegreya"/>
              <a:cs typeface="Alegreya"/>
              <a:sym typeface="Alegreya"/>
            </a:endParaRPr>
          </a:p>
        </p:txBody>
      </p:sp>
      <p:pic>
        <p:nvPicPr>
          <p:cNvPr id="1784" name="Google Shape;1784;p218"/>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785" name="Google Shape;1785;p218"/>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400"/>
              </a:spcBef>
              <a:spcAft>
                <a:spcPts val="0"/>
              </a:spcAft>
              <a:buNone/>
            </a:pPr>
            <a:r>
              <a:rPr lang="en" sz="2000">
                <a:solidFill>
                  <a:srgbClr val="0170BA"/>
                </a:solidFill>
                <a:latin typeface="Alegreya"/>
                <a:ea typeface="Alegreya"/>
                <a:cs typeface="Alegreya"/>
                <a:sym typeface="Alegreya"/>
              </a:rPr>
              <a:t>DOM Root Nodes</a:t>
            </a:r>
            <a:endParaRPr sz="2000">
              <a:solidFill>
                <a:srgbClr val="0170BA"/>
              </a:solidFill>
              <a:latin typeface="Alegreya"/>
              <a:ea typeface="Alegreya"/>
              <a:cs typeface="Alegreya"/>
              <a:sym typeface="Alegreya"/>
            </a:endParaRPr>
          </a:p>
          <a:p>
            <a:pPr indent="-355600" lvl="0" marL="457200" rtl="0" algn="l">
              <a:lnSpc>
                <a:spcPct val="100000"/>
              </a:lnSpc>
              <a:spcBef>
                <a:spcPts val="40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There are 2 special properties that allow access to the full document:</a:t>
            </a:r>
            <a:endParaRPr b="0" sz="2000">
              <a:solidFill>
                <a:srgbClr val="000000"/>
              </a:solidFill>
              <a:latin typeface="Alegreya"/>
              <a:ea typeface="Alegreya"/>
              <a:cs typeface="Alegreya"/>
              <a:sym typeface="Alegreya"/>
            </a:endParaRPr>
          </a:p>
          <a:p>
            <a:pPr indent="-355600" lvl="1" marL="914400" rtl="0" algn="l">
              <a:lnSpc>
                <a:spcPct val="100000"/>
              </a:lnSpc>
              <a:spcBef>
                <a:spcPts val="0"/>
              </a:spcBef>
              <a:spcAft>
                <a:spcPts val="0"/>
              </a:spcAft>
              <a:buClr>
                <a:srgbClr val="000000"/>
              </a:buClr>
              <a:buSzPts val="2000"/>
              <a:buFont typeface="Alegreya"/>
              <a:buChar char="❏"/>
            </a:pPr>
            <a:r>
              <a:rPr lang="en" sz="2000">
                <a:solidFill>
                  <a:schemeClr val="accent5"/>
                </a:solidFill>
                <a:latin typeface="Alegreya"/>
                <a:ea typeface="Alegreya"/>
                <a:cs typeface="Alegreya"/>
                <a:sym typeface="Alegreya"/>
              </a:rPr>
              <a:t>document.documentElement</a:t>
            </a:r>
            <a:r>
              <a:rPr b="0" lang="en" sz="2000">
                <a:solidFill>
                  <a:srgbClr val="000000"/>
                </a:solidFill>
                <a:latin typeface="Alegreya"/>
                <a:ea typeface="Alegreya"/>
                <a:cs typeface="Alegreya"/>
                <a:sym typeface="Alegreya"/>
              </a:rPr>
              <a:t> : return the full document</a:t>
            </a:r>
            <a:endParaRPr b="0" sz="2000">
              <a:solidFill>
                <a:srgbClr val="000000"/>
              </a:solidFill>
              <a:latin typeface="Alegreya"/>
              <a:ea typeface="Alegreya"/>
              <a:cs typeface="Alegreya"/>
              <a:sym typeface="Alegreya"/>
            </a:endParaRPr>
          </a:p>
          <a:p>
            <a:pPr indent="-355600" lvl="1" marL="914400" rtl="0" algn="l">
              <a:lnSpc>
                <a:spcPct val="100000"/>
              </a:lnSpc>
              <a:spcBef>
                <a:spcPts val="0"/>
              </a:spcBef>
              <a:spcAft>
                <a:spcPts val="0"/>
              </a:spcAft>
              <a:buClr>
                <a:srgbClr val="000000"/>
              </a:buClr>
              <a:buSzPts val="2000"/>
              <a:buFont typeface="Alegreya"/>
              <a:buChar char="❏"/>
            </a:pPr>
            <a:r>
              <a:rPr lang="en" sz="2000">
                <a:solidFill>
                  <a:schemeClr val="accent5"/>
                </a:solidFill>
                <a:latin typeface="Alegreya"/>
                <a:ea typeface="Alegreya"/>
                <a:cs typeface="Alegreya"/>
                <a:sym typeface="Alegreya"/>
              </a:rPr>
              <a:t>document.body</a:t>
            </a:r>
            <a:r>
              <a:rPr b="0" lang="en" sz="2000">
                <a:solidFill>
                  <a:srgbClr val="000000"/>
                </a:solidFill>
                <a:latin typeface="Alegreya"/>
                <a:ea typeface="Alegreya"/>
                <a:cs typeface="Alegreya"/>
                <a:sym typeface="Alegreya"/>
              </a:rPr>
              <a:t> : return the body of the document</a:t>
            </a:r>
            <a:endParaRPr b="0" sz="2000">
              <a:solidFill>
                <a:srgbClr val="000000"/>
              </a:solidFill>
              <a:latin typeface="Alegreya"/>
              <a:ea typeface="Alegreya"/>
              <a:cs typeface="Alegreya"/>
              <a:sym typeface="Alegreya"/>
            </a:endParaRPr>
          </a:p>
          <a:p>
            <a:pPr indent="0" lvl="0" marL="0" rtl="0" algn="l">
              <a:lnSpc>
                <a:spcPct val="100000"/>
              </a:lnSpc>
              <a:spcBef>
                <a:spcPts val="400"/>
              </a:spcBef>
              <a:spcAft>
                <a:spcPts val="0"/>
              </a:spcAft>
              <a:buNone/>
            </a:pPr>
            <a:r>
              <a:rPr lang="en" sz="2000">
                <a:solidFill>
                  <a:schemeClr val="accent5"/>
                </a:solidFill>
                <a:latin typeface="Alegreya"/>
                <a:ea typeface="Alegreya"/>
                <a:cs typeface="Alegreya"/>
                <a:sym typeface="Alegreya"/>
              </a:rPr>
              <a:t>Example: 	</a:t>
            </a:r>
            <a:r>
              <a:rPr b="0" lang="en" sz="1800">
                <a:solidFill>
                  <a:srgbClr val="434343"/>
                </a:solidFill>
                <a:latin typeface="Trebuchet MS"/>
                <a:ea typeface="Trebuchet MS"/>
                <a:cs typeface="Trebuchet MS"/>
                <a:sym typeface="Trebuchet MS"/>
              </a:rPr>
              <a:t>document.body.innerHTML </a:t>
            </a:r>
            <a:endParaRPr b="0" sz="1800">
              <a:solidFill>
                <a:srgbClr val="434343"/>
              </a:solidFill>
              <a:latin typeface="Trebuchet MS"/>
              <a:ea typeface="Trebuchet MS"/>
              <a:cs typeface="Trebuchet MS"/>
              <a:sym typeface="Trebuchet MS"/>
            </a:endParaRPr>
          </a:p>
          <a:p>
            <a:pPr indent="457200" lvl="0" marL="91440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 will return the code that has in your &lt;body&gt;</a:t>
            </a:r>
            <a:endParaRPr b="0" sz="1800">
              <a:solidFill>
                <a:srgbClr val="434343"/>
              </a:solidFill>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1800">
              <a:solidFill>
                <a:srgbClr val="0170BA"/>
              </a:solidFill>
              <a:latin typeface="Trebuchet MS"/>
              <a:ea typeface="Trebuchet MS"/>
              <a:cs typeface="Trebuchet MS"/>
              <a:sym typeface="Trebuchet MS"/>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9" name="Shape 1789"/>
        <p:cNvGrpSpPr/>
        <p:nvPr/>
      </p:nvGrpSpPr>
      <p:grpSpPr>
        <a:xfrm>
          <a:off x="0" y="0"/>
          <a:ext cx="0" cy="0"/>
          <a:chOff x="0" y="0"/>
          <a:chExt cx="0" cy="0"/>
        </a:xfrm>
      </p:grpSpPr>
      <p:sp>
        <p:nvSpPr>
          <p:cNvPr id="1790" name="Google Shape;1790;p219"/>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 Node (cont.) </a:t>
            </a:r>
            <a:endParaRPr sz="3600">
              <a:solidFill>
                <a:srgbClr val="63A814"/>
              </a:solidFill>
              <a:latin typeface="Alegreya"/>
              <a:ea typeface="Alegreya"/>
              <a:cs typeface="Alegreya"/>
              <a:sym typeface="Alegreya"/>
            </a:endParaRPr>
          </a:p>
        </p:txBody>
      </p:sp>
      <p:pic>
        <p:nvPicPr>
          <p:cNvPr id="1791" name="Google Shape;1791;p219"/>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792" name="Google Shape;1792;p219"/>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The nodeName Property</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nodeName </a:t>
            </a:r>
            <a:r>
              <a:rPr b="0" lang="en" sz="2000">
                <a:solidFill>
                  <a:srgbClr val="434343"/>
                </a:solidFill>
                <a:latin typeface="Alegreya"/>
                <a:ea typeface="Alegreya"/>
                <a:cs typeface="Alegreya"/>
                <a:sym typeface="Alegreya"/>
              </a:rPr>
              <a:t>property specifies the name of a node:</a:t>
            </a:r>
            <a:endParaRPr b="0" sz="2000">
              <a:solidFill>
                <a:srgbClr val="434343"/>
              </a:solidFill>
              <a:latin typeface="Alegreya"/>
              <a:ea typeface="Alegreya"/>
              <a:cs typeface="Alegreya"/>
              <a:sym typeface="Alegreya"/>
            </a:endParaRPr>
          </a:p>
          <a:p>
            <a:pPr indent="-355600" lvl="1" marL="9144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nodeName is read-only</a:t>
            </a:r>
            <a:endParaRPr b="0" sz="2000">
              <a:solidFill>
                <a:srgbClr val="434343"/>
              </a:solidFill>
              <a:latin typeface="Alegreya"/>
              <a:ea typeface="Alegreya"/>
              <a:cs typeface="Alegreya"/>
              <a:sym typeface="Alegreya"/>
            </a:endParaRPr>
          </a:p>
          <a:p>
            <a:pPr indent="-355600" lvl="1" marL="9144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nodeName of an element node is the same as the tag name</a:t>
            </a:r>
            <a:endParaRPr b="0" sz="2000">
              <a:solidFill>
                <a:srgbClr val="434343"/>
              </a:solidFill>
              <a:latin typeface="Alegreya"/>
              <a:ea typeface="Alegreya"/>
              <a:cs typeface="Alegreya"/>
              <a:sym typeface="Alegreya"/>
            </a:endParaRPr>
          </a:p>
          <a:p>
            <a:pPr indent="-355600" lvl="1" marL="9144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nodeName of an attribute node is the attribute name</a:t>
            </a:r>
            <a:endParaRPr b="0" sz="2000">
              <a:solidFill>
                <a:srgbClr val="434343"/>
              </a:solidFill>
              <a:latin typeface="Alegreya"/>
              <a:ea typeface="Alegreya"/>
              <a:cs typeface="Alegreya"/>
              <a:sym typeface="Alegreya"/>
            </a:endParaRPr>
          </a:p>
          <a:p>
            <a:pPr indent="-355600" lvl="1" marL="9144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nodeName of a text node is always #text</a:t>
            </a:r>
            <a:endParaRPr b="0" sz="2000">
              <a:solidFill>
                <a:srgbClr val="434343"/>
              </a:solidFill>
              <a:latin typeface="Alegreya"/>
              <a:ea typeface="Alegreya"/>
              <a:cs typeface="Alegreya"/>
              <a:sym typeface="Alegreya"/>
            </a:endParaRPr>
          </a:p>
          <a:p>
            <a:pPr indent="-355600" lvl="1" marL="9144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nodeName of the document node is always #document</a:t>
            </a:r>
            <a:endParaRPr b="0" sz="2000">
              <a:solidFill>
                <a:srgbClr val="434343"/>
              </a:solidFill>
              <a:latin typeface="Alegreya"/>
              <a:ea typeface="Alegreya"/>
              <a:cs typeface="Alegreya"/>
              <a:sym typeface="Alegreya"/>
            </a:endParaRPr>
          </a:p>
          <a:p>
            <a:pPr indent="0" lvl="0" marL="457200" rtl="0" algn="l">
              <a:lnSpc>
                <a:spcPct val="100000"/>
              </a:lnSpc>
              <a:spcBef>
                <a:spcPts val="50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Note</a:t>
            </a:r>
            <a:r>
              <a:rPr b="0" lang="en" sz="2000">
                <a:solidFill>
                  <a:srgbClr val="0170BA"/>
                </a:solidFill>
                <a:latin typeface="Alegreya"/>
                <a:ea typeface="Alegreya"/>
                <a:cs typeface="Alegreya"/>
                <a:sym typeface="Alegreya"/>
              </a:rPr>
              <a:t>: </a:t>
            </a:r>
            <a:r>
              <a:rPr lang="en" sz="2000">
                <a:solidFill>
                  <a:srgbClr val="0170BA"/>
                </a:solidFill>
                <a:latin typeface="Alegreya"/>
                <a:ea typeface="Alegreya"/>
                <a:cs typeface="Alegreya"/>
                <a:sym typeface="Alegreya"/>
              </a:rPr>
              <a:t>nodeName </a:t>
            </a:r>
            <a:r>
              <a:rPr b="0" lang="en" sz="2000">
                <a:solidFill>
                  <a:srgbClr val="0170BA"/>
                </a:solidFill>
                <a:latin typeface="Alegreya"/>
                <a:ea typeface="Alegreya"/>
                <a:cs typeface="Alegreya"/>
                <a:sym typeface="Alegreya"/>
              </a:rPr>
              <a:t>always contains the uppercase tag name of an HTML element.</a:t>
            </a:r>
            <a:endParaRPr b="0" sz="2000">
              <a:solidFill>
                <a:srgbClr val="0170BA"/>
              </a:solidFill>
              <a:latin typeface="Alegreya"/>
              <a:ea typeface="Alegreya"/>
              <a:cs typeface="Alegreya"/>
              <a:sym typeface="Alegreya"/>
            </a:endParaRPr>
          </a:p>
          <a:p>
            <a:pPr indent="457200" lvl="0" marL="914400" rtl="0" algn="l">
              <a:lnSpc>
                <a:spcPct val="100000"/>
              </a:lnSpc>
              <a:spcBef>
                <a:spcPts val="400"/>
              </a:spcBef>
              <a:spcAft>
                <a:spcPts val="0"/>
              </a:spcAft>
              <a:buNone/>
            </a:pPr>
            <a:r>
              <a:t/>
            </a:r>
            <a:endParaRPr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6" name="Shape 1796"/>
        <p:cNvGrpSpPr/>
        <p:nvPr/>
      </p:nvGrpSpPr>
      <p:grpSpPr>
        <a:xfrm>
          <a:off x="0" y="0"/>
          <a:ext cx="0" cy="0"/>
          <a:chOff x="0" y="0"/>
          <a:chExt cx="0" cy="0"/>
        </a:xfrm>
      </p:grpSpPr>
      <p:sp>
        <p:nvSpPr>
          <p:cNvPr id="1797" name="Google Shape;1797;p220"/>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 Node (cont.) </a:t>
            </a:r>
            <a:endParaRPr sz="3600">
              <a:solidFill>
                <a:srgbClr val="63A814"/>
              </a:solidFill>
              <a:latin typeface="Alegreya"/>
              <a:ea typeface="Alegreya"/>
              <a:cs typeface="Alegreya"/>
              <a:sym typeface="Alegreya"/>
            </a:endParaRPr>
          </a:p>
        </p:txBody>
      </p:sp>
      <p:pic>
        <p:nvPicPr>
          <p:cNvPr id="1798" name="Google Shape;1798;p220"/>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799" name="Google Shape;1799;p220"/>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The nodeValue Property</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nodeValue</a:t>
            </a:r>
            <a:r>
              <a:rPr b="0" lang="en" sz="2000">
                <a:solidFill>
                  <a:srgbClr val="434343"/>
                </a:solidFill>
                <a:latin typeface="Alegreya"/>
                <a:ea typeface="Alegreya"/>
                <a:cs typeface="Alegreya"/>
                <a:sym typeface="Alegreya"/>
              </a:rPr>
              <a:t> property specifies the value of a node.</a:t>
            </a:r>
            <a:endParaRPr b="0" sz="2000">
              <a:solidFill>
                <a:srgbClr val="434343"/>
              </a:solidFill>
              <a:latin typeface="Alegreya"/>
              <a:ea typeface="Alegreya"/>
              <a:cs typeface="Alegreya"/>
              <a:sym typeface="Alegreya"/>
            </a:endParaRPr>
          </a:p>
          <a:p>
            <a:pPr indent="-355600" lvl="1" marL="9144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nodeValue for element nodes is undefined</a:t>
            </a:r>
            <a:endParaRPr b="0" sz="2000">
              <a:solidFill>
                <a:srgbClr val="434343"/>
              </a:solidFill>
              <a:latin typeface="Alegreya"/>
              <a:ea typeface="Alegreya"/>
              <a:cs typeface="Alegreya"/>
              <a:sym typeface="Alegreya"/>
            </a:endParaRPr>
          </a:p>
          <a:p>
            <a:pPr indent="-355600" lvl="1" marL="9144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nodeValue for text nodes is the text itself</a:t>
            </a:r>
            <a:endParaRPr b="0" sz="2000">
              <a:solidFill>
                <a:srgbClr val="434343"/>
              </a:solidFill>
              <a:latin typeface="Alegreya"/>
              <a:ea typeface="Alegreya"/>
              <a:cs typeface="Alegreya"/>
              <a:sym typeface="Alegreya"/>
            </a:endParaRPr>
          </a:p>
          <a:p>
            <a:pPr indent="-355600" lvl="1" marL="9144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nodeValue for attribute nodes is the attribute value</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t/>
            </a:r>
            <a:endParaRPr b="0" sz="2000">
              <a:solidFill>
                <a:srgbClr val="434343"/>
              </a:solidFill>
              <a:latin typeface="Alegreya"/>
              <a:ea typeface="Alegreya"/>
              <a:cs typeface="Alegreya"/>
              <a:sym typeface="Alegreya"/>
            </a:endParaRPr>
          </a:p>
          <a:p>
            <a:pPr indent="457200" lvl="0" marL="914400" rtl="0" algn="l">
              <a:lnSpc>
                <a:spcPct val="100000"/>
              </a:lnSpc>
              <a:spcBef>
                <a:spcPts val="400"/>
              </a:spcBef>
              <a:spcAft>
                <a:spcPts val="0"/>
              </a:spcAft>
              <a:buNone/>
            </a:pPr>
            <a:r>
              <a:t/>
            </a:r>
            <a:endParaRPr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3" name="Shape 1803"/>
        <p:cNvGrpSpPr/>
        <p:nvPr/>
      </p:nvGrpSpPr>
      <p:grpSpPr>
        <a:xfrm>
          <a:off x="0" y="0"/>
          <a:ext cx="0" cy="0"/>
          <a:chOff x="0" y="0"/>
          <a:chExt cx="0" cy="0"/>
        </a:xfrm>
      </p:grpSpPr>
      <p:sp>
        <p:nvSpPr>
          <p:cNvPr id="1804" name="Google Shape;1804;p221"/>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 Node (cont.) </a:t>
            </a:r>
            <a:endParaRPr sz="3600">
              <a:solidFill>
                <a:srgbClr val="63A814"/>
              </a:solidFill>
              <a:latin typeface="Alegreya"/>
              <a:ea typeface="Alegreya"/>
              <a:cs typeface="Alegreya"/>
              <a:sym typeface="Alegreya"/>
            </a:endParaRPr>
          </a:p>
        </p:txBody>
      </p:sp>
      <p:pic>
        <p:nvPicPr>
          <p:cNvPr id="1805" name="Google Shape;1805;p221"/>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806" name="Google Shape;1806;p221"/>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There are several methods that you can use to create new element into HTML or remove element with DOM Node:</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t/>
            </a:r>
            <a:endParaRPr b="0" sz="2000">
              <a:solidFill>
                <a:srgbClr val="434343"/>
              </a:solidFill>
              <a:latin typeface="Alegreya"/>
              <a:ea typeface="Alegreya"/>
              <a:cs typeface="Alegreya"/>
              <a:sym typeface="Alegreya"/>
            </a:endParaRPr>
          </a:p>
          <a:p>
            <a:pPr indent="457200" lvl="0" marL="914400" rtl="0" algn="l">
              <a:lnSpc>
                <a:spcPct val="100000"/>
              </a:lnSpc>
              <a:spcBef>
                <a:spcPts val="400"/>
              </a:spcBef>
              <a:spcAft>
                <a:spcPts val="0"/>
              </a:spcAft>
              <a:buNone/>
            </a:pPr>
            <a:r>
              <a:t/>
            </a:r>
            <a:endParaRPr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graphicFrame>
        <p:nvGraphicFramePr>
          <p:cNvPr id="1807" name="Google Shape;1807;p221"/>
          <p:cNvGraphicFramePr/>
          <p:nvPr/>
        </p:nvGraphicFramePr>
        <p:xfrm>
          <a:off x="531638" y="2054375"/>
          <a:ext cx="3000000" cy="3000000"/>
        </p:xfrm>
        <a:graphic>
          <a:graphicData uri="http://schemas.openxmlformats.org/drawingml/2006/table">
            <a:tbl>
              <a:tblPr>
                <a:noFill/>
                <a:tableStyleId>{74AFA9C1-3977-4363-B957-740D09E80203}</a:tableStyleId>
              </a:tblPr>
              <a:tblGrid>
                <a:gridCol w="3339425"/>
                <a:gridCol w="4970500"/>
              </a:tblGrid>
              <a:tr h="426975">
                <a:tc>
                  <a:txBody>
                    <a:bodyPr>
                      <a:noAutofit/>
                    </a:bodyPr>
                    <a:lstStyle/>
                    <a:p>
                      <a:pPr indent="0" lvl="0" marL="0" rtl="0" algn="ctr">
                        <a:lnSpc>
                          <a:spcPct val="100000"/>
                        </a:lnSpc>
                        <a:spcBef>
                          <a:spcPts val="0"/>
                        </a:spcBef>
                        <a:spcAft>
                          <a:spcPts val="0"/>
                        </a:spcAft>
                        <a:buNone/>
                      </a:pPr>
                      <a:r>
                        <a:rPr b="1" lang="en" sz="1700">
                          <a:solidFill>
                            <a:srgbClr val="FFFFFF"/>
                          </a:solidFill>
                          <a:latin typeface="Alegreya"/>
                          <a:ea typeface="Alegreya"/>
                          <a:cs typeface="Alegreya"/>
                          <a:sym typeface="Alegreya"/>
                        </a:rPr>
                        <a:t>Method</a:t>
                      </a:r>
                      <a:endParaRPr b="1" sz="1700">
                        <a:solidFill>
                          <a:srgbClr val="FFFFFF"/>
                        </a:solidFill>
                        <a:latin typeface="Alegreya"/>
                        <a:ea typeface="Alegreya"/>
                        <a:cs typeface="Alegreya"/>
                        <a:sym typeface="Alegreya"/>
                      </a:endParaRPr>
                    </a:p>
                  </a:txBody>
                  <a:tcPr marT="91425" marB="91425" marR="91425" marL="91425">
                    <a:solidFill>
                      <a:srgbClr val="63A814"/>
                    </a:solidFill>
                  </a:tcPr>
                </a:tc>
                <a:tc>
                  <a:txBody>
                    <a:bodyPr>
                      <a:noAutofit/>
                    </a:bodyPr>
                    <a:lstStyle/>
                    <a:p>
                      <a:pPr indent="0" lvl="0" marL="0" rtl="0" algn="ctr">
                        <a:lnSpc>
                          <a:spcPct val="100000"/>
                        </a:lnSpc>
                        <a:spcBef>
                          <a:spcPts val="0"/>
                        </a:spcBef>
                        <a:spcAft>
                          <a:spcPts val="0"/>
                        </a:spcAft>
                        <a:buNone/>
                      </a:pPr>
                      <a:r>
                        <a:rPr b="1" lang="en" sz="1700">
                          <a:solidFill>
                            <a:srgbClr val="FFFFFF"/>
                          </a:solidFill>
                          <a:latin typeface="Alegreya"/>
                          <a:ea typeface="Alegreya"/>
                          <a:cs typeface="Alegreya"/>
                          <a:sym typeface="Alegreya"/>
                        </a:rPr>
                        <a:t>Description</a:t>
                      </a:r>
                      <a:endParaRPr b="1" sz="1700">
                        <a:solidFill>
                          <a:srgbClr val="FFFFFF"/>
                        </a:solidFill>
                        <a:latin typeface="Alegreya"/>
                        <a:ea typeface="Alegreya"/>
                        <a:cs typeface="Alegreya"/>
                        <a:sym typeface="Alegreya"/>
                      </a:endParaRPr>
                    </a:p>
                  </a:txBody>
                  <a:tcPr marT="91425" marB="91425" marR="91425" marL="91425">
                    <a:solidFill>
                      <a:srgbClr val="63A814"/>
                    </a:solidFill>
                  </a:tcPr>
                </a:tc>
              </a:tr>
              <a:tr h="426975">
                <a:tc>
                  <a:txBody>
                    <a:bodyPr>
                      <a:noAutofit/>
                    </a:bodyPr>
                    <a:lstStyle/>
                    <a:p>
                      <a:pPr indent="0" lvl="0" marL="0" rtl="0" algn="l">
                        <a:spcBef>
                          <a:spcPts val="0"/>
                        </a:spcBef>
                        <a:spcAft>
                          <a:spcPts val="0"/>
                        </a:spcAft>
                        <a:buNone/>
                      </a:pPr>
                      <a:r>
                        <a:rPr lang="en" sz="1700">
                          <a:latin typeface="Alegreya"/>
                          <a:ea typeface="Alegreya"/>
                          <a:cs typeface="Alegreya"/>
                          <a:sym typeface="Alegreya"/>
                        </a:rPr>
                        <a:t>document.createElement( )</a:t>
                      </a:r>
                      <a:r>
                        <a:rPr lang="en" sz="1700">
                          <a:latin typeface="Alegreya"/>
                          <a:ea typeface="Alegreya"/>
                          <a:cs typeface="Alegreya"/>
                          <a:sym typeface="Alegreya"/>
                        </a:rPr>
                        <a:t>	</a:t>
                      </a:r>
                      <a:endParaRPr sz="1700">
                        <a:latin typeface="Alegreya"/>
                        <a:ea typeface="Alegreya"/>
                        <a:cs typeface="Alegreya"/>
                        <a:sym typeface="Alegreya"/>
                      </a:endParaRPr>
                    </a:p>
                  </a:txBody>
                  <a:tcPr marT="91425" marB="91425" marR="91425" marL="91425"/>
                </a:tc>
                <a:tc>
                  <a:txBody>
                    <a:bodyPr>
                      <a:noAutofit/>
                    </a:bodyPr>
                    <a:lstStyle/>
                    <a:p>
                      <a:pPr indent="0" lvl="0" marL="0" rtl="0" algn="l">
                        <a:spcBef>
                          <a:spcPts val="0"/>
                        </a:spcBef>
                        <a:spcAft>
                          <a:spcPts val="0"/>
                        </a:spcAft>
                        <a:buNone/>
                      </a:pPr>
                      <a:r>
                        <a:rPr lang="en" sz="1700">
                          <a:latin typeface="Alegreya"/>
                          <a:ea typeface="Alegreya"/>
                          <a:cs typeface="Alegreya"/>
                          <a:sym typeface="Alegreya"/>
                        </a:rPr>
                        <a:t>Create an HTML Element</a:t>
                      </a:r>
                      <a:endParaRPr sz="1700">
                        <a:latin typeface="Alegreya"/>
                        <a:ea typeface="Alegreya"/>
                        <a:cs typeface="Alegreya"/>
                        <a:sym typeface="Alegreya"/>
                      </a:endParaRPr>
                    </a:p>
                  </a:txBody>
                  <a:tcPr marT="91425" marB="91425" marR="91425" marL="91425"/>
                </a:tc>
              </a:tr>
              <a:tr h="426975">
                <a:tc>
                  <a:txBody>
                    <a:bodyPr>
                      <a:noAutofit/>
                    </a:bodyPr>
                    <a:lstStyle/>
                    <a:p>
                      <a:pPr indent="0" lvl="0" marL="0" rtl="0" algn="l">
                        <a:lnSpc>
                          <a:spcPct val="100000"/>
                        </a:lnSpc>
                        <a:spcBef>
                          <a:spcPts val="0"/>
                        </a:spcBef>
                        <a:spcAft>
                          <a:spcPts val="0"/>
                        </a:spcAft>
                        <a:buNone/>
                      </a:pPr>
                      <a:r>
                        <a:rPr lang="en" sz="1700">
                          <a:latin typeface="Alegreya"/>
                          <a:ea typeface="Alegreya"/>
                          <a:cs typeface="Alegreya"/>
                          <a:sym typeface="Alegreya"/>
                        </a:rPr>
                        <a:t>document.removeChild( )</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spcBef>
                          <a:spcPts val="0"/>
                        </a:spcBef>
                        <a:spcAft>
                          <a:spcPts val="0"/>
                        </a:spcAft>
                        <a:buNone/>
                      </a:pPr>
                      <a:r>
                        <a:rPr lang="en" sz="1700">
                          <a:latin typeface="Alegreya"/>
                          <a:ea typeface="Alegreya"/>
                          <a:cs typeface="Alegreya"/>
                          <a:sym typeface="Alegreya"/>
                        </a:rPr>
                        <a:t>Remove an HTML Element</a:t>
                      </a:r>
                      <a:endParaRPr sz="1700">
                        <a:latin typeface="Alegreya"/>
                        <a:ea typeface="Alegreya"/>
                        <a:cs typeface="Alegreya"/>
                        <a:sym typeface="Alegreya"/>
                      </a:endParaRPr>
                    </a:p>
                  </a:txBody>
                  <a:tcPr marT="91425" marB="91425" marR="91425" marL="91425"/>
                </a:tc>
              </a:tr>
              <a:tr h="426975">
                <a:tc>
                  <a:txBody>
                    <a:bodyPr>
                      <a:noAutofit/>
                    </a:bodyPr>
                    <a:lstStyle/>
                    <a:p>
                      <a:pPr indent="0" lvl="0" marL="0" rtl="0" algn="l">
                        <a:lnSpc>
                          <a:spcPct val="100000"/>
                        </a:lnSpc>
                        <a:spcBef>
                          <a:spcPts val="0"/>
                        </a:spcBef>
                        <a:spcAft>
                          <a:spcPts val="0"/>
                        </a:spcAft>
                        <a:buNone/>
                      </a:pPr>
                      <a:r>
                        <a:rPr lang="en" sz="1700">
                          <a:latin typeface="Alegreya"/>
                          <a:ea typeface="Alegreya"/>
                          <a:cs typeface="Alegreya"/>
                          <a:sym typeface="Alegreya"/>
                        </a:rPr>
                        <a:t>document.appendChild( )</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spcBef>
                          <a:spcPts val="0"/>
                        </a:spcBef>
                        <a:spcAft>
                          <a:spcPts val="0"/>
                        </a:spcAft>
                        <a:buNone/>
                      </a:pPr>
                      <a:r>
                        <a:rPr lang="en" sz="1700">
                          <a:latin typeface="Alegreya"/>
                          <a:ea typeface="Alegreya"/>
                          <a:cs typeface="Alegreya"/>
                          <a:sym typeface="Alegreya"/>
                        </a:rPr>
                        <a:t>Add an HTML Element</a:t>
                      </a:r>
                      <a:endParaRPr sz="1700">
                        <a:latin typeface="Alegreya"/>
                        <a:ea typeface="Alegreya"/>
                        <a:cs typeface="Alegreya"/>
                        <a:sym typeface="Alegreya"/>
                      </a:endParaRPr>
                    </a:p>
                  </a:txBody>
                  <a:tcPr marT="91425" marB="91425" marR="91425" marL="91425"/>
                </a:tc>
              </a:tr>
              <a:tr h="426975">
                <a:tc>
                  <a:txBody>
                    <a:bodyPr>
                      <a:noAutofit/>
                    </a:bodyPr>
                    <a:lstStyle/>
                    <a:p>
                      <a:pPr indent="0" lvl="0" marL="0" rtl="0" algn="l">
                        <a:lnSpc>
                          <a:spcPct val="100000"/>
                        </a:lnSpc>
                        <a:spcBef>
                          <a:spcPts val="0"/>
                        </a:spcBef>
                        <a:spcAft>
                          <a:spcPts val="0"/>
                        </a:spcAft>
                        <a:buNone/>
                      </a:pPr>
                      <a:r>
                        <a:rPr lang="en" sz="1700">
                          <a:latin typeface="Alegreya"/>
                          <a:ea typeface="Alegreya"/>
                          <a:cs typeface="Alegreya"/>
                          <a:sym typeface="Alegreya"/>
                        </a:rPr>
                        <a:t>document.replaceChild( )</a:t>
                      </a:r>
                      <a:endParaRPr b="1" sz="1700">
                        <a:solidFill>
                          <a:schemeClr val="accent5"/>
                        </a:solidFill>
                        <a:latin typeface="Alegreya"/>
                        <a:ea typeface="Alegreya"/>
                        <a:cs typeface="Alegreya"/>
                        <a:sym typeface="Alegreya"/>
                      </a:endParaRPr>
                    </a:p>
                  </a:txBody>
                  <a:tcPr marT="91425" marB="91425" marR="91425" marL="91425"/>
                </a:tc>
                <a:tc>
                  <a:txBody>
                    <a:bodyPr>
                      <a:noAutofit/>
                    </a:bodyPr>
                    <a:lstStyle/>
                    <a:p>
                      <a:pPr indent="0" lvl="0" marL="0" rtl="0" algn="l">
                        <a:spcBef>
                          <a:spcPts val="0"/>
                        </a:spcBef>
                        <a:spcAft>
                          <a:spcPts val="0"/>
                        </a:spcAft>
                        <a:buNone/>
                      </a:pPr>
                      <a:r>
                        <a:rPr lang="en" sz="1700">
                          <a:latin typeface="Alegreya"/>
                          <a:ea typeface="Alegreya"/>
                          <a:cs typeface="Alegreya"/>
                          <a:sym typeface="Alegreya"/>
                        </a:rPr>
                        <a:t>Change the style of an HTML element</a:t>
                      </a:r>
                      <a:endParaRPr sz="1700">
                        <a:latin typeface="Alegreya"/>
                        <a:ea typeface="Alegreya"/>
                        <a:cs typeface="Alegreya"/>
                        <a:sym typeface="Alegreya"/>
                      </a:endParaRPr>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33"/>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Statements (cont.)</a:t>
            </a:r>
            <a:endParaRPr sz="3600">
              <a:solidFill>
                <a:srgbClr val="63A814"/>
              </a:solidFill>
              <a:latin typeface="Alegreya"/>
              <a:ea typeface="Alegreya"/>
              <a:cs typeface="Alegreya"/>
              <a:sym typeface="Alegreya"/>
            </a:endParaRPr>
          </a:p>
        </p:txBody>
      </p:sp>
      <p:sp>
        <p:nvSpPr>
          <p:cNvPr id="423" name="Google Shape;423;p33"/>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u="sng">
                <a:solidFill>
                  <a:srgbClr val="0170BA"/>
                </a:solidFill>
                <a:latin typeface="Alegreya"/>
                <a:ea typeface="Alegreya"/>
                <a:cs typeface="Alegreya"/>
                <a:sym typeface="Alegreya"/>
              </a:rPr>
              <a:t>Semicolon ;</a:t>
            </a:r>
            <a:endParaRPr sz="2000" u="sng">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Semicolon separates JavaScript statements.</a:t>
            </a:r>
            <a:endParaRPr b="0" sz="2000">
              <a:solidFill>
                <a:srgbClr val="000000"/>
              </a:solidFill>
              <a:latin typeface="Alegreya"/>
              <a:ea typeface="Alegreya"/>
              <a:cs typeface="Alegreya"/>
              <a:sym typeface="Alegreya"/>
            </a:endParaRPr>
          </a:p>
          <a:p>
            <a:pPr indent="-355600" lvl="0" marL="457200" rtl="0" algn="l">
              <a:lnSpc>
                <a:spcPct val="100000"/>
              </a:lnSpc>
              <a:spcBef>
                <a:spcPts val="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Normally you add a </a:t>
            </a:r>
            <a:r>
              <a:rPr lang="en" sz="2000">
                <a:solidFill>
                  <a:srgbClr val="000000"/>
                </a:solidFill>
                <a:latin typeface="Alegreya"/>
                <a:ea typeface="Alegreya"/>
                <a:cs typeface="Alegreya"/>
                <a:sym typeface="Alegreya"/>
              </a:rPr>
              <a:t>semicolon </a:t>
            </a:r>
            <a:r>
              <a:rPr b="0" lang="en" sz="2000">
                <a:solidFill>
                  <a:srgbClr val="000000"/>
                </a:solidFill>
                <a:latin typeface="Alegreya"/>
                <a:ea typeface="Alegreya"/>
                <a:cs typeface="Alegreya"/>
                <a:sym typeface="Alegreya"/>
              </a:rPr>
              <a:t>at the end of each executable statement.</a:t>
            </a:r>
            <a:endParaRPr b="0" sz="2000">
              <a:solidFill>
                <a:srgbClr val="000000"/>
              </a:solidFill>
              <a:latin typeface="Alegreya"/>
              <a:ea typeface="Alegreya"/>
              <a:cs typeface="Alegreya"/>
              <a:sym typeface="Alegreya"/>
            </a:endParaRPr>
          </a:p>
          <a:p>
            <a:pPr indent="-355600" lvl="0" marL="457200" rtl="0" algn="l">
              <a:lnSpc>
                <a:spcPct val="100000"/>
              </a:lnSpc>
              <a:spcBef>
                <a:spcPts val="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Using semicolons also makes it possible to write many statements on one line.</a:t>
            </a:r>
            <a:endParaRPr b="0" sz="2000">
              <a:solidFill>
                <a:srgbClr val="000000"/>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Note</a:t>
            </a:r>
            <a:r>
              <a:rPr b="0" lang="en" sz="2000">
                <a:solidFill>
                  <a:srgbClr val="0170BA"/>
                </a:solidFill>
                <a:latin typeface="Alegreya"/>
                <a:ea typeface="Alegreya"/>
                <a:cs typeface="Alegreya"/>
                <a:sym typeface="Alegreya"/>
              </a:rPr>
              <a:t>: You might see examples without semicolons. Ending statements with semicolon is optional in JavaScript.</a:t>
            </a:r>
            <a:endParaRPr b="0" sz="2000">
              <a:solidFill>
                <a:srgbClr val="0170BA"/>
              </a:solidFill>
              <a:latin typeface="Alegreya"/>
              <a:ea typeface="Alegreya"/>
              <a:cs typeface="Alegreya"/>
              <a:sym typeface="Alegreya"/>
            </a:endParaRPr>
          </a:p>
          <a:p>
            <a:pPr indent="0" lvl="0" marL="0" rtl="0" algn="l">
              <a:lnSpc>
                <a:spcPct val="115000"/>
              </a:lnSpc>
              <a:spcBef>
                <a:spcPts val="400"/>
              </a:spcBef>
              <a:spcAft>
                <a:spcPts val="0"/>
              </a:spcAft>
              <a:buNone/>
            </a:pPr>
            <a:r>
              <a:rPr lang="en" sz="2000" u="sng">
                <a:solidFill>
                  <a:srgbClr val="0170BA"/>
                </a:solidFill>
                <a:latin typeface="Alegreya"/>
                <a:ea typeface="Alegreya"/>
                <a:cs typeface="Alegreya"/>
                <a:sym typeface="Alegreya"/>
              </a:rPr>
              <a:t>JavaScript Code</a:t>
            </a:r>
            <a:endParaRPr sz="2000" u="sng">
              <a:solidFill>
                <a:srgbClr val="0170BA"/>
              </a:solidFill>
              <a:latin typeface="Alegreya"/>
              <a:ea typeface="Alegreya"/>
              <a:cs typeface="Alegreya"/>
              <a:sym typeface="Alegreya"/>
            </a:endParaRPr>
          </a:p>
          <a:p>
            <a:pPr indent="-355600" lvl="0" marL="457200" rtl="0" algn="l">
              <a:lnSpc>
                <a:spcPct val="115000"/>
              </a:lnSpc>
              <a:spcBef>
                <a:spcPts val="40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JavaScript code (or just JavaScript) is a sequence of JavaScript statements.</a:t>
            </a:r>
            <a:endParaRPr b="0" sz="2000">
              <a:solidFill>
                <a:srgbClr val="000000"/>
              </a:solidFill>
              <a:latin typeface="Alegreya"/>
              <a:ea typeface="Alegreya"/>
              <a:cs typeface="Alegreya"/>
              <a:sym typeface="Alegreya"/>
            </a:endParaRPr>
          </a:p>
          <a:p>
            <a:pPr indent="-355600" lvl="0" marL="457200" rtl="0" algn="l">
              <a:lnSpc>
                <a:spcPct val="115000"/>
              </a:lnSpc>
              <a:spcBef>
                <a:spcPts val="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Each statement is executed by the browser </a:t>
            </a:r>
            <a:r>
              <a:rPr b="0" lang="en" sz="2000">
                <a:solidFill>
                  <a:schemeClr val="accent5"/>
                </a:solidFill>
                <a:latin typeface="Alegreya"/>
                <a:ea typeface="Alegreya"/>
                <a:cs typeface="Alegreya"/>
                <a:sym typeface="Alegreya"/>
              </a:rPr>
              <a:t>in the sequence they are written.</a:t>
            </a:r>
            <a:endParaRPr sz="2000" u="sng">
              <a:solidFill>
                <a:schemeClr val="accent5"/>
              </a:solidFill>
              <a:latin typeface="Alegreya"/>
              <a:ea typeface="Alegreya"/>
              <a:cs typeface="Alegreya"/>
              <a:sym typeface="Alegreya"/>
            </a:endParaRPr>
          </a:p>
        </p:txBody>
      </p:sp>
      <p:pic>
        <p:nvPicPr>
          <p:cNvPr id="424" name="Google Shape;424;p33"/>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1" name="Shape 1811"/>
        <p:cNvGrpSpPr/>
        <p:nvPr/>
      </p:nvGrpSpPr>
      <p:grpSpPr>
        <a:xfrm>
          <a:off x="0" y="0"/>
          <a:ext cx="0" cy="0"/>
          <a:chOff x="0" y="0"/>
          <a:chExt cx="0" cy="0"/>
        </a:xfrm>
      </p:grpSpPr>
      <p:sp>
        <p:nvSpPr>
          <p:cNvPr id="1812" name="Google Shape;1812;p222"/>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 Node (cont.) </a:t>
            </a:r>
            <a:endParaRPr sz="3600">
              <a:solidFill>
                <a:srgbClr val="63A814"/>
              </a:solidFill>
              <a:latin typeface="Alegreya"/>
              <a:ea typeface="Alegreya"/>
              <a:cs typeface="Alegreya"/>
              <a:sym typeface="Alegreya"/>
            </a:endParaRPr>
          </a:p>
        </p:txBody>
      </p:sp>
      <p:pic>
        <p:nvPicPr>
          <p:cNvPr id="1813" name="Google Shape;1813;p222"/>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814" name="Google Shape;1814;p222"/>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lang="en" sz="2000">
                <a:solidFill>
                  <a:srgbClr val="0170BA"/>
                </a:solidFill>
                <a:latin typeface="Alegreya"/>
                <a:ea typeface="Alegreya"/>
                <a:cs typeface="Alegreya"/>
                <a:sym typeface="Alegreya"/>
              </a:rPr>
              <a:t>Creating new HTML Elements - appendChild( )</a:t>
            </a:r>
            <a:endParaRPr sz="2000">
              <a:solidFill>
                <a:schemeClr val="accent5"/>
              </a:solidFill>
              <a:latin typeface="Alegreya"/>
              <a:ea typeface="Alegreya"/>
              <a:cs typeface="Alegreya"/>
              <a:sym typeface="Alegreya"/>
            </a:endParaRPr>
          </a:p>
          <a:p>
            <a:pPr indent="0" lvl="0" marL="0" rtl="0" algn="l">
              <a:lnSpc>
                <a:spcPct val="100000"/>
              </a:lnSpc>
              <a:spcBef>
                <a:spcPts val="800"/>
              </a:spcBef>
              <a:spcAft>
                <a:spcPts val="0"/>
              </a:spcAft>
              <a:buNone/>
            </a:pPr>
            <a:r>
              <a:rPr lang="en" sz="2000">
                <a:solidFill>
                  <a:schemeClr val="accent5"/>
                </a:solidFill>
                <a:latin typeface="Alegreya"/>
                <a:ea typeface="Alegreya"/>
                <a:cs typeface="Alegreya"/>
                <a:sym typeface="Alegreya"/>
              </a:rPr>
              <a:t>Example: </a:t>
            </a:r>
            <a:r>
              <a:rPr b="0" lang="en" sz="2000">
                <a:solidFill>
                  <a:srgbClr val="434343"/>
                </a:solidFill>
                <a:latin typeface="Alegreya"/>
                <a:ea typeface="Alegreya"/>
                <a:cs typeface="Alegreya"/>
                <a:sym typeface="Alegreya"/>
              </a:rPr>
              <a:t>To add a new element to the HTML DOM, you must create the element (element node) first, and then append it to an existing element.</a:t>
            </a:r>
            <a:endParaRPr sz="2000">
              <a:solidFill>
                <a:schemeClr val="accent5"/>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rgbClr val="434343"/>
                </a:solidFill>
                <a:latin typeface="Alegreya"/>
                <a:ea typeface="Alegreya"/>
                <a:cs typeface="Alegreya"/>
                <a:sym typeface="Alegreya"/>
              </a:rPr>
              <a:t>	</a:t>
            </a:r>
            <a:r>
              <a:rPr b="0" lang="en" sz="1700">
                <a:solidFill>
                  <a:srgbClr val="434343"/>
                </a:solidFill>
                <a:latin typeface="Trebuchet MS"/>
                <a:ea typeface="Trebuchet MS"/>
                <a:cs typeface="Trebuchet MS"/>
                <a:sym typeface="Trebuchet MS"/>
              </a:rPr>
              <a:t>let el = document.createElement(‘h1’); </a:t>
            </a:r>
            <a:r>
              <a:rPr b="0" lang="en" sz="1700">
                <a:solidFill>
                  <a:srgbClr val="990055"/>
                </a:solidFill>
                <a:latin typeface="Trebuchet MS"/>
                <a:ea typeface="Trebuchet MS"/>
                <a:cs typeface="Trebuchet MS"/>
                <a:sym typeface="Trebuchet MS"/>
              </a:rPr>
              <a:t>// create an element to add to body</a:t>
            </a:r>
            <a:endParaRPr b="0" sz="1700">
              <a:solidFill>
                <a:srgbClr val="990055"/>
              </a:solidFill>
              <a:latin typeface="Trebuchet MS"/>
              <a:ea typeface="Trebuchet MS"/>
              <a:cs typeface="Trebuchet MS"/>
              <a:sym typeface="Trebuchet MS"/>
            </a:endParaRPr>
          </a:p>
          <a:p>
            <a:pPr indent="0" lvl="0" marL="0" rtl="0" algn="l">
              <a:lnSpc>
                <a:spcPct val="100000"/>
              </a:lnSpc>
              <a:spcBef>
                <a:spcPts val="500"/>
              </a:spcBef>
              <a:spcAft>
                <a:spcPts val="0"/>
              </a:spcAft>
              <a:buNone/>
            </a:pPr>
            <a:r>
              <a:rPr b="0" lang="en" sz="1700">
                <a:solidFill>
                  <a:srgbClr val="434343"/>
                </a:solidFill>
                <a:latin typeface="Trebuchet MS"/>
                <a:ea typeface="Trebuchet MS"/>
                <a:cs typeface="Trebuchet MS"/>
                <a:sym typeface="Trebuchet MS"/>
              </a:rPr>
              <a:t>	let textNode = document.createTextNode(‘Hey world’); </a:t>
            </a:r>
            <a:r>
              <a:rPr b="0" lang="en" sz="1700">
                <a:solidFill>
                  <a:srgbClr val="990055"/>
                </a:solidFill>
                <a:latin typeface="Trebuchet MS"/>
                <a:ea typeface="Trebuchet MS"/>
                <a:cs typeface="Trebuchet MS"/>
                <a:sym typeface="Trebuchet MS"/>
              </a:rPr>
              <a:t>//</a:t>
            </a:r>
            <a:r>
              <a:rPr b="0" lang="en" sz="1700">
                <a:solidFill>
                  <a:srgbClr val="434343"/>
                </a:solidFill>
                <a:latin typeface="Trebuchet MS"/>
                <a:ea typeface="Trebuchet MS"/>
                <a:cs typeface="Trebuchet MS"/>
                <a:sym typeface="Trebuchet MS"/>
              </a:rPr>
              <a:t> </a:t>
            </a:r>
            <a:r>
              <a:rPr b="0" lang="en" sz="1700">
                <a:solidFill>
                  <a:srgbClr val="990055"/>
                </a:solidFill>
                <a:latin typeface="Trebuchet MS"/>
                <a:ea typeface="Trebuchet MS"/>
                <a:cs typeface="Trebuchet MS"/>
                <a:sym typeface="Trebuchet MS"/>
              </a:rPr>
              <a:t>create textnode to put into &lt;h1&gt;&lt;/h1&gt;</a:t>
            </a:r>
            <a:endParaRPr b="0" sz="1700">
              <a:solidFill>
                <a:srgbClr val="990055"/>
              </a:solidFill>
              <a:latin typeface="Trebuchet MS"/>
              <a:ea typeface="Trebuchet MS"/>
              <a:cs typeface="Trebuchet MS"/>
              <a:sym typeface="Trebuchet MS"/>
            </a:endParaRPr>
          </a:p>
          <a:p>
            <a:pPr indent="0" lvl="0" marL="0" rtl="0" algn="l">
              <a:lnSpc>
                <a:spcPct val="100000"/>
              </a:lnSpc>
              <a:spcBef>
                <a:spcPts val="500"/>
              </a:spcBef>
              <a:spcAft>
                <a:spcPts val="0"/>
              </a:spcAft>
              <a:buNone/>
            </a:pPr>
            <a:r>
              <a:rPr b="0" lang="en" sz="1700">
                <a:solidFill>
                  <a:srgbClr val="434343"/>
                </a:solidFill>
                <a:latin typeface="Trebuchet MS"/>
                <a:ea typeface="Trebuchet MS"/>
                <a:cs typeface="Trebuchet MS"/>
                <a:sym typeface="Trebuchet MS"/>
              </a:rPr>
              <a:t>	el.appendChild(textNode); </a:t>
            </a:r>
            <a:r>
              <a:rPr b="0" lang="en" sz="1700">
                <a:solidFill>
                  <a:srgbClr val="990055"/>
                </a:solidFill>
                <a:latin typeface="Trebuchet MS"/>
                <a:ea typeface="Trebuchet MS"/>
                <a:cs typeface="Trebuchet MS"/>
                <a:sym typeface="Trebuchet MS"/>
              </a:rPr>
              <a:t>// append text ‘Hey world’ into &lt;h1&gt;</a:t>
            </a:r>
            <a:endParaRPr b="0" sz="1700">
              <a:solidFill>
                <a:srgbClr val="434343"/>
              </a:solidFill>
              <a:latin typeface="Trebuchet MS"/>
              <a:ea typeface="Trebuchet MS"/>
              <a:cs typeface="Trebuchet MS"/>
              <a:sym typeface="Trebuchet MS"/>
            </a:endParaRPr>
          </a:p>
          <a:p>
            <a:pPr indent="457200" lvl="0" marL="0" rtl="0" algn="l">
              <a:lnSpc>
                <a:spcPct val="100000"/>
              </a:lnSpc>
              <a:spcBef>
                <a:spcPts val="500"/>
              </a:spcBef>
              <a:spcAft>
                <a:spcPts val="0"/>
              </a:spcAft>
              <a:buNone/>
            </a:pPr>
            <a:r>
              <a:rPr b="0" lang="en" sz="1700">
                <a:solidFill>
                  <a:srgbClr val="434343"/>
                </a:solidFill>
                <a:latin typeface="Trebuchet MS"/>
                <a:ea typeface="Trebuchet MS"/>
                <a:cs typeface="Trebuchet MS"/>
                <a:sym typeface="Trebuchet MS"/>
              </a:rPr>
              <a:t>body.appendChild(el);	</a:t>
            </a:r>
            <a:r>
              <a:rPr b="0" lang="en" sz="1700">
                <a:solidFill>
                  <a:srgbClr val="990055"/>
                </a:solidFill>
                <a:latin typeface="Trebuchet MS"/>
                <a:ea typeface="Trebuchet MS"/>
                <a:cs typeface="Trebuchet MS"/>
                <a:sym typeface="Trebuchet MS"/>
              </a:rPr>
              <a:t>// append element &lt;h1&gt; with a complete task to body	</a:t>
            </a:r>
            <a:endParaRPr b="0" sz="1700">
              <a:solidFill>
                <a:srgbClr val="990055"/>
              </a:solidFill>
              <a:latin typeface="Trebuchet MS"/>
              <a:ea typeface="Trebuchet MS"/>
              <a:cs typeface="Trebuchet MS"/>
              <a:sym typeface="Trebuchet MS"/>
            </a:endParaRPr>
          </a:p>
          <a:p>
            <a:pPr indent="457200" lvl="0" marL="0" rtl="0" algn="l">
              <a:lnSpc>
                <a:spcPct val="100000"/>
              </a:lnSpc>
              <a:spcBef>
                <a:spcPts val="500"/>
              </a:spcBef>
              <a:spcAft>
                <a:spcPts val="0"/>
              </a:spcAft>
              <a:buNone/>
            </a:pPr>
            <a:r>
              <a:t/>
            </a:r>
            <a:endParaRPr b="0" sz="1700">
              <a:solidFill>
                <a:srgbClr val="434343"/>
              </a:solidFill>
              <a:latin typeface="Trebuchet MS"/>
              <a:ea typeface="Trebuchet MS"/>
              <a:cs typeface="Trebuchet MS"/>
              <a:sym typeface="Trebuchet MS"/>
            </a:endParaRPr>
          </a:p>
          <a:p>
            <a:pPr indent="457200" lvl="0" marL="0" rtl="0" algn="l">
              <a:lnSpc>
                <a:spcPct val="100000"/>
              </a:lnSpc>
              <a:spcBef>
                <a:spcPts val="500"/>
              </a:spcBef>
              <a:spcAft>
                <a:spcPts val="0"/>
              </a:spcAft>
              <a:buNone/>
            </a:pPr>
            <a:r>
              <a:rPr b="0" lang="en" sz="1700">
                <a:solidFill>
                  <a:srgbClr val="434343"/>
                </a:solidFill>
                <a:latin typeface="Trebuchet MS"/>
                <a:ea typeface="Trebuchet MS"/>
                <a:cs typeface="Trebuchet MS"/>
                <a:sym typeface="Trebuchet MS"/>
              </a:rPr>
              <a:t>// result &lt;h1&gt;Hey world&lt;/h1&gt;</a:t>
            </a:r>
            <a:r>
              <a:rPr b="0" lang="en" sz="1700">
                <a:solidFill>
                  <a:srgbClr val="990055"/>
                </a:solidFill>
                <a:latin typeface="Trebuchet MS"/>
                <a:ea typeface="Trebuchet MS"/>
                <a:cs typeface="Trebuchet MS"/>
                <a:sym typeface="Trebuchet MS"/>
              </a:rPr>
              <a:t>	</a:t>
            </a:r>
            <a:endParaRPr b="0" sz="1700">
              <a:solidFill>
                <a:srgbClr val="990055"/>
              </a:solidFill>
              <a:latin typeface="Trebuchet MS"/>
              <a:ea typeface="Trebuchet MS"/>
              <a:cs typeface="Trebuchet MS"/>
              <a:sym typeface="Trebuchet MS"/>
            </a:endParaRPr>
          </a:p>
          <a:p>
            <a:pPr indent="0" lvl="0" marL="0" rtl="0" algn="l">
              <a:lnSpc>
                <a:spcPct val="100000"/>
              </a:lnSpc>
              <a:spcBef>
                <a:spcPts val="500"/>
              </a:spcBef>
              <a:spcAft>
                <a:spcPts val="0"/>
              </a:spcAft>
              <a:buNone/>
            </a:pPr>
            <a:r>
              <a:rPr b="0" lang="en" sz="2000">
                <a:solidFill>
                  <a:srgbClr val="434343"/>
                </a:solidFill>
                <a:latin typeface="Alegreya"/>
                <a:ea typeface="Alegreya"/>
                <a:cs typeface="Alegreya"/>
                <a:sym typeface="Alegreya"/>
              </a:rPr>
              <a:t>	</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t/>
            </a:r>
            <a:endParaRPr b="0" sz="2000">
              <a:solidFill>
                <a:srgbClr val="434343"/>
              </a:solidFill>
              <a:latin typeface="Alegreya"/>
              <a:ea typeface="Alegreya"/>
              <a:cs typeface="Alegreya"/>
              <a:sym typeface="Alegreya"/>
            </a:endParaRPr>
          </a:p>
          <a:p>
            <a:pPr indent="457200" lvl="0" marL="914400" rtl="0" algn="l">
              <a:lnSpc>
                <a:spcPct val="100000"/>
              </a:lnSpc>
              <a:spcBef>
                <a:spcPts val="400"/>
              </a:spcBef>
              <a:spcAft>
                <a:spcPts val="0"/>
              </a:spcAft>
              <a:buNone/>
            </a:pPr>
            <a:r>
              <a:t/>
            </a:r>
            <a:endParaRPr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8" name="Shape 1818"/>
        <p:cNvGrpSpPr/>
        <p:nvPr/>
      </p:nvGrpSpPr>
      <p:grpSpPr>
        <a:xfrm>
          <a:off x="0" y="0"/>
          <a:ext cx="0" cy="0"/>
          <a:chOff x="0" y="0"/>
          <a:chExt cx="0" cy="0"/>
        </a:xfrm>
      </p:grpSpPr>
      <p:sp>
        <p:nvSpPr>
          <p:cNvPr id="1819" name="Google Shape;1819;p223"/>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 Node (cont.) </a:t>
            </a:r>
            <a:endParaRPr sz="3600">
              <a:solidFill>
                <a:srgbClr val="63A814"/>
              </a:solidFill>
              <a:latin typeface="Alegreya"/>
              <a:ea typeface="Alegreya"/>
              <a:cs typeface="Alegreya"/>
              <a:sym typeface="Alegreya"/>
            </a:endParaRPr>
          </a:p>
        </p:txBody>
      </p:sp>
      <p:pic>
        <p:nvPicPr>
          <p:cNvPr id="1820" name="Google Shape;1820;p223"/>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821" name="Google Shape;1821;p223"/>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lang="en" sz="2000">
                <a:solidFill>
                  <a:srgbClr val="0170BA"/>
                </a:solidFill>
                <a:latin typeface="Alegreya"/>
                <a:ea typeface="Alegreya"/>
                <a:cs typeface="Alegreya"/>
                <a:sym typeface="Alegreya"/>
              </a:rPr>
              <a:t>Creating new HTML Elements - insertBefore( )</a:t>
            </a:r>
            <a:endParaRPr sz="2000">
              <a:solidFill>
                <a:srgbClr val="0170BA"/>
              </a:solidFill>
              <a:latin typeface="Alegreya"/>
              <a:ea typeface="Alegreya"/>
              <a:cs typeface="Alegreya"/>
              <a:sym typeface="Alegreya"/>
            </a:endParaRPr>
          </a:p>
          <a:p>
            <a:pPr indent="-355600" lvl="0" marL="457200" marR="0" rtl="0" algn="l">
              <a:lnSpc>
                <a:spcPct val="100000"/>
              </a:lnSpc>
              <a:spcBef>
                <a:spcPts val="8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appendChild( ) </a:t>
            </a:r>
            <a:r>
              <a:rPr b="0" lang="en" sz="2000">
                <a:solidFill>
                  <a:srgbClr val="434343"/>
                </a:solidFill>
                <a:latin typeface="Alegreya"/>
                <a:ea typeface="Alegreya"/>
                <a:cs typeface="Alegreya"/>
                <a:sym typeface="Alegreya"/>
              </a:rPr>
              <a:t>method in the previous example, appended the new element as the last child of the parent.</a:t>
            </a:r>
            <a:endParaRPr b="0" sz="2000">
              <a:solidFill>
                <a:srgbClr val="434343"/>
              </a:solidFill>
              <a:latin typeface="Alegreya"/>
              <a:ea typeface="Alegreya"/>
              <a:cs typeface="Alegreya"/>
              <a:sym typeface="Alegreya"/>
            </a:endParaRPr>
          </a:p>
          <a:p>
            <a:pPr indent="-355600" lvl="0" marL="457200" marR="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If you don't want that you can use the insertBefore() method</a:t>
            </a:r>
            <a:endParaRPr b="0" sz="1150">
              <a:solidFill>
                <a:srgbClr val="000000"/>
              </a:solidFill>
              <a:latin typeface="Verdana"/>
              <a:ea typeface="Verdana"/>
              <a:cs typeface="Verdana"/>
              <a:sym typeface="Verdana"/>
            </a:endParaRPr>
          </a:p>
          <a:p>
            <a:pPr indent="0" lvl="0" marL="0" marR="0" rtl="0" algn="l">
              <a:lnSpc>
                <a:spcPct val="100000"/>
              </a:lnSpc>
              <a:spcBef>
                <a:spcPts val="500"/>
              </a:spcBef>
              <a:spcAft>
                <a:spcPts val="0"/>
              </a:spcAft>
              <a:buNone/>
            </a:pPr>
            <a:r>
              <a:rPr lang="en" sz="2000">
                <a:solidFill>
                  <a:schemeClr val="accent5"/>
                </a:solidFill>
                <a:latin typeface="Alegreya"/>
                <a:ea typeface="Alegreya"/>
                <a:cs typeface="Alegreya"/>
                <a:sym typeface="Alegreya"/>
              </a:rPr>
              <a:t>Example: 	</a:t>
            </a:r>
            <a:r>
              <a:rPr b="0" lang="en" sz="1800">
                <a:solidFill>
                  <a:srgbClr val="0000CD"/>
                </a:solidFill>
                <a:latin typeface="Trebuchet MS"/>
                <a:ea typeface="Trebuchet MS"/>
                <a:cs typeface="Trebuchet MS"/>
                <a:sym typeface="Trebuchet MS"/>
              </a:rPr>
              <a:t>&lt;</a:t>
            </a:r>
            <a:r>
              <a:rPr b="0" lang="en" sz="1800">
                <a:solidFill>
                  <a:srgbClr val="A52A2A"/>
                </a:solidFill>
                <a:latin typeface="Trebuchet MS"/>
                <a:ea typeface="Trebuchet MS"/>
                <a:cs typeface="Trebuchet MS"/>
                <a:sym typeface="Trebuchet MS"/>
              </a:rPr>
              <a:t>div</a:t>
            </a:r>
            <a:r>
              <a:rPr b="0" lang="en" sz="1800">
                <a:solidFill>
                  <a:srgbClr val="FF0000"/>
                </a:solidFill>
                <a:latin typeface="Trebuchet MS"/>
                <a:ea typeface="Trebuchet MS"/>
                <a:cs typeface="Trebuchet MS"/>
                <a:sym typeface="Trebuchet MS"/>
              </a:rPr>
              <a:t> id</a:t>
            </a:r>
            <a:r>
              <a:rPr b="0" lang="en" sz="1800">
                <a:solidFill>
                  <a:srgbClr val="0000CD"/>
                </a:solidFill>
                <a:latin typeface="Trebuchet MS"/>
                <a:ea typeface="Trebuchet MS"/>
                <a:cs typeface="Trebuchet MS"/>
                <a:sym typeface="Trebuchet MS"/>
              </a:rPr>
              <a:t>="div1"&gt;</a:t>
            </a:r>
            <a:endParaRPr b="0" sz="1800">
              <a:solidFill>
                <a:srgbClr val="0000CD"/>
              </a:solidFill>
              <a:latin typeface="Trebuchet MS"/>
              <a:ea typeface="Trebuchet MS"/>
              <a:cs typeface="Trebuchet MS"/>
              <a:sym typeface="Trebuchet MS"/>
            </a:endParaRPr>
          </a:p>
          <a:p>
            <a:pPr indent="0" lvl="0" marL="1371600" marR="0" rtl="0" algn="l">
              <a:lnSpc>
                <a:spcPct val="100000"/>
              </a:lnSpc>
              <a:spcBef>
                <a:spcPts val="500"/>
              </a:spcBef>
              <a:spcAft>
                <a:spcPts val="0"/>
              </a:spcAft>
              <a:buNone/>
            </a:pPr>
            <a:r>
              <a:rPr b="0" lang="en" sz="1800">
                <a:solidFill>
                  <a:srgbClr val="0000CD"/>
                </a:solidFill>
                <a:latin typeface="Trebuchet MS"/>
                <a:ea typeface="Trebuchet MS"/>
                <a:cs typeface="Trebuchet MS"/>
                <a:sym typeface="Trebuchet MS"/>
              </a:rPr>
              <a:t>&lt;</a:t>
            </a:r>
            <a:r>
              <a:rPr b="0" lang="en" sz="1800">
                <a:solidFill>
                  <a:srgbClr val="A52A2A"/>
                </a:solidFill>
                <a:latin typeface="Trebuchet MS"/>
                <a:ea typeface="Trebuchet MS"/>
                <a:cs typeface="Trebuchet MS"/>
                <a:sym typeface="Trebuchet MS"/>
              </a:rPr>
              <a:t>p</a:t>
            </a:r>
            <a:r>
              <a:rPr b="0" lang="en" sz="1800">
                <a:solidFill>
                  <a:srgbClr val="FF0000"/>
                </a:solidFill>
                <a:latin typeface="Trebuchet MS"/>
                <a:ea typeface="Trebuchet MS"/>
                <a:cs typeface="Trebuchet MS"/>
                <a:sym typeface="Trebuchet MS"/>
              </a:rPr>
              <a:t> id</a:t>
            </a:r>
            <a:r>
              <a:rPr b="0" lang="en" sz="1800">
                <a:solidFill>
                  <a:srgbClr val="0000CD"/>
                </a:solidFill>
                <a:latin typeface="Trebuchet MS"/>
                <a:ea typeface="Trebuchet MS"/>
                <a:cs typeface="Trebuchet MS"/>
                <a:sym typeface="Trebuchet MS"/>
              </a:rPr>
              <a:t>="p1"&gt;</a:t>
            </a:r>
            <a:r>
              <a:rPr b="0" lang="en" sz="1800">
                <a:solidFill>
                  <a:srgbClr val="434343"/>
                </a:solidFill>
                <a:highlight>
                  <a:srgbClr val="FFFFFF"/>
                </a:highlight>
                <a:latin typeface="Trebuchet MS"/>
                <a:ea typeface="Trebuchet MS"/>
                <a:cs typeface="Trebuchet MS"/>
                <a:sym typeface="Trebuchet MS"/>
              </a:rPr>
              <a:t>This is a paragraph.</a:t>
            </a:r>
            <a:r>
              <a:rPr b="0" lang="en" sz="1800">
                <a:solidFill>
                  <a:srgbClr val="0000CD"/>
                </a:solidFill>
                <a:latin typeface="Trebuchet MS"/>
                <a:ea typeface="Trebuchet MS"/>
                <a:cs typeface="Trebuchet MS"/>
                <a:sym typeface="Trebuchet MS"/>
              </a:rPr>
              <a:t>&lt;</a:t>
            </a:r>
            <a:r>
              <a:rPr b="0" lang="en" sz="1800">
                <a:solidFill>
                  <a:srgbClr val="A52A2A"/>
                </a:solidFill>
                <a:latin typeface="Trebuchet MS"/>
                <a:ea typeface="Trebuchet MS"/>
                <a:cs typeface="Trebuchet MS"/>
                <a:sym typeface="Trebuchet MS"/>
              </a:rPr>
              <a:t>/p</a:t>
            </a:r>
            <a:r>
              <a:rPr b="0" lang="en" sz="1800">
                <a:solidFill>
                  <a:srgbClr val="0000CD"/>
                </a:solidFill>
                <a:latin typeface="Trebuchet MS"/>
                <a:ea typeface="Trebuchet MS"/>
                <a:cs typeface="Trebuchet MS"/>
                <a:sym typeface="Trebuchet MS"/>
              </a:rPr>
              <a:t>&gt;</a:t>
            </a:r>
            <a:endParaRPr b="0" sz="1800">
              <a:solidFill>
                <a:srgbClr val="0000CD"/>
              </a:solidFill>
              <a:latin typeface="Trebuchet MS"/>
              <a:ea typeface="Trebuchet MS"/>
              <a:cs typeface="Trebuchet MS"/>
              <a:sym typeface="Trebuchet MS"/>
            </a:endParaRPr>
          </a:p>
          <a:p>
            <a:pPr indent="0" lvl="0" marL="1371600" marR="0" rtl="0" algn="l">
              <a:lnSpc>
                <a:spcPct val="100000"/>
              </a:lnSpc>
              <a:spcBef>
                <a:spcPts val="500"/>
              </a:spcBef>
              <a:spcAft>
                <a:spcPts val="0"/>
              </a:spcAft>
              <a:buNone/>
            </a:pPr>
            <a:r>
              <a:rPr b="0" lang="en" sz="1800">
                <a:solidFill>
                  <a:srgbClr val="0000CD"/>
                </a:solidFill>
                <a:latin typeface="Trebuchet MS"/>
                <a:ea typeface="Trebuchet MS"/>
                <a:cs typeface="Trebuchet MS"/>
                <a:sym typeface="Trebuchet MS"/>
              </a:rPr>
              <a:t>&lt;</a:t>
            </a:r>
            <a:r>
              <a:rPr b="0" lang="en" sz="1800">
                <a:solidFill>
                  <a:srgbClr val="A52A2A"/>
                </a:solidFill>
                <a:latin typeface="Trebuchet MS"/>
                <a:ea typeface="Trebuchet MS"/>
                <a:cs typeface="Trebuchet MS"/>
                <a:sym typeface="Trebuchet MS"/>
              </a:rPr>
              <a:t>p</a:t>
            </a:r>
            <a:r>
              <a:rPr b="0" lang="en" sz="1800">
                <a:solidFill>
                  <a:srgbClr val="FF0000"/>
                </a:solidFill>
                <a:latin typeface="Trebuchet MS"/>
                <a:ea typeface="Trebuchet MS"/>
                <a:cs typeface="Trebuchet MS"/>
                <a:sym typeface="Trebuchet MS"/>
              </a:rPr>
              <a:t> id</a:t>
            </a:r>
            <a:r>
              <a:rPr b="0" lang="en" sz="1800">
                <a:solidFill>
                  <a:srgbClr val="0000CD"/>
                </a:solidFill>
                <a:latin typeface="Trebuchet MS"/>
                <a:ea typeface="Trebuchet MS"/>
                <a:cs typeface="Trebuchet MS"/>
                <a:sym typeface="Trebuchet MS"/>
              </a:rPr>
              <a:t>="p2"&gt;</a:t>
            </a:r>
            <a:r>
              <a:rPr b="0" lang="en" sz="1800">
                <a:solidFill>
                  <a:srgbClr val="434343"/>
                </a:solidFill>
                <a:highlight>
                  <a:srgbClr val="FFFFFF"/>
                </a:highlight>
                <a:latin typeface="Trebuchet MS"/>
                <a:ea typeface="Trebuchet MS"/>
                <a:cs typeface="Trebuchet MS"/>
                <a:sym typeface="Trebuchet MS"/>
              </a:rPr>
              <a:t>This is another paragraph.</a:t>
            </a:r>
            <a:r>
              <a:rPr b="0" lang="en" sz="1800">
                <a:solidFill>
                  <a:srgbClr val="0000CD"/>
                </a:solidFill>
                <a:latin typeface="Trebuchet MS"/>
                <a:ea typeface="Trebuchet MS"/>
                <a:cs typeface="Trebuchet MS"/>
                <a:sym typeface="Trebuchet MS"/>
              </a:rPr>
              <a:t>&lt;</a:t>
            </a:r>
            <a:r>
              <a:rPr b="0" lang="en" sz="1800">
                <a:solidFill>
                  <a:srgbClr val="A52A2A"/>
                </a:solidFill>
                <a:latin typeface="Trebuchet MS"/>
                <a:ea typeface="Trebuchet MS"/>
                <a:cs typeface="Trebuchet MS"/>
                <a:sym typeface="Trebuchet MS"/>
              </a:rPr>
              <a:t>/p</a:t>
            </a:r>
            <a:r>
              <a:rPr b="0" lang="en" sz="1800">
                <a:solidFill>
                  <a:srgbClr val="0000CD"/>
                </a:solidFill>
                <a:latin typeface="Trebuchet MS"/>
                <a:ea typeface="Trebuchet MS"/>
                <a:cs typeface="Trebuchet MS"/>
                <a:sym typeface="Trebuchet MS"/>
              </a:rPr>
              <a:t>&gt;</a:t>
            </a:r>
            <a:endParaRPr b="0" sz="1800">
              <a:solidFill>
                <a:srgbClr val="0000CD"/>
              </a:solidFill>
              <a:latin typeface="Trebuchet MS"/>
              <a:ea typeface="Trebuchet MS"/>
              <a:cs typeface="Trebuchet MS"/>
              <a:sym typeface="Trebuchet MS"/>
            </a:endParaRPr>
          </a:p>
          <a:p>
            <a:pPr indent="0" lvl="0" marL="1371600" marR="0" rtl="0" algn="l">
              <a:lnSpc>
                <a:spcPct val="100000"/>
              </a:lnSpc>
              <a:spcBef>
                <a:spcPts val="500"/>
              </a:spcBef>
              <a:spcAft>
                <a:spcPts val="0"/>
              </a:spcAft>
              <a:buNone/>
            </a:pPr>
            <a:r>
              <a:rPr b="0" lang="en" sz="1800">
                <a:solidFill>
                  <a:srgbClr val="0000CD"/>
                </a:solidFill>
                <a:latin typeface="Trebuchet MS"/>
                <a:ea typeface="Trebuchet MS"/>
                <a:cs typeface="Trebuchet MS"/>
                <a:sym typeface="Trebuchet MS"/>
              </a:rPr>
              <a:t>&lt;</a:t>
            </a:r>
            <a:r>
              <a:rPr b="0" lang="en" sz="1800">
                <a:solidFill>
                  <a:srgbClr val="A52A2A"/>
                </a:solidFill>
                <a:latin typeface="Trebuchet MS"/>
                <a:ea typeface="Trebuchet MS"/>
                <a:cs typeface="Trebuchet MS"/>
                <a:sym typeface="Trebuchet MS"/>
              </a:rPr>
              <a:t>/div</a:t>
            </a:r>
            <a:r>
              <a:rPr b="0" lang="en" sz="1800">
                <a:solidFill>
                  <a:srgbClr val="0000CD"/>
                </a:solidFill>
                <a:latin typeface="Trebuchet MS"/>
                <a:ea typeface="Trebuchet MS"/>
                <a:cs typeface="Trebuchet MS"/>
                <a:sym typeface="Trebuchet MS"/>
              </a:rPr>
              <a:t>&gt;</a:t>
            </a:r>
            <a:endParaRPr b="0" sz="18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t/>
            </a:r>
            <a:endParaRPr b="0" sz="2000">
              <a:solidFill>
                <a:srgbClr val="434343"/>
              </a:solidFill>
              <a:latin typeface="Alegreya"/>
              <a:ea typeface="Alegreya"/>
              <a:cs typeface="Alegreya"/>
              <a:sym typeface="Alegreya"/>
            </a:endParaRPr>
          </a:p>
          <a:p>
            <a:pPr indent="457200" lvl="0" marL="914400" rtl="0" algn="l">
              <a:lnSpc>
                <a:spcPct val="100000"/>
              </a:lnSpc>
              <a:spcBef>
                <a:spcPts val="400"/>
              </a:spcBef>
              <a:spcAft>
                <a:spcPts val="0"/>
              </a:spcAft>
              <a:buNone/>
            </a:pPr>
            <a:r>
              <a:t/>
            </a:r>
            <a:endParaRPr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sp>
        <p:nvSpPr>
          <p:cNvPr id="1822" name="Google Shape;1822;p223"/>
          <p:cNvSpPr/>
          <p:nvPr/>
        </p:nvSpPr>
        <p:spPr>
          <a:xfrm>
            <a:off x="3198679" y="4559800"/>
            <a:ext cx="2020375" cy="288400"/>
          </a:xfrm>
          <a:custGeom>
            <a:rect b="b" l="l" r="r" t="t"/>
            <a:pathLst>
              <a:path extrusionOk="0" h="11536" w="80815">
                <a:moveTo>
                  <a:pt x="8023" y="0"/>
                </a:moveTo>
                <a:cubicBezTo>
                  <a:pt x="4413" y="833"/>
                  <a:pt x="-2335" y="6677"/>
                  <a:pt x="881" y="8515"/>
                </a:cubicBezTo>
                <a:cubicBezTo>
                  <a:pt x="6927" y="11970"/>
                  <a:pt x="14899" y="10549"/>
                  <a:pt x="21757" y="9339"/>
                </a:cubicBezTo>
                <a:cubicBezTo>
                  <a:pt x="36386" y="6757"/>
                  <a:pt x="51536" y="378"/>
                  <a:pt x="65981" y="3845"/>
                </a:cubicBezTo>
                <a:cubicBezTo>
                  <a:pt x="71397" y="5145"/>
                  <a:pt x="76178" y="8450"/>
                  <a:pt x="80815" y="11536"/>
                </a:cubicBezTo>
              </a:path>
            </a:pathLst>
          </a:custGeom>
          <a:noFill/>
          <a:ln cap="flat" cmpd="sng" w="19050">
            <a:solidFill>
              <a:srgbClr val="990055"/>
            </a:solidFill>
            <a:prstDash val="solid"/>
            <a:round/>
            <a:headEnd len="med" w="med" type="none"/>
            <a:tailEnd len="med" w="med" type="stealth"/>
          </a:ln>
        </p:spPr>
      </p:sp>
    </p:spTree>
  </p:cSld>
  <p:clrMapOvr>
    <a:masterClrMapping/>
  </p:clrMapOvr>
  <mc:AlternateContent>
    <mc:Choice Requires="p14">
      <p:transition spd="slow" p14:dur="1000">
        <p:fade/>
      </p:transition>
    </mc:Choice>
    <mc:Fallback>
      <p:transition spd="slow">
        <p:fade/>
      </p:transition>
    </mc:Fallback>
  </mc:AlternateContent>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6" name="Shape 1826"/>
        <p:cNvGrpSpPr/>
        <p:nvPr/>
      </p:nvGrpSpPr>
      <p:grpSpPr>
        <a:xfrm>
          <a:off x="0" y="0"/>
          <a:ext cx="0" cy="0"/>
          <a:chOff x="0" y="0"/>
          <a:chExt cx="0" cy="0"/>
        </a:xfrm>
      </p:grpSpPr>
      <p:sp>
        <p:nvSpPr>
          <p:cNvPr id="1827" name="Google Shape;1827;p224"/>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 Node (cont.) </a:t>
            </a:r>
            <a:endParaRPr sz="3600">
              <a:solidFill>
                <a:srgbClr val="63A814"/>
              </a:solidFill>
              <a:latin typeface="Alegreya"/>
              <a:ea typeface="Alegreya"/>
              <a:cs typeface="Alegreya"/>
              <a:sym typeface="Alegreya"/>
            </a:endParaRPr>
          </a:p>
        </p:txBody>
      </p:sp>
      <p:pic>
        <p:nvPicPr>
          <p:cNvPr id="1828" name="Google Shape;1828;p224"/>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829" name="Google Shape;1829;p224"/>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lang="en" sz="2000">
                <a:solidFill>
                  <a:srgbClr val="0170BA"/>
                </a:solidFill>
                <a:latin typeface="Alegreya"/>
                <a:ea typeface="Alegreya"/>
                <a:cs typeface="Alegreya"/>
                <a:sym typeface="Alegreya"/>
              </a:rPr>
              <a:t>Creating new HTML Elements - insertBefore( )</a:t>
            </a:r>
            <a:endParaRPr sz="2000">
              <a:solidFill>
                <a:srgbClr val="0170BA"/>
              </a:solidFill>
              <a:latin typeface="Alegreya"/>
              <a:ea typeface="Alegreya"/>
              <a:cs typeface="Alegreya"/>
              <a:sym typeface="Alegreya"/>
            </a:endParaRPr>
          </a:p>
          <a:p>
            <a:pPr indent="0" lvl="0" marL="0" rtl="0" algn="l">
              <a:lnSpc>
                <a:spcPct val="100000"/>
              </a:lnSpc>
              <a:spcBef>
                <a:spcPts val="800"/>
              </a:spcBef>
              <a:spcAft>
                <a:spcPts val="0"/>
              </a:spcAft>
              <a:buNone/>
            </a:pPr>
            <a:r>
              <a:rPr lang="en" sz="2000">
                <a:solidFill>
                  <a:schemeClr val="accent5"/>
                </a:solidFill>
                <a:latin typeface="Alegreya"/>
                <a:ea typeface="Alegreya"/>
                <a:cs typeface="Alegreya"/>
                <a:sym typeface="Alegreya"/>
              </a:rPr>
              <a:t>Example: (cont.) </a:t>
            </a:r>
            <a:r>
              <a:rPr b="0" lang="en" sz="2000">
                <a:solidFill>
                  <a:srgbClr val="0000CD"/>
                </a:solidFill>
                <a:latin typeface="Trebuchet MS"/>
                <a:ea typeface="Trebuchet MS"/>
                <a:cs typeface="Trebuchet MS"/>
                <a:sym typeface="Trebuchet MS"/>
              </a:rPr>
              <a:t>	</a:t>
            </a:r>
            <a:r>
              <a:rPr b="0" lang="en" sz="1800">
                <a:solidFill>
                  <a:srgbClr val="0000CD"/>
                </a:solidFill>
                <a:latin typeface="Trebuchet MS"/>
                <a:ea typeface="Trebuchet MS"/>
                <a:cs typeface="Trebuchet MS"/>
                <a:sym typeface="Trebuchet MS"/>
              </a:rPr>
              <a:t>&lt;</a:t>
            </a:r>
            <a:r>
              <a:rPr b="0" lang="en" sz="1800">
                <a:solidFill>
                  <a:srgbClr val="A52A2A"/>
                </a:solidFill>
                <a:latin typeface="Trebuchet MS"/>
                <a:ea typeface="Trebuchet MS"/>
                <a:cs typeface="Trebuchet MS"/>
                <a:sym typeface="Trebuchet MS"/>
              </a:rPr>
              <a:t>script</a:t>
            </a:r>
            <a:r>
              <a:rPr b="0" lang="en" sz="1800">
                <a:solidFill>
                  <a:srgbClr val="0000CD"/>
                </a:solidFill>
                <a:latin typeface="Trebuchet MS"/>
                <a:ea typeface="Trebuchet MS"/>
                <a:cs typeface="Trebuchet MS"/>
                <a:sym typeface="Trebuchet MS"/>
              </a:rPr>
              <a:t>&gt;</a:t>
            </a:r>
            <a:endParaRPr b="0" sz="1800">
              <a:solidFill>
                <a:srgbClr val="0000CD"/>
              </a:solidFill>
              <a:latin typeface="Trebuchet MS"/>
              <a:ea typeface="Trebuchet MS"/>
              <a:cs typeface="Trebuchet MS"/>
              <a:sym typeface="Trebuchet MS"/>
            </a:endParaRPr>
          </a:p>
          <a:p>
            <a:pPr indent="0" lvl="0" marL="1371600" marR="0" rtl="0" algn="l">
              <a:lnSpc>
                <a:spcPct val="100000"/>
              </a:lnSpc>
              <a:spcBef>
                <a:spcPts val="0"/>
              </a:spcBef>
              <a:spcAft>
                <a:spcPts val="0"/>
              </a:spcAft>
              <a:buNone/>
            </a:pPr>
            <a:r>
              <a:rPr b="0" lang="en" sz="1800">
                <a:solidFill>
                  <a:srgbClr val="0000CD"/>
                </a:solidFill>
                <a:latin typeface="Trebuchet MS"/>
                <a:ea typeface="Trebuchet MS"/>
                <a:cs typeface="Trebuchet MS"/>
                <a:sym typeface="Trebuchet MS"/>
              </a:rPr>
              <a:t>var</a:t>
            </a:r>
            <a:r>
              <a:rPr b="0" lang="en" sz="1800">
                <a:solidFill>
                  <a:srgbClr val="000000"/>
                </a:solidFill>
                <a:latin typeface="Trebuchet MS"/>
                <a:ea typeface="Trebuchet MS"/>
                <a:cs typeface="Trebuchet MS"/>
                <a:sym typeface="Trebuchet MS"/>
              </a:rPr>
              <a:t> </a:t>
            </a:r>
            <a:r>
              <a:rPr b="0" lang="en" sz="1800">
                <a:solidFill>
                  <a:srgbClr val="434343"/>
                </a:solidFill>
                <a:latin typeface="Trebuchet MS"/>
                <a:ea typeface="Trebuchet MS"/>
                <a:cs typeface="Trebuchet MS"/>
                <a:sym typeface="Trebuchet MS"/>
              </a:rPr>
              <a:t>para = document.createElement</a:t>
            </a:r>
            <a:r>
              <a:rPr b="0" lang="en" sz="1800">
                <a:solidFill>
                  <a:srgbClr val="000000"/>
                </a:solidFill>
                <a:latin typeface="Trebuchet MS"/>
                <a:ea typeface="Trebuchet MS"/>
                <a:cs typeface="Trebuchet MS"/>
                <a:sym typeface="Trebuchet MS"/>
              </a:rPr>
              <a:t>(</a:t>
            </a:r>
            <a:r>
              <a:rPr b="0" lang="en" sz="1800">
                <a:solidFill>
                  <a:srgbClr val="A52A2A"/>
                </a:solidFill>
                <a:latin typeface="Trebuchet MS"/>
                <a:ea typeface="Trebuchet MS"/>
                <a:cs typeface="Trebuchet MS"/>
                <a:sym typeface="Trebuchet MS"/>
              </a:rPr>
              <a:t>"p"</a:t>
            </a:r>
            <a:r>
              <a:rPr b="0" lang="en" sz="1800">
                <a:solidFill>
                  <a:srgbClr val="000000"/>
                </a:solidFill>
                <a:latin typeface="Trebuchet MS"/>
                <a:ea typeface="Trebuchet MS"/>
                <a:cs typeface="Trebuchet MS"/>
                <a:sym typeface="Trebuchet MS"/>
              </a:rPr>
              <a:t>);</a:t>
            </a:r>
            <a:endParaRPr b="0" sz="1800">
              <a:solidFill>
                <a:srgbClr val="000000"/>
              </a:solidFill>
              <a:latin typeface="Trebuchet MS"/>
              <a:ea typeface="Trebuchet MS"/>
              <a:cs typeface="Trebuchet MS"/>
              <a:sym typeface="Trebuchet MS"/>
            </a:endParaRPr>
          </a:p>
          <a:p>
            <a:pPr indent="0" lvl="0" marL="1371600" marR="0" rtl="0" algn="l">
              <a:lnSpc>
                <a:spcPct val="100000"/>
              </a:lnSpc>
              <a:spcBef>
                <a:spcPts val="0"/>
              </a:spcBef>
              <a:spcAft>
                <a:spcPts val="0"/>
              </a:spcAft>
              <a:buNone/>
            </a:pPr>
            <a:r>
              <a:rPr b="0" lang="en" sz="1800">
                <a:solidFill>
                  <a:srgbClr val="0000CD"/>
                </a:solidFill>
                <a:latin typeface="Trebuchet MS"/>
                <a:ea typeface="Trebuchet MS"/>
                <a:cs typeface="Trebuchet MS"/>
                <a:sym typeface="Trebuchet MS"/>
              </a:rPr>
              <a:t>var</a:t>
            </a:r>
            <a:r>
              <a:rPr b="0" lang="en" sz="1800">
                <a:solidFill>
                  <a:srgbClr val="000000"/>
                </a:solidFill>
                <a:latin typeface="Trebuchet MS"/>
                <a:ea typeface="Trebuchet MS"/>
                <a:cs typeface="Trebuchet MS"/>
                <a:sym typeface="Trebuchet MS"/>
              </a:rPr>
              <a:t> </a:t>
            </a:r>
            <a:r>
              <a:rPr b="0" lang="en" sz="1800">
                <a:solidFill>
                  <a:srgbClr val="434343"/>
                </a:solidFill>
                <a:latin typeface="Trebuchet MS"/>
                <a:ea typeface="Trebuchet MS"/>
                <a:cs typeface="Trebuchet MS"/>
                <a:sym typeface="Trebuchet MS"/>
              </a:rPr>
              <a:t>node = document.createTextNode</a:t>
            </a:r>
            <a:r>
              <a:rPr b="0" lang="en" sz="1800">
                <a:solidFill>
                  <a:srgbClr val="000000"/>
                </a:solidFill>
                <a:latin typeface="Trebuchet MS"/>
                <a:ea typeface="Trebuchet MS"/>
                <a:cs typeface="Trebuchet MS"/>
                <a:sym typeface="Trebuchet MS"/>
              </a:rPr>
              <a:t>(</a:t>
            </a:r>
            <a:r>
              <a:rPr b="0" lang="en" sz="1800">
                <a:solidFill>
                  <a:srgbClr val="A52A2A"/>
                </a:solidFill>
                <a:latin typeface="Trebuchet MS"/>
                <a:ea typeface="Trebuchet MS"/>
                <a:cs typeface="Trebuchet MS"/>
                <a:sym typeface="Trebuchet MS"/>
              </a:rPr>
              <a:t>"This is new."</a:t>
            </a:r>
            <a:r>
              <a:rPr b="0" lang="en" sz="1800">
                <a:solidFill>
                  <a:srgbClr val="000000"/>
                </a:solidFill>
                <a:latin typeface="Trebuchet MS"/>
                <a:ea typeface="Trebuchet MS"/>
                <a:cs typeface="Trebuchet MS"/>
                <a:sym typeface="Trebuchet MS"/>
              </a:rPr>
              <a:t>);</a:t>
            </a:r>
            <a:endParaRPr b="0" sz="1800">
              <a:solidFill>
                <a:srgbClr val="000000"/>
              </a:solidFill>
              <a:latin typeface="Trebuchet MS"/>
              <a:ea typeface="Trebuchet MS"/>
              <a:cs typeface="Trebuchet MS"/>
              <a:sym typeface="Trebuchet MS"/>
            </a:endParaRPr>
          </a:p>
          <a:p>
            <a:pPr indent="0" lvl="0" marL="1371600" marR="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para.appendChild(node);</a:t>
            </a:r>
            <a:endParaRPr b="0" sz="1800">
              <a:solidFill>
                <a:srgbClr val="000000"/>
              </a:solidFill>
              <a:latin typeface="Trebuchet MS"/>
              <a:ea typeface="Trebuchet MS"/>
              <a:cs typeface="Trebuchet MS"/>
              <a:sym typeface="Trebuchet MS"/>
            </a:endParaRPr>
          </a:p>
          <a:p>
            <a:pPr indent="0" lvl="0" marL="1371600" marR="0" rtl="0" algn="l">
              <a:lnSpc>
                <a:spcPct val="100000"/>
              </a:lnSpc>
              <a:spcBef>
                <a:spcPts val="0"/>
              </a:spcBef>
              <a:spcAft>
                <a:spcPts val="0"/>
              </a:spcAft>
              <a:buNone/>
            </a:pPr>
            <a:r>
              <a:t/>
            </a:r>
            <a:endParaRPr b="0" sz="1800">
              <a:solidFill>
                <a:srgbClr val="000000"/>
              </a:solidFill>
              <a:latin typeface="Trebuchet MS"/>
              <a:ea typeface="Trebuchet MS"/>
              <a:cs typeface="Trebuchet MS"/>
              <a:sym typeface="Trebuchet MS"/>
            </a:endParaRPr>
          </a:p>
          <a:p>
            <a:pPr indent="0" lvl="0" marL="1371600" marR="0" rtl="0" algn="l">
              <a:lnSpc>
                <a:spcPct val="100000"/>
              </a:lnSpc>
              <a:spcBef>
                <a:spcPts val="0"/>
              </a:spcBef>
              <a:spcAft>
                <a:spcPts val="0"/>
              </a:spcAft>
              <a:buNone/>
            </a:pPr>
            <a:r>
              <a:rPr b="0" lang="en" sz="1800">
                <a:solidFill>
                  <a:srgbClr val="0000CD"/>
                </a:solidFill>
                <a:latin typeface="Trebuchet MS"/>
                <a:ea typeface="Trebuchet MS"/>
                <a:cs typeface="Trebuchet MS"/>
                <a:sym typeface="Trebuchet MS"/>
              </a:rPr>
              <a:t>var</a:t>
            </a:r>
            <a:r>
              <a:rPr b="0" lang="en" sz="1800">
                <a:solidFill>
                  <a:srgbClr val="000000"/>
                </a:solidFill>
                <a:latin typeface="Trebuchet MS"/>
                <a:ea typeface="Trebuchet MS"/>
                <a:cs typeface="Trebuchet MS"/>
                <a:sym typeface="Trebuchet MS"/>
              </a:rPr>
              <a:t> </a:t>
            </a:r>
            <a:r>
              <a:rPr b="0" lang="en" sz="1800">
                <a:solidFill>
                  <a:srgbClr val="434343"/>
                </a:solidFill>
                <a:latin typeface="Trebuchet MS"/>
                <a:ea typeface="Trebuchet MS"/>
                <a:cs typeface="Trebuchet MS"/>
                <a:sym typeface="Trebuchet MS"/>
              </a:rPr>
              <a:t>element = document.getElementById(</a:t>
            </a:r>
            <a:r>
              <a:rPr b="0" lang="en" sz="1800">
                <a:solidFill>
                  <a:srgbClr val="A52A2A"/>
                </a:solidFill>
                <a:latin typeface="Trebuchet MS"/>
                <a:ea typeface="Trebuchet MS"/>
                <a:cs typeface="Trebuchet MS"/>
                <a:sym typeface="Trebuchet MS"/>
              </a:rPr>
              <a:t>"div1"</a:t>
            </a:r>
            <a:r>
              <a:rPr b="0" lang="en" sz="1800">
                <a:solidFill>
                  <a:srgbClr val="000000"/>
                </a:solidFill>
                <a:latin typeface="Trebuchet MS"/>
                <a:ea typeface="Trebuchet MS"/>
                <a:cs typeface="Trebuchet MS"/>
                <a:sym typeface="Trebuchet MS"/>
              </a:rPr>
              <a:t>);</a:t>
            </a:r>
            <a:endParaRPr b="0" sz="1800">
              <a:solidFill>
                <a:srgbClr val="000000"/>
              </a:solidFill>
              <a:latin typeface="Trebuchet MS"/>
              <a:ea typeface="Trebuchet MS"/>
              <a:cs typeface="Trebuchet MS"/>
              <a:sym typeface="Trebuchet MS"/>
            </a:endParaRPr>
          </a:p>
          <a:p>
            <a:pPr indent="0" lvl="0" marL="1371600" marR="0" rtl="0" algn="l">
              <a:lnSpc>
                <a:spcPct val="100000"/>
              </a:lnSpc>
              <a:spcBef>
                <a:spcPts val="0"/>
              </a:spcBef>
              <a:spcAft>
                <a:spcPts val="0"/>
              </a:spcAft>
              <a:buNone/>
            </a:pPr>
            <a:r>
              <a:rPr b="0" lang="en" sz="1800">
                <a:solidFill>
                  <a:srgbClr val="0000CD"/>
                </a:solidFill>
                <a:latin typeface="Trebuchet MS"/>
                <a:ea typeface="Trebuchet MS"/>
                <a:cs typeface="Trebuchet MS"/>
                <a:sym typeface="Trebuchet MS"/>
              </a:rPr>
              <a:t>var</a:t>
            </a:r>
            <a:r>
              <a:rPr b="0" lang="en" sz="1800">
                <a:solidFill>
                  <a:srgbClr val="000000"/>
                </a:solidFill>
                <a:latin typeface="Trebuchet MS"/>
                <a:ea typeface="Trebuchet MS"/>
                <a:cs typeface="Trebuchet MS"/>
                <a:sym typeface="Trebuchet MS"/>
              </a:rPr>
              <a:t> </a:t>
            </a:r>
            <a:r>
              <a:rPr b="0" lang="en" sz="1800">
                <a:solidFill>
                  <a:srgbClr val="434343"/>
                </a:solidFill>
                <a:latin typeface="Trebuchet MS"/>
                <a:ea typeface="Trebuchet MS"/>
                <a:cs typeface="Trebuchet MS"/>
                <a:sym typeface="Trebuchet MS"/>
              </a:rPr>
              <a:t>child = document.getElementById(</a:t>
            </a:r>
            <a:r>
              <a:rPr b="0" lang="en" sz="1800">
                <a:solidFill>
                  <a:srgbClr val="A52A2A"/>
                </a:solidFill>
                <a:latin typeface="Trebuchet MS"/>
                <a:ea typeface="Trebuchet MS"/>
                <a:cs typeface="Trebuchet MS"/>
                <a:sym typeface="Trebuchet MS"/>
              </a:rPr>
              <a:t>"p1"</a:t>
            </a:r>
            <a:r>
              <a:rPr b="0" lang="en" sz="1800">
                <a:solidFill>
                  <a:srgbClr val="000000"/>
                </a:solidFill>
                <a:latin typeface="Trebuchet MS"/>
                <a:ea typeface="Trebuchet MS"/>
                <a:cs typeface="Trebuchet MS"/>
                <a:sym typeface="Trebuchet MS"/>
              </a:rPr>
              <a:t>);</a:t>
            </a:r>
            <a:endParaRPr b="0" sz="1800">
              <a:solidFill>
                <a:srgbClr val="000000"/>
              </a:solidFill>
              <a:latin typeface="Trebuchet MS"/>
              <a:ea typeface="Trebuchet MS"/>
              <a:cs typeface="Trebuchet MS"/>
              <a:sym typeface="Trebuchet MS"/>
            </a:endParaRPr>
          </a:p>
          <a:p>
            <a:pPr indent="0" lvl="0" marL="1371600" marR="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element.insertBefore(para, child);</a:t>
            </a:r>
            <a:endParaRPr b="0" sz="1800">
              <a:solidFill>
                <a:srgbClr val="434343"/>
              </a:solidFill>
              <a:latin typeface="Trebuchet MS"/>
              <a:ea typeface="Trebuchet MS"/>
              <a:cs typeface="Trebuchet MS"/>
              <a:sym typeface="Trebuchet MS"/>
            </a:endParaRPr>
          </a:p>
          <a:p>
            <a:pPr indent="0" lvl="0" marL="1371600" marR="0" rtl="0" algn="l">
              <a:lnSpc>
                <a:spcPct val="100000"/>
              </a:lnSpc>
              <a:spcBef>
                <a:spcPts val="0"/>
              </a:spcBef>
              <a:spcAft>
                <a:spcPts val="0"/>
              </a:spcAft>
              <a:buNone/>
            </a:pPr>
            <a:r>
              <a:rPr b="0" lang="en" sz="1800">
                <a:solidFill>
                  <a:srgbClr val="0000CD"/>
                </a:solidFill>
                <a:latin typeface="Trebuchet MS"/>
                <a:ea typeface="Trebuchet MS"/>
                <a:cs typeface="Trebuchet MS"/>
                <a:sym typeface="Trebuchet MS"/>
              </a:rPr>
              <a:t>&lt;</a:t>
            </a:r>
            <a:r>
              <a:rPr b="0" lang="en" sz="1800">
                <a:solidFill>
                  <a:srgbClr val="A52A2A"/>
                </a:solidFill>
                <a:latin typeface="Trebuchet MS"/>
                <a:ea typeface="Trebuchet MS"/>
                <a:cs typeface="Trebuchet MS"/>
                <a:sym typeface="Trebuchet MS"/>
              </a:rPr>
              <a:t>/script</a:t>
            </a:r>
            <a:r>
              <a:rPr b="0" lang="en" sz="1800">
                <a:solidFill>
                  <a:srgbClr val="0000CD"/>
                </a:solidFill>
                <a:latin typeface="Trebuchet MS"/>
                <a:ea typeface="Trebuchet MS"/>
                <a:cs typeface="Trebuchet MS"/>
                <a:sym typeface="Trebuchet MS"/>
              </a:rPr>
              <a:t>&gt;</a:t>
            </a:r>
            <a:endParaRPr b="0" sz="18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a:p>
            <a:pPr indent="457200" lvl="0" marL="914400" rtl="0" algn="l">
              <a:lnSpc>
                <a:spcPct val="100000"/>
              </a:lnSpc>
              <a:spcBef>
                <a:spcPts val="400"/>
              </a:spcBef>
              <a:spcAft>
                <a:spcPts val="0"/>
              </a:spcAft>
              <a:buNone/>
            </a:pPr>
            <a:r>
              <a:t/>
            </a:r>
            <a:endParaRPr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3" name="Shape 1833"/>
        <p:cNvGrpSpPr/>
        <p:nvPr/>
      </p:nvGrpSpPr>
      <p:grpSpPr>
        <a:xfrm>
          <a:off x="0" y="0"/>
          <a:ext cx="0" cy="0"/>
          <a:chOff x="0" y="0"/>
          <a:chExt cx="0" cy="0"/>
        </a:xfrm>
      </p:grpSpPr>
      <p:sp>
        <p:nvSpPr>
          <p:cNvPr id="1834" name="Google Shape;1834;p225"/>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 Node (cont.) </a:t>
            </a:r>
            <a:endParaRPr sz="3600">
              <a:solidFill>
                <a:srgbClr val="63A814"/>
              </a:solidFill>
              <a:latin typeface="Alegreya"/>
              <a:ea typeface="Alegreya"/>
              <a:cs typeface="Alegreya"/>
              <a:sym typeface="Alegreya"/>
            </a:endParaRPr>
          </a:p>
        </p:txBody>
      </p:sp>
      <p:pic>
        <p:nvPicPr>
          <p:cNvPr id="1835" name="Google Shape;1835;p225"/>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836" name="Google Shape;1836;p225"/>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800"/>
              </a:spcBef>
              <a:spcAft>
                <a:spcPts val="0"/>
              </a:spcAft>
              <a:buNone/>
            </a:pPr>
            <a:r>
              <a:rPr lang="en" sz="2000">
                <a:solidFill>
                  <a:srgbClr val="0170BA"/>
                </a:solidFill>
                <a:latin typeface="Alegreya"/>
                <a:ea typeface="Alegreya"/>
                <a:cs typeface="Alegreya"/>
                <a:sym typeface="Alegreya"/>
              </a:rPr>
              <a:t>Removing Existing HTML Elements</a:t>
            </a:r>
            <a:endParaRPr sz="2000">
              <a:solidFill>
                <a:srgbClr val="0170BA"/>
              </a:solidFill>
              <a:latin typeface="Alegreya"/>
              <a:ea typeface="Alegreya"/>
              <a:cs typeface="Alegreya"/>
              <a:sym typeface="Alegreya"/>
            </a:endParaRPr>
          </a:p>
          <a:p>
            <a:pPr indent="-355600" lvl="0" marL="457200" rtl="0" algn="l">
              <a:lnSpc>
                <a:spcPct val="100000"/>
              </a:lnSpc>
              <a:spcBef>
                <a:spcPts val="800"/>
              </a:spcBef>
              <a:spcAft>
                <a:spcPts val="0"/>
              </a:spcAft>
              <a:buClr>
                <a:srgbClr val="434343"/>
              </a:buClr>
              <a:buSzPts val="2000"/>
              <a:buFont typeface="Alegreya"/>
              <a:buChar char="❏"/>
            </a:pPr>
            <a:r>
              <a:rPr b="0" lang="en" sz="2000">
                <a:solidFill>
                  <a:srgbClr val="434343"/>
                </a:solidFill>
                <a:highlight>
                  <a:srgbClr val="FFFFFF"/>
                </a:highlight>
                <a:latin typeface="Alegreya"/>
                <a:ea typeface="Alegreya"/>
                <a:cs typeface="Alegreya"/>
                <a:sym typeface="Alegreya"/>
              </a:rPr>
              <a:t>To remove an HTML element, you must know the parent of the element</a:t>
            </a:r>
            <a:endParaRPr sz="2000">
              <a:solidFill>
                <a:srgbClr val="434343"/>
              </a:solidFill>
              <a:latin typeface="Alegreya"/>
              <a:ea typeface="Alegreya"/>
              <a:cs typeface="Alegreya"/>
              <a:sym typeface="Alegreya"/>
            </a:endParaRPr>
          </a:p>
          <a:p>
            <a:pPr indent="0" lvl="0" marL="0" rtl="0" algn="l">
              <a:lnSpc>
                <a:spcPct val="100000"/>
              </a:lnSpc>
              <a:spcBef>
                <a:spcPts val="800"/>
              </a:spcBef>
              <a:spcAft>
                <a:spcPts val="0"/>
              </a:spcAft>
              <a:buNone/>
            </a:pPr>
            <a:r>
              <a:rPr lang="en" sz="2000">
                <a:solidFill>
                  <a:schemeClr val="accent5"/>
                </a:solidFill>
                <a:latin typeface="Alegreya"/>
                <a:ea typeface="Alegreya"/>
                <a:cs typeface="Alegreya"/>
                <a:sym typeface="Alegreya"/>
              </a:rPr>
              <a:t>Example: </a:t>
            </a:r>
            <a:r>
              <a:rPr b="0" lang="en" sz="1700">
                <a:solidFill>
                  <a:srgbClr val="0000CD"/>
                </a:solidFill>
                <a:latin typeface="Trebuchet MS"/>
                <a:ea typeface="Trebuchet MS"/>
                <a:cs typeface="Trebuchet MS"/>
                <a:sym typeface="Trebuchet MS"/>
              </a:rPr>
              <a:t>	&lt;</a:t>
            </a:r>
            <a:r>
              <a:rPr b="0" lang="en" sz="1700">
                <a:solidFill>
                  <a:srgbClr val="A52A2A"/>
                </a:solidFill>
                <a:latin typeface="Trebuchet MS"/>
                <a:ea typeface="Trebuchet MS"/>
                <a:cs typeface="Trebuchet MS"/>
                <a:sym typeface="Trebuchet MS"/>
              </a:rPr>
              <a:t>div</a:t>
            </a:r>
            <a:r>
              <a:rPr b="0" lang="en" sz="1700">
                <a:solidFill>
                  <a:srgbClr val="FF0000"/>
                </a:solidFill>
                <a:latin typeface="Trebuchet MS"/>
                <a:ea typeface="Trebuchet MS"/>
                <a:cs typeface="Trebuchet MS"/>
                <a:sym typeface="Trebuchet MS"/>
              </a:rPr>
              <a:t> id</a:t>
            </a:r>
            <a:r>
              <a:rPr b="0" lang="en" sz="1700">
                <a:solidFill>
                  <a:srgbClr val="0000CD"/>
                </a:solidFill>
                <a:latin typeface="Trebuchet MS"/>
                <a:ea typeface="Trebuchet MS"/>
                <a:cs typeface="Trebuchet MS"/>
                <a:sym typeface="Trebuchet MS"/>
              </a:rPr>
              <a:t>="div1"&gt;</a:t>
            </a:r>
            <a:endParaRPr b="0" sz="1700">
              <a:solidFill>
                <a:srgbClr val="0000CD"/>
              </a:solidFill>
              <a:latin typeface="Trebuchet MS"/>
              <a:ea typeface="Trebuchet MS"/>
              <a:cs typeface="Trebuchet MS"/>
              <a:sym typeface="Trebuchet MS"/>
            </a:endParaRPr>
          </a:p>
          <a:p>
            <a:pPr indent="457200" lvl="0" marL="1371600" rtl="0" algn="l">
              <a:lnSpc>
                <a:spcPct val="100000"/>
              </a:lnSpc>
              <a:spcBef>
                <a:spcPts val="0"/>
              </a:spcBef>
              <a:spcAft>
                <a:spcPts val="0"/>
              </a:spcAft>
              <a:buNone/>
            </a:pPr>
            <a:r>
              <a:rPr b="0" lang="en" sz="1700">
                <a:solidFill>
                  <a:srgbClr val="0000CD"/>
                </a:solidFill>
                <a:latin typeface="Trebuchet MS"/>
                <a:ea typeface="Trebuchet MS"/>
                <a:cs typeface="Trebuchet MS"/>
                <a:sym typeface="Trebuchet MS"/>
              </a:rPr>
              <a:t>&lt;</a:t>
            </a:r>
            <a:r>
              <a:rPr b="0" lang="en" sz="1700">
                <a:solidFill>
                  <a:srgbClr val="A52A2A"/>
                </a:solidFill>
                <a:latin typeface="Trebuchet MS"/>
                <a:ea typeface="Trebuchet MS"/>
                <a:cs typeface="Trebuchet MS"/>
                <a:sym typeface="Trebuchet MS"/>
              </a:rPr>
              <a:t>p</a:t>
            </a:r>
            <a:r>
              <a:rPr b="0" lang="en" sz="1700">
                <a:solidFill>
                  <a:srgbClr val="FF0000"/>
                </a:solidFill>
                <a:latin typeface="Trebuchet MS"/>
                <a:ea typeface="Trebuchet MS"/>
                <a:cs typeface="Trebuchet MS"/>
                <a:sym typeface="Trebuchet MS"/>
              </a:rPr>
              <a:t> id</a:t>
            </a:r>
            <a:r>
              <a:rPr b="0" lang="en" sz="1700">
                <a:solidFill>
                  <a:srgbClr val="0000CD"/>
                </a:solidFill>
                <a:latin typeface="Trebuchet MS"/>
                <a:ea typeface="Trebuchet MS"/>
                <a:cs typeface="Trebuchet MS"/>
                <a:sym typeface="Trebuchet MS"/>
              </a:rPr>
              <a:t>="p1"&gt;</a:t>
            </a:r>
            <a:r>
              <a:rPr b="0" lang="en" sz="1700">
                <a:solidFill>
                  <a:srgbClr val="434343"/>
                </a:solidFill>
                <a:latin typeface="Trebuchet MS"/>
                <a:ea typeface="Trebuchet MS"/>
                <a:cs typeface="Trebuchet MS"/>
                <a:sym typeface="Trebuchet MS"/>
              </a:rPr>
              <a:t>This is a paragraph.</a:t>
            </a:r>
            <a:r>
              <a:rPr b="0" lang="en" sz="1700">
                <a:solidFill>
                  <a:srgbClr val="0000CD"/>
                </a:solidFill>
                <a:latin typeface="Trebuchet MS"/>
                <a:ea typeface="Trebuchet MS"/>
                <a:cs typeface="Trebuchet MS"/>
                <a:sym typeface="Trebuchet MS"/>
              </a:rPr>
              <a:t>&lt;</a:t>
            </a:r>
            <a:r>
              <a:rPr b="0" lang="en" sz="1700">
                <a:solidFill>
                  <a:srgbClr val="A52A2A"/>
                </a:solidFill>
                <a:latin typeface="Trebuchet MS"/>
                <a:ea typeface="Trebuchet MS"/>
                <a:cs typeface="Trebuchet MS"/>
                <a:sym typeface="Trebuchet MS"/>
              </a:rPr>
              <a:t>/p</a:t>
            </a:r>
            <a:r>
              <a:rPr b="0" lang="en" sz="1700">
                <a:solidFill>
                  <a:srgbClr val="0000CD"/>
                </a:solidFill>
                <a:latin typeface="Trebuchet MS"/>
                <a:ea typeface="Trebuchet MS"/>
                <a:cs typeface="Trebuchet MS"/>
                <a:sym typeface="Trebuchet MS"/>
              </a:rPr>
              <a:t>&gt;</a:t>
            </a:r>
            <a:endParaRPr b="0" sz="1700">
              <a:solidFill>
                <a:srgbClr val="0000CD"/>
              </a:solidFill>
              <a:latin typeface="Trebuchet MS"/>
              <a:ea typeface="Trebuchet MS"/>
              <a:cs typeface="Trebuchet MS"/>
              <a:sym typeface="Trebuchet MS"/>
            </a:endParaRPr>
          </a:p>
          <a:p>
            <a:pPr indent="0" lvl="0" marL="1828800" rtl="0" algn="l">
              <a:lnSpc>
                <a:spcPct val="100000"/>
              </a:lnSpc>
              <a:spcBef>
                <a:spcPts val="0"/>
              </a:spcBef>
              <a:spcAft>
                <a:spcPts val="0"/>
              </a:spcAft>
              <a:buNone/>
            </a:pPr>
            <a:r>
              <a:rPr b="0" lang="en" sz="1700">
                <a:solidFill>
                  <a:srgbClr val="0000CD"/>
                </a:solidFill>
                <a:latin typeface="Trebuchet MS"/>
                <a:ea typeface="Trebuchet MS"/>
                <a:cs typeface="Trebuchet MS"/>
                <a:sym typeface="Trebuchet MS"/>
              </a:rPr>
              <a:t>&lt;</a:t>
            </a:r>
            <a:r>
              <a:rPr b="0" lang="en" sz="1700">
                <a:solidFill>
                  <a:srgbClr val="A52A2A"/>
                </a:solidFill>
                <a:latin typeface="Trebuchet MS"/>
                <a:ea typeface="Trebuchet MS"/>
                <a:cs typeface="Trebuchet MS"/>
                <a:sym typeface="Trebuchet MS"/>
              </a:rPr>
              <a:t>p</a:t>
            </a:r>
            <a:r>
              <a:rPr b="0" lang="en" sz="1700">
                <a:solidFill>
                  <a:srgbClr val="FF0000"/>
                </a:solidFill>
                <a:latin typeface="Trebuchet MS"/>
                <a:ea typeface="Trebuchet MS"/>
                <a:cs typeface="Trebuchet MS"/>
                <a:sym typeface="Trebuchet MS"/>
              </a:rPr>
              <a:t> id</a:t>
            </a:r>
            <a:r>
              <a:rPr b="0" lang="en" sz="1700">
                <a:solidFill>
                  <a:srgbClr val="0000CD"/>
                </a:solidFill>
                <a:latin typeface="Trebuchet MS"/>
                <a:ea typeface="Trebuchet MS"/>
                <a:cs typeface="Trebuchet MS"/>
                <a:sym typeface="Trebuchet MS"/>
              </a:rPr>
              <a:t>="p2"&gt;</a:t>
            </a:r>
            <a:r>
              <a:rPr b="0" lang="en" sz="1700">
                <a:solidFill>
                  <a:srgbClr val="434343"/>
                </a:solidFill>
                <a:latin typeface="Trebuchet MS"/>
                <a:ea typeface="Trebuchet MS"/>
                <a:cs typeface="Trebuchet MS"/>
                <a:sym typeface="Trebuchet MS"/>
              </a:rPr>
              <a:t>This is another paragraph.</a:t>
            </a:r>
            <a:r>
              <a:rPr b="0" lang="en" sz="1700">
                <a:solidFill>
                  <a:srgbClr val="0000CD"/>
                </a:solidFill>
                <a:latin typeface="Trebuchet MS"/>
                <a:ea typeface="Trebuchet MS"/>
                <a:cs typeface="Trebuchet MS"/>
                <a:sym typeface="Trebuchet MS"/>
              </a:rPr>
              <a:t>&lt;</a:t>
            </a:r>
            <a:r>
              <a:rPr b="0" lang="en" sz="1700">
                <a:solidFill>
                  <a:srgbClr val="A52A2A"/>
                </a:solidFill>
                <a:latin typeface="Trebuchet MS"/>
                <a:ea typeface="Trebuchet MS"/>
                <a:cs typeface="Trebuchet MS"/>
                <a:sym typeface="Trebuchet MS"/>
              </a:rPr>
              <a:t>/p</a:t>
            </a:r>
            <a:r>
              <a:rPr b="0" lang="en" sz="1700">
                <a:solidFill>
                  <a:srgbClr val="0000CD"/>
                </a:solidFill>
                <a:latin typeface="Trebuchet MS"/>
                <a:ea typeface="Trebuchet MS"/>
                <a:cs typeface="Trebuchet MS"/>
                <a:sym typeface="Trebuchet MS"/>
              </a:rPr>
              <a:t>&gt;</a:t>
            </a:r>
            <a:endParaRPr b="0" sz="1700">
              <a:solidFill>
                <a:srgbClr val="0000CD"/>
              </a:solidFill>
              <a:latin typeface="Trebuchet MS"/>
              <a:ea typeface="Trebuchet MS"/>
              <a:cs typeface="Trebuchet MS"/>
              <a:sym typeface="Trebuchet MS"/>
            </a:endParaRPr>
          </a:p>
          <a:p>
            <a:pPr indent="457200" lvl="0" marL="914400" rtl="0" algn="l">
              <a:lnSpc>
                <a:spcPct val="100000"/>
              </a:lnSpc>
              <a:spcBef>
                <a:spcPts val="0"/>
              </a:spcBef>
              <a:spcAft>
                <a:spcPts val="0"/>
              </a:spcAft>
              <a:buNone/>
            </a:pPr>
            <a:r>
              <a:rPr b="0" lang="en" sz="1700">
                <a:solidFill>
                  <a:srgbClr val="0000CD"/>
                </a:solidFill>
                <a:latin typeface="Trebuchet MS"/>
                <a:ea typeface="Trebuchet MS"/>
                <a:cs typeface="Trebuchet MS"/>
                <a:sym typeface="Trebuchet MS"/>
              </a:rPr>
              <a:t>&lt;</a:t>
            </a:r>
            <a:r>
              <a:rPr b="0" lang="en" sz="1700">
                <a:solidFill>
                  <a:srgbClr val="A52A2A"/>
                </a:solidFill>
                <a:latin typeface="Trebuchet MS"/>
                <a:ea typeface="Trebuchet MS"/>
                <a:cs typeface="Trebuchet MS"/>
                <a:sym typeface="Trebuchet MS"/>
              </a:rPr>
              <a:t>/div</a:t>
            </a:r>
            <a:r>
              <a:rPr b="0" lang="en" sz="1700">
                <a:solidFill>
                  <a:srgbClr val="0000CD"/>
                </a:solidFill>
                <a:latin typeface="Trebuchet MS"/>
                <a:ea typeface="Trebuchet MS"/>
                <a:cs typeface="Trebuchet MS"/>
                <a:sym typeface="Trebuchet MS"/>
              </a:rPr>
              <a:t>&gt;</a:t>
            </a:r>
            <a:endParaRPr b="0" sz="1700">
              <a:solidFill>
                <a:srgbClr val="0000CD"/>
              </a:solidFill>
              <a:latin typeface="Trebuchet MS"/>
              <a:ea typeface="Trebuchet MS"/>
              <a:cs typeface="Trebuchet MS"/>
              <a:sym typeface="Trebuchet MS"/>
            </a:endParaRPr>
          </a:p>
          <a:p>
            <a:pPr indent="457200" lvl="0" marL="914400" rtl="0" algn="l">
              <a:lnSpc>
                <a:spcPct val="100000"/>
              </a:lnSpc>
              <a:spcBef>
                <a:spcPts val="0"/>
              </a:spcBef>
              <a:spcAft>
                <a:spcPts val="0"/>
              </a:spcAft>
              <a:buNone/>
            </a:pPr>
            <a:r>
              <a:rPr b="0" lang="en" sz="1700">
                <a:solidFill>
                  <a:srgbClr val="0000CD"/>
                </a:solidFill>
                <a:latin typeface="Trebuchet MS"/>
                <a:ea typeface="Trebuchet MS"/>
                <a:cs typeface="Trebuchet MS"/>
                <a:sym typeface="Trebuchet MS"/>
              </a:rPr>
              <a:t>&lt;</a:t>
            </a:r>
            <a:r>
              <a:rPr b="0" lang="en" sz="1700">
                <a:solidFill>
                  <a:srgbClr val="A52A2A"/>
                </a:solidFill>
                <a:latin typeface="Trebuchet MS"/>
                <a:ea typeface="Trebuchet MS"/>
                <a:cs typeface="Trebuchet MS"/>
                <a:sym typeface="Trebuchet MS"/>
              </a:rPr>
              <a:t>script</a:t>
            </a:r>
            <a:r>
              <a:rPr b="0" lang="en" sz="1700">
                <a:solidFill>
                  <a:srgbClr val="0000CD"/>
                </a:solidFill>
                <a:latin typeface="Trebuchet MS"/>
                <a:ea typeface="Trebuchet MS"/>
                <a:cs typeface="Trebuchet MS"/>
                <a:sym typeface="Trebuchet MS"/>
              </a:rPr>
              <a:t>&gt;</a:t>
            </a:r>
            <a:endParaRPr b="0" sz="1700">
              <a:solidFill>
                <a:srgbClr val="0000CD"/>
              </a:solidFill>
              <a:latin typeface="Trebuchet MS"/>
              <a:ea typeface="Trebuchet MS"/>
              <a:cs typeface="Trebuchet MS"/>
              <a:sym typeface="Trebuchet MS"/>
            </a:endParaRPr>
          </a:p>
          <a:p>
            <a:pPr indent="0" lvl="0" marL="1828800" rtl="0" algn="l">
              <a:lnSpc>
                <a:spcPct val="100000"/>
              </a:lnSpc>
              <a:spcBef>
                <a:spcPts val="0"/>
              </a:spcBef>
              <a:spcAft>
                <a:spcPts val="0"/>
              </a:spcAft>
              <a:buNone/>
            </a:pPr>
            <a:r>
              <a:rPr b="0" lang="en" sz="1700">
                <a:solidFill>
                  <a:srgbClr val="0000CD"/>
                </a:solidFill>
                <a:latin typeface="Trebuchet MS"/>
                <a:ea typeface="Trebuchet MS"/>
                <a:cs typeface="Trebuchet MS"/>
                <a:sym typeface="Trebuchet MS"/>
              </a:rPr>
              <a:t>var</a:t>
            </a:r>
            <a:r>
              <a:rPr b="0" lang="en" sz="1700">
                <a:solidFill>
                  <a:srgbClr val="000000"/>
                </a:solidFill>
                <a:latin typeface="Trebuchet MS"/>
                <a:ea typeface="Trebuchet MS"/>
                <a:cs typeface="Trebuchet MS"/>
                <a:sym typeface="Trebuchet MS"/>
              </a:rPr>
              <a:t> </a:t>
            </a:r>
            <a:r>
              <a:rPr b="0" lang="en" sz="1700">
                <a:solidFill>
                  <a:srgbClr val="434343"/>
                </a:solidFill>
                <a:latin typeface="Trebuchet MS"/>
                <a:ea typeface="Trebuchet MS"/>
                <a:cs typeface="Trebuchet MS"/>
                <a:sym typeface="Trebuchet MS"/>
              </a:rPr>
              <a:t>parent = document.getElementById</a:t>
            </a:r>
            <a:r>
              <a:rPr b="0" lang="en" sz="1700">
                <a:solidFill>
                  <a:srgbClr val="000000"/>
                </a:solidFill>
                <a:latin typeface="Trebuchet MS"/>
                <a:ea typeface="Trebuchet MS"/>
                <a:cs typeface="Trebuchet MS"/>
                <a:sym typeface="Trebuchet MS"/>
              </a:rPr>
              <a:t>(</a:t>
            </a:r>
            <a:r>
              <a:rPr b="0" lang="en" sz="1700">
                <a:solidFill>
                  <a:srgbClr val="A52A2A"/>
                </a:solidFill>
                <a:latin typeface="Trebuchet MS"/>
                <a:ea typeface="Trebuchet MS"/>
                <a:cs typeface="Trebuchet MS"/>
                <a:sym typeface="Trebuchet MS"/>
              </a:rPr>
              <a:t>"div1"</a:t>
            </a:r>
            <a:r>
              <a:rPr b="0" lang="en" sz="1700">
                <a:solidFill>
                  <a:srgbClr val="000000"/>
                </a:solidFill>
                <a:latin typeface="Trebuchet MS"/>
                <a:ea typeface="Trebuchet MS"/>
                <a:cs typeface="Trebuchet MS"/>
                <a:sym typeface="Trebuchet MS"/>
              </a:rPr>
              <a:t>);</a:t>
            </a:r>
            <a:endParaRPr b="0" sz="1700">
              <a:solidFill>
                <a:srgbClr val="000000"/>
              </a:solidFill>
              <a:latin typeface="Trebuchet MS"/>
              <a:ea typeface="Trebuchet MS"/>
              <a:cs typeface="Trebuchet MS"/>
              <a:sym typeface="Trebuchet MS"/>
            </a:endParaRPr>
          </a:p>
          <a:p>
            <a:pPr indent="0" lvl="0" marL="1828800" rtl="0" algn="l">
              <a:lnSpc>
                <a:spcPct val="100000"/>
              </a:lnSpc>
              <a:spcBef>
                <a:spcPts val="0"/>
              </a:spcBef>
              <a:spcAft>
                <a:spcPts val="0"/>
              </a:spcAft>
              <a:buNone/>
            </a:pPr>
            <a:r>
              <a:rPr b="0" lang="en" sz="1700">
                <a:solidFill>
                  <a:srgbClr val="0000CD"/>
                </a:solidFill>
                <a:latin typeface="Trebuchet MS"/>
                <a:ea typeface="Trebuchet MS"/>
                <a:cs typeface="Trebuchet MS"/>
                <a:sym typeface="Trebuchet MS"/>
              </a:rPr>
              <a:t>var</a:t>
            </a:r>
            <a:r>
              <a:rPr b="0" lang="en" sz="1700">
                <a:solidFill>
                  <a:srgbClr val="000000"/>
                </a:solidFill>
                <a:latin typeface="Trebuchet MS"/>
                <a:ea typeface="Trebuchet MS"/>
                <a:cs typeface="Trebuchet MS"/>
                <a:sym typeface="Trebuchet MS"/>
              </a:rPr>
              <a:t> </a:t>
            </a:r>
            <a:r>
              <a:rPr b="0" lang="en" sz="1700">
                <a:solidFill>
                  <a:srgbClr val="434343"/>
                </a:solidFill>
                <a:latin typeface="Trebuchet MS"/>
                <a:ea typeface="Trebuchet MS"/>
                <a:cs typeface="Trebuchet MS"/>
                <a:sym typeface="Trebuchet MS"/>
              </a:rPr>
              <a:t>child = document.getElementById</a:t>
            </a:r>
            <a:r>
              <a:rPr b="0" lang="en" sz="1700">
                <a:solidFill>
                  <a:srgbClr val="000000"/>
                </a:solidFill>
                <a:latin typeface="Trebuchet MS"/>
                <a:ea typeface="Trebuchet MS"/>
                <a:cs typeface="Trebuchet MS"/>
                <a:sym typeface="Trebuchet MS"/>
              </a:rPr>
              <a:t>(</a:t>
            </a:r>
            <a:r>
              <a:rPr b="0" lang="en" sz="1700">
                <a:solidFill>
                  <a:srgbClr val="A52A2A"/>
                </a:solidFill>
                <a:latin typeface="Trebuchet MS"/>
                <a:ea typeface="Trebuchet MS"/>
                <a:cs typeface="Trebuchet MS"/>
                <a:sym typeface="Trebuchet MS"/>
              </a:rPr>
              <a:t>"p1"</a:t>
            </a:r>
            <a:r>
              <a:rPr b="0" lang="en" sz="1700">
                <a:solidFill>
                  <a:srgbClr val="000000"/>
                </a:solidFill>
                <a:latin typeface="Trebuchet MS"/>
                <a:ea typeface="Trebuchet MS"/>
                <a:cs typeface="Trebuchet MS"/>
                <a:sym typeface="Trebuchet MS"/>
              </a:rPr>
              <a:t>);</a:t>
            </a:r>
            <a:endParaRPr b="0" sz="1700">
              <a:solidFill>
                <a:srgbClr val="000000"/>
              </a:solidFill>
              <a:latin typeface="Trebuchet MS"/>
              <a:ea typeface="Trebuchet MS"/>
              <a:cs typeface="Trebuchet MS"/>
              <a:sym typeface="Trebuchet MS"/>
            </a:endParaRPr>
          </a:p>
          <a:p>
            <a:pPr indent="0" lvl="0" marL="1828800" rtl="0" algn="l">
              <a:lnSpc>
                <a:spcPct val="100000"/>
              </a:lnSpc>
              <a:spcBef>
                <a:spcPts val="0"/>
              </a:spcBef>
              <a:spcAft>
                <a:spcPts val="0"/>
              </a:spcAft>
              <a:buNone/>
            </a:pPr>
            <a:r>
              <a:rPr b="0" lang="en" sz="1700">
                <a:solidFill>
                  <a:srgbClr val="434343"/>
                </a:solidFill>
                <a:latin typeface="Trebuchet MS"/>
                <a:ea typeface="Trebuchet MS"/>
                <a:cs typeface="Trebuchet MS"/>
                <a:sym typeface="Trebuchet MS"/>
              </a:rPr>
              <a:t>parent.removeChild(child); </a:t>
            </a:r>
            <a:endParaRPr b="0" sz="1700">
              <a:solidFill>
                <a:srgbClr val="000000"/>
              </a:solidFill>
              <a:latin typeface="Trebuchet MS"/>
              <a:ea typeface="Trebuchet MS"/>
              <a:cs typeface="Trebuchet MS"/>
              <a:sym typeface="Trebuchet MS"/>
            </a:endParaRPr>
          </a:p>
          <a:p>
            <a:pPr indent="457200" lvl="0" marL="914400" rtl="0" algn="l">
              <a:lnSpc>
                <a:spcPct val="100000"/>
              </a:lnSpc>
              <a:spcBef>
                <a:spcPts val="0"/>
              </a:spcBef>
              <a:spcAft>
                <a:spcPts val="0"/>
              </a:spcAft>
              <a:buNone/>
            </a:pPr>
            <a:r>
              <a:rPr b="0" lang="en" sz="1700">
                <a:solidFill>
                  <a:srgbClr val="0000CD"/>
                </a:solidFill>
                <a:latin typeface="Trebuchet MS"/>
                <a:ea typeface="Trebuchet MS"/>
                <a:cs typeface="Trebuchet MS"/>
                <a:sym typeface="Trebuchet MS"/>
              </a:rPr>
              <a:t>&lt;</a:t>
            </a:r>
            <a:r>
              <a:rPr b="0" lang="en" sz="1700">
                <a:solidFill>
                  <a:srgbClr val="A52A2A"/>
                </a:solidFill>
                <a:latin typeface="Trebuchet MS"/>
                <a:ea typeface="Trebuchet MS"/>
                <a:cs typeface="Trebuchet MS"/>
                <a:sym typeface="Trebuchet MS"/>
              </a:rPr>
              <a:t>/script</a:t>
            </a:r>
            <a:r>
              <a:rPr b="0" lang="en" sz="1700">
                <a:solidFill>
                  <a:srgbClr val="0000CD"/>
                </a:solidFill>
                <a:latin typeface="Trebuchet MS"/>
                <a:ea typeface="Trebuchet MS"/>
                <a:cs typeface="Trebuchet MS"/>
                <a:sym typeface="Trebuchet MS"/>
              </a:rPr>
              <a:t>&gt;</a:t>
            </a:r>
            <a:endParaRPr b="0" sz="1700">
              <a:solidFill>
                <a:srgbClr val="0000CD"/>
              </a:solidFill>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a:p>
            <a:pPr indent="457200" lvl="0" marL="91440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0" name="Shape 1840"/>
        <p:cNvGrpSpPr/>
        <p:nvPr/>
      </p:nvGrpSpPr>
      <p:grpSpPr>
        <a:xfrm>
          <a:off x="0" y="0"/>
          <a:ext cx="0" cy="0"/>
          <a:chOff x="0" y="0"/>
          <a:chExt cx="0" cy="0"/>
        </a:xfrm>
      </p:grpSpPr>
      <p:sp>
        <p:nvSpPr>
          <p:cNvPr id="1841" name="Google Shape;1841;p226"/>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 Node (cont.) </a:t>
            </a:r>
            <a:endParaRPr sz="3600">
              <a:solidFill>
                <a:srgbClr val="63A814"/>
              </a:solidFill>
              <a:latin typeface="Alegreya"/>
              <a:ea typeface="Alegreya"/>
              <a:cs typeface="Alegreya"/>
              <a:sym typeface="Alegreya"/>
            </a:endParaRPr>
          </a:p>
        </p:txBody>
      </p:sp>
      <p:pic>
        <p:nvPicPr>
          <p:cNvPr id="1842" name="Google Shape;1842;p226"/>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843" name="Google Shape;1843;p226"/>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800"/>
              </a:spcBef>
              <a:spcAft>
                <a:spcPts val="0"/>
              </a:spcAft>
              <a:buNone/>
            </a:pPr>
            <a:r>
              <a:rPr lang="en" sz="2000">
                <a:solidFill>
                  <a:srgbClr val="0170BA"/>
                </a:solidFill>
                <a:latin typeface="Alegreya"/>
                <a:ea typeface="Alegreya"/>
                <a:cs typeface="Alegreya"/>
                <a:sym typeface="Alegreya"/>
              </a:rPr>
              <a:t>Removing Existing HTML Elements</a:t>
            </a:r>
            <a:endParaRPr sz="2250">
              <a:solidFill>
                <a:srgbClr val="0170BA"/>
              </a:solidFill>
              <a:latin typeface="Alegreya"/>
              <a:ea typeface="Alegreya"/>
              <a:cs typeface="Alegreya"/>
              <a:sym typeface="Alegreya"/>
            </a:endParaRPr>
          </a:p>
          <a:p>
            <a:pPr indent="0" lvl="0" marL="0" rtl="0" algn="l">
              <a:lnSpc>
                <a:spcPct val="100000"/>
              </a:lnSpc>
              <a:spcBef>
                <a:spcPts val="800"/>
              </a:spcBef>
              <a:spcAft>
                <a:spcPts val="0"/>
              </a:spcAft>
              <a:buNone/>
            </a:pPr>
            <a:r>
              <a:rPr lang="en" sz="2000">
                <a:solidFill>
                  <a:srgbClr val="0170BA"/>
                </a:solidFill>
                <a:latin typeface="Alegreya"/>
                <a:ea typeface="Alegreya"/>
                <a:cs typeface="Alegreya"/>
                <a:sym typeface="Alegreya"/>
              </a:rPr>
              <a:t>Note</a:t>
            </a:r>
            <a:r>
              <a:rPr b="0" lang="en" sz="2000">
                <a:solidFill>
                  <a:srgbClr val="0170BA"/>
                </a:solidFill>
                <a:latin typeface="Alegreya"/>
                <a:ea typeface="Alegreya"/>
                <a:cs typeface="Alegreya"/>
                <a:sym typeface="Alegreya"/>
              </a:rPr>
              <a:t>:</a:t>
            </a:r>
            <a:endParaRPr b="0"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000000"/>
              </a:buClr>
              <a:buSzPts val="2000"/>
              <a:buFont typeface="Alegreya"/>
              <a:buChar char="❏"/>
            </a:pPr>
            <a:r>
              <a:rPr b="0" lang="en" sz="2000">
                <a:solidFill>
                  <a:srgbClr val="434343"/>
                </a:solidFill>
                <a:latin typeface="Alegreya"/>
                <a:ea typeface="Alegreya"/>
                <a:cs typeface="Alegreya"/>
                <a:sym typeface="Alegreya"/>
              </a:rPr>
              <a:t>It would be nice to be able to remove an element without referring to the parent, but sorry the </a:t>
            </a:r>
            <a:r>
              <a:rPr lang="en" sz="2000">
                <a:solidFill>
                  <a:schemeClr val="accent5"/>
                </a:solidFill>
                <a:latin typeface="Alegreya"/>
                <a:ea typeface="Alegreya"/>
                <a:cs typeface="Alegreya"/>
                <a:sym typeface="Alegreya"/>
              </a:rPr>
              <a:t>DOM </a:t>
            </a:r>
            <a:r>
              <a:rPr b="0" lang="en" sz="2000">
                <a:solidFill>
                  <a:srgbClr val="434343"/>
                </a:solidFill>
                <a:latin typeface="Alegreya"/>
                <a:ea typeface="Alegreya"/>
                <a:cs typeface="Alegreya"/>
                <a:sym typeface="Alegreya"/>
              </a:rPr>
              <a:t>needs to know both the element you want to remove, and its parent.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Here is a common workaround: Find the child you want to remove, and use its </a:t>
            </a:r>
            <a:r>
              <a:rPr lang="en" sz="2000">
                <a:solidFill>
                  <a:schemeClr val="accent5"/>
                </a:solidFill>
                <a:latin typeface="Alegreya"/>
                <a:ea typeface="Alegreya"/>
                <a:cs typeface="Alegreya"/>
                <a:sym typeface="Alegreya"/>
              </a:rPr>
              <a:t>parentNode property </a:t>
            </a:r>
            <a:r>
              <a:rPr b="0" lang="en" sz="2000">
                <a:solidFill>
                  <a:srgbClr val="434343"/>
                </a:solidFill>
                <a:latin typeface="Alegreya"/>
                <a:ea typeface="Alegreya"/>
                <a:cs typeface="Alegreya"/>
                <a:sym typeface="Alegreya"/>
              </a:rPr>
              <a:t>to find the parent:</a:t>
            </a:r>
            <a:endParaRPr b="0" sz="2000">
              <a:solidFill>
                <a:srgbClr val="434343"/>
              </a:solidFill>
              <a:latin typeface="Alegreya"/>
              <a:ea typeface="Alegreya"/>
              <a:cs typeface="Alegreya"/>
              <a:sym typeface="Alegreya"/>
            </a:endParaRPr>
          </a:p>
          <a:p>
            <a:pPr indent="0" lvl="0" marL="91440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let child=document.getElementById("p1");</a:t>
            </a:r>
            <a:endParaRPr b="0" sz="1800">
              <a:solidFill>
                <a:srgbClr val="434343"/>
              </a:solidFill>
              <a:latin typeface="Trebuchet MS"/>
              <a:ea typeface="Trebuchet MS"/>
              <a:cs typeface="Trebuchet MS"/>
              <a:sym typeface="Trebuchet MS"/>
            </a:endParaRPr>
          </a:p>
          <a:p>
            <a:pPr indent="0" lvl="0" marL="91440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child.parentNode.removeChild(child);</a:t>
            </a:r>
            <a:endParaRPr b="0" sz="1800">
              <a:solidFill>
                <a:srgbClr val="434343"/>
              </a:solidFill>
              <a:latin typeface="Trebuchet MS"/>
              <a:ea typeface="Trebuchet MS"/>
              <a:cs typeface="Trebuchet MS"/>
              <a:sym typeface="Trebuchet MS"/>
            </a:endParaRPr>
          </a:p>
          <a:p>
            <a:pPr indent="0" lvl="0" marL="914400" rtl="0" algn="l">
              <a:lnSpc>
                <a:spcPct val="100000"/>
              </a:lnSpc>
              <a:spcBef>
                <a:spcPts val="0"/>
              </a:spcBef>
              <a:spcAft>
                <a:spcPts val="0"/>
              </a:spcAft>
              <a:buNone/>
            </a:pPr>
            <a:r>
              <a:t/>
            </a:r>
            <a:endParaRPr b="0" sz="1800">
              <a:solidFill>
                <a:srgbClr val="434343"/>
              </a:solidFill>
              <a:latin typeface="Trebuchet MS"/>
              <a:ea typeface="Trebuchet MS"/>
              <a:cs typeface="Trebuchet MS"/>
              <a:sym typeface="Trebuchet MS"/>
            </a:endParaRPr>
          </a:p>
          <a:p>
            <a:pPr indent="457200" lvl="0" marL="91440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7" name="Shape 1847"/>
        <p:cNvGrpSpPr/>
        <p:nvPr/>
      </p:nvGrpSpPr>
      <p:grpSpPr>
        <a:xfrm>
          <a:off x="0" y="0"/>
          <a:ext cx="0" cy="0"/>
          <a:chOff x="0" y="0"/>
          <a:chExt cx="0" cy="0"/>
        </a:xfrm>
      </p:grpSpPr>
      <p:sp>
        <p:nvSpPr>
          <p:cNvPr id="1848" name="Google Shape;1848;p227"/>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 Node (cont.) </a:t>
            </a:r>
            <a:endParaRPr sz="3600">
              <a:solidFill>
                <a:srgbClr val="63A814"/>
              </a:solidFill>
              <a:latin typeface="Alegreya"/>
              <a:ea typeface="Alegreya"/>
              <a:cs typeface="Alegreya"/>
              <a:sym typeface="Alegreya"/>
            </a:endParaRPr>
          </a:p>
        </p:txBody>
      </p:sp>
      <p:pic>
        <p:nvPicPr>
          <p:cNvPr id="1849" name="Google Shape;1849;p227"/>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850" name="Google Shape;1850;p227"/>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800"/>
              </a:spcBef>
              <a:spcAft>
                <a:spcPts val="0"/>
              </a:spcAft>
              <a:buNone/>
            </a:pPr>
            <a:r>
              <a:rPr lang="en" sz="2000">
                <a:solidFill>
                  <a:srgbClr val="0170BA"/>
                </a:solidFill>
                <a:latin typeface="Alegreya"/>
                <a:ea typeface="Alegreya"/>
                <a:cs typeface="Alegreya"/>
                <a:sym typeface="Alegreya"/>
              </a:rPr>
              <a:t>Replacing HTML Elements </a:t>
            </a:r>
            <a:endParaRPr sz="2000">
              <a:solidFill>
                <a:srgbClr val="0170BA"/>
              </a:solidFill>
              <a:latin typeface="Alegreya"/>
              <a:ea typeface="Alegreya"/>
              <a:cs typeface="Alegreya"/>
              <a:sym typeface="Alegreya"/>
            </a:endParaRPr>
          </a:p>
          <a:p>
            <a:pPr indent="-355600" lvl="0" marL="457200" rtl="0" algn="l">
              <a:lnSpc>
                <a:spcPct val="100000"/>
              </a:lnSpc>
              <a:spcBef>
                <a:spcPts val="800"/>
              </a:spcBef>
              <a:spcAft>
                <a:spcPts val="0"/>
              </a:spcAft>
              <a:buClr>
                <a:srgbClr val="434343"/>
              </a:buClr>
              <a:buSzPts val="2000"/>
              <a:buFont typeface="Alegreya"/>
              <a:buChar char="❏"/>
            </a:pPr>
            <a:r>
              <a:rPr b="0" lang="en" sz="2000">
                <a:solidFill>
                  <a:srgbClr val="434343"/>
                </a:solidFill>
                <a:highlight>
                  <a:srgbClr val="FFFFFF"/>
                </a:highlight>
                <a:latin typeface="Alegreya"/>
                <a:ea typeface="Alegreya"/>
                <a:cs typeface="Alegreya"/>
                <a:sym typeface="Alegreya"/>
              </a:rPr>
              <a:t>To replace an element to the HTML DOM, use the </a:t>
            </a:r>
            <a:r>
              <a:rPr lang="en" sz="2000">
                <a:solidFill>
                  <a:schemeClr val="accent5"/>
                </a:solidFill>
                <a:highlight>
                  <a:srgbClr val="FFFFFF"/>
                </a:highlight>
                <a:latin typeface="Alegreya"/>
                <a:ea typeface="Alegreya"/>
                <a:cs typeface="Alegreya"/>
                <a:sym typeface="Alegreya"/>
              </a:rPr>
              <a:t>replaceChild( ) </a:t>
            </a:r>
            <a:r>
              <a:rPr b="0" lang="en" sz="2000">
                <a:solidFill>
                  <a:srgbClr val="434343"/>
                </a:solidFill>
                <a:highlight>
                  <a:srgbClr val="FFFFFF"/>
                </a:highlight>
                <a:latin typeface="Alegreya"/>
                <a:ea typeface="Alegreya"/>
                <a:cs typeface="Alegreya"/>
                <a:sym typeface="Alegreya"/>
              </a:rPr>
              <a:t>method</a:t>
            </a:r>
            <a:endParaRPr b="0" sz="2000">
              <a:solidFill>
                <a:srgbClr val="434343"/>
              </a:solidFill>
              <a:latin typeface="Alegreya"/>
              <a:ea typeface="Alegreya"/>
              <a:cs typeface="Alegreya"/>
              <a:sym typeface="Alegreya"/>
            </a:endParaRPr>
          </a:p>
          <a:p>
            <a:pPr indent="0" lvl="0" marL="0" rtl="0" algn="l">
              <a:lnSpc>
                <a:spcPct val="100000"/>
              </a:lnSpc>
              <a:spcBef>
                <a:spcPts val="800"/>
              </a:spcBef>
              <a:spcAft>
                <a:spcPts val="0"/>
              </a:spcAft>
              <a:buNone/>
            </a:pPr>
            <a:r>
              <a:rPr lang="en" sz="2000">
                <a:solidFill>
                  <a:schemeClr val="accent5"/>
                </a:solidFill>
                <a:latin typeface="Alegreya"/>
                <a:ea typeface="Alegreya"/>
                <a:cs typeface="Alegreya"/>
                <a:sym typeface="Alegreya"/>
              </a:rPr>
              <a:t>Example: </a:t>
            </a:r>
            <a:r>
              <a:rPr b="0" lang="en" sz="1700">
                <a:solidFill>
                  <a:srgbClr val="0000CD"/>
                </a:solidFill>
                <a:latin typeface="Trebuchet MS"/>
                <a:ea typeface="Trebuchet MS"/>
                <a:cs typeface="Trebuchet MS"/>
                <a:sym typeface="Trebuchet MS"/>
              </a:rPr>
              <a:t>	</a:t>
            </a:r>
            <a:r>
              <a:rPr b="0" lang="en" sz="1800">
                <a:solidFill>
                  <a:srgbClr val="0000CD"/>
                </a:solidFill>
                <a:latin typeface="Trebuchet MS"/>
                <a:ea typeface="Trebuchet MS"/>
                <a:cs typeface="Trebuchet MS"/>
                <a:sym typeface="Trebuchet MS"/>
              </a:rPr>
              <a:t>&lt;</a:t>
            </a:r>
            <a:r>
              <a:rPr b="0" lang="en" sz="1800">
                <a:solidFill>
                  <a:srgbClr val="A52A2A"/>
                </a:solidFill>
                <a:latin typeface="Trebuchet MS"/>
                <a:ea typeface="Trebuchet MS"/>
                <a:cs typeface="Trebuchet MS"/>
                <a:sym typeface="Trebuchet MS"/>
              </a:rPr>
              <a:t>div</a:t>
            </a:r>
            <a:r>
              <a:rPr b="0" lang="en" sz="1800">
                <a:solidFill>
                  <a:srgbClr val="FF0000"/>
                </a:solidFill>
                <a:latin typeface="Trebuchet MS"/>
                <a:ea typeface="Trebuchet MS"/>
                <a:cs typeface="Trebuchet MS"/>
                <a:sym typeface="Trebuchet MS"/>
              </a:rPr>
              <a:t> id</a:t>
            </a:r>
            <a:r>
              <a:rPr b="0" lang="en" sz="1800">
                <a:solidFill>
                  <a:srgbClr val="0000CD"/>
                </a:solidFill>
                <a:latin typeface="Trebuchet MS"/>
                <a:ea typeface="Trebuchet MS"/>
                <a:cs typeface="Trebuchet MS"/>
                <a:sym typeface="Trebuchet MS"/>
              </a:rPr>
              <a:t>="div1"&gt;</a:t>
            </a:r>
            <a:endParaRPr b="0" sz="1800">
              <a:solidFill>
                <a:srgbClr val="0000CD"/>
              </a:solidFill>
              <a:latin typeface="Trebuchet MS"/>
              <a:ea typeface="Trebuchet MS"/>
              <a:cs typeface="Trebuchet MS"/>
              <a:sym typeface="Trebuchet MS"/>
            </a:endParaRPr>
          </a:p>
          <a:p>
            <a:pPr indent="0" lvl="0" marL="1828800" rtl="0" algn="l">
              <a:lnSpc>
                <a:spcPct val="100000"/>
              </a:lnSpc>
              <a:spcBef>
                <a:spcPts val="0"/>
              </a:spcBef>
              <a:spcAft>
                <a:spcPts val="0"/>
              </a:spcAft>
              <a:buNone/>
            </a:pPr>
            <a:r>
              <a:rPr b="0" lang="en" sz="1800">
                <a:solidFill>
                  <a:srgbClr val="0000CD"/>
                </a:solidFill>
                <a:latin typeface="Trebuchet MS"/>
                <a:ea typeface="Trebuchet MS"/>
                <a:cs typeface="Trebuchet MS"/>
                <a:sym typeface="Trebuchet MS"/>
              </a:rPr>
              <a:t>&lt;</a:t>
            </a:r>
            <a:r>
              <a:rPr b="0" lang="en" sz="1800">
                <a:solidFill>
                  <a:srgbClr val="A52A2A"/>
                </a:solidFill>
                <a:latin typeface="Trebuchet MS"/>
                <a:ea typeface="Trebuchet MS"/>
                <a:cs typeface="Trebuchet MS"/>
                <a:sym typeface="Trebuchet MS"/>
              </a:rPr>
              <a:t>p</a:t>
            </a:r>
            <a:r>
              <a:rPr b="0" lang="en" sz="1800">
                <a:solidFill>
                  <a:srgbClr val="FF0000"/>
                </a:solidFill>
                <a:latin typeface="Trebuchet MS"/>
                <a:ea typeface="Trebuchet MS"/>
                <a:cs typeface="Trebuchet MS"/>
                <a:sym typeface="Trebuchet MS"/>
              </a:rPr>
              <a:t> id</a:t>
            </a:r>
            <a:r>
              <a:rPr b="0" lang="en" sz="1800">
                <a:solidFill>
                  <a:srgbClr val="0000CD"/>
                </a:solidFill>
                <a:latin typeface="Trebuchet MS"/>
                <a:ea typeface="Trebuchet MS"/>
                <a:cs typeface="Trebuchet MS"/>
                <a:sym typeface="Trebuchet MS"/>
              </a:rPr>
              <a:t>="p1"&gt;</a:t>
            </a:r>
            <a:r>
              <a:rPr b="0" lang="en" sz="1800">
                <a:solidFill>
                  <a:srgbClr val="000000"/>
                </a:solidFill>
                <a:highlight>
                  <a:srgbClr val="FFFFFF"/>
                </a:highlight>
                <a:latin typeface="Trebuchet MS"/>
                <a:ea typeface="Trebuchet MS"/>
                <a:cs typeface="Trebuchet MS"/>
                <a:sym typeface="Trebuchet MS"/>
              </a:rPr>
              <a:t>This is a paragraph.</a:t>
            </a:r>
            <a:r>
              <a:rPr b="0" lang="en" sz="1800">
                <a:solidFill>
                  <a:srgbClr val="0000CD"/>
                </a:solidFill>
                <a:latin typeface="Trebuchet MS"/>
                <a:ea typeface="Trebuchet MS"/>
                <a:cs typeface="Trebuchet MS"/>
                <a:sym typeface="Trebuchet MS"/>
              </a:rPr>
              <a:t>&lt;</a:t>
            </a:r>
            <a:r>
              <a:rPr b="0" lang="en" sz="1800">
                <a:solidFill>
                  <a:srgbClr val="A52A2A"/>
                </a:solidFill>
                <a:latin typeface="Trebuchet MS"/>
                <a:ea typeface="Trebuchet MS"/>
                <a:cs typeface="Trebuchet MS"/>
                <a:sym typeface="Trebuchet MS"/>
              </a:rPr>
              <a:t>/p</a:t>
            </a:r>
            <a:r>
              <a:rPr b="0" lang="en" sz="1800">
                <a:solidFill>
                  <a:srgbClr val="0000CD"/>
                </a:solidFill>
                <a:latin typeface="Trebuchet MS"/>
                <a:ea typeface="Trebuchet MS"/>
                <a:cs typeface="Trebuchet MS"/>
                <a:sym typeface="Trebuchet MS"/>
              </a:rPr>
              <a:t>&gt;</a:t>
            </a:r>
            <a:endParaRPr b="0" sz="1800">
              <a:solidFill>
                <a:srgbClr val="0000CD"/>
              </a:solidFill>
              <a:latin typeface="Trebuchet MS"/>
              <a:ea typeface="Trebuchet MS"/>
              <a:cs typeface="Trebuchet MS"/>
              <a:sym typeface="Trebuchet MS"/>
            </a:endParaRPr>
          </a:p>
          <a:p>
            <a:pPr indent="0" lvl="0" marL="1828800" rtl="0" algn="l">
              <a:lnSpc>
                <a:spcPct val="100000"/>
              </a:lnSpc>
              <a:spcBef>
                <a:spcPts val="0"/>
              </a:spcBef>
              <a:spcAft>
                <a:spcPts val="0"/>
              </a:spcAft>
              <a:buNone/>
            </a:pPr>
            <a:r>
              <a:rPr b="0" lang="en" sz="1800">
                <a:solidFill>
                  <a:srgbClr val="0000CD"/>
                </a:solidFill>
                <a:latin typeface="Trebuchet MS"/>
                <a:ea typeface="Trebuchet MS"/>
                <a:cs typeface="Trebuchet MS"/>
                <a:sym typeface="Trebuchet MS"/>
              </a:rPr>
              <a:t>&lt;</a:t>
            </a:r>
            <a:r>
              <a:rPr b="0" lang="en" sz="1800">
                <a:solidFill>
                  <a:srgbClr val="A52A2A"/>
                </a:solidFill>
                <a:latin typeface="Trebuchet MS"/>
                <a:ea typeface="Trebuchet MS"/>
                <a:cs typeface="Trebuchet MS"/>
                <a:sym typeface="Trebuchet MS"/>
              </a:rPr>
              <a:t>p</a:t>
            </a:r>
            <a:r>
              <a:rPr b="0" lang="en" sz="1800">
                <a:solidFill>
                  <a:srgbClr val="FF0000"/>
                </a:solidFill>
                <a:latin typeface="Trebuchet MS"/>
                <a:ea typeface="Trebuchet MS"/>
                <a:cs typeface="Trebuchet MS"/>
                <a:sym typeface="Trebuchet MS"/>
              </a:rPr>
              <a:t> id</a:t>
            </a:r>
            <a:r>
              <a:rPr b="0" lang="en" sz="1800">
                <a:solidFill>
                  <a:srgbClr val="0000CD"/>
                </a:solidFill>
                <a:latin typeface="Trebuchet MS"/>
                <a:ea typeface="Trebuchet MS"/>
                <a:cs typeface="Trebuchet MS"/>
                <a:sym typeface="Trebuchet MS"/>
              </a:rPr>
              <a:t>="p2"&gt;</a:t>
            </a:r>
            <a:r>
              <a:rPr b="0" lang="en" sz="1800">
                <a:solidFill>
                  <a:srgbClr val="000000"/>
                </a:solidFill>
                <a:highlight>
                  <a:srgbClr val="FFFFFF"/>
                </a:highlight>
                <a:latin typeface="Trebuchet MS"/>
                <a:ea typeface="Trebuchet MS"/>
                <a:cs typeface="Trebuchet MS"/>
                <a:sym typeface="Trebuchet MS"/>
              </a:rPr>
              <a:t>This is another paragraph.</a:t>
            </a:r>
            <a:r>
              <a:rPr b="0" lang="en" sz="1800">
                <a:solidFill>
                  <a:srgbClr val="0000CD"/>
                </a:solidFill>
                <a:latin typeface="Trebuchet MS"/>
                <a:ea typeface="Trebuchet MS"/>
                <a:cs typeface="Trebuchet MS"/>
                <a:sym typeface="Trebuchet MS"/>
              </a:rPr>
              <a:t>&lt;</a:t>
            </a:r>
            <a:r>
              <a:rPr b="0" lang="en" sz="1800">
                <a:solidFill>
                  <a:srgbClr val="A52A2A"/>
                </a:solidFill>
                <a:latin typeface="Trebuchet MS"/>
                <a:ea typeface="Trebuchet MS"/>
                <a:cs typeface="Trebuchet MS"/>
                <a:sym typeface="Trebuchet MS"/>
              </a:rPr>
              <a:t>/p</a:t>
            </a:r>
            <a:r>
              <a:rPr b="0" lang="en" sz="1800">
                <a:solidFill>
                  <a:srgbClr val="0000CD"/>
                </a:solidFill>
                <a:latin typeface="Trebuchet MS"/>
                <a:ea typeface="Trebuchet MS"/>
                <a:cs typeface="Trebuchet MS"/>
                <a:sym typeface="Trebuchet MS"/>
              </a:rPr>
              <a:t>&gt;</a:t>
            </a:r>
            <a:endParaRPr b="0" sz="1800">
              <a:solidFill>
                <a:srgbClr val="0000CD"/>
              </a:solidFill>
              <a:latin typeface="Trebuchet MS"/>
              <a:ea typeface="Trebuchet MS"/>
              <a:cs typeface="Trebuchet MS"/>
              <a:sym typeface="Trebuchet MS"/>
            </a:endParaRPr>
          </a:p>
          <a:p>
            <a:pPr indent="0" lvl="0" marL="1828800" rtl="0" algn="l">
              <a:lnSpc>
                <a:spcPct val="100000"/>
              </a:lnSpc>
              <a:spcBef>
                <a:spcPts val="0"/>
              </a:spcBef>
              <a:spcAft>
                <a:spcPts val="0"/>
              </a:spcAft>
              <a:buNone/>
            </a:pPr>
            <a:r>
              <a:rPr b="0" lang="en" sz="1800">
                <a:solidFill>
                  <a:srgbClr val="0000CD"/>
                </a:solidFill>
                <a:latin typeface="Trebuchet MS"/>
                <a:ea typeface="Trebuchet MS"/>
                <a:cs typeface="Trebuchet MS"/>
                <a:sym typeface="Trebuchet MS"/>
              </a:rPr>
              <a:t>&lt;</a:t>
            </a:r>
            <a:r>
              <a:rPr b="0" lang="en" sz="1800">
                <a:solidFill>
                  <a:srgbClr val="A52A2A"/>
                </a:solidFill>
                <a:latin typeface="Trebuchet MS"/>
                <a:ea typeface="Trebuchet MS"/>
                <a:cs typeface="Trebuchet MS"/>
                <a:sym typeface="Trebuchet MS"/>
              </a:rPr>
              <a:t>/div</a:t>
            </a:r>
            <a:r>
              <a:rPr b="0" lang="en" sz="1800">
                <a:solidFill>
                  <a:srgbClr val="0000CD"/>
                </a:solidFill>
                <a:latin typeface="Trebuchet MS"/>
                <a:ea typeface="Trebuchet MS"/>
                <a:cs typeface="Trebuchet MS"/>
                <a:sym typeface="Trebuchet MS"/>
              </a:rPr>
              <a:t>&gt;</a:t>
            </a:r>
            <a:endParaRPr b="0" sz="1800">
              <a:solidFill>
                <a:srgbClr val="0000CD"/>
              </a:solidFill>
              <a:latin typeface="Trebuchet MS"/>
              <a:ea typeface="Trebuchet MS"/>
              <a:cs typeface="Trebuchet MS"/>
              <a:sym typeface="Trebuchet MS"/>
            </a:endParaRPr>
          </a:p>
          <a:p>
            <a:pPr indent="457200" lvl="0" marL="914400" rtl="0" algn="l">
              <a:lnSpc>
                <a:spcPct val="100000"/>
              </a:lnSpc>
              <a:spcBef>
                <a:spcPts val="0"/>
              </a:spcBef>
              <a:spcAft>
                <a:spcPts val="0"/>
              </a:spcAft>
              <a:buNone/>
            </a:pPr>
            <a:r>
              <a:rPr b="0" lang="en" sz="1800">
                <a:solidFill>
                  <a:srgbClr val="0000CD"/>
                </a:solidFill>
                <a:latin typeface="Trebuchet MS"/>
                <a:ea typeface="Trebuchet MS"/>
                <a:cs typeface="Trebuchet MS"/>
                <a:sym typeface="Trebuchet MS"/>
              </a:rPr>
              <a:t>&lt;</a:t>
            </a:r>
            <a:r>
              <a:rPr b="0" lang="en" sz="1800">
                <a:solidFill>
                  <a:srgbClr val="A52A2A"/>
                </a:solidFill>
                <a:latin typeface="Trebuchet MS"/>
                <a:ea typeface="Trebuchet MS"/>
                <a:cs typeface="Trebuchet MS"/>
                <a:sym typeface="Trebuchet MS"/>
              </a:rPr>
              <a:t>script</a:t>
            </a:r>
            <a:r>
              <a:rPr b="0" lang="en" sz="1800">
                <a:solidFill>
                  <a:srgbClr val="0000CD"/>
                </a:solidFill>
                <a:latin typeface="Trebuchet MS"/>
                <a:ea typeface="Trebuchet MS"/>
                <a:cs typeface="Trebuchet MS"/>
                <a:sym typeface="Trebuchet MS"/>
              </a:rPr>
              <a:t>&gt;</a:t>
            </a:r>
            <a:endParaRPr b="0" sz="1800">
              <a:solidFill>
                <a:srgbClr val="0000CD"/>
              </a:solidFill>
              <a:latin typeface="Trebuchet MS"/>
              <a:ea typeface="Trebuchet MS"/>
              <a:cs typeface="Trebuchet MS"/>
              <a:sym typeface="Trebuchet MS"/>
            </a:endParaRPr>
          </a:p>
          <a:p>
            <a:pPr indent="0" lvl="0" marL="1828800" rtl="0" algn="l">
              <a:lnSpc>
                <a:spcPct val="100000"/>
              </a:lnSpc>
              <a:spcBef>
                <a:spcPts val="0"/>
              </a:spcBef>
              <a:spcAft>
                <a:spcPts val="0"/>
              </a:spcAft>
              <a:buNone/>
            </a:pPr>
            <a:r>
              <a:rPr b="0" lang="en" sz="1800">
                <a:solidFill>
                  <a:srgbClr val="0000CD"/>
                </a:solidFill>
                <a:latin typeface="Trebuchet MS"/>
                <a:ea typeface="Trebuchet MS"/>
                <a:cs typeface="Trebuchet MS"/>
                <a:sym typeface="Trebuchet MS"/>
              </a:rPr>
              <a:t>var</a:t>
            </a:r>
            <a:r>
              <a:rPr b="0" lang="en" sz="1800">
                <a:solidFill>
                  <a:srgbClr val="000000"/>
                </a:solidFill>
                <a:latin typeface="Trebuchet MS"/>
                <a:ea typeface="Trebuchet MS"/>
                <a:cs typeface="Trebuchet MS"/>
                <a:sym typeface="Trebuchet MS"/>
              </a:rPr>
              <a:t> para = document.createElement(</a:t>
            </a:r>
            <a:r>
              <a:rPr b="0" lang="en" sz="1800">
                <a:solidFill>
                  <a:srgbClr val="A52A2A"/>
                </a:solidFill>
                <a:latin typeface="Trebuchet MS"/>
                <a:ea typeface="Trebuchet MS"/>
                <a:cs typeface="Trebuchet MS"/>
                <a:sym typeface="Trebuchet MS"/>
              </a:rPr>
              <a:t>"p"</a:t>
            </a:r>
            <a:r>
              <a:rPr b="0" lang="en" sz="1800">
                <a:solidFill>
                  <a:srgbClr val="000000"/>
                </a:solidFill>
                <a:latin typeface="Trebuchet MS"/>
                <a:ea typeface="Trebuchet MS"/>
                <a:cs typeface="Trebuchet MS"/>
                <a:sym typeface="Trebuchet MS"/>
              </a:rPr>
              <a:t>);</a:t>
            </a:r>
            <a:endParaRPr b="0" sz="1800">
              <a:solidFill>
                <a:srgbClr val="000000"/>
              </a:solidFill>
              <a:latin typeface="Trebuchet MS"/>
              <a:ea typeface="Trebuchet MS"/>
              <a:cs typeface="Trebuchet MS"/>
              <a:sym typeface="Trebuchet MS"/>
            </a:endParaRPr>
          </a:p>
          <a:p>
            <a:pPr indent="0" lvl="0" marL="1828800" rtl="0" algn="l">
              <a:lnSpc>
                <a:spcPct val="100000"/>
              </a:lnSpc>
              <a:spcBef>
                <a:spcPts val="0"/>
              </a:spcBef>
              <a:spcAft>
                <a:spcPts val="0"/>
              </a:spcAft>
              <a:buNone/>
            </a:pPr>
            <a:r>
              <a:rPr b="0" lang="en" sz="1800">
                <a:solidFill>
                  <a:srgbClr val="0000CD"/>
                </a:solidFill>
                <a:latin typeface="Trebuchet MS"/>
                <a:ea typeface="Trebuchet MS"/>
                <a:cs typeface="Trebuchet MS"/>
                <a:sym typeface="Trebuchet MS"/>
              </a:rPr>
              <a:t>var</a:t>
            </a:r>
            <a:r>
              <a:rPr b="0" lang="en" sz="1800">
                <a:solidFill>
                  <a:srgbClr val="000000"/>
                </a:solidFill>
                <a:latin typeface="Trebuchet MS"/>
                <a:ea typeface="Trebuchet MS"/>
                <a:cs typeface="Trebuchet MS"/>
                <a:sym typeface="Trebuchet MS"/>
              </a:rPr>
              <a:t> node = document.createTextNode(</a:t>
            </a:r>
            <a:r>
              <a:rPr b="0" lang="en" sz="1800">
                <a:solidFill>
                  <a:srgbClr val="A52A2A"/>
                </a:solidFill>
                <a:latin typeface="Trebuchet MS"/>
                <a:ea typeface="Trebuchet MS"/>
                <a:cs typeface="Trebuchet MS"/>
                <a:sym typeface="Trebuchet MS"/>
              </a:rPr>
              <a:t>"This is new."</a:t>
            </a:r>
            <a:r>
              <a:rPr b="0" lang="en" sz="1800">
                <a:solidFill>
                  <a:srgbClr val="000000"/>
                </a:solidFill>
                <a:latin typeface="Trebuchet MS"/>
                <a:ea typeface="Trebuchet MS"/>
                <a:cs typeface="Trebuchet MS"/>
                <a:sym typeface="Trebuchet MS"/>
              </a:rPr>
              <a:t>);</a:t>
            </a:r>
            <a:endParaRPr b="0" sz="1800">
              <a:solidFill>
                <a:srgbClr val="000000"/>
              </a:solidFill>
              <a:latin typeface="Trebuchet MS"/>
              <a:ea typeface="Trebuchet MS"/>
              <a:cs typeface="Trebuchet MS"/>
              <a:sym typeface="Trebuchet MS"/>
            </a:endParaRPr>
          </a:p>
          <a:p>
            <a:pPr indent="0" lvl="0" marL="1828800" rtl="0" algn="l">
              <a:lnSpc>
                <a:spcPct val="100000"/>
              </a:lnSpc>
              <a:spcBef>
                <a:spcPts val="0"/>
              </a:spcBef>
              <a:spcAft>
                <a:spcPts val="0"/>
              </a:spcAft>
              <a:buNone/>
            </a:pPr>
            <a:r>
              <a:rPr b="0" lang="en" sz="1800">
                <a:solidFill>
                  <a:srgbClr val="000000"/>
                </a:solidFill>
                <a:latin typeface="Trebuchet MS"/>
                <a:ea typeface="Trebuchet MS"/>
                <a:cs typeface="Trebuchet MS"/>
                <a:sym typeface="Trebuchet MS"/>
              </a:rPr>
              <a:t>para.appendChild(node);</a:t>
            </a:r>
            <a:endParaRPr b="0" sz="1800">
              <a:solidFill>
                <a:srgbClr val="000000"/>
              </a:solidFill>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b="0" sz="1800">
              <a:solidFill>
                <a:srgbClr val="000000"/>
              </a:solidFill>
              <a:latin typeface="Trebuchet MS"/>
              <a:ea typeface="Trebuchet MS"/>
              <a:cs typeface="Trebuchet MS"/>
              <a:sym typeface="Trebuchet MS"/>
            </a:endParaRPr>
          </a:p>
          <a:p>
            <a:pPr indent="0" lvl="0" marL="0" rtl="0" algn="l">
              <a:lnSpc>
                <a:spcPct val="100000"/>
              </a:lnSpc>
              <a:spcBef>
                <a:spcPts val="400"/>
              </a:spcBef>
              <a:spcAft>
                <a:spcPts val="0"/>
              </a:spcAft>
              <a:buNone/>
            </a:pPr>
            <a:r>
              <a:t/>
            </a:r>
            <a:endParaRPr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sp>
        <p:nvSpPr>
          <p:cNvPr id="1851" name="Google Shape;1851;p227"/>
          <p:cNvSpPr/>
          <p:nvPr/>
        </p:nvSpPr>
        <p:spPr>
          <a:xfrm>
            <a:off x="3198679" y="4559800"/>
            <a:ext cx="2020375" cy="288400"/>
          </a:xfrm>
          <a:custGeom>
            <a:rect b="b" l="l" r="r" t="t"/>
            <a:pathLst>
              <a:path extrusionOk="0" h="11536" w="80815">
                <a:moveTo>
                  <a:pt x="8023" y="0"/>
                </a:moveTo>
                <a:cubicBezTo>
                  <a:pt x="4413" y="833"/>
                  <a:pt x="-2335" y="6677"/>
                  <a:pt x="881" y="8515"/>
                </a:cubicBezTo>
                <a:cubicBezTo>
                  <a:pt x="6927" y="11970"/>
                  <a:pt x="14899" y="10549"/>
                  <a:pt x="21757" y="9339"/>
                </a:cubicBezTo>
                <a:cubicBezTo>
                  <a:pt x="36386" y="6757"/>
                  <a:pt x="51536" y="378"/>
                  <a:pt x="65981" y="3845"/>
                </a:cubicBezTo>
                <a:cubicBezTo>
                  <a:pt x="71397" y="5145"/>
                  <a:pt x="76178" y="8450"/>
                  <a:pt x="80815" y="11536"/>
                </a:cubicBezTo>
              </a:path>
            </a:pathLst>
          </a:custGeom>
          <a:noFill/>
          <a:ln cap="flat" cmpd="sng" w="19050">
            <a:solidFill>
              <a:srgbClr val="990055"/>
            </a:solidFill>
            <a:prstDash val="solid"/>
            <a:round/>
            <a:headEnd len="med" w="med" type="none"/>
            <a:tailEnd len="med" w="med" type="stealth"/>
          </a:ln>
        </p:spPr>
      </p:sp>
    </p:spTree>
  </p:cSld>
  <p:clrMapOvr>
    <a:masterClrMapping/>
  </p:clrMapOvr>
  <mc:AlternateContent>
    <mc:Choice Requires="p14">
      <p:transition spd="slow" p14:dur="1000">
        <p:fade/>
      </p:transition>
    </mc:Choice>
    <mc:Fallback>
      <p:transition spd="slow">
        <p:fade/>
      </p:transition>
    </mc:Fallback>
  </mc:AlternateContent>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5" name="Shape 1855"/>
        <p:cNvGrpSpPr/>
        <p:nvPr/>
      </p:nvGrpSpPr>
      <p:grpSpPr>
        <a:xfrm>
          <a:off x="0" y="0"/>
          <a:ext cx="0" cy="0"/>
          <a:chOff x="0" y="0"/>
          <a:chExt cx="0" cy="0"/>
        </a:xfrm>
      </p:grpSpPr>
      <p:sp>
        <p:nvSpPr>
          <p:cNvPr id="1856" name="Google Shape;1856;p228"/>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DOM Node (cont.) </a:t>
            </a:r>
            <a:endParaRPr sz="3600">
              <a:solidFill>
                <a:srgbClr val="63A814"/>
              </a:solidFill>
              <a:latin typeface="Alegreya"/>
              <a:ea typeface="Alegreya"/>
              <a:cs typeface="Alegreya"/>
              <a:sym typeface="Alegreya"/>
            </a:endParaRPr>
          </a:p>
        </p:txBody>
      </p:sp>
      <p:pic>
        <p:nvPicPr>
          <p:cNvPr id="1857" name="Google Shape;1857;p228"/>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858" name="Google Shape;1858;p228"/>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800"/>
              </a:spcBef>
              <a:spcAft>
                <a:spcPts val="0"/>
              </a:spcAft>
              <a:buNone/>
            </a:pPr>
            <a:r>
              <a:rPr lang="en" sz="2000">
                <a:solidFill>
                  <a:srgbClr val="0170BA"/>
                </a:solidFill>
                <a:latin typeface="Alegreya"/>
                <a:ea typeface="Alegreya"/>
                <a:cs typeface="Alegreya"/>
                <a:sym typeface="Alegreya"/>
              </a:rPr>
              <a:t>Replacing HTML Elements </a:t>
            </a:r>
            <a:endParaRPr b="0" sz="2000">
              <a:solidFill>
                <a:srgbClr val="000000"/>
              </a:solidFill>
              <a:latin typeface="Trebuchet MS"/>
              <a:ea typeface="Trebuchet MS"/>
              <a:cs typeface="Trebuchet MS"/>
              <a:sym typeface="Trebuchet MS"/>
            </a:endParaRPr>
          </a:p>
          <a:p>
            <a:pPr indent="0" lvl="0" marL="0" rtl="0" algn="l">
              <a:spcBef>
                <a:spcPts val="800"/>
              </a:spcBef>
              <a:spcAft>
                <a:spcPts val="0"/>
              </a:spcAft>
              <a:buNone/>
            </a:pPr>
            <a:r>
              <a:rPr lang="en" sz="2000">
                <a:solidFill>
                  <a:schemeClr val="accent5"/>
                </a:solidFill>
                <a:latin typeface="Alegreya"/>
                <a:ea typeface="Alegreya"/>
                <a:cs typeface="Alegreya"/>
                <a:sym typeface="Alegreya"/>
              </a:rPr>
              <a:t>Example: </a:t>
            </a:r>
            <a:r>
              <a:rPr b="0" lang="en" sz="1800">
                <a:solidFill>
                  <a:srgbClr val="000000"/>
                </a:solidFill>
                <a:latin typeface="Trebuchet MS"/>
                <a:ea typeface="Trebuchet MS"/>
                <a:cs typeface="Trebuchet MS"/>
                <a:sym typeface="Trebuchet MS"/>
              </a:rPr>
              <a:t>		</a:t>
            </a:r>
            <a:r>
              <a:rPr b="0" lang="en" sz="1800">
                <a:solidFill>
                  <a:srgbClr val="0000CD"/>
                </a:solidFill>
                <a:latin typeface="Trebuchet MS"/>
                <a:ea typeface="Trebuchet MS"/>
                <a:cs typeface="Trebuchet MS"/>
                <a:sym typeface="Trebuchet MS"/>
              </a:rPr>
              <a:t>var</a:t>
            </a:r>
            <a:r>
              <a:rPr b="0" lang="en" sz="1800">
                <a:solidFill>
                  <a:srgbClr val="000000"/>
                </a:solidFill>
                <a:latin typeface="Trebuchet MS"/>
                <a:ea typeface="Trebuchet MS"/>
                <a:cs typeface="Trebuchet MS"/>
                <a:sym typeface="Trebuchet MS"/>
              </a:rPr>
              <a:t> parent = document.getElementById(</a:t>
            </a:r>
            <a:r>
              <a:rPr b="0" lang="en" sz="1800">
                <a:solidFill>
                  <a:srgbClr val="A52A2A"/>
                </a:solidFill>
                <a:latin typeface="Trebuchet MS"/>
                <a:ea typeface="Trebuchet MS"/>
                <a:cs typeface="Trebuchet MS"/>
                <a:sym typeface="Trebuchet MS"/>
              </a:rPr>
              <a:t>"div1"</a:t>
            </a:r>
            <a:r>
              <a:rPr b="0" lang="en" sz="1800">
                <a:solidFill>
                  <a:srgbClr val="000000"/>
                </a:solidFill>
                <a:latin typeface="Trebuchet MS"/>
                <a:ea typeface="Trebuchet MS"/>
                <a:cs typeface="Trebuchet MS"/>
                <a:sym typeface="Trebuchet MS"/>
              </a:rPr>
              <a:t>);</a:t>
            </a:r>
            <a:endParaRPr b="0" sz="1800">
              <a:solidFill>
                <a:srgbClr val="000000"/>
              </a:solidFill>
              <a:latin typeface="Trebuchet MS"/>
              <a:ea typeface="Trebuchet MS"/>
              <a:cs typeface="Trebuchet MS"/>
              <a:sym typeface="Trebuchet MS"/>
            </a:endParaRPr>
          </a:p>
          <a:p>
            <a:pPr indent="0" lvl="0" marL="1828800" rtl="0" algn="l">
              <a:lnSpc>
                <a:spcPct val="100000"/>
              </a:lnSpc>
              <a:spcBef>
                <a:spcPts val="0"/>
              </a:spcBef>
              <a:spcAft>
                <a:spcPts val="0"/>
              </a:spcAft>
              <a:buNone/>
            </a:pPr>
            <a:r>
              <a:rPr b="0" lang="en" sz="1800">
                <a:solidFill>
                  <a:srgbClr val="0000CD"/>
                </a:solidFill>
                <a:latin typeface="Trebuchet MS"/>
                <a:ea typeface="Trebuchet MS"/>
                <a:cs typeface="Trebuchet MS"/>
                <a:sym typeface="Trebuchet MS"/>
              </a:rPr>
              <a:t>var</a:t>
            </a:r>
            <a:r>
              <a:rPr b="0" lang="en" sz="1800">
                <a:solidFill>
                  <a:srgbClr val="000000"/>
                </a:solidFill>
                <a:latin typeface="Trebuchet MS"/>
                <a:ea typeface="Trebuchet MS"/>
                <a:cs typeface="Trebuchet MS"/>
                <a:sym typeface="Trebuchet MS"/>
              </a:rPr>
              <a:t> child = document.getElementById(</a:t>
            </a:r>
            <a:r>
              <a:rPr b="0" lang="en" sz="1800">
                <a:solidFill>
                  <a:srgbClr val="A52A2A"/>
                </a:solidFill>
                <a:latin typeface="Trebuchet MS"/>
                <a:ea typeface="Trebuchet MS"/>
                <a:cs typeface="Trebuchet MS"/>
                <a:sym typeface="Trebuchet MS"/>
              </a:rPr>
              <a:t>"p1"</a:t>
            </a:r>
            <a:r>
              <a:rPr b="0" lang="en" sz="1800">
                <a:solidFill>
                  <a:srgbClr val="000000"/>
                </a:solidFill>
                <a:latin typeface="Trebuchet MS"/>
                <a:ea typeface="Trebuchet MS"/>
                <a:cs typeface="Trebuchet MS"/>
                <a:sym typeface="Trebuchet MS"/>
              </a:rPr>
              <a:t>);</a:t>
            </a:r>
            <a:endParaRPr b="0" sz="1800">
              <a:solidFill>
                <a:srgbClr val="000000"/>
              </a:solidFill>
              <a:latin typeface="Trebuchet MS"/>
              <a:ea typeface="Trebuchet MS"/>
              <a:cs typeface="Trebuchet MS"/>
              <a:sym typeface="Trebuchet MS"/>
            </a:endParaRPr>
          </a:p>
          <a:p>
            <a:pPr indent="0" lvl="0" marL="1828800" rtl="0" algn="l">
              <a:lnSpc>
                <a:spcPct val="100000"/>
              </a:lnSpc>
              <a:spcBef>
                <a:spcPts val="0"/>
              </a:spcBef>
              <a:spcAft>
                <a:spcPts val="0"/>
              </a:spcAft>
              <a:buNone/>
            </a:pPr>
            <a:r>
              <a:rPr b="0" lang="en" sz="1800">
                <a:solidFill>
                  <a:srgbClr val="000000"/>
                </a:solidFill>
                <a:latin typeface="Trebuchet MS"/>
                <a:ea typeface="Trebuchet MS"/>
                <a:cs typeface="Trebuchet MS"/>
                <a:sym typeface="Trebuchet MS"/>
              </a:rPr>
              <a:t>parent.replaceChild(para, child);</a:t>
            </a:r>
            <a:endParaRPr b="0" sz="1800">
              <a:solidFill>
                <a:srgbClr val="000000"/>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rPr b="0" lang="en" sz="1800">
                <a:solidFill>
                  <a:srgbClr val="0000CD"/>
                </a:solidFill>
                <a:latin typeface="Trebuchet MS"/>
                <a:ea typeface="Trebuchet MS"/>
                <a:cs typeface="Trebuchet MS"/>
                <a:sym typeface="Trebuchet MS"/>
              </a:rPr>
              <a:t>&lt;</a:t>
            </a:r>
            <a:r>
              <a:rPr b="0" lang="en" sz="1800">
                <a:solidFill>
                  <a:srgbClr val="A52A2A"/>
                </a:solidFill>
                <a:latin typeface="Trebuchet MS"/>
                <a:ea typeface="Trebuchet MS"/>
                <a:cs typeface="Trebuchet MS"/>
                <a:sym typeface="Trebuchet MS"/>
              </a:rPr>
              <a:t>/script</a:t>
            </a:r>
            <a:r>
              <a:rPr b="0" lang="en" sz="1800">
                <a:solidFill>
                  <a:srgbClr val="0000CD"/>
                </a:solidFill>
                <a:latin typeface="Trebuchet MS"/>
                <a:ea typeface="Trebuchet MS"/>
                <a:cs typeface="Trebuchet MS"/>
                <a:sym typeface="Trebuchet MS"/>
              </a:rPr>
              <a:t>&gt;</a:t>
            </a:r>
            <a:endParaRPr b="0" sz="1800">
              <a:solidFill>
                <a:srgbClr val="0000CD"/>
              </a:solidFill>
              <a:latin typeface="Trebuchet MS"/>
              <a:ea typeface="Trebuchet MS"/>
              <a:cs typeface="Trebuchet MS"/>
              <a:sym typeface="Trebuchet MS"/>
            </a:endParaRPr>
          </a:p>
          <a:p>
            <a:pPr indent="0" lvl="0" marL="0" rtl="0" algn="l">
              <a:lnSpc>
                <a:spcPct val="100000"/>
              </a:lnSpc>
              <a:spcBef>
                <a:spcPts val="500"/>
              </a:spcBef>
              <a:spcAft>
                <a:spcPts val="0"/>
              </a:spcAft>
              <a:buNone/>
            </a:pPr>
            <a:r>
              <a:t/>
            </a:r>
            <a:endParaRPr b="0" sz="2000">
              <a:solidFill>
                <a:srgbClr val="434343"/>
              </a:solidFill>
              <a:latin typeface="Alegreya"/>
              <a:ea typeface="Alegreya"/>
              <a:cs typeface="Alegreya"/>
              <a:sym typeface="Alegreya"/>
            </a:endParaRPr>
          </a:p>
          <a:p>
            <a:pPr indent="457200" lvl="0" marL="914400" rtl="0" algn="l">
              <a:lnSpc>
                <a:spcPct val="100000"/>
              </a:lnSpc>
              <a:spcBef>
                <a:spcPts val="400"/>
              </a:spcBef>
              <a:spcAft>
                <a:spcPts val="0"/>
              </a:spcAft>
              <a:buNone/>
            </a:pPr>
            <a:r>
              <a:t/>
            </a:r>
            <a:endParaRPr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2" name="Shape 1862"/>
        <p:cNvGrpSpPr/>
        <p:nvPr/>
      </p:nvGrpSpPr>
      <p:grpSpPr>
        <a:xfrm>
          <a:off x="0" y="0"/>
          <a:ext cx="0" cy="0"/>
          <a:chOff x="0" y="0"/>
          <a:chExt cx="0" cy="0"/>
        </a:xfrm>
      </p:grpSpPr>
      <p:sp>
        <p:nvSpPr>
          <p:cNvPr id="1863" name="Google Shape;1863;p229"/>
          <p:cNvSpPr txBox="1"/>
          <p:nvPr>
            <p:ph type="title"/>
          </p:nvPr>
        </p:nvSpPr>
        <p:spPr>
          <a:xfrm>
            <a:off x="274675" y="1777350"/>
            <a:ext cx="8611500" cy="1588800"/>
          </a:xfrm>
          <a:prstGeom prst="rect">
            <a:avLst/>
          </a:prstGeom>
        </p:spPr>
        <p:txBody>
          <a:bodyPr anchorCtr="0" anchor="t" bIns="91425" lIns="91425" spcFirstLastPara="1" rIns="91425" wrap="square" tIns="91425">
            <a:noAutofit/>
          </a:bodyPr>
          <a:lstStyle/>
          <a:p>
            <a:pPr indent="0" lvl="0" marL="0" rtl="0" algn="ctr">
              <a:lnSpc>
                <a:spcPct val="100000"/>
              </a:lnSpc>
              <a:spcBef>
                <a:spcPts val="600"/>
              </a:spcBef>
              <a:spcAft>
                <a:spcPts val="0"/>
              </a:spcAft>
              <a:buNone/>
            </a:pPr>
            <a:r>
              <a:rPr lang="en" sz="6000" u="sng">
                <a:solidFill>
                  <a:srgbClr val="63A814"/>
                </a:solidFill>
                <a:latin typeface="Alegreya"/>
                <a:ea typeface="Alegreya"/>
                <a:cs typeface="Alegreya"/>
                <a:sym typeface="Alegreya"/>
              </a:rPr>
              <a:t>Javascript HTML Window</a:t>
            </a:r>
            <a:endParaRPr sz="6000" u="sng">
              <a:solidFill>
                <a:srgbClr val="63A814"/>
              </a:solidFill>
              <a:latin typeface="Alegreya"/>
              <a:ea typeface="Alegreya"/>
              <a:cs typeface="Alegreya"/>
              <a:sym typeface="Alegreya"/>
            </a:endParaRPr>
          </a:p>
        </p:txBody>
      </p:sp>
      <p:pic>
        <p:nvPicPr>
          <p:cNvPr id="1864" name="Google Shape;1864;p229"/>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8" name="Shape 1868"/>
        <p:cNvGrpSpPr/>
        <p:nvPr/>
      </p:nvGrpSpPr>
      <p:grpSpPr>
        <a:xfrm>
          <a:off x="0" y="0"/>
          <a:ext cx="0" cy="0"/>
          <a:chOff x="0" y="0"/>
          <a:chExt cx="0" cy="0"/>
        </a:xfrm>
      </p:grpSpPr>
      <p:sp>
        <p:nvSpPr>
          <p:cNvPr id="1869" name="Google Shape;1869;p230"/>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Window</a:t>
            </a:r>
            <a:endParaRPr sz="3600">
              <a:solidFill>
                <a:srgbClr val="63A814"/>
              </a:solidFill>
              <a:latin typeface="Alegreya"/>
              <a:ea typeface="Alegreya"/>
              <a:cs typeface="Alegreya"/>
              <a:sym typeface="Alegreya"/>
            </a:endParaRPr>
          </a:p>
        </p:txBody>
      </p:sp>
      <p:pic>
        <p:nvPicPr>
          <p:cNvPr id="1870" name="Google Shape;1870;p230"/>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871" name="Google Shape;1871;p230"/>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Browser Object Model (BOM)</a:t>
            </a:r>
            <a:r>
              <a:rPr b="0" lang="en" sz="2000">
                <a:solidFill>
                  <a:srgbClr val="434343"/>
                </a:solidFill>
                <a:latin typeface="Alegreya"/>
                <a:ea typeface="Alegreya"/>
                <a:cs typeface="Alegreya"/>
                <a:sym typeface="Alegreya"/>
              </a:rPr>
              <a:t> allows JavaScript to "talk to" the browser.</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The Browser Object Model (BOM)</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There are no official standards for the </a:t>
            </a:r>
            <a:r>
              <a:rPr lang="en" sz="2000">
                <a:solidFill>
                  <a:schemeClr val="accent5"/>
                </a:solidFill>
                <a:latin typeface="Alegreya"/>
                <a:ea typeface="Alegreya"/>
                <a:cs typeface="Alegreya"/>
                <a:sym typeface="Alegreya"/>
              </a:rPr>
              <a:t>B</a:t>
            </a:r>
            <a:r>
              <a:rPr b="0" lang="en" sz="2000">
                <a:solidFill>
                  <a:schemeClr val="accent5"/>
                </a:solidFill>
                <a:latin typeface="Alegreya"/>
                <a:ea typeface="Alegreya"/>
                <a:cs typeface="Alegreya"/>
                <a:sym typeface="Alegreya"/>
              </a:rPr>
              <a:t>rowser </a:t>
            </a:r>
            <a:r>
              <a:rPr lang="en" sz="2000">
                <a:solidFill>
                  <a:schemeClr val="accent5"/>
                </a:solidFill>
                <a:latin typeface="Alegreya"/>
                <a:ea typeface="Alegreya"/>
                <a:cs typeface="Alegreya"/>
                <a:sym typeface="Alegreya"/>
              </a:rPr>
              <a:t>O</a:t>
            </a:r>
            <a:r>
              <a:rPr b="0" lang="en" sz="2000">
                <a:solidFill>
                  <a:schemeClr val="accent5"/>
                </a:solidFill>
                <a:latin typeface="Alegreya"/>
                <a:ea typeface="Alegreya"/>
                <a:cs typeface="Alegreya"/>
                <a:sym typeface="Alegreya"/>
              </a:rPr>
              <a:t>bject </a:t>
            </a:r>
            <a:r>
              <a:rPr lang="en" sz="2000">
                <a:solidFill>
                  <a:schemeClr val="accent5"/>
                </a:solidFill>
                <a:latin typeface="Alegreya"/>
                <a:ea typeface="Alegreya"/>
                <a:cs typeface="Alegreya"/>
                <a:sym typeface="Alegreya"/>
              </a:rPr>
              <a:t>M</a:t>
            </a:r>
            <a:r>
              <a:rPr b="0" lang="en" sz="2000">
                <a:solidFill>
                  <a:schemeClr val="accent5"/>
                </a:solidFill>
                <a:latin typeface="Alegreya"/>
                <a:ea typeface="Alegreya"/>
                <a:cs typeface="Alegreya"/>
                <a:sym typeface="Alegreya"/>
              </a:rPr>
              <a:t>odel (BOM)</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Since modern browsers have implemented (almost) the same methods and properties for JavaScript interactivity, it is often referred to, as methods and properties of the BOM.</a:t>
            </a:r>
            <a:endParaRPr b="0" sz="2000">
              <a:solidFill>
                <a:srgbClr val="434343"/>
              </a:solidFill>
              <a:latin typeface="Alegreya"/>
              <a:ea typeface="Alegreya"/>
              <a:cs typeface="Alegreya"/>
              <a:sym typeface="Alegreya"/>
            </a:endParaRPr>
          </a:p>
          <a:p>
            <a:pPr indent="0" lvl="0" marL="137160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t/>
            </a:r>
            <a:endParaRPr b="0" sz="2000">
              <a:solidFill>
                <a:srgbClr val="434343"/>
              </a:solidFill>
              <a:latin typeface="Alegreya"/>
              <a:ea typeface="Alegreya"/>
              <a:cs typeface="Alegreya"/>
              <a:sym typeface="Alegreya"/>
            </a:endParaRPr>
          </a:p>
          <a:p>
            <a:pPr indent="457200" lvl="0" marL="914400" rtl="0" algn="l">
              <a:lnSpc>
                <a:spcPct val="100000"/>
              </a:lnSpc>
              <a:spcBef>
                <a:spcPts val="400"/>
              </a:spcBef>
              <a:spcAft>
                <a:spcPts val="0"/>
              </a:spcAft>
              <a:buNone/>
            </a:pPr>
            <a:r>
              <a:t/>
            </a:r>
            <a:endParaRPr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5" name="Shape 1875"/>
        <p:cNvGrpSpPr/>
        <p:nvPr/>
      </p:nvGrpSpPr>
      <p:grpSpPr>
        <a:xfrm>
          <a:off x="0" y="0"/>
          <a:ext cx="0" cy="0"/>
          <a:chOff x="0" y="0"/>
          <a:chExt cx="0" cy="0"/>
        </a:xfrm>
      </p:grpSpPr>
      <p:sp>
        <p:nvSpPr>
          <p:cNvPr id="1876" name="Google Shape;1876;p231"/>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Window (cont.)</a:t>
            </a:r>
            <a:endParaRPr sz="3600">
              <a:solidFill>
                <a:srgbClr val="63A814"/>
              </a:solidFill>
              <a:latin typeface="Alegreya"/>
              <a:ea typeface="Alegreya"/>
              <a:cs typeface="Alegreya"/>
              <a:sym typeface="Alegreya"/>
            </a:endParaRPr>
          </a:p>
        </p:txBody>
      </p:sp>
      <p:pic>
        <p:nvPicPr>
          <p:cNvPr id="1877" name="Google Shape;1877;p231"/>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878" name="Google Shape;1878;p231"/>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The Window Object</a:t>
            </a:r>
            <a:endParaRPr b="0" sz="2000">
              <a:solidFill>
                <a:srgbClr val="434343"/>
              </a:solidFill>
              <a:latin typeface="Alegreya"/>
              <a:ea typeface="Alegreya"/>
              <a:cs typeface="Alegreya"/>
              <a:sym typeface="Alegreya"/>
            </a:endParaRPr>
          </a:p>
          <a:p>
            <a:pPr indent="-355600" lvl="0" marL="457200" rtl="0" algn="l">
              <a:lnSpc>
                <a:spcPct val="100000"/>
              </a:lnSpc>
              <a:spcBef>
                <a:spcPts val="500"/>
              </a:spcBef>
              <a:spcAft>
                <a:spcPts val="0"/>
              </a:spcAft>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window object</a:t>
            </a:r>
            <a:r>
              <a:rPr b="0" lang="en" sz="2000">
                <a:solidFill>
                  <a:srgbClr val="434343"/>
                </a:solidFill>
                <a:latin typeface="Alegreya"/>
                <a:ea typeface="Alegreya"/>
                <a:cs typeface="Alegreya"/>
                <a:sym typeface="Alegreya"/>
              </a:rPr>
              <a:t> is supported by all browsers. It represent the browsers window.</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SzPts val="2000"/>
              <a:buFont typeface="Alegreya"/>
              <a:buChar char="❏"/>
            </a:pPr>
            <a:r>
              <a:rPr b="0" lang="en" sz="2000">
                <a:solidFill>
                  <a:srgbClr val="434343"/>
                </a:solidFill>
                <a:latin typeface="Alegreya"/>
                <a:ea typeface="Alegreya"/>
                <a:cs typeface="Alegreya"/>
                <a:sym typeface="Alegreya"/>
              </a:rPr>
              <a:t>All global JavaScript objects, functions, and variables automatically become members of the window object.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SzPts val="2000"/>
              <a:buFont typeface="Alegreya"/>
              <a:buChar char="❏"/>
            </a:pPr>
            <a:r>
              <a:rPr lang="en" sz="2000">
                <a:solidFill>
                  <a:schemeClr val="accent5"/>
                </a:solidFill>
                <a:latin typeface="Alegreya"/>
                <a:ea typeface="Alegreya"/>
                <a:cs typeface="Alegreya"/>
                <a:sym typeface="Alegreya"/>
              </a:rPr>
              <a:t>Global variables </a:t>
            </a:r>
            <a:r>
              <a:rPr b="0" lang="en" sz="2000">
                <a:solidFill>
                  <a:srgbClr val="434343"/>
                </a:solidFill>
                <a:latin typeface="Alegreya"/>
                <a:ea typeface="Alegreya"/>
                <a:cs typeface="Alegreya"/>
                <a:sym typeface="Alegreya"/>
              </a:rPr>
              <a:t>are properties of the window object.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SzPts val="2000"/>
              <a:buFont typeface="Alegreya"/>
              <a:buChar char="❏"/>
            </a:pPr>
            <a:r>
              <a:rPr lang="en" sz="2000">
                <a:solidFill>
                  <a:schemeClr val="accent5"/>
                </a:solidFill>
                <a:latin typeface="Alegreya"/>
                <a:ea typeface="Alegreya"/>
                <a:cs typeface="Alegreya"/>
                <a:sym typeface="Alegreya"/>
              </a:rPr>
              <a:t>Global functions</a:t>
            </a:r>
            <a:r>
              <a:rPr b="0" lang="en" sz="2000">
                <a:solidFill>
                  <a:srgbClr val="434343"/>
                </a:solidFill>
                <a:latin typeface="Alegreya"/>
                <a:ea typeface="Alegreya"/>
                <a:cs typeface="Alegreya"/>
                <a:sym typeface="Alegreya"/>
              </a:rPr>
              <a:t> are methods of the window object.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SzPts val="2000"/>
              <a:buFont typeface="Alegreya"/>
              <a:buChar char="❏"/>
            </a:pPr>
            <a:r>
              <a:rPr b="0" lang="en" sz="2000">
                <a:solidFill>
                  <a:srgbClr val="434343"/>
                </a:solidFill>
                <a:latin typeface="Alegreya"/>
                <a:ea typeface="Alegreya"/>
                <a:cs typeface="Alegreya"/>
                <a:sym typeface="Alegreya"/>
              </a:rPr>
              <a:t>Even the document object (of the HTML DOM) is a property of the window object:</a:t>
            </a:r>
            <a:br>
              <a:rPr b="0" lang="en" sz="2000">
                <a:solidFill>
                  <a:srgbClr val="434343"/>
                </a:solidFill>
                <a:latin typeface="Alegreya"/>
                <a:ea typeface="Alegreya"/>
                <a:cs typeface="Alegreya"/>
                <a:sym typeface="Alegreya"/>
              </a:rPr>
            </a:br>
            <a:r>
              <a:rPr b="0"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window.document.getElementById("header");</a:t>
            </a:r>
            <a:br>
              <a:rPr b="0" lang="en" sz="2000">
                <a:solidFill>
                  <a:srgbClr val="434343"/>
                </a:solidFill>
                <a:latin typeface="Alegreya"/>
                <a:ea typeface="Alegreya"/>
                <a:cs typeface="Alegreya"/>
                <a:sym typeface="Alegreya"/>
              </a:rPr>
            </a:br>
            <a:r>
              <a:rPr b="0" lang="en" sz="2000">
                <a:solidFill>
                  <a:srgbClr val="434343"/>
                </a:solidFill>
                <a:latin typeface="Alegreya"/>
                <a:ea typeface="Alegreya"/>
                <a:cs typeface="Alegreya"/>
                <a:sym typeface="Alegreya"/>
              </a:rPr>
              <a:t>is the same as:</a:t>
            </a:r>
            <a:br>
              <a:rPr b="0" lang="en" sz="2000">
                <a:solidFill>
                  <a:srgbClr val="434343"/>
                </a:solidFill>
                <a:latin typeface="Alegreya"/>
                <a:ea typeface="Alegreya"/>
                <a:cs typeface="Alegreya"/>
                <a:sym typeface="Alegreya"/>
              </a:rPr>
            </a:br>
            <a:r>
              <a:rPr b="0"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document.getElementById("header");</a:t>
            </a:r>
            <a:br>
              <a:rPr b="0" lang="en" sz="2000">
                <a:solidFill>
                  <a:srgbClr val="434343"/>
                </a:solidFill>
                <a:latin typeface="Alegreya"/>
                <a:ea typeface="Alegreya"/>
                <a:cs typeface="Alegreya"/>
                <a:sym typeface="Alegreya"/>
              </a:rPr>
            </a:br>
            <a:endParaRPr b="0" sz="2000">
              <a:solidFill>
                <a:srgbClr val="434343"/>
              </a:solidFill>
              <a:latin typeface="Alegreya"/>
              <a:ea typeface="Alegreya"/>
              <a:cs typeface="Alegreya"/>
              <a:sym typeface="Alegreya"/>
            </a:endParaRPr>
          </a:p>
          <a:p>
            <a:pPr indent="0" lvl="0" marL="137160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t/>
            </a:r>
            <a:endParaRPr b="0" sz="2000">
              <a:solidFill>
                <a:srgbClr val="434343"/>
              </a:solidFill>
              <a:latin typeface="Alegreya"/>
              <a:ea typeface="Alegreya"/>
              <a:cs typeface="Alegreya"/>
              <a:sym typeface="Alegreya"/>
            </a:endParaRPr>
          </a:p>
          <a:p>
            <a:pPr indent="457200" lvl="0" marL="914400" rtl="0" algn="l">
              <a:lnSpc>
                <a:spcPct val="100000"/>
              </a:lnSpc>
              <a:spcBef>
                <a:spcPts val="400"/>
              </a:spcBef>
              <a:spcAft>
                <a:spcPts val="0"/>
              </a:spcAft>
              <a:buNone/>
            </a:pPr>
            <a:r>
              <a:t/>
            </a:r>
            <a:endParaRPr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34"/>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Statements </a:t>
            </a:r>
            <a:r>
              <a:rPr lang="en" sz="3600">
                <a:solidFill>
                  <a:srgbClr val="63A814"/>
                </a:solidFill>
                <a:latin typeface="Alegreya"/>
                <a:ea typeface="Alegreya"/>
                <a:cs typeface="Alegreya"/>
                <a:sym typeface="Alegreya"/>
              </a:rPr>
              <a:t>(cont.)</a:t>
            </a:r>
            <a:endParaRPr sz="3600">
              <a:solidFill>
                <a:srgbClr val="63A814"/>
              </a:solidFill>
              <a:latin typeface="Alegreya"/>
              <a:ea typeface="Alegreya"/>
              <a:cs typeface="Alegreya"/>
              <a:sym typeface="Alegreya"/>
            </a:endParaRPr>
          </a:p>
        </p:txBody>
      </p:sp>
      <p:sp>
        <p:nvSpPr>
          <p:cNvPr id="430" name="Google Shape;430;p34"/>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400"/>
              </a:spcBef>
              <a:spcAft>
                <a:spcPts val="0"/>
              </a:spcAft>
              <a:buNone/>
            </a:pPr>
            <a:r>
              <a:rPr lang="en" sz="2000" u="sng">
                <a:solidFill>
                  <a:srgbClr val="0170BA"/>
                </a:solidFill>
                <a:latin typeface="Alegreya"/>
                <a:ea typeface="Alegreya"/>
                <a:cs typeface="Alegreya"/>
                <a:sym typeface="Alegreya"/>
              </a:rPr>
              <a:t>JavaScript Code</a:t>
            </a:r>
            <a:endParaRPr b="0" sz="2000">
              <a:solidFill>
                <a:srgbClr val="000000"/>
              </a:solidFill>
              <a:latin typeface="Alegreya"/>
              <a:ea typeface="Alegreya"/>
              <a:cs typeface="Alegreya"/>
              <a:sym typeface="Alegreya"/>
            </a:endParaRPr>
          </a:p>
          <a:p>
            <a:pPr indent="-355600" lvl="0" marL="457200" rtl="0" algn="l">
              <a:lnSpc>
                <a:spcPct val="100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This example will manipulate two HTML elements:</a:t>
            </a:r>
            <a:endParaRPr b="0" sz="2000">
              <a:solidFill>
                <a:srgbClr val="434343"/>
              </a:solidFill>
              <a:latin typeface="Alegreya"/>
              <a:ea typeface="Alegreya"/>
              <a:cs typeface="Alegreya"/>
              <a:sym typeface="Alegreya"/>
            </a:endParaRPr>
          </a:p>
          <a:p>
            <a:pPr indent="0" lvl="0" marL="0" rtl="0" algn="l">
              <a:lnSpc>
                <a:spcPct val="100000"/>
              </a:lnSpc>
              <a:spcBef>
                <a:spcPts val="4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indent="0" lvl="0" marL="457200" rtl="0" algn="l">
              <a:lnSpc>
                <a:spcPct val="100000"/>
              </a:lnSpc>
              <a:spcBef>
                <a:spcPts val="400"/>
              </a:spcBef>
              <a:spcAft>
                <a:spcPts val="0"/>
              </a:spcAft>
              <a:buNone/>
            </a:pPr>
            <a:r>
              <a:rPr b="0" i="1" lang="en" sz="1600">
                <a:solidFill>
                  <a:srgbClr val="434343"/>
                </a:solidFill>
                <a:latin typeface="Trebuchet MS"/>
                <a:ea typeface="Trebuchet MS"/>
                <a:cs typeface="Trebuchet MS"/>
                <a:sym typeface="Trebuchet MS"/>
              </a:rPr>
              <a:t>document.getElementById("demo").innerHTML="Hello JB";</a:t>
            </a:r>
            <a:endParaRPr b="0" i="1" sz="1600">
              <a:solidFill>
                <a:srgbClr val="434343"/>
              </a:solidFill>
              <a:latin typeface="Trebuchet MS"/>
              <a:ea typeface="Trebuchet MS"/>
              <a:cs typeface="Trebuchet MS"/>
              <a:sym typeface="Trebuchet MS"/>
            </a:endParaRPr>
          </a:p>
          <a:p>
            <a:pPr indent="0" lvl="0" marL="457200" rtl="0" algn="l">
              <a:lnSpc>
                <a:spcPct val="100000"/>
              </a:lnSpc>
              <a:spcBef>
                <a:spcPts val="500"/>
              </a:spcBef>
              <a:spcAft>
                <a:spcPts val="0"/>
              </a:spcAft>
              <a:buNone/>
            </a:pPr>
            <a:r>
              <a:rPr b="0" i="1" lang="en" sz="1600">
                <a:solidFill>
                  <a:srgbClr val="434343"/>
                </a:solidFill>
                <a:latin typeface="Trebuchet MS"/>
                <a:ea typeface="Trebuchet MS"/>
                <a:cs typeface="Trebuchet MS"/>
                <a:sym typeface="Trebuchet MS"/>
              </a:rPr>
              <a:t>document.getElementById("myDIV").innerHTML="How are you?";</a:t>
            </a:r>
            <a:endParaRPr b="0" sz="1600">
              <a:solidFill>
                <a:srgbClr val="434343"/>
              </a:solidFill>
              <a:latin typeface="Trebuchet MS"/>
              <a:ea typeface="Trebuchet MS"/>
              <a:cs typeface="Trebuchet MS"/>
              <a:sym typeface="Trebuchet MS"/>
            </a:endParaRPr>
          </a:p>
          <a:p>
            <a:pPr indent="0" lvl="0" marL="0" rtl="0" algn="l">
              <a:lnSpc>
                <a:spcPct val="115000"/>
              </a:lnSpc>
              <a:spcBef>
                <a:spcPts val="400"/>
              </a:spcBef>
              <a:spcAft>
                <a:spcPts val="0"/>
              </a:spcAft>
              <a:buNone/>
            </a:pPr>
            <a:r>
              <a:rPr lang="en" sz="2000" u="sng">
                <a:solidFill>
                  <a:srgbClr val="0170BA"/>
                </a:solidFill>
                <a:latin typeface="Alegreya"/>
                <a:ea typeface="Alegreya"/>
                <a:cs typeface="Alegreya"/>
                <a:sym typeface="Alegreya"/>
              </a:rPr>
              <a:t>JavaScript Code Blocks</a:t>
            </a:r>
            <a:endParaRPr sz="2000" u="sng">
              <a:solidFill>
                <a:srgbClr val="0170BA"/>
              </a:solidFill>
              <a:latin typeface="Alegreya"/>
              <a:ea typeface="Alegreya"/>
              <a:cs typeface="Alegreya"/>
              <a:sym typeface="Alegreya"/>
            </a:endParaRPr>
          </a:p>
          <a:p>
            <a:pPr indent="-355600" lvl="0" marL="457200" rtl="0" algn="l">
              <a:lnSpc>
                <a:spcPct val="115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statements can be grouped together in blocks.</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Blocks start with a left curly bracket, and end with a right curly bracket.</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purpose of a block is to make the sequence of statements execute together.</a:t>
            </a:r>
            <a:endParaRPr sz="2000" u="sng">
              <a:solidFill>
                <a:srgbClr val="434343"/>
              </a:solidFill>
              <a:latin typeface="Alegreya"/>
              <a:ea typeface="Alegreya"/>
              <a:cs typeface="Alegreya"/>
              <a:sym typeface="Alegreya"/>
            </a:endParaRPr>
          </a:p>
        </p:txBody>
      </p:sp>
      <p:pic>
        <p:nvPicPr>
          <p:cNvPr id="431" name="Google Shape;431;p34"/>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2" name="Shape 1882"/>
        <p:cNvGrpSpPr/>
        <p:nvPr/>
      </p:nvGrpSpPr>
      <p:grpSpPr>
        <a:xfrm>
          <a:off x="0" y="0"/>
          <a:ext cx="0" cy="0"/>
          <a:chOff x="0" y="0"/>
          <a:chExt cx="0" cy="0"/>
        </a:xfrm>
      </p:grpSpPr>
      <p:sp>
        <p:nvSpPr>
          <p:cNvPr id="1883" name="Google Shape;1883;p232"/>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Window (cont.)</a:t>
            </a:r>
            <a:endParaRPr sz="3600">
              <a:solidFill>
                <a:srgbClr val="63A814"/>
              </a:solidFill>
              <a:latin typeface="Alegreya"/>
              <a:ea typeface="Alegreya"/>
              <a:cs typeface="Alegreya"/>
              <a:sym typeface="Alegreya"/>
            </a:endParaRPr>
          </a:p>
        </p:txBody>
      </p:sp>
      <p:pic>
        <p:nvPicPr>
          <p:cNvPr id="1884" name="Google Shape;1884;p232"/>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885" name="Google Shape;1885;p232"/>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Window size</a:t>
            </a:r>
            <a:endParaRPr b="0" sz="2000">
              <a:solidFill>
                <a:srgbClr val="434343"/>
              </a:solidFill>
              <a:latin typeface="Alegreya"/>
              <a:ea typeface="Alegreya"/>
              <a:cs typeface="Alegreya"/>
              <a:sym typeface="Alegreya"/>
            </a:endParaRPr>
          </a:p>
          <a:p>
            <a:pPr indent="-355600" lvl="0" marL="457200" rtl="0" algn="l">
              <a:lnSpc>
                <a:spcPct val="100000"/>
              </a:lnSpc>
              <a:spcBef>
                <a:spcPts val="500"/>
              </a:spcBef>
              <a:spcAft>
                <a:spcPts val="0"/>
              </a:spcAft>
              <a:buSzPts val="2000"/>
              <a:buFont typeface="Alegreya"/>
              <a:buChar char="❏"/>
            </a:pPr>
            <a:r>
              <a:rPr lang="en" sz="2000">
                <a:solidFill>
                  <a:schemeClr val="accent5"/>
                </a:solidFill>
                <a:latin typeface="Alegreya"/>
                <a:ea typeface="Alegreya"/>
                <a:cs typeface="Alegreya"/>
                <a:sym typeface="Alegreya"/>
              </a:rPr>
              <a:t>Three different properties</a:t>
            </a:r>
            <a:r>
              <a:rPr b="0" lang="en" sz="2000">
                <a:solidFill>
                  <a:srgbClr val="434343"/>
                </a:solidFill>
                <a:latin typeface="Alegreya"/>
                <a:ea typeface="Alegreya"/>
                <a:cs typeface="Alegreya"/>
                <a:sym typeface="Alegreya"/>
              </a:rPr>
              <a:t> can be used to determine the size of the browser window (the browser viewport, NOT including toolbars and scrollbars).</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SzPts val="2000"/>
              <a:buFont typeface="Alegreya"/>
              <a:buChar char="❏"/>
            </a:pPr>
            <a:r>
              <a:rPr b="0" lang="en" sz="2000">
                <a:solidFill>
                  <a:srgbClr val="434343"/>
                </a:solidFill>
                <a:latin typeface="Alegreya"/>
                <a:ea typeface="Alegreya"/>
                <a:cs typeface="Alegreya"/>
                <a:sym typeface="Alegreya"/>
              </a:rPr>
              <a:t>For </a:t>
            </a:r>
            <a:r>
              <a:rPr b="0" lang="en" sz="2000">
                <a:solidFill>
                  <a:schemeClr val="accent5"/>
                </a:solidFill>
                <a:latin typeface="Alegreya"/>
                <a:ea typeface="Alegreya"/>
                <a:cs typeface="Alegreya"/>
                <a:sym typeface="Alegreya"/>
              </a:rPr>
              <a:t>Internet Explorer, Chrome, Firefox, Opera, and Safari</a:t>
            </a:r>
            <a:r>
              <a:rPr b="0" lang="en" sz="2000">
                <a:solidFill>
                  <a:srgbClr val="434343"/>
                </a:solidFill>
                <a:latin typeface="Alegreya"/>
                <a:ea typeface="Alegreya"/>
                <a:cs typeface="Alegreya"/>
                <a:sym typeface="Alegreya"/>
              </a:rPr>
              <a:t>:</a:t>
            </a:r>
            <a:br>
              <a:rPr b="0" lang="en" sz="2000">
                <a:solidFill>
                  <a:srgbClr val="434343"/>
                </a:solidFill>
                <a:latin typeface="Alegreya"/>
                <a:ea typeface="Alegreya"/>
                <a:cs typeface="Alegreya"/>
                <a:sym typeface="Alegreya"/>
              </a:rPr>
            </a:br>
            <a:r>
              <a:rPr b="0" lang="en" sz="1800">
                <a:solidFill>
                  <a:srgbClr val="990055"/>
                </a:solidFill>
                <a:latin typeface="Trebuchet MS"/>
                <a:ea typeface="Trebuchet MS"/>
                <a:cs typeface="Trebuchet MS"/>
                <a:sym typeface="Trebuchet MS"/>
              </a:rPr>
              <a:t>window.innerHeight - the inner height of the browser window</a:t>
            </a:r>
            <a:br>
              <a:rPr b="0" lang="en" sz="1800">
                <a:solidFill>
                  <a:srgbClr val="990055"/>
                </a:solidFill>
                <a:latin typeface="Trebuchet MS"/>
                <a:ea typeface="Trebuchet MS"/>
                <a:cs typeface="Trebuchet MS"/>
                <a:sym typeface="Trebuchet MS"/>
              </a:rPr>
            </a:br>
            <a:r>
              <a:rPr b="0" lang="en" sz="1800">
                <a:solidFill>
                  <a:srgbClr val="990055"/>
                </a:solidFill>
                <a:latin typeface="Trebuchet MS"/>
                <a:ea typeface="Trebuchet MS"/>
                <a:cs typeface="Trebuchet MS"/>
                <a:sym typeface="Trebuchet MS"/>
              </a:rPr>
              <a:t>window.innerWidth - the inner width of the browser window</a:t>
            </a:r>
            <a:endParaRPr b="0" sz="1800">
              <a:solidFill>
                <a:srgbClr val="990055"/>
              </a:solidFill>
              <a:latin typeface="Trebuchet MS"/>
              <a:ea typeface="Trebuchet MS"/>
              <a:cs typeface="Trebuchet MS"/>
              <a:sym typeface="Trebuchet MS"/>
            </a:endParaRPr>
          </a:p>
          <a:p>
            <a:pPr indent="-355600" lvl="0" marL="457200" rtl="0" algn="l">
              <a:lnSpc>
                <a:spcPct val="100000"/>
              </a:lnSpc>
              <a:spcBef>
                <a:spcPts val="0"/>
              </a:spcBef>
              <a:spcAft>
                <a:spcPts val="0"/>
              </a:spcAft>
              <a:buSzPts val="2000"/>
              <a:buFont typeface="Alegreya"/>
              <a:buChar char="❏"/>
            </a:pPr>
            <a:r>
              <a:rPr b="0" lang="en" sz="2000">
                <a:solidFill>
                  <a:srgbClr val="434343"/>
                </a:solidFill>
                <a:latin typeface="Alegreya"/>
                <a:ea typeface="Alegreya"/>
                <a:cs typeface="Alegreya"/>
                <a:sym typeface="Alegreya"/>
              </a:rPr>
              <a:t>For Internet Explorer 8, 7, 6, 5:</a:t>
            </a:r>
            <a:br>
              <a:rPr b="0" lang="en" sz="2000">
                <a:solidFill>
                  <a:srgbClr val="434343"/>
                </a:solidFill>
                <a:latin typeface="Alegreya"/>
                <a:ea typeface="Alegreya"/>
                <a:cs typeface="Alegreya"/>
                <a:sym typeface="Alegreya"/>
              </a:rPr>
            </a:br>
            <a:r>
              <a:rPr b="0" lang="en" sz="1800">
                <a:solidFill>
                  <a:srgbClr val="434343"/>
                </a:solidFill>
                <a:latin typeface="Trebuchet MS"/>
                <a:ea typeface="Trebuchet MS"/>
                <a:cs typeface="Trebuchet MS"/>
                <a:sym typeface="Trebuchet MS"/>
              </a:rPr>
              <a:t>document.documentElement.clientHeight</a:t>
            </a:r>
            <a:br>
              <a:rPr b="0" lang="en" sz="1800">
                <a:solidFill>
                  <a:srgbClr val="434343"/>
                </a:solidFill>
                <a:latin typeface="Trebuchet MS"/>
                <a:ea typeface="Trebuchet MS"/>
                <a:cs typeface="Trebuchet MS"/>
                <a:sym typeface="Trebuchet MS"/>
              </a:rPr>
            </a:br>
            <a:r>
              <a:rPr b="0" lang="en" sz="1800">
                <a:solidFill>
                  <a:srgbClr val="434343"/>
                </a:solidFill>
                <a:latin typeface="Trebuchet MS"/>
                <a:ea typeface="Trebuchet MS"/>
                <a:cs typeface="Trebuchet MS"/>
                <a:sym typeface="Trebuchet MS"/>
              </a:rPr>
              <a:t>document.documentElement.clientWidth</a:t>
            </a:r>
            <a:br>
              <a:rPr b="0" lang="en" sz="2000">
                <a:solidFill>
                  <a:srgbClr val="434343"/>
                </a:solidFill>
                <a:latin typeface="Alegreya"/>
                <a:ea typeface="Alegreya"/>
                <a:cs typeface="Alegreya"/>
                <a:sym typeface="Alegreya"/>
              </a:rPr>
            </a:br>
            <a:r>
              <a:rPr lang="en" sz="2000">
                <a:solidFill>
                  <a:srgbClr val="A52A2A"/>
                </a:solidFill>
                <a:latin typeface="Alegreya"/>
                <a:ea typeface="Alegreya"/>
                <a:cs typeface="Alegreya"/>
                <a:sym typeface="Alegreya"/>
              </a:rPr>
              <a:t>Or</a:t>
            </a:r>
            <a:r>
              <a:rPr b="0"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document.body.clientHeight</a:t>
            </a:r>
            <a:br>
              <a:rPr b="0" lang="en" sz="1800">
                <a:solidFill>
                  <a:srgbClr val="434343"/>
                </a:solidFill>
                <a:latin typeface="Trebuchet MS"/>
                <a:ea typeface="Trebuchet MS"/>
                <a:cs typeface="Trebuchet MS"/>
                <a:sym typeface="Trebuchet MS"/>
              </a:rPr>
            </a:br>
            <a:r>
              <a:rPr b="0" lang="en" sz="1800">
                <a:solidFill>
                  <a:srgbClr val="434343"/>
                </a:solidFill>
                <a:latin typeface="Trebuchet MS"/>
                <a:ea typeface="Trebuchet MS"/>
                <a:cs typeface="Trebuchet MS"/>
                <a:sym typeface="Trebuchet MS"/>
              </a:rPr>
              <a:t>	document.body.clientWidth</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9" name="Shape 1889"/>
        <p:cNvGrpSpPr/>
        <p:nvPr/>
      </p:nvGrpSpPr>
      <p:grpSpPr>
        <a:xfrm>
          <a:off x="0" y="0"/>
          <a:ext cx="0" cy="0"/>
          <a:chOff x="0" y="0"/>
          <a:chExt cx="0" cy="0"/>
        </a:xfrm>
      </p:grpSpPr>
      <p:sp>
        <p:nvSpPr>
          <p:cNvPr id="1890" name="Google Shape;1890;p233"/>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Window (cont.)</a:t>
            </a:r>
            <a:endParaRPr sz="3600">
              <a:solidFill>
                <a:srgbClr val="63A814"/>
              </a:solidFill>
              <a:latin typeface="Alegreya"/>
              <a:ea typeface="Alegreya"/>
              <a:cs typeface="Alegreya"/>
              <a:sym typeface="Alegreya"/>
            </a:endParaRPr>
          </a:p>
        </p:txBody>
      </p:sp>
      <p:pic>
        <p:nvPicPr>
          <p:cNvPr id="1891" name="Google Shape;1891;p233"/>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892" name="Google Shape;1892;p233"/>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Window size</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 practical JavaScript solution (covering all browsers):</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indent="0" lvl="0" marL="9144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let w=window.innerWidth</a:t>
            </a:r>
            <a:endParaRPr b="0" sz="1800">
              <a:solidFill>
                <a:srgbClr val="434343"/>
              </a:solidFill>
              <a:latin typeface="Trebuchet MS"/>
              <a:ea typeface="Trebuchet MS"/>
              <a:cs typeface="Trebuchet MS"/>
              <a:sym typeface="Trebuchet MS"/>
            </a:endParaRPr>
          </a:p>
          <a:p>
            <a:pPr indent="0" lvl="0" marL="9144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document.documentElement.clientWidth</a:t>
            </a:r>
            <a:endParaRPr b="0" sz="1800">
              <a:solidFill>
                <a:srgbClr val="434343"/>
              </a:solidFill>
              <a:latin typeface="Trebuchet MS"/>
              <a:ea typeface="Trebuchet MS"/>
              <a:cs typeface="Trebuchet MS"/>
              <a:sym typeface="Trebuchet MS"/>
            </a:endParaRPr>
          </a:p>
          <a:p>
            <a:pPr indent="0" lvl="0" marL="9144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document.body.clientWidth;</a:t>
            </a:r>
            <a:endParaRPr b="0" sz="1800">
              <a:solidFill>
                <a:srgbClr val="434343"/>
              </a:solidFill>
              <a:latin typeface="Trebuchet MS"/>
              <a:ea typeface="Trebuchet MS"/>
              <a:cs typeface="Trebuchet MS"/>
              <a:sym typeface="Trebuchet MS"/>
            </a:endParaRPr>
          </a:p>
          <a:p>
            <a:pPr indent="0" lvl="0" marL="0" rtl="0" algn="l">
              <a:lnSpc>
                <a:spcPct val="100000"/>
              </a:lnSpc>
              <a:spcBef>
                <a:spcPts val="0"/>
              </a:spcBef>
              <a:spcAft>
                <a:spcPts val="0"/>
              </a:spcAft>
              <a:buNone/>
            </a:pPr>
            <a:r>
              <a:rPr b="0" i="1" lang="en" sz="2000">
                <a:solidFill>
                  <a:srgbClr val="434343"/>
                </a:solidFill>
                <a:latin typeface="Alegreya"/>
                <a:ea typeface="Alegreya"/>
                <a:cs typeface="Alegreya"/>
                <a:sym typeface="Alegreya"/>
              </a:rPr>
              <a:t> </a:t>
            </a:r>
            <a:endParaRPr b="0" i="1" sz="2000">
              <a:solidFill>
                <a:srgbClr val="434343"/>
              </a:solidFill>
              <a:latin typeface="Alegreya"/>
              <a:ea typeface="Alegreya"/>
              <a:cs typeface="Alegreya"/>
              <a:sym typeface="Alegreya"/>
            </a:endParaRPr>
          </a:p>
          <a:p>
            <a:pPr indent="0" lvl="0" marL="914400" marR="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let h=window.innerHeight</a:t>
            </a:r>
            <a:endParaRPr b="0" sz="1800">
              <a:solidFill>
                <a:srgbClr val="434343"/>
              </a:solidFill>
              <a:latin typeface="Trebuchet MS"/>
              <a:ea typeface="Trebuchet MS"/>
              <a:cs typeface="Trebuchet MS"/>
              <a:sym typeface="Trebuchet MS"/>
            </a:endParaRPr>
          </a:p>
          <a:p>
            <a:pPr indent="0" lvl="0" marL="914400" marR="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document.documentElement.clientHeight</a:t>
            </a:r>
            <a:endParaRPr b="0" sz="1800">
              <a:solidFill>
                <a:srgbClr val="434343"/>
              </a:solidFill>
              <a:latin typeface="Trebuchet MS"/>
              <a:ea typeface="Trebuchet MS"/>
              <a:cs typeface="Trebuchet MS"/>
              <a:sym typeface="Trebuchet MS"/>
            </a:endParaRPr>
          </a:p>
          <a:p>
            <a:pPr indent="0" lvl="0" marL="914400" marR="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document.body.clientHeight;</a:t>
            </a:r>
            <a:endParaRPr b="0" sz="1800">
              <a:solidFill>
                <a:srgbClr val="434343"/>
              </a:solidFill>
              <a:latin typeface="Trebuchet MS"/>
              <a:ea typeface="Trebuchet MS"/>
              <a:cs typeface="Trebuchet MS"/>
              <a:sym typeface="Trebuchet MS"/>
            </a:endParaRPr>
          </a:p>
          <a:p>
            <a:pPr indent="0" lvl="0" marL="0" rtl="0" algn="l">
              <a:lnSpc>
                <a:spcPct val="100000"/>
              </a:lnSpc>
              <a:spcBef>
                <a:spcPts val="0"/>
              </a:spcBef>
              <a:spcAft>
                <a:spcPts val="0"/>
              </a:spcAft>
              <a:buNone/>
            </a:pPr>
            <a:r>
              <a:rPr lang="en" sz="2000">
                <a:solidFill>
                  <a:srgbClr val="0170BA"/>
                </a:solidFill>
                <a:latin typeface="Alegreya"/>
                <a:ea typeface="Alegreya"/>
                <a:cs typeface="Alegreya"/>
                <a:sym typeface="Alegreya"/>
              </a:rPr>
              <a:t>The example displays the browser window's height and width: (NOT including toolbars/scrollbars)</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6" name="Shape 1896"/>
        <p:cNvGrpSpPr/>
        <p:nvPr/>
      </p:nvGrpSpPr>
      <p:grpSpPr>
        <a:xfrm>
          <a:off x="0" y="0"/>
          <a:ext cx="0" cy="0"/>
          <a:chOff x="0" y="0"/>
          <a:chExt cx="0" cy="0"/>
        </a:xfrm>
      </p:grpSpPr>
      <p:sp>
        <p:nvSpPr>
          <p:cNvPr id="1897" name="Google Shape;1897;p234"/>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Window (cont.)</a:t>
            </a:r>
            <a:endParaRPr sz="3600">
              <a:solidFill>
                <a:srgbClr val="63A814"/>
              </a:solidFill>
              <a:latin typeface="Alegreya"/>
              <a:ea typeface="Alegreya"/>
              <a:cs typeface="Alegreya"/>
              <a:sym typeface="Alegreya"/>
            </a:endParaRPr>
          </a:p>
        </p:txBody>
      </p:sp>
      <p:pic>
        <p:nvPicPr>
          <p:cNvPr id="1898" name="Google Shape;1898;p234"/>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899" name="Google Shape;1899;p234"/>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2000">
                <a:solidFill>
                  <a:srgbClr val="0170BA"/>
                </a:solidFill>
                <a:latin typeface="Alegreya"/>
                <a:ea typeface="Alegreya"/>
                <a:cs typeface="Alegreya"/>
                <a:sym typeface="Alegreya"/>
              </a:rPr>
              <a:t>Some other Window Methods</a:t>
            </a:r>
            <a:endParaRPr sz="2000">
              <a:solidFill>
                <a:srgbClr val="0170BA"/>
              </a:solidFill>
              <a:latin typeface="Alegreya"/>
              <a:ea typeface="Alegreya"/>
              <a:cs typeface="Alegreya"/>
              <a:sym typeface="Alegreya"/>
            </a:endParaRPr>
          </a:p>
          <a:p>
            <a:pPr indent="-355600" lvl="0" marL="457200" rtl="0" algn="l">
              <a:lnSpc>
                <a:spcPct val="100000"/>
              </a:lnSpc>
              <a:spcBef>
                <a:spcPts val="600"/>
              </a:spcBef>
              <a:spcAft>
                <a:spcPts val="0"/>
              </a:spcAft>
              <a:buClr>
                <a:srgbClr val="000000"/>
              </a:buClr>
              <a:buSzPts val="2000"/>
              <a:buFont typeface="Alegreya"/>
              <a:buChar char="❏"/>
            </a:pPr>
            <a:r>
              <a:rPr lang="en" sz="2000">
                <a:solidFill>
                  <a:schemeClr val="accent5"/>
                </a:solidFill>
                <a:latin typeface="Alegreya"/>
                <a:ea typeface="Alegreya"/>
                <a:cs typeface="Alegreya"/>
                <a:sym typeface="Alegreya"/>
              </a:rPr>
              <a:t>window.open( )</a:t>
            </a:r>
            <a:r>
              <a:rPr b="0" lang="en" sz="2000">
                <a:solidFill>
                  <a:srgbClr val="000000"/>
                </a:solidFill>
                <a:latin typeface="Alegreya"/>
                <a:ea typeface="Alegreya"/>
                <a:cs typeface="Alegreya"/>
                <a:sym typeface="Alegreya"/>
              </a:rPr>
              <a:t> - open a new window</a:t>
            </a:r>
            <a:endParaRPr b="0" sz="2000">
              <a:solidFill>
                <a:srgbClr val="000000"/>
              </a:solidFill>
              <a:latin typeface="Alegreya"/>
              <a:ea typeface="Alegreya"/>
              <a:cs typeface="Alegreya"/>
              <a:sym typeface="Alegreya"/>
            </a:endParaRPr>
          </a:p>
          <a:p>
            <a:pPr indent="-355600" lvl="0" marL="457200" rtl="0" algn="l">
              <a:lnSpc>
                <a:spcPct val="100000"/>
              </a:lnSpc>
              <a:spcBef>
                <a:spcPts val="0"/>
              </a:spcBef>
              <a:spcAft>
                <a:spcPts val="0"/>
              </a:spcAft>
              <a:buClr>
                <a:srgbClr val="000000"/>
              </a:buClr>
              <a:buSzPts val="2000"/>
              <a:buFont typeface="Alegreya"/>
              <a:buChar char="❏"/>
            </a:pPr>
            <a:r>
              <a:rPr lang="en" sz="2000">
                <a:solidFill>
                  <a:schemeClr val="accent5"/>
                </a:solidFill>
                <a:latin typeface="Alegreya"/>
                <a:ea typeface="Alegreya"/>
                <a:cs typeface="Alegreya"/>
                <a:sym typeface="Alegreya"/>
              </a:rPr>
              <a:t>window.close( )</a:t>
            </a:r>
            <a:r>
              <a:rPr b="0" lang="en" sz="2000">
                <a:solidFill>
                  <a:srgbClr val="000000"/>
                </a:solidFill>
                <a:latin typeface="Alegreya"/>
                <a:ea typeface="Alegreya"/>
                <a:cs typeface="Alegreya"/>
                <a:sym typeface="Alegreya"/>
              </a:rPr>
              <a:t> - close the current window</a:t>
            </a:r>
            <a:endParaRPr b="0" sz="2000">
              <a:solidFill>
                <a:srgbClr val="000000"/>
              </a:solidFill>
              <a:latin typeface="Alegreya"/>
              <a:ea typeface="Alegreya"/>
              <a:cs typeface="Alegreya"/>
              <a:sym typeface="Alegreya"/>
            </a:endParaRPr>
          </a:p>
          <a:p>
            <a:pPr indent="-355600" lvl="0" marL="457200" rtl="0" algn="l">
              <a:lnSpc>
                <a:spcPct val="100000"/>
              </a:lnSpc>
              <a:spcBef>
                <a:spcPts val="0"/>
              </a:spcBef>
              <a:spcAft>
                <a:spcPts val="0"/>
              </a:spcAft>
              <a:buClr>
                <a:srgbClr val="000000"/>
              </a:buClr>
              <a:buSzPts val="2000"/>
              <a:buFont typeface="Alegreya"/>
              <a:buChar char="❏"/>
            </a:pPr>
            <a:r>
              <a:rPr lang="en" sz="2000">
                <a:solidFill>
                  <a:schemeClr val="accent5"/>
                </a:solidFill>
                <a:latin typeface="Alegreya"/>
                <a:ea typeface="Alegreya"/>
                <a:cs typeface="Alegreya"/>
                <a:sym typeface="Alegreya"/>
              </a:rPr>
              <a:t>window.moveTo( )</a:t>
            </a:r>
            <a:r>
              <a:rPr b="0" lang="en" sz="2000">
                <a:solidFill>
                  <a:srgbClr val="000000"/>
                </a:solidFill>
                <a:latin typeface="Alegreya"/>
                <a:ea typeface="Alegreya"/>
                <a:cs typeface="Alegreya"/>
                <a:sym typeface="Alegreya"/>
              </a:rPr>
              <a:t> -move the current window</a:t>
            </a:r>
            <a:endParaRPr b="0" sz="2000">
              <a:solidFill>
                <a:srgbClr val="000000"/>
              </a:solidFill>
              <a:latin typeface="Alegreya"/>
              <a:ea typeface="Alegreya"/>
              <a:cs typeface="Alegreya"/>
              <a:sym typeface="Alegreya"/>
            </a:endParaRPr>
          </a:p>
          <a:p>
            <a:pPr indent="-355600" lvl="0" marL="457200" rtl="0" algn="l">
              <a:lnSpc>
                <a:spcPct val="100000"/>
              </a:lnSpc>
              <a:spcBef>
                <a:spcPts val="0"/>
              </a:spcBef>
              <a:spcAft>
                <a:spcPts val="0"/>
              </a:spcAft>
              <a:buClr>
                <a:srgbClr val="000000"/>
              </a:buClr>
              <a:buSzPts val="2000"/>
              <a:buFont typeface="Alegreya"/>
              <a:buChar char="❏"/>
            </a:pPr>
            <a:r>
              <a:rPr lang="en" sz="2000">
                <a:solidFill>
                  <a:schemeClr val="accent5"/>
                </a:solidFill>
                <a:latin typeface="Alegreya"/>
                <a:ea typeface="Alegreya"/>
                <a:cs typeface="Alegreya"/>
                <a:sym typeface="Alegreya"/>
              </a:rPr>
              <a:t>window.resizeTo( )</a:t>
            </a:r>
            <a:r>
              <a:rPr b="0" lang="en" sz="2000">
                <a:solidFill>
                  <a:srgbClr val="000000"/>
                </a:solidFill>
                <a:latin typeface="Alegreya"/>
                <a:ea typeface="Alegreya"/>
                <a:cs typeface="Alegreya"/>
                <a:sym typeface="Alegreya"/>
              </a:rPr>
              <a:t> -resize the current window</a:t>
            </a:r>
            <a:endParaRPr b="0" sz="2000">
              <a:solidFill>
                <a:srgbClr val="000000"/>
              </a:solidFill>
              <a:latin typeface="Alegreya"/>
              <a:ea typeface="Alegreya"/>
              <a:cs typeface="Alegreya"/>
              <a:sym typeface="Alegreya"/>
            </a:endParaRPr>
          </a:p>
          <a:p>
            <a:pPr indent="0" lvl="0" marL="0" rtl="0" algn="l">
              <a:spcBef>
                <a:spcPts val="600"/>
              </a:spcBef>
              <a:spcAft>
                <a:spcPts val="0"/>
              </a:spcAft>
              <a:buNone/>
            </a:pPr>
            <a:r>
              <a:rPr lang="en" sz="2000">
                <a:solidFill>
                  <a:srgbClr val="0170BA"/>
                </a:solidFill>
                <a:latin typeface="Alegreya"/>
                <a:ea typeface="Alegreya"/>
                <a:cs typeface="Alegreya"/>
                <a:sym typeface="Alegreya"/>
              </a:rPr>
              <a:t>window.open()</a:t>
            </a:r>
            <a:endParaRPr sz="2000">
              <a:solidFill>
                <a:srgbClr val="0170BA"/>
              </a:solidFill>
              <a:latin typeface="Alegreya"/>
              <a:ea typeface="Alegreya"/>
              <a:cs typeface="Alegreya"/>
              <a:sym typeface="Alegreya"/>
            </a:endParaRPr>
          </a:p>
          <a:p>
            <a:pPr indent="0" lvl="0" marL="0" rtl="0" algn="l">
              <a:spcBef>
                <a:spcPts val="600"/>
              </a:spcBef>
              <a:spcAft>
                <a:spcPts val="0"/>
              </a:spcAft>
              <a:buNone/>
            </a:pPr>
            <a:r>
              <a:rPr lang="en" sz="2000">
                <a:solidFill>
                  <a:schemeClr val="accent5"/>
                </a:solidFill>
                <a:latin typeface="Alegreya"/>
                <a:ea typeface="Alegreya"/>
                <a:cs typeface="Alegreya"/>
                <a:sym typeface="Alegreya"/>
              </a:rPr>
              <a:t>Syntax:</a:t>
            </a:r>
            <a:r>
              <a:rPr b="0"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window.open(</a:t>
            </a:r>
            <a:r>
              <a:rPr b="0" i="1" lang="en" sz="1800">
                <a:solidFill>
                  <a:srgbClr val="434343"/>
                </a:solidFill>
                <a:latin typeface="Trebuchet MS"/>
                <a:ea typeface="Trebuchet MS"/>
                <a:cs typeface="Trebuchet MS"/>
                <a:sym typeface="Trebuchet MS"/>
              </a:rPr>
              <a:t>url, name, specs, replace</a:t>
            </a:r>
            <a:r>
              <a:rPr b="0" lang="en" sz="1800">
                <a:solidFill>
                  <a:srgbClr val="434343"/>
                </a:solidFill>
                <a:latin typeface="Trebuchet MS"/>
                <a:ea typeface="Trebuchet MS"/>
                <a:cs typeface="Trebuchet MS"/>
                <a:sym typeface="Trebuchet MS"/>
              </a:rPr>
              <a:t>)</a:t>
            </a:r>
            <a:endParaRPr b="0" sz="1800">
              <a:solidFill>
                <a:srgbClr val="434343"/>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434343"/>
              </a:buClr>
              <a:buSzPts val="1800"/>
              <a:buFont typeface="Trebuchet MS"/>
              <a:buChar char="❏"/>
            </a:pPr>
            <a:r>
              <a:rPr b="0" i="1" lang="en" sz="1800">
                <a:solidFill>
                  <a:srgbClr val="434343"/>
                </a:solidFill>
                <a:latin typeface="Trebuchet MS"/>
                <a:ea typeface="Trebuchet MS"/>
                <a:cs typeface="Trebuchet MS"/>
                <a:sym typeface="Trebuchet MS"/>
              </a:rPr>
              <a:t>u</a:t>
            </a:r>
            <a:r>
              <a:rPr b="0" i="1" lang="en" sz="1800">
                <a:solidFill>
                  <a:srgbClr val="434343"/>
                </a:solidFill>
                <a:latin typeface="Trebuchet MS"/>
                <a:ea typeface="Trebuchet MS"/>
                <a:cs typeface="Trebuchet MS"/>
                <a:sym typeface="Trebuchet MS"/>
              </a:rPr>
              <a:t>rl: Optional. Specifies the URL of the page to open. If no URL is specified, a new window with about:blank is opened</a:t>
            </a:r>
            <a:endParaRPr b="0" i="1" sz="1800">
              <a:solidFill>
                <a:srgbClr val="434343"/>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434343"/>
              </a:buClr>
              <a:buSzPts val="1800"/>
              <a:buFont typeface="Trebuchet MS"/>
              <a:buChar char="❏"/>
            </a:pPr>
            <a:r>
              <a:rPr b="0" i="1" lang="en" sz="1800">
                <a:solidFill>
                  <a:srgbClr val="434343"/>
                </a:solidFill>
                <a:latin typeface="Trebuchet MS"/>
                <a:ea typeface="Trebuchet MS"/>
                <a:cs typeface="Trebuchet MS"/>
                <a:sym typeface="Trebuchet MS"/>
              </a:rPr>
              <a:t>name: Optional. Specifies the target attribute or the name of the window.</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3" name="Shape 1903"/>
        <p:cNvGrpSpPr/>
        <p:nvPr/>
      </p:nvGrpSpPr>
      <p:grpSpPr>
        <a:xfrm>
          <a:off x="0" y="0"/>
          <a:ext cx="0" cy="0"/>
          <a:chOff x="0" y="0"/>
          <a:chExt cx="0" cy="0"/>
        </a:xfrm>
      </p:grpSpPr>
      <p:sp>
        <p:nvSpPr>
          <p:cNvPr id="1904" name="Google Shape;1904;p235"/>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Window (cont.)</a:t>
            </a:r>
            <a:endParaRPr sz="3600">
              <a:solidFill>
                <a:srgbClr val="63A814"/>
              </a:solidFill>
              <a:latin typeface="Alegreya"/>
              <a:ea typeface="Alegreya"/>
              <a:cs typeface="Alegreya"/>
              <a:sym typeface="Alegreya"/>
            </a:endParaRPr>
          </a:p>
        </p:txBody>
      </p:sp>
      <p:pic>
        <p:nvPicPr>
          <p:cNvPr id="1905" name="Google Shape;1905;p235"/>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906" name="Google Shape;1906;p235"/>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rgbClr val="0170BA"/>
                </a:solidFill>
                <a:latin typeface="Alegreya"/>
                <a:ea typeface="Alegreya"/>
                <a:cs typeface="Alegreya"/>
                <a:sym typeface="Alegreya"/>
              </a:rPr>
              <a:t>window.open()</a:t>
            </a:r>
            <a:endParaRPr b="0" sz="1800">
              <a:solidFill>
                <a:srgbClr val="434343"/>
              </a:solidFill>
              <a:latin typeface="Trebuchet MS"/>
              <a:ea typeface="Trebuchet MS"/>
              <a:cs typeface="Trebuchet MS"/>
              <a:sym typeface="Trebuchet MS"/>
            </a:endParaRPr>
          </a:p>
          <a:p>
            <a:pPr indent="-342900" lvl="0" marL="457200" marR="0" rtl="0" algn="l">
              <a:lnSpc>
                <a:spcPct val="100000"/>
              </a:lnSpc>
              <a:spcBef>
                <a:spcPts val="600"/>
              </a:spcBef>
              <a:spcAft>
                <a:spcPts val="0"/>
              </a:spcAft>
              <a:buClr>
                <a:srgbClr val="434343"/>
              </a:buClr>
              <a:buSzPts val="1800"/>
              <a:buFont typeface="Trebuchet MS"/>
              <a:buChar char="❏"/>
            </a:pPr>
            <a:r>
              <a:rPr b="0" i="1" lang="en" sz="1800">
                <a:solidFill>
                  <a:srgbClr val="434343"/>
                </a:solidFill>
                <a:latin typeface="Trebuchet MS"/>
                <a:ea typeface="Trebuchet MS"/>
                <a:cs typeface="Trebuchet MS"/>
                <a:sym typeface="Trebuchet MS"/>
              </a:rPr>
              <a:t>specs: Optional. A comma-separated list of items, no whitespaces.</a:t>
            </a:r>
            <a:endParaRPr b="0" i="1" sz="1800">
              <a:solidFill>
                <a:srgbClr val="434343"/>
              </a:solidFill>
              <a:latin typeface="Trebuchet MS"/>
              <a:ea typeface="Trebuchet MS"/>
              <a:cs typeface="Trebuchet MS"/>
              <a:sym typeface="Trebuchet MS"/>
            </a:endParaRPr>
          </a:p>
          <a:p>
            <a:pPr indent="-342900" lvl="0" marL="457200" marR="0" rtl="0" algn="l">
              <a:lnSpc>
                <a:spcPct val="100000"/>
              </a:lnSpc>
              <a:spcBef>
                <a:spcPts val="0"/>
              </a:spcBef>
              <a:spcAft>
                <a:spcPts val="0"/>
              </a:spcAft>
              <a:buClr>
                <a:srgbClr val="434343"/>
              </a:buClr>
              <a:buSzPts val="1800"/>
              <a:buFont typeface="Trebuchet MS"/>
              <a:buChar char="❏"/>
            </a:pPr>
            <a:r>
              <a:rPr b="0" i="1" lang="en" sz="1800">
                <a:solidFill>
                  <a:srgbClr val="434343"/>
                </a:solidFill>
                <a:latin typeface="Trebuchet MS"/>
                <a:ea typeface="Trebuchet MS"/>
                <a:cs typeface="Trebuchet MS"/>
                <a:sym typeface="Trebuchet MS"/>
              </a:rPr>
              <a:t>replace: Optional. Specifies whether the URL creates a new entry or replaces the current entry in the history list.</a:t>
            </a:r>
            <a:endParaRPr b="0" i="1" sz="1800">
              <a:solidFill>
                <a:srgbClr val="434343"/>
              </a:solidFill>
              <a:latin typeface="Trebuchet MS"/>
              <a:ea typeface="Trebuchet MS"/>
              <a:cs typeface="Trebuchet MS"/>
              <a:sym typeface="Trebuchet MS"/>
            </a:endParaRPr>
          </a:p>
          <a:p>
            <a:pPr indent="0" lvl="0" marL="0" rtl="0" algn="l">
              <a:spcBef>
                <a:spcPts val="600"/>
              </a:spcBef>
              <a:spcAft>
                <a:spcPts val="0"/>
              </a:spcAft>
              <a:buNone/>
            </a:pPr>
            <a:r>
              <a:rPr lang="en" sz="2000">
                <a:solidFill>
                  <a:srgbClr val="0170BA"/>
                </a:solidFill>
                <a:latin typeface="Alegreya"/>
                <a:ea typeface="Alegreya"/>
                <a:cs typeface="Alegreya"/>
                <a:sym typeface="Alegreya"/>
              </a:rPr>
              <a:t>window.moveTo( )</a:t>
            </a:r>
            <a:endParaRPr b="0" i="1" sz="1800">
              <a:solidFill>
                <a:srgbClr val="434343"/>
              </a:solidFill>
              <a:latin typeface="Trebuchet MS"/>
              <a:ea typeface="Trebuchet MS"/>
              <a:cs typeface="Trebuchet MS"/>
              <a:sym typeface="Trebuchet MS"/>
            </a:endParaRPr>
          </a:p>
          <a:p>
            <a:pPr indent="-355600" lvl="0" marL="457200" marR="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moveTo( )</a:t>
            </a:r>
            <a:r>
              <a:rPr b="0" lang="en" sz="2000">
                <a:solidFill>
                  <a:srgbClr val="434343"/>
                </a:solidFill>
                <a:latin typeface="Alegreya"/>
                <a:ea typeface="Alegreya"/>
                <a:cs typeface="Alegreya"/>
                <a:sym typeface="Alegreya"/>
              </a:rPr>
              <a:t> method moves a window's left and top edge to the specified coordinates.</a:t>
            </a:r>
            <a:endParaRPr b="0" sz="2000">
              <a:solidFill>
                <a:srgbClr val="434343"/>
              </a:solidFill>
              <a:latin typeface="Alegreya"/>
              <a:ea typeface="Alegreya"/>
              <a:cs typeface="Alegreya"/>
              <a:sym typeface="Alegreya"/>
            </a:endParaRPr>
          </a:p>
          <a:p>
            <a:pPr indent="0" lvl="0" marL="0" marR="0" rtl="0" algn="l">
              <a:lnSpc>
                <a:spcPct val="100000"/>
              </a:lnSpc>
              <a:spcBef>
                <a:spcPts val="0"/>
              </a:spcBef>
              <a:spcAft>
                <a:spcPts val="0"/>
              </a:spcAft>
              <a:buNone/>
            </a:pPr>
            <a:r>
              <a:rPr lang="en" sz="2000">
                <a:solidFill>
                  <a:schemeClr val="accent5"/>
                </a:solidFill>
                <a:latin typeface="Alegreya"/>
                <a:ea typeface="Alegreya"/>
                <a:cs typeface="Alegreya"/>
                <a:sym typeface="Alegreya"/>
              </a:rPr>
              <a:t>Syntax:</a:t>
            </a:r>
            <a:r>
              <a:rPr b="0"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window.moveTo(</a:t>
            </a:r>
            <a:r>
              <a:rPr b="0" i="1" lang="en" sz="1800">
                <a:solidFill>
                  <a:srgbClr val="434343"/>
                </a:solidFill>
                <a:latin typeface="Trebuchet MS"/>
                <a:ea typeface="Trebuchet MS"/>
                <a:cs typeface="Trebuchet MS"/>
                <a:sym typeface="Trebuchet MS"/>
              </a:rPr>
              <a:t>x,y</a:t>
            </a:r>
            <a:r>
              <a:rPr b="0" lang="en" sz="1800">
                <a:solidFill>
                  <a:srgbClr val="434343"/>
                </a:solidFill>
                <a:latin typeface="Trebuchet MS"/>
                <a:ea typeface="Trebuchet MS"/>
                <a:cs typeface="Trebuchet MS"/>
                <a:sym typeface="Trebuchet MS"/>
              </a:rPr>
              <a:t>);</a:t>
            </a:r>
            <a:endParaRPr b="0" sz="1800">
              <a:solidFill>
                <a:srgbClr val="434343"/>
              </a:solidFill>
              <a:latin typeface="Trebuchet MS"/>
              <a:ea typeface="Trebuchet MS"/>
              <a:cs typeface="Trebuchet MS"/>
              <a:sym typeface="Trebuchet MS"/>
            </a:endParaRPr>
          </a:p>
          <a:p>
            <a:pPr indent="0" lvl="0" marL="0" rtl="0" algn="l">
              <a:spcBef>
                <a:spcPts val="600"/>
              </a:spcBef>
              <a:spcAft>
                <a:spcPts val="0"/>
              </a:spcAft>
              <a:buNone/>
            </a:pPr>
            <a:r>
              <a:rPr lang="en" sz="2000">
                <a:solidFill>
                  <a:srgbClr val="0170BA"/>
                </a:solidFill>
                <a:latin typeface="Alegreya"/>
                <a:ea typeface="Alegreya"/>
                <a:cs typeface="Alegreya"/>
                <a:sym typeface="Alegreya"/>
              </a:rPr>
              <a:t>window.resizeTo( )</a:t>
            </a:r>
            <a:endParaRPr b="0" i="1" sz="1800">
              <a:solidFill>
                <a:srgbClr val="434343"/>
              </a:solidFill>
              <a:latin typeface="Trebuchet MS"/>
              <a:ea typeface="Trebuchet MS"/>
              <a:cs typeface="Trebuchet MS"/>
              <a:sym typeface="Trebuchet MS"/>
            </a:endParaRPr>
          </a:p>
          <a:p>
            <a:pPr indent="-355600" lvl="0" marL="457200" rtl="0" algn="l">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resizeTo( )</a:t>
            </a:r>
            <a:r>
              <a:rPr b="0" lang="en" sz="2000">
                <a:solidFill>
                  <a:srgbClr val="434343"/>
                </a:solidFill>
                <a:latin typeface="Alegreya"/>
                <a:ea typeface="Alegreya"/>
                <a:cs typeface="Alegreya"/>
                <a:sym typeface="Alegreya"/>
              </a:rPr>
              <a:t> method resizes a window to the specified width and height.</a:t>
            </a:r>
            <a:endParaRPr b="0" sz="2000">
              <a:solidFill>
                <a:srgbClr val="434343"/>
              </a:solidFill>
              <a:latin typeface="Alegreya"/>
              <a:ea typeface="Alegreya"/>
              <a:cs typeface="Alegreya"/>
              <a:sym typeface="Alegreya"/>
            </a:endParaRPr>
          </a:p>
          <a:p>
            <a:pPr indent="0" lvl="0" marL="0" rtl="0" algn="l">
              <a:spcBef>
                <a:spcPts val="0"/>
              </a:spcBef>
              <a:spcAft>
                <a:spcPts val="0"/>
              </a:spcAft>
              <a:buNone/>
            </a:pPr>
            <a:r>
              <a:rPr lang="en" sz="2000">
                <a:solidFill>
                  <a:schemeClr val="accent5"/>
                </a:solidFill>
                <a:latin typeface="Alegreya"/>
                <a:ea typeface="Alegreya"/>
                <a:cs typeface="Alegreya"/>
                <a:sym typeface="Alegreya"/>
              </a:rPr>
              <a:t>Syntax:</a:t>
            </a:r>
            <a:r>
              <a:rPr b="0"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window.resizeTo</a:t>
            </a:r>
            <a:r>
              <a:rPr b="0" i="1" lang="en" sz="1800">
                <a:solidFill>
                  <a:srgbClr val="434343"/>
                </a:solidFill>
                <a:latin typeface="Trebuchet MS"/>
                <a:ea typeface="Trebuchet MS"/>
                <a:cs typeface="Trebuchet MS"/>
                <a:sym typeface="Trebuchet MS"/>
              </a:rPr>
              <a:t>(width, height);</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0" name="Shape 1910"/>
        <p:cNvGrpSpPr/>
        <p:nvPr/>
      </p:nvGrpSpPr>
      <p:grpSpPr>
        <a:xfrm>
          <a:off x="0" y="0"/>
          <a:ext cx="0" cy="0"/>
          <a:chOff x="0" y="0"/>
          <a:chExt cx="0" cy="0"/>
        </a:xfrm>
      </p:grpSpPr>
      <p:sp>
        <p:nvSpPr>
          <p:cNvPr id="1911" name="Google Shape;1911;p236"/>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Screen</a:t>
            </a:r>
            <a:endParaRPr sz="3600">
              <a:solidFill>
                <a:srgbClr val="63A814"/>
              </a:solidFill>
              <a:latin typeface="Alegreya"/>
              <a:ea typeface="Alegreya"/>
              <a:cs typeface="Alegreya"/>
              <a:sym typeface="Alegreya"/>
            </a:endParaRPr>
          </a:p>
        </p:txBody>
      </p:sp>
      <p:pic>
        <p:nvPicPr>
          <p:cNvPr id="1912" name="Google Shape;1912;p236"/>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913" name="Google Shape;1913;p236"/>
          <p:cNvSpPr txBox="1"/>
          <p:nvPr>
            <p:ph type="title"/>
          </p:nvPr>
        </p:nvSpPr>
        <p:spPr>
          <a:xfrm>
            <a:off x="530700" y="1149200"/>
            <a:ext cx="8183700" cy="38769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window.screen</a:t>
            </a:r>
            <a:r>
              <a:rPr b="0" lang="en" sz="2000">
                <a:solidFill>
                  <a:srgbClr val="434343"/>
                </a:solidFill>
                <a:latin typeface="Alegreya"/>
                <a:ea typeface="Alegreya"/>
                <a:cs typeface="Alegreya"/>
                <a:sym typeface="Alegreya"/>
              </a:rPr>
              <a:t> object contains information about the user's screen.</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 Window Screen</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a:t>
            </a:r>
            <a:r>
              <a:rPr lang="en" sz="2000">
                <a:solidFill>
                  <a:schemeClr val="accent5"/>
                </a:solidFill>
                <a:latin typeface="Alegreya"/>
                <a:ea typeface="Alegreya"/>
                <a:cs typeface="Alegreya"/>
                <a:sym typeface="Alegreya"/>
              </a:rPr>
              <a:t> window.screen</a:t>
            </a:r>
            <a:r>
              <a:rPr b="0" lang="en" sz="2000">
                <a:solidFill>
                  <a:srgbClr val="434343"/>
                </a:solidFill>
                <a:latin typeface="Alegreya"/>
                <a:ea typeface="Alegreya"/>
                <a:cs typeface="Alegreya"/>
                <a:sym typeface="Alegreya"/>
              </a:rPr>
              <a:t> object can be written without the window prefix.</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Some properties:</a:t>
            </a:r>
            <a:endParaRPr b="0" sz="2000">
              <a:solidFill>
                <a:srgbClr val="434343"/>
              </a:solidFill>
              <a:latin typeface="Alegreya"/>
              <a:ea typeface="Alegreya"/>
              <a:cs typeface="Alegreya"/>
              <a:sym typeface="Alegreya"/>
            </a:endParaRPr>
          </a:p>
          <a:p>
            <a:pPr indent="0" lvl="0" marL="457200" rtl="0" algn="l">
              <a:lnSpc>
                <a:spcPct val="100000"/>
              </a:lnSpc>
              <a:spcBef>
                <a:spcPts val="400"/>
              </a:spcBef>
              <a:spcAft>
                <a:spcPts val="0"/>
              </a:spcAft>
              <a:buNone/>
            </a:pPr>
            <a:r>
              <a:rPr b="0" lang="en" sz="2000">
                <a:solidFill>
                  <a:srgbClr val="434343"/>
                </a:solidFill>
                <a:latin typeface="Alegreya"/>
                <a:ea typeface="Alegreya"/>
                <a:cs typeface="Alegreya"/>
                <a:sym typeface="Alegreya"/>
              </a:rPr>
              <a:t>–</a:t>
            </a:r>
            <a:r>
              <a:rPr b="0" lang="en" sz="1800">
                <a:solidFill>
                  <a:srgbClr val="434343"/>
                </a:solidFill>
                <a:latin typeface="Trebuchet MS"/>
                <a:ea typeface="Trebuchet MS"/>
                <a:cs typeface="Trebuchet MS"/>
                <a:sym typeface="Trebuchet MS"/>
              </a:rPr>
              <a:t> </a:t>
            </a:r>
            <a:r>
              <a:rPr lang="en" sz="1800">
                <a:solidFill>
                  <a:schemeClr val="accent5"/>
                </a:solidFill>
                <a:latin typeface="Trebuchet MS"/>
                <a:ea typeface="Trebuchet MS"/>
                <a:cs typeface="Trebuchet MS"/>
                <a:sym typeface="Trebuchet MS"/>
              </a:rPr>
              <a:t>screen.availWidth</a:t>
            </a:r>
            <a:r>
              <a:rPr b="0" lang="en" sz="1800">
                <a:solidFill>
                  <a:srgbClr val="434343"/>
                </a:solidFill>
                <a:latin typeface="Trebuchet MS"/>
                <a:ea typeface="Trebuchet MS"/>
                <a:cs typeface="Trebuchet MS"/>
                <a:sym typeface="Trebuchet MS"/>
              </a:rPr>
              <a:t> property returns the </a:t>
            </a:r>
            <a:r>
              <a:rPr b="0" lang="en" sz="1800">
                <a:solidFill>
                  <a:schemeClr val="accent5"/>
                </a:solidFill>
                <a:latin typeface="Trebuchet MS"/>
                <a:ea typeface="Trebuchet MS"/>
                <a:cs typeface="Trebuchet MS"/>
                <a:sym typeface="Trebuchet MS"/>
              </a:rPr>
              <a:t>width of the visitor's screen</a:t>
            </a:r>
            <a:r>
              <a:rPr b="0" lang="en" sz="1800">
                <a:solidFill>
                  <a:srgbClr val="434343"/>
                </a:solidFill>
                <a:latin typeface="Trebuchet MS"/>
                <a:ea typeface="Trebuchet MS"/>
                <a:cs typeface="Trebuchet MS"/>
                <a:sym typeface="Trebuchet MS"/>
              </a:rPr>
              <a:t>, in pixels, minus interface features like the Windows Taskbar.</a:t>
            </a:r>
            <a:endParaRPr b="0" sz="1800">
              <a:solidFill>
                <a:srgbClr val="434343"/>
              </a:solidFill>
              <a:latin typeface="Trebuchet MS"/>
              <a:ea typeface="Trebuchet MS"/>
              <a:cs typeface="Trebuchet MS"/>
              <a:sym typeface="Trebuchet MS"/>
            </a:endParaRPr>
          </a:p>
          <a:p>
            <a:pPr indent="0" lvl="0" marL="457200" rtl="0" algn="l">
              <a:lnSpc>
                <a:spcPct val="100000"/>
              </a:lnSpc>
              <a:spcBef>
                <a:spcPts val="400"/>
              </a:spcBef>
              <a:spcAft>
                <a:spcPts val="0"/>
              </a:spcAft>
              <a:buNone/>
            </a:pPr>
            <a:r>
              <a:rPr b="0" lang="en" sz="2000">
                <a:solidFill>
                  <a:srgbClr val="434343"/>
                </a:solidFill>
                <a:latin typeface="Alegreya"/>
                <a:ea typeface="Alegreya"/>
                <a:cs typeface="Alegreya"/>
                <a:sym typeface="Alegreya"/>
              </a:rPr>
              <a:t>–</a:t>
            </a:r>
            <a:r>
              <a:rPr b="0" lang="en" sz="1800">
                <a:solidFill>
                  <a:srgbClr val="434343"/>
                </a:solidFill>
                <a:latin typeface="Trebuchet MS"/>
                <a:ea typeface="Trebuchet MS"/>
                <a:cs typeface="Trebuchet MS"/>
                <a:sym typeface="Trebuchet MS"/>
              </a:rPr>
              <a:t> </a:t>
            </a:r>
            <a:r>
              <a:rPr lang="en" sz="1800">
                <a:solidFill>
                  <a:schemeClr val="accent5"/>
                </a:solidFill>
                <a:latin typeface="Trebuchet MS"/>
                <a:ea typeface="Trebuchet MS"/>
                <a:cs typeface="Trebuchet MS"/>
                <a:sym typeface="Trebuchet MS"/>
              </a:rPr>
              <a:t>screen.availHeight</a:t>
            </a:r>
            <a:r>
              <a:rPr b="0" lang="en" sz="1800">
                <a:solidFill>
                  <a:srgbClr val="434343"/>
                </a:solidFill>
                <a:latin typeface="Trebuchet MS"/>
                <a:ea typeface="Trebuchet MS"/>
                <a:cs typeface="Trebuchet MS"/>
                <a:sym typeface="Trebuchet MS"/>
              </a:rPr>
              <a:t> property returns the height of the visitor's screen, in pixels, minus interface features like the Windows Taskbar.</a:t>
            </a:r>
            <a:endParaRPr b="0" sz="1800">
              <a:solidFill>
                <a:srgbClr val="434343"/>
              </a:solidFill>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7" name="Shape 1917"/>
        <p:cNvGrpSpPr/>
        <p:nvPr/>
      </p:nvGrpSpPr>
      <p:grpSpPr>
        <a:xfrm>
          <a:off x="0" y="0"/>
          <a:ext cx="0" cy="0"/>
          <a:chOff x="0" y="0"/>
          <a:chExt cx="0" cy="0"/>
        </a:xfrm>
      </p:grpSpPr>
      <p:sp>
        <p:nvSpPr>
          <p:cNvPr id="1918" name="Google Shape;1918;p237"/>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Screen (cont.)</a:t>
            </a:r>
            <a:endParaRPr sz="3600">
              <a:solidFill>
                <a:srgbClr val="63A814"/>
              </a:solidFill>
              <a:latin typeface="Alegreya"/>
              <a:ea typeface="Alegreya"/>
              <a:cs typeface="Alegreya"/>
              <a:sym typeface="Alegreya"/>
            </a:endParaRPr>
          </a:p>
        </p:txBody>
      </p:sp>
      <p:pic>
        <p:nvPicPr>
          <p:cNvPr id="1919" name="Google Shape;1919;p237"/>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920" name="Google Shape;1920;p237"/>
          <p:cNvSpPr txBox="1"/>
          <p:nvPr>
            <p:ph type="title"/>
          </p:nvPr>
        </p:nvSpPr>
        <p:spPr>
          <a:xfrm>
            <a:off x="530700" y="1149200"/>
            <a:ext cx="8183700" cy="3876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400"/>
              </a:spcBef>
              <a:spcAft>
                <a:spcPts val="0"/>
              </a:spcAft>
              <a:buNone/>
            </a:pPr>
            <a:r>
              <a:rPr lang="en" sz="2000">
                <a:solidFill>
                  <a:schemeClr val="accent5"/>
                </a:solidFill>
                <a:latin typeface="Alegreya"/>
                <a:ea typeface="Alegreya"/>
                <a:cs typeface="Alegreya"/>
                <a:sym typeface="Alegreya"/>
              </a:rPr>
              <a:t>Example: </a:t>
            </a:r>
            <a:r>
              <a:rPr b="0" lang="en" sz="2000">
                <a:solidFill>
                  <a:srgbClr val="434343"/>
                </a:solidFill>
                <a:latin typeface="Alegreya"/>
                <a:ea typeface="Alegreya"/>
                <a:cs typeface="Alegreya"/>
                <a:sym typeface="Alegreya"/>
              </a:rPr>
              <a:t>All screen properties example:</a:t>
            </a:r>
            <a:br>
              <a:rPr b="0" lang="en" sz="2000">
                <a:solidFill>
                  <a:srgbClr val="434343"/>
                </a:solidFill>
                <a:latin typeface="Alegreya"/>
                <a:ea typeface="Alegreya"/>
                <a:cs typeface="Alegreya"/>
                <a:sym typeface="Alegreya"/>
              </a:rPr>
            </a:br>
            <a:r>
              <a:rPr b="0" lang="en" sz="1800">
                <a:solidFill>
                  <a:srgbClr val="434343"/>
                </a:solidFill>
                <a:latin typeface="Trebuchet MS"/>
                <a:ea typeface="Trebuchet MS"/>
                <a:cs typeface="Trebuchet MS"/>
                <a:sym typeface="Trebuchet MS"/>
              </a:rPr>
              <a:t>console.log(`Total width/height: </a:t>
            </a:r>
            <a:r>
              <a:rPr b="0" lang="en" sz="1800">
                <a:solidFill>
                  <a:srgbClr val="990055"/>
                </a:solidFill>
                <a:latin typeface="Trebuchet MS"/>
                <a:ea typeface="Trebuchet MS"/>
                <a:cs typeface="Trebuchet MS"/>
                <a:sym typeface="Trebuchet MS"/>
              </a:rPr>
              <a:t>${screen.width} * ${screen.height}</a:t>
            </a:r>
            <a:r>
              <a:rPr b="0" lang="en" sz="1800">
                <a:solidFill>
                  <a:srgbClr val="434343"/>
                </a:solidFill>
                <a:latin typeface="Trebuchet MS"/>
                <a:ea typeface="Trebuchet MS"/>
                <a:cs typeface="Trebuchet MS"/>
                <a:sym typeface="Trebuchet MS"/>
              </a:rPr>
              <a:t>`);</a:t>
            </a:r>
            <a:br>
              <a:rPr b="0" lang="en" sz="1800">
                <a:solidFill>
                  <a:srgbClr val="434343"/>
                </a:solidFill>
                <a:latin typeface="Trebuchet MS"/>
                <a:ea typeface="Trebuchet MS"/>
                <a:cs typeface="Trebuchet MS"/>
                <a:sym typeface="Trebuchet MS"/>
              </a:rPr>
            </a:br>
            <a:r>
              <a:rPr b="0" lang="en" sz="1800">
                <a:solidFill>
                  <a:srgbClr val="434343"/>
                </a:solidFill>
                <a:latin typeface="Trebuchet MS"/>
                <a:ea typeface="Trebuchet MS"/>
                <a:cs typeface="Trebuchet MS"/>
                <a:sym typeface="Trebuchet MS"/>
              </a:rPr>
              <a:t>console.log(`Available width/height: </a:t>
            </a:r>
            <a:r>
              <a:rPr b="0" lang="en" sz="1800">
                <a:solidFill>
                  <a:srgbClr val="990055"/>
                </a:solidFill>
                <a:latin typeface="Trebuchet MS"/>
                <a:ea typeface="Trebuchet MS"/>
                <a:cs typeface="Trebuchet MS"/>
                <a:sym typeface="Trebuchet MS"/>
              </a:rPr>
              <a:t>${screen.availWidth} * ${screen.availHeight}</a:t>
            </a:r>
            <a:r>
              <a:rPr b="0" lang="en" sz="1800">
                <a:solidFill>
                  <a:srgbClr val="434343"/>
                </a:solidFill>
                <a:latin typeface="Trebuchet MS"/>
                <a:ea typeface="Trebuchet MS"/>
                <a:cs typeface="Trebuchet MS"/>
                <a:sym typeface="Trebuchet MS"/>
              </a:rPr>
              <a:t>`);</a:t>
            </a:r>
            <a:br>
              <a:rPr b="0" lang="en" sz="1800">
                <a:solidFill>
                  <a:srgbClr val="434343"/>
                </a:solidFill>
                <a:latin typeface="Trebuchet MS"/>
                <a:ea typeface="Trebuchet MS"/>
                <a:cs typeface="Trebuchet MS"/>
                <a:sym typeface="Trebuchet MS"/>
              </a:rPr>
            </a:br>
            <a:r>
              <a:rPr b="0" lang="en" sz="1800">
                <a:solidFill>
                  <a:srgbClr val="434343"/>
                </a:solidFill>
                <a:latin typeface="Trebuchet MS"/>
                <a:ea typeface="Trebuchet MS"/>
                <a:cs typeface="Trebuchet MS"/>
                <a:sym typeface="Trebuchet MS"/>
              </a:rPr>
              <a:t>console.log(`Color depth: </a:t>
            </a:r>
            <a:r>
              <a:rPr b="0" lang="en" sz="1800">
                <a:solidFill>
                  <a:srgbClr val="990055"/>
                </a:solidFill>
                <a:latin typeface="Trebuchet MS"/>
                <a:ea typeface="Trebuchet MS"/>
                <a:cs typeface="Trebuchet MS"/>
                <a:sym typeface="Trebuchet MS"/>
              </a:rPr>
              <a:t>${screen.colorDepth}</a:t>
            </a:r>
            <a:r>
              <a:rPr b="0" lang="en" sz="1800">
                <a:solidFill>
                  <a:srgbClr val="434343"/>
                </a:solidFill>
                <a:latin typeface="Trebuchet MS"/>
                <a:ea typeface="Trebuchet MS"/>
                <a:cs typeface="Trebuchet MS"/>
                <a:sym typeface="Trebuchet MS"/>
              </a:rPr>
              <a:t>`);</a:t>
            </a:r>
            <a:br>
              <a:rPr b="0" lang="en" sz="1800">
                <a:solidFill>
                  <a:srgbClr val="434343"/>
                </a:solidFill>
                <a:latin typeface="Trebuchet MS"/>
                <a:ea typeface="Trebuchet MS"/>
                <a:cs typeface="Trebuchet MS"/>
                <a:sym typeface="Trebuchet MS"/>
              </a:rPr>
            </a:br>
            <a:r>
              <a:rPr b="0" lang="en" sz="1800">
                <a:solidFill>
                  <a:srgbClr val="434343"/>
                </a:solidFill>
                <a:latin typeface="Trebuchet MS"/>
                <a:ea typeface="Trebuchet MS"/>
                <a:cs typeface="Trebuchet MS"/>
                <a:sym typeface="Trebuchet MS"/>
              </a:rPr>
              <a:t>console.log(`Color resolution: </a:t>
            </a:r>
            <a:r>
              <a:rPr b="0" lang="en" sz="1800">
                <a:solidFill>
                  <a:srgbClr val="990055"/>
                </a:solidFill>
                <a:latin typeface="Trebuchet MS"/>
                <a:ea typeface="Trebuchet MS"/>
                <a:cs typeface="Trebuchet MS"/>
                <a:sym typeface="Trebuchet MS"/>
              </a:rPr>
              <a:t>${screen.pixelDepth}</a:t>
            </a:r>
            <a:r>
              <a:rPr b="0" lang="en" sz="1800">
                <a:solidFill>
                  <a:srgbClr val="434343"/>
                </a:solidFill>
                <a:latin typeface="Trebuchet MS"/>
                <a:ea typeface="Trebuchet MS"/>
                <a:cs typeface="Trebuchet MS"/>
                <a:sym typeface="Trebuchet MS"/>
              </a:rPr>
              <a:t>`);</a:t>
            </a:r>
            <a:br>
              <a:rPr b="0" lang="en" sz="1800">
                <a:solidFill>
                  <a:srgbClr val="434343"/>
                </a:solidFill>
                <a:latin typeface="Trebuchet MS"/>
                <a:ea typeface="Trebuchet MS"/>
                <a:cs typeface="Trebuchet MS"/>
                <a:sym typeface="Trebuchet MS"/>
              </a:rPr>
            </a:br>
            <a:br>
              <a:rPr b="0" lang="en" sz="1800">
                <a:solidFill>
                  <a:srgbClr val="434343"/>
                </a:solidFill>
                <a:latin typeface="Trebuchet MS"/>
                <a:ea typeface="Trebuchet MS"/>
                <a:cs typeface="Trebuchet MS"/>
                <a:sym typeface="Trebuchet MS"/>
              </a:rPr>
            </a:br>
            <a:r>
              <a:rPr b="0" lang="en" sz="1800">
                <a:solidFill>
                  <a:srgbClr val="434343"/>
                </a:solidFill>
                <a:latin typeface="Trebuchet MS"/>
                <a:ea typeface="Trebuchet MS"/>
                <a:cs typeface="Trebuchet MS"/>
                <a:sym typeface="Trebuchet MS"/>
              </a:rPr>
              <a:t>The output of the code above will be:</a:t>
            </a:r>
            <a:br>
              <a:rPr b="0" lang="en" sz="1800">
                <a:solidFill>
                  <a:srgbClr val="434343"/>
                </a:solidFill>
                <a:latin typeface="Trebuchet MS"/>
                <a:ea typeface="Trebuchet MS"/>
                <a:cs typeface="Trebuchet MS"/>
                <a:sym typeface="Trebuchet MS"/>
              </a:rPr>
            </a:br>
            <a:r>
              <a:rPr b="0" lang="en" sz="1800">
                <a:solidFill>
                  <a:srgbClr val="434343"/>
                </a:solidFill>
                <a:latin typeface="Trebuchet MS"/>
                <a:ea typeface="Trebuchet MS"/>
                <a:cs typeface="Trebuchet MS"/>
                <a:sym typeface="Trebuchet MS"/>
              </a:rPr>
              <a:t>Total width/height: 1920*1080</a:t>
            </a:r>
            <a:br>
              <a:rPr b="0" lang="en" sz="1800">
                <a:solidFill>
                  <a:srgbClr val="434343"/>
                </a:solidFill>
                <a:latin typeface="Trebuchet MS"/>
                <a:ea typeface="Trebuchet MS"/>
                <a:cs typeface="Trebuchet MS"/>
                <a:sym typeface="Trebuchet MS"/>
              </a:rPr>
            </a:br>
            <a:r>
              <a:rPr b="0" lang="en" sz="1800">
                <a:solidFill>
                  <a:srgbClr val="434343"/>
                </a:solidFill>
                <a:latin typeface="Trebuchet MS"/>
                <a:ea typeface="Trebuchet MS"/>
                <a:cs typeface="Trebuchet MS"/>
                <a:sym typeface="Trebuchet MS"/>
              </a:rPr>
              <a:t>Available width/height: 1920*1040</a:t>
            </a:r>
            <a:br>
              <a:rPr b="0" lang="en" sz="1800">
                <a:solidFill>
                  <a:srgbClr val="434343"/>
                </a:solidFill>
                <a:latin typeface="Trebuchet MS"/>
                <a:ea typeface="Trebuchet MS"/>
                <a:cs typeface="Trebuchet MS"/>
                <a:sym typeface="Trebuchet MS"/>
              </a:rPr>
            </a:br>
            <a:r>
              <a:rPr b="0" lang="en" sz="1800">
                <a:solidFill>
                  <a:srgbClr val="434343"/>
                </a:solidFill>
                <a:latin typeface="Trebuchet MS"/>
                <a:ea typeface="Trebuchet MS"/>
                <a:cs typeface="Trebuchet MS"/>
                <a:sym typeface="Trebuchet MS"/>
              </a:rPr>
              <a:t>Color depth: 24</a:t>
            </a:r>
            <a:br>
              <a:rPr b="0" lang="en" sz="1800">
                <a:solidFill>
                  <a:srgbClr val="434343"/>
                </a:solidFill>
                <a:latin typeface="Trebuchet MS"/>
                <a:ea typeface="Trebuchet MS"/>
                <a:cs typeface="Trebuchet MS"/>
                <a:sym typeface="Trebuchet MS"/>
              </a:rPr>
            </a:br>
            <a:r>
              <a:rPr b="0" lang="en" sz="1800">
                <a:solidFill>
                  <a:srgbClr val="434343"/>
                </a:solidFill>
                <a:latin typeface="Trebuchet MS"/>
                <a:ea typeface="Trebuchet MS"/>
                <a:cs typeface="Trebuchet MS"/>
                <a:sym typeface="Trebuchet MS"/>
              </a:rPr>
              <a:t>Color resolution: 24</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4" name="Shape 1924"/>
        <p:cNvGrpSpPr/>
        <p:nvPr/>
      </p:nvGrpSpPr>
      <p:grpSpPr>
        <a:xfrm>
          <a:off x="0" y="0"/>
          <a:ext cx="0" cy="0"/>
          <a:chOff x="0" y="0"/>
          <a:chExt cx="0" cy="0"/>
        </a:xfrm>
      </p:grpSpPr>
      <p:sp>
        <p:nvSpPr>
          <p:cNvPr id="1925" name="Google Shape;1925;p238"/>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Location</a:t>
            </a:r>
            <a:endParaRPr sz="3600">
              <a:solidFill>
                <a:srgbClr val="63A814"/>
              </a:solidFill>
              <a:latin typeface="Alegreya"/>
              <a:ea typeface="Alegreya"/>
              <a:cs typeface="Alegreya"/>
              <a:sym typeface="Alegreya"/>
            </a:endParaRPr>
          </a:p>
        </p:txBody>
      </p:sp>
      <p:pic>
        <p:nvPicPr>
          <p:cNvPr id="1926" name="Google Shape;1926;p238"/>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927" name="Google Shape;1927;p238"/>
          <p:cNvSpPr txBox="1"/>
          <p:nvPr>
            <p:ph type="title"/>
          </p:nvPr>
        </p:nvSpPr>
        <p:spPr>
          <a:xfrm>
            <a:off x="530700" y="1149200"/>
            <a:ext cx="8183700" cy="38769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window.location</a:t>
            </a:r>
            <a:r>
              <a:rPr b="0" lang="en" sz="2000">
                <a:solidFill>
                  <a:srgbClr val="434343"/>
                </a:solidFill>
                <a:latin typeface="Alegreya"/>
                <a:ea typeface="Alegreya"/>
                <a:cs typeface="Alegreya"/>
                <a:sym typeface="Alegreya"/>
              </a:rPr>
              <a:t> object can be used to get the current page address (URL) and to redirect the browser to a new page.</a:t>
            </a:r>
            <a:endParaRPr b="0" sz="2000">
              <a:solidFill>
                <a:srgbClr val="434343"/>
              </a:solidFill>
              <a:latin typeface="Alegreya"/>
              <a:ea typeface="Alegreya"/>
              <a:cs typeface="Alegreya"/>
              <a:sym typeface="Alegreya"/>
            </a:endParaRPr>
          </a:p>
          <a:p>
            <a:pPr indent="0" lvl="0" marL="0" marR="0" rtl="0" algn="l">
              <a:lnSpc>
                <a:spcPct val="100000"/>
              </a:lnSpc>
              <a:spcBef>
                <a:spcPts val="400"/>
              </a:spcBef>
              <a:spcAft>
                <a:spcPts val="0"/>
              </a:spcAft>
              <a:buNone/>
            </a:pPr>
            <a:r>
              <a:rPr lang="en" sz="2000">
                <a:solidFill>
                  <a:srgbClr val="0170BA"/>
                </a:solidFill>
                <a:latin typeface="Alegreya"/>
                <a:ea typeface="Alegreya"/>
                <a:cs typeface="Alegreya"/>
                <a:sym typeface="Alegreya"/>
              </a:rPr>
              <a:t>Window Location</a:t>
            </a:r>
            <a:endParaRPr sz="2000">
              <a:solidFill>
                <a:srgbClr val="0170BA"/>
              </a:solidFill>
              <a:latin typeface="Alegreya"/>
              <a:ea typeface="Alegreya"/>
              <a:cs typeface="Alegreya"/>
              <a:sym typeface="Alegreya"/>
            </a:endParaRPr>
          </a:p>
          <a:p>
            <a:pPr indent="-355600" lvl="0" marL="457200" marR="0" rtl="0" algn="l">
              <a:lnSpc>
                <a:spcPct val="100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window.location</a:t>
            </a:r>
            <a:r>
              <a:rPr b="0" lang="en" sz="2000">
                <a:solidFill>
                  <a:srgbClr val="434343"/>
                </a:solidFill>
                <a:latin typeface="Alegreya"/>
                <a:ea typeface="Alegreya"/>
                <a:cs typeface="Alegreya"/>
                <a:sym typeface="Alegreya"/>
              </a:rPr>
              <a:t> object can be written without the window prefix.</a:t>
            </a:r>
            <a:endParaRPr b="0" sz="2000">
              <a:solidFill>
                <a:srgbClr val="434343"/>
              </a:solidFill>
              <a:latin typeface="Alegreya"/>
              <a:ea typeface="Alegreya"/>
              <a:cs typeface="Alegreya"/>
              <a:sym typeface="Alegreya"/>
            </a:endParaRPr>
          </a:p>
          <a:p>
            <a:pPr indent="-355600" lvl="0" marL="457200" marR="0" rtl="0" algn="l">
              <a:lnSpc>
                <a:spcPct val="100000"/>
              </a:lnSpc>
              <a:spcBef>
                <a:spcPts val="0"/>
              </a:spcBef>
              <a:spcAft>
                <a:spcPts val="0"/>
              </a:spcAft>
              <a:buSzPts val="2000"/>
              <a:buFont typeface="Alegreya"/>
              <a:buChar char="❏"/>
            </a:pPr>
            <a:r>
              <a:rPr b="0" lang="en" sz="2000">
                <a:solidFill>
                  <a:srgbClr val="434343"/>
                </a:solidFill>
                <a:latin typeface="Alegreya"/>
                <a:ea typeface="Alegreya"/>
                <a:cs typeface="Alegreya"/>
                <a:sym typeface="Alegreya"/>
              </a:rPr>
              <a:t>Property and method: </a:t>
            </a:r>
            <a:br>
              <a:rPr b="0" lang="en" sz="2000">
                <a:solidFill>
                  <a:srgbClr val="434343"/>
                </a:solidFill>
                <a:latin typeface="Alegreya"/>
                <a:ea typeface="Alegreya"/>
                <a:cs typeface="Alegreya"/>
                <a:sym typeface="Alegreya"/>
              </a:rPr>
            </a:br>
            <a:r>
              <a:rPr b="0" lang="en" sz="2000">
                <a:solidFill>
                  <a:srgbClr val="434343"/>
                </a:solidFill>
                <a:latin typeface="Alegreya"/>
                <a:ea typeface="Alegreya"/>
                <a:cs typeface="Alegreya"/>
                <a:sym typeface="Alegreya"/>
              </a:rPr>
              <a:t>   </a:t>
            </a:r>
            <a:r>
              <a:rPr lang="en" sz="2000">
                <a:solidFill>
                  <a:schemeClr val="accent5"/>
                </a:solidFill>
                <a:latin typeface="Alegreya"/>
                <a:ea typeface="Alegreya"/>
                <a:cs typeface="Alegreya"/>
                <a:sym typeface="Alegreya"/>
              </a:rPr>
              <a:t>location.hostname</a:t>
            </a:r>
            <a:r>
              <a:rPr b="0" lang="en" sz="2000">
                <a:solidFill>
                  <a:srgbClr val="434343"/>
                </a:solidFill>
                <a:latin typeface="Alegreya"/>
                <a:ea typeface="Alegreya"/>
                <a:cs typeface="Alegreya"/>
                <a:sym typeface="Alegreya"/>
              </a:rPr>
              <a:t> returns the domain name of the web host</a:t>
            </a:r>
            <a:br>
              <a:rPr b="0" lang="en" sz="2000">
                <a:solidFill>
                  <a:srgbClr val="434343"/>
                </a:solidFill>
                <a:latin typeface="Alegreya"/>
                <a:ea typeface="Alegreya"/>
                <a:cs typeface="Alegreya"/>
                <a:sym typeface="Alegreya"/>
              </a:rPr>
            </a:br>
            <a:r>
              <a:rPr b="0" lang="en" sz="2000">
                <a:solidFill>
                  <a:srgbClr val="434343"/>
                </a:solidFill>
                <a:latin typeface="Alegreya"/>
                <a:ea typeface="Alegreya"/>
                <a:cs typeface="Alegreya"/>
                <a:sym typeface="Alegreya"/>
              </a:rPr>
              <a:t>   </a:t>
            </a:r>
            <a:r>
              <a:rPr lang="en" sz="2000">
                <a:solidFill>
                  <a:schemeClr val="accent5"/>
                </a:solidFill>
                <a:latin typeface="Alegreya"/>
                <a:ea typeface="Alegreya"/>
                <a:cs typeface="Alegreya"/>
                <a:sym typeface="Alegreya"/>
              </a:rPr>
              <a:t>location.pathname</a:t>
            </a:r>
            <a:r>
              <a:rPr b="0" lang="en" sz="2000">
                <a:solidFill>
                  <a:srgbClr val="434343"/>
                </a:solidFill>
                <a:latin typeface="Alegreya"/>
                <a:ea typeface="Alegreya"/>
                <a:cs typeface="Alegreya"/>
                <a:sym typeface="Alegreya"/>
              </a:rPr>
              <a:t> returns the path and filename of the current page</a:t>
            </a:r>
            <a:br>
              <a:rPr b="0" lang="en" sz="2000">
                <a:solidFill>
                  <a:srgbClr val="434343"/>
                </a:solidFill>
                <a:latin typeface="Alegreya"/>
                <a:ea typeface="Alegreya"/>
                <a:cs typeface="Alegreya"/>
                <a:sym typeface="Alegreya"/>
              </a:rPr>
            </a:br>
            <a:r>
              <a:rPr b="0" lang="en" sz="2000">
                <a:solidFill>
                  <a:srgbClr val="434343"/>
                </a:solidFill>
                <a:latin typeface="Alegreya"/>
                <a:ea typeface="Alegreya"/>
                <a:cs typeface="Alegreya"/>
                <a:sym typeface="Alegreya"/>
              </a:rPr>
              <a:t>   </a:t>
            </a:r>
            <a:r>
              <a:rPr lang="en" sz="2000">
                <a:solidFill>
                  <a:schemeClr val="accent5"/>
                </a:solidFill>
                <a:latin typeface="Alegreya"/>
                <a:ea typeface="Alegreya"/>
                <a:cs typeface="Alegreya"/>
                <a:sym typeface="Alegreya"/>
              </a:rPr>
              <a:t>location.port</a:t>
            </a:r>
            <a:r>
              <a:rPr b="0" lang="en" sz="2000">
                <a:solidFill>
                  <a:srgbClr val="434343"/>
                </a:solidFill>
                <a:latin typeface="Alegreya"/>
                <a:ea typeface="Alegreya"/>
                <a:cs typeface="Alegreya"/>
                <a:sym typeface="Alegreya"/>
              </a:rPr>
              <a:t> returns the port of the web host (80 or 443)</a:t>
            </a:r>
            <a:br>
              <a:rPr b="0" lang="en" sz="2000">
                <a:solidFill>
                  <a:srgbClr val="434343"/>
                </a:solidFill>
                <a:latin typeface="Alegreya"/>
                <a:ea typeface="Alegreya"/>
                <a:cs typeface="Alegreya"/>
                <a:sym typeface="Alegreya"/>
              </a:rPr>
            </a:br>
            <a:r>
              <a:rPr b="0" lang="en" sz="2000">
                <a:solidFill>
                  <a:srgbClr val="434343"/>
                </a:solidFill>
                <a:latin typeface="Alegreya"/>
                <a:ea typeface="Alegreya"/>
                <a:cs typeface="Alegreya"/>
                <a:sym typeface="Alegreya"/>
              </a:rPr>
              <a:t>   </a:t>
            </a:r>
            <a:r>
              <a:rPr lang="en" sz="2000">
                <a:solidFill>
                  <a:schemeClr val="accent5"/>
                </a:solidFill>
                <a:latin typeface="Alegreya"/>
                <a:ea typeface="Alegreya"/>
                <a:cs typeface="Alegreya"/>
                <a:sym typeface="Alegreya"/>
              </a:rPr>
              <a:t>location.protocol</a:t>
            </a:r>
            <a:r>
              <a:rPr b="0" lang="en" sz="2000">
                <a:solidFill>
                  <a:srgbClr val="434343"/>
                </a:solidFill>
                <a:latin typeface="Alegreya"/>
                <a:ea typeface="Alegreya"/>
                <a:cs typeface="Alegreya"/>
                <a:sym typeface="Alegreya"/>
              </a:rPr>
              <a:t> returns the web protocol used (http:// or https://)</a:t>
            </a:r>
            <a:endParaRPr b="0" sz="2000">
              <a:solidFill>
                <a:srgbClr val="434343"/>
              </a:solidFill>
              <a:latin typeface="Alegreya"/>
              <a:ea typeface="Alegreya"/>
              <a:cs typeface="Alegreya"/>
              <a:sym typeface="Alegreya"/>
            </a:endParaRPr>
          </a:p>
          <a:p>
            <a:pPr indent="457200" lvl="0" marL="0" marR="0" rtl="0" algn="l">
              <a:lnSpc>
                <a:spcPct val="100000"/>
              </a:lnSpc>
              <a:spcBef>
                <a:spcPts val="400"/>
              </a:spcBef>
              <a:spcAft>
                <a:spcPts val="0"/>
              </a:spcAft>
              <a:buNone/>
            </a:pPr>
            <a:r>
              <a:rPr lang="en" sz="2000">
                <a:solidFill>
                  <a:schemeClr val="accent5"/>
                </a:solidFill>
                <a:latin typeface="Alegreya"/>
                <a:ea typeface="Alegreya"/>
                <a:cs typeface="Alegreya"/>
                <a:sym typeface="Alegreya"/>
              </a:rPr>
              <a:t>   location.href </a:t>
            </a:r>
            <a:r>
              <a:rPr b="0" lang="en" sz="2000">
                <a:solidFill>
                  <a:srgbClr val="434343"/>
                </a:solidFill>
                <a:latin typeface="Alegreya"/>
                <a:ea typeface="Alegreya"/>
                <a:cs typeface="Alegreya"/>
                <a:sym typeface="Alegreya"/>
              </a:rPr>
              <a:t>returns the URL of the current page.</a:t>
            </a:r>
            <a:br>
              <a:rPr b="0" lang="en" sz="2000">
                <a:solidFill>
                  <a:srgbClr val="434343"/>
                </a:solidFill>
                <a:latin typeface="Alegreya"/>
                <a:ea typeface="Alegreya"/>
                <a:cs typeface="Alegreya"/>
                <a:sym typeface="Alegreya"/>
              </a:rPr>
            </a:br>
            <a:r>
              <a:rPr b="0" lang="en" sz="2000">
                <a:solidFill>
                  <a:srgbClr val="434343"/>
                </a:solidFill>
                <a:latin typeface="Alegreya"/>
                <a:ea typeface="Alegreya"/>
                <a:cs typeface="Alegreya"/>
                <a:sym typeface="Alegreya"/>
              </a:rPr>
              <a:t>	  </a:t>
            </a:r>
            <a:r>
              <a:rPr lang="en" sz="2000">
                <a:solidFill>
                  <a:schemeClr val="accent5"/>
                </a:solidFill>
                <a:latin typeface="Alegreya"/>
                <a:ea typeface="Alegreya"/>
                <a:cs typeface="Alegreya"/>
                <a:sym typeface="Alegreya"/>
              </a:rPr>
              <a:t>location.assign(url)</a:t>
            </a:r>
            <a:r>
              <a:rPr b="0" lang="en" sz="2000">
                <a:solidFill>
                  <a:srgbClr val="434343"/>
                </a:solidFill>
                <a:latin typeface="Alegreya"/>
                <a:ea typeface="Alegreya"/>
                <a:cs typeface="Alegreya"/>
                <a:sym typeface="Alegreya"/>
              </a:rPr>
              <a:t> loads a new document.</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1" name="Shape 1931"/>
        <p:cNvGrpSpPr/>
        <p:nvPr/>
      </p:nvGrpSpPr>
      <p:grpSpPr>
        <a:xfrm>
          <a:off x="0" y="0"/>
          <a:ext cx="0" cy="0"/>
          <a:chOff x="0" y="0"/>
          <a:chExt cx="0" cy="0"/>
        </a:xfrm>
      </p:grpSpPr>
      <p:sp>
        <p:nvSpPr>
          <p:cNvPr id="1932" name="Google Shape;1932;p239"/>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History</a:t>
            </a:r>
            <a:endParaRPr sz="3600">
              <a:solidFill>
                <a:srgbClr val="63A814"/>
              </a:solidFill>
              <a:latin typeface="Alegreya"/>
              <a:ea typeface="Alegreya"/>
              <a:cs typeface="Alegreya"/>
              <a:sym typeface="Alegreya"/>
            </a:endParaRPr>
          </a:p>
        </p:txBody>
      </p:sp>
      <p:pic>
        <p:nvPicPr>
          <p:cNvPr id="1933" name="Google Shape;1933;p239"/>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934" name="Google Shape;1934;p239"/>
          <p:cNvSpPr txBox="1"/>
          <p:nvPr>
            <p:ph type="title"/>
          </p:nvPr>
        </p:nvSpPr>
        <p:spPr>
          <a:xfrm>
            <a:off x="530700" y="1149200"/>
            <a:ext cx="8183700" cy="38769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window.history</a:t>
            </a:r>
            <a:r>
              <a:rPr b="0" lang="en" sz="2000">
                <a:solidFill>
                  <a:srgbClr val="434343"/>
                </a:solidFill>
                <a:latin typeface="Alegreya"/>
                <a:ea typeface="Alegreya"/>
                <a:cs typeface="Alegreya"/>
                <a:sym typeface="Alegreya"/>
              </a:rPr>
              <a:t> object contains the browsers history.</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Window History</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window.history</a:t>
            </a:r>
            <a:r>
              <a:rPr b="0" lang="en" sz="2000">
                <a:solidFill>
                  <a:srgbClr val="434343"/>
                </a:solidFill>
                <a:latin typeface="Alegreya"/>
                <a:ea typeface="Alegreya"/>
                <a:cs typeface="Alegreya"/>
                <a:sym typeface="Alegreya"/>
              </a:rPr>
              <a:t> object can be written without the window prefix.</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To protect the privacy of the users, there are limitations to how JavaScript can access this object.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Some methods:</a:t>
            </a:r>
            <a:endParaRPr b="0" sz="2000">
              <a:solidFill>
                <a:srgbClr val="434343"/>
              </a:solidFill>
              <a:latin typeface="Alegreya"/>
              <a:ea typeface="Alegreya"/>
              <a:cs typeface="Alegreya"/>
              <a:sym typeface="Alegreya"/>
            </a:endParaRPr>
          </a:p>
          <a:p>
            <a:pPr indent="0" lvl="0" marL="914400" rtl="0" algn="l">
              <a:lnSpc>
                <a:spcPct val="100000"/>
              </a:lnSpc>
              <a:spcBef>
                <a:spcPts val="400"/>
              </a:spcBef>
              <a:spcAft>
                <a:spcPts val="0"/>
              </a:spcAft>
              <a:buNone/>
            </a:pPr>
            <a:r>
              <a:rPr b="0" lang="en" sz="2000">
                <a:solidFill>
                  <a:srgbClr val="434343"/>
                </a:solidFill>
                <a:latin typeface="Alegreya"/>
                <a:ea typeface="Alegreya"/>
                <a:cs typeface="Alegreya"/>
                <a:sym typeface="Alegreya"/>
              </a:rPr>
              <a:t>–  </a:t>
            </a:r>
            <a:r>
              <a:rPr lang="en" sz="2000">
                <a:solidFill>
                  <a:schemeClr val="accent5"/>
                </a:solidFill>
                <a:latin typeface="Alegreya"/>
                <a:ea typeface="Alegreya"/>
                <a:cs typeface="Alegreya"/>
                <a:sym typeface="Alegreya"/>
              </a:rPr>
              <a:t>history.back()</a:t>
            </a:r>
            <a:r>
              <a:rPr b="0" lang="en" sz="2000">
                <a:solidFill>
                  <a:srgbClr val="434343"/>
                </a:solidFill>
                <a:latin typeface="Alegreya"/>
                <a:ea typeface="Alegreya"/>
                <a:cs typeface="Alegreya"/>
                <a:sym typeface="Alegreya"/>
              </a:rPr>
              <a:t> - loads the previous URL in the history list same as clicking back in the browser</a:t>
            </a:r>
            <a:endParaRPr b="0" sz="2000">
              <a:solidFill>
                <a:srgbClr val="434343"/>
              </a:solidFill>
              <a:latin typeface="Alegreya"/>
              <a:ea typeface="Alegreya"/>
              <a:cs typeface="Alegreya"/>
              <a:sym typeface="Alegreya"/>
            </a:endParaRPr>
          </a:p>
          <a:p>
            <a:pPr indent="0" lvl="0" marL="914400" rtl="0" algn="l">
              <a:lnSpc>
                <a:spcPct val="100000"/>
              </a:lnSpc>
              <a:spcBef>
                <a:spcPts val="400"/>
              </a:spcBef>
              <a:spcAft>
                <a:spcPts val="0"/>
              </a:spcAft>
              <a:buNone/>
            </a:pPr>
            <a:r>
              <a:rPr b="0" lang="en" sz="2000">
                <a:solidFill>
                  <a:srgbClr val="434343"/>
                </a:solidFill>
                <a:latin typeface="Alegreya"/>
                <a:ea typeface="Alegreya"/>
                <a:cs typeface="Alegreya"/>
                <a:sym typeface="Alegreya"/>
              </a:rPr>
              <a:t>–  </a:t>
            </a:r>
            <a:r>
              <a:rPr lang="en" sz="2000">
                <a:solidFill>
                  <a:schemeClr val="accent5"/>
                </a:solidFill>
                <a:latin typeface="Alegreya"/>
                <a:ea typeface="Alegreya"/>
                <a:cs typeface="Alegreya"/>
                <a:sym typeface="Alegreya"/>
              </a:rPr>
              <a:t>history.forward()</a:t>
            </a:r>
            <a:r>
              <a:rPr b="0" lang="en" sz="2000">
                <a:solidFill>
                  <a:srgbClr val="434343"/>
                </a:solidFill>
                <a:latin typeface="Alegreya"/>
                <a:ea typeface="Alegreya"/>
                <a:cs typeface="Alegreya"/>
                <a:sym typeface="Alegreya"/>
              </a:rPr>
              <a:t> - loads the next URL in the history same as clicking forward in the browser</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8" name="Shape 1938"/>
        <p:cNvGrpSpPr/>
        <p:nvPr/>
      </p:nvGrpSpPr>
      <p:grpSpPr>
        <a:xfrm>
          <a:off x="0" y="0"/>
          <a:ext cx="0" cy="0"/>
          <a:chOff x="0" y="0"/>
          <a:chExt cx="0" cy="0"/>
        </a:xfrm>
      </p:grpSpPr>
      <p:sp>
        <p:nvSpPr>
          <p:cNvPr id="1939" name="Google Shape;1939;p240"/>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Navigator</a:t>
            </a:r>
            <a:endParaRPr sz="3600">
              <a:solidFill>
                <a:srgbClr val="63A814"/>
              </a:solidFill>
              <a:latin typeface="Alegreya"/>
              <a:ea typeface="Alegreya"/>
              <a:cs typeface="Alegreya"/>
              <a:sym typeface="Alegreya"/>
            </a:endParaRPr>
          </a:p>
        </p:txBody>
      </p:sp>
      <p:pic>
        <p:nvPicPr>
          <p:cNvPr id="1940" name="Google Shape;1940;p240"/>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941" name="Google Shape;1941;p240"/>
          <p:cNvSpPr txBox="1"/>
          <p:nvPr>
            <p:ph type="title"/>
          </p:nvPr>
        </p:nvSpPr>
        <p:spPr>
          <a:xfrm>
            <a:off x="530700" y="1149200"/>
            <a:ext cx="8183700" cy="38769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window.navigator</a:t>
            </a:r>
            <a:r>
              <a:rPr b="0" lang="en" sz="2000">
                <a:solidFill>
                  <a:srgbClr val="434343"/>
                </a:solidFill>
                <a:latin typeface="Alegreya"/>
                <a:ea typeface="Alegreya"/>
                <a:cs typeface="Alegreya"/>
                <a:sym typeface="Alegreya"/>
              </a:rPr>
              <a:t> object contains information about the visitor's browser.</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rPr lang="en" sz="2000">
                <a:solidFill>
                  <a:srgbClr val="0170BA"/>
                </a:solidFill>
                <a:latin typeface="Alegreya"/>
                <a:ea typeface="Alegreya"/>
                <a:cs typeface="Alegreya"/>
                <a:sym typeface="Alegreya"/>
              </a:rPr>
              <a:t>Window Navigator</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window.navigator</a:t>
            </a:r>
            <a:r>
              <a:rPr b="0" lang="en" sz="2000">
                <a:solidFill>
                  <a:srgbClr val="434343"/>
                </a:solidFill>
                <a:latin typeface="Alegreya"/>
                <a:ea typeface="Alegreya"/>
                <a:cs typeface="Alegreya"/>
                <a:sym typeface="Alegreya"/>
              </a:rPr>
              <a:t> object can be written without the window prefix.</a:t>
            </a:r>
            <a:endParaRPr b="0" sz="2000">
              <a:solidFill>
                <a:srgbClr val="434343"/>
              </a:solidFill>
              <a:latin typeface="Alegreya"/>
              <a:ea typeface="Alegreya"/>
              <a:cs typeface="Alegreya"/>
              <a:sym typeface="Alegreya"/>
            </a:endParaRPr>
          </a:p>
          <a:p>
            <a:pPr indent="0" lvl="0" marL="0" rtl="0" algn="l">
              <a:lnSpc>
                <a:spcPct val="115000"/>
              </a:lnSpc>
              <a:spcBef>
                <a:spcPts val="0"/>
              </a:spcBef>
              <a:spcAft>
                <a:spcPts val="0"/>
              </a:spcAft>
              <a:buNone/>
            </a:pPr>
            <a:r>
              <a:rPr lang="en" sz="2000">
                <a:solidFill>
                  <a:schemeClr val="accent5"/>
                </a:solidFill>
                <a:latin typeface="Alegreya"/>
                <a:ea typeface="Alegreya"/>
                <a:cs typeface="Alegreya"/>
                <a:sym typeface="Alegreya"/>
              </a:rPr>
              <a:t>Example</a:t>
            </a:r>
            <a:r>
              <a:rPr b="0" lang="en" sz="2000">
                <a:solidFill>
                  <a:srgbClr val="434343"/>
                </a:solidFill>
                <a:latin typeface="Alegreya"/>
                <a:ea typeface="Alegreya"/>
                <a:cs typeface="Alegreya"/>
                <a:sym typeface="Alegreya"/>
              </a:rPr>
              <a:t>:</a:t>
            </a:r>
            <a:br>
              <a:rPr b="0" lang="en" sz="2000">
                <a:solidFill>
                  <a:srgbClr val="434343"/>
                </a:solidFill>
                <a:latin typeface="Alegreya"/>
                <a:ea typeface="Alegreya"/>
                <a:cs typeface="Alegreya"/>
                <a:sym typeface="Alegreya"/>
              </a:rPr>
            </a:br>
            <a:r>
              <a:rPr b="0"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console.log(`Browser CodeName: </a:t>
            </a:r>
            <a:r>
              <a:rPr b="0" lang="en" sz="1800">
                <a:solidFill>
                  <a:srgbClr val="990055"/>
                </a:solidFill>
                <a:latin typeface="Trebuchet MS"/>
                <a:ea typeface="Trebuchet MS"/>
                <a:cs typeface="Trebuchet MS"/>
                <a:sym typeface="Trebuchet MS"/>
              </a:rPr>
              <a:t>${navigator.appCodeName}</a:t>
            </a:r>
            <a:r>
              <a:rPr b="0" lang="en" sz="1800">
                <a:solidFill>
                  <a:srgbClr val="434343"/>
                </a:solidFill>
                <a:latin typeface="Trebuchet MS"/>
                <a:ea typeface="Trebuchet MS"/>
                <a:cs typeface="Trebuchet MS"/>
                <a:sym typeface="Trebuchet MS"/>
              </a:rPr>
              <a:t> `);</a:t>
            </a:r>
            <a:br>
              <a:rPr b="0" lang="en" sz="1800">
                <a:solidFill>
                  <a:srgbClr val="434343"/>
                </a:solidFill>
                <a:latin typeface="Trebuchet MS"/>
                <a:ea typeface="Trebuchet MS"/>
                <a:cs typeface="Trebuchet MS"/>
                <a:sym typeface="Trebuchet MS"/>
              </a:rPr>
            </a:br>
            <a:r>
              <a:rPr b="0" lang="en" sz="1800">
                <a:solidFill>
                  <a:srgbClr val="434343"/>
                </a:solidFill>
                <a:latin typeface="Trebuchet MS"/>
                <a:ea typeface="Trebuchet MS"/>
                <a:cs typeface="Trebuchet MS"/>
                <a:sym typeface="Trebuchet MS"/>
              </a:rPr>
              <a:t> console.log(`</a:t>
            </a:r>
            <a:r>
              <a:rPr b="0" lang="en" sz="1800">
                <a:solidFill>
                  <a:srgbClr val="434343"/>
                </a:solidFill>
                <a:latin typeface="Trebuchet MS"/>
                <a:ea typeface="Trebuchet MS"/>
                <a:cs typeface="Trebuchet MS"/>
                <a:sym typeface="Trebuchet MS"/>
              </a:rPr>
              <a:t>Browser Name</a:t>
            </a:r>
            <a:r>
              <a:rPr b="0" lang="en" sz="1800">
                <a:solidFill>
                  <a:srgbClr val="434343"/>
                </a:solidFill>
                <a:latin typeface="Trebuchet MS"/>
                <a:ea typeface="Trebuchet MS"/>
                <a:cs typeface="Trebuchet MS"/>
                <a:sym typeface="Trebuchet MS"/>
              </a:rPr>
              <a:t>: </a:t>
            </a:r>
            <a:r>
              <a:rPr b="0" lang="en" sz="1800">
                <a:solidFill>
                  <a:srgbClr val="990055"/>
                </a:solidFill>
                <a:latin typeface="Trebuchet MS"/>
                <a:ea typeface="Trebuchet MS"/>
                <a:cs typeface="Trebuchet MS"/>
                <a:sym typeface="Trebuchet MS"/>
              </a:rPr>
              <a:t>${</a:t>
            </a:r>
            <a:r>
              <a:rPr b="0" lang="en" sz="1800">
                <a:solidFill>
                  <a:srgbClr val="434343"/>
                </a:solidFill>
                <a:latin typeface="Trebuchet MS"/>
                <a:ea typeface="Trebuchet MS"/>
                <a:cs typeface="Trebuchet MS"/>
                <a:sym typeface="Trebuchet MS"/>
              </a:rPr>
              <a:t> </a:t>
            </a:r>
            <a:r>
              <a:rPr b="0" lang="en" sz="1800">
                <a:solidFill>
                  <a:srgbClr val="990055"/>
                </a:solidFill>
                <a:latin typeface="Trebuchet MS"/>
                <a:ea typeface="Trebuchet MS"/>
                <a:cs typeface="Trebuchet MS"/>
                <a:sym typeface="Trebuchet MS"/>
              </a:rPr>
              <a:t>navigator.appName</a:t>
            </a:r>
            <a:r>
              <a:rPr b="0" lang="en" sz="1800">
                <a:solidFill>
                  <a:srgbClr val="990055"/>
                </a:solidFill>
                <a:latin typeface="Trebuchet MS"/>
                <a:ea typeface="Trebuchet MS"/>
                <a:cs typeface="Trebuchet MS"/>
                <a:sym typeface="Trebuchet MS"/>
              </a:rPr>
              <a:t>} </a:t>
            </a:r>
            <a:r>
              <a:rPr b="0" lang="en" sz="1800">
                <a:solidFill>
                  <a:srgbClr val="434343"/>
                </a:solidFill>
                <a:latin typeface="Trebuchet MS"/>
                <a:ea typeface="Trebuchet MS"/>
                <a:cs typeface="Trebuchet MS"/>
                <a:sym typeface="Trebuchet MS"/>
              </a:rPr>
              <a:t>`)</a:t>
            </a:r>
            <a:r>
              <a:rPr b="0" lang="en" sz="1800">
                <a:solidFill>
                  <a:srgbClr val="434343"/>
                </a:solidFill>
                <a:latin typeface="Trebuchet MS"/>
                <a:ea typeface="Trebuchet MS"/>
                <a:cs typeface="Trebuchet MS"/>
                <a:sym typeface="Trebuchet MS"/>
              </a:rPr>
              <a:t>;</a:t>
            </a:r>
            <a:br>
              <a:rPr b="0" lang="en" sz="1800">
                <a:solidFill>
                  <a:srgbClr val="434343"/>
                </a:solidFill>
                <a:latin typeface="Trebuchet MS"/>
                <a:ea typeface="Trebuchet MS"/>
                <a:cs typeface="Trebuchet MS"/>
                <a:sym typeface="Trebuchet MS"/>
              </a:rPr>
            </a:br>
            <a:r>
              <a:rPr b="0" lang="en" sz="1800">
                <a:solidFill>
                  <a:srgbClr val="434343"/>
                </a:solidFill>
                <a:latin typeface="Trebuchet MS"/>
                <a:ea typeface="Trebuchet MS"/>
                <a:cs typeface="Trebuchet MS"/>
                <a:sym typeface="Trebuchet MS"/>
              </a:rPr>
              <a:t> console.log(`</a:t>
            </a:r>
            <a:r>
              <a:rPr b="0" lang="en" sz="1800">
                <a:solidFill>
                  <a:srgbClr val="434343"/>
                </a:solidFill>
                <a:latin typeface="Trebuchet MS"/>
                <a:ea typeface="Trebuchet MS"/>
                <a:cs typeface="Trebuchet MS"/>
                <a:sym typeface="Trebuchet MS"/>
              </a:rPr>
              <a:t>Browser Version</a:t>
            </a:r>
            <a:r>
              <a:rPr b="0" lang="en" sz="1800">
                <a:solidFill>
                  <a:srgbClr val="434343"/>
                </a:solidFill>
                <a:latin typeface="Trebuchet MS"/>
                <a:ea typeface="Trebuchet MS"/>
                <a:cs typeface="Trebuchet MS"/>
                <a:sym typeface="Trebuchet MS"/>
              </a:rPr>
              <a:t>: </a:t>
            </a:r>
            <a:r>
              <a:rPr b="0" lang="en" sz="1800">
                <a:solidFill>
                  <a:srgbClr val="990055"/>
                </a:solidFill>
                <a:latin typeface="Trebuchet MS"/>
                <a:ea typeface="Trebuchet MS"/>
                <a:cs typeface="Trebuchet MS"/>
                <a:sym typeface="Trebuchet MS"/>
              </a:rPr>
              <a:t>${</a:t>
            </a:r>
            <a:r>
              <a:rPr b="0" lang="en" sz="1800">
                <a:solidFill>
                  <a:srgbClr val="990055"/>
                </a:solidFill>
                <a:latin typeface="Trebuchet MS"/>
                <a:ea typeface="Trebuchet MS"/>
                <a:cs typeface="Trebuchet MS"/>
                <a:sym typeface="Trebuchet MS"/>
              </a:rPr>
              <a:t>navigator.appVersion</a:t>
            </a:r>
            <a:r>
              <a:rPr b="0" lang="en" sz="1800">
                <a:solidFill>
                  <a:srgbClr val="990055"/>
                </a:solidFill>
                <a:latin typeface="Trebuchet MS"/>
                <a:ea typeface="Trebuchet MS"/>
                <a:cs typeface="Trebuchet MS"/>
                <a:sym typeface="Trebuchet MS"/>
              </a:rPr>
              <a:t>}</a:t>
            </a:r>
            <a:r>
              <a:rPr b="0" lang="en" sz="1800">
                <a:solidFill>
                  <a:srgbClr val="434343"/>
                </a:solidFill>
                <a:latin typeface="Trebuchet MS"/>
                <a:ea typeface="Trebuchet MS"/>
                <a:cs typeface="Trebuchet MS"/>
                <a:sym typeface="Trebuchet MS"/>
              </a:rPr>
              <a:t> `)</a:t>
            </a:r>
            <a:r>
              <a:rPr b="0" lang="en" sz="1800">
                <a:solidFill>
                  <a:srgbClr val="434343"/>
                </a:solidFill>
                <a:latin typeface="Trebuchet MS"/>
                <a:ea typeface="Trebuchet MS"/>
                <a:cs typeface="Trebuchet MS"/>
                <a:sym typeface="Trebuchet MS"/>
              </a:rPr>
              <a:t>;</a:t>
            </a:r>
            <a:br>
              <a:rPr b="0" lang="en" sz="1800">
                <a:solidFill>
                  <a:srgbClr val="434343"/>
                </a:solidFill>
                <a:latin typeface="Trebuchet MS"/>
                <a:ea typeface="Trebuchet MS"/>
                <a:cs typeface="Trebuchet MS"/>
                <a:sym typeface="Trebuchet MS"/>
              </a:rPr>
            </a:br>
            <a:r>
              <a:rPr b="0" lang="en" sz="1800">
                <a:solidFill>
                  <a:srgbClr val="434343"/>
                </a:solidFill>
                <a:latin typeface="Trebuchet MS"/>
                <a:ea typeface="Trebuchet MS"/>
                <a:cs typeface="Trebuchet MS"/>
                <a:sym typeface="Trebuchet MS"/>
              </a:rPr>
              <a:t> console.log(`</a:t>
            </a:r>
            <a:r>
              <a:rPr b="0" lang="en" sz="1800">
                <a:solidFill>
                  <a:srgbClr val="434343"/>
                </a:solidFill>
                <a:latin typeface="Trebuchet MS"/>
                <a:ea typeface="Trebuchet MS"/>
                <a:cs typeface="Trebuchet MS"/>
                <a:sym typeface="Trebuchet MS"/>
              </a:rPr>
              <a:t>Cookies Enabled</a:t>
            </a:r>
            <a:r>
              <a:rPr b="0" lang="en" sz="1800">
                <a:solidFill>
                  <a:srgbClr val="434343"/>
                </a:solidFill>
                <a:latin typeface="Trebuchet MS"/>
                <a:ea typeface="Trebuchet MS"/>
                <a:cs typeface="Trebuchet MS"/>
                <a:sym typeface="Trebuchet MS"/>
              </a:rPr>
              <a:t>: </a:t>
            </a:r>
            <a:r>
              <a:rPr b="0" lang="en" sz="1800">
                <a:solidFill>
                  <a:srgbClr val="990055"/>
                </a:solidFill>
                <a:latin typeface="Trebuchet MS"/>
                <a:ea typeface="Trebuchet MS"/>
                <a:cs typeface="Trebuchet MS"/>
                <a:sym typeface="Trebuchet MS"/>
              </a:rPr>
              <a:t>${</a:t>
            </a:r>
            <a:r>
              <a:rPr b="0" lang="en" sz="1800">
                <a:solidFill>
                  <a:srgbClr val="990055"/>
                </a:solidFill>
                <a:latin typeface="Trebuchet MS"/>
                <a:ea typeface="Trebuchet MS"/>
                <a:cs typeface="Trebuchet MS"/>
                <a:sym typeface="Trebuchet MS"/>
              </a:rPr>
              <a:t>navigator.cookieEnabled</a:t>
            </a:r>
            <a:r>
              <a:rPr b="0" lang="en" sz="1800">
                <a:solidFill>
                  <a:srgbClr val="990055"/>
                </a:solidFill>
                <a:latin typeface="Trebuchet MS"/>
                <a:ea typeface="Trebuchet MS"/>
                <a:cs typeface="Trebuchet MS"/>
                <a:sym typeface="Trebuchet MS"/>
              </a:rPr>
              <a:t>}</a:t>
            </a:r>
            <a:r>
              <a:rPr b="0" lang="en" sz="1800">
                <a:solidFill>
                  <a:srgbClr val="434343"/>
                </a:solidFill>
                <a:latin typeface="Trebuchet MS"/>
                <a:ea typeface="Trebuchet MS"/>
                <a:cs typeface="Trebuchet MS"/>
                <a:sym typeface="Trebuchet MS"/>
              </a:rPr>
              <a:t> `)</a:t>
            </a:r>
            <a:r>
              <a:rPr b="0" lang="en" sz="1800">
                <a:solidFill>
                  <a:srgbClr val="434343"/>
                </a:solidFill>
                <a:latin typeface="Trebuchet MS"/>
                <a:ea typeface="Trebuchet MS"/>
                <a:cs typeface="Trebuchet MS"/>
                <a:sym typeface="Trebuchet MS"/>
              </a:rPr>
              <a:t>;</a:t>
            </a:r>
            <a:br>
              <a:rPr b="0" lang="en" sz="1800">
                <a:solidFill>
                  <a:srgbClr val="434343"/>
                </a:solidFill>
                <a:latin typeface="Trebuchet MS"/>
                <a:ea typeface="Trebuchet MS"/>
                <a:cs typeface="Trebuchet MS"/>
                <a:sym typeface="Trebuchet MS"/>
              </a:rPr>
            </a:br>
            <a:r>
              <a:rPr b="0" lang="en" sz="1800">
                <a:solidFill>
                  <a:srgbClr val="434343"/>
                </a:solidFill>
                <a:latin typeface="Trebuchet MS"/>
                <a:ea typeface="Trebuchet MS"/>
                <a:cs typeface="Trebuchet MS"/>
                <a:sym typeface="Trebuchet MS"/>
              </a:rPr>
              <a:t> console.log(`</a:t>
            </a:r>
            <a:r>
              <a:rPr b="0" lang="en" sz="1800">
                <a:solidFill>
                  <a:srgbClr val="434343"/>
                </a:solidFill>
                <a:latin typeface="Trebuchet MS"/>
                <a:ea typeface="Trebuchet MS"/>
                <a:cs typeface="Trebuchet MS"/>
                <a:sym typeface="Trebuchet MS"/>
              </a:rPr>
              <a:t>Platform</a:t>
            </a:r>
            <a:r>
              <a:rPr b="0" lang="en" sz="1800">
                <a:solidFill>
                  <a:srgbClr val="434343"/>
                </a:solidFill>
                <a:latin typeface="Trebuchet MS"/>
                <a:ea typeface="Trebuchet MS"/>
                <a:cs typeface="Trebuchet MS"/>
                <a:sym typeface="Trebuchet MS"/>
              </a:rPr>
              <a:t>: </a:t>
            </a:r>
            <a:r>
              <a:rPr b="0" lang="en" sz="1800">
                <a:solidFill>
                  <a:srgbClr val="990055"/>
                </a:solidFill>
                <a:latin typeface="Trebuchet MS"/>
                <a:ea typeface="Trebuchet MS"/>
                <a:cs typeface="Trebuchet MS"/>
                <a:sym typeface="Trebuchet MS"/>
              </a:rPr>
              <a:t>${</a:t>
            </a:r>
            <a:r>
              <a:rPr b="0" lang="en" sz="1800">
                <a:solidFill>
                  <a:srgbClr val="990055"/>
                </a:solidFill>
                <a:latin typeface="Trebuchet MS"/>
                <a:ea typeface="Trebuchet MS"/>
                <a:cs typeface="Trebuchet MS"/>
                <a:sym typeface="Trebuchet MS"/>
              </a:rPr>
              <a:t>navigator.platform</a:t>
            </a:r>
            <a:r>
              <a:rPr b="0" lang="en" sz="1800">
                <a:solidFill>
                  <a:srgbClr val="990055"/>
                </a:solidFill>
                <a:latin typeface="Trebuchet MS"/>
                <a:ea typeface="Trebuchet MS"/>
                <a:cs typeface="Trebuchet MS"/>
                <a:sym typeface="Trebuchet MS"/>
              </a:rPr>
              <a:t>}</a:t>
            </a:r>
            <a:r>
              <a:rPr b="0" lang="en" sz="1800">
                <a:solidFill>
                  <a:srgbClr val="434343"/>
                </a:solidFill>
                <a:latin typeface="Trebuchet MS"/>
                <a:ea typeface="Trebuchet MS"/>
                <a:cs typeface="Trebuchet MS"/>
                <a:sym typeface="Trebuchet MS"/>
              </a:rPr>
              <a:t> `)</a:t>
            </a:r>
            <a:r>
              <a:rPr b="0" lang="en" sz="1800">
                <a:solidFill>
                  <a:srgbClr val="434343"/>
                </a:solidFill>
                <a:latin typeface="Trebuchet MS"/>
                <a:ea typeface="Trebuchet MS"/>
                <a:cs typeface="Trebuchet MS"/>
                <a:sym typeface="Trebuchet MS"/>
              </a:rPr>
              <a:t>;</a:t>
            </a:r>
            <a:br>
              <a:rPr b="0" lang="en" sz="1800">
                <a:solidFill>
                  <a:srgbClr val="434343"/>
                </a:solidFill>
                <a:latin typeface="Trebuchet MS"/>
                <a:ea typeface="Trebuchet MS"/>
                <a:cs typeface="Trebuchet MS"/>
                <a:sym typeface="Trebuchet MS"/>
              </a:rPr>
            </a:br>
            <a:r>
              <a:rPr b="0" lang="en" sz="1800">
                <a:solidFill>
                  <a:srgbClr val="434343"/>
                </a:solidFill>
                <a:latin typeface="Trebuchet MS"/>
                <a:ea typeface="Trebuchet MS"/>
                <a:cs typeface="Trebuchet MS"/>
                <a:sym typeface="Trebuchet MS"/>
              </a:rPr>
              <a:t> console.log(`</a:t>
            </a:r>
            <a:r>
              <a:rPr b="0" lang="en" sz="1800">
                <a:solidFill>
                  <a:srgbClr val="434343"/>
                </a:solidFill>
                <a:latin typeface="Trebuchet MS"/>
                <a:ea typeface="Trebuchet MS"/>
                <a:cs typeface="Trebuchet MS"/>
                <a:sym typeface="Trebuchet MS"/>
              </a:rPr>
              <a:t>User-agent header</a:t>
            </a:r>
            <a:r>
              <a:rPr b="0" lang="en" sz="1800">
                <a:solidFill>
                  <a:srgbClr val="434343"/>
                </a:solidFill>
                <a:latin typeface="Trebuchet MS"/>
                <a:ea typeface="Trebuchet MS"/>
                <a:cs typeface="Trebuchet MS"/>
                <a:sym typeface="Trebuchet MS"/>
              </a:rPr>
              <a:t>: </a:t>
            </a:r>
            <a:r>
              <a:rPr b="0" lang="en" sz="1800">
                <a:solidFill>
                  <a:srgbClr val="990055"/>
                </a:solidFill>
                <a:latin typeface="Trebuchet MS"/>
                <a:ea typeface="Trebuchet MS"/>
                <a:cs typeface="Trebuchet MS"/>
                <a:sym typeface="Trebuchet MS"/>
              </a:rPr>
              <a:t>${</a:t>
            </a:r>
            <a:r>
              <a:rPr b="0" lang="en" sz="1800">
                <a:solidFill>
                  <a:srgbClr val="990055"/>
                </a:solidFill>
                <a:latin typeface="Trebuchet MS"/>
                <a:ea typeface="Trebuchet MS"/>
                <a:cs typeface="Trebuchet MS"/>
                <a:sym typeface="Trebuchet MS"/>
              </a:rPr>
              <a:t>navigator.userAgent</a:t>
            </a:r>
            <a:r>
              <a:rPr b="0" lang="en" sz="1800">
                <a:solidFill>
                  <a:srgbClr val="990055"/>
                </a:solidFill>
                <a:latin typeface="Trebuchet MS"/>
                <a:ea typeface="Trebuchet MS"/>
                <a:cs typeface="Trebuchet MS"/>
                <a:sym typeface="Trebuchet MS"/>
              </a:rPr>
              <a:t>} </a:t>
            </a:r>
            <a:r>
              <a:rPr b="0" lang="en" sz="1800">
                <a:solidFill>
                  <a:srgbClr val="434343"/>
                </a:solidFill>
                <a:latin typeface="Trebuchet MS"/>
                <a:ea typeface="Trebuchet MS"/>
                <a:cs typeface="Trebuchet MS"/>
                <a:sym typeface="Trebuchet MS"/>
              </a:rPr>
              <a:t>`)</a:t>
            </a:r>
            <a:r>
              <a:rPr b="0" lang="en" sz="1800">
                <a:solidFill>
                  <a:srgbClr val="434343"/>
                </a:solidFill>
                <a:latin typeface="Trebuchet MS"/>
                <a:ea typeface="Trebuchet MS"/>
                <a:cs typeface="Trebuchet MS"/>
                <a:sym typeface="Trebuchet MS"/>
              </a:rPr>
              <a:t>;</a:t>
            </a:r>
            <a:br>
              <a:rPr b="0" lang="en" sz="1800">
                <a:solidFill>
                  <a:srgbClr val="434343"/>
                </a:solidFill>
                <a:latin typeface="Trebuchet MS"/>
                <a:ea typeface="Trebuchet MS"/>
                <a:cs typeface="Trebuchet MS"/>
                <a:sym typeface="Trebuchet MS"/>
              </a:rPr>
            </a:br>
            <a:r>
              <a:rPr b="0" lang="en" sz="1800">
                <a:solidFill>
                  <a:srgbClr val="434343"/>
                </a:solidFill>
                <a:latin typeface="Trebuchet MS"/>
                <a:ea typeface="Trebuchet MS"/>
                <a:cs typeface="Trebuchet MS"/>
                <a:sym typeface="Trebuchet MS"/>
              </a:rPr>
              <a:t> console.log(`</a:t>
            </a:r>
            <a:r>
              <a:rPr b="0" lang="en" sz="1800">
                <a:solidFill>
                  <a:srgbClr val="434343"/>
                </a:solidFill>
                <a:latin typeface="Trebuchet MS"/>
                <a:ea typeface="Trebuchet MS"/>
                <a:cs typeface="Trebuchet MS"/>
                <a:sym typeface="Trebuchet MS"/>
              </a:rPr>
              <a:t>User-agent language</a:t>
            </a:r>
            <a:r>
              <a:rPr b="0" lang="en" sz="1800">
                <a:solidFill>
                  <a:srgbClr val="434343"/>
                </a:solidFill>
                <a:latin typeface="Trebuchet MS"/>
                <a:ea typeface="Trebuchet MS"/>
                <a:cs typeface="Trebuchet MS"/>
                <a:sym typeface="Trebuchet MS"/>
              </a:rPr>
              <a:t>: </a:t>
            </a:r>
            <a:r>
              <a:rPr b="0" lang="en" sz="1800">
                <a:solidFill>
                  <a:srgbClr val="990055"/>
                </a:solidFill>
                <a:latin typeface="Trebuchet MS"/>
                <a:ea typeface="Trebuchet MS"/>
                <a:cs typeface="Trebuchet MS"/>
                <a:sym typeface="Trebuchet MS"/>
              </a:rPr>
              <a:t>${</a:t>
            </a:r>
            <a:r>
              <a:rPr b="0" lang="en" sz="1800">
                <a:solidFill>
                  <a:srgbClr val="990055"/>
                </a:solidFill>
                <a:latin typeface="Trebuchet MS"/>
                <a:ea typeface="Trebuchet MS"/>
                <a:cs typeface="Trebuchet MS"/>
                <a:sym typeface="Trebuchet MS"/>
              </a:rPr>
              <a:t>navigator.systemLanguage</a:t>
            </a:r>
            <a:r>
              <a:rPr b="0" lang="en" sz="1800">
                <a:solidFill>
                  <a:srgbClr val="990055"/>
                </a:solidFill>
                <a:latin typeface="Trebuchet MS"/>
                <a:ea typeface="Trebuchet MS"/>
                <a:cs typeface="Trebuchet MS"/>
                <a:sym typeface="Trebuchet MS"/>
              </a:rPr>
              <a:t>}</a:t>
            </a:r>
            <a:r>
              <a:rPr b="0" lang="en" sz="1800">
                <a:solidFill>
                  <a:srgbClr val="434343"/>
                </a:solidFill>
                <a:latin typeface="Trebuchet MS"/>
                <a:ea typeface="Trebuchet MS"/>
                <a:cs typeface="Trebuchet MS"/>
                <a:sym typeface="Trebuchet MS"/>
              </a:rPr>
              <a:t> `)</a:t>
            </a:r>
            <a:r>
              <a:rPr b="0" lang="en" sz="1800">
                <a:solidFill>
                  <a:srgbClr val="434343"/>
                </a:solidFill>
                <a:latin typeface="Trebuchet MS"/>
                <a:ea typeface="Trebuchet MS"/>
                <a:cs typeface="Trebuchet MS"/>
                <a:sym typeface="Trebuchet MS"/>
              </a:rPr>
              <a:t>;</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5" name="Shape 1945"/>
        <p:cNvGrpSpPr/>
        <p:nvPr/>
      </p:nvGrpSpPr>
      <p:grpSpPr>
        <a:xfrm>
          <a:off x="0" y="0"/>
          <a:ext cx="0" cy="0"/>
          <a:chOff x="0" y="0"/>
          <a:chExt cx="0" cy="0"/>
        </a:xfrm>
      </p:grpSpPr>
      <p:sp>
        <p:nvSpPr>
          <p:cNvPr id="1946" name="Google Shape;1946;p241"/>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Navigator (cont.)</a:t>
            </a:r>
            <a:endParaRPr sz="3600">
              <a:solidFill>
                <a:srgbClr val="63A814"/>
              </a:solidFill>
              <a:latin typeface="Alegreya"/>
              <a:ea typeface="Alegreya"/>
              <a:cs typeface="Alegreya"/>
              <a:sym typeface="Alegreya"/>
            </a:endParaRPr>
          </a:p>
        </p:txBody>
      </p:sp>
      <p:pic>
        <p:nvPicPr>
          <p:cNvPr id="1947" name="Google Shape;1947;p241"/>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948" name="Google Shape;1948;p241"/>
          <p:cNvSpPr txBox="1"/>
          <p:nvPr>
            <p:ph type="title"/>
          </p:nvPr>
        </p:nvSpPr>
        <p:spPr>
          <a:xfrm>
            <a:off x="530700" y="1149200"/>
            <a:ext cx="8183700" cy="3876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output of the code above is:</a:t>
            </a:r>
            <a:br>
              <a:rPr b="0" lang="en" sz="2000">
                <a:solidFill>
                  <a:srgbClr val="434343"/>
                </a:solidFill>
                <a:latin typeface="Alegreya"/>
                <a:ea typeface="Alegreya"/>
                <a:cs typeface="Alegreya"/>
                <a:sym typeface="Alegreya"/>
              </a:rPr>
            </a:br>
            <a:r>
              <a:rPr b="0" lang="en" sz="1800">
                <a:solidFill>
                  <a:srgbClr val="434343"/>
                </a:solidFill>
                <a:latin typeface="Trebuchet MS"/>
                <a:ea typeface="Trebuchet MS"/>
                <a:cs typeface="Trebuchet MS"/>
                <a:sym typeface="Trebuchet MS"/>
              </a:rPr>
              <a:t>Browser CodeName: Mozilla</a:t>
            </a:r>
            <a:br>
              <a:rPr b="0" lang="en" sz="1800">
                <a:solidFill>
                  <a:srgbClr val="434343"/>
                </a:solidFill>
                <a:latin typeface="Trebuchet MS"/>
                <a:ea typeface="Trebuchet MS"/>
                <a:cs typeface="Trebuchet MS"/>
                <a:sym typeface="Trebuchet MS"/>
              </a:rPr>
            </a:br>
            <a:r>
              <a:rPr b="0" lang="en" sz="1800">
                <a:solidFill>
                  <a:srgbClr val="434343"/>
                </a:solidFill>
                <a:latin typeface="Trebuchet MS"/>
                <a:ea typeface="Trebuchet MS"/>
                <a:cs typeface="Trebuchet MS"/>
                <a:sym typeface="Trebuchet MS"/>
              </a:rPr>
              <a:t>Browser Name: Netscape</a:t>
            </a:r>
            <a:br>
              <a:rPr b="0" lang="en" sz="1800">
                <a:solidFill>
                  <a:srgbClr val="434343"/>
                </a:solidFill>
                <a:latin typeface="Trebuchet MS"/>
                <a:ea typeface="Trebuchet MS"/>
                <a:cs typeface="Trebuchet MS"/>
                <a:sym typeface="Trebuchet MS"/>
              </a:rPr>
            </a:br>
            <a:r>
              <a:rPr b="0" lang="en" sz="1800">
                <a:solidFill>
                  <a:srgbClr val="434343"/>
                </a:solidFill>
                <a:latin typeface="Trebuchet MS"/>
                <a:ea typeface="Trebuchet MS"/>
                <a:cs typeface="Trebuchet MS"/>
                <a:sym typeface="Trebuchet MS"/>
              </a:rPr>
              <a:t>Browser Version: 5.0 (Windows)</a:t>
            </a:r>
            <a:br>
              <a:rPr b="0" lang="en" sz="1800">
                <a:solidFill>
                  <a:srgbClr val="434343"/>
                </a:solidFill>
                <a:latin typeface="Trebuchet MS"/>
                <a:ea typeface="Trebuchet MS"/>
                <a:cs typeface="Trebuchet MS"/>
                <a:sym typeface="Trebuchet MS"/>
              </a:rPr>
            </a:br>
            <a:r>
              <a:rPr b="0" lang="en" sz="1800">
                <a:solidFill>
                  <a:srgbClr val="434343"/>
                </a:solidFill>
                <a:latin typeface="Trebuchet MS"/>
                <a:ea typeface="Trebuchet MS"/>
                <a:cs typeface="Trebuchet MS"/>
                <a:sym typeface="Trebuchet MS"/>
              </a:rPr>
              <a:t>Cookies Enabled: true</a:t>
            </a:r>
            <a:br>
              <a:rPr b="0" lang="en" sz="1800">
                <a:solidFill>
                  <a:srgbClr val="434343"/>
                </a:solidFill>
                <a:latin typeface="Trebuchet MS"/>
                <a:ea typeface="Trebuchet MS"/>
                <a:cs typeface="Trebuchet MS"/>
                <a:sym typeface="Trebuchet MS"/>
              </a:rPr>
            </a:br>
            <a:r>
              <a:rPr b="0" lang="en" sz="1800">
                <a:solidFill>
                  <a:srgbClr val="434343"/>
                </a:solidFill>
                <a:latin typeface="Trebuchet MS"/>
                <a:ea typeface="Trebuchet MS"/>
                <a:cs typeface="Trebuchet MS"/>
                <a:sym typeface="Trebuchet MS"/>
              </a:rPr>
              <a:t>Browser Language: en-US</a:t>
            </a:r>
            <a:br>
              <a:rPr b="0" lang="en" sz="1800">
                <a:solidFill>
                  <a:srgbClr val="434343"/>
                </a:solidFill>
                <a:latin typeface="Trebuchet MS"/>
                <a:ea typeface="Trebuchet MS"/>
                <a:cs typeface="Trebuchet MS"/>
                <a:sym typeface="Trebuchet MS"/>
              </a:rPr>
            </a:br>
            <a:r>
              <a:rPr b="0" lang="en" sz="1800">
                <a:solidFill>
                  <a:srgbClr val="434343"/>
                </a:solidFill>
                <a:latin typeface="Trebuchet MS"/>
                <a:ea typeface="Trebuchet MS"/>
                <a:cs typeface="Trebuchet MS"/>
                <a:sym typeface="Trebuchet MS"/>
              </a:rPr>
              <a:t>Browser Online: true</a:t>
            </a:r>
            <a:br>
              <a:rPr b="0" lang="en" sz="1800">
                <a:solidFill>
                  <a:srgbClr val="434343"/>
                </a:solidFill>
                <a:latin typeface="Trebuchet MS"/>
                <a:ea typeface="Trebuchet MS"/>
                <a:cs typeface="Trebuchet MS"/>
                <a:sym typeface="Trebuchet MS"/>
              </a:rPr>
            </a:br>
            <a:r>
              <a:rPr b="0" lang="en" sz="1800">
                <a:solidFill>
                  <a:srgbClr val="434343"/>
                </a:solidFill>
                <a:latin typeface="Trebuchet MS"/>
                <a:ea typeface="Trebuchet MS"/>
                <a:cs typeface="Trebuchet MS"/>
                <a:sym typeface="Trebuchet MS"/>
              </a:rPr>
              <a:t>Platform: Win32</a:t>
            </a:r>
            <a:br>
              <a:rPr b="0" lang="en" sz="1800">
                <a:solidFill>
                  <a:srgbClr val="434343"/>
                </a:solidFill>
                <a:latin typeface="Trebuchet MS"/>
                <a:ea typeface="Trebuchet MS"/>
                <a:cs typeface="Trebuchet MS"/>
                <a:sym typeface="Trebuchet MS"/>
              </a:rPr>
            </a:br>
            <a:r>
              <a:rPr b="0" lang="en" sz="1800">
                <a:solidFill>
                  <a:srgbClr val="434343"/>
                </a:solidFill>
                <a:latin typeface="Trebuchet MS"/>
                <a:ea typeface="Trebuchet MS"/>
                <a:cs typeface="Trebuchet MS"/>
                <a:sym typeface="Trebuchet MS"/>
              </a:rPr>
              <a:t>User-agent header: Mozilla/5.0 (Windows NT 6.1; WOW64; rv:27.0) Gecko/20100101 Firefox/27.0</a:t>
            </a:r>
            <a:br>
              <a:rPr b="0" lang="en" sz="1800">
                <a:solidFill>
                  <a:srgbClr val="434343"/>
                </a:solidFill>
                <a:latin typeface="Trebuchet MS"/>
                <a:ea typeface="Trebuchet MS"/>
                <a:cs typeface="Trebuchet MS"/>
                <a:sym typeface="Trebuchet MS"/>
              </a:rPr>
            </a:br>
            <a:r>
              <a:rPr b="0" lang="en" sz="1800">
                <a:solidFill>
                  <a:srgbClr val="434343"/>
                </a:solidFill>
                <a:latin typeface="Trebuchet MS"/>
                <a:ea typeface="Trebuchet MS"/>
                <a:cs typeface="Trebuchet MS"/>
                <a:sym typeface="Trebuchet MS"/>
              </a:rPr>
              <a:t>User-agent language: undefined</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35"/>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Statements </a:t>
            </a:r>
            <a:r>
              <a:rPr lang="en" sz="3600">
                <a:solidFill>
                  <a:srgbClr val="63A814"/>
                </a:solidFill>
                <a:latin typeface="Alegreya"/>
                <a:ea typeface="Alegreya"/>
                <a:cs typeface="Alegreya"/>
                <a:sym typeface="Alegreya"/>
              </a:rPr>
              <a:t>(cont.)</a:t>
            </a:r>
            <a:endParaRPr sz="3600">
              <a:solidFill>
                <a:srgbClr val="63A814"/>
              </a:solidFill>
              <a:latin typeface="Alegreya"/>
              <a:ea typeface="Alegreya"/>
              <a:cs typeface="Alegreya"/>
              <a:sym typeface="Alegreya"/>
            </a:endParaRPr>
          </a:p>
        </p:txBody>
      </p:sp>
      <p:sp>
        <p:nvSpPr>
          <p:cNvPr id="437" name="Google Shape;437;p35"/>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400"/>
              </a:spcBef>
              <a:spcAft>
                <a:spcPts val="0"/>
              </a:spcAft>
              <a:buNone/>
            </a:pPr>
            <a:r>
              <a:rPr lang="en" sz="2000" u="sng">
                <a:solidFill>
                  <a:srgbClr val="0170BA"/>
                </a:solidFill>
                <a:latin typeface="Alegreya"/>
                <a:ea typeface="Alegreya"/>
                <a:cs typeface="Alegreya"/>
                <a:sym typeface="Alegreya"/>
              </a:rPr>
              <a:t>JavaScript Code Blocks</a:t>
            </a:r>
            <a:endParaRPr b="0" sz="2000">
              <a:solidFill>
                <a:srgbClr val="0170BA"/>
              </a:solidFill>
              <a:latin typeface="Alegreya"/>
              <a:ea typeface="Alegreya"/>
              <a:cs typeface="Alegreya"/>
              <a:sym typeface="Alegreya"/>
            </a:endParaRPr>
          </a:p>
          <a:p>
            <a:pPr indent="-355600" lvl="0" marL="457200" rtl="0" algn="l">
              <a:lnSpc>
                <a:spcPct val="100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 good example of statements grouped together in blocks, are JavaScript </a:t>
            </a:r>
            <a:r>
              <a:rPr lang="en" sz="2000">
                <a:solidFill>
                  <a:schemeClr val="accent5"/>
                </a:solidFill>
                <a:latin typeface="Alegreya"/>
                <a:ea typeface="Alegreya"/>
                <a:cs typeface="Alegreya"/>
                <a:sym typeface="Alegreya"/>
              </a:rPr>
              <a:t>functions</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This example will run a function that will manipulate two HTML elements:</a:t>
            </a:r>
            <a:endParaRPr b="0" sz="2000">
              <a:solidFill>
                <a:srgbClr val="000000"/>
              </a:solidFill>
              <a:latin typeface="Alegreya"/>
              <a:ea typeface="Alegreya"/>
              <a:cs typeface="Alegreya"/>
              <a:sym typeface="Alegreya"/>
            </a:endParaRPr>
          </a:p>
          <a:p>
            <a:pPr indent="0" lvl="0" marL="0" rtl="0" algn="l">
              <a:lnSpc>
                <a:spcPct val="115000"/>
              </a:lnSpc>
              <a:spcBef>
                <a:spcPts val="4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indent="0" lvl="0" marL="457200" rtl="0" algn="l">
              <a:lnSpc>
                <a:spcPct val="115000"/>
              </a:lnSpc>
              <a:spcBef>
                <a:spcPts val="400"/>
              </a:spcBef>
              <a:spcAft>
                <a:spcPts val="0"/>
              </a:spcAft>
              <a:buNone/>
            </a:pPr>
            <a:r>
              <a:rPr b="0" i="1" lang="en" sz="1600">
                <a:solidFill>
                  <a:srgbClr val="434343"/>
                </a:solidFill>
                <a:latin typeface="Trebuchet MS"/>
                <a:ea typeface="Trebuchet MS"/>
                <a:cs typeface="Trebuchet MS"/>
                <a:sym typeface="Trebuchet MS"/>
              </a:rPr>
              <a:t>function myFunction() {</a:t>
            </a:r>
            <a:endParaRPr b="0" i="1" sz="1600">
              <a:solidFill>
                <a:srgbClr val="434343"/>
              </a:solidFill>
              <a:latin typeface="Trebuchet MS"/>
              <a:ea typeface="Trebuchet MS"/>
              <a:cs typeface="Trebuchet MS"/>
              <a:sym typeface="Trebuchet MS"/>
            </a:endParaRPr>
          </a:p>
          <a:p>
            <a:pPr indent="457200" lvl="0" marL="457200" rtl="0" algn="l">
              <a:lnSpc>
                <a:spcPct val="115000"/>
              </a:lnSpc>
              <a:spcBef>
                <a:spcPts val="400"/>
              </a:spcBef>
              <a:spcAft>
                <a:spcPts val="0"/>
              </a:spcAft>
              <a:buNone/>
            </a:pPr>
            <a:r>
              <a:rPr b="0" i="1" lang="en" sz="1600">
                <a:solidFill>
                  <a:srgbClr val="434343"/>
                </a:solidFill>
                <a:latin typeface="Trebuchet MS"/>
                <a:ea typeface="Trebuchet MS"/>
                <a:cs typeface="Trebuchet MS"/>
                <a:sym typeface="Trebuchet MS"/>
              </a:rPr>
              <a:t>document.getElementById("myPar").innerHTML="Hello JB";</a:t>
            </a:r>
            <a:endParaRPr b="0" i="1" sz="1600">
              <a:solidFill>
                <a:srgbClr val="434343"/>
              </a:solidFill>
              <a:latin typeface="Trebuchet MS"/>
              <a:ea typeface="Trebuchet MS"/>
              <a:cs typeface="Trebuchet MS"/>
              <a:sym typeface="Trebuchet MS"/>
            </a:endParaRPr>
          </a:p>
          <a:p>
            <a:pPr indent="457200" lvl="0" marL="457200" rtl="0" algn="l">
              <a:lnSpc>
                <a:spcPct val="115000"/>
              </a:lnSpc>
              <a:spcBef>
                <a:spcPts val="400"/>
              </a:spcBef>
              <a:spcAft>
                <a:spcPts val="0"/>
              </a:spcAft>
              <a:buNone/>
            </a:pPr>
            <a:r>
              <a:rPr b="0" i="1" lang="en" sz="1600">
                <a:solidFill>
                  <a:srgbClr val="434343"/>
                </a:solidFill>
                <a:latin typeface="Trebuchet MS"/>
                <a:ea typeface="Trebuchet MS"/>
                <a:cs typeface="Trebuchet MS"/>
                <a:sym typeface="Trebuchet MS"/>
              </a:rPr>
              <a:t>document.getElementById("myDiv").innerHTML="How are you?";</a:t>
            </a:r>
            <a:endParaRPr b="0" i="1" sz="1600">
              <a:solidFill>
                <a:srgbClr val="434343"/>
              </a:solidFill>
              <a:latin typeface="Trebuchet MS"/>
              <a:ea typeface="Trebuchet MS"/>
              <a:cs typeface="Trebuchet MS"/>
              <a:sym typeface="Trebuchet MS"/>
            </a:endParaRPr>
          </a:p>
          <a:p>
            <a:pPr indent="0" lvl="0" marL="457200" rtl="0" algn="l">
              <a:lnSpc>
                <a:spcPct val="115000"/>
              </a:lnSpc>
              <a:spcBef>
                <a:spcPts val="400"/>
              </a:spcBef>
              <a:spcAft>
                <a:spcPts val="0"/>
              </a:spcAft>
              <a:buNone/>
            </a:pPr>
            <a:r>
              <a:rPr b="0" i="1" lang="en" sz="1600">
                <a:solidFill>
                  <a:srgbClr val="434343"/>
                </a:solidFill>
                <a:latin typeface="Trebuchet MS"/>
                <a:ea typeface="Trebuchet MS"/>
                <a:cs typeface="Trebuchet MS"/>
                <a:sym typeface="Trebuchet MS"/>
              </a:rPr>
              <a:t>}</a:t>
            </a:r>
            <a:endParaRPr b="0" i="1" sz="1600">
              <a:solidFill>
                <a:srgbClr val="434343"/>
              </a:solidFill>
              <a:latin typeface="Trebuchet MS"/>
              <a:ea typeface="Trebuchet MS"/>
              <a:cs typeface="Trebuchet MS"/>
              <a:sym typeface="Trebuchet MS"/>
            </a:endParaRPr>
          </a:p>
          <a:p>
            <a:pPr indent="0" lvl="0" marL="0" rtl="0" algn="l">
              <a:lnSpc>
                <a:spcPct val="100000"/>
              </a:lnSpc>
              <a:spcBef>
                <a:spcPts val="400"/>
              </a:spcBef>
              <a:spcAft>
                <a:spcPts val="0"/>
              </a:spcAft>
              <a:buNone/>
            </a:pPr>
            <a:r>
              <a:t/>
            </a:r>
            <a:endParaRPr sz="2000" u="sng">
              <a:solidFill>
                <a:srgbClr val="434343"/>
              </a:solidFill>
              <a:latin typeface="Alegreya"/>
              <a:ea typeface="Alegreya"/>
              <a:cs typeface="Alegreya"/>
              <a:sym typeface="Alegreya"/>
            </a:endParaRPr>
          </a:p>
        </p:txBody>
      </p:sp>
      <p:pic>
        <p:nvPicPr>
          <p:cNvPr id="438" name="Google Shape;438;p35"/>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2" name="Shape 1952"/>
        <p:cNvGrpSpPr/>
        <p:nvPr/>
      </p:nvGrpSpPr>
      <p:grpSpPr>
        <a:xfrm>
          <a:off x="0" y="0"/>
          <a:ext cx="0" cy="0"/>
          <a:chOff x="0" y="0"/>
          <a:chExt cx="0" cy="0"/>
        </a:xfrm>
      </p:grpSpPr>
      <p:sp>
        <p:nvSpPr>
          <p:cNvPr id="1953" name="Google Shape;1953;p242"/>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Navigator</a:t>
            </a:r>
            <a:r>
              <a:rPr lang="en" sz="3600">
                <a:solidFill>
                  <a:srgbClr val="63A814"/>
                </a:solidFill>
                <a:latin typeface="Alegreya"/>
                <a:ea typeface="Alegreya"/>
                <a:cs typeface="Alegreya"/>
                <a:sym typeface="Alegreya"/>
              </a:rPr>
              <a:t> (cont.)</a:t>
            </a:r>
            <a:endParaRPr sz="3600">
              <a:solidFill>
                <a:srgbClr val="63A814"/>
              </a:solidFill>
              <a:latin typeface="Alegreya"/>
              <a:ea typeface="Alegreya"/>
              <a:cs typeface="Alegreya"/>
              <a:sym typeface="Alegreya"/>
            </a:endParaRPr>
          </a:p>
        </p:txBody>
      </p:sp>
      <p:pic>
        <p:nvPicPr>
          <p:cNvPr id="1954" name="Google Shape;1954;p242"/>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955" name="Google Shape;1955;p242"/>
          <p:cNvSpPr txBox="1"/>
          <p:nvPr>
            <p:ph type="title"/>
          </p:nvPr>
        </p:nvSpPr>
        <p:spPr>
          <a:xfrm>
            <a:off x="530700" y="1149200"/>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2000">
                <a:solidFill>
                  <a:srgbClr val="0170BA"/>
                </a:solidFill>
                <a:latin typeface="Alegreya"/>
                <a:ea typeface="Alegreya"/>
                <a:cs typeface="Alegreya"/>
                <a:sym typeface="Alegreya"/>
              </a:rPr>
              <a:t>Warning !!!</a:t>
            </a:r>
            <a:endParaRPr sz="2000">
              <a:solidFill>
                <a:srgbClr val="0170BA"/>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information from the navigator object can often be misleading, and should not be used to detect browser versions because:</a:t>
            </a:r>
            <a:endParaRPr b="0" sz="2000">
              <a:solidFill>
                <a:srgbClr val="434343"/>
              </a:solidFill>
              <a:latin typeface="Alegreya"/>
              <a:ea typeface="Alegreya"/>
              <a:cs typeface="Alegreya"/>
              <a:sym typeface="Alegreya"/>
            </a:endParaRPr>
          </a:p>
          <a:p>
            <a:pPr indent="-355600" lvl="1" marL="9144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navigator data can be changed by the browser owner</a:t>
            </a:r>
            <a:endParaRPr b="0" sz="2000">
              <a:solidFill>
                <a:srgbClr val="434343"/>
              </a:solidFill>
              <a:latin typeface="Alegreya"/>
              <a:ea typeface="Alegreya"/>
              <a:cs typeface="Alegreya"/>
              <a:sym typeface="Alegreya"/>
            </a:endParaRPr>
          </a:p>
          <a:p>
            <a:pPr indent="-355600" lvl="1" marL="9144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Some browsers misidentify themselves to bypass site tests</a:t>
            </a:r>
            <a:endParaRPr b="0" sz="2000">
              <a:solidFill>
                <a:srgbClr val="434343"/>
              </a:solidFill>
              <a:latin typeface="Alegreya"/>
              <a:ea typeface="Alegreya"/>
              <a:cs typeface="Alegreya"/>
              <a:sym typeface="Alegreya"/>
            </a:endParaRPr>
          </a:p>
          <a:p>
            <a:pPr indent="-355600" lvl="1" marL="9144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Browsers cannot report new operating systems, released later than the browser</a:t>
            </a:r>
            <a:endParaRPr sz="2000">
              <a:solidFill>
                <a:srgbClr val="434343"/>
              </a:solidFill>
              <a:latin typeface="Alegreya"/>
              <a:ea typeface="Alegreya"/>
              <a:cs typeface="Alegreya"/>
              <a:sym typeface="Alegreya"/>
            </a:endParaRPr>
          </a:p>
        </p:txBody>
      </p:sp>
      <p:sp>
        <p:nvSpPr>
          <p:cNvPr id="1956" name="Google Shape;1956;p242"/>
          <p:cNvSpPr/>
          <p:nvPr/>
        </p:nvSpPr>
        <p:spPr>
          <a:xfrm>
            <a:off x="1652687" y="3619000"/>
            <a:ext cx="1966325" cy="961400"/>
          </a:xfrm>
          <a:custGeom>
            <a:rect b="b" l="l" r="r" t="t"/>
            <a:pathLst>
              <a:path extrusionOk="0" h="38456" w="78653">
                <a:moveTo>
                  <a:pt x="1191" y="0"/>
                </a:moveTo>
                <a:cubicBezTo>
                  <a:pt x="-1279" y="3086"/>
                  <a:pt x="649" y="9343"/>
                  <a:pt x="3938" y="11536"/>
                </a:cubicBezTo>
                <a:cubicBezTo>
                  <a:pt x="7160" y="13685"/>
                  <a:pt x="11602" y="12910"/>
                  <a:pt x="15475" y="12910"/>
                </a:cubicBezTo>
                <a:cubicBezTo>
                  <a:pt x="24175" y="12910"/>
                  <a:pt x="32870" y="12361"/>
                  <a:pt x="41570" y="12361"/>
                </a:cubicBezTo>
                <a:cubicBezTo>
                  <a:pt x="48843" y="12361"/>
                  <a:pt x="57853" y="11338"/>
                  <a:pt x="62996" y="16481"/>
                </a:cubicBezTo>
                <a:cubicBezTo>
                  <a:pt x="69356" y="22841"/>
                  <a:pt x="72293" y="32096"/>
                  <a:pt x="78653" y="38456"/>
                </a:cubicBezTo>
              </a:path>
            </a:pathLst>
          </a:custGeom>
          <a:noFill/>
          <a:ln cap="flat" cmpd="sng" w="19050">
            <a:solidFill>
              <a:srgbClr val="990055"/>
            </a:solidFill>
            <a:prstDash val="solid"/>
            <a:round/>
            <a:headEnd len="med" w="med" type="none"/>
            <a:tailEnd len="med" w="med" type="stealth"/>
          </a:ln>
        </p:spPr>
      </p:sp>
    </p:spTree>
  </p:cSld>
  <p:clrMapOvr>
    <a:masterClrMapping/>
  </p:clrMapOvr>
  <mc:AlternateContent>
    <mc:Choice Requires="p14">
      <p:transition spd="slow" p14:dur="1000">
        <p:fade/>
      </p:transition>
    </mc:Choice>
    <mc:Fallback>
      <p:transition spd="slow">
        <p:fade/>
      </p:transition>
    </mc:Fallback>
  </mc:AlternateContent>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0" name="Shape 1960"/>
        <p:cNvGrpSpPr/>
        <p:nvPr/>
      </p:nvGrpSpPr>
      <p:grpSpPr>
        <a:xfrm>
          <a:off x="0" y="0"/>
          <a:ext cx="0" cy="0"/>
          <a:chOff x="0" y="0"/>
          <a:chExt cx="0" cy="0"/>
        </a:xfrm>
      </p:grpSpPr>
      <p:sp>
        <p:nvSpPr>
          <p:cNvPr id="1961" name="Google Shape;1961;p243"/>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Navigator (cont.)</a:t>
            </a:r>
            <a:endParaRPr sz="3600">
              <a:solidFill>
                <a:srgbClr val="63A814"/>
              </a:solidFill>
              <a:latin typeface="Alegreya"/>
              <a:ea typeface="Alegreya"/>
              <a:cs typeface="Alegreya"/>
              <a:sym typeface="Alegreya"/>
            </a:endParaRPr>
          </a:p>
        </p:txBody>
      </p:sp>
      <p:pic>
        <p:nvPicPr>
          <p:cNvPr id="1962" name="Google Shape;1962;p243"/>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963" name="Google Shape;1963;p243"/>
          <p:cNvSpPr txBox="1"/>
          <p:nvPr>
            <p:ph type="title"/>
          </p:nvPr>
        </p:nvSpPr>
        <p:spPr>
          <a:xfrm>
            <a:off x="530700" y="1149200"/>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2000">
                <a:solidFill>
                  <a:srgbClr val="0170BA"/>
                </a:solidFill>
                <a:latin typeface="Alegreya"/>
                <a:ea typeface="Alegreya"/>
                <a:cs typeface="Alegreya"/>
                <a:sym typeface="Alegreya"/>
              </a:rPr>
              <a:t>Browser Detection</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SzPts val="2000"/>
              <a:buFont typeface="Alegreya"/>
              <a:buChar char="❏"/>
            </a:pPr>
            <a:r>
              <a:rPr b="0" lang="en" sz="2000">
                <a:solidFill>
                  <a:srgbClr val="434343"/>
                </a:solidFill>
                <a:latin typeface="Alegreya"/>
                <a:ea typeface="Alegreya"/>
                <a:cs typeface="Alegreya"/>
                <a:sym typeface="Alegreya"/>
              </a:rPr>
              <a:t>Since the navigator object can be misleading about browser detection, using object detection can be used to sniff out different browsers.</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SzPts val="2000"/>
              <a:buFont typeface="Alegreya"/>
              <a:buChar char="❏"/>
            </a:pPr>
            <a:r>
              <a:rPr b="0" lang="en" sz="2000">
                <a:solidFill>
                  <a:srgbClr val="434343"/>
                </a:solidFill>
                <a:latin typeface="Alegreya"/>
                <a:ea typeface="Alegreya"/>
                <a:cs typeface="Alegreya"/>
                <a:sym typeface="Alegreya"/>
              </a:rPr>
              <a:t>Sin</a:t>
            </a:r>
            <a:r>
              <a:rPr b="0" lang="en" sz="2000">
                <a:solidFill>
                  <a:srgbClr val="434343"/>
                </a:solidFill>
                <a:latin typeface="Alegreya"/>
                <a:ea typeface="Alegreya"/>
                <a:cs typeface="Alegreya"/>
                <a:sym typeface="Alegreya"/>
              </a:rPr>
              <a:t>ce different browsers support different objects, you can use objects to detect browsers. </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SzPts val="2000"/>
              <a:buFont typeface="Alegreya"/>
              <a:buChar char="❏"/>
            </a:pPr>
            <a:r>
              <a:rPr b="0" lang="en" sz="2000">
                <a:solidFill>
                  <a:srgbClr val="434343"/>
                </a:solidFill>
                <a:latin typeface="Alegreya"/>
                <a:ea typeface="Alegreya"/>
                <a:cs typeface="Alegreya"/>
                <a:sym typeface="Alegreya"/>
              </a:rPr>
              <a:t>For example, since only Opera supports the property "window.opera", you can use that to identify Opera.</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b="0" lang="en" sz="1800">
                <a:solidFill>
                  <a:srgbClr val="434343"/>
                </a:solidFill>
                <a:latin typeface="Trebuchet MS"/>
                <a:ea typeface="Trebuchet MS"/>
                <a:cs typeface="Trebuchet MS"/>
                <a:sym typeface="Trebuchet MS"/>
              </a:rPr>
              <a:t>if (window.opera) {...some action...}</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7" name="Shape 1967"/>
        <p:cNvGrpSpPr/>
        <p:nvPr/>
      </p:nvGrpSpPr>
      <p:grpSpPr>
        <a:xfrm>
          <a:off x="0" y="0"/>
          <a:ext cx="0" cy="0"/>
          <a:chOff x="0" y="0"/>
          <a:chExt cx="0" cy="0"/>
        </a:xfrm>
      </p:grpSpPr>
      <p:sp>
        <p:nvSpPr>
          <p:cNvPr id="1968" name="Google Shape;1968;p244"/>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Popup Alert</a:t>
            </a:r>
            <a:endParaRPr sz="3600">
              <a:solidFill>
                <a:srgbClr val="63A814"/>
              </a:solidFill>
              <a:latin typeface="Alegreya"/>
              <a:ea typeface="Alegreya"/>
              <a:cs typeface="Alegreya"/>
              <a:sym typeface="Alegreya"/>
            </a:endParaRPr>
          </a:p>
        </p:txBody>
      </p:sp>
      <p:pic>
        <p:nvPicPr>
          <p:cNvPr id="1969" name="Google Shape;1969;p244"/>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970" name="Google Shape;1970;p244"/>
          <p:cNvSpPr txBox="1"/>
          <p:nvPr>
            <p:ph type="title"/>
          </p:nvPr>
        </p:nvSpPr>
        <p:spPr>
          <a:xfrm>
            <a:off x="530700" y="1149200"/>
            <a:ext cx="8183700" cy="38769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has three kind of popup boxes: Alert box, Confirm box, and Prompt box.</a:t>
            </a:r>
            <a:endParaRPr b="0" sz="2000">
              <a:solidFill>
                <a:srgbClr val="434343"/>
              </a:solidFill>
              <a:latin typeface="Alegreya"/>
              <a:ea typeface="Alegreya"/>
              <a:cs typeface="Alegreya"/>
              <a:sym typeface="Alegreya"/>
            </a:endParaRPr>
          </a:p>
          <a:p>
            <a:pPr indent="0" lvl="0" marL="0" rtl="0" algn="l">
              <a:lnSpc>
                <a:spcPct val="100000"/>
              </a:lnSpc>
              <a:spcBef>
                <a:spcPts val="1000"/>
              </a:spcBef>
              <a:spcAft>
                <a:spcPts val="0"/>
              </a:spcAft>
              <a:buNone/>
            </a:pPr>
            <a:r>
              <a:rPr lang="en" sz="2000">
                <a:solidFill>
                  <a:srgbClr val="0170BA"/>
                </a:solidFill>
                <a:latin typeface="Alegreya"/>
                <a:ea typeface="Alegreya"/>
                <a:cs typeface="Alegreya"/>
                <a:sym typeface="Alegreya"/>
              </a:rPr>
              <a:t>Alert Box</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SzPts val="2000"/>
              <a:buFont typeface="Alegreya"/>
              <a:buChar char="❏"/>
            </a:pPr>
            <a:r>
              <a:rPr b="0" lang="en" sz="2000">
                <a:solidFill>
                  <a:srgbClr val="434343"/>
                </a:solidFill>
                <a:latin typeface="Alegreya"/>
                <a:ea typeface="Alegreya"/>
                <a:cs typeface="Alegreya"/>
                <a:sym typeface="Alegreya"/>
              </a:rPr>
              <a:t>An alert box is often used if you want to make sure information comes through to the user.</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SzPts val="2000"/>
              <a:buFont typeface="Alegreya"/>
              <a:buChar char="❏"/>
            </a:pPr>
            <a:r>
              <a:rPr b="0" lang="en" sz="2000">
                <a:solidFill>
                  <a:srgbClr val="434343"/>
                </a:solidFill>
                <a:latin typeface="Alegreya"/>
                <a:ea typeface="Alegreya"/>
                <a:cs typeface="Alegreya"/>
                <a:sym typeface="Alegreya"/>
              </a:rPr>
              <a:t>When an alert box pops up, the user will have to click "OK" to proceed. </a:t>
            </a:r>
            <a:br>
              <a:rPr b="0" lang="en" sz="2000">
                <a:solidFill>
                  <a:srgbClr val="434343"/>
                </a:solidFill>
                <a:latin typeface="Alegreya"/>
                <a:ea typeface="Alegreya"/>
                <a:cs typeface="Alegreya"/>
                <a:sym typeface="Alegreya"/>
              </a:rPr>
            </a:br>
            <a:r>
              <a:rPr lang="en" sz="2000">
                <a:solidFill>
                  <a:schemeClr val="accent5"/>
                </a:solidFill>
                <a:latin typeface="Alegreya"/>
                <a:ea typeface="Alegreya"/>
                <a:cs typeface="Alegreya"/>
                <a:sym typeface="Alegreya"/>
              </a:rPr>
              <a:t>Syntax:</a:t>
            </a:r>
            <a:r>
              <a:rPr b="0"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window.alert(args);</a:t>
            </a:r>
            <a:endParaRPr b="0" sz="1800">
              <a:solidFill>
                <a:srgbClr val="434343"/>
              </a:solidFill>
              <a:latin typeface="Trebuchet MS"/>
              <a:ea typeface="Trebuchet MS"/>
              <a:cs typeface="Trebuchet MS"/>
              <a:sym typeface="Trebuchet MS"/>
            </a:endParaRPr>
          </a:p>
          <a:p>
            <a:pPr indent="-355600" lvl="0" marL="457200" rtl="0" algn="l">
              <a:lnSpc>
                <a:spcPct val="100000"/>
              </a:lnSpc>
              <a:spcBef>
                <a:spcPts val="1000"/>
              </a:spcBef>
              <a:spcAft>
                <a:spcPts val="0"/>
              </a:spcAft>
              <a:buSzPts val="2000"/>
              <a:buFont typeface="Alegreya"/>
              <a:buChar char="❏"/>
            </a:pPr>
            <a:r>
              <a:rPr b="0" lang="en" sz="2000">
                <a:solidFill>
                  <a:srgbClr val="434343"/>
                </a:solidFill>
                <a:latin typeface="Alegreya"/>
                <a:ea typeface="Alegreya"/>
                <a:cs typeface="Alegreya"/>
                <a:sym typeface="Alegreya"/>
              </a:rPr>
              <a:t>The window.alert method can be written without the window prefix.</a:t>
            </a:r>
            <a:endParaRPr b="0" sz="2000">
              <a:solidFill>
                <a:srgbClr val="434343"/>
              </a:solidFill>
              <a:latin typeface="Alegreya"/>
              <a:ea typeface="Alegreya"/>
              <a:cs typeface="Alegreya"/>
              <a:sym typeface="Alegreya"/>
            </a:endParaRPr>
          </a:p>
          <a:p>
            <a:pPr indent="0" lvl="0" marL="0" rtl="0" algn="l">
              <a:lnSpc>
                <a:spcPct val="100000"/>
              </a:lnSpc>
              <a:spcBef>
                <a:spcPts val="1000"/>
              </a:spcBef>
              <a:spcAft>
                <a:spcPts val="0"/>
              </a:spcAft>
              <a:buNone/>
            </a:pPr>
            <a:r>
              <a:rPr lang="en" sz="2000">
                <a:solidFill>
                  <a:schemeClr val="accent5"/>
                </a:solidFill>
                <a:latin typeface="Alegreya"/>
                <a:ea typeface="Alegreya"/>
                <a:cs typeface="Alegreya"/>
                <a:sym typeface="Alegreya"/>
              </a:rPr>
              <a:t>Example</a:t>
            </a:r>
            <a:r>
              <a:rPr b="0"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alert("Hello! I am an alert box!");</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4" name="Shape 1974"/>
        <p:cNvGrpSpPr/>
        <p:nvPr/>
      </p:nvGrpSpPr>
      <p:grpSpPr>
        <a:xfrm>
          <a:off x="0" y="0"/>
          <a:ext cx="0" cy="0"/>
          <a:chOff x="0" y="0"/>
          <a:chExt cx="0" cy="0"/>
        </a:xfrm>
      </p:grpSpPr>
      <p:sp>
        <p:nvSpPr>
          <p:cNvPr id="1975" name="Google Shape;1975;p245"/>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Popup Alert (cont.)</a:t>
            </a:r>
            <a:endParaRPr sz="3600">
              <a:solidFill>
                <a:srgbClr val="63A814"/>
              </a:solidFill>
              <a:latin typeface="Alegreya"/>
              <a:ea typeface="Alegreya"/>
              <a:cs typeface="Alegreya"/>
              <a:sym typeface="Alegreya"/>
            </a:endParaRPr>
          </a:p>
        </p:txBody>
      </p:sp>
      <p:pic>
        <p:nvPicPr>
          <p:cNvPr id="1976" name="Google Shape;1976;p245"/>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977" name="Google Shape;1977;p245"/>
          <p:cNvSpPr txBox="1"/>
          <p:nvPr>
            <p:ph type="title"/>
          </p:nvPr>
        </p:nvSpPr>
        <p:spPr>
          <a:xfrm>
            <a:off x="530700" y="1149200"/>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400"/>
              </a:spcBef>
              <a:spcAft>
                <a:spcPts val="0"/>
              </a:spcAft>
              <a:buNone/>
            </a:pPr>
            <a:r>
              <a:rPr lang="en" sz="2000">
                <a:solidFill>
                  <a:srgbClr val="0170BA"/>
                </a:solidFill>
                <a:latin typeface="Alegreya"/>
                <a:ea typeface="Alegreya"/>
                <a:cs typeface="Alegreya"/>
                <a:sym typeface="Alegreya"/>
              </a:rPr>
              <a:t>Confirm Box</a:t>
            </a:r>
            <a:endParaRPr sz="2000">
              <a:solidFill>
                <a:srgbClr val="0170BA"/>
              </a:solidFill>
              <a:latin typeface="Alegreya"/>
              <a:ea typeface="Alegreya"/>
              <a:cs typeface="Alegreya"/>
              <a:sym typeface="Alegreya"/>
            </a:endParaRPr>
          </a:p>
          <a:p>
            <a:pPr indent="-355600" lvl="0" marL="457200" rtl="0" algn="l">
              <a:lnSpc>
                <a:spcPct val="100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 </a:t>
            </a:r>
            <a:r>
              <a:rPr lang="en" sz="2000">
                <a:solidFill>
                  <a:schemeClr val="accent5"/>
                </a:solidFill>
                <a:latin typeface="Alegreya"/>
                <a:ea typeface="Alegreya"/>
                <a:cs typeface="Alegreya"/>
                <a:sym typeface="Alegreya"/>
              </a:rPr>
              <a:t>confirm box</a:t>
            </a:r>
            <a:r>
              <a:rPr b="0" lang="en" sz="2000">
                <a:solidFill>
                  <a:srgbClr val="434343"/>
                </a:solidFill>
                <a:latin typeface="Alegreya"/>
                <a:ea typeface="Alegreya"/>
                <a:cs typeface="Alegreya"/>
                <a:sym typeface="Alegreya"/>
              </a:rPr>
              <a:t> is often used if you want the user to verify or accept something.</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When a confirm box pops up, the user will have to click either </a:t>
            </a:r>
            <a:r>
              <a:rPr lang="en" sz="2000">
                <a:solidFill>
                  <a:schemeClr val="accent5"/>
                </a:solidFill>
                <a:latin typeface="Alegreya"/>
                <a:ea typeface="Alegreya"/>
                <a:cs typeface="Alegreya"/>
                <a:sym typeface="Alegreya"/>
              </a:rPr>
              <a:t>"OK"</a:t>
            </a:r>
            <a:r>
              <a:rPr b="0" lang="en" sz="2000">
                <a:solidFill>
                  <a:srgbClr val="434343"/>
                </a:solidFill>
                <a:latin typeface="Alegreya"/>
                <a:ea typeface="Alegreya"/>
                <a:cs typeface="Alegreya"/>
                <a:sym typeface="Alegreya"/>
              </a:rPr>
              <a:t> or </a:t>
            </a:r>
            <a:r>
              <a:rPr lang="en" sz="2000">
                <a:solidFill>
                  <a:schemeClr val="accent5"/>
                </a:solidFill>
                <a:latin typeface="Alegreya"/>
                <a:ea typeface="Alegreya"/>
                <a:cs typeface="Alegreya"/>
                <a:sym typeface="Alegreya"/>
              </a:rPr>
              <a:t>"Cancel"</a:t>
            </a:r>
            <a:r>
              <a:rPr b="0" lang="en" sz="2000">
                <a:solidFill>
                  <a:srgbClr val="434343"/>
                </a:solidFill>
                <a:latin typeface="Alegreya"/>
                <a:ea typeface="Alegreya"/>
                <a:cs typeface="Alegreya"/>
                <a:sym typeface="Alegreya"/>
              </a:rPr>
              <a:t> to proceed.</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If the user clicks </a:t>
            </a:r>
            <a:r>
              <a:rPr lang="en" sz="2000">
                <a:solidFill>
                  <a:schemeClr val="accent5"/>
                </a:solidFill>
                <a:latin typeface="Alegreya"/>
                <a:ea typeface="Alegreya"/>
                <a:cs typeface="Alegreya"/>
                <a:sym typeface="Alegreya"/>
              </a:rPr>
              <a:t>"OK"</a:t>
            </a:r>
            <a:r>
              <a:rPr b="0" lang="en" sz="2000">
                <a:solidFill>
                  <a:srgbClr val="434343"/>
                </a:solidFill>
                <a:latin typeface="Alegreya"/>
                <a:ea typeface="Alegreya"/>
                <a:cs typeface="Alegreya"/>
                <a:sym typeface="Alegreya"/>
              </a:rPr>
              <a:t>, the box returns true. If the user clicks </a:t>
            </a:r>
            <a:r>
              <a:rPr lang="en" sz="2000">
                <a:solidFill>
                  <a:schemeClr val="accent5"/>
                </a:solidFill>
                <a:latin typeface="Alegreya"/>
                <a:ea typeface="Alegreya"/>
                <a:cs typeface="Alegreya"/>
                <a:sym typeface="Alegreya"/>
              </a:rPr>
              <a:t>"Cancel"</a:t>
            </a:r>
            <a:r>
              <a:rPr b="0" lang="en" sz="2000">
                <a:solidFill>
                  <a:srgbClr val="434343"/>
                </a:solidFill>
                <a:latin typeface="Alegreya"/>
                <a:ea typeface="Alegreya"/>
                <a:cs typeface="Alegreya"/>
                <a:sym typeface="Alegreya"/>
              </a:rPr>
              <a:t>, the box returns false.</a:t>
            </a:r>
            <a:r>
              <a:rPr lang="en" sz="2000">
                <a:solidFill>
                  <a:srgbClr val="434343"/>
                </a:solidFill>
                <a:latin typeface="Alegreya"/>
                <a:ea typeface="Alegreya"/>
                <a:cs typeface="Alegreya"/>
                <a:sym typeface="Alegreya"/>
              </a:rPr>
              <a:t> </a:t>
            </a:r>
            <a:endParaRPr sz="2000">
              <a:solidFill>
                <a:srgbClr val="434343"/>
              </a:solidFill>
              <a:latin typeface="Alegreya"/>
              <a:ea typeface="Alegreya"/>
              <a:cs typeface="Alegreya"/>
              <a:sym typeface="Alegreya"/>
            </a:endParaRPr>
          </a:p>
          <a:p>
            <a:pPr indent="0" lvl="0" marL="0" rtl="0" algn="l">
              <a:lnSpc>
                <a:spcPct val="100000"/>
              </a:lnSpc>
              <a:spcBef>
                <a:spcPts val="400"/>
              </a:spcBef>
              <a:spcAft>
                <a:spcPts val="0"/>
              </a:spcAft>
              <a:buNone/>
            </a:pPr>
            <a:r>
              <a:rPr lang="en" sz="2000">
                <a:solidFill>
                  <a:schemeClr val="accent5"/>
                </a:solidFill>
                <a:latin typeface="Alegreya"/>
                <a:ea typeface="Alegreya"/>
                <a:cs typeface="Alegreya"/>
                <a:sym typeface="Alegreya"/>
              </a:rPr>
              <a:t>Syntax: </a:t>
            </a:r>
            <a:r>
              <a:rPr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window.confirm("sometext");</a:t>
            </a:r>
            <a:endParaRPr b="0" sz="2000">
              <a:solidFill>
                <a:srgbClr val="434343"/>
              </a:solidFill>
              <a:latin typeface="Alegreya"/>
              <a:ea typeface="Alegreya"/>
              <a:cs typeface="Alegreya"/>
              <a:sym typeface="Alegreya"/>
            </a:endParaRPr>
          </a:p>
        </p:txBody>
      </p:sp>
      <p:sp>
        <p:nvSpPr>
          <p:cNvPr id="1978" name="Google Shape;1978;p245"/>
          <p:cNvSpPr/>
          <p:nvPr/>
        </p:nvSpPr>
        <p:spPr>
          <a:xfrm>
            <a:off x="2060150" y="4017950"/>
            <a:ext cx="2966495" cy="583039"/>
          </a:xfrm>
          <a:custGeom>
            <a:rect b="b" l="l" r="r" t="t"/>
            <a:pathLst>
              <a:path extrusionOk="0" h="18404" w="113171">
                <a:moveTo>
                  <a:pt x="0" y="0"/>
                </a:moveTo>
                <a:cubicBezTo>
                  <a:pt x="22247" y="11126"/>
                  <a:pt x="49566" y="5219"/>
                  <a:pt x="74440" y="5219"/>
                </a:cubicBezTo>
                <a:cubicBezTo>
                  <a:pt x="82594" y="5219"/>
                  <a:pt x="91127" y="3540"/>
                  <a:pt x="98887" y="6043"/>
                </a:cubicBezTo>
                <a:cubicBezTo>
                  <a:pt x="104880" y="7976"/>
                  <a:pt x="108715" y="13956"/>
                  <a:pt x="113171" y="18404"/>
                </a:cubicBezTo>
              </a:path>
            </a:pathLst>
          </a:custGeom>
          <a:noFill/>
          <a:ln cap="flat" cmpd="sng" w="19050">
            <a:solidFill>
              <a:srgbClr val="990055"/>
            </a:solidFill>
            <a:prstDash val="solid"/>
            <a:round/>
            <a:headEnd len="med" w="med" type="none"/>
            <a:tailEnd len="med" w="med" type="stealth"/>
          </a:ln>
        </p:spPr>
      </p:sp>
    </p:spTree>
  </p:cSld>
  <p:clrMapOvr>
    <a:masterClrMapping/>
  </p:clrMapOvr>
  <mc:AlternateContent>
    <mc:Choice Requires="p14">
      <p:transition spd="slow" p14:dur="1000">
        <p:fade/>
      </p:transition>
    </mc:Choice>
    <mc:Fallback>
      <p:transition spd="slow">
        <p:fade/>
      </p:transition>
    </mc:Fallback>
  </mc:AlternateContent>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2" name="Shape 1982"/>
        <p:cNvGrpSpPr/>
        <p:nvPr/>
      </p:nvGrpSpPr>
      <p:grpSpPr>
        <a:xfrm>
          <a:off x="0" y="0"/>
          <a:ext cx="0" cy="0"/>
          <a:chOff x="0" y="0"/>
          <a:chExt cx="0" cy="0"/>
        </a:xfrm>
      </p:grpSpPr>
      <p:sp>
        <p:nvSpPr>
          <p:cNvPr id="1983" name="Google Shape;1983;p246"/>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Popup Alert (cont.)</a:t>
            </a:r>
            <a:endParaRPr sz="3600">
              <a:solidFill>
                <a:srgbClr val="63A814"/>
              </a:solidFill>
              <a:latin typeface="Alegreya"/>
              <a:ea typeface="Alegreya"/>
              <a:cs typeface="Alegreya"/>
              <a:sym typeface="Alegreya"/>
            </a:endParaRPr>
          </a:p>
        </p:txBody>
      </p:sp>
      <p:pic>
        <p:nvPicPr>
          <p:cNvPr id="1984" name="Google Shape;1984;p246"/>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985" name="Google Shape;1985;p246"/>
          <p:cNvSpPr txBox="1"/>
          <p:nvPr>
            <p:ph type="title"/>
          </p:nvPr>
        </p:nvSpPr>
        <p:spPr>
          <a:xfrm>
            <a:off x="530700" y="1149200"/>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400"/>
              </a:spcBef>
              <a:spcAft>
                <a:spcPts val="0"/>
              </a:spcAft>
              <a:buNone/>
            </a:pPr>
            <a:r>
              <a:rPr lang="en" sz="2000">
                <a:solidFill>
                  <a:srgbClr val="0170BA"/>
                </a:solidFill>
                <a:latin typeface="Alegreya"/>
                <a:ea typeface="Alegreya"/>
                <a:cs typeface="Alegreya"/>
                <a:sym typeface="Alegreya"/>
              </a:rPr>
              <a:t>Confirm Box</a:t>
            </a:r>
            <a:r>
              <a:rPr b="0" lang="en" sz="2000">
                <a:solidFill>
                  <a:srgbClr val="434343"/>
                </a:solidFill>
                <a:latin typeface="Alegreya"/>
                <a:ea typeface="Alegreya"/>
                <a:cs typeface="Alegreya"/>
                <a:sym typeface="Alegreya"/>
              </a:rPr>
              <a:t> </a:t>
            </a:r>
            <a:endParaRPr b="0" sz="2000">
              <a:solidFill>
                <a:srgbClr val="434343"/>
              </a:solidFill>
              <a:latin typeface="Alegreya"/>
              <a:ea typeface="Alegreya"/>
              <a:cs typeface="Alegreya"/>
              <a:sym typeface="Alegreya"/>
            </a:endParaRPr>
          </a:p>
          <a:p>
            <a:pPr indent="-355600" lvl="0" marL="457200" rtl="0" algn="l">
              <a:lnSpc>
                <a:spcPct val="100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window.confirm( )</a:t>
            </a:r>
            <a:r>
              <a:rPr b="0" lang="en" sz="2000">
                <a:solidFill>
                  <a:schemeClr val="accent5"/>
                </a:solidFill>
                <a:latin typeface="Alegreya"/>
                <a:ea typeface="Alegreya"/>
                <a:cs typeface="Alegreya"/>
                <a:sym typeface="Alegreya"/>
              </a:rPr>
              <a:t> </a:t>
            </a:r>
            <a:r>
              <a:rPr b="0" lang="en" sz="2000">
                <a:solidFill>
                  <a:srgbClr val="434343"/>
                </a:solidFill>
                <a:latin typeface="Alegreya"/>
                <a:ea typeface="Alegreya"/>
                <a:cs typeface="Alegreya"/>
                <a:sym typeface="Alegreya"/>
              </a:rPr>
              <a:t>method can be written without the window prefix.</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b="0" lang="en" sz="1800">
                <a:solidFill>
                  <a:srgbClr val="434343"/>
                </a:solidFill>
                <a:latin typeface="Trebuchet MS"/>
                <a:ea typeface="Trebuchet MS"/>
                <a:cs typeface="Trebuchet MS"/>
                <a:sym typeface="Trebuchet MS"/>
              </a:rPr>
              <a:t>let</a:t>
            </a:r>
            <a:r>
              <a:rPr b="0" lang="en" sz="1800">
                <a:solidFill>
                  <a:srgbClr val="434343"/>
                </a:solidFill>
                <a:latin typeface="Trebuchet MS"/>
                <a:ea typeface="Trebuchet MS"/>
                <a:cs typeface="Trebuchet MS"/>
                <a:sym typeface="Trebuchet MS"/>
              </a:rPr>
              <a:t> r=confirm("Press a button");</a:t>
            </a:r>
            <a:endParaRPr b="0" sz="18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if (r==true)  {</a:t>
            </a:r>
            <a:endParaRPr b="0" sz="18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x="You pressed OK!";</a:t>
            </a:r>
            <a:endParaRPr b="0" sz="18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a:t>
            </a:r>
            <a:endParaRPr b="0" sz="18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else  {</a:t>
            </a:r>
            <a:endParaRPr b="0" sz="18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x="You pressed Cancel!";</a:t>
            </a:r>
            <a:endParaRPr b="0" sz="18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9" name="Shape 1989"/>
        <p:cNvGrpSpPr/>
        <p:nvPr/>
      </p:nvGrpSpPr>
      <p:grpSpPr>
        <a:xfrm>
          <a:off x="0" y="0"/>
          <a:ext cx="0" cy="0"/>
          <a:chOff x="0" y="0"/>
          <a:chExt cx="0" cy="0"/>
        </a:xfrm>
      </p:grpSpPr>
      <p:sp>
        <p:nvSpPr>
          <p:cNvPr id="1990" name="Google Shape;1990;p247"/>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Popup Alert (cont.)</a:t>
            </a:r>
            <a:endParaRPr sz="3600">
              <a:solidFill>
                <a:srgbClr val="63A814"/>
              </a:solidFill>
              <a:latin typeface="Alegreya"/>
              <a:ea typeface="Alegreya"/>
              <a:cs typeface="Alegreya"/>
              <a:sym typeface="Alegreya"/>
            </a:endParaRPr>
          </a:p>
        </p:txBody>
      </p:sp>
      <p:pic>
        <p:nvPicPr>
          <p:cNvPr id="1991" name="Google Shape;1991;p247"/>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992" name="Google Shape;1992;p247"/>
          <p:cNvSpPr txBox="1"/>
          <p:nvPr>
            <p:ph type="title"/>
          </p:nvPr>
        </p:nvSpPr>
        <p:spPr>
          <a:xfrm>
            <a:off x="530700" y="1149200"/>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 sz="2000">
                <a:solidFill>
                  <a:srgbClr val="0170BA"/>
                </a:solidFill>
                <a:latin typeface="Alegreya"/>
                <a:ea typeface="Alegreya"/>
                <a:cs typeface="Alegreya"/>
                <a:sym typeface="Alegreya"/>
              </a:rPr>
              <a:t>Prompt Box</a:t>
            </a:r>
            <a:endParaRPr sz="2000">
              <a:solidFill>
                <a:srgbClr val="0170BA"/>
              </a:solidFill>
              <a:latin typeface="Alegreya"/>
              <a:ea typeface="Alegreya"/>
              <a:cs typeface="Alegreya"/>
              <a:sym typeface="Alegreya"/>
            </a:endParaRPr>
          </a:p>
          <a:p>
            <a:pPr indent="-355600" lvl="0" marL="457200" rtl="0" algn="l">
              <a:lnSpc>
                <a:spcPct val="115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 </a:t>
            </a:r>
            <a:r>
              <a:rPr lang="en" sz="2000">
                <a:solidFill>
                  <a:schemeClr val="accent5"/>
                </a:solidFill>
                <a:latin typeface="Alegreya"/>
                <a:ea typeface="Alegreya"/>
                <a:cs typeface="Alegreya"/>
                <a:sym typeface="Alegreya"/>
              </a:rPr>
              <a:t>prompt box</a:t>
            </a:r>
            <a:r>
              <a:rPr b="0" lang="en" sz="2000">
                <a:solidFill>
                  <a:srgbClr val="434343"/>
                </a:solidFill>
                <a:latin typeface="Alegreya"/>
                <a:ea typeface="Alegreya"/>
                <a:cs typeface="Alegreya"/>
                <a:sym typeface="Alegreya"/>
              </a:rPr>
              <a:t> is often used if you want the user to input a value before entering a page.</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When a prompt box pops up, the user will have to click either </a:t>
            </a:r>
            <a:r>
              <a:rPr lang="en" sz="2000">
                <a:solidFill>
                  <a:schemeClr val="accent5"/>
                </a:solidFill>
                <a:latin typeface="Alegreya"/>
                <a:ea typeface="Alegreya"/>
                <a:cs typeface="Alegreya"/>
                <a:sym typeface="Alegreya"/>
              </a:rPr>
              <a:t>"OK"</a:t>
            </a:r>
            <a:r>
              <a:rPr b="0" lang="en" sz="2000">
                <a:solidFill>
                  <a:srgbClr val="434343"/>
                </a:solidFill>
                <a:latin typeface="Alegreya"/>
                <a:ea typeface="Alegreya"/>
                <a:cs typeface="Alegreya"/>
                <a:sym typeface="Alegreya"/>
              </a:rPr>
              <a:t> or </a:t>
            </a:r>
            <a:r>
              <a:rPr lang="en" sz="2000">
                <a:solidFill>
                  <a:schemeClr val="accent5"/>
                </a:solidFill>
                <a:latin typeface="Alegreya"/>
                <a:ea typeface="Alegreya"/>
                <a:cs typeface="Alegreya"/>
                <a:sym typeface="Alegreya"/>
              </a:rPr>
              <a:t>"Cancel"</a:t>
            </a:r>
            <a:r>
              <a:rPr b="0" lang="en" sz="2000">
                <a:solidFill>
                  <a:srgbClr val="434343"/>
                </a:solidFill>
                <a:latin typeface="Alegreya"/>
                <a:ea typeface="Alegreya"/>
                <a:cs typeface="Alegreya"/>
                <a:sym typeface="Alegreya"/>
              </a:rPr>
              <a:t> to proceed after entering an input value.</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If the user clicks </a:t>
            </a:r>
            <a:r>
              <a:rPr lang="en" sz="2000">
                <a:solidFill>
                  <a:schemeClr val="accent5"/>
                </a:solidFill>
                <a:latin typeface="Alegreya"/>
                <a:ea typeface="Alegreya"/>
                <a:cs typeface="Alegreya"/>
                <a:sym typeface="Alegreya"/>
              </a:rPr>
              <a:t>"OK"</a:t>
            </a:r>
            <a:r>
              <a:rPr b="0" lang="en" sz="2000">
                <a:solidFill>
                  <a:srgbClr val="434343"/>
                </a:solidFill>
                <a:latin typeface="Alegreya"/>
                <a:ea typeface="Alegreya"/>
                <a:cs typeface="Alegreya"/>
                <a:sym typeface="Alegreya"/>
              </a:rPr>
              <a:t> the box returns the input value. If the user clicks </a:t>
            </a:r>
            <a:r>
              <a:rPr lang="en" sz="2000">
                <a:solidFill>
                  <a:schemeClr val="accent5"/>
                </a:solidFill>
                <a:latin typeface="Alegreya"/>
                <a:ea typeface="Alegreya"/>
                <a:cs typeface="Alegreya"/>
                <a:sym typeface="Alegreya"/>
              </a:rPr>
              <a:t>"Cancel"</a:t>
            </a:r>
            <a:r>
              <a:rPr b="0" lang="en" sz="2000">
                <a:solidFill>
                  <a:srgbClr val="434343"/>
                </a:solidFill>
                <a:latin typeface="Alegreya"/>
                <a:ea typeface="Alegreya"/>
                <a:cs typeface="Alegreya"/>
                <a:sym typeface="Alegreya"/>
              </a:rPr>
              <a:t> the box returns null.</a:t>
            </a:r>
            <a:endParaRPr b="0" sz="2000">
              <a:solidFill>
                <a:srgbClr val="434343"/>
              </a:solidFill>
              <a:latin typeface="Alegreya"/>
              <a:ea typeface="Alegreya"/>
              <a:cs typeface="Alegreya"/>
              <a:sym typeface="Alegreya"/>
            </a:endParaRPr>
          </a:p>
          <a:p>
            <a:pPr indent="0" lvl="0" marL="0" rtl="0" algn="l">
              <a:lnSpc>
                <a:spcPct val="115000"/>
              </a:lnSpc>
              <a:spcBef>
                <a:spcPts val="400"/>
              </a:spcBef>
              <a:spcAft>
                <a:spcPts val="0"/>
              </a:spcAft>
              <a:buNone/>
            </a:pPr>
            <a:r>
              <a:rPr lang="en" sz="2000">
                <a:solidFill>
                  <a:schemeClr val="accent5"/>
                </a:solidFill>
                <a:latin typeface="Alegreya"/>
                <a:ea typeface="Alegreya"/>
                <a:cs typeface="Alegreya"/>
                <a:sym typeface="Alegreya"/>
              </a:rPr>
              <a:t>Syntax: </a:t>
            </a:r>
            <a:r>
              <a:rPr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window.prompt("sometext","defaultvalue");</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6" name="Shape 1996"/>
        <p:cNvGrpSpPr/>
        <p:nvPr/>
      </p:nvGrpSpPr>
      <p:grpSpPr>
        <a:xfrm>
          <a:off x="0" y="0"/>
          <a:ext cx="0" cy="0"/>
          <a:chOff x="0" y="0"/>
          <a:chExt cx="0" cy="0"/>
        </a:xfrm>
      </p:grpSpPr>
      <p:sp>
        <p:nvSpPr>
          <p:cNvPr id="1997" name="Google Shape;1997;p248"/>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HTML Popup Alert (cont.)</a:t>
            </a:r>
            <a:endParaRPr sz="3600">
              <a:solidFill>
                <a:srgbClr val="63A814"/>
              </a:solidFill>
              <a:latin typeface="Alegreya"/>
              <a:ea typeface="Alegreya"/>
              <a:cs typeface="Alegreya"/>
              <a:sym typeface="Alegreya"/>
            </a:endParaRPr>
          </a:p>
        </p:txBody>
      </p:sp>
      <p:pic>
        <p:nvPicPr>
          <p:cNvPr id="1998" name="Google Shape;1998;p248"/>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1999" name="Google Shape;1999;p248"/>
          <p:cNvSpPr txBox="1"/>
          <p:nvPr>
            <p:ph type="title"/>
          </p:nvPr>
        </p:nvSpPr>
        <p:spPr>
          <a:xfrm>
            <a:off x="530700" y="1149200"/>
            <a:ext cx="81837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 sz="2000">
                <a:solidFill>
                  <a:srgbClr val="0170BA"/>
                </a:solidFill>
                <a:latin typeface="Alegreya"/>
                <a:ea typeface="Alegreya"/>
                <a:cs typeface="Alegreya"/>
                <a:sym typeface="Alegreya"/>
              </a:rPr>
              <a:t>Prompt Box</a:t>
            </a:r>
            <a:r>
              <a:rPr b="0" lang="en" sz="2000">
                <a:solidFill>
                  <a:srgbClr val="434343"/>
                </a:solidFill>
                <a:latin typeface="Alegreya"/>
                <a:ea typeface="Alegreya"/>
                <a:cs typeface="Alegreya"/>
                <a:sym typeface="Alegreya"/>
              </a:rPr>
              <a:t> </a:t>
            </a:r>
            <a:endParaRPr b="0" sz="2000">
              <a:solidFill>
                <a:srgbClr val="434343"/>
              </a:solidFill>
              <a:latin typeface="Alegreya"/>
              <a:ea typeface="Alegreya"/>
              <a:cs typeface="Alegreya"/>
              <a:sym typeface="Alegreya"/>
            </a:endParaRPr>
          </a:p>
          <a:p>
            <a:pPr indent="-355600" lvl="0" marL="457200" rtl="0" algn="l">
              <a:lnSpc>
                <a:spcPct val="115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window.prompt()</a:t>
            </a:r>
            <a:r>
              <a:rPr b="0" lang="en" sz="2000">
                <a:solidFill>
                  <a:srgbClr val="434343"/>
                </a:solidFill>
                <a:latin typeface="Alegreya"/>
                <a:ea typeface="Alegreya"/>
                <a:cs typeface="Alegreya"/>
                <a:sym typeface="Alegreya"/>
              </a:rPr>
              <a:t> method can be written without the window prefix.</a:t>
            </a:r>
            <a:endParaRPr b="0" sz="2000">
              <a:solidFill>
                <a:srgbClr val="434343"/>
              </a:solidFill>
              <a:latin typeface="Alegreya"/>
              <a:ea typeface="Alegreya"/>
              <a:cs typeface="Alegreya"/>
              <a:sym typeface="Alegreya"/>
            </a:endParaRPr>
          </a:p>
          <a:p>
            <a:pPr indent="0" lvl="0" marL="0" marR="0" rtl="0" algn="l">
              <a:lnSpc>
                <a:spcPct val="115000"/>
              </a:lnSpc>
              <a:spcBef>
                <a:spcPts val="0"/>
              </a:spcBef>
              <a:spcAft>
                <a:spcPts val="0"/>
              </a:spcAft>
              <a:buNone/>
            </a:pPr>
            <a:r>
              <a:rPr lang="en" sz="2000">
                <a:solidFill>
                  <a:schemeClr val="accent5"/>
                </a:solidFill>
                <a:latin typeface="Alegreya"/>
                <a:ea typeface="Alegreya"/>
                <a:cs typeface="Alegreya"/>
                <a:sym typeface="Alegreya"/>
              </a:rPr>
              <a:t>Example:</a:t>
            </a:r>
            <a:r>
              <a:rPr b="0"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var person=prompt("Please enter your name","Harry Potter");</a:t>
            </a:r>
            <a:endParaRPr b="0" sz="1800">
              <a:solidFill>
                <a:srgbClr val="434343"/>
              </a:solidFill>
              <a:latin typeface="Trebuchet MS"/>
              <a:ea typeface="Trebuchet MS"/>
              <a:cs typeface="Trebuchet MS"/>
              <a:sym typeface="Trebuchet MS"/>
            </a:endParaRPr>
          </a:p>
          <a:p>
            <a:pPr indent="457200" lvl="0" marL="914400" marR="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if (person!=null)  {</a:t>
            </a:r>
            <a:endParaRPr b="0" sz="1800">
              <a:solidFill>
                <a:srgbClr val="434343"/>
              </a:solidFill>
              <a:latin typeface="Trebuchet MS"/>
              <a:ea typeface="Trebuchet MS"/>
              <a:cs typeface="Trebuchet MS"/>
              <a:sym typeface="Trebuchet MS"/>
            </a:endParaRPr>
          </a:p>
          <a:p>
            <a:pPr indent="0" lvl="0" marL="0" marR="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  				x="Hello " + person + "! How are you today?";</a:t>
            </a:r>
            <a:endParaRPr b="0" sz="1800">
              <a:solidFill>
                <a:srgbClr val="434343"/>
              </a:solidFill>
              <a:latin typeface="Trebuchet MS"/>
              <a:ea typeface="Trebuchet MS"/>
              <a:cs typeface="Trebuchet MS"/>
              <a:sym typeface="Trebuchet MS"/>
            </a:endParaRPr>
          </a:p>
          <a:p>
            <a:pPr indent="0" lvl="0" marL="0" marR="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  				document.getElementById("demo").innerHTML=x;</a:t>
            </a:r>
            <a:endParaRPr b="0" sz="1800">
              <a:solidFill>
                <a:srgbClr val="434343"/>
              </a:solidFill>
              <a:latin typeface="Trebuchet MS"/>
              <a:ea typeface="Trebuchet MS"/>
              <a:cs typeface="Trebuchet MS"/>
              <a:sym typeface="Trebuchet MS"/>
            </a:endParaRPr>
          </a:p>
          <a:p>
            <a:pPr indent="457200" lvl="0" marL="914400" marR="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a:t>
            </a:r>
            <a:endParaRPr b="0" sz="1800">
              <a:solidFill>
                <a:srgbClr val="434343"/>
              </a:solidFill>
              <a:latin typeface="Trebuchet MS"/>
              <a:ea typeface="Trebuchet MS"/>
              <a:cs typeface="Trebuchet MS"/>
              <a:sym typeface="Trebuchet MS"/>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3" name="Shape 2003"/>
        <p:cNvGrpSpPr/>
        <p:nvPr/>
      </p:nvGrpSpPr>
      <p:grpSpPr>
        <a:xfrm>
          <a:off x="0" y="0"/>
          <a:ext cx="0" cy="0"/>
          <a:chOff x="0" y="0"/>
          <a:chExt cx="0" cy="0"/>
        </a:xfrm>
      </p:grpSpPr>
      <p:sp>
        <p:nvSpPr>
          <p:cNvPr id="2004" name="Google Shape;2004;p249"/>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Timing</a:t>
            </a:r>
            <a:endParaRPr sz="3600">
              <a:solidFill>
                <a:srgbClr val="63A814"/>
              </a:solidFill>
              <a:latin typeface="Alegreya"/>
              <a:ea typeface="Alegreya"/>
              <a:cs typeface="Alegreya"/>
              <a:sym typeface="Alegreya"/>
            </a:endParaRPr>
          </a:p>
        </p:txBody>
      </p:sp>
      <p:pic>
        <p:nvPicPr>
          <p:cNvPr id="2005" name="Google Shape;2005;p249"/>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2006" name="Google Shape;2006;p249"/>
          <p:cNvSpPr txBox="1"/>
          <p:nvPr>
            <p:ph type="title"/>
          </p:nvPr>
        </p:nvSpPr>
        <p:spPr>
          <a:xfrm>
            <a:off x="530700" y="1149200"/>
            <a:ext cx="8183700" cy="39942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can be executed in time-intervals. This is called timing events.</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b="0" lang="en" sz="2000">
                <a:solidFill>
                  <a:srgbClr val="0170BA"/>
                </a:solidFill>
                <a:latin typeface="Alegreya"/>
                <a:ea typeface="Alegreya"/>
                <a:cs typeface="Alegreya"/>
                <a:sym typeface="Alegreya"/>
              </a:rPr>
              <a:t> </a:t>
            </a:r>
            <a:r>
              <a:rPr lang="en" sz="2000">
                <a:solidFill>
                  <a:srgbClr val="0170BA"/>
                </a:solidFill>
                <a:latin typeface="Alegreya"/>
                <a:ea typeface="Alegreya"/>
                <a:cs typeface="Alegreya"/>
                <a:sym typeface="Alegreya"/>
              </a:rPr>
              <a:t>JavaScript Timing Events</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With JavaScript, it is possible to execute some code at specified time-intervals. This is called timing events.</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It's very easy to time events in JavaScript. The two key methods that are used are:</a:t>
            </a:r>
            <a:endParaRPr b="0" sz="2000">
              <a:solidFill>
                <a:srgbClr val="434343"/>
              </a:solidFill>
              <a:latin typeface="Alegreya"/>
              <a:ea typeface="Alegreya"/>
              <a:cs typeface="Alegreya"/>
              <a:sym typeface="Alegreya"/>
            </a:endParaRPr>
          </a:p>
          <a:p>
            <a:pPr indent="-355600" lvl="1" marL="914400" rtl="0" algn="l">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setInterval( )</a:t>
            </a:r>
            <a:r>
              <a:rPr b="0" lang="en" sz="2000">
                <a:solidFill>
                  <a:srgbClr val="434343"/>
                </a:solidFill>
                <a:latin typeface="Alegreya"/>
                <a:ea typeface="Alegreya"/>
                <a:cs typeface="Alegreya"/>
                <a:sym typeface="Alegreya"/>
              </a:rPr>
              <a:t> - executes a function, over and over again, at specified time intervals</a:t>
            </a:r>
            <a:endParaRPr b="0" sz="2000">
              <a:solidFill>
                <a:srgbClr val="434343"/>
              </a:solidFill>
              <a:latin typeface="Alegreya"/>
              <a:ea typeface="Alegreya"/>
              <a:cs typeface="Alegreya"/>
              <a:sym typeface="Alegreya"/>
            </a:endParaRPr>
          </a:p>
          <a:p>
            <a:pPr indent="-355600" lvl="1" marL="914400" rtl="0" algn="l">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setTimeout( )</a:t>
            </a:r>
            <a:r>
              <a:rPr b="0" lang="en" sz="2000">
                <a:solidFill>
                  <a:srgbClr val="434343"/>
                </a:solidFill>
                <a:latin typeface="Alegreya"/>
                <a:ea typeface="Alegreya"/>
                <a:cs typeface="Alegreya"/>
                <a:sym typeface="Alegreya"/>
              </a:rPr>
              <a:t> - executes a function, once, after waiting a specified number of milliseconds</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Note:</a:t>
            </a:r>
            <a:r>
              <a:rPr b="0" lang="en" sz="2000">
                <a:solidFill>
                  <a:srgbClr val="0170BA"/>
                </a:solidFill>
                <a:latin typeface="Alegreya"/>
                <a:ea typeface="Alegreya"/>
                <a:cs typeface="Alegreya"/>
                <a:sym typeface="Alegreya"/>
              </a:rPr>
              <a:t> The </a:t>
            </a:r>
            <a:r>
              <a:rPr lang="en" sz="2000">
                <a:solidFill>
                  <a:srgbClr val="0170BA"/>
                </a:solidFill>
                <a:latin typeface="Alegreya"/>
                <a:ea typeface="Alegreya"/>
                <a:cs typeface="Alegreya"/>
                <a:sym typeface="Alegreya"/>
              </a:rPr>
              <a:t>setInterval()</a:t>
            </a:r>
            <a:r>
              <a:rPr b="0" lang="en" sz="2000">
                <a:solidFill>
                  <a:srgbClr val="0170BA"/>
                </a:solidFill>
                <a:latin typeface="Alegreya"/>
                <a:ea typeface="Alegreya"/>
                <a:cs typeface="Alegreya"/>
                <a:sym typeface="Alegreya"/>
              </a:rPr>
              <a:t> and </a:t>
            </a:r>
            <a:r>
              <a:rPr lang="en" sz="2000">
                <a:solidFill>
                  <a:srgbClr val="0170BA"/>
                </a:solidFill>
                <a:latin typeface="Alegreya"/>
                <a:ea typeface="Alegreya"/>
                <a:cs typeface="Alegreya"/>
                <a:sym typeface="Alegreya"/>
              </a:rPr>
              <a:t>setTimeout()</a:t>
            </a:r>
            <a:r>
              <a:rPr b="0" lang="en" sz="2000">
                <a:solidFill>
                  <a:srgbClr val="0170BA"/>
                </a:solidFill>
                <a:latin typeface="Alegreya"/>
                <a:ea typeface="Alegreya"/>
                <a:cs typeface="Alegreya"/>
                <a:sym typeface="Alegreya"/>
              </a:rPr>
              <a:t> are both methods of the HTML DOM Window object.</a:t>
            </a:r>
            <a:endParaRPr sz="2000">
              <a:solidFill>
                <a:srgbClr val="0170BA"/>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0" name="Shape 2010"/>
        <p:cNvGrpSpPr/>
        <p:nvPr/>
      </p:nvGrpSpPr>
      <p:grpSpPr>
        <a:xfrm>
          <a:off x="0" y="0"/>
          <a:ext cx="0" cy="0"/>
          <a:chOff x="0" y="0"/>
          <a:chExt cx="0" cy="0"/>
        </a:xfrm>
      </p:grpSpPr>
      <p:sp>
        <p:nvSpPr>
          <p:cNvPr id="2011" name="Google Shape;2011;p250"/>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Timing (cont.)</a:t>
            </a:r>
            <a:endParaRPr sz="3600">
              <a:solidFill>
                <a:srgbClr val="63A814"/>
              </a:solidFill>
              <a:latin typeface="Alegreya"/>
              <a:ea typeface="Alegreya"/>
              <a:cs typeface="Alegreya"/>
              <a:sym typeface="Alegreya"/>
            </a:endParaRPr>
          </a:p>
        </p:txBody>
      </p:sp>
      <p:pic>
        <p:nvPicPr>
          <p:cNvPr id="2012" name="Google Shape;2012;p250"/>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2013" name="Google Shape;2013;p250"/>
          <p:cNvSpPr txBox="1"/>
          <p:nvPr>
            <p:ph type="title"/>
          </p:nvPr>
        </p:nvSpPr>
        <p:spPr>
          <a:xfrm>
            <a:off x="530700" y="1149200"/>
            <a:ext cx="8183700" cy="39942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sz="2000">
                <a:solidFill>
                  <a:srgbClr val="0170BA"/>
                </a:solidFill>
                <a:latin typeface="Alegreya"/>
                <a:ea typeface="Alegreya"/>
                <a:cs typeface="Alegreya"/>
                <a:sym typeface="Alegreya"/>
              </a:rPr>
              <a:t>The setInterval( ) Method</a:t>
            </a:r>
            <a:endParaRPr sz="2000">
              <a:solidFill>
                <a:srgbClr val="0170BA"/>
              </a:solidFill>
              <a:latin typeface="Alegreya"/>
              <a:ea typeface="Alegreya"/>
              <a:cs typeface="Alegreya"/>
              <a:sym typeface="Alegreya"/>
            </a:endParaRPr>
          </a:p>
          <a:p>
            <a:pPr indent="-355600" lvl="0" marL="457200" rtl="0" algn="l">
              <a:lnSpc>
                <a:spcPct val="115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setInterval( )</a:t>
            </a:r>
            <a:r>
              <a:rPr b="0" lang="en" sz="2000">
                <a:solidFill>
                  <a:srgbClr val="434343"/>
                </a:solidFill>
                <a:latin typeface="Alegreya"/>
                <a:ea typeface="Alegreya"/>
                <a:cs typeface="Alegreya"/>
                <a:sym typeface="Alegreya"/>
              </a:rPr>
              <a:t> method will wait a specified number of milliseconds, and then execute a specified function, and it will continue to execute the function, once at every given time-interval.</a:t>
            </a:r>
            <a:r>
              <a:rPr lang="en" sz="2000">
                <a:solidFill>
                  <a:srgbClr val="434343"/>
                </a:solidFill>
                <a:latin typeface="Alegreya"/>
                <a:ea typeface="Alegreya"/>
                <a:cs typeface="Alegreya"/>
                <a:sym typeface="Alegreya"/>
              </a:rPr>
              <a:t> </a:t>
            </a:r>
            <a:endParaRPr sz="2000">
              <a:solidFill>
                <a:srgbClr val="434343"/>
              </a:solidFill>
              <a:latin typeface="Alegreya"/>
              <a:ea typeface="Alegreya"/>
              <a:cs typeface="Alegreya"/>
              <a:sym typeface="Alegreya"/>
            </a:endParaRPr>
          </a:p>
          <a:p>
            <a:pPr indent="0" lvl="0" marL="0" rtl="0" algn="l">
              <a:lnSpc>
                <a:spcPct val="115000"/>
              </a:lnSpc>
              <a:spcBef>
                <a:spcPts val="500"/>
              </a:spcBef>
              <a:spcAft>
                <a:spcPts val="0"/>
              </a:spcAft>
              <a:buNone/>
            </a:pPr>
            <a:r>
              <a:rPr lang="en" sz="2000">
                <a:solidFill>
                  <a:schemeClr val="accent5"/>
                </a:solidFill>
                <a:latin typeface="Alegreya"/>
                <a:ea typeface="Alegreya"/>
                <a:cs typeface="Alegreya"/>
                <a:sym typeface="Alegreya"/>
              </a:rPr>
              <a:t>Syntax:</a:t>
            </a:r>
            <a:r>
              <a:rPr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window.setInterval("javascript function",milliseconds);</a:t>
            </a:r>
            <a:endParaRPr b="0" sz="1800">
              <a:solidFill>
                <a:srgbClr val="434343"/>
              </a:solidFill>
              <a:latin typeface="Trebuchet MS"/>
              <a:ea typeface="Trebuchet MS"/>
              <a:cs typeface="Trebuchet MS"/>
              <a:sym typeface="Trebuchet MS"/>
            </a:endParaRPr>
          </a:p>
          <a:p>
            <a:pPr indent="-355600" lvl="0" marL="457200" rtl="0" algn="l">
              <a:lnSpc>
                <a:spcPct val="115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 The </a:t>
            </a:r>
            <a:r>
              <a:rPr lang="en" sz="2000">
                <a:solidFill>
                  <a:schemeClr val="accent5"/>
                </a:solidFill>
                <a:latin typeface="Alegreya"/>
                <a:ea typeface="Alegreya"/>
                <a:cs typeface="Alegreya"/>
                <a:sym typeface="Alegreya"/>
              </a:rPr>
              <a:t>window.setInterval( )</a:t>
            </a:r>
            <a:r>
              <a:rPr b="0" lang="en" sz="2000">
                <a:solidFill>
                  <a:srgbClr val="434343"/>
                </a:solidFill>
                <a:latin typeface="Alegreya"/>
                <a:ea typeface="Alegreya"/>
                <a:cs typeface="Alegreya"/>
                <a:sym typeface="Alegreya"/>
              </a:rPr>
              <a:t> method can be written without the window prefix.</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first parameter</a:t>
            </a:r>
            <a:r>
              <a:rPr b="0" lang="en" sz="2000">
                <a:solidFill>
                  <a:srgbClr val="434343"/>
                </a:solidFill>
                <a:latin typeface="Alegreya"/>
                <a:ea typeface="Alegreya"/>
                <a:cs typeface="Alegreya"/>
                <a:sym typeface="Alegreya"/>
              </a:rPr>
              <a:t> of setInterval() should be a function.</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second parameter</a:t>
            </a:r>
            <a:r>
              <a:rPr b="0" lang="en" sz="2000">
                <a:solidFill>
                  <a:srgbClr val="434343"/>
                </a:solidFill>
                <a:latin typeface="Alegreya"/>
                <a:ea typeface="Alegreya"/>
                <a:cs typeface="Alegreya"/>
                <a:sym typeface="Alegreya"/>
              </a:rPr>
              <a:t> indicates the length of the time-intervals between each execution.</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7" name="Shape 2017"/>
        <p:cNvGrpSpPr/>
        <p:nvPr/>
      </p:nvGrpSpPr>
      <p:grpSpPr>
        <a:xfrm>
          <a:off x="0" y="0"/>
          <a:ext cx="0" cy="0"/>
          <a:chOff x="0" y="0"/>
          <a:chExt cx="0" cy="0"/>
        </a:xfrm>
      </p:grpSpPr>
      <p:sp>
        <p:nvSpPr>
          <p:cNvPr id="2018" name="Google Shape;2018;p251"/>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Timing (cont.)</a:t>
            </a:r>
            <a:endParaRPr sz="3600">
              <a:solidFill>
                <a:srgbClr val="63A814"/>
              </a:solidFill>
              <a:latin typeface="Alegreya"/>
              <a:ea typeface="Alegreya"/>
              <a:cs typeface="Alegreya"/>
              <a:sym typeface="Alegreya"/>
            </a:endParaRPr>
          </a:p>
        </p:txBody>
      </p:sp>
      <p:pic>
        <p:nvPicPr>
          <p:cNvPr id="2019" name="Google Shape;2019;p251"/>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2020" name="Google Shape;2020;p251"/>
          <p:cNvSpPr txBox="1"/>
          <p:nvPr>
            <p:ph type="title"/>
          </p:nvPr>
        </p:nvSpPr>
        <p:spPr>
          <a:xfrm>
            <a:off x="530700" y="1149200"/>
            <a:ext cx="8183700" cy="39942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Alert "hello" every 3 seconds:</a:t>
            </a:r>
            <a:endParaRPr b="0" sz="2000">
              <a:solidFill>
                <a:srgbClr val="434343"/>
              </a:solidFill>
              <a:latin typeface="Alegreya"/>
              <a:ea typeface="Alegreya"/>
              <a:cs typeface="Alegreya"/>
              <a:sym typeface="Alegreya"/>
            </a:endParaRPr>
          </a:p>
          <a:p>
            <a:pPr indent="0" lvl="0" marL="0" rtl="0" algn="l">
              <a:lnSpc>
                <a:spcPct val="115000"/>
              </a:lnSpc>
              <a:spcBef>
                <a:spcPts val="400"/>
              </a:spcBef>
              <a:spcAft>
                <a:spcPts val="0"/>
              </a:spcAft>
              <a:buNone/>
            </a:pPr>
            <a:r>
              <a:rPr lang="en" sz="2000">
                <a:solidFill>
                  <a:schemeClr val="accent5"/>
                </a:solidFill>
                <a:latin typeface="Alegreya"/>
                <a:ea typeface="Alegreya"/>
                <a:cs typeface="Alegreya"/>
                <a:sym typeface="Alegreya"/>
              </a:rPr>
              <a:t>Example:	</a:t>
            </a:r>
            <a:r>
              <a:rPr b="0" lang="en" sz="1800">
                <a:solidFill>
                  <a:srgbClr val="434343"/>
                </a:solidFill>
                <a:latin typeface="Trebuchet MS"/>
                <a:ea typeface="Trebuchet MS"/>
                <a:cs typeface="Trebuchet MS"/>
                <a:sym typeface="Trebuchet MS"/>
              </a:rPr>
              <a:t>setInterval(function(){alert("Hello")},3000);</a:t>
            </a:r>
            <a:endParaRPr b="0" i="1" sz="2000">
              <a:solidFill>
                <a:srgbClr val="434343"/>
              </a:solidFill>
              <a:latin typeface="Alegreya"/>
              <a:ea typeface="Alegreya"/>
              <a:cs typeface="Alegreya"/>
              <a:sym typeface="Alegreya"/>
            </a:endParaRPr>
          </a:p>
          <a:p>
            <a:pPr indent="-355600" lvl="0" marL="457200" rtl="0" algn="l">
              <a:lnSpc>
                <a:spcPct val="115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 The example show you how the setInterval() method works, but it is not very likely that you want to alert a message every 3 seconds.</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Below is an example that will display the current time. The setInterval() method is used to execute the function once every 1 second, just like a digital watch.</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36"/>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Statements </a:t>
            </a:r>
            <a:r>
              <a:rPr lang="en" sz="3600">
                <a:solidFill>
                  <a:srgbClr val="63A814"/>
                </a:solidFill>
                <a:latin typeface="Alegreya"/>
                <a:ea typeface="Alegreya"/>
                <a:cs typeface="Alegreya"/>
                <a:sym typeface="Alegreya"/>
              </a:rPr>
              <a:t>(cont.)</a:t>
            </a:r>
            <a:endParaRPr b="0" sz="3600">
              <a:solidFill>
                <a:srgbClr val="63A814"/>
              </a:solidFill>
              <a:latin typeface="Alegreya"/>
              <a:ea typeface="Alegreya"/>
              <a:cs typeface="Alegreya"/>
              <a:sym typeface="Alegreya"/>
            </a:endParaRPr>
          </a:p>
        </p:txBody>
      </p:sp>
      <p:sp>
        <p:nvSpPr>
          <p:cNvPr id="444" name="Google Shape;444;p36"/>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 sz="2000" u="sng">
                <a:solidFill>
                  <a:srgbClr val="0170BA"/>
                </a:solidFill>
                <a:latin typeface="Alegreya"/>
                <a:ea typeface="Alegreya"/>
                <a:cs typeface="Alegreya"/>
                <a:sym typeface="Alegreya"/>
              </a:rPr>
              <a:t>JavaScript is Case Sensitive</a:t>
            </a:r>
            <a:endParaRPr sz="2000" u="sng">
              <a:solidFill>
                <a:srgbClr val="0170BA"/>
              </a:solidFill>
              <a:latin typeface="Alegreya"/>
              <a:ea typeface="Alegreya"/>
              <a:cs typeface="Alegreya"/>
              <a:sym typeface="Alegreya"/>
            </a:endParaRPr>
          </a:p>
          <a:p>
            <a:pPr indent="-355600" lvl="0" marL="457200" rtl="0" algn="l">
              <a:lnSpc>
                <a:spcPct val="115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is </a:t>
            </a:r>
            <a:r>
              <a:rPr b="0" lang="en" sz="2000">
                <a:solidFill>
                  <a:schemeClr val="accent5"/>
                </a:solidFill>
                <a:latin typeface="Alegreya"/>
                <a:ea typeface="Alegreya"/>
                <a:cs typeface="Alegreya"/>
                <a:sym typeface="Alegreya"/>
              </a:rPr>
              <a:t>case sensitive</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Watch your capitalization closely when you write JavaScript statements.</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 function </a:t>
            </a:r>
            <a:r>
              <a:rPr lang="en" sz="2000">
                <a:solidFill>
                  <a:schemeClr val="accent5"/>
                </a:solidFill>
                <a:latin typeface="Alegreya"/>
                <a:ea typeface="Alegreya"/>
                <a:cs typeface="Alegreya"/>
                <a:sym typeface="Alegreya"/>
              </a:rPr>
              <a:t>getElementById </a:t>
            </a:r>
            <a:r>
              <a:rPr b="0" lang="en" sz="2000">
                <a:solidFill>
                  <a:srgbClr val="434343"/>
                </a:solidFill>
                <a:latin typeface="Alegreya"/>
                <a:ea typeface="Alegreya"/>
                <a:cs typeface="Alegreya"/>
                <a:sym typeface="Alegreya"/>
              </a:rPr>
              <a:t>is not the same as </a:t>
            </a:r>
            <a:r>
              <a:rPr lang="en" sz="2000">
                <a:solidFill>
                  <a:schemeClr val="accent5"/>
                </a:solidFill>
                <a:latin typeface="Alegreya"/>
                <a:ea typeface="Alegreya"/>
                <a:cs typeface="Alegreya"/>
                <a:sym typeface="Alegreya"/>
              </a:rPr>
              <a:t>getElementbyID</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 variable named </a:t>
            </a:r>
            <a:r>
              <a:rPr lang="en" sz="2000">
                <a:solidFill>
                  <a:schemeClr val="accent5"/>
                </a:solidFill>
                <a:latin typeface="Alegreya"/>
                <a:ea typeface="Alegreya"/>
                <a:cs typeface="Alegreya"/>
                <a:sym typeface="Alegreya"/>
              </a:rPr>
              <a:t>myVariable </a:t>
            </a:r>
            <a:r>
              <a:rPr b="0" lang="en" sz="2000">
                <a:solidFill>
                  <a:srgbClr val="434343"/>
                </a:solidFill>
                <a:latin typeface="Alegreya"/>
                <a:ea typeface="Alegreya"/>
                <a:cs typeface="Alegreya"/>
                <a:sym typeface="Alegreya"/>
              </a:rPr>
              <a:t>is not the same as </a:t>
            </a:r>
            <a:r>
              <a:rPr lang="en" sz="2000">
                <a:solidFill>
                  <a:schemeClr val="accent5"/>
                </a:solidFill>
                <a:latin typeface="Alegreya"/>
                <a:ea typeface="Alegreya"/>
                <a:cs typeface="Alegreya"/>
                <a:sym typeface="Alegreya"/>
              </a:rPr>
              <a:t>MyVariable</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0" rtl="0" algn="l">
              <a:lnSpc>
                <a:spcPct val="115000"/>
              </a:lnSpc>
              <a:spcBef>
                <a:spcPts val="400"/>
              </a:spcBef>
              <a:spcAft>
                <a:spcPts val="0"/>
              </a:spcAft>
              <a:buNone/>
            </a:pPr>
            <a:r>
              <a:rPr lang="en" sz="2000" u="sng">
                <a:solidFill>
                  <a:srgbClr val="0170BA"/>
                </a:solidFill>
                <a:latin typeface="Alegreya"/>
                <a:ea typeface="Alegreya"/>
                <a:cs typeface="Alegreya"/>
                <a:sym typeface="Alegreya"/>
              </a:rPr>
              <a:t>White Space</a:t>
            </a:r>
            <a:endParaRPr sz="2000" u="sng">
              <a:solidFill>
                <a:srgbClr val="0170BA"/>
              </a:solidFill>
              <a:latin typeface="Alegreya"/>
              <a:ea typeface="Alegreya"/>
              <a:cs typeface="Alegreya"/>
              <a:sym typeface="Alegreya"/>
            </a:endParaRPr>
          </a:p>
          <a:p>
            <a:pPr indent="-355600" lvl="0" marL="457200" rtl="0" algn="l">
              <a:lnSpc>
                <a:spcPct val="115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ignores extra spaces. You can add white space to your script to make it more readable. The following lines are equivalent:</a:t>
            </a:r>
            <a:endParaRPr b="0" sz="2000">
              <a:solidFill>
                <a:srgbClr val="434343"/>
              </a:solidFill>
              <a:latin typeface="Alegreya"/>
              <a:ea typeface="Alegreya"/>
              <a:cs typeface="Alegreya"/>
              <a:sym typeface="Alegreya"/>
            </a:endParaRPr>
          </a:p>
          <a:p>
            <a:pPr indent="0" lvl="0" marL="914400" rtl="0" algn="l">
              <a:lnSpc>
                <a:spcPct val="115000"/>
              </a:lnSpc>
              <a:spcBef>
                <a:spcPts val="400"/>
              </a:spcBef>
              <a:spcAft>
                <a:spcPts val="0"/>
              </a:spcAft>
              <a:buNone/>
            </a:pPr>
            <a:r>
              <a:rPr b="0" i="1" lang="en" sz="1600">
                <a:solidFill>
                  <a:srgbClr val="434343"/>
                </a:solidFill>
                <a:latin typeface="Trebuchet MS"/>
                <a:ea typeface="Trebuchet MS"/>
                <a:cs typeface="Trebuchet MS"/>
                <a:sym typeface="Trebuchet MS"/>
              </a:rPr>
              <a:t>var person="Hege";</a:t>
            </a:r>
            <a:endParaRPr b="0" i="1" sz="1600">
              <a:solidFill>
                <a:srgbClr val="434343"/>
              </a:solidFill>
              <a:latin typeface="Trebuchet MS"/>
              <a:ea typeface="Trebuchet MS"/>
              <a:cs typeface="Trebuchet MS"/>
              <a:sym typeface="Trebuchet MS"/>
            </a:endParaRPr>
          </a:p>
          <a:p>
            <a:pPr indent="0" lvl="0" marL="914400" rtl="0" algn="l">
              <a:lnSpc>
                <a:spcPct val="115000"/>
              </a:lnSpc>
              <a:spcBef>
                <a:spcPts val="400"/>
              </a:spcBef>
              <a:spcAft>
                <a:spcPts val="0"/>
              </a:spcAft>
              <a:buNone/>
            </a:pPr>
            <a:r>
              <a:rPr b="0" i="1" lang="en" sz="1600">
                <a:solidFill>
                  <a:srgbClr val="434343"/>
                </a:solidFill>
                <a:latin typeface="Trebuchet MS"/>
                <a:ea typeface="Trebuchet MS"/>
                <a:cs typeface="Trebuchet MS"/>
                <a:sym typeface="Trebuchet MS"/>
              </a:rPr>
              <a:t>var person = "Hege";</a:t>
            </a:r>
            <a:endParaRPr sz="1600" u="sng">
              <a:solidFill>
                <a:srgbClr val="434343"/>
              </a:solidFill>
              <a:latin typeface="Trebuchet MS"/>
              <a:ea typeface="Trebuchet MS"/>
              <a:cs typeface="Trebuchet MS"/>
              <a:sym typeface="Trebuchet MS"/>
            </a:endParaRPr>
          </a:p>
        </p:txBody>
      </p:sp>
      <p:pic>
        <p:nvPicPr>
          <p:cNvPr id="445" name="Google Shape;445;p36"/>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4" name="Shape 2024"/>
        <p:cNvGrpSpPr/>
        <p:nvPr/>
      </p:nvGrpSpPr>
      <p:grpSpPr>
        <a:xfrm>
          <a:off x="0" y="0"/>
          <a:ext cx="0" cy="0"/>
          <a:chOff x="0" y="0"/>
          <a:chExt cx="0" cy="0"/>
        </a:xfrm>
      </p:grpSpPr>
      <p:sp>
        <p:nvSpPr>
          <p:cNvPr id="2025" name="Google Shape;2025;p252"/>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Timing (cont.)</a:t>
            </a:r>
            <a:endParaRPr sz="3600">
              <a:solidFill>
                <a:srgbClr val="63A814"/>
              </a:solidFill>
              <a:latin typeface="Alegreya"/>
              <a:ea typeface="Alegreya"/>
              <a:cs typeface="Alegreya"/>
              <a:sym typeface="Alegreya"/>
            </a:endParaRPr>
          </a:p>
        </p:txBody>
      </p:sp>
      <p:pic>
        <p:nvPicPr>
          <p:cNvPr id="2026" name="Google Shape;2026;p252"/>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2027" name="Google Shape;2027;p252"/>
          <p:cNvSpPr txBox="1"/>
          <p:nvPr>
            <p:ph type="title"/>
          </p:nvPr>
        </p:nvSpPr>
        <p:spPr>
          <a:xfrm>
            <a:off x="530700" y="1149200"/>
            <a:ext cx="8183700" cy="39942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Display the current time:</a:t>
            </a:r>
            <a:endParaRPr b="0" sz="2000">
              <a:solidFill>
                <a:srgbClr val="434343"/>
              </a:solidFill>
              <a:latin typeface="Alegreya"/>
              <a:ea typeface="Alegreya"/>
              <a:cs typeface="Alegreya"/>
              <a:sym typeface="Alegreya"/>
            </a:endParaRPr>
          </a:p>
          <a:p>
            <a:pPr indent="0" lvl="0" marL="0" marR="0" rtl="0" algn="l">
              <a:lnSpc>
                <a:spcPct val="115000"/>
              </a:lnSpc>
              <a:spcBef>
                <a:spcPts val="0"/>
              </a:spcBef>
              <a:spcAft>
                <a:spcPts val="0"/>
              </a:spcAft>
              <a:buNone/>
            </a:pPr>
            <a:r>
              <a:rPr lang="en" sz="2000">
                <a:solidFill>
                  <a:schemeClr val="accent5"/>
                </a:solidFill>
                <a:latin typeface="Alegreya"/>
                <a:ea typeface="Alegreya"/>
                <a:cs typeface="Alegreya"/>
                <a:sym typeface="Alegreya"/>
              </a:rPr>
              <a:t>Example:</a:t>
            </a:r>
            <a:r>
              <a:rPr b="0"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let myVar=setInterval(function(){myTimer()},1000);</a:t>
            </a:r>
            <a:endParaRPr b="0" sz="1800">
              <a:solidFill>
                <a:srgbClr val="434343"/>
              </a:solidFill>
              <a:latin typeface="Trebuchet MS"/>
              <a:ea typeface="Trebuchet MS"/>
              <a:cs typeface="Trebuchet MS"/>
              <a:sym typeface="Trebuchet MS"/>
            </a:endParaRPr>
          </a:p>
          <a:p>
            <a:pPr indent="457200" lvl="0" marL="457200" marR="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function myTimer()  {</a:t>
            </a:r>
            <a:endParaRPr b="0" sz="1800">
              <a:solidFill>
                <a:srgbClr val="434343"/>
              </a:solidFill>
              <a:latin typeface="Trebuchet MS"/>
              <a:ea typeface="Trebuchet MS"/>
              <a:cs typeface="Trebuchet MS"/>
              <a:sym typeface="Trebuchet MS"/>
            </a:endParaRPr>
          </a:p>
          <a:p>
            <a:pPr indent="0" lvl="0" marL="1371600" marR="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var d=new Date();</a:t>
            </a:r>
            <a:endParaRPr b="0" sz="1800">
              <a:solidFill>
                <a:srgbClr val="434343"/>
              </a:solidFill>
              <a:latin typeface="Trebuchet MS"/>
              <a:ea typeface="Trebuchet MS"/>
              <a:cs typeface="Trebuchet MS"/>
              <a:sym typeface="Trebuchet MS"/>
            </a:endParaRPr>
          </a:p>
          <a:p>
            <a:pPr indent="0" lvl="0" marL="1371600" marR="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var t=d.toLocaleTimeString();</a:t>
            </a:r>
            <a:endParaRPr b="0" sz="1800">
              <a:solidFill>
                <a:srgbClr val="434343"/>
              </a:solidFill>
              <a:latin typeface="Trebuchet MS"/>
              <a:ea typeface="Trebuchet MS"/>
              <a:cs typeface="Trebuchet MS"/>
              <a:sym typeface="Trebuchet MS"/>
            </a:endParaRPr>
          </a:p>
          <a:p>
            <a:pPr indent="0" lvl="0" marL="1371600" marR="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document.getElementById("demo").innerHTML=t;</a:t>
            </a:r>
            <a:endParaRPr b="0" sz="1800">
              <a:solidFill>
                <a:srgbClr val="434343"/>
              </a:solidFill>
              <a:latin typeface="Trebuchet MS"/>
              <a:ea typeface="Trebuchet MS"/>
              <a:cs typeface="Trebuchet MS"/>
              <a:sym typeface="Trebuchet MS"/>
            </a:endParaRPr>
          </a:p>
          <a:p>
            <a:pPr indent="457200" lvl="0" marL="457200" marR="0" rtl="0" algn="l">
              <a:lnSpc>
                <a:spcPct val="115000"/>
              </a:lnSpc>
              <a:spcBef>
                <a:spcPts val="0"/>
              </a:spcBef>
              <a:spcAft>
                <a:spcPts val="0"/>
              </a:spcAft>
              <a:buNone/>
            </a:pPr>
            <a:r>
              <a:rPr b="0" lang="en" sz="1800">
                <a:solidFill>
                  <a:srgbClr val="434343"/>
                </a:solidFill>
                <a:latin typeface="Trebuchet MS"/>
                <a:ea typeface="Trebuchet MS"/>
                <a:cs typeface="Trebuchet MS"/>
                <a:sym typeface="Trebuchet MS"/>
              </a:rPr>
              <a:t>}</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1" name="Shape 2031"/>
        <p:cNvGrpSpPr/>
        <p:nvPr/>
      </p:nvGrpSpPr>
      <p:grpSpPr>
        <a:xfrm>
          <a:off x="0" y="0"/>
          <a:ext cx="0" cy="0"/>
          <a:chOff x="0" y="0"/>
          <a:chExt cx="0" cy="0"/>
        </a:xfrm>
      </p:grpSpPr>
      <p:sp>
        <p:nvSpPr>
          <p:cNvPr id="2032" name="Google Shape;2032;p253"/>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Timing (cont.)</a:t>
            </a:r>
            <a:endParaRPr sz="3600">
              <a:solidFill>
                <a:srgbClr val="63A814"/>
              </a:solidFill>
              <a:latin typeface="Alegreya"/>
              <a:ea typeface="Alegreya"/>
              <a:cs typeface="Alegreya"/>
              <a:sym typeface="Alegreya"/>
            </a:endParaRPr>
          </a:p>
        </p:txBody>
      </p:sp>
      <p:pic>
        <p:nvPicPr>
          <p:cNvPr id="2033" name="Google Shape;2033;p253"/>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2034" name="Google Shape;2034;p253"/>
          <p:cNvSpPr txBox="1"/>
          <p:nvPr>
            <p:ph type="title"/>
          </p:nvPr>
        </p:nvSpPr>
        <p:spPr>
          <a:xfrm>
            <a:off x="530700" y="1149200"/>
            <a:ext cx="8183700" cy="39942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50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Same example as above, but we have added a "Stop time" button:</a:t>
            </a:r>
            <a:endParaRPr b="0" sz="2000">
              <a:solidFill>
                <a:srgbClr val="000000"/>
              </a:solidFill>
              <a:latin typeface="Alegreya"/>
              <a:ea typeface="Alegreya"/>
              <a:cs typeface="Alegreya"/>
              <a:sym typeface="Alegreya"/>
            </a:endParaRPr>
          </a:p>
          <a:p>
            <a:pPr indent="0" lvl="0" marL="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&lt;p id="demo"&gt;&lt;/p&gt;</a:t>
            </a:r>
            <a:endParaRPr b="0"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&lt;button onclick="myStopFunction()"&gt;Stop time&lt;/button&gt;</a:t>
            </a:r>
            <a:endParaRPr b="0"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 &lt;script&gt;</a:t>
            </a:r>
            <a:endParaRPr b="0" sz="1800">
              <a:solidFill>
                <a:srgbClr val="434343"/>
              </a:solidFill>
              <a:latin typeface="Trebuchet MS"/>
              <a:ea typeface="Trebuchet MS"/>
              <a:cs typeface="Trebuchet MS"/>
              <a:sym typeface="Trebuchet MS"/>
            </a:endParaRPr>
          </a:p>
          <a:p>
            <a:pPr indent="0" lvl="0" marL="45720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l</a:t>
            </a:r>
            <a:r>
              <a:rPr b="0" lang="en" sz="1800">
                <a:solidFill>
                  <a:srgbClr val="434343"/>
                </a:solidFill>
                <a:latin typeface="Trebuchet MS"/>
                <a:ea typeface="Trebuchet MS"/>
                <a:cs typeface="Trebuchet MS"/>
                <a:sym typeface="Trebuchet MS"/>
              </a:rPr>
              <a:t>et myVar=setInterval(function(){myTimer()},1000);</a:t>
            </a:r>
            <a:endParaRPr b="0" sz="1800">
              <a:solidFill>
                <a:srgbClr val="434343"/>
              </a:solidFill>
              <a:latin typeface="Trebuchet MS"/>
              <a:ea typeface="Trebuchet MS"/>
              <a:cs typeface="Trebuchet MS"/>
              <a:sym typeface="Trebuchet MS"/>
            </a:endParaRPr>
          </a:p>
          <a:p>
            <a:pPr indent="0" lvl="0" marL="45720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function myTimer()  {</a:t>
            </a:r>
            <a:endParaRPr b="0" sz="1800">
              <a:solidFill>
                <a:srgbClr val="434343"/>
              </a:solidFill>
              <a:latin typeface="Trebuchet MS"/>
              <a:ea typeface="Trebuchet MS"/>
              <a:cs typeface="Trebuchet MS"/>
              <a:sym typeface="Trebuchet MS"/>
            </a:endParaRPr>
          </a:p>
          <a:p>
            <a:pPr indent="0" lvl="0" marL="45720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let </a:t>
            </a:r>
            <a:r>
              <a:rPr b="0" lang="en" sz="1800">
                <a:solidFill>
                  <a:srgbClr val="434343"/>
                </a:solidFill>
                <a:latin typeface="Trebuchet MS"/>
                <a:ea typeface="Trebuchet MS"/>
                <a:cs typeface="Trebuchet MS"/>
                <a:sym typeface="Trebuchet MS"/>
              </a:rPr>
              <a:t>d=new Date();</a:t>
            </a:r>
            <a:endParaRPr b="0" sz="1800">
              <a:solidFill>
                <a:srgbClr val="434343"/>
              </a:solidFill>
              <a:latin typeface="Trebuchet MS"/>
              <a:ea typeface="Trebuchet MS"/>
              <a:cs typeface="Trebuchet MS"/>
              <a:sym typeface="Trebuchet MS"/>
            </a:endParaRPr>
          </a:p>
          <a:p>
            <a:pPr indent="0" lvl="0" marL="45720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let</a:t>
            </a:r>
            <a:r>
              <a:rPr b="0" lang="en" sz="1800">
                <a:solidFill>
                  <a:srgbClr val="434343"/>
                </a:solidFill>
                <a:latin typeface="Trebuchet MS"/>
                <a:ea typeface="Trebuchet MS"/>
                <a:cs typeface="Trebuchet MS"/>
                <a:sym typeface="Trebuchet MS"/>
              </a:rPr>
              <a:t> t=d.toLocaleTimeString();</a:t>
            </a:r>
            <a:endParaRPr b="0" sz="1800">
              <a:solidFill>
                <a:srgbClr val="434343"/>
              </a:solidFill>
              <a:latin typeface="Trebuchet MS"/>
              <a:ea typeface="Trebuchet MS"/>
              <a:cs typeface="Trebuchet MS"/>
              <a:sym typeface="Trebuchet MS"/>
            </a:endParaRPr>
          </a:p>
          <a:p>
            <a:pPr indent="0" lvl="0" marL="45720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document.getElementById("demo").innerHTML=t;</a:t>
            </a:r>
            <a:endParaRPr b="0" sz="1800">
              <a:solidFill>
                <a:srgbClr val="434343"/>
              </a:solidFill>
              <a:latin typeface="Trebuchet MS"/>
              <a:ea typeface="Trebuchet MS"/>
              <a:cs typeface="Trebuchet MS"/>
              <a:sym typeface="Trebuchet MS"/>
            </a:endParaRPr>
          </a:p>
          <a:p>
            <a:pPr indent="0" lvl="0" marL="45720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a:t>
            </a:r>
            <a:endParaRPr b="0" sz="1800">
              <a:solidFill>
                <a:srgbClr val="434343"/>
              </a:solidFill>
              <a:latin typeface="Trebuchet MS"/>
              <a:ea typeface="Trebuchet MS"/>
              <a:cs typeface="Trebuchet MS"/>
              <a:sym typeface="Trebuchet MS"/>
            </a:endParaRPr>
          </a:p>
          <a:p>
            <a:pPr indent="0" lvl="0" marL="45720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function myStopFunction()  {	clearInterval(myVar); }</a:t>
            </a:r>
            <a:endParaRPr b="0" sz="1800">
              <a:solidFill>
                <a:srgbClr val="434343"/>
              </a:solidFill>
              <a:latin typeface="Trebuchet MS"/>
              <a:ea typeface="Trebuchet MS"/>
              <a:cs typeface="Trebuchet MS"/>
              <a:sym typeface="Trebuchet MS"/>
            </a:endParaRPr>
          </a:p>
          <a:p>
            <a:pPr indent="457200" lvl="0" marL="457200" marR="0" rtl="0" algn="l">
              <a:lnSpc>
                <a:spcPct val="100000"/>
              </a:lnSpc>
              <a:spcBef>
                <a:spcPts val="0"/>
              </a:spcBef>
              <a:spcAft>
                <a:spcPts val="0"/>
              </a:spcAft>
              <a:buNone/>
            </a:pPr>
            <a:r>
              <a:t/>
            </a:r>
            <a:endParaRPr b="0"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t/>
            </a:r>
            <a:endParaRPr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t/>
            </a:r>
            <a:endParaRPr b="0"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t/>
            </a:r>
            <a:endParaRPr b="0" sz="2000">
              <a:solidFill>
                <a:srgbClr val="434343"/>
              </a:solidFill>
              <a:latin typeface="Alegreya"/>
              <a:ea typeface="Alegreya"/>
              <a:cs typeface="Alegreya"/>
              <a:sym typeface="Alegreya"/>
            </a:endParaRPr>
          </a:p>
          <a:p>
            <a:pPr indent="457200" lvl="0" marL="914400" marR="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8" name="Shape 2038"/>
        <p:cNvGrpSpPr/>
        <p:nvPr/>
      </p:nvGrpSpPr>
      <p:grpSpPr>
        <a:xfrm>
          <a:off x="0" y="0"/>
          <a:ext cx="0" cy="0"/>
          <a:chOff x="0" y="0"/>
          <a:chExt cx="0" cy="0"/>
        </a:xfrm>
      </p:grpSpPr>
      <p:sp>
        <p:nvSpPr>
          <p:cNvPr id="2039" name="Google Shape;2039;p254"/>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Timing (cont.)</a:t>
            </a:r>
            <a:endParaRPr sz="3600">
              <a:solidFill>
                <a:srgbClr val="63A814"/>
              </a:solidFill>
              <a:latin typeface="Alegreya"/>
              <a:ea typeface="Alegreya"/>
              <a:cs typeface="Alegreya"/>
              <a:sym typeface="Alegreya"/>
            </a:endParaRPr>
          </a:p>
        </p:txBody>
      </p:sp>
      <p:pic>
        <p:nvPicPr>
          <p:cNvPr id="2040" name="Google Shape;2040;p254"/>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2041" name="Google Shape;2041;p254"/>
          <p:cNvSpPr txBox="1"/>
          <p:nvPr>
            <p:ph type="title"/>
          </p:nvPr>
        </p:nvSpPr>
        <p:spPr>
          <a:xfrm>
            <a:off x="530700" y="1149200"/>
            <a:ext cx="8183700" cy="39942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The setTimeout() Method</a:t>
            </a:r>
            <a:endParaRPr sz="2000">
              <a:solidFill>
                <a:srgbClr val="0170BA"/>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chemeClr val="accent5"/>
                </a:solidFill>
                <a:latin typeface="Alegreya"/>
                <a:ea typeface="Alegreya"/>
                <a:cs typeface="Alegreya"/>
                <a:sym typeface="Alegreya"/>
              </a:rPr>
              <a:t>Syntax:		</a:t>
            </a:r>
            <a:r>
              <a:rPr b="0" lang="en" sz="1800">
                <a:solidFill>
                  <a:srgbClr val="434343"/>
                </a:solidFill>
                <a:latin typeface="Trebuchet MS"/>
                <a:ea typeface="Trebuchet MS"/>
                <a:cs typeface="Trebuchet MS"/>
                <a:sym typeface="Trebuchet MS"/>
              </a:rPr>
              <a:t>window.setTimeout("javascript function",milliseconds);</a:t>
            </a:r>
            <a:endParaRPr b="0" sz="1800">
              <a:solidFill>
                <a:srgbClr val="434343"/>
              </a:solidFill>
              <a:latin typeface="Trebuchet MS"/>
              <a:ea typeface="Trebuchet MS"/>
              <a:cs typeface="Trebuchet MS"/>
              <a:sym typeface="Trebuchet MS"/>
            </a:endParaRPr>
          </a:p>
          <a:p>
            <a:pPr indent="-355600" lvl="0" marL="457200" rtl="0" algn="l">
              <a:lnSpc>
                <a:spcPct val="100000"/>
              </a:lnSpc>
              <a:spcBef>
                <a:spcPts val="500"/>
              </a:spcBef>
              <a:spcAft>
                <a:spcPts val="0"/>
              </a:spcAft>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window.setTimeout() </a:t>
            </a:r>
            <a:r>
              <a:rPr b="0" lang="en" sz="2000">
                <a:solidFill>
                  <a:srgbClr val="434343"/>
                </a:solidFill>
                <a:latin typeface="Alegreya"/>
                <a:ea typeface="Alegreya"/>
                <a:cs typeface="Alegreya"/>
                <a:sym typeface="Alegreya"/>
              </a:rPr>
              <a:t>method can be written without the window prefix.</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setTimeout()</a:t>
            </a:r>
            <a:r>
              <a:rPr b="0" lang="en" sz="2000">
                <a:solidFill>
                  <a:srgbClr val="434343"/>
                </a:solidFill>
                <a:latin typeface="Alegreya"/>
                <a:ea typeface="Alegreya"/>
                <a:cs typeface="Alegreya"/>
                <a:sym typeface="Alegreya"/>
              </a:rPr>
              <a:t> method will wait the specified number of milliseconds, and then execute the specified function.</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first parameter</a:t>
            </a:r>
            <a:r>
              <a:rPr b="0" lang="en" sz="2000">
                <a:solidFill>
                  <a:srgbClr val="434343"/>
                </a:solidFill>
                <a:latin typeface="Alegreya"/>
                <a:ea typeface="Alegreya"/>
                <a:cs typeface="Alegreya"/>
                <a:sym typeface="Alegreya"/>
              </a:rPr>
              <a:t> of setTimeout() should be a function.</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second parameter</a:t>
            </a:r>
            <a:r>
              <a:rPr b="0" lang="en" sz="2000">
                <a:solidFill>
                  <a:srgbClr val="434343"/>
                </a:solidFill>
                <a:latin typeface="Alegreya"/>
                <a:ea typeface="Alegreya"/>
                <a:cs typeface="Alegreya"/>
                <a:sym typeface="Alegreya"/>
              </a:rPr>
              <a:t> indicates how many milliseconds, from now, you want to execute the first parameter.</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chemeClr val="accent5"/>
                </a:solidFill>
                <a:latin typeface="Alegreya"/>
                <a:ea typeface="Alegreya"/>
                <a:cs typeface="Alegreya"/>
                <a:sym typeface="Alegreya"/>
              </a:rPr>
              <a:t>Example:	</a:t>
            </a:r>
            <a:r>
              <a:rPr b="0" lang="en" sz="2000">
                <a:solidFill>
                  <a:srgbClr val="434343"/>
                </a:solidFill>
                <a:latin typeface="Alegreya"/>
                <a:ea typeface="Alegreya"/>
                <a:cs typeface="Alegreya"/>
                <a:sym typeface="Alegreya"/>
              </a:rPr>
              <a:t>Wait 3 seconds, then alert "Hello":</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b="0"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setTimeout(function(){alert("Hello")},3000);</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5" name="Shape 2045"/>
        <p:cNvGrpSpPr/>
        <p:nvPr/>
      </p:nvGrpSpPr>
      <p:grpSpPr>
        <a:xfrm>
          <a:off x="0" y="0"/>
          <a:ext cx="0" cy="0"/>
          <a:chOff x="0" y="0"/>
          <a:chExt cx="0" cy="0"/>
        </a:xfrm>
      </p:grpSpPr>
      <p:sp>
        <p:nvSpPr>
          <p:cNvPr id="2046" name="Google Shape;2046;p255"/>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Timing (cont.)</a:t>
            </a:r>
            <a:endParaRPr sz="3600">
              <a:solidFill>
                <a:srgbClr val="63A814"/>
              </a:solidFill>
              <a:latin typeface="Alegreya"/>
              <a:ea typeface="Alegreya"/>
              <a:cs typeface="Alegreya"/>
              <a:sym typeface="Alegreya"/>
            </a:endParaRPr>
          </a:p>
        </p:txBody>
      </p:sp>
      <p:pic>
        <p:nvPicPr>
          <p:cNvPr id="2047" name="Google Shape;2047;p255"/>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2048" name="Google Shape;2048;p255"/>
          <p:cNvSpPr txBox="1"/>
          <p:nvPr>
            <p:ph type="title"/>
          </p:nvPr>
        </p:nvSpPr>
        <p:spPr>
          <a:xfrm>
            <a:off x="530700" y="1149200"/>
            <a:ext cx="8183700" cy="39942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How to Stop the Execution?</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clearTimeout( )</a:t>
            </a:r>
            <a:r>
              <a:rPr b="0" lang="en" sz="2000">
                <a:solidFill>
                  <a:srgbClr val="434343"/>
                </a:solidFill>
                <a:latin typeface="Alegreya"/>
                <a:ea typeface="Alegreya"/>
                <a:cs typeface="Alegreya"/>
                <a:sym typeface="Alegreya"/>
              </a:rPr>
              <a:t> method is used to stop the execution of the function specified in the </a:t>
            </a:r>
            <a:r>
              <a:rPr lang="en" sz="2000">
                <a:solidFill>
                  <a:schemeClr val="accent5"/>
                </a:solidFill>
                <a:latin typeface="Alegreya"/>
                <a:ea typeface="Alegreya"/>
                <a:cs typeface="Alegreya"/>
                <a:sym typeface="Alegreya"/>
              </a:rPr>
              <a:t>setTimeout( )</a:t>
            </a:r>
            <a:r>
              <a:rPr b="0" lang="en" sz="2000">
                <a:solidFill>
                  <a:srgbClr val="434343"/>
                </a:solidFill>
                <a:latin typeface="Alegreya"/>
                <a:ea typeface="Alegreya"/>
                <a:cs typeface="Alegreya"/>
                <a:sym typeface="Alegreya"/>
              </a:rPr>
              <a:t> method.</a:t>
            </a:r>
            <a:r>
              <a:rPr lang="en" sz="2000">
                <a:solidFill>
                  <a:srgbClr val="434343"/>
                </a:solidFill>
                <a:latin typeface="Alegreya"/>
                <a:ea typeface="Alegreya"/>
                <a:cs typeface="Alegreya"/>
                <a:sym typeface="Alegreya"/>
              </a:rPr>
              <a:t> </a:t>
            </a:r>
            <a:endParaRPr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chemeClr val="accent5"/>
                </a:solidFill>
                <a:latin typeface="Alegreya"/>
                <a:ea typeface="Alegreya"/>
                <a:cs typeface="Alegreya"/>
                <a:sym typeface="Alegreya"/>
              </a:rPr>
              <a:t>Syntax:</a:t>
            </a:r>
            <a:r>
              <a:rPr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window.clearTimeout(timeoutVariable)</a:t>
            </a:r>
            <a:endParaRPr b="0" sz="1800">
              <a:solidFill>
                <a:srgbClr val="434343"/>
              </a:solidFill>
              <a:latin typeface="Trebuchet MS"/>
              <a:ea typeface="Trebuchet MS"/>
              <a:cs typeface="Trebuchet MS"/>
              <a:sym typeface="Trebuchet MS"/>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 The </a:t>
            </a:r>
            <a:r>
              <a:rPr lang="en" sz="2000">
                <a:solidFill>
                  <a:schemeClr val="accent5"/>
                </a:solidFill>
                <a:latin typeface="Alegreya"/>
                <a:ea typeface="Alegreya"/>
                <a:cs typeface="Alegreya"/>
                <a:sym typeface="Alegreya"/>
              </a:rPr>
              <a:t>window.clearTimeout()</a:t>
            </a:r>
            <a:r>
              <a:rPr b="0" lang="en" sz="2000">
                <a:solidFill>
                  <a:srgbClr val="434343"/>
                </a:solidFill>
                <a:latin typeface="Alegreya"/>
                <a:ea typeface="Alegreya"/>
                <a:cs typeface="Alegreya"/>
                <a:sym typeface="Alegreya"/>
              </a:rPr>
              <a:t> method can be written without the window prefix.</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To be able to use the </a:t>
            </a:r>
            <a:r>
              <a:rPr lang="en" sz="2000">
                <a:solidFill>
                  <a:schemeClr val="accent5"/>
                </a:solidFill>
                <a:latin typeface="Alegreya"/>
                <a:ea typeface="Alegreya"/>
                <a:cs typeface="Alegreya"/>
                <a:sym typeface="Alegreya"/>
              </a:rPr>
              <a:t>clearTimeout( )</a:t>
            </a:r>
            <a:r>
              <a:rPr b="0" lang="en" sz="2000">
                <a:solidFill>
                  <a:srgbClr val="434343"/>
                </a:solidFill>
                <a:latin typeface="Alegreya"/>
                <a:ea typeface="Alegreya"/>
                <a:cs typeface="Alegreya"/>
                <a:sym typeface="Alegreya"/>
              </a:rPr>
              <a:t> method, you must use a global variable when creating the timeout method:</a:t>
            </a:r>
            <a:endParaRPr b="0" sz="2000">
              <a:solidFill>
                <a:srgbClr val="434343"/>
              </a:solidFill>
              <a:latin typeface="Alegreya"/>
              <a:ea typeface="Alegreya"/>
              <a:cs typeface="Alegreya"/>
              <a:sym typeface="Alegreya"/>
            </a:endParaRPr>
          </a:p>
          <a:p>
            <a:pPr indent="457200" lvl="0" marL="45720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myVar=setTimeout("javascript function",milliseconds);</a:t>
            </a:r>
            <a:endParaRPr b="0" i="1" sz="2000">
              <a:solidFill>
                <a:srgbClr val="434343"/>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Then, if the function has not already been executed, you will be able to stop the execution by calling the </a:t>
            </a:r>
            <a:r>
              <a:rPr lang="en" sz="2000">
                <a:solidFill>
                  <a:schemeClr val="accent5"/>
                </a:solidFill>
                <a:latin typeface="Alegreya"/>
                <a:ea typeface="Alegreya"/>
                <a:cs typeface="Alegreya"/>
                <a:sym typeface="Alegreya"/>
              </a:rPr>
              <a:t>clearTimeout( )</a:t>
            </a:r>
            <a:r>
              <a:rPr b="0" lang="en" sz="2000">
                <a:solidFill>
                  <a:srgbClr val="434343"/>
                </a:solidFill>
                <a:latin typeface="Alegreya"/>
                <a:ea typeface="Alegreya"/>
                <a:cs typeface="Alegreya"/>
                <a:sym typeface="Alegreya"/>
              </a:rPr>
              <a:t> method.</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2" name="Shape 2052"/>
        <p:cNvGrpSpPr/>
        <p:nvPr/>
      </p:nvGrpSpPr>
      <p:grpSpPr>
        <a:xfrm>
          <a:off x="0" y="0"/>
          <a:ext cx="0" cy="0"/>
          <a:chOff x="0" y="0"/>
          <a:chExt cx="0" cy="0"/>
        </a:xfrm>
      </p:grpSpPr>
      <p:sp>
        <p:nvSpPr>
          <p:cNvPr id="2053" name="Google Shape;2053;p256"/>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Cookies</a:t>
            </a:r>
            <a:endParaRPr sz="3600">
              <a:solidFill>
                <a:srgbClr val="63A814"/>
              </a:solidFill>
              <a:latin typeface="Alegreya"/>
              <a:ea typeface="Alegreya"/>
              <a:cs typeface="Alegreya"/>
              <a:sym typeface="Alegreya"/>
            </a:endParaRPr>
          </a:p>
        </p:txBody>
      </p:sp>
      <p:pic>
        <p:nvPicPr>
          <p:cNvPr id="2054" name="Google Shape;2054;p256"/>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2055" name="Google Shape;2055;p256"/>
          <p:cNvSpPr txBox="1"/>
          <p:nvPr>
            <p:ph type="title"/>
          </p:nvPr>
        </p:nvSpPr>
        <p:spPr>
          <a:xfrm>
            <a:off x="530700" y="1149200"/>
            <a:ext cx="8183700" cy="39942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Cookies let you store user information in web pages.</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What are Cookies?</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chemeClr val="accent5"/>
              </a:buClr>
              <a:buSzPts val="2000"/>
              <a:buFont typeface="Alegreya"/>
              <a:buChar char="❏"/>
            </a:pPr>
            <a:r>
              <a:rPr b="0" lang="en" sz="2000">
                <a:solidFill>
                  <a:schemeClr val="accent5"/>
                </a:solidFill>
                <a:latin typeface="Alegreya"/>
                <a:ea typeface="Alegreya"/>
                <a:cs typeface="Alegreya"/>
                <a:sym typeface="Alegreya"/>
              </a:rPr>
              <a:t>Cookies are data, stored in small text files, on your computer.</a:t>
            </a:r>
            <a:endParaRPr b="0" sz="2000">
              <a:solidFill>
                <a:schemeClr val="accent5"/>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When a web server has sent a web page to a browser, the connection is shut down, and the server forgets everything about the user.</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Cookies were invented to solve the problem "how to remember information about the user":</a:t>
            </a:r>
            <a:endParaRPr b="0" sz="2000">
              <a:solidFill>
                <a:srgbClr val="434343"/>
              </a:solidFill>
              <a:latin typeface="Alegreya"/>
              <a:ea typeface="Alegreya"/>
              <a:cs typeface="Alegreya"/>
              <a:sym typeface="Alegreya"/>
            </a:endParaRPr>
          </a:p>
          <a:p>
            <a:pPr indent="-355600" lvl="1" marL="9144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When a user visits a web page, his name can be stored in a cookie.</a:t>
            </a:r>
            <a:endParaRPr b="0" sz="2000">
              <a:solidFill>
                <a:srgbClr val="434343"/>
              </a:solidFill>
              <a:latin typeface="Alegreya"/>
              <a:ea typeface="Alegreya"/>
              <a:cs typeface="Alegreya"/>
              <a:sym typeface="Alegreya"/>
            </a:endParaRPr>
          </a:p>
          <a:p>
            <a:pPr indent="-355600" lvl="1" marL="9144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Next time the user visits the page, the cookie "remembers" his name.</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t/>
            </a:r>
            <a:endParaRPr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t/>
            </a:r>
            <a:endParaRPr sz="2000">
              <a:solidFill>
                <a:srgbClr val="434343"/>
              </a:solidFill>
              <a:latin typeface="Alegreya"/>
              <a:ea typeface="Alegreya"/>
              <a:cs typeface="Alegreya"/>
              <a:sym typeface="Alegreya"/>
            </a:endParaRPr>
          </a:p>
          <a:p>
            <a:pPr indent="457200" lvl="0" marL="457200" marR="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t/>
            </a:r>
            <a:endParaRPr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t/>
            </a:r>
            <a:endParaRPr b="0" sz="2000">
              <a:solidFill>
                <a:srgbClr val="434343"/>
              </a:solidFill>
              <a:latin typeface="Alegreya"/>
              <a:ea typeface="Alegreya"/>
              <a:cs typeface="Alegreya"/>
              <a:sym typeface="Alegreya"/>
            </a:endParaRPr>
          </a:p>
          <a:p>
            <a:pPr indent="457200" lvl="0" marL="914400" marR="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9" name="Shape 2059"/>
        <p:cNvGrpSpPr/>
        <p:nvPr/>
      </p:nvGrpSpPr>
      <p:grpSpPr>
        <a:xfrm>
          <a:off x="0" y="0"/>
          <a:ext cx="0" cy="0"/>
          <a:chOff x="0" y="0"/>
          <a:chExt cx="0" cy="0"/>
        </a:xfrm>
      </p:grpSpPr>
      <p:sp>
        <p:nvSpPr>
          <p:cNvPr id="2060" name="Google Shape;2060;p257"/>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Cookies (cont.)</a:t>
            </a:r>
            <a:endParaRPr sz="3600">
              <a:solidFill>
                <a:srgbClr val="63A814"/>
              </a:solidFill>
              <a:latin typeface="Alegreya"/>
              <a:ea typeface="Alegreya"/>
              <a:cs typeface="Alegreya"/>
              <a:sym typeface="Alegreya"/>
            </a:endParaRPr>
          </a:p>
        </p:txBody>
      </p:sp>
      <p:pic>
        <p:nvPicPr>
          <p:cNvPr id="2061" name="Google Shape;2061;p257"/>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2062" name="Google Shape;2062;p257"/>
          <p:cNvSpPr txBox="1"/>
          <p:nvPr>
            <p:ph type="title"/>
          </p:nvPr>
        </p:nvSpPr>
        <p:spPr>
          <a:xfrm>
            <a:off x="530700" y="1149200"/>
            <a:ext cx="8183700" cy="39942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Cookies are saved in name-value pairs like:</a:t>
            </a:r>
            <a:endParaRPr b="0" sz="2000">
              <a:solidFill>
                <a:srgbClr val="434343"/>
              </a:solidFill>
              <a:latin typeface="Alegreya"/>
              <a:ea typeface="Alegreya"/>
              <a:cs typeface="Alegreya"/>
              <a:sym typeface="Alegreya"/>
            </a:endParaRPr>
          </a:p>
          <a:p>
            <a:pPr indent="457200" lvl="0" marL="45720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username=John Doe</a:t>
            </a:r>
            <a:endParaRPr b="0" sz="1800">
              <a:solidFill>
                <a:srgbClr val="434343"/>
              </a:solidFill>
              <a:latin typeface="Trebuchet MS"/>
              <a:ea typeface="Trebuchet MS"/>
              <a:cs typeface="Trebuchet MS"/>
              <a:sym typeface="Trebuchet MS"/>
            </a:endParaRPr>
          </a:p>
          <a:p>
            <a:pPr indent="-355600" lvl="0" marL="457200" marR="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When a browser request a web page from a server, cookies belonging to the page is added to the request. This way the server gets the necessary data to "remember" information about users</a:t>
            </a:r>
            <a:endParaRPr b="0" sz="2000">
              <a:solidFill>
                <a:srgbClr val="434343"/>
              </a:solidFill>
              <a:latin typeface="Alegreya"/>
              <a:ea typeface="Alegreya"/>
              <a:cs typeface="Alegreya"/>
              <a:sym typeface="Alegreya"/>
            </a:endParaRPr>
          </a:p>
          <a:p>
            <a:pPr indent="0" lvl="0" marL="0" marR="0" rtl="0" algn="l">
              <a:lnSpc>
                <a:spcPct val="100000"/>
              </a:lnSpc>
              <a:spcBef>
                <a:spcPts val="500"/>
              </a:spcBef>
              <a:spcAft>
                <a:spcPts val="0"/>
              </a:spcAft>
              <a:buNone/>
            </a:pPr>
            <a:r>
              <a:rPr lang="en" sz="2000">
                <a:solidFill>
                  <a:srgbClr val="0170BA"/>
                </a:solidFill>
                <a:latin typeface="Alegreya"/>
                <a:ea typeface="Alegreya"/>
                <a:cs typeface="Alegreya"/>
                <a:sym typeface="Alegreya"/>
              </a:rPr>
              <a:t>Create a Cookie with JavaScript</a:t>
            </a:r>
            <a:endParaRPr sz="2000">
              <a:solidFill>
                <a:srgbClr val="0170BA"/>
              </a:solidFill>
              <a:latin typeface="Alegreya"/>
              <a:ea typeface="Alegreya"/>
              <a:cs typeface="Alegreya"/>
              <a:sym typeface="Alegreya"/>
            </a:endParaRPr>
          </a:p>
          <a:p>
            <a:pPr indent="-355600" lvl="0" marL="457200" marR="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can create cookies, read cookies, and delete cookies with the property document.cookie.</a:t>
            </a:r>
            <a:endParaRPr b="0" sz="2000">
              <a:solidFill>
                <a:srgbClr val="434343"/>
              </a:solidFill>
              <a:latin typeface="Alegreya"/>
              <a:ea typeface="Alegreya"/>
              <a:cs typeface="Alegreya"/>
              <a:sym typeface="Alegreya"/>
            </a:endParaRPr>
          </a:p>
          <a:p>
            <a:pPr indent="-355600" lvl="0" marL="457200" marR="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With JavaScript, a cookie can be created like this:</a:t>
            </a:r>
            <a:endParaRPr b="0" sz="2000">
              <a:solidFill>
                <a:srgbClr val="434343"/>
              </a:solidFill>
              <a:latin typeface="Alegreya"/>
              <a:ea typeface="Alegreya"/>
              <a:cs typeface="Alegreya"/>
              <a:sym typeface="Alegreya"/>
            </a:endParaRPr>
          </a:p>
          <a:p>
            <a:pPr indent="457200" lvl="0" marL="457200" marR="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document.cookie="username=John Doe";</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6" name="Shape 2066"/>
        <p:cNvGrpSpPr/>
        <p:nvPr/>
      </p:nvGrpSpPr>
      <p:grpSpPr>
        <a:xfrm>
          <a:off x="0" y="0"/>
          <a:ext cx="0" cy="0"/>
          <a:chOff x="0" y="0"/>
          <a:chExt cx="0" cy="0"/>
        </a:xfrm>
      </p:grpSpPr>
      <p:sp>
        <p:nvSpPr>
          <p:cNvPr id="2067" name="Google Shape;2067;p258"/>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Cookies (cont.)</a:t>
            </a:r>
            <a:endParaRPr sz="3600">
              <a:solidFill>
                <a:srgbClr val="63A814"/>
              </a:solidFill>
              <a:latin typeface="Alegreya"/>
              <a:ea typeface="Alegreya"/>
              <a:cs typeface="Alegreya"/>
              <a:sym typeface="Alegreya"/>
            </a:endParaRPr>
          </a:p>
        </p:txBody>
      </p:sp>
      <p:pic>
        <p:nvPicPr>
          <p:cNvPr id="2068" name="Google Shape;2068;p258"/>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2069" name="Google Shape;2069;p258"/>
          <p:cNvSpPr txBox="1"/>
          <p:nvPr>
            <p:ph type="title"/>
          </p:nvPr>
        </p:nvSpPr>
        <p:spPr>
          <a:xfrm>
            <a:off x="530700" y="1149200"/>
            <a:ext cx="8183700" cy="3994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500"/>
              </a:spcBef>
              <a:spcAft>
                <a:spcPts val="0"/>
              </a:spcAft>
              <a:buNone/>
            </a:pPr>
            <a:r>
              <a:rPr lang="en" sz="2000">
                <a:solidFill>
                  <a:srgbClr val="0170BA"/>
                </a:solidFill>
                <a:latin typeface="Alegreya"/>
                <a:ea typeface="Alegreya"/>
                <a:cs typeface="Alegreya"/>
                <a:sym typeface="Alegreya"/>
              </a:rPr>
              <a:t>Create a Cookie with JavaScript</a:t>
            </a:r>
            <a:endParaRPr sz="2000">
              <a:solidFill>
                <a:srgbClr val="0170BA"/>
              </a:solidFill>
              <a:latin typeface="Alegreya"/>
              <a:ea typeface="Alegreya"/>
              <a:cs typeface="Alegreya"/>
              <a:sym typeface="Alegreya"/>
            </a:endParaRPr>
          </a:p>
          <a:p>
            <a:pPr indent="-355600" lvl="0" marL="457200" marR="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You can also add an expiry date (in UTC or GMT time). By default, the cookie is deleted when the browser is closed:</a:t>
            </a:r>
            <a:endParaRPr b="0" sz="2000">
              <a:solidFill>
                <a:srgbClr val="434343"/>
              </a:solidFill>
              <a:latin typeface="Alegreya"/>
              <a:ea typeface="Alegreya"/>
              <a:cs typeface="Alegreya"/>
              <a:sym typeface="Alegreya"/>
            </a:endParaRPr>
          </a:p>
          <a:p>
            <a:pPr indent="0" lvl="0" marL="0" marR="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document.cookie="username=John Doe; expires=Thu, 18 Dec 2013 12:00:00 GMT";</a:t>
            </a:r>
            <a:endParaRPr b="0" sz="1800">
              <a:solidFill>
                <a:srgbClr val="434343"/>
              </a:solidFill>
              <a:latin typeface="Trebuchet MS"/>
              <a:ea typeface="Trebuchet MS"/>
              <a:cs typeface="Trebuchet MS"/>
              <a:sym typeface="Trebuchet MS"/>
            </a:endParaRPr>
          </a:p>
          <a:p>
            <a:pPr indent="-355600" lvl="0" marL="457200" marR="0" rtl="0" algn="l">
              <a:lnSpc>
                <a:spcPct val="100000"/>
              </a:lnSpc>
              <a:spcBef>
                <a:spcPts val="10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With a path parameter, you can tell the browser what path the cookie belongs to. By default, the cookie belongs to the current page.</a:t>
            </a:r>
            <a:endParaRPr b="0" sz="2000">
              <a:solidFill>
                <a:srgbClr val="434343"/>
              </a:solidFill>
              <a:latin typeface="Alegreya"/>
              <a:ea typeface="Alegreya"/>
              <a:cs typeface="Alegreya"/>
              <a:sym typeface="Alegreya"/>
            </a:endParaRPr>
          </a:p>
          <a:p>
            <a:pPr indent="0" lvl="0" marL="0" marR="0" rtl="0" algn="l">
              <a:lnSpc>
                <a:spcPct val="100000"/>
              </a:lnSpc>
              <a:spcBef>
                <a:spcPts val="1000"/>
              </a:spcBef>
              <a:spcAft>
                <a:spcPts val="0"/>
              </a:spcAft>
              <a:buNone/>
            </a:pPr>
            <a:r>
              <a:rPr b="0" lang="en" sz="1800">
                <a:solidFill>
                  <a:srgbClr val="434343"/>
                </a:solidFill>
                <a:latin typeface="Trebuchet MS"/>
                <a:ea typeface="Trebuchet MS"/>
                <a:cs typeface="Trebuchet MS"/>
                <a:sym typeface="Trebuchet MS"/>
              </a:rPr>
              <a:t>document.cookie="username=John Doe; expires=Thu, 18 Dec 2013 12:00:00 GMT; path=/";</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3" name="Shape 2073"/>
        <p:cNvGrpSpPr/>
        <p:nvPr/>
      </p:nvGrpSpPr>
      <p:grpSpPr>
        <a:xfrm>
          <a:off x="0" y="0"/>
          <a:ext cx="0" cy="0"/>
          <a:chOff x="0" y="0"/>
          <a:chExt cx="0" cy="0"/>
        </a:xfrm>
      </p:grpSpPr>
      <p:sp>
        <p:nvSpPr>
          <p:cNvPr id="2074" name="Google Shape;2074;p259"/>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Cookies (cont.)</a:t>
            </a:r>
            <a:endParaRPr sz="3600">
              <a:solidFill>
                <a:srgbClr val="63A814"/>
              </a:solidFill>
              <a:latin typeface="Alegreya"/>
              <a:ea typeface="Alegreya"/>
              <a:cs typeface="Alegreya"/>
              <a:sym typeface="Alegreya"/>
            </a:endParaRPr>
          </a:p>
        </p:txBody>
      </p:sp>
      <p:pic>
        <p:nvPicPr>
          <p:cNvPr id="2075" name="Google Shape;2075;p259"/>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2076" name="Google Shape;2076;p259"/>
          <p:cNvSpPr txBox="1"/>
          <p:nvPr>
            <p:ph type="title"/>
          </p:nvPr>
        </p:nvSpPr>
        <p:spPr>
          <a:xfrm>
            <a:off x="530700" y="1149200"/>
            <a:ext cx="8183700" cy="39942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Read a Cookie with JavaScript</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With JavaScript, cookies can be read like this:</a:t>
            </a:r>
            <a:endParaRPr b="0" sz="2000">
              <a:solidFill>
                <a:srgbClr val="434343"/>
              </a:solidFill>
              <a:latin typeface="Alegreya"/>
              <a:ea typeface="Alegreya"/>
              <a:cs typeface="Alegreya"/>
              <a:sym typeface="Alegreya"/>
            </a:endParaRPr>
          </a:p>
          <a:p>
            <a:pPr indent="457200" lvl="0" marL="457200" marR="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var x = document.cookie;</a:t>
            </a:r>
            <a:endParaRPr b="0"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Note</a:t>
            </a:r>
            <a:r>
              <a:rPr b="0" lang="en" sz="2000">
                <a:solidFill>
                  <a:srgbClr val="0170BA"/>
                </a:solidFill>
                <a:latin typeface="Alegreya"/>
                <a:ea typeface="Alegreya"/>
                <a:cs typeface="Alegreya"/>
                <a:sym typeface="Alegreya"/>
              </a:rPr>
              <a:t>: document.cookie will return all cookies in one string much like: cookie1=value; cookie2=value; cookie3=value;</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Change a Cookie with JavaScript</a:t>
            </a:r>
            <a:endParaRPr sz="2000" u="sng">
              <a:solidFill>
                <a:srgbClr val="434343"/>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With JavaScript, you can change a cookie the same way as you create it:</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document.cookie="username=John Smith; expires=Thu, 18 Dec 2013 12:00:00 GMT; path=/";</a:t>
            </a:r>
            <a:endParaRPr b="0" i="1" sz="2000">
              <a:solidFill>
                <a:srgbClr val="434343"/>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old cookie is overwritten.</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0" name="Shape 2080"/>
        <p:cNvGrpSpPr/>
        <p:nvPr/>
      </p:nvGrpSpPr>
      <p:grpSpPr>
        <a:xfrm>
          <a:off x="0" y="0"/>
          <a:ext cx="0" cy="0"/>
          <a:chOff x="0" y="0"/>
          <a:chExt cx="0" cy="0"/>
        </a:xfrm>
      </p:grpSpPr>
      <p:sp>
        <p:nvSpPr>
          <p:cNvPr id="2081" name="Google Shape;2081;p260"/>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Cookies (cont.)</a:t>
            </a:r>
            <a:endParaRPr sz="3600">
              <a:solidFill>
                <a:srgbClr val="63A814"/>
              </a:solidFill>
              <a:latin typeface="Alegreya"/>
              <a:ea typeface="Alegreya"/>
              <a:cs typeface="Alegreya"/>
              <a:sym typeface="Alegreya"/>
            </a:endParaRPr>
          </a:p>
        </p:txBody>
      </p:sp>
      <p:pic>
        <p:nvPicPr>
          <p:cNvPr id="2082" name="Google Shape;2082;p260"/>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2083" name="Google Shape;2083;p260"/>
          <p:cNvSpPr txBox="1"/>
          <p:nvPr>
            <p:ph type="title"/>
          </p:nvPr>
        </p:nvSpPr>
        <p:spPr>
          <a:xfrm>
            <a:off x="530700" y="1149200"/>
            <a:ext cx="8183700" cy="39942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Delete a Cookie with JavaScript</a:t>
            </a:r>
            <a:endParaRPr sz="2000" u="sng">
              <a:solidFill>
                <a:srgbClr val="434343"/>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Deleting a cookie is very simple. Just set the expires parameter to a passed date:</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document.cookie = "username=; expires=Thu, 01 Jan 1970 00:00:00 GMT";</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b="0" lang="en" sz="2000">
                <a:solidFill>
                  <a:srgbClr val="0170BA"/>
                </a:solidFill>
                <a:latin typeface="Alegreya"/>
                <a:ea typeface="Alegreya"/>
                <a:cs typeface="Alegreya"/>
                <a:sym typeface="Alegreya"/>
              </a:rPr>
              <a:t>Note: that you don't have to specify a cookie value when you delete a cookie.</a:t>
            </a:r>
            <a:endParaRPr b="0" sz="2000">
              <a:solidFill>
                <a:srgbClr val="0170BA"/>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The Cookie String</a:t>
            </a:r>
            <a:endParaRPr sz="2000" u="sng">
              <a:solidFill>
                <a:srgbClr val="434343"/>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document.cookie property look like a normal text string. But is it not.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Even if you write a whole cookie string to document.cookie, when you read it out again, you can only see the name-value pair of it.</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7" name="Shape 2087"/>
        <p:cNvGrpSpPr/>
        <p:nvPr/>
      </p:nvGrpSpPr>
      <p:grpSpPr>
        <a:xfrm>
          <a:off x="0" y="0"/>
          <a:ext cx="0" cy="0"/>
          <a:chOff x="0" y="0"/>
          <a:chExt cx="0" cy="0"/>
        </a:xfrm>
      </p:grpSpPr>
      <p:sp>
        <p:nvSpPr>
          <p:cNvPr id="2088" name="Google Shape;2088;p261"/>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Cookies (cont.)</a:t>
            </a:r>
            <a:endParaRPr sz="3600">
              <a:solidFill>
                <a:srgbClr val="63A814"/>
              </a:solidFill>
              <a:latin typeface="Alegreya"/>
              <a:ea typeface="Alegreya"/>
              <a:cs typeface="Alegreya"/>
              <a:sym typeface="Alegreya"/>
            </a:endParaRPr>
          </a:p>
        </p:txBody>
      </p:sp>
      <p:pic>
        <p:nvPicPr>
          <p:cNvPr id="2089" name="Google Shape;2089;p261"/>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2090" name="Google Shape;2090;p261"/>
          <p:cNvSpPr txBox="1"/>
          <p:nvPr>
            <p:ph type="title"/>
          </p:nvPr>
        </p:nvSpPr>
        <p:spPr>
          <a:xfrm>
            <a:off x="530700" y="1149200"/>
            <a:ext cx="8183700" cy="39942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The Cookie String</a:t>
            </a:r>
            <a:endParaRPr b="0" sz="2000">
              <a:solidFill>
                <a:srgbClr val="434343"/>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If you set a new cookie, older cookies are not overwritten. The new cookie is added to document.cookie, so if you read document.cookie again you will get something like:</a:t>
            </a:r>
            <a:endParaRPr b="0" sz="2000">
              <a:solidFill>
                <a:srgbClr val="434343"/>
              </a:solidFill>
              <a:latin typeface="Alegreya"/>
              <a:ea typeface="Alegreya"/>
              <a:cs typeface="Alegreya"/>
              <a:sym typeface="Alegreya"/>
            </a:endParaRPr>
          </a:p>
          <a:p>
            <a:pPr indent="457200" lvl="0" marL="45720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cookie1=value; cookie2=value;</a:t>
            </a:r>
            <a:endParaRPr b="0" sz="1800">
              <a:solidFill>
                <a:srgbClr val="434343"/>
              </a:solidFill>
              <a:latin typeface="Trebuchet MS"/>
              <a:ea typeface="Trebuchet MS"/>
              <a:cs typeface="Trebuchet MS"/>
              <a:sym typeface="Trebuchet MS"/>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If you want to find the value of one specified cookie, you must write a JavaScript function that searches for the cookie value in the cookie string.</a:t>
            </a:r>
            <a:endParaRPr b="0" sz="2000">
              <a:solidFill>
                <a:srgbClr val="434343"/>
              </a:solidFill>
              <a:latin typeface="Alegreya"/>
              <a:ea typeface="Alegreya"/>
              <a:cs typeface="Alegreya"/>
              <a:sym typeface="Alegreya"/>
            </a:endParaRPr>
          </a:p>
          <a:p>
            <a:pPr indent="457200" lvl="0" marL="2743200" marR="0" rtl="0" algn="l">
              <a:lnSpc>
                <a:spcPct val="100000"/>
              </a:lnSpc>
              <a:spcBef>
                <a:spcPts val="1000"/>
              </a:spcBef>
              <a:spcAft>
                <a:spcPts val="0"/>
              </a:spcAft>
              <a:buNone/>
            </a:pPr>
            <a:r>
              <a:rPr lang="en" sz="3000">
                <a:solidFill>
                  <a:srgbClr val="0170BA"/>
                </a:solidFill>
                <a:latin typeface="Caveat"/>
                <a:ea typeface="Caveat"/>
                <a:cs typeface="Caveat"/>
                <a:sym typeface="Caveat"/>
              </a:rPr>
              <a:t>Example</a:t>
            </a:r>
            <a:endParaRPr sz="3000">
              <a:solidFill>
                <a:srgbClr val="0170BA"/>
              </a:solidFill>
              <a:latin typeface="Caveat"/>
              <a:ea typeface="Caveat"/>
              <a:cs typeface="Caveat"/>
              <a:sym typeface="Caveat"/>
            </a:endParaRPr>
          </a:p>
          <a:p>
            <a:pPr indent="0" lvl="0" marL="0" rtl="0" algn="l">
              <a:lnSpc>
                <a:spcPct val="100000"/>
              </a:lnSpc>
              <a:spcBef>
                <a:spcPts val="500"/>
              </a:spcBef>
              <a:spcAft>
                <a:spcPts val="0"/>
              </a:spcAft>
              <a:buNone/>
            </a:pPr>
            <a:r>
              <a:t/>
            </a:r>
            <a:endParaRPr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t/>
            </a:r>
            <a:endParaRPr sz="2000">
              <a:solidFill>
                <a:srgbClr val="434343"/>
              </a:solidFill>
              <a:latin typeface="Alegreya"/>
              <a:ea typeface="Alegreya"/>
              <a:cs typeface="Alegreya"/>
              <a:sym typeface="Alegreya"/>
            </a:endParaRPr>
          </a:p>
          <a:p>
            <a:pPr indent="457200" lvl="0" marL="457200" marR="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t/>
            </a:r>
            <a:endParaRPr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t/>
            </a:r>
            <a:endParaRPr b="0" sz="2000">
              <a:solidFill>
                <a:srgbClr val="434343"/>
              </a:solidFill>
              <a:latin typeface="Alegreya"/>
              <a:ea typeface="Alegreya"/>
              <a:cs typeface="Alegreya"/>
              <a:sym typeface="Alegreya"/>
            </a:endParaRPr>
          </a:p>
          <a:p>
            <a:pPr indent="457200" lvl="0" marL="914400" marR="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37"/>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Statements </a:t>
            </a:r>
            <a:r>
              <a:rPr lang="en" sz="3600">
                <a:solidFill>
                  <a:srgbClr val="63A814"/>
                </a:solidFill>
                <a:latin typeface="Alegreya"/>
                <a:ea typeface="Alegreya"/>
                <a:cs typeface="Alegreya"/>
                <a:sym typeface="Alegreya"/>
              </a:rPr>
              <a:t>(cont.)</a:t>
            </a:r>
            <a:endParaRPr sz="3600">
              <a:solidFill>
                <a:srgbClr val="63A814"/>
              </a:solidFill>
              <a:latin typeface="Alegreya"/>
              <a:ea typeface="Alegreya"/>
              <a:cs typeface="Alegreya"/>
              <a:sym typeface="Alegreya"/>
            </a:endParaRPr>
          </a:p>
        </p:txBody>
      </p:sp>
      <p:sp>
        <p:nvSpPr>
          <p:cNvPr id="451" name="Google Shape;451;p37"/>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 sz="2000" u="sng">
                <a:solidFill>
                  <a:srgbClr val="0170BA"/>
                </a:solidFill>
                <a:latin typeface="Alegreya"/>
                <a:ea typeface="Alegreya"/>
                <a:cs typeface="Alegreya"/>
                <a:sym typeface="Alegreya"/>
              </a:rPr>
              <a:t>Break up a Code Line</a:t>
            </a:r>
            <a:endParaRPr sz="2000" u="sng">
              <a:solidFill>
                <a:srgbClr val="0170BA"/>
              </a:solidFill>
              <a:latin typeface="Alegreya"/>
              <a:ea typeface="Alegreya"/>
              <a:cs typeface="Alegreya"/>
              <a:sym typeface="Alegreya"/>
            </a:endParaRPr>
          </a:p>
          <a:p>
            <a:pPr indent="-355600" lvl="0" marL="457200" rtl="0" algn="l">
              <a:lnSpc>
                <a:spcPct val="115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You can break up a code line </a:t>
            </a:r>
            <a:r>
              <a:rPr lang="en" sz="2000">
                <a:solidFill>
                  <a:schemeClr val="accent5"/>
                </a:solidFill>
                <a:latin typeface="Alegreya"/>
                <a:ea typeface="Alegreya"/>
                <a:cs typeface="Alegreya"/>
                <a:sym typeface="Alegreya"/>
              </a:rPr>
              <a:t>within a text string</a:t>
            </a:r>
            <a:r>
              <a:rPr b="0" lang="en" sz="2000">
                <a:solidFill>
                  <a:srgbClr val="434343"/>
                </a:solidFill>
                <a:latin typeface="Alegreya"/>
                <a:ea typeface="Alegreya"/>
                <a:cs typeface="Alegreya"/>
                <a:sym typeface="Alegreya"/>
              </a:rPr>
              <a:t> with a backslash. The example below will be displayed properly:</a:t>
            </a:r>
            <a:endParaRPr b="0" sz="2000">
              <a:solidFill>
                <a:srgbClr val="434343"/>
              </a:solidFill>
              <a:latin typeface="Alegreya"/>
              <a:ea typeface="Alegreya"/>
              <a:cs typeface="Alegreya"/>
              <a:sym typeface="Alegreya"/>
            </a:endParaRPr>
          </a:p>
          <a:p>
            <a:pPr indent="457200" lvl="0" marL="457200" rtl="0" algn="l">
              <a:lnSpc>
                <a:spcPct val="115000"/>
              </a:lnSpc>
              <a:spcBef>
                <a:spcPts val="400"/>
              </a:spcBef>
              <a:spcAft>
                <a:spcPts val="0"/>
              </a:spcAft>
              <a:buNone/>
            </a:pPr>
            <a:r>
              <a:rPr b="0" i="1" lang="en" sz="1600">
                <a:solidFill>
                  <a:srgbClr val="434343"/>
                </a:solidFill>
                <a:latin typeface="Trebuchet MS"/>
                <a:ea typeface="Trebuchet MS"/>
                <a:cs typeface="Trebuchet MS"/>
                <a:sym typeface="Trebuchet MS"/>
              </a:rPr>
              <a:t>document.write("Hello \</a:t>
            </a:r>
            <a:endParaRPr b="0" i="1" sz="1600">
              <a:solidFill>
                <a:srgbClr val="434343"/>
              </a:solidFill>
              <a:latin typeface="Trebuchet MS"/>
              <a:ea typeface="Trebuchet MS"/>
              <a:cs typeface="Trebuchet MS"/>
              <a:sym typeface="Trebuchet MS"/>
            </a:endParaRPr>
          </a:p>
          <a:p>
            <a:pPr indent="457200" lvl="0" marL="457200" rtl="0" algn="l">
              <a:lnSpc>
                <a:spcPct val="115000"/>
              </a:lnSpc>
              <a:spcBef>
                <a:spcPts val="400"/>
              </a:spcBef>
              <a:spcAft>
                <a:spcPts val="0"/>
              </a:spcAft>
              <a:buNone/>
            </a:pPr>
            <a:r>
              <a:rPr b="0" i="1" lang="en" sz="1600">
                <a:solidFill>
                  <a:srgbClr val="434343"/>
                </a:solidFill>
                <a:latin typeface="Trebuchet MS"/>
                <a:ea typeface="Trebuchet MS"/>
                <a:cs typeface="Trebuchet MS"/>
                <a:sym typeface="Trebuchet MS"/>
              </a:rPr>
              <a:t>World!");</a:t>
            </a:r>
            <a:endParaRPr b="0" sz="1600">
              <a:solidFill>
                <a:srgbClr val="434343"/>
              </a:solidFill>
              <a:latin typeface="Trebuchet MS"/>
              <a:ea typeface="Trebuchet MS"/>
              <a:cs typeface="Trebuchet MS"/>
              <a:sym typeface="Trebuchet MS"/>
            </a:endParaRPr>
          </a:p>
          <a:p>
            <a:pPr indent="-355600" lvl="0" marL="457200" rtl="0" algn="l">
              <a:lnSpc>
                <a:spcPct val="115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However, you cannot break up a code line like this:</a:t>
            </a:r>
            <a:endParaRPr b="0" sz="2000">
              <a:solidFill>
                <a:srgbClr val="434343"/>
              </a:solidFill>
              <a:latin typeface="Alegreya"/>
              <a:ea typeface="Alegreya"/>
              <a:cs typeface="Alegreya"/>
              <a:sym typeface="Alegreya"/>
            </a:endParaRPr>
          </a:p>
          <a:p>
            <a:pPr indent="0" lvl="0" marL="914400" rtl="0" algn="l">
              <a:lnSpc>
                <a:spcPct val="115000"/>
              </a:lnSpc>
              <a:spcBef>
                <a:spcPts val="400"/>
              </a:spcBef>
              <a:spcAft>
                <a:spcPts val="0"/>
              </a:spcAft>
              <a:buNone/>
            </a:pPr>
            <a:r>
              <a:rPr b="0" i="1" lang="en" sz="1600">
                <a:solidFill>
                  <a:srgbClr val="434343"/>
                </a:solidFill>
                <a:latin typeface="Trebuchet MS"/>
                <a:ea typeface="Trebuchet MS"/>
                <a:cs typeface="Trebuchet MS"/>
                <a:sym typeface="Trebuchet MS"/>
              </a:rPr>
              <a:t>document.write \</a:t>
            </a:r>
            <a:endParaRPr b="0" i="1" sz="1600">
              <a:solidFill>
                <a:srgbClr val="434343"/>
              </a:solidFill>
              <a:latin typeface="Trebuchet MS"/>
              <a:ea typeface="Trebuchet MS"/>
              <a:cs typeface="Trebuchet MS"/>
              <a:sym typeface="Trebuchet MS"/>
            </a:endParaRPr>
          </a:p>
          <a:p>
            <a:pPr indent="0" lvl="0" marL="914400" rtl="0" algn="l">
              <a:lnSpc>
                <a:spcPct val="115000"/>
              </a:lnSpc>
              <a:spcBef>
                <a:spcPts val="400"/>
              </a:spcBef>
              <a:spcAft>
                <a:spcPts val="0"/>
              </a:spcAft>
              <a:buNone/>
            </a:pPr>
            <a:r>
              <a:rPr b="0" i="1" lang="en" sz="1600">
                <a:solidFill>
                  <a:srgbClr val="434343"/>
                </a:solidFill>
                <a:latin typeface="Trebuchet MS"/>
                <a:ea typeface="Trebuchet MS"/>
                <a:cs typeface="Trebuchet MS"/>
                <a:sym typeface="Trebuchet MS"/>
              </a:rPr>
              <a:t>("Hello World!");</a:t>
            </a:r>
            <a:endParaRPr b="0" i="1" sz="1600">
              <a:solidFill>
                <a:srgbClr val="434343"/>
              </a:solidFill>
              <a:latin typeface="Trebuchet MS"/>
              <a:ea typeface="Trebuchet MS"/>
              <a:cs typeface="Trebuchet MS"/>
              <a:sym typeface="Trebuchet MS"/>
            </a:endParaRPr>
          </a:p>
          <a:p>
            <a:pPr indent="0" lvl="0" marL="914400" rtl="0" algn="l">
              <a:lnSpc>
                <a:spcPct val="115000"/>
              </a:lnSpc>
              <a:spcBef>
                <a:spcPts val="400"/>
              </a:spcBef>
              <a:spcAft>
                <a:spcPts val="0"/>
              </a:spcAft>
              <a:buNone/>
            </a:pPr>
            <a:r>
              <a:t/>
            </a:r>
            <a:endParaRPr sz="2000" u="sng">
              <a:solidFill>
                <a:schemeClr val="accent5"/>
              </a:solidFill>
              <a:latin typeface="Alegreya"/>
              <a:ea typeface="Alegreya"/>
              <a:cs typeface="Alegreya"/>
              <a:sym typeface="Alegreya"/>
            </a:endParaRPr>
          </a:p>
        </p:txBody>
      </p:sp>
      <p:pic>
        <p:nvPicPr>
          <p:cNvPr id="452" name="Google Shape;452;p37"/>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4" name="Shape 2094"/>
        <p:cNvGrpSpPr/>
        <p:nvPr/>
      </p:nvGrpSpPr>
      <p:grpSpPr>
        <a:xfrm>
          <a:off x="0" y="0"/>
          <a:ext cx="0" cy="0"/>
          <a:chOff x="0" y="0"/>
          <a:chExt cx="0" cy="0"/>
        </a:xfrm>
      </p:grpSpPr>
      <p:pic>
        <p:nvPicPr>
          <p:cNvPr id="2095" name="Google Shape;2095;p262"/>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2096" name="Google Shape;2096;p262"/>
          <p:cNvSpPr txBox="1"/>
          <p:nvPr>
            <p:ph type="title"/>
          </p:nvPr>
        </p:nvSpPr>
        <p:spPr>
          <a:xfrm>
            <a:off x="386500" y="1744250"/>
            <a:ext cx="8183700" cy="14628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9600">
                <a:solidFill>
                  <a:srgbClr val="0170BA"/>
                </a:solidFill>
                <a:latin typeface="Caveat"/>
                <a:ea typeface="Caveat"/>
                <a:cs typeface="Caveat"/>
                <a:sym typeface="Caveat"/>
              </a:rPr>
              <a:t>Thank you </a:t>
            </a:r>
            <a:endParaRPr sz="9600">
              <a:solidFill>
                <a:srgbClr val="0170BA"/>
              </a:solidFill>
              <a:latin typeface="Caveat"/>
              <a:ea typeface="Caveat"/>
              <a:cs typeface="Caveat"/>
              <a:sym typeface="Caveat"/>
            </a:endParaRPr>
          </a:p>
          <a:p>
            <a:pPr indent="0" lvl="0" marL="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a:p>
            <a:pPr indent="457200" lvl="0" marL="457200" marR="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a:p>
            <a:pPr indent="457200" lvl="0" marL="914400" marR="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38"/>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Comment</a:t>
            </a:r>
            <a:endParaRPr sz="3600">
              <a:solidFill>
                <a:srgbClr val="63A814"/>
              </a:solidFill>
              <a:latin typeface="Alegreya"/>
              <a:ea typeface="Alegreya"/>
              <a:cs typeface="Alegreya"/>
              <a:sym typeface="Alegreya"/>
            </a:endParaRPr>
          </a:p>
        </p:txBody>
      </p:sp>
      <p:sp>
        <p:nvSpPr>
          <p:cNvPr id="458" name="Google Shape;458;p38"/>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comments can be used to make the code more readable.</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u="sng">
                <a:solidFill>
                  <a:srgbClr val="0170BA"/>
                </a:solidFill>
                <a:latin typeface="Alegreya"/>
                <a:ea typeface="Alegreya"/>
                <a:cs typeface="Alegreya"/>
                <a:sym typeface="Alegreya"/>
              </a:rPr>
              <a:t>JavaScript Comments</a:t>
            </a:r>
            <a:endParaRPr sz="2000" u="sng">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Comments will not be executed by JavaScript.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Comments can be added to explain the JavaScript, or to make the code more readable.</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Single line comments start with </a:t>
            </a:r>
            <a:r>
              <a:rPr lang="en" sz="2000">
                <a:solidFill>
                  <a:schemeClr val="accent5"/>
                </a:solidFill>
                <a:latin typeface="Alegreya"/>
                <a:ea typeface="Alegreya"/>
                <a:cs typeface="Alegreya"/>
                <a:sym typeface="Alegreya"/>
              </a:rPr>
              <a:t>//</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following example uses single line comments to explain the code:</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indent="0" lvl="0" marL="457200" rtl="0" algn="l">
              <a:lnSpc>
                <a:spcPct val="100000"/>
              </a:lnSpc>
              <a:spcBef>
                <a:spcPts val="500"/>
              </a:spcBef>
              <a:spcAft>
                <a:spcPts val="0"/>
              </a:spcAft>
              <a:buNone/>
            </a:pPr>
            <a:r>
              <a:rPr b="0" i="1" lang="en" sz="1600">
                <a:solidFill>
                  <a:srgbClr val="434343"/>
                </a:solidFill>
                <a:latin typeface="Trebuchet MS"/>
                <a:ea typeface="Trebuchet MS"/>
                <a:cs typeface="Trebuchet MS"/>
                <a:sym typeface="Trebuchet MS"/>
              </a:rPr>
              <a:t>// Write to a heading:</a:t>
            </a:r>
            <a:endParaRPr b="0" i="1" sz="1600">
              <a:solidFill>
                <a:srgbClr val="434343"/>
              </a:solidFill>
              <a:latin typeface="Trebuchet MS"/>
              <a:ea typeface="Trebuchet MS"/>
              <a:cs typeface="Trebuchet MS"/>
              <a:sym typeface="Trebuchet MS"/>
            </a:endParaRPr>
          </a:p>
          <a:p>
            <a:pPr indent="0" lvl="0" marL="457200" rtl="0" algn="l">
              <a:lnSpc>
                <a:spcPct val="100000"/>
              </a:lnSpc>
              <a:spcBef>
                <a:spcPts val="500"/>
              </a:spcBef>
              <a:spcAft>
                <a:spcPts val="0"/>
              </a:spcAft>
              <a:buNone/>
            </a:pPr>
            <a:r>
              <a:rPr b="0" i="1" lang="en" sz="1600">
                <a:solidFill>
                  <a:srgbClr val="434343"/>
                </a:solidFill>
                <a:latin typeface="Trebuchet MS"/>
                <a:ea typeface="Trebuchet MS"/>
                <a:cs typeface="Trebuchet MS"/>
                <a:sym typeface="Trebuchet MS"/>
              </a:rPr>
              <a:t>document.getElementById("myH1").innerHTML="Welcome to my Homepage";</a:t>
            </a:r>
            <a:endParaRPr b="0" i="1" sz="1600">
              <a:solidFill>
                <a:srgbClr val="434343"/>
              </a:solidFill>
              <a:latin typeface="Trebuchet MS"/>
              <a:ea typeface="Trebuchet MS"/>
              <a:cs typeface="Trebuchet MS"/>
              <a:sym typeface="Trebuchet MS"/>
            </a:endParaRPr>
          </a:p>
          <a:p>
            <a:pPr indent="0" lvl="0" marL="914400" rtl="0" algn="l">
              <a:lnSpc>
                <a:spcPct val="100000"/>
              </a:lnSpc>
              <a:spcBef>
                <a:spcPts val="400"/>
              </a:spcBef>
              <a:spcAft>
                <a:spcPts val="0"/>
              </a:spcAft>
              <a:buNone/>
            </a:pPr>
            <a:r>
              <a:t/>
            </a:r>
            <a:endParaRPr sz="2000" u="sng">
              <a:solidFill>
                <a:srgbClr val="434343"/>
              </a:solidFill>
              <a:latin typeface="Alegreya"/>
              <a:ea typeface="Alegreya"/>
              <a:cs typeface="Alegreya"/>
              <a:sym typeface="Alegreya"/>
            </a:endParaRPr>
          </a:p>
        </p:txBody>
      </p:sp>
      <p:pic>
        <p:nvPicPr>
          <p:cNvPr id="459" name="Google Shape;459;p38"/>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39"/>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Comment (cont.)</a:t>
            </a:r>
            <a:endParaRPr sz="3600">
              <a:solidFill>
                <a:srgbClr val="63A814"/>
              </a:solidFill>
              <a:latin typeface="Alegreya"/>
              <a:ea typeface="Alegreya"/>
              <a:cs typeface="Alegreya"/>
              <a:sym typeface="Alegreya"/>
            </a:endParaRPr>
          </a:p>
        </p:txBody>
      </p:sp>
      <p:sp>
        <p:nvSpPr>
          <p:cNvPr id="465" name="Google Shape;465;p39"/>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u="sng">
                <a:solidFill>
                  <a:srgbClr val="0170BA"/>
                </a:solidFill>
                <a:latin typeface="Alegreya"/>
                <a:ea typeface="Alegreya"/>
                <a:cs typeface="Alegreya"/>
                <a:sym typeface="Alegreya"/>
              </a:rPr>
              <a:t>JavaScript Multi-Line Comments</a:t>
            </a:r>
            <a:endParaRPr sz="2000" u="sng">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Multi line comments start with </a:t>
            </a:r>
            <a:r>
              <a:rPr b="0" lang="en" sz="2000">
                <a:solidFill>
                  <a:schemeClr val="accent5"/>
                </a:solidFill>
                <a:latin typeface="Alegreya"/>
                <a:ea typeface="Alegreya"/>
                <a:cs typeface="Alegreya"/>
                <a:sym typeface="Alegreya"/>
              </a:rPr>
              <a:t>/*</a:t>
            </a:r>
            <a:r>
              <a:rPr b="0" lang="en" sz="2000">
                <a:solidFill>
                  <a:srgbClr val="434343"/>
                </a:solidFill>
                <a:latin typeface="Alegreya"/>
                <a:ea typeface="Alegreya"/>
                <a:cs typeface="Alegreya"/>
                <a:sym typeface="Alegreya"/>
              </a:rPr>
              <a:t> and end with </a:t>
            </a:r>
            <a:r>
              <a:rPr b="0" lang="en" sz="2000">
                <a:solidFill>
                  <a:schemeClr val="accent5"/>
                </a:solidFill>
                <a:latin typeface="Alegreya"/>
                <a:ea typeface="Alegreya"/>
                <a:cs typeface="Alegreya"/>
                <a:sym typeface="Alegreya"/>
              </a:rPr>
              <a:t>*/</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following example uses a multi line comment to explain the code:</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chemeClr val="accent5"/>
                </a:solidFill>
                <a:latin typeface="Alegreya"/>
                <a:ea typeface="Alegreya"/>
                <a:cs typeface="Alegreya"/>
                <a:sym typeface="Alegreya"/>
              </a:rPr>
              <a:t>Example: 	</a:t>
            </a:r>
            <a:r>
              <a:rPr b="0" i="1" lang="en" sz="1600">
                <a:solidFill>
                  <a:srgbClr val="434343"/>
                </a:solidFill>
                <a:latin typeface="Trebuchet MS"/>
                <a:ea typeface="Trebuchet MS"/>
                <a:cs typeface="Trebuchet MS"/>
                <a:sym typeface="Trebuchet MS"/>
              </a:rPr>
              <a:t>/* The code below will write</a:t>
            </a:r>
            <a:endParaRPr b="0" i="1" sz="1600">
              <a:solidFill>
                <a:srgbClr val="434343"/>
              </a:solidFill>
              <a:latin typeface="Trebuchet MS"/>
              <a:ea typeface="Trebuchet MS"/>
              <a:cs typeface="Trebuchet MS"/>
              <a:sym typeface="Trebuchet MS"/>
            </a:endParaRPr>
          </a:p>
          <a:p>
            <a:pPr indent="0" lvl="0" marL="1371600" rtl="0" algn="l">
              <a:lnSpc>
                <a:spcPct val="100000"/>
              </a:lnSpc>
              <a:spcBef>
                <a:spcPts val="500"/>
              </a:spcBef>
              <a:spcAft>
                <a:spcPts val="0"/>
              </a:spcAft>
              <a:buNone/>
            </a:pPr>
            <a:r>
              <a:rPr b="0" i="1" lang="en" sz="1600">
                <a:solidFill>
                  <a:srgbClr val="434343"/>
                </a:solidFill>
                <a:latin typeface="Trebuchet MS"/>
                <a:ea typeface="Trebuchet MS"/>
                <a:cs typeface="Trebuchet MS"/>
                <a:sym typeface="Trebuchet MS"/>
              </a:rPr>
              <a:t>to a heading and to a paragraph,</a:t>
            </a:r>
            <a:endParaRPr b="0" i="1" sz="1600">
              <a:solidFill>
                <a:srgbClr val="434343"/>
              </a:solidFill>
              <a:latin typeface="Trebuchet MS"/>
              <a:ea typeface="Trebuchet MS"/>
              <a:cs typeface="Trebuchet MS"/>
              <a:sym typeface="Trebuchet MS"/>
            </a:endParaRPr>
          </a:p>
          <a:p>
            <a:pPr indent="0" lvl="0" marL="1371600" rtl="0" algn="l">
              <a:lnSpc>
                <a:spcPct val="100000"/>
              </a:lnSpc>
              <a:spcBef>
                <a:spcPts val="500"/>
              </a:spcBef>
              <a:spcAft>
                <a:spcPts val="0"/>
              </a:spcAft>
              <a:buNone/>
            </a:pPr>
            <a:r>
              <a:rPr b="0" i="1" lang="en" sz="1600">
                <a:solidFill>
                  <a:srgbClr val="434343"/>
                </a:solidFill>
                <a:latin typeface="Trebuchet MS"/>
                <a:ea typeface="Trebuchet MS"/>
                <a:cs typeface="Trebuchet MS"/>
                <a:sym typeface="Trebuchet MS"/>
              </a:rPr>
              <a:t>and will represent the start of</a:t>
            </a:r>
            <a:endParaRPr b="0" i="1" sz="1600">
              <a:solidFill>
                <a:srgbClr val="434343"/>
              </a:solidFill>
              <a:latin typeface="Trebuchet MS"/>
              <a:ea typeface="Trebuchet MS"/>
              <a:cs typeface="Trebuchet MS"/>
              <a:sym typeface="Trebuchet MS"/>
            </a:endParaRPr>
          </a:p>
          <a:p>
            <a:pPr indent="0" lvl="0" marL="1371600" rtl="0" algn="l">
              <a:lnSpc>
                <a:spcPct val="100000"/>
              </a:lnSpc>
              <a:spcBef>
                <a:spcPts val="500"/>
              </a:spcBef>
              <a:spcAft>
                <a:spcPts val="0"/>
              </a:spcAft>
              <a:buNone/>
            </a:pPr>
            <a:r>
              <a:rPr b="0" i="1" lang="en" sz="1600">
                <a:solidFill>
                  <a:srgbClr val="434343"/>
                </a:solidFill>
                <a:latin typeface="Trebuchet MS"/>
                <a:ea typeface="Trebuchet MS"/>
                <a:cs typeface="Trebuchet MS"/>
                <a:sym typeface="Trebuchet MS"/>
              </a:rPr>
              <a:t>my homepage:	*/ </a:t>
            </a:r>
            <a:endParaRPr b="0" i="1" sz="16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rPr b="0" i="1" lang="en" sz="1600">
                <a:solidFill>
                  <a:srgbClr val="434343"/>
                </a:solidFill>
                <a:latin typeface="Trebuchet MS"/>
                <a:ea typeface="Trebuchet MS"/>
                <a:cs typeface="Trebuchet MS"/>
                <a:sym typeface="Trebuchet MS"/>
              </a:rPr>
              <a:t>document.getElementById("myH1").innerHTML="Welcome to my Homepage";</a:t>
            </a:r>
            <a:endParaRPr b="0" sz="1600">
              <a:solidFill>
                <a:srgbClr val="434343"/>
              </a:solidFill>
              <a:latin typeface="Trebuchet MS"/>
              <a:ea typeface="Trebuchet MS"/>
              <a:cs typeface="Trebuchet MS"/>
              <a:sym typeface="Trebuchet MS"/>
            </a:endParaRPr>
          </a:p>
        </p:txBody>
      </p:sp>
      <p:pic>
        <p:nvPicPr>
          <p:cNvPr id="466" name="Google Shape;466;p39"/>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40"/>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Comment (cont.)</a:t>
            </a:r>
            <a:endParaRPr sz="3600">
              <a:solidFill>
                <a:srgbClr val="63A814"/>
              </a:solidFill>
              <a:latin typeface="Alegreya"/>
              <a:ea typeface="Alegreya"/>
              <a:cs typeface="Alegreya"/>
              <a:sym typeface="Alegreya"/>
            </a:endParaRPr>
          </a:p>
        </p:txBody>
      </p:sp>
      <p:sp>
        <p:nvSpPr>
          <p:cNvPr id="472" name="Google Shape;472;p40"/>
          <p:cNvSpPr txBox="1"/>
          <p:nvPr>
            <p:ph type="title"/>
          </p:nvPr>
        </p:nvSpPr>
        <p:spPr>
          <a:xfrm>
            <a:off x="369425" y="1190400"/>
            <a:ext cx="8774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u="sng">
                <a:solidFill>
                  <a:srgbClr val="0170BA"/>
                </a:solidFill>
                <a:latin typeface="Alegreya"/>
                <a:ea typeface="Alegreya"/>
                <a:cs typeface="Alegreya"/>
                <a:sym typeface="Alegreya"/>
              </a:rPr>
              <a:t>Using Comments to Prevent Execution</a:t>
            </a:r>
            <a:endParaRPr sz="2000" u="sng">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In the following example the comment is used to prevent the execution of one of the codelines (can be suitable for debugging):</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indent="457200" lvl="0" marL="457200" rtl="0" algn="l">
              <a:lnSpc>
                <a:spcPct val="100000"/>
              </a:lnSpc>
              <a:spcBef>
                <a:spcPts val="500"/>
              </a:spcBef>
              <a:spcAft>
                <a:spcPts val="0"/>
              </a:spcAft>
              <a:buNone/>
            </a:pPr>
            <a:r>
              <a:rPr b="0" i="1" lang="en" sz="1600">
                <a:solidFill>
                  <a:srgbClr val="434343"/>
                </a:solidFill>
                <a:latin typeface="Trebuchet MS"/>
                <a:ea typeface="Trebuchet MS"/>
                <a:cs typeface="Trebuchet MS"/>
                <a:sym typeface="Trebuchet MS"/>
              </a:rPr>
              <a:t>//document.getElementById("myH1").innerHTML="Welcome to my Homepage";</a:t>
            </a:r>
            <a:endParaRPr b="0" i="1" sz="1600">
              <a:solidFill>
                <a:srgbClr val="434343"/>
              </a:solidFill>
              <a:latin typeface="Trebuchet MS"/>
              <a:ea typeface="Trebuchet MS"/>
              <a:cs typeface="Trebuchet MS"/>
              <a:sym typeface="Trebuchet MS"/>
            </a:endParaRPr>
          </a:p>
          <a:p>
            <a:pPr indent="457200" lvl="0" marL="457200" rtl="0" algn="l">
              <a:lnSpc>
                <a:spcPct val="100000"/>
              </a:lnSpc>
              <a:spcBef>
                <a:spcPts val="500"/>
              </a:spcBef>
              <a:spcAft>
                <a:spcPts val="0"/>
              </a:spcAft>
              <a:buNone/>
            </a:pPr>
            <a:r>
              <a:rPr b="0" i="1" lang="en" sz="1600">
                <a:solidFill>
                  <a:srgbClr val="434343"/>
                </a:solidFill>
                <a:latin typeface="Trebuchet MS"/>
                <a:ea typeface="Trebuchet MS"/>
                <a:cs typeface="Trebuchet MS"/>
                <a:sym typeface="Trebuchet MS"/>
              </a:rPr>
              <a:t>document.getElementById("myP").innerHTML="This is my first paragraph.";</a:t>
            </a:r>
            <a:endParaRPr b="0" i="1" sz="1600">
              <a:solidFill>
                <a:srgbClr val="434343"/>
              </a:solidFill>
              <a:latin typeface="Trebuchet MS"/>
              <a:ea typeface="Trebuchet MS"/>
              <a:cs typeface="Trebuchet MS"/>
              <a:sym typeface="Trebuchet MS"/>
            </a:endParaRPr>
          </a:p>
          <a:p>
            <a:pPr indent="-355600" lvl="0" marL="457200" rtl="0" algn="l">
              <a:lnSpc>
                <a:spcPct val="100000"/>
              </a:lnSpc>
              <a:spcBef>
                <a:spcPts val="500"/>
              </a:spcBef>
              <a:spcAft>
                <a:spcPts val="0"/>
              </a:spcAft>
              <a:buClr>
                <a:srgbClr val="434343"/>
              </a:buClr>
              <a:buSzPts val="2000"/>
              <a:buFont typeface="Alegreya"/>
              <a:buChar char="❏"/>
            </a:pPr>
            <a:r>
              <a:rPr b="0" i="1" lang="en" sz="2000">
                <a:solidFill>
                  <a:srgbClr val="434343"/>
                </a:solidFill>
                <a:latin typeface="Alegreya"/>
                <a:ea typeface="Alegreya"/>
                <a:cs typeface="Alegreya"/>
                <a:sym typeface="Alegreya"/>
              </a:rPr>
              <a:t> </a:t>
            </a:r>
            <a:r>
              <a:rPr b="0" lang="en" sz="2000">
                <a:solidFill>
                  <a:srgbClr val="434343"/>
                </a:solidFill>
                <a:latin typeface="Alegreya"/>
                <a:ea typeface="Alegreya"/>
                <a:cs typeface="Alegreya"/>
                <a:sym typeface="Alegreya"/>
              </a:rPr>
              <a:t>In the following example the comment is used to prevent the execution of a code block (can be suitable for debugging):</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chemeClr val="accent5"/>
                </a:solidFill>
                <a:latin typeface="Alegreya"/>
                <a:ea typeface="Alegreya"/>
                <a:cs typeface="Alegreya"/>
                <a:sym typeface="Alegreya"/>
              </a:rPr>
              <a:t>Example	</a:t>
            </a:r>
            <a:r>
              <a:rPr b="0" i="1" lang="en" sz="1600">
                <a:solidFill>
                  <a:srgbClr val="434343"/>
                </a:solidFill>
                <a:latin typeface="Trebuchet MS"/>
                <a:ea typeface="Trebuchet MS"/>
                <a:cs typeface="Trebuchet MS"/>
                <a:sym typeface="Trebuchet MS"/>
              </a:rPr>
              <a:t>/* document.getElementById("myH1").innerHTML="Welcome to my Homepage"</a:t>
            </a:r>
            <a:endParaRPr b="0" i="1" sz="1600">
              <a:solidFill>
                <a:srgbClr val="434343"/>
              </a:solidFill>
              <a:latin typeface="Trebuchet MS"/>
              <a:ea typeface="Trebuchet MS"/>
              <a:cs typeface="Trebuchet MS"/>
              <a:sym typeface="Trebuchet MS"/>
            </a:endParaRPr>
          </a:p>
          <a:p>
            <a:pPr indent="0" lvl="0" marL="457200" rtl="0" algn="l">
              <a:lnSpc>
                <a:spcPct val="100000"/>
              </a:lnSpc>
              <a:spcBef>
                <a:spcPts val="500"/>
              </a:spcBef>
              <a:spcAft>
                <a:spcPts val="0"/>
              </a:spcAft>
              <a:buNone/>
            </a:pPr>
            <a:r>
              <a:rPr b="0" i="1" lang="en" sz="1600">
                <a:solidFill>
                  <a:srgbClr val="434343"/>
                </a:solidFill>
                <a:latin typeface="Trebuchet MS"/>
                <a:ea typeface="Trebuchet MS"/>
                <a:cs typeface="Trebuchet MS"/>
                <a:sym typeface="Trebuchet MS"/>
              </a:rPr>
              <a:t>document.getElementById("myP").innerHTML="This is my first paragraph.";*/</a:t>
            </a:r>
            <a:endParaRPr b="0" i="1" sz="16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t/>
            </a:r>
            <a:endParaRPr sz="2000" u="sng">
              <a:solidFill>
                <a:srgbClr val="434343"/>
              </a:solidFill>
              <a:latin typeface="Alegreya"/>
              <a:ea typeface="Alegreya"/>
              <a:cs typeface="Alegreya"/>
              <a:sym typeface="Alegreya"/>
            </a:endParaRPr>
          </a:p>
        </p:txBody>
      </p:sp>
      <p:pic>
        <p:nvPicPr>
          <p:cNvPr id="473" name="Google Shape;473;p40"/>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41"/>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Comment (cont.)</a:t>
            </a:r>
            <a:endParaRPr sz="3600">
              <a:solidFill>
                <a:srgbClr val="63A814"/>
              </a:solidFill>
              <a:latin typeface="Alegreya"/>
              <a:ea typeface="Alegreya"/>
              <a:cs typeface="Alegreya"/>
              <a:sym typeface="Alegreya"/>
            </a:endParaRPr>
          </a:p>
        </p:txBody>
      </p:sp>
      <p:sp>
        <p:nvSpPr>
          <p:cNvPr id="479" name="Google Shape;479;p41"/>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sz="2000" u="sng">
                <a:solidFill>
                  <a:srgbClr val="0170BA"/>
                </a:solidFill>
                <a:latin typeface="Alegreya"/>
                <a:ea typeface="Alegreya"/>
                <a:cs typeface="Alegreya"/>
                <a:sym typeface="Alegreya"/>
              </a:rPr>
              <a:t>Using Comments at the End of a Line</a:t>
            </a:r>
            <a:endParaRPr sz="2000" u="sng">
              <a:solidFill>
                <a:srgbClr val="0170BA"/>
              </a:solidFill>
              <a:latin typeface="Alegreya"/>
              <a:ea typeface="Alegreya"/>
              <a:cs typeface="Alegreya"/>
              <a:sym typeface="Alegreya"/>
            </a:endParaRPr>
          </a:p>
          <a:p>
            <a:pPr indent="-355600" lvl="0" marL="457200" rtl="0" algn="l">
              <a:lnSpc>
                <a:spcPct val="115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In the following example the comment is placed at the end of a code line:</a:t>
            </a:r>
            <a:endParaRPr b="0" sz="2000">
              <a:solidFill>
                <a:srgbClr val="434343"/>
              </a:solidFill>
              <a:latin typeface="Alegreya"/>
              <a:ea typeface="Alegreya"/>
              <a:cs typeface="Alegreya"/>
              <a:sym typeface="Alegreya"/>
            </a:endParaRPr>
          </a:p>
          <a:p>
            <a:pPr indent="0" lvl="0" marL="0" rtl="0" algn="l">
              <a:lnSpc>
                <a:spcPct val="115000"/>
              </a:lnSpc>
              <a:spcBef>
                <a:spcPts val="5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indent="0" lvl="0" marL="457200" rtl="0" algn="l">
              <a:lnSpc>
                <a:spcPct val="115000"/>
              </a:lnSpc>
              <a:spcBef>
                <a:spcPts val="500"/>
              </a:spcBef>
              <a:spcAft>
                <a:spcPts val="0"/>
              </a:spcAft>
              <a:buNone/>
            </a:pPr>
            <a:r>
              <a:rPr b="0" i="1" lang="en" sz="1600">
                <a:solidFill>
                  <a:srgbClr val="434343"/>
                </a:solidFill>
                <a:latin typeface="Trebuchet MS"/>
                <a:ea typeface="Trebuchet MS"/>
                <a:cs typeface="Trebuchet MS"/>
                <a:sym typeface="Trebuchet MS"/>
              </a:rPr>
              <a:t>var x=5;   // declare x and assign the value 5 to it</a:t>
            </a:r>
            <a:endParaRPr b="0" i="1" sz="1600">
              <a:solidFill>
                <a:srgbClr val="434343"/>
              </a:solidFill>
              <a:latin typeface="Trebuchet MS"/>
              <a:ea typeface="Trebuchet MS"/>
              <a:cs typeface="Trebuchet MS"/>
              <a:sym typeface="Trebuchet MS"/>
            </a:endParaRPr>
          </a:p>
          <a:p>
            <a:pPr indent="0" lvl="0" marL="457200" rtl="0" algn="l">
              <a:lnSpc>
                <a:spcPct val="115000"/>
              </a:lnSpc>
              <a:spcBef>
                <a:spcPts val="500"/>
              </a:spcBef>
              <a:spcAft>
                <a:spcPts val="0"/>
              </a:spcAft>
              <a:buNone/>
            </a:pPr>
            <a:r>
              <a:rPr b="0" i="1" lang="en" sz="1600">
                <a:solidFill>
                  <a:srgbClr val="434343"/>
                </a:solidFill>
                <a:latin typeface="Trebuchet MS"/>
                <a:ea typeface="Trebuchet MS"/>
                <a:cs typeface="Trebuchet MS"/>
                <a:sym typeface="Trebuchet MS"/>
              </a:rPr>
              <a:t>var y=x+2; // declare y and assign the expression value x+2 to it</a:t>
            </a:r>
            <a:endParaRPr b="0" i="1" sz="16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t/>
            </a:r>
            <a:endParaRPr sz="2000" u="sng">
              <a:solidFill>
                <a:srgbClr val="434343"/>
              </a:solidFill>
              <a:latin typeface="Alegreya"/>
              <a:ea typeface="Alegreya"/>
              <a:cs typeface="Alegreya"/>
              <a:sym typeface="Alegreya"/>
            </a:endParaRPr>
          </a:p>
        </p:txBody>
      </p:sp>
      <p:pic>
        <p:nvPicPr>
          <p:cNvPr id="480" name="Google Shape;480;p41"/>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88550" y="1777350"/>
            <a:ext cx="6366900" cy="1588800"/>
          </a:xfrm>
          <a:prstGeom prst="rect">
            <a:avLst/>
          </a:prstGeom>
        </p:spPr>
        <p:txBody>
          <a:bodyPr anchorCtr="0" anchor="t" bIns="91425" lIns="91425" spcFirstLastPara="1" rIns="91425" wrap="square" tIns="91425">
            <a:noAutofit/>
          </a:bodyPr>
          <a:lstStyle/>
          <a:p>
            <a:pPr indent="0" lvl="0" marL="0" rtl="0" algn="ctr">
              <a:lnSpc>
                <a:spcPct val="100000"/>
              </a:lnSpc>
              <a:spcBef>
                <a:spcPts val="600"/>
              </a:spcBef>
              <a:spcAft>
                <a:spcPts val="0"/>
              </a:spcAft>
              <a:buNone/>
            </a:pPr>
            <a:r>
              <a:rPr lang="en" sz="6000" u="sng">
                <a:solidFill>
                  <a:srgbClr val="63A814"/>
                </a:solidFill>
                <a:latin typeface="Alegreya"/>
                <a:ea typeface="Alegreya"/>
                <a:cs typeface="Alegreya"/>
                <a:sym typeface="Alegreya"/>
              </a:rPr>
              <a:t>Javascript Basics</a:t>
            </a:r>
            <a:endParaRPr sz="6000" u="sng">
              <a:solidFill>
                <a:srgbClr val="63A814"/>
              </a:solidFill>
              <a:latin typeface="Alegreya"/>
              <a:ea typeface="Alegreya"/>
              <a:cs typeface="Alegreya"/>
              <a:sym typeface="Alegreya"/>
            </a:endParaRPr>
          </a:p>
        </p:txBody>
      </p:sp>
      <p:pic>
        <p:nvPicPr>
          <p:cNvPr id="291" name="Google Shape;291;p15"/>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42"/>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Variables</a:t>
            </a:r>
            <a:endParaRPr sz="3600">
              <a:solidFill>
                <a:srgbClr val="63A814"/>
              </a:solidFill>
              <a:latin typeface="Alegreya"/>
              <a:ea typeface="Alegreya"/>
              <a:cs typeface="Alegreya"/>
              <a:sym typeface="Alegreya"/>
            </a:endParaRPr>
          </a:p>
        </p:txBody>
      </p:sp>
      <p:sp>
        <p:nvSpPr>
          <p:cNvPr id="486" name="Google Shape;486;p42"/>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variables are "containers" for storing information:</a:t>
            </a:r>
            <a:endParaRPr b="0" sz="2000">
              <a:solidFill>
                <a:srgbClr val="434343"/>
              </a:solidFill>
              <a:latin typeface="Alegreya"/>
              <a:ea typeface="Alegreya"/>
              <a:cs typeface="Alegreya"/>
              <a:sym typeface="Alegreya"/>
            </a:endParaRPr>
          </a:p>
          <a:p>
            <a:pPr indent="0" lvl="0" marL="0" rtl="0" algn="l">
              <a:lnSpc>
                <a:spcPct val="115000"/>
              </a:lnSpc>
              <a:spcBef>
                <a:spcPts val="500"/>
              </a:spcBef>
              <a:spcAft>
                <a:spcPts val="0"/>
              </a:spcAft>
              <a:buNone/>
            </a:pPr>
            <a:r>
              <a:rPr lang="en" sz="2000">
                <a:solidFill>
                  <a:schemeClr val="accent5"/>
                </a:solidFill>
                <a:latin typeface="Alegreya"/>
                <a:ea typeface="Alegreya"/>
                <a:cs typeface="Alegreya"/>
                <a:sym typeface="Alegreya"/>
              </a:rPr>
              <a:t>Example:	</a:t>
            </a:r>
            <a:r>
              <a:rPr b="0" i="1" lang="en" sz="1800">
                <a:solidFill>
                  <a:srgbClr val="434343"/>
                </a:solidFill>
                <a:latin typeface="Trebuchet MS"/>
                <a:ea typeface="Trebuchet MS"/>
                <a:cs typeface="Trebuchet MS"/>
                <a:sym typeface="Trebuchet MS"/>
              </a:rPr>
              <a:t>var x=5; </a:t>
            </a:r>
            <a:endParaRPr b="0" i="1" sz="1800">
              <a:solidFill>
                <a:srgbClr val="434343"/>
              </a:solidFill>
              <a:latin typeface="Trebuchet MS"/>
              <a:ea typeface="Trebuchet MS"/>
              <a:cs typeface="Trebuchet MS"/>
              <a:sym typeface="Trebuchet MS"/>
            </a:endParaRPr>
          </a:p>
          <a:p>
            <a:pPr indent="457200" lvl="0" marL="914400" rtl="0" algn="l">
              <a:lnSpc>
                <a:spcPct val="115000"/>
              </a:lnSpc>
              <a:spcBef>
                <a:spcPts val="500"/>
              </a:spcBef>
              <a:spcAft>
                <a:spcPts val="0"/>
              </a:spcAft>
              <a:buNone/>
            </a:pPr>
            <a:r>
              <a:rPr b="0" i="1" lang="en" sz="1800">
                <a:solidFill>
                  <a:srgbClr val="434343"/>
                </a:solidFill>
                <a:latin typeface="Trebuchet MS"/>
                <a:ea typeface="Trebuchet MS"/>
                <a:cs typeface="Trebuchet MS"/>
                <a:sym typeface="Trebuchet MS"/>
              </a:rPr>
              <a:t>var y=6;		var z=x+y;</a:t>
            </a:r>
            <a:endParaRPr b="0" i="1" sz="1800">
              <a:solidFill>
                <a:srgbClr val="434343"/>
              </a:solidFill>
              <a:latin typeface="Trebuchet MS"/>
              <a:ea typeface="Trebuchet MS"/>
              <a:cs typeface="Trebuchet MS"/>
              <a:sym typeface="Trebuchet MS"/>
            </a:endParaRPr>
          </a:p>
          <a:p>
            <a:pPr indent="0" lvl="0" marL="0" rtl="0" algn="l">
              <a:lnSpc>
                <a:spcPct val="115000"/>
              </a:lnSpc>
              <a:spcBef>
                <a:spcPts val="500"/>
              </a:spcBef>
              <a:spcAft>
                <a:spcPts val="0"/>
              </a:spcAft>
              <a:buNone/>
            </a:pPr>
            <a:r>
              <a:rPr lang="en" sz="2000" u="sng">
                <a:solidFill>
                  <a:srgbClr val="0170BA"/>
                </a:solidFill>
                <a:latin typeface="Alegreya"/>
                <a:ea typeface="Alegreya"/>
                <a:cs typeface="Alegreya"/>
                <a:sym typeface="Alegreya"/>
              </a:rPr>
              <a:t>Much Like Algebra</a:t>
            </a:r>
            <a:endParaRPr sz="2000" u="sng">
              <a:solidFill>
                <a:srgbClr val="0170BA"/>
              </a:solidFill>
              <a:latin typeface="Alegreya"/>
              <a:ea typeface="Alegreya"/>
              <a:cs typeface="Alegreya"/>
              <a:sym typeface="Alegreya"/>
            </a:endParaRPr>
          </a:p>
          <a:p>
            <a:pPr indent="457200" lvl="0" marL="914400" rtl="0" algn="l">
              <a:lnSpc>
                <a:spcPct val="115000"/>
              </a:lnSpc>
              <a:spcBef>
                <a:spcPts val="500"/>
              </a:spcBef>
              <a:spcAft>
                <a:spcPts val="0"/>
              </a:spcAft>
              <a:buNone/>
            </a:pPr>
            <a:r>
              <a:rPr b="0" lang="en" sz="2000">
                <a:solidFill>
                  <a:srgbClr val="434343"/>
                </a:solidFill>
                <a:latin typeface="Alegreya"/>
                <a:ea typeface="Alegreya"/>
                <a:cs typeface="Alegreya"/>
                <a:sym typeface="Alegreya"/>
              </a:rPr>
              <a:t>x=5</a:t>
            </a:r>
            <a:endParaRPr b="0" sz="2000">
              <a:solidFill>
                <a:srgbClr val="434343"/>
              </a:solidFill>
              <a:latin typeface="Alegreya"/>
              <a:ea typeface="Alegreya"/>
              <a:cs typeface="Alegreya"/>
              <a:sym typeface="Alegreya"/>
            </a:endParaRPr>
          </a:p>
          <a:p>
            <a:pPr indent="457200" lvl="0" marL="914400" rtl="0" algn="l">
              <a:lnSpc>
                <a:spcPct val="115000"/>
              </a:lnSpc>
              <a:spcBef>
                <a:spcPts val="500"/>
              </a:spcBef>
              <a:spcAft>
                <a:spcPts val="0"/>
              </a:spcAft>
              <a:buNone/>
            </a:pPr>
            <a:r>
              <a:rPr b="0" lang="en" sz="2000">
                <a:solidFill>
                  <a:srgbClr val="434343"/>
                </a:solidFill>
                <a:latin typeface="Alegreya"/>
                <a:ea typeface="Alegreya"/>
                <a:cs typeface="Alegreya"/>
                <a:sym typeface="Alegreya"/>
              </a:rPr>
              <a:t>y=6			z=x+y</a:t>
            </a:r>
            <a:endParaRPr b="0" sz="2000">
              <a:solidFill>
                <a:srgbClr val="434343"/>
              </a:solidFill>
              <a:latin typeface="Alegreya"/>
              <a:ea typeface="Alegreya"/>
              <a:cs typeface="Alegreya"/>
              <a:sym typeface="Alegreya"/>
            </a:endParaRPr>
          </a:p>
          <a:p>
            <a:pPr indent="-355600" lvl="0" marL="457200" rtl="0" algn="l">
              <a:lnSpc>
                <a:spcPct val="115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In algebra we use letters (like x) to hold values (like 5).</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From the expression </a:t>
            </a:r>
            <a:r>
              <a:rPr b="0" lang="en" sz="2000">
                <a:solidFill>
                  <a:schemeClr val="accent5"/>
                </a:solidFill>
                <a:latin typeface="Alegreya"/>
                <a:ea typeface="Alegreya"/>
                <a:cs typeface="Alegreya"/>
                <a:sym typeface="Alegreya"/>
              </a:rPr>
              <a:t>z=x+y</a:t>
            </a:r>
            <a:r>
              <a:rPr b="0" lang="en" sz="2000">
                <a:solidFill>
                  <a:srgbClr val="434343"/>
                </a:solidFill>
                <a:latin typeface="Alegreya"/>
                <a:ea typeface="Alegreya"/>
                <a:cs typeface="Alegreya"/>
                <a:sym typeface="Alegreya"/>
              </a:rPr>
              <a:t> above, we can calculate the value of </a:t>
            </a:r>
            <a:r>
              <a:rPr b="0" lang="en" sz="2000">
                <a:solidFill>
                  <a:schemeClr val="accent5"/>
                </a:solidFill>
                <a:latin typeface="Alegreya"/>
                <a:ea typeface="Alegreya"/>
                <a:cs typeface="Alegreya"/>
                <a:sym typeface="Alegreya"/>
              </a:rPr>
              <a:t>z </a:t>
            </a:r>
            <a:r>
              <a:rPr b="0" lang="en" sz="2000">
                <a:solidFill>
                  <a:srgbClr val="434343"/>
                </a:solidFill>
                <a:latin typeface="Alegreya"/>
                <a:ea typeface="Alegreya"/>
                <a:cs typeface="Alegreya"/>
                <a:sym typeface="Alegreya"/>
              </a:rPr>
              <a:t>to be </a:t>
            </a:r>
            <a:r>
              <a:rPr b="0" lang="en" sz="2000">
                <a:solidFill>
                  <a:schemeClr val="accent5"/>
                </a:solidFill>
                <a:latin typeface="Alegreya"/>
                <a:ea typeface="Alegreya"/>
                <a:cs typeface="Alegreya"/>
                <a:sym typeface="Alegreya"/>
              </a:rPr>
              <a:t>11</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In JavaScript these letters are called </a:t>
            </a:r>
            <a:r>
              <a:rPr lang="en" sz="2000">
                <a:solidFill>
                  <a:schemeClr val="accent5"/>
                </a:solidFill>
                <a:latin typeface="Alegreya"/>
                <a:ea typeface="Alegreya"/>
                <a:cs typeface="Alegreya"/>
                <a:sym typeface="Alegreya"/>
              </a:rPr>
              <a:t>variables</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0" rtl="0" algn="l">
              <a:lnSpc>
                <a:spcPct val="115000"/>
              </a:lnSpc>
              <a:spcBef>
                <a:spcPts val="500"/>
              </a:spcBef>
              <a:spcAft>
                <a:spcPts val="0"/>
              </a:spcAft>
              <a:buNone/>
            </a:pPr>
            <a:r>
              <a:rPr b="0" lang="en" sz="2000">
                <a:solidFill>
                  <a:srgbClr val="434343"/>
                </a:solidFill>
                <a:latin typeface="Alegreya"/>
                <a:ea typeface="Alegreya"/>
                <a:cs typeface="Alegreya"/>
                <a:sym typeface="Alegreya"/>
              </a:rPr>
              <a:t> </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t/>
            </a:r>
            <a:endParaRPr sz="2000" u="sng">
              <a:solidFill>
                <a:srgbClr val="434343"/>
              </a:solidFill>
              <a:latin typeface="Alegreya"/>
              <a:ea typeface="Alegreya"/>
              <a:cs typeface="Alegreya"/>
              <a:sym typeface="Alegreya"/>
            </a:endParaRPr>
          </a:p>
        </p:txBody>
      </p:sp>
      <p:pic>
        <p:nvPicPr>
          <p:cNvPr id="487" name="Google Shape;487;p42"/>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43"/>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Variables (cont.)</a:t>
            </a:r>
            <a:endParaRPr sz="3600">
              <a:solidFill>
                <a:srgbClr val="63A814"/>
              </a:solidFill>
              <a:latin typeface="Alegreya"/>
              <a:ea typeface="Alegreya"/>
              <a:cs typeface="Alegreya"/>
              <a:sym typeface="Alegreya"/>
            </a:endParaRPr>
          </a:p>
        </p:txBody>
      </p:sp>
      <p:sp>
        <p:nvSpPr>
          <p:cNvPr id="493" name="Google Shape;493;p43"/>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000" u="sng">
                <a:solidFill>
                  <a:srgbClr val="0170BA"/>
                </a:solidFill>
                <a:latin typeface="Alegreya"/>
                <a:ea typeface="Alegreya"/>
                <a:cs typeface="Alegreya"/>
                <a:sym typeface="Alegreya"/>
              </a:rPr>
              <a:t>JavaScript Variables</a:t>
            </a:r>
            <a:endParaRPr sz="2000" u="sng">
              <a:solidFill>
                <a:srgbClr val="0170BA"/>
              </a:solidFill>
              <a:latin typeface="Alegreya"/>
              <a:ea typeface="Alegreya"/>
              <a:cs typeface="Alegreya"/>
              <a:sym typeface="Alegreya"/>
            </a:endParaRPr>
          </a:p>
          <a:p>
            <a:pPr indent="-355600" lvl="0" marL="457200" rtl="0" algn="l">
              <a:lnSpc>
                <a:spcPct val="115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As with algebra, JavaScript variables can be used to hold values (</a:t>
            </a:r>
            <a:r>
              <a:rPr lang="en" sz="2000">
                <a:solidFill>
                  <a:srgbClr val="434343"/>
                </a:solidFill>
                <a:latin typeface="Alegreya"/>
                <a:ea typeface="Alegreya"/>
                <a:cs typeface="Alegreya"/>
                <a:sym typeface="Alegreya"/>
              </a:rPr>
              <a:t>x=5</a:t>
            </a:r>
            <a:r>
              <a:rPr b="0" lang="en" sz="2000">
                <a:solidFill>
                  <a:srgbClr val="434343"/>
                </a:solidFill>
                <a:latin typeface="Alegreya"/>
                <a:ea typeface="Alegreya"/>
                <a:cs typeface="Alegreya"/>
                <a:sym typeface="Alegreya"/>
              </a:rPr>
              <a:t>) or expressions (</a:t>
            </a:r>
            <a:r>
              <a:rPr lang="en" sz="2000">
                <a:solidFill>
                  <a:srgbClr val="434343"/>
                </a:solidFill>
                <a:latin typeface="Alegreya"/>
                <a:ea typeface="Alegreya"/>
                <a:cs typeface="Alegreya"/>
                <a:sym typeface="Alegreya"/>
              </a:rPr>
              <a:t>z=x+y</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Variable can have </a:t>
            </a:r>
            <a:r>
              <a:rPr lang="en" sz="2000">
                <a:solidFill>
                  <a:srgbClr val="434343"/>
                </a:solidFill>
                <a:latin typeface="Alegreya"/>
                <a:ea typeface="Alegreya"/>
                <a:cs typeface="Alegreya"/>
                <a:sym typeface="Alegreya"/>
              </a:rPr>
              <a:t>short names</a:t>
            </a:r>
            <a:r>
              <a:rPr b="0" lang="en" sz="2000">
                <a:solidFill>
                  <a:srgbClr val="434343"/>
                </a:solidFill>
                <a:latin typeface="Alegreya"/>
                <a:ea typeface="Alegreya"/>
                <a:cs typeface="Alegreya"/>
                <a:sym typeface="Alegreya"/>
              </a:rPr>
              <a:t> (like x and y) or more </a:t>
            </a:r>
            <a:r>
              <a:rPr lang="en" sz="2000">
                <a:solidFill>
                  <a:srgbClr val="434343"/>
                </a:solidFill>
                <a:latin typeface="Alegreya"/>
                <a:ea typeface="Alegreya"/>
                <a:cs typeface="Alegreya"/>
                <a:sym typeface="Alegreya"/>
              </a:rPr>
              <a:t>descriptive names</a:t>
            </a:r>
            <a:r>
              <a:rPr b="0" lang="en" sz="2000">
                <a:solidFill>
                  <a:srgbClr val="434343"/>
                </a:solidFill>
                <a:latin typeface="Alegreya"/>
                <a:ea typeface="Alegreya"/>
                <a:cs typeface="Alegreya"/>
                <a:sym typeface="Alegreya"/>
              </a:rPr>
              <a:t> (age, sum, totalVolume).</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Variable names must begin with a </a:t>
            </a:r>
            <a:r>
              <a:rPr lang="en" sz="2000">
                <a:solidFill>
                  <a:srgbClr val="434343"/>
                </a:solidFill>
                <a:latin typeface="Alegreya"/>
                <a:ea typeface="Alegreya"/>
                <a:cs typeface="Alegreya"/>
                <a:sym typeface="Alegreya"/>
              </a:rPr>
              <a:t>letter</a:t>
            </a:r>
            <a:endParaRPr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Variable names can also begin with </a:t>
            </a:r>
            <a:r>
              <a:rPr lang="en" sz="2000">
                <a:solidFill>
                  <a:srgbClr val="434343"/>
                </a:solidFill>
                <a:latin typeface="Alegreya"/>
                <a:ea typeface="Alegreya"/>
                <a:cs typeface="Alegreya"/>
                <a:sym typeface="Alegreya"/>
              </a:rPr>
              <a:t>$ </a:t>
            </a:r>
            <a:r>
              <a:rPr b="0" lang="en" sz="2000">
                <a:solidFill>
                  <a:srgbClr val="434343"/>
                </a:solidFill>
                <a:latin typeface="Alegreya"/>
                <a:ea typeface="Alegreya"/>
                <a:cs typeface="Alegreya"/>
                <a:sym typeface="Alegreya"/>
              </a:rPr>
              <a:t>and </a:t>
            </a:r>
            <a:r>
              <a:rPr lang="en" sz="2000">
                <a:solidFill>
                  <a:srgbClr val="434343"/>
                </a:solidFill>
                <a:latin typeface="Alegreya"/>
                <a:ea typeface="Alegreya"/>
                <a:cs typeface="Alegreya"/>
                <a:sym typeface="Alegreya"/>
              </a:rPr>
              <a:t>_ </a:t>
            </a:r>
            <a:r>
              <a:rPr b="0" lang="en" sz="2000">
                <a:solidFill>
                  <a:srgbClr val="434343"/>
                </a:solidFill>
                <a:latin typeface="Alegreya"/>
                <a:ea typeface="Alegreya"/>
                <a:cs typeface="Alegreya"/>
                <a:sym typeface="Alegreya"/>
              </a:rPr>
              <a:t>(</a:t>
            </a:r>
            <a:r>
              <a:rPr b="0" lang="en" sz="2000">
                <a:solidFill>
                  <a:schemeClr val="accent5"/>
                </a:solidFill>
                <a:latin typeface="Alegreya"/>
                <a:ea typeface="Alegreya"/>
                <a:cs typeface="Alegreya"/>
                <a:sym typeface="Alegreya"/>
              </a:rPr>
              <a:t>but we will not use it</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Variable names are </a:t>
            </a:r>
            <a:r>
              <a:rPr lang="en" sz="2000">
                <a:solidFill>
                  <a:srgbClr val="434343"/>
                </a:solidFill>
                <a:latin typeface="Alegreya"/>
                <a:ea typeface="Alegreya"/>
                <a:cs typeface="Alegreya"/>
                <a:sym typeface="Alegreya"/>
              </a:rPr>
              <a:t>case sensitive</a:t>
            </a:r>
            <a:r>
              <a:rPr b="0" lang="en" sz="2000">
                <a:solidFill>
                  <a:srgbClr val="434343"/>
                </a:solidFill>
                <a:latin typeface="Alegreya"/>
                <a:ea typeface="Alegreya"/>
                <a:cs typeface="Alegreya"/>
                <a:sym typeface="Alegreya"/>
              </a:rPr>
              <a:t> (</a:t>
            </a:r>
            <a:r>
              <a:rPr b="0" lang="en" sz="2000">
                <a:solidFill>
                  <a:schemeClr val="accent5"/>
                </a:solidFill>
                <a:latin typeface="Alegreya"/>
                <a:ea typeface="Alegreya"/>
                <a:cs typeface="Alegreya"/>
                <a:sym typeface="Alegreya"/>
              </a:rPr>
              <a:t>y and Y are different variables</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0" rtl="0" algn="l">
              <a:lnSpc>
                <a:spcPct val="115000"/>
              </a:lnSpc>
              <a:spcBef>
                <a:spcPts val="50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15000"/>
              </a:lnSpc>
              <a:spcBef>
                <a:spcPts val="500"/>
              </a:spcBef>
              <a:spcAft>
                <a:spcPts val="0"/>
              </a:spcAft>
              <a:buNone/>
            </a:pPr>
            <a:r>
              <a:rPr lang="en" sz="2000">
                <a:solidFill>
                  <a:srgbClr val="0170BA"/>
                </a:solidFill>
                <a:latin typeface="Alegreya"/>
                <a:ea typeface="Alegreya"/>
                <a:cs typeface="Alegreya"/>
                <a:sym typeface="Alegreya"/>
              </a:rPr>
              <a:t>Note</a:t>
            </a:r>
            <a:r>
              <a:rPr b="0" lang="en" sz="2000">
                <a:solidFill>
                  <a:srgbClr val="0170BA"/>
                </a:solidFill>
                <a:latin typeface="Alegreya"/>
                <a:ea typeface="Alegreya"/>
                <a:cs typeface="Alegreya"/>
                <a:sym typeface="Alegreya"/>
              </a:rPr>
              <a:t>: Both JavaScript statements and JavaScript variables are case-sensitive.</a:t>
            </a:r>
            <a:endParaRPr b="0" sz="2000">
              <a:solidFill>
                <a:srgbClr val="0170BA"/>
              </a:solidFill>
              <a:latin typeface="Alegreya"/>
              <a:ea typeface="Alegreya"/>
              <a:cs typeface="Alegreya"/>
              <a:sym typeface="Alegreya"/>
            </a:endParaRPr>
          </a:p>
          <a:p>
            <a:pPr indent="0" lvl="0" marL="0" rtl="0" algn="l">
              <a:lnSpc>
                <a:spcPct val="100000"/>
              </a:lnSpc>
              <a:spcBef>
                <a:spcPts val="500"/>
              </a:spcBef>
              <a:spcAft>
                <a:spcPts val="0"/>
              </a:spcAft>
              <a:buNone/>
            </a:pPr>
            <a:r>
              <a:t/>
            </a:r>
            <a:endParaRPr b="0" sz="2000">
              <a:solidFill>
                <a:srgbClr val="434343"/>
              </a:solidFill>
              <a:latin typeface="Alegreya"/>
              <a:ea typeface="Alegreya"/>
              <a:cs typeface="Alegreya"/>
              <a:sym typeface="Alegreya"/>
            </a:endParaRPr>
          </a:p>
        </p:txBody>
      </p:sp>
      <p:pic>
        <p:nvPicPr>
          <p:cNvPr id="494" name="Google Shape;494;p43"/>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44"/>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Variables (cont.)</a:t>
            </a:r>
            <a:endParaRPr sz="3600">
              <a:solidFill>
                <a:srgbClr val="63A814"/>
              </a:solidFill>
              <a:latin typeface="Alegreya"/>
              <a:ea typeface="Alegreya"/>
              <a:cs typeface="Alegreya"/>
              <a:sym typeface="Alegreya"/>
            </a:endParaRPr>
          </a:p>
        </p:txBody>
      </p:sp>
      <p:sp>
        <p:nvSpPr>
          <p:cNvPr id="500" name="Google Shape;500;p44"/>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u="sng">
                <a:solidFill>
                  <a:srgbClr val="0170BA"/>
                </a:solidFill>
                <a:latin typeface="Alegreya"/>
                <a:ea typeface="Alegreya"/>
                <a:cs typeface="Alegreya"/>
                <a:sym typeface="Alegreya"/>
              </a:rPr>
              <a:t>JavaScript Data Types</a:t>
            </a:r>
            <a:endParaRPr sz="2000" u="sng">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variables can also hold </a:t>
            </a:r>
            <a:r>
              <a:rPr lang="en" sz="2000">
                <a:solidFill>
                  <a:srgbClr val="434343"/>
                </a:solidFill>
                <a:latin typeface="Alegreya"/>
                <a:ea typeface="Alegreya"/>
                <a:cs typeface="Alegreya"/>
                <a:sym typeface="Alegreya"/>
              </a:rPr>
              <a:t>other types of data</a:t>
            </a:r>
            <a:r>
              <a:rPr b="0" lang="en" sz="2000">
                <a:solidFill>
                  <a:srgbClr val="434343"/>
                </a:solidFill>
                <a:latin typeface="Alegreya"/>
                <a:ea typeface="Alegreya"/>
                <a:cs typeface="Alegreya"/>
                <a:sym typeface="Alegreya"/>
              </a:rPr>
              <a:t>, like text values (person="John Doe").</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In JavaScript a text like "John Doe" is called a </a:t>
            </a:r>
            <a:r>
              <a:rPr lang="en" sz="2000">
                <a:solidFill>
                  <a:srgbClr val="434343"/>
                </a:solidFill>
                <a:latin typeface="Alegreya"/>
                <a:ea typeface="Alegreya"/>
                <a:cs typeface="Alegreya"/>
                <a:sym typeface="Alegreya"/>
              </a:rPr>
              <a:t>String</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There are many types of JavaScript variables, but for now, just think of numbers and strings.</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When you assign a </a:t>
            </a:r>
            <a:r>
              <a:rPr lang="en" sz="2000">
                <a:solidFill>
                  <a:srgbClr val="434343"/>
                </a:solidFill>
                <a:latin typeface="Alegreya"/>
                <a:ea typeface="Alegreya"/>
                <a:cs typeface="Alegreya"/>
                <a:sym typeface="Alegreya"/>
              </a:rPr>
              <a:t>text value</a:t>
            </a:r>
            <a:r>
              <a:rPr b="0" lang="en" sz="2000">
                <a:solidFill>
                  <a:srgbClr val="434343"/>
                </a:solidFill>
                <a:latin typeface="Alegreya"/>
                <a:ea typeface="Alegreya"/>
                <a:cs typeface="Alegreya"/>
                <a:sym typeface="Alegreya"/>
              </a:rPr>
              <a:t> to a variable, put </a:t>
            </a:r>
            <a:r>
              <a:rPr lang="en" sz="2000">
                <a:solidFill>
                  <a:srgbClr val="434343"/>
                </a:solidFill>
                <a:latin typeface="Alegreya"/>
                <a:ea typeface="Alegreya"/>
                <a:cs typeface="Alegreya"/>
                <a:sym typeface="Alegreya"/>
              </a:rPr>
              <a:t>double or single quotes around the value</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When you assign a </a:t>
            </a:r>
            <a:r>
              <a:rPr lang="en" sz="2000">
                <a:solidFill>
                  <a:srgbClr val="434343"/>
                </a:solidFill>
                <a:latin typeface="Alegreya"/>
                <a:ea typeface="Alegreya"/>
                <a:cs typeface="Alegreya"/>
                <a:sym typeface="Alegreya"/>
              </a:rPr>
              <a:t>numeric value</a:t>
            </a:r>
            <a:r>
              <a:rPr b="0" lang="en" sz="2000">
                <a:solidFill>
                  <a:srgbClr val="434343"/>
                </a:solidFill>
                <a:latin typeface="Alegreya"/>
                <a:ea typeface="Alegreya"/>
                <a:cs typeface="Alegreya"/>
                <a:sym typeface="Alegreya"/>
              </a:rPr>
              <a:t> to a variable, </a:t>
            </a:r>
            <a:r>
              <a:rPr lang="en" sz="2000">
                <a:solidFill>
                  <a:srgbClr val="434343"/>
                </a:solidFill>
                <a:latin typeface="Alegreya"/>
                <a:ea typeface="Alegreya"/>
                <a:cs typeface="Alegreya"/>
                <a:sym typeface="Alegreya"/>
              </a:rPr>
              <a:t>do not put quotes around the value</a:t>
            </a:r>
            <a:r>
              <a:rPr b="0" lang="en" sz="2000">
                <a:solidFill>
                  <a:srgbClr val="434343"/>
                </a:solidFill>
                <a:latin typeface="Alegreya"/>
                <a:ea typeface="Alegreya"/>
                <a:cs typeface="Alegreya"/>
                <a:sym typeface="Alegreya"/>
              </a:rPr>
              <a:t>. </a:t>
            </a:r>
            <a:r>
              <a:rPr b="0" lang="en" sz="2000">
                <a:solidFill>
                  <a:schemeClr val="accent5"/>
                </a:solidFill>
                <a:latin typeface="Alegreya"/>
                <a:ea typeface="Alegreya"/>
                <a:cs typeface="Alegreya"/>
                <a:sym typeface="Alegreya"/>
              </a:rPr>
              <a:t>If you put quotes around a numeric value, it will be treated as text.</a:t>
            </a:r>
            <a:endParaRPr sz="2000" u="sng">
              <a:solidFill>
                <a:schemeClr val="accent5"/>
              </a:solidFill>
              <a:latin typeface="Alegreya"/>
              <a:ea typeface="Alegreya"/>
              <a:cs typeface="Alegreya"/>
              <a:sym typeface="Alegreya"/>
            </a:endParaRPr>
          </a:p>
        </p:txBody>
      </p:sp>
      <p:pic>
        <p:nvPicPr>
          <p:cNvPr id="501" name="Google Shape;501;p44"/>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45"/>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Variables (cont.)</a:t>
            </a:r>
            <a:endParaRPr sz="3600">
              <a:solidFill>
                <a:srgbClr val="63A814"/>
              </a:solidFill>
              <a:latin typeface="Alegreya"/>
              <a:ea typeface="Alegreya"/>
              <a:cs typeface="Alegreya"/>
              <a:sym typeface="Alegreya"/>
            </a:endParaRPr>
          </a:p>
        </p:txBody>
      </p:sp>
      <p:sp>
        <p:nvSpPr>
          <p:cNvPr id="507" name="Google Shape;507;p45"/>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lang="en" sz="2000" u="sng">
                <a:solidFill>
                  <a:srgbClr val="0170BA"/>
                </a:solidFill>
                <a:latin typeface="Alegreya"/>
                <a:ea typeface="Alegreya"/>
                <a:cs typeface="Alegreya"/>
                <a:sym typeface="Alegreya"/>
              </a:rPr>
              <a:t>Declaring (Creating) JavaScript Variables</a:t>
            </a:r>
            <a:endParaRPr sz="2000" u="sng">
              <a:solidFill>
                <a:srgbClr val="0170BA"/>
              </a:solidFill>
              <a:latin typeface="Alegreya"/>
              <a:ea typeface="Alegreya"/>
              <a:cs typeface="Alegreya"/>
              <a:sym typeface="Alegreya"/>
            </a:endParaRPr>
          </a:p>
          <a:p>
            <a:pPr indent="-355600" lvl="0" marL="457200" rtl="0" algn="l">
              <a:lnSpc>
                <a:spcPct val="100000"/>
              </a:lnSpc>
              <a:spcBef>
                <a:spcPts val="3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Creating a variable in JavaScript is most often referred to as "</a:t>
            </a:r>
            <a:r>
              <a:rPr lang="en" sz="2000">
                <a:solidFill>
                  <a:srgbClr val="434343"/>
                </a:solidFill>
                <a:latin typeface="Alegreya"/>
                <a:ea typeface="Alegreya"/>
                <a:cs typeface="Alegreya"/>
                <a:sym typeface="Alegreya"/>
              </a:rPr>
              <a:t>declaring</a:t>
            </a:r>
            <a:r>
              <a:rPr b="0" lang="en" sz="2000">
                <a:solidFill>
                  <a:srgbClr val="434343"/>
                </a:solidFill>
                <a:latin typeface="Alegreya"/>
                <a:ea typeface="Alegreya"/>
                <a:cs typeface="Alegreya"/>
                <a:sym typeface="Alegreya"/>
              </a:rPr>
              <a:t>" a variable.</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You declare JavaScript variables with the </a:t>
            </a:r>
            <a:r>
              <a:rPr lang="en" sz="2000">
                <a:solidFill>
                  <a:srgbClr val="434343"/>
                </a:solidFill>
                <a:latin typeface="Alegreya"/>
                <a:ea typeface="Alegreya"/>
                <a:cs typeface="Alegreya"/>
                <a:sym typeface="Alegreya"/>
              </a:rPr>
              <a:t>var</a:t>
            </a:r>
            <a:r>
              <a:rPr b="0" lang="en" sz="2000">
                <a:solidFill>
                  <a:srgbClr val="434343"/>
                </a:solidFill>
                <a:latin typeface="Alegreya"/>
                <a:ea typeface="Alegreya"/>
                <a:cs typeface="Alegreya"/>
                <a:sym typeface="Alegreya"/>
              </a:rPr>
              <a:t> keyword:</a:t>
            </a:r>
            <a:endParaRPr b="0" sz="2000">
              <a:solidFill>
                <a:srgbClr val="434343"/>
              </a:solidFill>
              <a:latin typeface="Alegreya"/>
              <a:ea typeface="Alegreya"/>
              <a:cs typeface="Alegreya"/>
              <a:sym typeface="Alegreya"/>
            </a:endParaRPr>
          </a:p>
          <a:p>
            <a:pPr indent="457200" lvl="0" marL="457200" rtl="0" algn="l">
              <a:lnSpc>
                <a:spcPct val="100000"/>
              </a:lnSpc>
              <a:spcBef>
                <a:spcPts val="300"/>
              </a:spcBef>
              <a:spcAft>
                <a:spcPts val="0"/>
              </a:spcAft>
              <a:buNone/>
            </a:pPr>
            <a:r>
              <a:rPr b="0" i="1" lang="en" sz="1800">
                <a:solidFill>
                  <a:srgbClr val="434343"/>
                </a:solidFill>
                <a:latin typeface="Trebuchet MS"/>
                <a:ea typeface="Trebuchet MS"/>
                <a:cs typeface="Trebuchet MS"/>
                <a:sym typeface="Trebuchet MS"/>
              </a:rPr>
              <a:t>var country;</a:t>
            </a:r>
            <a:endParaRPr b="0" i="1" sz="1800">
              <a:solidFill>
                <a:srgbClr val="434343"/>
              </a:solidFill>
              <a:latin typeface="Trebuchet MS"/>
              <a:ea typeface="Trebuchet MS"/>
              <a:cs typeface="Trebuchet MS"/>
              <a:sym typeface="Trebuchet MS"/>
            </a:endParaRPr>
          </a:p>
          <a:p>
            <a:pPr indent="0" lvl="0" marL="0" rtl="0" algn="l">
              <a:lnSpc>
                <a:spcPct val="100000"/>
              </a:lnSpc>
              <a:spcBef>
                <a:spcPts val="300"/>
              </a:spcBef>
              <a:spcAft>
                <a:spcPts val="0"/>
              </a:spcAft>
              <a:buNone/>
            </a:pPr>
            <a:r>
              <a:rPr b="0" lang="en" sz="2000">
                <a:solidFill>
                  <a:srgbClr val="434343"/>
                </a:solidFill>
                <a:latin typeface="Alegreya"/>
                <a:ea typeface="Alegreya"/>
                <a:cs typeface="Alegreya"/>
                <a:sym typeface="Alegreya"/>
              </a:rPr>
              <a:t> </a:t>
            </a:r>
            <a:endParaRPr b="0" sz="2000">
              <a:solidFill>
                <a:srgbClr val="434343"/>
              </a:solidFill>
              <a:latin typeface="Alegreya"/>
              <a:ea typeface="Alegreya"/>
              <a:cs typeface="Alegreya"/>
              <a:sym typeface="Alegreya"/>
            </a:endParaRPr>
          </a:p>
          <a:p>
            <a:pPr indent="-355600" lvl="0" marL="457200" rtl="0" algn="l">
              <a:lnSpc>
                <a:spcPct val="100000"/>
              </a:lnSpc>
              <a:spcBef>
                <a:spcPts val="3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After the declaration, the variable is </a:t>
            </a:r>
            <a:r>
              <a:rPr lang="en" sz="2000">
                <a:solidFill>
                  <a:srgbClr val="434343"/>
                </a:solidFill>
                <a:latin typeface="Alegreya"/>
                <a:ea typeface="Alegreya"/>
                <a:cs typeface="Alegreya"/>
                <a:sym typeface="Alegreya"/>
              </a:rPr>
              <a:t>empty </a:t>
            </a:r>
            <a:r>
              <a:rPr b="0" lang="en" sz="2000">
                <a:solidFill>
                  <a:srgbClr val="434343"/>
                </a:solidFill>
                <a:latin typeface="Alegreya"/>
                <a:ea typeface="Alegreya"/>
                <a:cs typeface="Alegreya"/>
                <a:sym typeface="Alegreya"/>
              </a:rPr>
              <a:t>(</a:t>
            </a:r>
            <a:r>
              <a:rPr b="0" lang="en" sz="2000">
                <a:solidFill>
                  <a:schemeClr val="accent5"/>
                </a:solidFill>
                <a:latin typeface="Alegreya"/>
                <a:ea typeface="Alegreya"/>
                <a:cs typeface="Alegreya"/>
                <a:sym typeface="Alegreya"/>
              </a:rPr>
              <a:t>it has no value</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To assign a value to the variable, use the equal sign:</a:t>
            </a:r>
            <a:endParaRPr b="0" sz="2000">
              <a:solidFill>
                <a:srgbClr val="434343"/>
              </a:solidFill>
              <a:latin typeface="Alegreya"/>
              <a:ea typeface="Alegreya"/>
              <a:cs typeface="Alegreya"/>
              <a:sym typeface="Alegreya"/>
            </a:endParaRPr>
          </a:p>
          <a:p>
            <a:pPr indent="457200" lvl="0" marL="457200" rtl="0" algn="l">
              <a:lnSpc>
                <a:spcPct val="100000"/>
              </a:lnSpc>
              <a:spcBef>
                <a:spcPts val="300"/>
              </a:spcBef>
              <a:spcAft>
                <a:spcPts val="0"/>
              </a:spcAft>
              <a:buNone/>
            </a:pPr>
            <a:r>
              <a:rPr b="0" i="1" lang="en" sz="1800">
                <a:solidFill>
                  <a:srgbClr val="434343"/>
                </a:solidFill>
                <a:latin typeface="Trebuchet MS"/>
                <a:ea typeface="Trebuchet MS"/>
                <a:cs typeface="Trebuchet MS"/>
                <a:sym typeface="Trebuchet MS"/>
              </a:rPr>
              <a:t>c</a:t>
            </a:r>
            <a:r>
              <a:rPr b="0" i="1" lang="en" sz="1800">
                <a:solidFill>
                  <a:srgbClr val="434343"/>
                </a:solidFill>
                <a:latin typeface="Trebuchet MS"/>
                <a:ea typeface="Trebuchet MS"/>
                <a:cs typeface="Trebuchet MS"/>
                <a:sym typeface="Trebuchet MS"/>
              </a:rPr>
              <a:t>ountry </a:t>
            </a:r>
            <a:r>
              <a:rPr b="0" i="1" lang="en" sz="1800">
                <a:solidFill>
                  <a:srgbClr val="434343"/>
                </a:solidFill>
                <a:latin typeface="Trebuchet MS"/>
                <a:ea typeface="Trebuchet MS"/>
                <a:cs typeface="Trebuchet MS"/>
                <a:sym typeface="Trebuchet MS"/>
              </a:rPr>
              <a:t>= "Cambodia";</a:t>
            </a:r>
            <a:endParaRPr b="0" i="1" sz="1800">
              <a:solidFill>
                <a:srgbClr val="434343"/>
              </a:solidFill>
              <a:latin typeface="Alegreya"/>
              <a:ea typeface="Alegreya"/>
              <a:cs typeface="Alegreya"/>
              <a:sym typeface="Alegreya"/>
            </a:endParaRPr>
          </a:p>
          <a:p>
            <a:pPr indent="-355600" lvl="0" marL="457200" rtl="0" algn="l">
              <a:lnSpc>
                <a:spcPct val="100000"/>
              </a:lnSpc>
              <a:spcBef>
                <a:spcPts val="3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However, you can also assign a value to the variable when you declare it:</a:t>
            </a:r>
            <a:endParaRPr b="0" sz="2000">
              <a:solidFill>
                <a:srgbClr val="434343"/>
              </a:solidFill>
              <a:latin typeface="Alegreya"/>
              <a:ea typeface="Alegreya"/>
              <a:cs typeface="Alegreya"/>
              <a:sym typeface="Alegreya"/>
            </a:endParaRPr>
          </a:p>
          <a:p>
            <a:pPr indent="457200" lvl="0" marL="457200" rtl="0" algn="l">
              <a:lnSpc>
                <a:spcPct val="100000"/>
              </a:lnSpc>
              <a:spcBef>
                <a:spcPts val="300"/>
              </a:spcBef>
              <a:spcAft>
                <a:spcPts val="0"/>
              </a:spcAft>
              <a:buNone/>
            </a:pPr>
            <a:r>
              <a:rPr b="0" i="1" lang="en" sz="1800">
                <a:solidFill>
                  <a:srgbClr val="434343"/>
                </a:solidFill>
                <a:latin typeface="Trebuchet MS"/>
                <a:ea typeface="Trebuchet MS"/>
                <a:cs typeface="Trebuchet MS"/>
                <a:sym typeface="Trebuchet MS"/>
              </a:rPr>
              <a:t>var </a:t>
            </a:r>
            <a:r>
              <a:rPr b="0" i="1" lang="en" sz="1800">
                <a:solidFill>
                  <a:srgbClr val="434343"/>
                </a:solidFill>
                <a:latin typeface="Trebuchet MS"/>
                <a:ea typeface="Trebuchet MS"/>
                <a:cs typeface="Trebuchet MS"/>
                <a:sym typeface="Trebuchet MS"/>
              </a:rPr>
              <a:t>country </a:t>
            </a:r>
            <a:r>
              <a:rPr b="0" i="1" lang="en" sz="1800">
                <a:solidFill>
                  <a:srgbClr val="434343"/>
                </a:solidFill>
                <a:latin typeface="Trebuchet MS"/>
                <a:ea typeface="Trebuchet MS"/>
                <a:cs typeface="Trebuchet MS"/>
                <a:sym typeface="Trebuchet MS"/>
              </a:rPr>
              <a:t>= "Volvo";</a:t>
            </a:r>
            <a:endParaRPr b="0" i="1"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t/>
            </a:r>
            <a:endParaRPr sz="2000" u="sng">
              <a:solidFill>
                <a:srgbClr val="434343"/>
              </a:solidFill>
              <a:latin typeface="Alegreya"/>
              <a:ea typeface="Alegreya"/>
              <a:cs typeface="Alegreya"/>
              <a:sym typeface="Alegreya"/>
            </a:endParaRPr>
          </a:p>
        </p:txBody>
      </p:sp>
      <p:pic>
        <p:nvPicPr>
          <p:cNvPr id="508" name="Google Shape;508;p45"/>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46"/>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Variables (cont.)</a:t>
            </a:r>
            <a:endParaRPr sz="3600">
              <a:solidFill>
                <a:srgbClr val="63A814"/>
              </a:solidFill>
              <a:latin typeface="Alegreya"/>
              <a:ea typeface="Alegreya"/>
              <a:cs typeface="Alegreya"/>
              <a:sym typeface="Alegreya"/>
            </a:endParaRPr>
          </a:p>
        </p:txBody>
      </p:sp>
      <p:sp>
        <p:nvSpPr>
          <p:cNvPr id="514" name="Google Shape;514;p46"/>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3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In the example below we create a variable called carname, assigns the value "Volvo" to it, and put the value inside the HTML paragraph with id="demo":</a:t>
            </a:r>
            <a:endParaRPr b="0" sz="2000">
              <a:solidFill>
                <a:srgbClr val="434343"/>
              </a:solidFill>
              <a:latin typeface="Alegreya"/>
              <a:ea typeface="Alegreya"/>
              <a:cs typeface="Alegreya"/>
              <a:sym typeface="Alegreya"/>
            </a:endParaRPr>
          </a:p>
          <a:p>
            <a:pPr indent="0" lvl="0" marL="0" rtl="0" algn="l">
              <a:lnSpc>
                <a:spcPct val="100000"/>
              </a:lnSpc>
              <a:spcBef>
                <a:spcPts val="3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indent="0" lvl="0" marL="914400" rtl="0" algn="l">
              <a:lnSpc>
                <a:spcPct val="100000"/>
              </a:lnSpc>
              <a:spcBef>
                <a:spcPts val="300"/>
              </a:spcBef>
              <a:spcAft>
                <a:spcPts val="0"/>
              </a:spcAft>
              <a:buNone/>
            </a:pPr>
            <a:r>
              <a:rPr b="0" i="1" lang="en" sz="1800">
                <a:solidFill>
                  <a:srgbClr val="434343"/>
                </a:solidFill>
                <a:latin typeface="Trebuchet MS"/>
                <a:ea typeface="Trebuchet MS"/>
                <a:cs typeface="Trebuchet MS"/>
                <a:sym typeface="Trebuchet MS"/>
              </a:rPr>
              <a:t>&lt;p id="demo"&gt;&lt;/p&gt;</a:t>
            </a:r>
            <a:endParaRPr b="0" i="1" sz="1800">
              <a:solidFill>
                <a:srgbClr val="434343"/>
              </a:solidFill>
              <a:latin typeface="Trebuchet MS"/>
              <a:ea typeface="Trebuchet MS"/>
              <a:cs typeface="Trebuchet MS"/>
              <a:sym typeface="Trebuchet MS"/>
            </a:endParaRPr>
          </a:p>
          <a:p>
            <a:pPr indent="0" lvl="0" marL="914400" rtl="0" algn="l">
              <a:lnSpc>
                <a:spcPct val="100000"/>
              </a:lnSpc>
              <a:spcBef>
                <a:spcPts val="300"/>
              </a:spcBef>
              <a:spcAft>
                <a:spcPts val="0"/>
              </a:spcAft>
              <a:buNone/>
            </a:pPr>
            <a:r>
              <a:rPr b="0" i="1" lang="en" sz="1800">
                <a:solidFill>
                  <a:srgbClr val="434343"/>
                </a:solidFill>
                <a:latin typeface="Trebuchet MS"/>
                <a:ea typeface="Trebuchet MS"/>
                <a:cs typeface="Trebuchet MS"/>
                <a:sym typeface="Trebuchet MS"/>
              </a:rPr>
              <a:t>var carname="Volvo";</a:t>
            </a:r>
            <a:endParaRPr b="0" i="1" sz="1800">
              <a:solidFill>
                <a:srgbClr val="434343"/>
              </a:solidFill>
              <a:latin typeface="Trebuchet MS"/>
              <a:ea typeface="Trebuchet MS"/>
              <a:cs typeface="Trebuchet MS"/>
              <a:sym typeface="Trebuchet MS"/>
            </a:endParaRPr>
          </a:p>
          <a:p>
            <a:pPr indent="0" lvl="0" marL="914400" rtl="0" algn="l">
              <a:lnSpc>
                <a:spcPct val="100000"/>
              </a:lnSpc>
              <a:spcBef>
                <a:spcPts val="300"/>
              </a:spcBef>
              <a:spcAft>
                <a:spcPts val="0"/>
              </a:spcAft>
              <a:buNone/>
            </a:pPr>
            <a:r>
              <a:rPr b="0" i="1" lang="en" sz="1800">
                <a:solidFill>
                  <a:srgbClr val="434343"/>
                </a:solidFill>
                <a:latin typeface="Trebuchet MS"/>
                <a:ea typeface="Trebuchet MS"/>
                <a:cs typeface="Trebuchet MS"/>
                <a:sym typeface="Trebuchet MS"/>
              </a:rPr>
              <a:t>document.getElementById("demo").innerHTML=carname;</a:t>
            </a:r>
            <a:endParaRPr b="0" i="1" sz="1800">
              <a:solidFill>
                <a:srgbClr val="434343"/>
              </a:solidFill>
              <a:latin typeface="Trebuchet MS"/>
              <a:ea typeface="Trebuchet MS"/>
              <a:cs typeface="Trebuchet MS"/>
              <a:sym typeface="Trebuchet MS"/>
            </a:endParaRPr>
          </a:p>
          <a:p>
            <a:pPr indent="0" lvl="0" marL="914400" rtl="0" algn="l">
              <a:lnSpc>
                <a:spcPct val="100000"/>
              </a:lnSpc>
              <a:spcBef>
                <a:spcPts val="300"/>
              </a:spcBef>
              <a:spcAft>
                <a:spcPts val="0"/>
              </a:spcAft>
              <a:buNone/>
            </a:pPr>
            <a:r>
              <a:t/>
            </a:r>
            <a:endParaRPr b="0" i="1" sz="1800">
              <a:solidFill>
                <a:srgbClr val="434343"/>
              </a:solidFill>
              <a:latin typeface="Trebuchet MS"/>
              <a:ea typeface="Trebuchet MS"/>
              <a:cs typeface="Trebuchet MS"/>
              <a:sym typeface="Trebuchet MS"/>
            </a:endParaRPr>
          </a:p>
          <a:p>
            <a:pPr indent="0" lvl="0" marL="0" rtl="0" algn="l">
              <a:lnSpc>
                <a:spcPct val="100000"/>
              </a:lnSpc>
              <a:spcBef>
                <a:spcPts val="300"/>
              </a:spcBef>
              <a:spcAft>
                <a:spcPts val="0"/>
              </a:spcAft>
              <a:buNone/>
            </a:pPr>
            <a:r>
              <a:rPr lang="en" sz="2000">
                <a:solidFill>
                  <a:srgbClr val="0170BA"/>
                </a:solidFill>
                <a:latin typeface="Alegreya"/>
                <a:ea typeface="Alegreya"/>
                <a:cs typeface="Alegreya"/>
                <a:sym typeface="Alegreya"/>
              </a:rPr>
              <a:t>Note</a:t>
            </a:r>
            <a:r>
              <a:rPr b="0" lang="en" sz="2000">
                <a:solidFill>
                  <a:srgbClr val="0170BA"/>
                </a:solidFill>
                <a:latin typeface="Alegreya"/>
                <a:ea typeface="Alegreya"/>
                <a:cs typeface="Alegreya"/>
                <a:sym typeface="Alegreya"/>
              </a:rPr>
              <a:t>: It's a good programming practice to declare all the variables you will need, in one place, at the beginning of your code.</a:t>
            </a:r>
            <a:endParaRPr b="0" sz="2000">
              <a:solidFill>
                <a:srgbClr val="0170BA"/>
              </a:solidFill>
              <a:latin typeface="Alegreya"/>
              <a:ea typeface="Alegreya"/>
              <a:cs typeface="Alegreya"/>
              <a:sym typeface="Alegreya"/>
            </a:endParaRPr>
          </a:p>
          <a:p>
            <a:pPr indent="457200" lvl="0" marL="457200" rtl="0" algn="l">
              <a:lnSpc>
                <a:spcPct val="100000"/>
              </a:lnSpc>
              <a:spcBef>
                <a:spcPts val="300"/>
              </a:spcBef>
              <a:spcAft>
                <a:spcPts val="0"/>
              </a:spcAft>
              <a:buNone/>
            </a:pPr>
            <a:r>
              <a:t/>
            </a:r>
            <a:endParaRPr sz="2000" u="sng">
              <a:solidFill>
                <a:srgbClr val="0170BA"/>
              </a:solidFill>
              <a:latin typeface="Alegreya"/>
              <a:ea typeface="Alegreya"/>
              <a:cs typeface="Alegreya"/>
              <a:sym typeface="Alegreya"/>
            </a:endParaRPr>
          </a:p>
          <a:p>
            <a:pPr indent="0" lvl="0" marL="0" rtl="0" algn="l">
              <a:lnSpc>
                <a:spcPct val="100000"/>
              </a:lnSpc>
              <a:spcBef>
                <a:spcPts val="500"/>
              </a:spcBef>
              <a:spcAft>
                <a:spcPts val="0"/>
              </a:spcAft>
              <a:buNone/>
            </a:pPr>
            <a:r>
              <a:t/>
            </a:r>
            <a:endParaRPr sz="2000" u="sng">
              <a:solidFill>
                <a:srgbClr val="434343"/>
              </a:solidFill>
              <a:latin typeface="Alegreya"/>
              <a:ea typeface="Alegreya"/>
              <a:cs typeface="Alegreya"/>
              <a:sym typeface="Alegreya"/>
            </a:endParaRPr>
          </a:p>
        </p:txBody>
      </p:sp>
      <p:pic>
        <p:nvPicPr>
          <p:cNvPr id="515" name="Google Shape;515;p46"/>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47"/>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Variables (cont.)</a:t>
            </a:r>
            <a:endParaRPr sz="3600">
              <a:solidFill>
                <a:srgbClr val="63A814"/>
              </a:solidFill>
              <a:latin typeface="Alegreya"/>
              <a:ea typeface="Alegreya"/>
              <a:cs typeface="Alegreya"/>
              <a:sym typeface="Alegreya"/>
            </a:endParaRPr>
          </a:p>
        </p:txBody>
      </p:sp>
      <p:sp>
        <p:nvSpPr>
          <p:cNvPr id="521" name="Google Shape;521;p47"/>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400"/>
              </a:spcBef>
              <a:spcAft>
                <a:spcPts val="0"/>
              </a:spcAft>
              <a:buNone/>
            </a:pPr>
            <a:r>
              <a:rPr lang="en" sz="2000" u="sng">
                <a:solidFill>
                  <a:srgbClr val="0170BA"/>
                </a:solidFill>
                <a:latin typeface="Alegreya"/>
                <a:ea typeface="Alegreya"/>
                <a:cs typeface="Alegreya"/>
                <a:sym typeface="Alegreya"/>
              </a:rPr>
              <a:t>One Statement, Many Variables</a:t>
            </a:r>
            <a:endParaRPr sz="2000" u="sng">
              <a:solidFill>
                <a:srgbClr val="0170BA"/>
              </a:solidFill>
              <a:latin typeface="Alegreya"/>
              <a:ea typeface="Alegreya"/>
              <a:cs typeface="Alegreya"/>
              <a:sym typeface="Alegreya"/>
            </a:endParaRPr>
          </a:p>
          <a:p>
            <a:pPr indent="-355600" lvl="0" marL="457200" rtl="0" algn="l">
              <a:lnSpc>
                <a:spcPct val="100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You can declare many variables in one statement. Just start the statement with </a:t>
            </a:r>
            <a:r>
              <a:rPr lang="en" sz="2000">
                <a:solidFill>
                  <a:schemeClr val="accent5"/>
                </a:solidFill>
                <a:latin typeface="Alegreya"/>
                <a:ea typeface="Alegreya"/>
                <a:cs typeface="Alegreya"/>
                <a:sym typeface="Alegreya"/>
              </a:rPr>
              <a:t>var</a:t>
            </a:r>
            <a:r>
              <a:rPr b="0" lang="en" sz="2000">
                <a:solidFill>
                  <a:schemeClr val="accent5"/>
                </a:solidFill>
                <a:latin typeface="Alegreya"/>
                <a:ea typeface="Alegreya"/>
                <a:cs typeface="Alegreya"/>
                <a:sym typeface="Alegreya"/>
              </a:rPr>
              <a:t> </a:t>
            </a:r>
            <a:r>
              <a:rPr b="0" lang="en" sz="2000">
                <a:solidFill>
                  <a:srgbClr val="434343"/>
                </a:solidFill>
                <a:latin typeface="Alegreya"/>
                <a:ea typeface="Alegreya"/>
                <a:cs typeface="Alegreya"/>
                <a:sym typeface="Alegreya"/>
              </a:rPr>
              <a:t>and separate the variables by </a:t>
            </a:r>
            <a:r>
              <a:rPr lang="en" sz="2000">
                <a:solidFill>
                  <a:srgbClr val="434343"/>
                </a:solidFill>
                <a:latin typeface="Alegreya"/>
                <a:ea typeface="Alegreya"/>
                <a:cs typeface="Alegreya"/>
                <a:sym typeface="Alegreya"/>
              </a:rPr>
              <a:t>comma</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457200" lvl="0" marL="457200" rtl="0" algn="l">
              <a:lnSpc>
                <a:spcPct val="100000"/>
              </a:lnSpc>
              <a:spcBef>
                <a:spcPts val="400"/>
              </a:spcBef>
              <a:spcAft>
                <a:spcPts val="0"/>
              </a:spcAft>
              <a:buNone/>
            </a:pPr>
            <a:r>
              <a:rPr b="0" i="1" lang="en" sz="1800">
                <a:solidFill>
                  <a:srgbClr val="434343"/>
                </a:solidFill>
                <a:latin typeface="Trebuchet MS"/>
                <a:ea typeface="Trebuchet MS"/>
                <a:cs typeface="Trebuchet MS"/>
                <a:sym typeface="Trebuchet MS"/>
              </a:rPr>
              <a:t>var lastname="Doe", age=30, job="carpenter";</a:t>
            </a:r>
            <a:endParaRPr b="0" i="1" sz="1800">
              <a:solidFill>
                <a:srgbClr val="434343"/>
              </a:solidFill>
              <a:latin typeface="Trebuchet MS"/>
              <a:ea typeface="Trebuchet MS"/>
              <a:cs typeface="Trebuchet MS"/>
              <a:sym typeface="Trebuchet MS"/>
            </a:endParaRPr>
          </a:p>
          <a:p>
            <a:pPr indent="0" lvl="0" marL="0" rtl="0" algn="l">
              <a:lnSpc>
                <a:spcPct val="100000"/>
              </a:lnSpc>
              <a:spcBef>
                <a:spcPts val="400"/>
              </a:spcBef>
              <a:spcAft>
                <a:spcPts val="0"/>
              </a:spcAft>
              <a:buNone/>
            </a:pPr>
            <a:r>
              <a:rPr b="0" lang="en" sz="2000">
                <a:solidFill>
                  <a:srgbClr val="434343"/>
                </a:solidFill>
                <a:latin typeface="Alegreya"/>
                <a:ea typeface="Alegreya"/>
                <a:cs typeface="Alegreya"/>
                <a:sym typeface="Alegreya"/>
              </a:rPr>
              <a:t> </a:t>
            </a:r>
            <a:endParaRPr b="0" sz="2000">
              <a:solidFill>
                <a:srgbClr val="434343"/>
              </a:solidFill>
              <a:latin typeface="Alegreya"/>
              <a:ea typeface="Alegreya"/>
              <a:cs typeface="Alegreya"/>
              <a:sym typeface="Alegreya"/>
            </a:endParaRPr>
          </a:p>
          <a:p>
            <a:pPr indent="-355600" lvl="0" marL="457200" rtl="0" algn="l">
              <a:lnSpc>
                <a:spcPct val="100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Your declaration can also span multiple lines:</a:t>
            </a:r>
            <a:endParaRPr b="0" sz="2000">
              <a:solidFill>
                <a:srgbClr val="434343"/>
              </a:solidFill>
              <a:latin typeface="Alegreya"/>
              <a:ea typeface="Alegreya"/>
              <a:cs typeface="Alegreya"/>
              <a:sym typeface="Alegreya"/>
            </a:endParaRPr>
          </a:p>
          <a:p>
            <a:pPr indent="0" lvl="0" marL="914400" rtl="0" algn="l">
              <a:lnSpc>
                <a:spcPct val="100000"/>
              </a:lnSpc>
              <a:spcBef>
                <a:spcPts val="400"/>
              </a:spcBef>
              <a:spcAft>
                <a:spcPts val="0"/>
              </a:spcAft>
              <a:buNone/>
            </a:pPr>
            <a:r>
              <a:rPr b="0" i="1" lang="en" sz="1800">
                <a:solidFill>
                  <a:srgbClr val="434343"/>
                </a:solidFill>
                <a:latin typeface="Trebuchet MS"/>
                <a:ea typeface="Trebuchet MS"/>
                <a:cs typeface="Trebuchet MS"/>
                <a:sym typeface="Trebuchet MS"/>
              </a:rPr>
              <a:t>var 	lastname="Doe",</a:t>
            </a:r>
            <a:endParaRPr b="0" i="1" sz="1800">
              <a:solidFill>
                <a:srgbClr val="434343"/>
              </a:solidFill>
              <a:latin typeface="Trebuchet MS"/>
              <a:ea typeface="Trebuchet MS"/>
              <a:cs typeface="Trebuchet MS"/>
              <a:sym typeface="Trebuchet MS"/>
            </a:endParaRPr>
          </a:p>
          <a:p>
            <a:pPr indent="457200" lvl="0" marL="914400" rtl="0" algn="l">
              <a:lnSpc>
                <a:spcPct val="100000"/>
              </a:lnSpc>
              <a:spcBef>
                <a:spcPts val="400"/>
              </a:spcBef>
              <a:spcAft>
                <a:spcPts val="0"/>
              </a:spcAft>
              <a:buNone/>
            </a:pPr>
            <a:r>
              <a:rPr b="0" i="1" lang="en" sz="1800">
                <a:solidFill>
                  <a:srgbClr val="434343"/>
                </a:solidFill>
                <a:latin typeface="Trebuchet MS"/>
                <a:ea typeface="Trebuchet MS"/>
                <a:cs typeface="Trebuchet MS"/>
                <a:sym typeface="Trebuchet MS"/>
              </a:rPr>
              <a:t>age=30,</a:t>
            </a:r>
            <a:endParaRPr b="0" i="1" sz="1800">
              <a:solidFill>
                <a:srgbClr val="434343"/>
              </a:solidFill>
              <a:latin typeface="Trebuchet MS"/>
              <a:ea typeface="Trebuchet MS"/>
              <a:cs typeface="Trebuchet MS"/>
              <a:sym typeface="Trebuchet MS"/>
            </a:endParaRPr>
          </a:p>
          <a:p>
            <a:pPr indent="457200" lvl="0" marL="914400" rtl="0" algn="l">
              <a:lnSpc>
                <a:spcPct val="100000"/>
              </a:lnSpc>
              <a:spcBef>
                <a:spcPts val="400"/>
              </a:spcBef>
              <a:spcAft>
                <a:spcPts val="0"/>
              </a:spcAft>
              <a:buNone/>
            </a:pPr>
            <a:r>
              <a:rPr b="0" i="1" lang="en" sz="1800">
                <a:solidFill>
                  <a:srgbClr val="434343"/>
                </a:solidFill>
                <a:latin typeface="Trebuchet MS"/>
                <a:ea typeface="Trebuchet MS"/>
                <a:cs typeface="Trebuchet MS"/>
                <a:sym typeface="Trebuchet MS"/>
              </a:rPr>
              <a:t>j</a:t>
            </a:r>
            <a:r>
              <a:rPr b="0" i="1" lang="en" sz="1800">
                <a:solidFill>
                  <a:srgbClr val="434343"/>
                </a:solidFill>
                <a:latin typeface="Trebuchet MS"/>
                <a:ea typeface="Trebuchet MS"/>
                <a:cs typeface="Trebuchet MS"/>
                <a:sym typeface="Trebuchet MS"/>
              </a:rPr>
              <a:t>ob="carpenter";</a:t>
            </a:r>
            <a:endParaRPr b="0" i="1" sz="1800">
              <a:solidFill>
                <a:srgbClr val="434343"/>
              </a:solidFill>
              <a:latin typeface="Trebuchet MS"/>
              <a:ea typeface="Trebuchet MS"/>
              <a:cs typeface="Trebuchet MS"/>
              <a:sym typeface="Trebuchet MS"/>
            </a:endParaRPr>
          </a:p>
          <a:p>
            <a:pPr indent="0" lvl="0" marL="914400" rtl="0" algn="l">
              <a:lnSpc>
                <a:spcPct val="100000"/>
              </a:lnSpc>
              <a:spcBef>
                <a:spcPts val="500"/>
              </a:spcBef>
              <a:spcAft>
                <a:spcPts val="0"/>
              </a:spcAft>
              <a:buNone/>
            </a:pPr>
            <a:r>
              <a:t/>
            </a:r>
            <a:endParaRPr b="0" sz="1800">
              <a:solidFill>
                <a:srgbClr val="434343"/>
              </a:solidFill>
              <a:latin typeface="Trebuchet MS"/>
              <a:ea typeface="Trebuchet MS"/>
              <a:cs typeface="Trebuchet MS"/>
              <a:sym typeface="Trebuchet MS"/>
            </a:endParaRPr>
          </a:p>
        </p:txBody>
      </p:sp>
      <p:pic>
        <p:nvPicPr>
          <p:cNvPr id="522" name="Google Shape;522;p47"/>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48"/>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Variables (cont.)</a:t>
            </a:r>
            <a:endParaRPr sz="3600">
              <a:solidFill>
                <a:srgbClr val="63A814"/>
              </a:solidFill>
              <a:latin typeface="Alegreya"/>
              <a:ea typeface="Alegreya"/>
              <a:cs typeface="Alegreya"/>
              <a:sym typeface="Alegreya"/>
            </a:endParaRPr>
          </a:p>
        </p:txBody>
      </p:sp>
      <p:sp>
        <p:nvSpPr>
          <p:cNvPr id="528" name="Google Shape;528;p48"/>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 sz="2000" u="sng">
                <a:solidFill>
                  <a:srgbClr val="0170BA"/>
                </a:solidFill>
                <a:latin typeface="Alegreya"/>
                <a:ea typeface="Alegreya"/>
                <a:cs typeface="Alegreya"/>
                <a:sym typeface="Alegreya"/>
              </a:rPr>
              <a:t>Value = undefined</a:t>
            </a:r>
            <a:endParaRPr sz="2000" u="sng">
              <a:solidFill>
                <a:srgbClr val="0170BA"/>
              </a:solidFill>
              <a:latin typeface="Alegreya"/>
              <a:ea typeface="Alegreya"/>
              <a:cs typeface="Alegreya"/>
              <a:sym typeface="Alegreya"/>
            </a:endParaRPr>
          </a:p>
          <a:p>
            <a:pPr indent="-355600" lvl="0" marL="457200" rtl="0" algn="l">
              <a:lnSpc>
                <a:spcPct val="115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In computer programs, </a:t>
            </a:r>
            <a:r>
              <a:rPr b="0" lang="en" sz="2000">
                <a:solidFill>
                  <a:schemeClr val="accent5"/>
                </a:solidFill>
                <a:latin typeface="Alegreya"/>
                <a:ea typeface="Alegreya"/>
                <a:cs typeface="Alegreya"/>
                <a:sym typeface="Alegreya"/>
              </a:rPr>
              <a:t>variables are often declared without a value</a:t>
            </a:r>
            <a:r>
              <a:rPr b="0" lang="en" sz="2000">
                <a:solidFill>
                  <a:srgbClr val="434343"/>
                </a:solidFill>
                <a:latin typeface="Alegreya"/>
                <a:ea typeface="Alegreya"/>
                <a:cs typeface="Alegreya"/>
                <a:sym typeface="Alegreya"/>
              </a:rPr>
              <a:t>. The value can be </a:t>
            </a:r>
            <a:r>
              <a:rPr b="0" lang="en" sz="2000">
                <a:solidFill>
                  <a:schemeClr val="accent5"/>
                </a:solidFill>
                <a:latin typeface="Alegreya"/>
                <a:ea typeface="Alegreya"/>
                <a:cs typeface="Alegreya"/>
                <a:sym typeface="Alegreya"/>
              </a:rPr>
              <a:t>something that has to be calculated</a:t>
            </a:r>
            <a:r>
              <a:rPr b="0" lang="en" sz="2000">
                <a:solidFill>
                  <a:srgbClr val="434343"/>
                </a:solidFill>
                <a:latin typeface="Alegreya"/>
                <a:ea typeface="Alegreya"/>
                <a:cs typeface="Alegreya"/>
                <a:sym typeface="Alegreya"/>
              </a:rPr>
              <a:t>, or s</a:t>
            </a:r>
            <a:r>
              <a:rPr b="0" lang="en" sz="2000">
                <a:solidFill>
                  <a:schemeClr val="accent5"/>
                </a:solidFill>
                <a:latin typeface="Alegreya"/>
                <a:ea typeface="Alegreya"/>
                <a:cs typeface="Alegreya"/>
                <a:sym typeface="Alegreya"/>
              </a:rPr>
              <a:t>omething that will be provided later</a:t>
            </a:r>
            <a:r>
              <a:rPr b="0" lang="en" sz="2000">
                <a:solidFill>
                  <a:srgbClr val="434343"/>
                </a:solidFill>
                <a:latin typeface="Alegreya"/>
                <a:ea typeface="Alegreya"/>
                <a:cs typeface="Alegreya"/>
                <a:sym typeface="Alegreya"/>
              </a:rPr>
              <a:t>, like user input. Variable declared without a value will have the value </a:t>
            </a:r>
            <a:r>
              <a:rPr lang="en" sz="2000">
                <a:solidFill>
                  <a:srgbClr val="434343"/>
                </a:solidFill>
                <a:latin typeface="Alegreya"/>
                <a:ea typeface="Alegreya"/>
                <a:cs typeface="Alegreya"/>
                <a:sym typeface="Alegreya"/>
              </a:rPr>
              <a:t>undefined</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variable </a:t>
            </a:r>
            <a:r>
              <a:rPr b="0" i="1" lang="en" sz="1800">
                <a:solidFill>
                  <a:srgbClr val="434343"/>
                </a:solidFill>
                <a:latin typeface="Trebuchet MS"/>
                <a:ea typeface="Trebuchet MS"/>
                <a:cs typeface="Trebuchet MS"/>
                <a:sym typeface="Trebuchet MS"/>
              </a:rPr>
              <a:t>country </a:t>
            </a:r>
            <a:r>
              <a:rPr b="0" lang="en" sz="2000">
                <a:solidFill>
                  <a:srgbClr val="434343"/>
                </a:solidFill>
                <a:latin typeface="Alegreya"/>
                <a:ea typeface="Alegreya"/>
                <a:cs typeface="Alegreya"/>
                <a:sym typeface="Alegreya"/>
              </a:rPr>
              <a:t>will have the value </a:t>
            </a:r>
            <a:r>
              <a:rPr b="0" i="1" lang="en" sz="1800">
                <a:solidFill>
                  <a:srgbClr val="434343"/>
                </a:solidFill>
                <a:latin typeface="Trebuchet MS"/>
                <a:ea typeface="Trebuchet MS"/>
                <a:cs typeface="Trebuchet MS"/>
                <a:sym typeface="Trebuchet MS"/>
              </a:rPr>
              <a:t>undefined</a:t>
            </a:r>
            <a:r>
              <a:rPr b="0" lang="en" sz="1800">
                <a:solidFill>
                  <a:srgbClr val="434343"/>
                </a:solidFill>
                <a:latin typeface="Trebuchet MS"/>
                <a:ea typeface="Trebuchet MS"/>
                <a:cs typeface="Trebuchet MS"/>
                <a:sym typeface="Trebuchet MS"/>
              </a:rPr>
              <a:t> </a:t>
            </a:r>
            <a:r>
              <a:rPr b="0" lang="en" sz="2000">
                <a:solidFill>
                  <a:srgbClr val="434343"/>
                </a:solidFill>
                <a:latin typeface="Alegreya"/>
                <a:ea typeface="Alegreya"/>
                <a:cs typeface="Alegreya"/>
                <a:sym typeface="Alegreya"/>
              </a:rPr>
              <a:t>after the execution of the following statement:</a:t>
            </a:r>
            <a:endParaRPr b="0" sz="2000">
              <a:solidFill>
                <a:srgbClr val="434343"/>
              </a:solidFill>
              <a:latin typeface="Alegreya"/>
              <a:ea typeface="Alegreya"/>
              <a:cs typeface="Alegreya"/>
              <a:sym typeface="Alegreya"/>
            </a:endParaRPr>
          </a:p>
          <a:p>
            <a:pPr indent="457200" lvl="0" marL="914400" rtl="0" algn="l">
              <a:lnSpc>
                <a:spcPct val="115000"/>
              </a:lnSpc>
              <a:spcBef>
                <a:spcPts val="400"/>
              </a:spcBef>
              <a:spcAft>
                <a:spcPts val="0"/>
              </a:spcAft>
              <a:buNone/>
            </a:pPr>
            <a:r>
              <a:rPr b="0" i="1" lang="en" sz="1800">
                <a:solidFill>
                  <a:srgbClr val="434343"/>
                </a:solidFill>
                <a:latin typeface="Trebuchet MS"/>
                <a:ea typeface="Trebuchet MS"/>
                <a:cs typeface="Trebuchet MS"/>
                <a:sym typeface="Trebuchet MS"/>
              </a:rPr>
              <a:t>var country;</a:t>
            </a:r>
            <a:endParaRPr b="0" i="1" sz="1800">
              <a:solidFill>
                <a:srgbClr val="434343"/>
              </a:solidFill>
              <a:latin typeface="Trebuchet MS"/>
              <a:ea typeface="Trebuchet MS"/>
              <a:cs typeface="Trebuchet MS"/>
              <a:sym typeface="Trebuchet MS"/>
            </a:endParaRPr>
          </a:p>
          <a:p>
            <a:pPr indent="0" lvl="0" marL="914400" rtl="0" algn="l">
              <a:lnSpc>
                <a:spcPct val="100000"/>
              </a:lnSpc>
              <a:spcBef>
                <a:spcPts val="500"/>
              </a:spcBef>
              <a:spcAft>
                <a:spcPts val="0"/>
              </a:spcAft>
              <a:buNone/>
            </a:pPr>
            <a:r>
              <a:t/>
            </a:r>
            <a:endParaRPr sz="2000" u="sng">
              <a:solidFill>
                <a:srgbClr val="434343"/>
              </a:solidFill>
              <a:latin typeface="Alegreya"/>
              <a:ea typeface="Alegreya"/>
              <a:cs typeface="Alegreya"/>
              <a:sym typeface="Alegreya"/>
            </a:endParaRPr>
          </a:p>
        </p:txBody>
      </p:sp>
      <p:pic>
        <p:nvPicPr>
          <p:cNvPr id="529" name="Google Shape;529;p48"/>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49"/>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Variables (cont.)</a:t>
            </a:r>
            <a:endParaRPr sz="3600">
              <a:solidFill>
                <a:srgbClr val="63A814"/>
              </a:solidFill>
              <a:latin typeface="Alegreya"/>
              <a:ea typeface="Alegreya"/>
              <a:cs typeface="Alegreya"/>
              <a:sym typeface="Alegreya"/>
            </a:endParaRPr>
          </a:p>
        </p:txBody>
      </p:sp>
      <p:sp>
        <p:nvSpPr>
          <p:cNvPr id="535" name="Google Shape;535;p49"/>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2000" u="sng">
                <a:solidFill>
                  <a:srgbClr val="0170BA"/>
                </a:solidFill>
                <a:latin typeface="Alegreya"/>
                <a:ea typeface="Alegreya"/>
                <a:cs typeface="Alegreya"/>
                <a:sym typeface="Alegreya"/>
              </a:rPr>
              <a:t>Re-Declaring JavaScript Variables</a:t>
            </a:r>
            <a:endParaRPr sz="2000" u="sng">
              <a:solidFill>
                <a:srgbClr val="0170BA"/>
              </a:solidFill>
              <a:latin typeface="Alegreya"/>
              <a:ea typeface="Alegreya"/>
              <a:cs typeface="Alegreya"/>
              <a:sym typeface="Alegreya"/>
            </a:endParaRPr>
          </a:p>
          <a:p>
            <a:pPr indent="-355600" lvl="0" marL="457200" rtl="0" algn="l">
              <a:lnSpc>
                <a:spcPct val="100000"/>
              </a:lnSpc>
              <a:spcBef>
                <a:spcPts val="6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If you </a:t>
            </a:r>
            <a:r>
              <a:rPr lang="en" sz="2000">
                <a:solidFill>
                  <a:srgbClr val="434343"/>
                </a:solidFill>
                <a:latin typeface="Alegreya"/>
                <a:ea typeface="Alegreya"/>
                <a:cs typeface="Alegreya"/>
                <a:sym typeface="Alegreya"/>
              </a:rPr>
              <a:t>re-declare </a:t>
            </a:r>
            <a:r>
              <a:rPr b="0" lang="en" sz="2000">
                <a:solidFill>
                  <a:srgbClr val="434343"/>
                </a:solidFill>
                <a:latin typeface="Alegreya"/>
                <a:ea typeface="Alegreya"/>
                <a:cs typeface="Alegreya"/>
                <a:sym typeface="Alegreya"/>
              </a:rPr>
              <a:t>a JavaScript variable, </a:t>
            </a:r>
            <a:r>
              <a:rPr b="0" lang="en" sz="2000">
                <a:solidFill>
                  <a:schemeClr val="accent5"/>
                </a:solidFill>
                <a:latin typeface="Alegreya"/>
                <a:ea typeface="Alegreya"/>
                <a:cs typeface="Alegreya"/>
                <a:sym typeface="Alegreya"/>
              </a:rPr>
              <a:t>it will not lose its value</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value of the variable </a:t>
            </a:r>
            <a:r>
              <a:rPr b="0" i="1" lang="en" sz="1800">
                <a:solidFill>
                  <a:srgbClr val="434343"/>
                </a:solidFill>
                <a:latin typeface="Trebuchet MS"/>
                <a:ea typeface="Trebuchet MS"/>
                <a:cs typeface="Trebuchet MS"/>
                <a:sym typeface="Trebuchet MS"/>
              </a:rPr>
              <a:t>country </a:t>
            </a:r>
            <a:r>
              <a:rPr b="0" lang="en" sz="2000">
                <a:solidFill>
                  <a:srgbClr val="434343"/>
                </a:solidFill>
                <a:latin typeface="Alegreya"/>
                <a:ea typeface="Alegreya"/>
                <a:cs typeface="Alegreya"/>
                <a:sym typeface="Alegreya"/>
              </a:rPr>
              <a:t>will still have the value "</a:t>
            </a:r>
            <a:r>
              <a:rPr b="0" i="1" lang="en" sz="1800">
                <a:solidFill>
                  <a:srgbClr val="434343"/>
                </a:solidFill>
                <a:latin typeface="Trebuchet MS"/>
                <a:ea typeface="Trebuchet MS"/>
                <a:cs typeface="Trebuchet MS"/>
                <a:sym typeface="Trebuchet MS"/>
              </a:rPr>
              <a:t>Cambodia</a:t>
            </a:r>
            <a:r>
              <a:rPr b="0" lang="en" sz="2000">
                <a:solidFill>
                  <a:srgbClr val="434343"/>
                </a:solidFill>
                <a:latin typeface="Alegreya"/>
                <a:ea typeface="Alegreya"/>
                <a:cs typeface="Alegreya"/>
                <a:sym typeface="Alegreya"/>
              </a:rPr>
              <a:t>" after the execution of the following two statements:</a:t>
            </a:r>
            <a:endParaRPr b="0" sz="2000">
              <a:solidFill>
                <a:srgbClr val="434343"/>
              </a:solidFill>
              <a:latin typeface="Alegreya"/>
              <a:ea typeface="Alegreya"/>
              <a:cs typeface="Alegreya"/>
              <a:sym typeface="Alegreya"/>
            </a:endParaRPr>
          </a:p>
          <a:p>
            <a:pPr indent="0" lvl="0" marL="914400" rtl="0" algn="l">
              <a:lnSpc>
                <a:spcPct val="100000"/>
              </a:lnSpc>
              <a:spcBef>
                <a:spcPts val="600"/>
              </a:spcBef>
              <a:spcAft>
                <a:spcPts val="0"/>
              </a:spcAft>
              <a:buNone/>
            </a:pPr>
            <a:r>
              <a:rPr b="0" i="1" lang="en" sz="1800">
                <a:solidFill>
                  <a:srgbClr val="434343"/>
                </a:solidFill>
                <a:latin typeface="Trebuchet MS"/>
                <a:ea typeface="Trebuchet MS"/>
                <a:cs typeface="Trebuchet MS"/>
                <a:sym typeface="Trebuchet MS"/>
              </a:rPr>
              <a:t>var country ="Cambodia";</a:t>
            </a:r>
            <a:endParaRPr b="0" i="1" sz="1800">
              <a:solidFill>
                <a:srgbClr val="434343"/>
              </a:solidFill>
              <a:latin typeface="Trebuchet MS"/>
              <a:ea typeface="Trebuchet MS"/>
              <a:cs typeface="Trebuchet MS"/>
              <a:sym typeface="Trebuchet MS"/>
            </a:endParaRPr>
          </a:p>
          <a:p>
            <a:pPr indent="0" lvl="0" marL="914400" rtl="0" algn="l">
              <a:lnSpc>
                <a:spcPct val="100000"/>
              </a:lnSpc>
              <a:spcBef>
                <a:spcPts val="600"/>
              </a:spcBef>
              <a:spcAft>
                <a:spcPts val="0"/>
              </a:spcAft>
              <a:buNone/>
            </a:pPr>
            <a:r>
              <a:rPr b="0" i="1" lang="en" sz="1800">
                <a:solidFill>
                  <a:srgbClr val="434343"/>
                </a:solidFill>
                <a:latin typeface="Trebuchet MS"/>
                <a:ea typeface="Trebuchet MS"/>
                <a:cs typeface="Trebuchet MS"/>
                <a:sym typeface="Trebuchet MS"/>
              </a:rPr>
              <a:t>var country;</a:t>
            </a:r>
            <a:endParaRPr b="0" i="1" sz="1800">
              <a:solidFill>
                <a:srgbClr val="434343"/>
              </a:solidFill>
              <a:latin typeface="Trebuchet MS"/>
              <a:ea typeface="Trebuchet MS"/>
              <a:cs typeface="Trebuchet MS"/>
              <a:sym typeface="Trebuchet MS"/>
            </a:endParaRPr>
          </a:p>
          <a:p>
            <a:pPr indent="0" lvl="0" marL="0" rtl="0" algn="l">
              <a:lnSpc>
                <a:spcPct val="100000"/>
              </a:lnSpc>
              <a:spcBef>
                <a:spcPts val="600"/>
              </a:spcBef>
              <a:spcAft>
                <a:spcPts val="0"/>
              </a:spcAft>
              <a:buNone/>
            </a:pPr>
            <a:r>
              <a:rPr lang="en" sz="2000" u="sng">
                <a:solidFill>
                  <a:srgbClr val="0170BA"/>
                </a:solidFill>
                <a:latin typeface="Alegreya"/>
                <a:ea typeface="Alegreya"/>
                <a:cs typeface="Alegreya"/>
                <a:sym typeface="Alegreya"/>
              </a:rPr>
              <a:t>JavaScript Arithmetic</a:t>
            </a:r>
            <a:endParaRPr sz="2000" u="sng">
              <a:solidFill>
                <a:srgbClr val="0170BA"/>
              </a:solidFill>
              <a:latin typeface="Alegreya"/>
              <a:ea typeface="Alegreya"/>
              <a:cs typeface="Alegreya"/>
              <a:sym typeface="Alegreya"/>
            </a:endParaRPr>
          </a:p>
          <a:p>
            <a:pPr indent="-355600" lvl="0" marL="457200" rtl="0" algn="l">
              <a:lnSpc>
                <a:spcPct val="100000"/>
              </a:lnSpc>
              <a:spcBef>
                <a:spcPts val="6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As with algebra, you can do arithmetic with JavaScript variables, using operators like = and +:</a:t>
            </a:r>
            <a:endParaRPr b="0" sz="2000">
              <a:solidFill>
                <a:srgbClr val="434343"/>
              </a:solidFill>
              <a:latin typeface="Alegreya"/>
              <a:ea typeface="Alegreya"/>
              <a:cs typeface="Alegreya"/>
              <a:sym typeface="Alegreya"/>
            </a:endParaRPr>
          </a:p>
          <a:p>
            <a:pPr indent="0" lvl="0" marL="0" rtl="0" algn="l">
              <a:lnSpc>
                <a:spcPct val="100000"/>
              </a:lnSpc>
              <a:spcBef>
                <a:spcPts val="600"/>
              </a:spcBef>
              <a:spcAft>
                <a:spcPts val="0"/>
              </a:spcAft>
              <a:buNone/>
            </a:pPr>
            <a:r>
              <a:rPr lang="en" sz="2000">
                <a:solidFill>
                  <a:schemeClr val="accent5"/>
                </a:solidFill>
                <a:latin typeface="Alegreya"/>
                <a:ea typeface="Alegreya"/>
                <a:cs typeface="Alegreya"/>
                <a:sym typeface="Alegreya"/>
              </a:rPr>
              <a:t>Example: 	</a:t>
            </a:r>
            <a:r>
              <a:rPr b="0" i="1" lang="en" sz="1800">
                <a:solidFill>
                  <a:srgbClr val="434343"/>
                </a:solidFill>
                <a:latin typeface="Trebuchet MS"/>
                <a:ea typeface="Trebuchet MS"/>
                <a:cs typeface="Trebuchet MS"/>
                <a:sym typeface="Trebuchet MS"/>
              </a:rPr>
              <a:t>var y=5;			var x=y+2;</a:t>
            </a:r>
            <a:endParaRPr b="0" i="1"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t/>
            </a:r>
            <a:endParaRPr b="0" sz="2000">
              <a:solidFill>
                <a:srgbClr val="434343"/>
              </a:solidFill>
              <a:latin typeface="Alegreya"/>
              <a:ea typeface="Alegreya"/>
              <a:cs typeface="Alegreya"/>
              <a:sym typeface="Alegreya"/>
            </a:endParaRPr>
          </a:p>
          <a:p>
            <a:pPr indent="0" lvl="0" marL="914400" rtl="0" algn="l">
              <a:lnSpc>
                <a:spcPct val="100000"/>
              </a:lnSpc>
              <a:spcBef>
                <a:spcPts val="500"/>
              </a:spcBef>
              <a:spcAft>
                <a:spcPts val="0"/>
              </a:spcAft>
              <a:buNone/>
            </a:pPr>
            <a:r>
              <a:t/>
            </a:r>
            <a:endParaRPr sz="2000" u="sng">
              <a:solidFill>
                <a:srgbClr val="434343"/>
              </a:solidFill>
              <a:latin typeface="Alegreya"/>
              <a:ea typeface="Alegreya"/>
              <a:cs typeface="Alegreya"/>
              <a:sym typeface="Alegreya"/>
            </a:endParaRPr>
          </a:p>
        </p:txBody>
      </p:sp>
      <p:pic>
        <p:nvPicPr>
          <p:cNvPr id="536" name="Google Shape;536;p49"/>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50"/>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Variables (cont.)</a:t>
            </a:r>
            <a:endParaRPr sz="3600">
              <a:solidFill>
                <a:srgbClr val="63A814"/>
              </a:solidFill>
              <a:latin typeface="Alegreya"/>
              <a:ea typeface="Alegreya"/>
              <a:cs typeface="Alegreya"/>
              <a:sym typeface="Alegreya"/>
            </a:endParaRPr>
          </a:p>
        </p:txBody>
      </p:sp>
      <p:sp>
        <p:nvSpPr>
          <p:cNvPr id="542" name="Google Shape;542;p50"/>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2000" u="sng">
                <a:solidFill>
                  <a:srgbClr val="0170BA"/>
                </a:solidFill>
                <a:latin typeface="Alegreya"/>
                <a:ea typeface="Alegreya"/>
                <a:cs typeface="Alegreya"/>
                <a:sym typeface="Alegreya"/>
              </a:rPr>
              <a:t>Declaring a variable in ES6</a:t>
            </a:r>
            <a:endParaRPr sz="2000" u="sng">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With ES6 Javascript introduced two other variable declaration keywords </a:t>
            </a:r>
            <a:r>
              <a:rPr b="0" lang="en" sz="2000">
                <a:solidFill>
                  <a:srgbClr val="000000"/>
                </a:solidFill>
                <a:highlight>
                  <a:srgbClr val="FFFFFF"/>
                </a:highlight>
                <a:latin typeface="Alegreya"/>
                <a:ea typeface="Alegreya"/>
                <a:cs typeface="Alegreya"/>
                <a:sym typeface="Alegreya"/>
              </a:rPr>
              <a:t> —  </a:t>
            </a:r>
            <a:r>
              <a:rPr lang="en" sz="2000">
                <a:solidFill>
                  <a:schemeClr val="accent5"/>
                </a:solidFill>
                <a:highlight>
                  <a:srgbClr val="FFFFFF"/>
                </a:highlight>
                <a:latin typeface="Alegreya"/>
                <a:ea typeface="Alegreya"/>
                <a:cs typeface="Alegreya"/>
                <a:sym typeface="Alegreya"/>
              </a:rPr>
              <a:t>let </a:t>
            </a:r>
            <a:r>
              <a:rPr b="0" lang="en" sz="2000">
                <a:solidFill>
                  <a:srgbClr val="000000"/>
                </a:solidFill>
                <a:highlight>
                  <a:srgbClr val="FFFFFF"/>
                </a:highlight>
                <a:latin typeface="Alegreya"/>
                <a:ea typeface="Alegreya"/>
                <a:cs typeface="Alegreya"/>
                <a:sym typeface="Alegreya"/>
              </a:rPr>
              <a:t>and </a:t>
            </a:r>
            <a:r>
              <a:rPr lang="en" sz="2000">
                <a:solidFill>
                  <a:schemeClr val="accent5"/>
                </a:solidFill>
                <a:highlight>
                  <a:srgbClr val="FFFFFF"/>
                </a:highlight>
                <a:latin typeface="Alegreya"/>
                <a:ea typeface="Alegreya"/>
                <a:cs typeface="Alegreya"/>
                <a:sym typeface="Alegreya"/>
              </a:rPr>
              <a:t>const</a:t>
            </a:r>
            <a:r>
              <a:rPr b="0" lang="en" sz="2000">
                <a:solidFill>
                  <a:srgbClr val="000000"/>
                </a:solidFill>
                <a:highlight>
                  <a:srgbClr val="FFFFFF"/>
                </a:highlight>
                <a:latin typeface="Alegreya"/>
                <a:ea typeface="Alegreya"/>
                <a:cs typeface="Alegreya"/>
                <a:sym typeface="Alegreya"/>
              </a:rPr>
              <a:t>.</a:t>
            </a:r>
            <a:endParaRPr b="0" sz="2000">
              <a:solidFill>
                <a:srgbClr val="000000"/>
              </a:solidFill>
              <a:highlight>
                <a:srgbClr val="FFFFFF"/>
              </a:highlight>
              <a:latin typeface="Alegreya"/>
              <a:ea typeface="Alegreya"/>
              <a:cs typeface="Alegreya"/>
              <a:sym typeface="Alegreya"/>
            </a:endParaRPr>
          </a:p>
          <a:p>
            <a:pPr indent="-355600" lvl="0" marL="457200" rtl="0" algn="l">
              <a:lnSpc>
                <a:spcPct val="100000"/>
              </a:lnSpc>
              <a:spcBef>
                <a:spcPts val="0"/>
              </a:spcBef>
              <a:spcAft>
                <a:spcPts val="0"/>
              </a:spcAft>
              <a:buClr>
                <a:srgbClr val="000000"/>
              </a:buClr>
              <a:buSzPts val="2000"/>
              <a:buFont typeface="Alegreya"/>
              <a:buChar char="❏"/>
            </a:pPr>
            <a:r>
              <a:rPr b="0" lang="en" sz="2000">
                <a:solidFill>
                  <a:srgbClr val="000000"/>
                </a:solidFill>
                <a:highlight>
                  <a:srgbClr val="FFFFFF"/>
                </a:highlight>
                <a:latin typeface="Alegreya"/>
                <a:ea typeface="Alegreya"/>
                <a:cs typeface="Alegreya"/>
                <a:sym typeface="Alegreya"/>
              </a:rPr>
              <a:t>A </a:t>
            </a:r>
            <a:r>
              <a:rPr lang="en" sz="2000">
                <a:solidFill>
                  <a:schemeClr val="accent5"/>
                </a:solidFill>
                <a:highlight>
                  <a:srgbClr val="FFFFFF"/>
                </a:highlight>
                <a:latin typeface="Alegreya"/>
                <a:ea typeface="Alegreya"/>
                <a:cs typeface="Alegreya"/>
                <a:sym typeface="Alegreya"/>
              </a:rPr>
              <a:t>const </a:t>
            </a:r>
            <a:r>
              <a:rPr b="0" lang="en" sz="2000">
                <a:solidFill>
                  <a:srgbClr val="000000"/>
                </a:solidFill>
                <a:highlight>
                  <a:srgbClr val="FFFFFF"/>
                </a:highlight>
                <a:latin typeface="Alegreya"/>
                <a:ea typeface="Alegreya"/>
                <a:cs typeface="Alegreya"/>
                <a:sym typeface="Alegreya"/>
              </a:rPr>
              <a:t>variable is just like any other variable with some exceptions. You need to </a:t>
            </a:r>
            <a:r>
              <a:rPr lang="en" sz="2000">
                <a:solidFill>
                  <a:srgbClr val="000000"/>
                </a:solidFill>
                <a:highlight>
                  <a:srgbClr val="FFFFFF"/>
                </a:highlight>
                <a:latin typeface="Alegreya"/>
                <a:ea typeface="Alegreya"/>
                <a:cs typeface="Alegreya"/>
                <a:sym typeface="Alegreya"/>
              </a:rPr>
              <a:t>initialize </a:t>
            </a:r>
            <a:r>
              <a:rPr b="0" lang="en" sz="2000">
                <a:solidFill>
                  <a:srgbClr val="000000"/>
                </a:solidFill>
                <a:highlight>
                  <a:srgbClr val="FFFFFF"/>
                </a:highlight>
                <a:latin typeface="Alegreya"/>
                <a:ea typeface="Alegreya"/>
                <a:cs typeface="Alegreya"/>
                <a:sym typeface="Alegreya"/>
              </a:rPr>
              <a:t>the value when declared, otherwise it will </a:t>
            </a:r>
            <a:r>
              <a:rPr lang="en" sz="2000">
                <a:solidFill>
                  <a:srgbClr val="000000"/>
                </a:solidFill>
                <a:highlight>
                  <a:srgbClr val="FFFFFF"/>
                </a:highlight>
                <a:latin typeface="Alegreya"/>
                <a:ea typeface="Alegreya"/>
                <a:cs typeface="Alegreya"/>
                <a:sym typeface="Alegreya"/>
              </a:rPr>
              <a:t>throws an error.</a:t>
            </a:r>
            <a:endParaRPr sz="2000">
              <a:solidFill>
                <a:srgbClr val="000000"/>
              </a:solidFill>
              <a:highlight>
                <a:srgbClr val="FFFFFF"/>
              </a:highlight>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chemeClr val="accent5"/>
                </a:solidFill>
                <a:highlight>
                  <a:srgbClr val="FFFFFF"/>
                </a:highlight>
                <a:latin typeface="Alegreya"/>
                <a:ea typeface="Alegreya"/>
                <a:cs typeface="Alegreya"/>
                <a:sym typeface="Alegreya"/>
              </a:rPr>
              <a:t>Example:</a:t>
            </a:r>
            <a:endParaRPr sz="2000">
              <a:solidFill>
                <a:schemeClr val="accent5"/>
              </a:solidFill>
              <a:highlight>
                <a:srgbClr val="FFFFFF"/>
              </a:highlight>
              <a:latin typeface="Alegreya"/>
              <a:ea typeface="Alegreya"/>
              <a:cs typeface="Alegreya"/>
              <a:sym typeface="Alegreya"/>
            </a:endParaRPr>
          </a:p>
          <a:p>
            <a:pPr indent="0" lvl="0" marL="0" rtl="0" algn="l">
              <a:lnSpc>
                <a:spcPct val="100000"/>
              </a:lnSpc>
              <a:spcBef>
                <a:spcPts val="500"/>
              </a:spcBef>
              <a:spcAft>
                <a:spcPts val="0"/>
              </a:spcAft>
              <a:buNone/>
            </a:pPr>
            <a:r>
              <a:rPr b="0" lang="en" sz="2000">
                <a:solidFill>
                  <a:srgbClr val="000000"/>
                </a:solidFill>
                <a:highlight>
                  <a:srgbClr val="FFFFFF"/>
                </a:highlight>
                <a:latin typeface="Alegreya"/>
                <a:ea typeface="Alegreya"/>
                <a:cs typeface="Alegreya"/>
                <a:sym typeface="Alegreya"/>
              </a:rPr>
              <a:t>	</a:t>
            </a:r>
            <a:r>
              <a:rPr b="0" lang="en" sz="1800">
                <a:solidFill>
                  <a:srgbClr val="000000"/>
                </a:solidFill>
                <a:highlight>
                  <a:srgbClr val="FFFFFF"/>
                </a:highlight>
                <a:latin typeface="Trebuchet MS"/>
                <a:ea typeface="Trebuchet MS"/>
                <a:cs typeface="Trebuchet MS"/>
                <a:sym typeface="Trebuchet MS"/>
              </a:rPr>
              <a:t>const isTrue;  </a:t>
            </a:r>
            <a:r>
              <a:rPr b="0" lang="en" sz="1800">
                <a:solidFill>
                  <a:schemeClr val="accent5"/>
                </a:solidFill>
                <a:highlight>
                  <a:srgbClr val="FFFFFF"/>
                </a:highlight>
                <a:latin typeface="Trebuchet MS"/>
                <a:ea typeface="Trebuchet MS"/>
                <a:cs typeface="Trebuchet MS"/>
                <a:sym typeface="Trebuchet MS"/>
              </a:rPr>
              <a:t>// SyntaxError: Unexpected token ‘;’. Const declared variable ‘isTrue’ must have an init.</a:t>
            </a:r>
            <a:endParaRPr b="0" sz="1800">
              <a:solidFill>
                <a:schemeClr val="accent5"/>
              </a:solidFill>
              <a:highlight>
                <a:srgbClr val="FFFFFF"/>
              </a:highlight>
              <a:latin typeface="Trebuchet MS"/>
              <a:ea typeface="Trebuchet MS"/>
              <a:cs typeface="Trebuchet MS"/>
              <a:sym typeface="Trebuchet MS"/>
            </a:endParaRPr>
          </a:p>
          <a:p>
            <a:pPr indent="0" lvl="0" marL="0" rtl="0" algn="l">
              <a:lnSpc>
                <a:spcPct val="100000"/>
              </a:lnSpc>
              <a:spcBef>
                <a:spcPts val="500"/>
              </a:spcBef>
              <a:spcAft>
                <a:spcPts val="0"/>
              </a:spcAft>
              <a:buNone/>
            </a:pPr>
            <a:r>
              <a:rPr b="0" lang="en" sz="1800">
                <a:solidFill>
                  <a:schemeClr val="accent5"/>
                </a:solidFill>
                <a:highlight>
                  <a:srgbClr val="FFFFFF"/>
                </a:highlight>
                <a:latin typeface="Trebuchet MS"/>
                <a:ea typeface="Trebuchet MS"/>
                <a:cs typeface="Trebuchet MS"/>
                <a:sym typeface="Trebuchet MS"/>
              </a:rPr>
              <a:t>	</a:t>
            </a:r>
            <a:r>
              <a:rPr b="0" lang="en" sz="1800">
                <a:solidFill>
                  <a:srgbClr val="434343"/>
                </a:solidFill>
                <a:highlight>
                  <a:srgbClr val="FFFFFF"/>
                </a:highlight>
                <a:latin typeface="Trebuchet MS"/>
                <a:ea typeface="Trebuchet MS"/>
                <a:cs typeface="Trebuchet MS"/>
                <a:sym typeface="Trebuchet MS"/>
              </a:rPr>
              <a:t>const isTrue = true;	// Correct syntax declaration of const</a:t>
            </a:r>
            <a:endParaRPr b="0" sz="1800">
              <a:solidFill>
                <a:srgbClr val="434343"/>
              </a:solidFill>
              <a:highlight>
                <a:srgbClr val="FFFFFF"/>
              </a:highlight>
              <a:latin typeface="Trebuchet MS"/>
              <a:ea typeface="Trebuchet MS"/>
              <a:cs typeface="Trebuchet MS"/>
              <a:sym typeface="Trebuchet MS"/>
            </a:endParaRPr>
          </a:p>
        </p:txBody>
      </p:sp>
      <p:pic>
        <p:nvPicPr>
          <p:cNvPr id="543" name="Google Shape;543;p50"/>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51"/>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Variables (cont.)</a:t>
            </a:r>
            <a:endParaRPr sz="3600">
              <a:solidFill>
                <a:srgbClr val="63A814"/>
              </a:solidFill>
              <a:latin typeface="Alegreya"/>
              <a:ea typeface="Alegreya"/>
              <a:cs typeface="Alegreya"/>
              <a:sym typeface="Alegreya"/>
            </a:endParaRPr>
          </a:p>
        </p:txBody>
      </p:sp>
      <p:sp>
        <p:nvSpPr>
          <p:cNvPr id="549" name="Google Shape;549;p51"/>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2000" u="sng">
                <a:solidFill>
                  <a:srgbClr val="0170BA"/>
                </a:solidFill>
                <a:latin typeface="Alegreya"/>
                <a:ea typeface="Alegreya"/>
                <a:cs typeface="Alegreya"/>
                <a:sym typeface="Alegreya"/>
              </a:rPr>
              <a:t>Declaring a variable in ES6: </a:t>
            </a:r>
            <a:endParaRPr b="0" sz="2000">
              <a:solidFill>
                <a:schemeClr val="accent5"/>
              </a:solidFill>
              <a:highlight>
                <a:srgbClr val="FFFFFF"/>
              </a:highlight>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highlight>
                  <a:srgbClr val="FFFFFF"/>
                </a:highlight>
                <a:latin typeface="Alegreya"/>
                <a:ea typeface="Alegreya"/>
                <a:cs typeface="Alegreya"/>
                <a:sym typeface="Alegreya"/>
              </a:rPr>
              <a:t>You can’t assign any other value afterwards (after a </a:t>
            </a:r>
            <a:r>
              <a:rPr lang="en" sz="2000">
                <a:solidFill>
                  <a:srgbClr val="434343"/>
                </a:solidFill>
                <a:highlight>
                  <a:srgbClr val="FFFFFF"/>
                </a:highlight>
                <a:latin typeface="Alegreya"/>
                <a:ea typeface="Alegreya"/>
                <a:cs typeface="Alegreya"/>
                <a:sym typeface="Alegreya"/>
              </a:rPr>
              <a:t>const</a:t>
            </a:r>
            <a:r>
              <a:rPr b="0" lang="en" sz="2000">
                <a:solidFill>
                  <a:srgbClr val="434343"/>
                </a:solidFill>
                <a:highlight>
                  <a:srgbClr val="FFFFFF"/>
                </a:highlight>
                <a:latin typeface="Alegreya"/>
                <a:ea typeface="Alegreya"/>
                <a:cs typeface="Alegreya"/>
                <a:sym typeface="Alegreya"/>
              </a:rPr>
              <a:t> variable is declared). </a:t>
            </a:r>
            <a:endParaRPr b="0" sz="2000">
              <a:solidFill>
                <a:srgbClr val="434343"/>
              </a:solidFill>
              <a:highlight>
                <a:srgbClr val="FFFFFF"/>
              </a:highlight>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highlight>
                  <a:srgbClr val="FFFFFF"/>
                </a:highlight>
                <a:latin typeface="Alegreya"/>
                <a:ea typeface="Alegreya"/>
                <a:cs typeface="Alegreya"/>
                <a:sym typeface="Alegreya"/>
              </a:rPr>
              <a:t>You cannot re-declare a </a:t>
            </a:r>
            <a:r>
              <a:rPr lang="en" sz="2000">
                <a:solidFill>
                  <a:srgbClr val="434343"/>
                </a:solidFill>
                <a:highlight>
                  <a:srgbClr val="FFFFFF"/>
                </a:highlight>
                <a:latin typeface="Alegreya"/>
                <a:ea typeface="Alegreya"/>
                <a:cs typeface="Alegreya"/>
                <a:sym typeface="Alegreya"/>
              </a:rPr>
              <a:t>const </a:t>
            </a:r>
            <a:r>
              <a:rPr b="0" lang="en" sz="2000">
                <a:solidFill>
                  <a:srgbClr val="434343"/>
                </a:solidFill>
                <a:highlight>
                  <a:srgbClr val="FFFFFF"/>
                </a:highlight>
                <a:latin typeface="Alegreya"/>
                <a:ea typeface="Alegreya"/>
                <a:cs typeface="Alegreya"/>
                <a:sym typeface="Alegreya"/>
              </a:rPr>
              <a:t>variable.</a:t>
            </a:r>
            <a:endParaRPr b="0" sz="2000">
              <a:solidFill>
                <a:srgbClr val="434343"/>
              </a:solidFill>
              <a:highlight>
                <a:srgbClr val="FFFFFF"/>
              </a:highlight>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highlight>
                  <a:srgbClr val="FFFFFF"/>
                </a:highlight>
                <a:latin typeface="Alegreya"/>
                <a:ea typeface="Alegreya"/>
                <a:cs typeface="Alegreya"/>
                <a:sym typeface="Alegreya"/>
              </a:rPr>
              <a:t>For </a:t>
            </a:r>
            <a:r>
              <a:rPr lang="en" sz="2000">
                <a:solidFill>
                  <a:srgbClr val="434343"/>
                </a:solidFill>
                <a:highlight>
                  <a:srgbClr val="FFFFFF"/>
                </a:highlight>
                <a:latin typeface="Alegreya"/>
                <a:ea typeface="Alegreya"/>
                <a:cs typeface="Alegreya"/>
                <a:sym typeface="Alegreya"/>
              </a:rPr>
              <a:t>var</a:t>
            </a:r>
            <a:r>
              <a:rPr b="0" lang="en" sz="2000">
                <a:solidFill>
                  <a:srgbClr val="434343"/>
                </a:solidFill>
                <a:highlight>
                  <a:srgbClr val="FFFFFF"/>
                </a:highlight>
                <a:latin typeface="Alegreya"/>
                <a:ea typeface="Alegreya"/>
                <a:cs typeface="Alegreya"/>
                <a:sym typeface="Alegreya"/>
              </a:rPr>
              <a:t> and </a:t>
            </a:r>
            <a:r>
              <a:rPr lang="en" sz="2000">
                <a:solidFill>
                  <a:srgbClr val="434343"/>
                </a:solidFill>
                <a:highlight>
                  <a:srgbClr val="FFFFFF"/>
                </a:highlight>
                <a:latin typeface="Alegreya"/>
                <a:ea typeface="Alegreya"/>
                <a:cs typeface="Alegreya"/>
                <a:sym typeface="Alegreya"/>
              </a:rPr>
              <a:t>let</a:t>
            </a:r>
            <a:r>
              <a:rPr b="0" lang="en" sz="2000">
                <a:solidFill>
                  <a:srgbClr val="434343"/>
                </a:solidFill>
                <a:highlight>
                  <a:srgbClr val="FFFFFF"/>
                </a:highlight>
                <a:latin typeface="Alegreya"/>
                <a:ea typeface="Alegreya"/>
                <a:cs typeface="Alegreya"/>
                <a:sym typeface="Alegreya"/>
              </a:rPr>
              <a:t> </a:t>
            </a:r>
            <a:r>
              <a:rPr b="0" lang="en" sz="2000">
                <a:solidFill>
                  <a:srgbClr val="434343"/>
                </a:solidFill>
                <a:highlight>
                  <a:srgbClr val="FFFFFF"/>
                </a:highlight>
                <a:latin typeface="Alegreya"/>
                <a:ea typeface="Alegreya"/>
                <a:cs typeface="Alegreya"/>
                <a:sym typeface="Alegreya"/>
              </a:rPr>
              <a:t>are ‘normal’ variables which do not need to be initialized when declaring and </a:t>
            </a:r>
            <a:r>
              <a:rPr lang="en" sz="2000">
                <a:solidFill>
                  <a:srgbClr val="434343"/>
                </a:solidFill>
                <a:highlight>
                  <a:srgbClr val="FFFFFF"/>
                </a:highlight>
                <a:latin typeface="Alegreya"/>
                <a:ea typeface="Alegreya"/>
                <a:cs typeface="Alegreya"/>
                <a:sym typeface="Alegreya"/>
              </a:rPr>
              <a:t>can also be changed</a:t>
            </a:r>
            <a:r>
              <a:rPr b="0" lang="en" sz="2000">
                <a:solidFill>
                  <a:srgbClr val="434343"/>
                </a:solidFill>
                <a:highlight>
                  <a:srgbClr val="FFFFFF"/>
                </a:highlight>
                <a:latin typeface="Alegreya"/>
                <a:ea typeface="Alegreya"/>
                <a:cs typeface="Alegreya"/>
                <a:sym typeface="Alegreya"/>
              </a:rPr>
              <a:t> after initializing.</a:t>
            </a:r>
            <a:endParaRPr b="0" sz="2000">
              <a:solidFill>
                <a:srgbClr val="434343"/>
              </a:solidFill>
              <a:highlight>
                <a:srgbClr val="FFFFFF"/>
              </a:highlight>
              <a:latin typeface="Alegreya"/>
              <a:ea typeface="Alegreya"/>
              <a:cs typeface="Alegreya"/>
              <a:sym typeface="Alegreya"/>
            </a:endParaRPr>
          </a:p>
        </p:txBody>
      </p:sp>
      <p:pic>
        <p:nvPicPr>
          <p:cNvPr id="550" name="Google Shape;550;p51"/>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151400" y="446100"/>
            <a:ext cx="70341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Introduction</a:t>
            </a:r>
            <a:endParaRPr sz="3600">
              <a:solidFill>
                <a:srgbClr val="63A814"/>
              </a:solidFill>
              <a:latin typeface="Alegreya"/>
              <a:ea typeface="Alegreya"/>
              <a:cs typeface="Alegreya"/>
              <a:sym typeface="Alegreya"/>
            </a:endParaRPr>
          </a:p>
        </p:txBody>
      </p:sp>
      <p:sp>
        <p:nvSpPr>
          <p:cNvPr id="297" name="Google Shape;297;p16"/>
          <p:cNvSpPr txBox="1"/>
          <p:nvPr>
            <p:ph type="title"/>
          </p:nvPr>
        </p:nvSpPr>
        <p:spPr>
          <a:xfrm>
            <a:off x="542400" y="11142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2000" u="sng">
                <a:solidFill>
                  <a:srgbClr val="63A814"/>
                </a:solidFill>
                <a:latin typeface="Alegreya"/>
                <a:ea typeface="Alegreya"/>
                <a:cs typeface="Alegreya"/>
                <a:sym typeface="Alegreya"/>
              </a:rPr>
              <a:t>JavaScript is a Scripting Language</a:t>
            </a:r>
            <a:endParaRPr sz="2000" u="sng">
              <a:solidFill>
                <a:srgbClr val="63A814"/>
              </a:solidFill>
              <a:latin typeface="Alegreya"/>
              <a:ea typeface="Alegreya"/>
              <a:cs typeface="Alegreya"/>
              <a:sym typeface="Alegreya"/>
            </a:endParaRPr>
          </a:p>
          <a:p>
            <a:pPr indent="-355600" lvl="0" marL="457200" rtl="0" algn="l">
              <a:lnSpc>
                <a:spcPct val="115000"/>
              </a:lnSpc>
              <a:spcBef>
                <a:spcPts val="6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 scripting language is a lightweight programming language.</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is programming code that can be inserted into HTML pages.</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inserted into HTML pages, can be executed by all modern web browsers.</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is easy to learn.</a:t>
            </a:r>
            <a:endParaRPr b="0" sz="2000">
              <a:solidFill>
                <a:srgbClr val="434343"/>
              </a:solidFill>
              <a:latin typeface="Alegreya"/>
              <a:ea typeface="Alegreya"/>
              <a:cs typeface="Alegreya"/>
              <a:sym typeface="Alegreya"/>
            </a:endParaRPr>
          </a:p>
          <a:p>
            <a:pPr indent="0" lvl="0" marL="0" rtl="0" algn="l">
              <a:lnSpc>
                <a:spcPct val="100000"/>
              </a:lnSpc>
              <a:spcBef>
                <a:spcPts val="600"/>
              </a:spcBef>
              <a:spcAft>
                <a:spcPts val="0"/>
              </a:spcAft>
              <a:buNone/>
            </a:pPr>
            <a:r>
              <a:rPr lang="en" sz="1800" u="sng">
                <a:solidFill>
                  <a:srgbClr val="63A814"/>
                </a:solidFill>
                <a:latin typeface="Alegreya"/>
                <a:ea typeface="Alegreya"/>
                <a:cs typeface="Alegreya"/>
                <a:sym typeface="Alegreya"/>
              </a:rPr>
              <a:t>JavaScript: Writing Into HTML Output</a:t>
            </a:r>
            <a:endParaRPr sz="1800" u="sng">
              <a:solidFill>
                <a:srgbClr val="63A814"/>
              </a:solidFill>
              <a:latin typeface="Alegreya"/>
              <a:ea typeface="Alegreya"/>
              <a:cs typeface="Alegreya"/>
              <a:sym typeface="Alegreya"/>
            </a:endParaRPr>
          </a:p>
          <a:p>
            <a:pPr indent="0" lvl="0" marL="0" rtl="0" algn="l">
              <a:lnSpc>
                <a:spcPct val="100000"/>
              </a:lnSpc>
              <a:spcBef>
                <a:spcPts val="6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indent="0" lvl="0" marL="457200" rtl="0" algn="l">
              <a:lnSpc>
                <a:spcPct val="100000"/>
              </a:lnSpc>
              <a:spcBef>
                <a:spcPts val="600"/>
              </a:spcBef>
              <a:spcAft>
                <a:spcPts val="0"/>
              </a:spcAft>
              <a:buNone/>
            </a:pPr>
            <a:r>
              <a:rPr b="0" i="1" lang="en" sz="1600">
                <a:solidFill>
                  <a:srgbClr val="666666"/>
                </a:solidFill>
                <a:latin typeface="Trebuchet MS"/>
                <a:ea typeface="Trebuchet MS"/>
                <a:cs typeface="Trebuchet MS"/>
                <a:sym typeface="Trebuchet MS"/>
              </a:rPr>
              <a:t>document.write("&lt;h1&gt;This is a heading&lt;/h1&gt;");</a:t>
            </a:r>
            <a:endParaRPr b="0" i="1" sz="1600">
              <a:solidFill>
                <a:srgbClr val="666666"/>
              </a:solidFill>
              <a:latin typeface="Trebuchet MS"/>
              <a:ea typeface="Trebuchet MS"/>
              <a:cs typeface="Trebuchet MS"/>
              <a:sym typeface="Trebuchet MS"/>
            </a:endParaRPr>
          </a:p>
          <a:p>
            <a:pPr indent="0" lvl="0" marL="457200" rtl="0" algn="l">
              <a:lnSpc>
                <a:spcPct val="100000"/>
              </a:lnSpc>
              <a:spcBef>
                <a:spcPts val="600"/>
              </a:spcBef>
              <a:spcAft>
                <a:spcPts val="0"/>
              </a:spcAft>
              <a:buNone/>
            </a:pPr>
            <a:r>
              <a:rPr b="0" i="1" lang="en" sz="1600">
                <a:solidFill>
                  <a:srgbClr val="666666"/>
                </a:solidFill>
                <a:latin typeface="Trebuchet MS"/>
                <a:ea typeface="Trebuchet MS"/>
                <a:cs typeface="Trebuchet MS"/>
                <a:sym typeface="Trebuchet MS"/>
              </a:rPr>
              <a:t>document.write("&lt;p&gt;This is a paragraph&lt;/p&gt;");</a:t>
            </a:r>
            <a:endParaRPr b="0" i="1" sz="1600">
              <a:solidFill>
                <a:srgbClr val="666666"/>
              </a:solidFill>
              <a:latin typeface="Trebuchet MS"/>
              <a:ea typeface="Trebuchet MS"/>
              <a:cs typeface="Trebuchet MS"/>
              <a:sym typeface="Trebuchet MS"/>
            </a:endParaRPr>
          </a:p>
          <a:p>
            <a:pPr indent="0" lvl="0" marL="0" rtl="0" algn="l">
              <a:lnSpc>
                <a:spcPct val="100000"/>
              </a:lnSpc>
              <a:spcBef>
                <a:spcPts val="600"/>
              </a:spcBef>
              <a:spcAft>
                <a:spcPts val="0"/>
              </a:spcAft>
              <a:buNone/>
            </a:pPr>
            <a:r>
              <a:t/>
            </a:r>
            <a:endParaRPr b="0" sz="1800">
              <a:solidFill>
                <a:schemeClr val="accent5"/>
              </a:solidFill>
              <a:latin typeface="Alegreya"/>
              <a:ea typeface="Alegreya"/>
              <a:cs typeface="Alegreya"/>
              <a:sym typeface="Alegreya"/>
            </a:endParaRPr>
          </a:p>
          <a:p>
            <a:pPr indent="0" lvl="0" marL="0" rtl="0" algn="l">
              <a:lnSpc>
                <a:spcPct val="100000"/>
              </a:lnSpc>
              <a:spcBef>
                <a:spcPts val="600"/>
              </a:spcBef>
              <a:spcAft>
                <a:spcPts val="0"/>
              </a:spcAft>
              <a:buNone/>
            </a:pPr>
            <a:r>
              <a:t/>
            </a:r>
            <a:endParaRPr sz="1800" u="sng">
              <a:solidFill>
                <a:srgbClr val="0170BA"/>
              </a:solidFill>
              <a:latin typeface="Alegreya"/>
              <a:ea typeface="Alegreya"/>
              <a:cs typeface="Alegreya"/>
              <a:sym typeface="Alegreya"/>
            </a:endParaRPr>
          </a:p>
        </p:txBody>
      </p:sp>
      <p:pic>
        <p:nvPicPr>
          <p:cNvPr id="298" name="Google Shape;298;p16"/>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p52"/>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Datatype</a:t>
            </a:r>
            <a:endParaRPr sz="3600">
              <a:solidFill>
                <a:srgbClr val="63A814"/>
              </a:solidFill>
              <a:latin typeface="Alegreya"/>
              <a:ea typeface="Alegreya"/>
              <a:cs typeface="Alegreya"/>
              <a:sym typeface="Alegreya"/>
            </a:endParaRPr>
          </a:p>
        </p:txBody>
      </p:sp>
      <p:sp>
        <p:nvSpPr>
          <p:cNvPr id="556" name="Google Shape;556;p52"/>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highlight>
                  <a:srgbClr val="FFFFFF"/>
                </a:highlight>
                <a:latin typeface="Alegreya"/>
                <a:ea typeface="Alegreya"/>
                <a:cs typeface="Alegreya"/>
                <a:sym typeface="Alegreya"/>
              </a:rPr>
              <a:t>Javascript has 7 main </a:t>
            </a:r>
            <a:r>
              <a:rPr lang="en" sz="2000">
                <a:solidFill>
                  <a:srgbClr val="434343"/>
                </a:solidFill>
                <a:highlight>
                  <a:srgbClr val="FFFFFF"/>
                </a:highlight>
                <a:latin typeface="Alegreya"/>
                <a:ea typeface="Alegreya"/>
                <a:cs typeface="Alegreya"/>
                <a:sym typeface="Alegreya"/>
              </a:rPr>
              <a:t>datatypes</a:t>
            </a:r>
            <a:r>
              <a:rPr b="0" lang="en" sz="2000">
                <a:solidFill>
                  <a:srgbClr val="434343"/>
                </a:solidFill>
                <a:highlight>
                  <a:srgbClr val="FFFFFF"/>
                </a:highlight>
                <a:latin typeface="Alegreya"/>
                <a:ea typeface="Alegreya"/>
                <a:cs typeface="Alegreya"/>
                <a:sym typeface="Alegreya"/>
              </a:rPr>
              <a:t> such as: </a:t>
            </a:r>
            <a:r>
              <a:rPr b="0" lang="en" sz="2000">
                <a:solidFill>
                  <a:schemeClr val="accent5"/>
                </a:solidFill>
                <a:highlight>
                  <a:srgbClr val="FFFFFF"/>
                </a:highlight>
                <a:latin typeface="Alegreya"/>
                <a:ea typeface="Alegreya"/>
                <a:cs typeface="Alegreya"/>
                <a:sym typeface="Alegreya"/>
              </a:rPr>
              <a:t>string, number, boolean, array, null, object, undefined, </a:t>
            </a:r>
            <a:endParaRPr b="0" sz="2000">
              <a:solidFill>
                <a:schemeClr val="accent5"/>
              </a:solidFill>
              <a:highlight>
                <a:srgbClr val="FFFFFF"/>
              </a:highlight>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rgbClr val="0170BA"/>
                </a:solidFill>
                <a:highlight>
                  <a:srgbClr val="FFFFFF"/>
                </a:highlight>
                <a:latin typeface="Alegreya"/>
                <a:ea typeface="Alegreya"/>
                <a:cs typeface="Alegreya"/>
                <a:sym typeface="Alegreya"/>
              </a:rPr>
              <a:t>Javascript</a:t>
            </a:r>
            <a:r>
              <a:rPr b="0" lang="en" sz="2000">
                <a:solidFill>
                  <a:srgbClr val="0170BA"/>
                </a:solidFill>
                <a:highlight>
                  <a:srgbClr val="FFFFFF"/>
                </a:highlight>
                <a:latin typeface="Alegreya"/>
                <a:ea typeface="Alegreya"/>
                <a:cs typeface="Alegreya"/>
                <a:sym typeface="Alegreya"/>
              </a:rPr>
              <a:t> </a:t>
            </a:r>
            <a:r>
              <a:rPr lang="en" sz="2000">
                <a:solidFill>
                  <a:srgbClr val="0170BA"/>
                </a:solidFill>
                <a:highlight>
                  <a:srgbClr val="FFFFFF"/>
                </a:highlight>
                <a:latin typeface="Alegreya"/>
                <a:ea typeface="Alegreya"/>
                <a:cs typeface="Alegreya"/>
                <a:sym typeface="Alegreya"/>
              </a:rPr>
              <a:t>has dynamic type</a:t>
            </a:r>
            <a:endParaRPr sz="2000">
              <a:solidFill>
                <a:srgbClr val="0170BA"/>
              </a:solidFill>
              <a:highlight>
                <a:srgbClr val="FFFFFF"/>
              </a:highlight>
              <a:latin typeface="Alegreya"/>
              <a:ea typeface="Alegreya"/>
              <a:cs typeface="Alegreya"/>
              <a:sym typeface="Alegreya"/>
            </a:endParaRPr>
          </a:p>
          <a:p>
            <a:pPr indent="-355600" lvl="0" marL="457200" rtl="0" algn="l">
              <a:lnSpc>
                <a:spcPct val="115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has dynamic types. This means that the </a:t>
            </a:r>
            <a:r>
              <a:rPr lang="en" sz="2000">
                <a:solidFill>
                  <a:srgbClr val="434343"/>
                </a:solidFill>
                <a:latin typeface="Alegreya"/>
                <a:ea typeface="Alegreya"/>
                <a:cs typeface="Alegreya"/>
                <a:sym typeface="Alegreya"/>
              </a:rPr>
              <a:t>same variable</a:t>
            </a:r>
            <a:r>
              <a:rPr b="0" lang="en" sz="2000">
                <a:solidFill>
                  <a:srgbClr val="434343"/>
                </a:solidFill>
                <a:latin typeface="Alegreya"/>
                <a:ea typeface="Alegreya"/>
                <a:cs typeface="Alegreya"/>
                <a:sym typeface="Alegreya"/>
              </a:rPr>
              <a:t> can be used as different types:</a:t>
            </a:r>
            <a:endParaRPr b="0" sz="2000">
              <a:solidFill>
                <a:srgbClr val="434343"/>
              </a:solidFill>
              <a:latin typeface="Alegreya"/>
              <a:ea typeface="Alegreya"/>
              <a:cs typeface="Alegreya"/>
              <a:sym typeface="Alegreya"/>
            </a:endParaRPr>
          </a:p>
          <a:p>
            <a:pPr indent="0" lvl="0" marL="914400" rtl="0" algn="l">
              <a:lnSpc>
                <a:spcPct val="115000"/>
              </a:lnSpc>
              <a:spcBef>
                <a:spcPts val="400"/>
              </a:spcBef>
              <a:spcAft>
                <a:spcPts val="0"/>
              </a:spcAft>
              <a:buNone/>
            </a:pPr>
            <a:r>
              <a:rPr b="0" i="1" lang="en" sz="1800">
                <a:solidFill>
                  <a:srgbClr val="434343"/>
                </a:solidFill>
                <a:latin typeface="Trebuchet MS"/>
                <a:ea typeface="Trebuchet MS"/>
                <a:cs typeface="Trebuchet MS"/>
                <a:sym typeface="Trebuchet MS"/>
              </a:rPr>
              <a:t>let x;       	     // Now x is undefined</a:t>
            </a:r>
            <a:endParaRPr b="0" i="1" sz="1800">
              <a:solidFill>
                <a:srgbClr val="434343"/>
              </a:solidFill>
              <a:latin typeface="Trebuchet MS"/>
              <a:ea typeface="Trebuchet MS"/>
              <a:cs typeface="Trebuchet MS"/>
              <a:sym typeface="Trebuchet MS"/>
            </a:endParaRPr>
          </a:p>
          <a:p>
            <a:pPr indent="0" lvl="0" marL="914400" rtl="0" algn="l">
              <a:lnSpc>
                <a:spcPct val="115000"/>
              </a:lnSpc>
              <a:spcBef>
                <a:spcPts val="400"/>
              </a:spcBef>
              <a:spcAft>
                <a:spcPts val="0"/>
              </a:spcAft>
              <a:buNone/>
            </a:pPr>
            <a:r>
              <a:rPr b="0" i="1" lang="en" sz="1800">
                <a:solidFill>
                  <a:srgbClr val="434343"/>
                </a:solidFill>
                <a:latin typeface="Trebuchet MS"/>
                <a:ea typeface="Trebuchet MS"/>
                <a:cs typeface="Trebuchet MS"/>
                <a:sym typeface="Trebuchet MS"/>
              </a:rPr>
              <a:t>let x = 5;   	   // Now x is a Number</a:t>
            </a:r>
            <a:endParaRPr b="0" i="1" sz="1800">
              <a:solidFill>
                <a:srgbClr val="434343"/>
              </a:solidFill>
              <a:latin typeface="Trebuchet MS"/>
              <a:ea typeface="Trebuchet MS"/>
              <a:cs typeface="Trebuchet MS"/>
              <a:sym typeface="Trebuchet MS"/>
            </a:endParaRPr>
          </a:p>
          <a:p>
            <a:pPr indent="0" lvl="0" marL="914400" rtl="0" algn="l">
              <a:lnSpc>
                <a:spcPct val="115000"/>
              </a:lnSpc>
              <a:spcBef>
                <a:spcPts val="400"/>
              </a:spcBef>
              <a:spcAft>
                <a:spcPts val="0"/>
              </a:spcAft>
              <a:buNone/>
            </a:pPr>
            <a:r>
              <a:rPr b="0" i="1" lang="en" sz="1800">
                <a:solidFill>
                  <a:srgbClr val="434343"/>
                </a:solidFill>
                <a:latin typeface="Trebuchet MS"/>
                <a:ea typeface="Trebuchet MS"/>
                <a:cs typeface="Trebuchet MS"/>
                <a:sym typeface="Trebuchet MS"/>
              </a:rPr>
              <a:t>let x = "John";    // Now x is a String</a:t>
            </a:r>
            <a:endParaRPr b="0" i="1"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t/>
            </a:r>
            <a:endParaRPr b="0" sz="2000">
              <a:solidFill>
                <a:srgbClr val="434343"/>
              </a:solidFill>
              <a:latin typeface="Alegreya"/>
              <a:ea typeface="Alegreya"/>
              <a:cs typeface="Alegreya"/>
              <a:sym typeface="Alegreya"/>
            </a:endParaRPr>
          </a:p>
        </p:txBody>
      </p:sp>
      <p:pic>
        <p:nvPicPr>
          <p:cNvPr id="557" name="Google Shape;557;p52"/>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53"/>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Datatype </a:t>
            </a:r>
            <a:r>
              <a:rPr lang="en" sz="3600">
                <a:solidFill>
                  <a:srgbClr val="63A814"/>
                </a:solidFill>
                <a:latin typeface="Alegreya"/>
                <a:ea typeface="Alegreya"/>
                <a:cs typeface="Alegreya"/>
                <a:sym typeface="Alegreya"/>
              </a:rPr>
              <a:t>(cont.)</a:t>
            </a:r>
            <a:endParaRPr sz="3600">
              <a:solidFill>
                <a:srgbClr val="63A814"/>
              </a:solidFill>
              <a:latin typeface="Alegreya"/>
              <a:ea typeface="Alegreya"/>
              <a:cs typeface="Alegreya"/>
              <a:sym typeface="Alegreya"/>
            </a:endParaRPr>
          </a:p>
        </p:txBody>
      </p:sp>
      <p:sp>
        <p:nvSpPr>
          <p:cNvPr id="563" name="Google Shape;563;p53"/>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400"/>
              </a:spcBef>
              <a:spcAft>
                <a:spcPts val="0"/>
              </a:spcAft>
              <a:buNone/>
            </a:pPr>
            <a:r>
              <a:rPr lang="en" sz="2000" u="sng">
                <a:solidFill>
                  <a:srgbClr val="0170BA"/>
                </a:solidFill>
                <a:latin typeface="Alegreya"/>
                <a:ea typeface="Alegreya"/>
                <a:cs typeface="Alegreya"/>
                <a:sym typeface="Alegreya"/>
              </a:rPr>
              <a:t>JavaScript Strings</a:t>
            </a:r>
            <a:endParaRPr sz="2000" u="sng">
              <a:solidFill>
                <a:srgbClr val="0170BA"/>
              </a:solidFill>
              <a:latin typeface="Alegreya"/>
              <a:ea typeface="Alegreya"/>
              <a:cs typeface="Alegreya"/>
              <a:sym typeface="Alegreya"/>
            </a:endParaRPr>
          </a:p>
          <a:p>
            <a:pPr indent="-355600" lvl="0" marL="457200" rtl="0" algn="l">
              <a:lnSpc>
                <a:spcPct val="100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 </a:t>
            </a:r>
            <a:r>
              <a:rPr lang="en" sz="2000">
                <a:solidFill>
                  <a:srgbClr val="434343"/>
                </a:solidFill>
                <a:latin typeface="Alegreya"/>
                <a:ea typeface="Alegreya"/>
                <a:cs typeface="Alegreya"/>
                <a:sym typeface="Alegreya"/>
              </a:rPr>
              <a:t>string</a:t>
            </a:r>
            <a:r>
              <a:rPr b="0" lang="en" sz="2000">
                <a:solidFill>
                  <a:srgbClr val="434343"/>
                </a:solidFill>
                <a:latin typeface="Alegreya"/>
                <a:ea typeface="Alegreya"/>
                <a:cs typeface="Alegreya"/>
                <a:sym typeface="Alegreya"/>
              </a:rPr>
              <a:t> is a </a:t>
            </a:r>
            <a:r>
              <a:rPr b="0" lang="en" sz="2000">
                <a:solidFill>
                  <a:schemeClr val="accent5"/>
                </a:solidFill>
                <a:latin typeface="Alegreya"/>
                <a:ea typeface="Alegreya"/>
                <a:cs typeface="Alegreya"/>
                <a:sym typeface="Alegreya"/>
              </a:rPr>
              <a:t>variable</a:t>
            </a:r>
            <a:r>
              <a:rPr b="0" lang="en" sz="2000">
                <a:solidFill>
                  <a:srgbClr val="434343"/>
                </a:solidFill>
                <a:latin typeface="Alegreya"/>
                <a:ea typeface="Alegreya"/>
                <a:cs typeface="Alegreya"/>
                <a:sym typeface="Alegreya"/>
              </a:rPr>
              <a:t> which stores a series of characters like "John Doe".</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 </a:t>
            </a:r>
            <a:r>
              <a:rPr lang="en" sz="2000">
                <a:solidFill>
                  <a:srgbClr val="434343"/>
                </a:solidFill>
                <a:latin typeface="Alegreya"/>
                <a:ea typeface="Alegreya"/>
                <a:cs typeface="Alegreya"/>
                <a:sym typeface="Alegreya"/>
              </a:rPr>
              <a:t>string</a:t>
            </a:r>
            <a:r>
              <a:rPr b="0" lang="en" sz="2000">
                <a:solidFill>
                  <a:srgbClr val="434343"/>
                </a:solidFill>
                <a:latin typeface="Alegreya"/>
                <a:ea typeface="Alegreya"/>
                <a:cs typeface="Alegreya"/>
                <a:sym typeface="Alegreya"/>
              </a:rPr>
              <a:t> can be </a:t>
            </a:r>
            <a:r>
              <a:rPr b="0" lang="en" sz="2000">
                <a:solidFill>
                  <a:schemeClr val="accent5"/>
                </a:solidFill>
                <a:latin typeface="Alegreya"/>
                <a:ea typeface="Alegreya"/>
                <a:cs typeface="Alegreya"/>
                <a:sym typeface="Alegreya"/>
              </a:rPr>
              <a:t>any text inside quotes</a:t>
            </a:r>
            <a:r>
              <a:rPr b="0" lang="en" sz="2000">
                <a:solidFill>
                  <a:srgbClr val="434343"/>
                </a:solidFill>
                <a:latin typeface="Alegreya"/>
                <a:ea typeface="Alegreya"/>
                <a:cs typeface="Alegreya"/>
                <a:sym typeface="Alegreya"/>
              </a:rPr>
              <a:t>. You can use single or double quotes:</a:t>
            </a:r>
            <a:endParaRPr b="0" sz="2000">
              <a:solidFill>
                <a:srgbClr val="434343"/>
              </a:solidFill>
              <a:latin typeface="Alegreya"/>
              <a:ea typeface="Alegreya"/>
              <a:cs typeface="Alegreya"/>
              <a:sym typeface="Alegreya"/>
            </a:endParaRPr>
          </a:p>
          <a:p>
            <a:pPr indent="0" lvl="0" marL="914400" rtl="0" algn="l">
              <a:lnSpc>
                <a:spcPct val="100000"/>
              </a:lnSpc>
              <a:spcBef>
                <a:spcPts val="400"/>
              </a:spcBef>
              <a:spcAft>
                <a:spcPts val="0"/>
              </a:spcAft>
              <a:buNone/>
            </a:pPr>
            <a:r>
              <a:rPr b="0" i="1" lang="en" sz="1800">
                <a:solidFill>
                  <a:srgbClr val="434343"/>
                </a:solidFill>
                <a:latin typeface="Trebuchet MS"/>
                <a:ea typeface="Trebuchet MS"/>
                <a:cs typeface="Trebuchet MS"/>
                <a:sym typeface="Trebuchet MS"/>
              </a:rPr>
              <a:t>let</a:t>
            </a:r>
            <a:r>
              <a:rPr b="0" i="1" lang="en" sz="1800">
                <a:solidFill>
                  <a:srgbClr val="434343"/>
                </a:solidFill>
                <a:latin typeface="Trebuchet MS"/>
                <a:ea typeface="Trebuchet MS"/>
                <a:cs typeface="Trebuchet MS"/>
                <a:sym typeface="Trebuchet MS"/>
              </a:rPr>
              <a:t> country = "Cambodia";</a:t>
            </a:r>
            <a:endParaRPr b="0" i="1" sz="1800">
              <a:solidFill>
                <a:srgbClr val="434343"/>
              </a:solidFill>
              <a:latin typeface="Trebuchet MS"/>
              <a:ea typeface="Trebuchet MS"/>
              <a:cs typeface="Trebuchet MS"/>
              <a:sym typeface="Trebuchet MS"/>
            </a:endParaRPr>
          </a:p>
          <a:p>
            <a:pPr indent="0" lvl="0" marL="914400" rtl="0" algn="l">
              <a:lnSpc>
                <a:spcPct val="100000"/>
              </a:lnSpc>
              <a:spcBef>
                <a:spcPts val="400"/>
              </a:spcBef>
              <a:spcAft>
                <a:spcPts val="0"/>
              </a:spcAft>
              <a:buNone/>
            </a:pPr>
            <a:r>
              <a:rPr b="0" i="1" lang="en" sz="1800">
                <a:solidFill>
                  <a:srgbClr val="434343"/>
                </a:solidFill>
                <a:latin typeface="Trebuchet MS"/>
                <a:ea typeface="Trebuchet MS"/>
                <a:cs typeface="Trebuchet MS"/>
                <a:sym typeface="Trebuchet MS"/>
              </a:rPr>
              <a:t>let nationality = 'Cambodian';</a:t>
            </a:r>
            <a:endParaRPr b="0" i="1" sz="1800">
              <a:solidFill>
                <a:srgbClr val="434343"/>
              </a:solidFill>
              <a:latin typeface="Trebuchet MS"/>
              <a:ea typeface="Trebuchet MS"/>
              <a:cs typeface="Trebuchet MS"/>
              <a:sym typeface="Trebuchet MS"/>
            </a:endParaRPr>
          </a:p>
          <a:p>
            <a:pPr indent="-355600" lvl="0" marL="457200" rtl="0" algn="l">
              <a:lnSpc>
                <a:spcPct val="100000"/>
              </a:lnSpc>
              <a:spcBef>
                <a:spcPts val="400"/>
              </a:spcBef>
              <a:spcAft>
                <a:spcPts val="0"/>
              </a:spcAft>
              <a:buSzPts val="2000"/>
              <a:buFont typeface="Alegreya"/>
              <a:buChar char="❏"/>
            </a:pPr>
            <a:r>
              <a:rPr b="0" lang="en" sz="2000">
                <a:solidFill>
                  <a:srgbClr val="434343"/>
                </a:solidFill>
                <a:latin typeface="Alegreya"/>
                <a:ea typeface="Alegreya"/>
                <a:cs typeface="Alegreya"/>
                <a:sym typeface="Alegreya"/>
              </a:rPr>
              <a:t>You can use quotes inside a string, as long as they don't match the quotes surrounding the string:</a:t>
            </a:r>
            <a:endParaRPr b="0" sz="2000">
              <a:solidFill>
                <a:srgbClr val="434343"/>
              </a:solidFill>
              <a:latin typeface="Alegreya"/>
              <a:ea typeface="Alegreya"/>
              <a:cs typeface="Alegreya"/>
              <a:sym typeface="Alegreya"/>
            </a:endParaRPr>
          </a:p>
          <a:p>
            <a:pPr indent="0" lvl="0" marL="0" rtl="0" algn="l">
              <a:lnSpc>
                <a:spcPct val="100000"/>
              </a:lnSpc>
              <a:spcBef>
                <a:spcPts val="4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indent="0" lvl="0" marL="914400" rtl="0" algn="l">
              <a:lnSpc>
                <a:spcPct val="100000"/>
              </a:lnSpc>
              <a:spcBef>
                <a:spcPts val="400"/>
              </a:spcBef>
              <a:spcAft>
                <a:spcPts val="0"/>
              </a:spcAft>
              <a:buNone/>
            </a:pPr>
            <a:r>
              <a:rPr b="0" i="1" lang="en" sz="1800">
                <a:solidFill>
                  <a:srgbClr val="434343"/>
                </a:solidFill>
                <a:latin typeface="Trebuchet MS"/>
                <a:ea typeface="Trebuchet MS"/>
                <a:cs typeface="Trebuchet MS"/>
                <a:sym typeface="Trebuchet MS"/>
              </a:rPr>
              <a:t>let answer = "It's alright";</a:t>
            </a:r>
            <a:endParaRPr b="0" i="1" sz="1800">
              <a:solidFill>
                <a:srgbClr val="434343"/>
              </a:solidFill>
              <a:latin typeface="Trebuchet MS"/>
              <a:ea typeface="Trebuchet MS"/>
              <a:cs typeface="Trebuchet MS"/>
              <a:sym typeface="Trebuchet MS"/>
            </a:endParaRPr>
          </a:p>
          <a:p>
            <a:pPr indent="0" lvl="0" marL="914400" rtl="0" algn="l">
              <a:lnSpc>
                <a:spcPct val="100000"/>
              </a:lnSpc>
              <a:spcBef>
                <a:spcPts val="400"/>
              </a:spcBef>
              <a:spcAft>
                <a:spcPts val="0"/>
              </a:spcAft>
              <a:buNone/>
            </a:pPr>
            <a:r>
              <a:rPr b="0" i="1" lang="en" sz="1800">
                <a:solidFill>
                  <a:srgbClr val="434343"/>
                </a:solidFill>
                <a:latin typeface="Trebuchet MS"/>
                <a:ea typeface="Trebuchet MS"/>
                <a:cs typeface="Trebuchet MS"/>
                <a:sym typeface="Trebuchet MS"/>
              </a:rPr>
              <a:t>let answer = "He is called 'Johnny'";</a:t>
            </a:r>
            <a:endParaRPr b="0" i="1" sz="1800">
              <a:solidFill>
                <a:srgbClr val="434343"/>
              </a:solidFill>
              <a:latin typeface="Trebuchet MS"/>
              <a:ea typeface="Trebuchet MS"/>
              <a:cs typeface="Trebuchet MS"/>
              <a:sym typeface="Trebuchet MS"/>
            </a:endParaRPr>
          </a:p>
          <a:p>
            <a:pPr indent="0" lvl="0" marL="914400" rtl="0" algn="l">
              <a:lnSpc>
                <a:spcPct val="100000"/>
              </a:lnSpc>
              <a:spcBef>
                <a:spcPts val="400"/>
              </a:spcBef>
              <a:spcAft>
                <a:spcPts val="0"/>
              </a:spcAft>
              <a:buNone/>
            </a:pPr>
            <a:r>
              <a:rPr b="0" i="1" lang="en" sz="1800">
                <a:solidFill>
                  <a:srgbClr val="434343"/>
                </a:solidFill>
                <a:latin typeface="Trebuchet MS"/>
                <a:ea typeface="Trebuchet MS"/>
                <a:cs typeface="Trebuchet MS"/>
                <a:sym typeface="Trebuchet MS"/>
              </a:rPr>
              <a:t>let answer = 'He is called "Johnny"';</a:t>
            </a:r>
            <a:endParaRPr b="0" i="1"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t/>
            </a:r>
            <a:endParaRPr b="0" sz="2000">
              <a:solidFill>
                <a:srgbClr val="434343"/>
              </a:solidFill>
              <a:latin typeface="Alegreya"/>
              <a:ea typeface="Alegreya"/>
              <a:cs typeface="Alegreya"/>
              <a:sym typeface="Alegreya"/>
            </a:endParaRPr>
          </a:p>
        </p:txBody>
      </p:sp>
      <p:pic>
        <p:nvPicPr>
          <p:cNvPr id="564" name="Google Shape;564;p53"/>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54"/>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Datatype</a:t>
            </a:r>
            <a:r>
              <a:rPr lang="en" sz="3600">
                <a:solidFill>
                  <a:srgbClr val="63A814"/>
                </a:solidFill>
                <a:latin typeface="Alegreya"/>
                <a:ea typeface="Alegreya"/>
                <a:cs typeface="Alegreya"/>
                <a:sym typeface="Alegreya"/>
              </a:rPr>
              <a:t> (cont.)</a:t>
            </a:r>
            <a:endParaRPr sz="3600">
              <a:solidFill>
                <a:srgbClr val="63A814"/>
              </a:solidFill>
              <a:latin typeface="Alegreya"/>
              <a:ea typeface="Alegreya"/>
              <a:cs typeface="Alegreya"/>
              <a:sym typeface="Alegreya"/>
            </a:endParaRPr>
          </a:p>
        </p:txBody>
      </p:sp>
      <p:sp>
        <p:nvSpPr>
          <p:cNvPr id="570" name="Google Shape;570;p54"/>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u="sng">
                <a:solidFill>
                  <a:srgbClr val="0170BA"/>
                </a:solidFill>
                <a:latin typeface="Alegreya"/>
                <a:ea typeface="Alegreya"/>
                <a:cs typeface="Alegreya"/>
                <a:sym typeface="Alegreya"/>
              </a:rPr>
              <a:t>JavaScript Numbers</a:t>
            </a:r>
            <a:endParaRPr sz="2000" u="sng">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has </a:t>
            </a:r>
            <a:r>
              <a:rPr b="0" lang="en" sz="2000">
                <a:solidFill>
                  <a:schemeClr val="accent5"/>
                </a:solidFill>
                <a:latin typeface="Alegreya"/>
                <a:ea typeface="Alegreya"/>
                <a:cs typeface="Alegreya"/>
                <a:sym typeface="Alegreya"/>
              </a:rPr>
              <a:t>only one type of numbers.</a:t>
            </a:r>
            <a:r>
              <a:rPr b="0" lang="en" sz="2000">
                <a:solidFill>
                  <a:srgbClr val="434343"/>
                </a:solidFill>
                <a:latin typeface="Alegreya"/>
                <a:ea typeface="Alegreya"/>
                <a:cs typeface="Alegreya"/>
                <a:sym typeface="Alegreya"/>
              </a:rPr>
              <a:t> Numbers can be written </a:t>
            </a:r>
            <a:r>
              <a:rPr lang="en" sz="2000">
                <a:solidFill>
                  <a:srgbClr val="434343"/>
                </a:solidFill>
                <a:latin typeface="Alegreya"/>
                <a:ea typeface="Alegreya"/>
                <a:cs typeface="Alegreya"/>
                <a:sym typeface="Alegreya"/>
              </a:rPr>
              <a:t>with</a:t>
            </a:r>
            <a:r>
              <a:rPr b="0" lang="en" sz="2000">
                <a:solidFill>
                  <a:srgbClr val="434343"/>
                </a:solidFill>
                <a:latin typeface="Alegreya"/>
                <a:ea typeface="Alegreya"/>
                <a:cs typeface="Alegreya"/>
                <a:sym typeface="Alegreya"/>
              </a:rPr>
              <a:t>, or </a:t>
            </a:r>
            <a:r>
              <a:rPr lang="en" sz="2000">
                <a:solidFill>
                  <a:srgbClr val="434343"/>
                </a:solidFill>
                <a:latin typeface="Alegreya"/>
                <a:ea typeface="Alegreya"/>
                <a:cs typeface="Alegreya"/>
                <a:sym typeface="Alegreya"/>
              </a:rPr>
              <a:t>without</a:t>
            </a:r>
            <a:r>
              <a:rPr b="0" lang="en" sz="2000">
                <a:solidFill>
                  <a:srgbClr val="434343"/>
                </a:solidFill>
                <a:latin typeface="Alegreya"/>
                <a:ea typeface="Alegreya"/>
                <a:cs typeface="Alegreya"/>
                <a:sym typeface="Alegreya"/>
              </a:rPr>
              <a:t> </a:t>
            </a:r>
            <a:r>
              <a:rPr lang="en" sz="2000">
                <a:solidFill>
                  <a:srgbClr val="434343"/>
                </a:solidFill>
                <a:latin typeface="Alegreya"/>
                <a:ea typeface="Alegreya"/>
                <a:cs typeface="Alegreya"/>
                <a:sym typeface="Alegreya"/>
              </a:rPr>
              <a:t>decimals</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91440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var x1=34.00;    //Written with decimals</a:t>
            </a:r>
            <a:endParaRPr b="0" i="1" sz="1800">
              <a:solidFill>
                <a:srgbClr val="434343"/>
              </a:solidFill>
              <a:latin typeface="Trebuchet MS"/>
              <a:ea typeface="Trebuchet MS"/>
              <a:cs typeface="Trebuchet MS"/>
              <a:sym typeface="Trebuchet MS"/>
            </a:endParaRPr>
          </a:p>
          <a:p>
            <a:pPr indent="0" lvl="0" marL="91440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var x2=34; 	  //Written without decimals</a:t>
            </a:r>
            <a:endParaRPr b="0" i="1" sz="1800">
              <a:solidFill>
                <a:srgbClr val="434343"/>
              </a:solidFill>
              <a:latin typeface="Trebuchet MS"/>
              <a:ea typeface="Trebuchet MS"/>
              <a:cs typeface="Trebuchet MS"/>
              <a:sym typeface="Trebuchet MS"/>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Extra large or extra small numbers can be written with scientific (exponential) notation:</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indent="0" lvl="0" marL="91440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var y=123e5;  	// 12300000</a:t>
            </a:r>
            <a:endParaRPr b="0" i="1" sz="1800">
              <a:solidFill>
                <a:srgbClr val="434343"/>
              </a:solidFill>
              <a:latin typeface="Trebuchet MS"/>
              <a:ea typeface="Trebuchet MS"/>
              <a:cs typeface="Trebuchet MS"/>
              <a:sym typeface="Trebuchet MS"/>
            </a:endParaRPr>
          </a:p>
          <a:p>
            <a:pPr indent="0" lvl="0" marL="91440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var z=123e-5; 	// 0.00123</a:t>
            </a:r>
            <a:endParaRPr b="0" i="1"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t/>
            </a:r>
            <a:endParaRPr sz="2000" u="sng">
              <a:solidFill>
                <a:srgbClr val="434343"/>
              </a:solidFill>
              <a:latin typeface="Alegreya"/>
              <a:ea typeface="Alegreya"/>
              <a:cs typeface="Alegreya"/>
              <a:sym typeface="Alegreya"/>
            </a:endParaRPr>
          </a:p>
        </p:txBody>
      </p:sp>
      <p:pic>
        <p:nvPicPr>
          <p:cNvPr id="571" name="Google Shape;571;p54"/>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p55"/>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Datatype</a:t>
            </a:r>
            <a:r>
              <a:rPr lang="en" sz="3600">
                <a:solidFill>
                  <a:srgbClr val="63A814"/>
                </a:solidFill>
                <a:latin typeface="Alegreya"/>
                <a:ea typeface="Alegreya"/>
                <a:cs typeface="Alegreya"/>
                <a:sym typeface="Alegreya"/>
              </a:rPr>
              <a:t> (cont.)</a:t>
            </a:r>
            <a:endParaRPr sz="3600">
              <a:solidFill>
                <a:srgbClr val="63A814"/>
              </a:solidFill>
              <a:latin typeface="Alegreya"/>
              <a:ea typeface="Alegreya"/>
              <a:cs typeface="Alegreya"/>
              <a:sym typeface="Alegreya"/>
            </a:endParaRPr>
          </a:p>
        </p:txBody>
      </p:sp>
      <p:sp>
        <p:nvSpPr>
          <p:cNvPr id="577" name="Google Shape;577;p55"/>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u="sng">
                <a:solidFill>
                  <a:srgbClr val="0170BA"/>
                </a:solidFill>
                <a:latin typeface="Alegreya"/>
                <a:ea typeface="Alegreya"/>
                <a:cs typeface="Alegreya"/>
                <a:sym typeface="Alegreya"/>
              </a:rPr>
              <a:t>JavaScript Booleans</a:t>
            </a:r>
            <a:endParaRPr sz="2000" u="sng">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Booleans can only have two values: </a:t>
            </a:r>
            <a:r>
              <a:rPr lang="en" sz="2000">
                <a:solidFill>
                  <a:schemeClr val="accent5"/>
                </a:solidFill>
                <a:latin typeface="Alegreya"/>
                <a:ea typeface="Alegreya"/>
                <a:cs typeface="Alegreya"/>
                <a:sym typeface="Alegreya"/>
              </a:rPr>
              <a:t>true or false</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91440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var isTrue = true;</a:t>
            </a:r>
            <a:endParaRPr b="0" i="1" sz="1800">
              <a:solidFill>
                <a:srgbClr val="434343"/>
              </a:solidFill>
              <a:latin typeface="Trebuchet MS"/>
              <a:ea typeface="Trebuchet MS"/>
              <a:cs typeface="Trebuchet MS"/>
              <a:sym typeface="Trebuchet MS"/>
            </a:endParaRPr>
          </a:p>
          <a:p>
            <a:pPr indent="0" lvl="0" marL="91440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var isFalse = false;</a:t>
            </a:r>
            <a:endParaRPr b="0" i="1" sz="1800">
              <a:solidFill>
                <a:srgbClr val="434343"/>
              </a:solidFill>
              <a:latin typeface="Trebuchet MS"/>
              <a:ea typeface="Trebuchet MS"/>
              <a:cs typeface="Trebuchet MS"/>
              <a:sym typeface="Trebuchet MS"/>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Booleans are often used in </a:t>
            </a:r>
            <a:r>
              <a:rPr b="0" lang="en" sz="2000">
                <a:solidFill>
                  <a:schemeClr val="accent5"/>
                </a:solidFill>
                <a:latin typeface="Alegreya"/>
                <a:ea typeface="Alegreya"/>
                <a:cs typeface="Alegreya"/>
                <a:sym typeface="Alegreya"/>
              </a:rPr>
              <a:t>conditional testing</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u="sng">
                <a:solidFill>
                  <a:srgbClr val="0170BA"/>
                </a:solidFill>
                <a:latin typeface="Alegreya"/>
                <a:ea typeface="Alegreya"/>
                <a:cs typeface="Alegreya"/>
                <a:sym typeface="Alegreya"/>
              </a:rPr>
              <a:t>JavaScript Arrays</a:t>
            </a:r>
            <a:endParaRPr sz="2000" u="sng">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The following code creates an Array called cars:</a:t>
            </a:r>
            <a:endParaRPr b="0" sz="2000">
              <a:solidFill>
                <a:srgbClr val="000000"/>
              </a:solidFill>
              <a:latin typeface="Alegreya"/>
              <a:ea typeface="Alegreya"/>
              <a:cs typeface="Alegreya"/>
              <a:sym typeface="Alegreya"/>
            </a:endParaRPr>
          </a:p>
          <a:p>
            <a:pPr indent="0" lvl="0" marL="91440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var cars=new Array();</a:t>
            </a:r>
            <a:endParaRPr b="0" i="1" sz="1800">
              <a:solidFill>
                <a:srgbClr val="434343"/>
              </a:solidFill>
              <a:latin typeface="Trebuchet MS"/>
              <a:ea typeface="Trebuchet MS"/>
              <a:cs typeface="Trebuchet MS"/>
              <a:sym typeface="Trebuchet MS"/>
            </a:endParaRPr>
          </a:p>
          <a:p>
            <a:pPr indent="0" lvl="0" marL="91440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cars[0]="Saab";</a:t>
            </a:r>
            <a:endParaRPr b="0" i="1" sz="1800">
              <a:solidFill>
                <a:srgbClr val="434343"/>
              </a:solidFill>
              <a:latin typeface="Trebuchet MS"/>
              <a:ea typeface="Trebuchet MS"/>
              <a:cs typeface="Trebuchet MS"/>
              <a:sym typeface="Trebuchet MS"/>
            </a:endParaRPr>
          </a:p>
          <a:p>
            <a:pPr indent="0" lvl="0" marL="91440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cars[1]="Volvo";</a:t>
            </a:r>
            <a:endParaRPr b="0" i="1" sz="1800">
              <a:solidFill>
                <a:srgbClr val="434343"/>
              </a:solidFill>
              <a:latin typeface="Trebuchet MS"/>
              <a:ea typeface="Trebuchet MS"/>
              <a:cs typeface="Trebuchet MS"/>
              <a:sym typeface="Trebuchet MS"/>
            </a:endParaRPr>
          </a:p>
          <a:p>
            <a:pPr indent="0" lvl="0" marL="91440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cars[2]="BMW";</a:t>
            </a:r>
            <a:endParaRPr b="0" i="1"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t/>
            </a:r>
            <a:endParaRPr sz="2000" u="sng">
              <a:solidFill>
                <a:srgbClr val="434343"/>
              </a:solidFill>
              <a:latin typeface="Alegreya"/>
              <a:ea typeface="Alegreya"/>
              <a:cs typeface="Alegreya"/>
              <a:sym typeface="Alegreya"/>
            </a:endParaRPr>
          </a:p>
        </p:txBody>
      </p:sp>
      <p:pic>
        <p:nvPicPr>
          <p:cNvPr id="578" name="Google Shape;578;p55"/>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Google Shape;583;p56"/>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Datatype</a:t>
            </a:r>
            <a:r>
              <a:rPr lang="en" sz="3600">
                <a:solidFill>
                  <a:srgbClr val="63A814"/>
                </a:solidFill>
                <a:latin typeface="Alegreya"/>
                <a:ea typeface="Alegreya"/>
                <a:cs typeface="Alegreya"/>
                <a:sym typeface="Alegreya"/>
              </a:rPr>
              <a:t> (cont.)</a:t>
            </a:r>
            <a:endParaRPr sz="3600">
              <a:solidFill>
                <a:srgbClr val="63A814"/>
              </a:solidFill>
              <a:latin typeface="Alegreya"/>
              <a:ea typeface="Alegreya"/>
              <a:cs typeface="Alegreya"/>
              <a:sym typeface="Alegreya"/>
            </a:endParaRPr>
          </a:p>
        </p:txBody>
      </p:sp>
      <p:sp>
        <p:nvSpPr>
          <p:cNvPr id="584" name="Google Shape;584;p56"/>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u="sng">
                <a:solidFill>
                  <a:srgbClr val="0170BA"/>
                </a:solidFill>
                <a:latin typeface="Alegreya"/>
                <a:ea typeface="Alegreya"/>
                <a:cs typeface="Alegreya"/>
                <a:sym typeface="Alegreya"/>
              </a:rPr>
              <a:t>JavaScript Arrays</a:t>
            </a:r>
            <a:endParaRPr sz="2000" u="sng">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Array indexes are </a:t>
            </a:r>
            <a:r>
              <a:rPr lang="en" sz="2000">
                <a:solidFill>
                  <a:srgbClr val="434343"/>
                </a:solidFill>
                <a:latin typeface="Alegreya"/>
                <a:ea typeface="Alegreya"/>
                <a:cs typeface="Alegreya"/>
                <a:sym typeface="Alegreya"/>
              </a:rPr>
              <a:t>zero-based</a:t>
            </a:r>
            <a:r>
              <a:rPr b="0" lang="en" sz="2000">
                <a:solidFill>
                  <a:srgbClr val="434343"/>
                </a:solidFill>
                <a:latin typeface="Alegreya"/>
                <a:ea typeface="Alegreya"/>
                <a:cs typeface="Alegreya"/>
                <a:sym typeface="Alegreya"/>
              </a:rPr>
              <a:t>, which means the first is [0], second is [1], and so on.</a:t>
            </a:r>
            <a:endParaRPr b="0" sz="2000">
              <a:solidFill>
                <a:srgbClr val="434343"/>
              </a:solidFill>
              <a:latin typeface="Alegreya"/>
              <a:ea typeface="Alegreya"/>
              <a:cs typeface="Alegreya"/>
              <a:sym typeface="Alegreya"/>
            </a:endParaRPr>
          </a:p>
          <a:p>
            <a:pPr indent="0" lvl="0" marL="0" rtl="0" algn="l">
              <a:spcBef>
                <a:spcPts val="500"/>
              </a:spcBef>
              <a:spcAft>
                <a:spcPts val="0"/>
              </a:spcAft>
              <a:buNone/>
            </a:pPr>
            <a:r>
              <a:rPr lang="en" sz="2000" u="sng">
                <a:solidFill>
                  <a:srgbClr val="0170BA"/>
                </a:solidFill>
                <a:latin typeface="Alegreya"/>
                <a:ea typeface="Alegreya"/>
                <a:cs typeface="Alegreya"/>
                <a:sym typeface="Alegreya"/>
              </a:rPr>
              <a:t>JavaScript Objects</a:t>
            </a:r>
            <a:endParaRPr sz="2000" u="sng">
              <a:solidFill>
                <a:srgbClr val="0170BA"/>
              </a:solidFill>
              <a:latin typeface="Alegreya"/>
              <a:ea typeface="Alegreya"/>
              <a:cs typeface="Alegreya"/>
              <a:sym typeface="Alegreya"/>
            </a:endParaRPr>
          </a:p>
          <a:p>
            <a:pPr indent="-355600" lvl="0" marL="457200" rtl="0" algn="l">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An object is delimited by </a:t>
            </a:r>
            <a:r>
              <a:rPr b="0" lang="en" sz="2000">
                <a:solidFill>
                  <a:schemeClr val="accent5"/>
                </a:solidFill>
                <a:latin typeface="Alegreya"/>
                <a:ea typeface="Alegreya"/>
                <a:cs typeface="Alegreya"/>
                <a:sym typeface="Alegreya"/>
              </a:rPr>
              <a:t>curly braces</a:t>
            </a:r>
            <a:r>
              <a:rPr b="0" lang="en" sz="2000">
                <a:solidFill>
                  <a:srgbClr val="434343"/>
                </a:solidFill>
                <a:latin typeface="Alegreya"/>
                <a:ea typeface="Alegreya"/>
                <a:cs typeface="Alegreya"/>
                <a:sym typeface="Alegreya"/>
              </a:rPr>
              <a:t>. </a:t>
            </a:r>
            <a:endParaRPr b="0" sz="2000">
              <a:solidFill>
                <a:srgbClr val="434343"/>
              </a:solidFill>
              <a:latin typeface="Alegreya"/>
              <a:ea typeface="Alegreya"/>
              <a:cs typeface="Alegreya"/>
              <a:sym typeface="Alegreya"/>
            </a:endParaRPr>
          </a:p>
          <a:p>
            <a:pPr indent="-355600" lvl="0" marL="457200" rtl="0" algn="l">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Inside the braces the object’s properties are defined as </a:t>
            </a:r>
            <a:r>
              <a:rPr lang="en" sz="2000">
                <a:solidFill>
                  <a:srgbClr val="434343"/>
                </a:solidFill>
                <a:latin typeface="Alegreya"/>
                <a:ea typeface="Alegreya"/>
                <a:cs typeface="Alegreya"/>
                <a:sym typeface="Alegreya"/>
              </a:rPr>
              <a:t>name </a:t>
            </a:r>
            <a:r>
              <a:rPr b="0" lang="en" sz="2000">
                <a:solidFill>
                  <a:srgbClr val="434343"/>
                </a:solidFill>
                <a:latin typeface="Alegreya"/>
                <a:ea typeface="Alegreya"/>
                <a:cs typeface="Alegreya"/>
                <a:sym typeface="Alegreya"/>
              </a:rPr>
              <a:t>and </a:t>
            </a:r>
            <a:r>
              <a:rPr lang="en" sz="2000">
                <a:solidFill>
                  <a:srgbClr val="434343"/>
                </a:solidFill>
                <a:latin typeface="Alegreya"/>
                <a:ea typeface="Alegreya"/>
                <a:cs typeface="Alegreya"/>
                <a:sym typeface="Alegreya"/>
              </a:rPr>
              <a:t>value pairs</a:t>
            </a:r>
            <a:r>
              <a:rPr b="0" lang="en" sz="2000">
                <a:solidFill>
                  <a:srgbClr val="434343"/>
                </a:solidFill>
                <a:latin typeface="Alegreya"/>
                <a:ea typeface="Alegreya"/>
                <a:cs typeface="Alegreya"/>
                <a:sym typeface="Alegreya"/>
              </a:rPr>
              <a:t> </a:t>
            </a:r>
            <a:r>
              <a:rPr lang="en" sz="2000">
                <a:solidFill>
                  <a:srgbClr val="434343"/>
                </a:solidFill>
                <a:latin typeface="Alegreya"/>
                <a:ea typeface="Alegreya"/>
                <a:cs typeface="Alegreya"/>
                <a:sym typeface="Alegreya"/>
              </a:rPr>
              <a:t>(name : value)</a:t>
            </a:r>
            <a:r>
              <a:rPr b="0" lang="en" sz="2000">
                <a:solidFill>
                  <a:srgbClr val="434343"/>
                </a:solidFill>
                <a:latin typeface="Alegreya"/>
                <a:ea typeface="Alegreya"/>
                <a:cs typeface="Alegreya"/>
                <a:sym typeface="Alegreya"/>
              </a:rPr>
              <a:t>. The properties are separated by commas: </a:t>
            </a:r>
            <a:endParaRPr b="0" sz="2000">
              <a:solidFill>
                <a:srgbClr val="434343"/>
              </a:solidFill>
              <a:latin typeface="Alegreya"/>
              <a:ea typeface="Alegreya"/>
              <a:cs typeface="Alegreya"/>
              <a:sym typeface="Alegreya"/>
            </a:endParaRPr>
          </a:p>
          <a:p>
            <a:pPr indent="0" lvl="0" marL="0" rtl="0" algn="l">
              <a:spcBef>
                <a:spcPts val="500"/>
              </a:spcBef>
              <a:spcAft>
                <a:spcPts val="0"/>
              </a:spcAft>
              <a:buNone/>
            </a:pPr>
            <a:r>
              <a:rPr b="0" lang="en" sz="2000">
                <a:solidFill>
                  <a:srgbClr val="434343"/>
                </a:solidFill>
                <a:latin typeface="Alegreya"/>
                <a:ea typeface="Alegreya"/>
                <a:cs typeface="Alegreya"/>
                <a:sym typeface="Alegreya"/>
              </a:rPr>
              <a:t>		</a:t>
            </a:r>
            <a:r>
              <a:rPr b="0" i="1" lang="en" sz="1800">
                <a:solidFill>
                  <a:srgbClr val="434343"/>
                </a:solidFill>
                <a:latin typeface="Trebuchet MS"/>
                <a:ea typeface="Trebuchet MS"/>
                <a:cs typeface="Trebuchet MS"/>
                <a:sym typeface="Trebuchet MS"/>
              </a:rPr>
              <a:t>var user = { firstname: “Johnny”, lastname: “Kim”}</a:t>
            </a:r>
            <a:endParaRPr b="0" i="1" sz="1800">
              <a:solidFill>
                <a:srgbClr val="434343"/>
              </a:solidFill>
              <a:latin typeface="Trebuchet MS"/>
              <a:ea typeface="Trebuchet MS"/>
              <a:cs typeface="Trebuchet MS"/>
              <a:sym typeface="Trebuchet MS"/>
            </a:endParaRPr>
          </a:p>
          <a:p>
            <a:pPr indent="0" lvl="0" marL="0" rtl="0" algn="l">
              <a:spcBef>
                <a:spcPts val="500"/>
              </a:spcBef>
              <a:spcAft>
                <a:spcPts val="0"/>
              </a:spcAft>
              <a:buNone/>
            </a:pPr>
            <a:r>
              <a:t/>
            </a:r>
            <a:endParaRPr b="0" i="1" sz="1800">
              <a:solidFill>
                <a:srgbClr val="434343"/>
              </a:solidFill>
              <a:latin typeface="Trebuchet MS"/>
              <a:ea typeface="Trebuchet MS"/>
              <a:cs typeface="Trebuchet MS"/>
              <a:sym typeface="Trebuchet MS"/>
            </a:endParaRPr>
          </a:p>
          <a:p>
            <a:pPr indent="-355600" lvl="0" marL="457200" rtl="0" algn="l">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object (person) in the example above has 2 properties: </a:t>
            </a:r>
            <a:r>
              <a:rPr b="0" lang="en" sz="2000">
                <a:solidFill>
                  <a:schemeClr val="accent5"/>
                </a:solidFill>
                <a:latin typeface="Alegreya"/>
                <a:ea typeface="Alegreya"/>
                <a:cs typeface="Alegreya"/>
                <a:sym typeface="Alegreya"/>
              </a:rPr>
              <a:t>firstname</a:t>
            </a:r>
            <a:r>
              <a:rPr b="0" lang="en" sz="2000">
                <a:solidFill>
                  <a:srgbClr val="434343"/>
                </a:solidFill>
                <a:latin typeface="Alegreya"/>
                <a:ea typeface="Alegreya"/>
                <a:cs typeface="Alegreya"/>
                <a:sym typeface="Alegreya"/>
              </a:rPr>
              <a:t> </a:t>
            </a:r>
            <a:r>
              <a:rPr b="0" lang="en" sz="2000">
                <a:solidFill>
                  <a:schemeClr val="accent5"/>
                </a:solidFill>
                <a:latin typeface="Alegreya"/>
                <a:ea typeface="Alegreya"/>
                <a:cs typeface="Alegreya"/>
                <a:sym typeface="Alegreya"/>
              </a:rPr>
              <a:t>and lastname</a:t>
            </a:r>
            <a:endParaRPr b="0" i="1" sz="2000">
              <a:solidFill>
                <a:schemeClr val="accent5"/>
              </a:solidFill>
              <a:latin typeface="Alegreya"/>
              <a:ea typeface="Alegreya"/>
              <a:cs typeface="Alegreya"/>
              <a:sym typeface="Alegreya"/>
            </a:endParaRPr>
          </a:p>
        </p:txBody>
      </p:sp>
      <p:pic>
        <p:nvPicPr>
          <p:cNvPr id="585" name="Google Shape;585;p56"/>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57"/>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Datatype</a:t>
            </a:r>
            <a:r>
              <a:rPr lang="en" sz="3600">
                <a:solidFill>
                  <a:srgbClr val="63A814"/>
                </a:solidFill>
                <a:latin typeface="Alegreya"/>
                <a:ea typeface="Alegreya"/>
                <a:cs typeface="Alegreya"/>
                <a:sym typeface="Alegreya"/>
              </a:rPr>
              <a:t> (cont.)</a:t>
            </a:r>
            <a:endParaRPr sz="3600">
              <a:solidFill>
                <a:srgbClr val="63A814"/>
              </a:solidFill>
              <a:latin typeface="Alegreya"/>
              <a:ea typeface="Alegreya"/>
              <a:cs typeface="Alegreya"/>
              <a:sym typeface="Alegreya"/>
            </a:endParaRPr>
          </a:p>
        </p:txBody>
      </p:sp>
      <p:sp>
        <p:nvSpPr>
          <p:cNvPr id="591" name="Google Shape;591;p57"/>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lang="en" sz="2000" u="sng">
                <a:solidFill>
                  <a:srgbClr val="0170BA"/>
                </a:solidFill>
                <a:latin typeface="Alegreya"/>
                <a:ea typeface="Alegreya"/>
                <a:cs typeface="Alegreya"/>
                <a:sym typeface="Alegreya"/>
              </a:rPr>
              <a:t>JavaScript Objects</a:t>
            </a:r>
            <a:endParaRPr sz="2000" u="sng">
              <a:solidFill>
                <a:srgbClr val="0170BA"/>
              </a:solidFill>
              <a:latin typeface="Alegreya"/>
              <a:ea typeface="Alegreya"/>
              <a:cs typeface="Alegreya"/>
              <a:sym typeface="Alegreya"/>
            </a:endParaRPr>
          </a:p>
          <a:p>
            <a:pPr indent="-355600" lvl="0" marL="457200" rtl="0" algn="l">
              <a:lnSpc>
                <a:spcPct val="115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Spaces and line breaks are not important. Your declaration can span multiple lines:</a:t>
            </a:r>
            <a:endParaRPr b="0" sz="2000">
              <a:solidFill>
                <a:srgbClr val="434343"/>
              </a:solidFill>
              <a:latin typeface="Alegreya"/>
              <a:ea typeface="Alegreya"/>
              <a:cs typeface="Alegreya"/>
              <a:sym typeface="Alegreya"/>
            </a:endParaRPr>
          </a:p>
          <a:p>
            <a:pPr indent="0" lvl="0" marL="914400" rtl="0" algn="l">
              <a:lnSpc>
                <a:spcPct val="115000"/>
              </a:lnSpc>
              <a:spcBef>
                <a:spcPts val="400"/>
              </a:spcBef>
              <a:spcAft>
                <a:spcPts val="0"/>
              </a:spcAft>
              <a:buNone/>
            </a:pPr>
            <a:r>
              <a:rPr b="0" i="1" lang="en" sz="1700">
                <a:solidFill>
                  <a:srgbClr val="434343"/>
                </a:solidFill>
                <a:latin typeface="Trebuchet MS"/>
                <a:ea typeface="Trebuchet MS"/>
                <a:cs typeface="Trebuchet MS"/>
                <a:sym typeface="Trebuchet MS"/>
              </a:rPr>
              <a:t>var user = {</a:t>
            </a:r>
            <a:endParaRPr b="0" i="1" sz="1700">
              <a:solidFill>
                <a:srgbClr val="434343"/>
              </a:solidFill>
              <a:latin typeface="Trebuchet MS"/>
              <a:ea typeface="Trebuchet MS"/>
              <a:cs typeface="Trebuchet MS"/>
              <a:sym typeface="Trebuchet MS"/>
            </a:endParaRPr>
          </a:p>
          <a:p>
            <a:pPr indent="0" lvl="0" marL="914400" rtl="0" algn="l">
              <a:lnSpc>
                <a:spcPct val="115000"/>
              </a:lnSpc>
              <a:spcBef>
                <a:spcPts val="400"/>
              </a:spcBef>
              <a:spcAft>
                <a:spcPts val="0"/>
              </a:spcAft>
              <a:buNone/>
            </a:pPr>
            <a:r>
              <a:rPr b="0" i="1" lang="en" sz="1700">
                <a:solidFill>
                  <a:srgbClr val="434343"/>
                </a:solidFill>
                <a:latin typeface="Trebuchet MS"/>
                <a:ea typeface="Trebuchet MS"/>
                <a:cs typeface="Trebuchet MS"/>
                <a:sym typeface="Trebuchet MS"/>
              </a:rPr>
              <a:t>firstname : "</a:t>
            </a:r>
            <a:r>
              <a:rPr b="0" i="1" lang="en" sz="1800">
                <a:solidFill>
                  <a:srgbClr val="434343"/>
                </a:solidFill>
                <a:latin typeface="Trebuchet MS"/>
                <a:ea typeface="Trebuchet MS"/>
                <a:cs typeface="Trebuchet MS"/>
                <a:sym typeface="Trebuchet MS"/>
              </a:rPr>
              <a:t>Johnny</a:t>
            </a:r>
            <a:r>
              <a:rPr b="0" i="1" lang="en" sz="1700">
                <a:solidFill>
                  <a:srgbClr val="434343"/>
                </a:solidFill>
                <a:latin typeface="Trebuchet MS"/>
                <a:ea typeface="Trebuchet MS"/>
                <a:cs typeface="Trebuchet MS"/>
                <a:sym typeface="Trebuchet MS"/>
              </a:rPr>
              <a:t>",</a:t>
            </a:r>
            <a:endParaRPr b="0" i="1" sz="1700">
              <a:solidFill>
                <a:srgbClr val="434343"/>
              </a:solidFill>
              <a:latin typeface="Trebuchet MS"/>
              <a:ea typeface="Trebuchet MS"/>
              <a:cs typeface="Trebuchet MS"/>
              <a:sym typeface="Trebuchet MS"/>
            </a:endParaRPr>
          </a:p>
          <a:p>
            <a:pPr indent="0" lvl="0" marL="914400" rtl="0" algn="l">
              <a:lnSpc>
                <a:spcPct val="115000"/>
              </a:lnSpc>
              <a:spcBef>
                <a:spcPts val="400"/>
              </a:spcBef>
              <a:spcAft>
                <a:spcPts val="0"/>
              </a:spcAft>
              <a:buNone/>
            </a:pPr>
            <a:r>
              <a:rPr b="0" i="1" lang="en" sz="1700">
                <a:solidFill>
                  <a:srgbClr val="434343"/>
                </a:solidFill>
                <a:latin typeface="Trebuchet MS"/>
                <a:ea typeface="Trebuchet MS"/>
                <a:cs typeface="Trebuchet MS"/>
                <a:sym typeface="Trebuchet MS"/>
              </a:rPr>
              <a:t>lastname  : "Kim"</a:t>
            </a:r>
            <a:endParaRPr b="0" i="1" sz="1700">
              <a:solidFill>
                <a:srgbClr val="434343"/>
              </a:solidFill>
              <a:latin typeface="Trebuchet MS"/>
              <a:ea typeface="Trebuchet MS"/>
              <a:cs typeface="Trebuchet MS"/>
              <a:sym typeface="Trebuchet MS"/>
            </a:endParaRPr>
          </a:p>
          <a:p>
            <a:pPr indent="0" lvl="0" marL="914400" rtl="0" algn="l">
              <a:lnSpc>
                <a:spcPct val="115000"/>
              </a:lnSpc>
              <a:spcBef>
                <a:spcPts val="400"/>
              </a:spcBef>
              <a:spcAft>
                <a:spcPts val="0"/>
              </a:spcAft>
              <a:buNone/>
            </a:pPr>
            <a:r>
              <a:rPr b="0" i="1" lang="en" sz="1700">
                <a:solidFill>
                  <a:srgbClr val="434343"/>
                </a:solidFill>
                <a:latin typeface="Trebuchet MS"/>
                <a:ea typeface="Trebuchet MS"/>
                <a:cs typeface="Trebuchet MS"/>
                <a:sym typeface="Trebuchet MS"/>
              </a:rPr>
              <a:t>};</a:t>
            </a:r>
            <a:endParaRPr b="0" sz="1700">
              <a:solidFill>
                <a:srgbClr val="000000"/>
              </a:solidFill>
              <a:latin typeface="Trebuchet MS"/>
              <a:ea typeface="Trebuchet MS"/>
              <a:cs typeface="Trebuchet MS"/>
              <a:sym typeface="Trebuchet MS"/>
            </a:endParaRPr>
          </a:p>
          <a:p>
            <a:pPr indent="-336550" lvl="0" marL="457200" rtl="0" algn="l">
              <a:lnSpc>
                <a:spcPct val="115000"/>
              </a:lnSpc>
              <a:spcBef>
                <a:spcPts val="400"/>
              </a:spcBef>
              <a:spcAft>
                <a:spcPts val="0"/>
              </a:spcAft>
              <a:buClr>
                <a:srgbClr val="434343"/>
              </a:buClr>
              <a:buSzPts val="1700"/>
              <a:buChar char="❏"/>
            </a:pPr>
            <a:r>
              <a:rPr b="0" lang="en" sz="1700">
                <a:solidFill>
                  <a:srgbClr val="434343"/>
                </a:solidFill>
                <a:latin typeface="Trebuchet MS"/>
                <a:ea typeface="Trebuchet MS"/>
                <a:cs typeface="Trebuchet MS"/>
                <a:sym typeface="Trebuchet MS"/>
              </a:rPr>
              <a:t>You can address the object properties in two ways:</a:t>
            </a:r>
            <a:endParaRPr b="0" sz="1700">
              <a:solidFill>
                <a:srgbClr val="434343"/>
              </a:solidFill>
              <a:latin typeface="Trebuchet MS"/>
              <a:ea typeface="Trebuchet MS"/>
              <a:cs typeface="Trebuchet MS"/>
              <a:sym typeface="Trebuchet MS"/>
            </a:endParaRPr>
          </a:p>
          <a:p>
            <a:pPr indent="0" lvl="0" marL="0" rtl="0" algn="l">
              <a:lnSpc>
                <a:spcPct val="115000"/>
              </a:lnSpc>
              <a:spcBef>
                <a:spcPts val="400"/>
              </a:spcBef>
              <a:spcAft>
                <a:spcPts val="0"/>
              </a:spcAft>
              <a:buNone/>
            </a:pPr>
            <a:r>
              <a:rPr lang="en" sz="1700">
                <a:solidFill>
                  <a:schemeClr val="accent5"/>
                </a:solidFill>
                <a:latin typeface="Trebuchet MS"/>
                <a:ea typeface="Trebuchet MS"/>
                <a:cs typeface="Trebuchet MS"/>
                <a:sym typeface="Trebuchet MS"/>
              </a:rPr>
              <a:t>Example		</a:t>
            </a:r>
            <a:r>
              <a:rPr b="0" i="1" lang="en" sz="1700">
                <a:solidFill>
                  <a:srgbClr val="434343"/>
                </a:solidFill>
                <a:latin typeface="Trebuchet MS"/>
                <a:ea typeface="Trebuchet MS"/>
                <a:cs typeface="Trebuchet MS"/>
                <a:sym typeface="Trebuchet MS"/>
              </a:rPr>
              <a:t>name = user.lastname;</a:t>
            </a:r>
            <a:endParaRPr b="0" i="1" sz="1700">
              <a:solidFill>
                <a:srgbClr val="434343"/>
              </a:solidFill>
              <a:latin typeface="Trebuchet MS"/>
              <a:ea typeface="Trebuchet MS"/>
              <a:cs typeface="Trebuchet MS"/>
              <a:sym typeface="Trebuchet MS"/>
            </a:endParaRPr>
          </a:p>
          <a:p>
            <a:pPr indent="457200" lvl="0" marL="914400" rtl="0" algn="l">
              <a:lnSpc>
                <a:spcPct val="115000"/>
              </a:lnSpc>
              <a:spcBef>
                <a:spcPts val="400"/>
              </a:spcBef>
              <a:spcAft>
                <a:spcPts val="0"/>
              </a:spcAft>
              <a:buNone/>
            </a:pPr>
            <a:r>
              <a:rPr b="0" i="1" lang="en" sz="1700">
                <a:solidFill>
                  <a:srgbClr val="434343"/>
                </a:solidFill>
                <a:latin typeface="Trebuchet MS"/>
                <a:ea typeface="Trebuchet MS"/>
                <a:cs typeface="Trebuchet MS"/>
                <a:sym typeface="Trebuchet MS"/>
              </a:rPr>
              <a:t>Name = user["lastname"];</a:t>
            </a:r>
            <a:endParaRPr b="0" i="1" sz="1700">
              <a:solidFill>
                <a:srgbClr val="434343"/>
              </a:solidFill>
              <a:latin typeface="Trebuchet MS"/>
              <a:ea typeface="Trebuchet MS"/>
              <a:cs typeface="Trebuchet MS"/>
              <a:sym typeface="Trebuchet MS"/>
            </a:endParaRPr>
          </a:p>
          <a:p>
            <a:pPr indent="0" lvl="0" marL="0" rtl="0" algn="l">
              <a:spcBef>
                <a:spcPts val="500"/>
              </a:spcBef>
              <a:spcAft>
                <a:spcPts val="0"/>
              </a:spcAft>
              <a:buNone/>
            </a:pPr>
            <a:r>
              <a:t/>
            </a:r>
            <a:endParaRPr b="0" sz="2000">
              <a:solidFill>
                <a:srgbClr val="434343"/>
              </a:solidFill>
              <a:latin typeface="Alegreya"/>
              <a:ea typeface="Alegreya"/>
              <a:cs typeface="Alegreya"/>
              <a:sym typeface="Alegreya"/>
            </a:endParaRPr>
          </a:p>
        </p:txBody>
      </p:sp>
      <p:pic>
        <p:nvPicPr>
          <p:cNvPr id="592" name="Google Shape;592;p57"/>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sp>
        <p:nvSpPr>
          <p:cNvPr id="597" name="Google Shape;597;p58"/>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Datatype</a:t>
            </a:r>
            <a:r>
              <a:rPr lang="en" sz="3600">
                <a:solidFill>
                  <a:srgbClr val="63A814"/>
                </a:solidFill>
                <a:latin typeface="Alegreya"/>
                <a:ea typeface="Alegreya"/>
                <a:cs typeface="Alegreya"/>
                <a:sym typeface="Alegreya"/>
              </a:rPr>
              <a:t> (cont.)</a:t>
            </a:r>
            <a:endParaRPr sz="3600">
              <a:solidFill>
                <a:srgbClr val="63A814"/>
              </a:solidFill>
              <a:latin typeface="Alegreya"/>
              <a:ea typeface="Alegreya"/>
              <a:cs typeface="Alegreya"/>
              <a:sym typeface="Alegreya"/>
            </a:endParaRPr>
          </a:p>
        </p:txBody>
      </p:sp>
      <p:sp>
        <p:nvSpPr>
          <p:cNvPr id="598" name="Google Shape;598;p58"/>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400"/>
              </a:spcBef>
              <a:spcAft>
                <a:spcPts val="0"/>
              </a:spcAft>
              <a:buNone/>
            </a:pPr>
            <a:r>
              <a:rPr lang="en" sz="2000" u="sng">
                <a:solidFill>
                  <a:srgbClr val="0170BA"/>
                </a:solidFill>
                <a:latin typeface="Alegreya"/>
                <a:ea typeface="Alegreya"/>
                <a:cs typeface="Alegreya"/>
                <a:sym typeface="Alegreya"/>
              </a:rPr>
              <a:t>Undefined and Null</a:t>
            </a:r>
            <a:endParaRPr sz="2000" u="sng">
              <a:solidFill>
                <a:srgbClr val="0170BA"/>
              </a:solidFill>
              <a:latin typeface="Alegreya"/>
              <a:ea typeface="Alegreya"/>
              <a:cs typeface="Alegreya"/>
              <a:sym typeface="Alegreya"/>
            </a:endParaRPr>
          </a:p>
          <a:p>
            <a:pPr indent="-355600" lvl="0" marL="457200" rtl="0" algn="l">
              <a:lnSpc>
                <a:spcPct val="100000"/>
              </a:lnSpc>
              <a:spcBef>
                <a:spcPts val="400"/>
              </a:spcBef>
              <a:spcAft>
                <a:spcPts val="0"/>
              </a:spcAft>
              <a:buClr>
                <a:srgbClr val="000000"/>
              </a:buClr>
              <a:buSzPts val="2000"/>
              <a:buFont typeface="Alegreya"/>
              <a:buChar char="❏"/>
            </a:pPr>
            <a:r>
              <a:rPr lang="en" sz="2000">
                <a:solidFill>
                  <a:schemeClr val="accent5"/>
                </a:solidFill>
                <a:latin typeface="Alegreya"/>
                <a:ea typeface="Alegreya"/>
                <a:cs typeface="Alegreya"/>
                <a:sym typeface="Alegreya"/>
              </a:rPr>
              <a:t>Undefined</a:t>
            </a:r>
            <a:r>
              <a:rPr b="0" lang="en" sz="2000">
                <a:solidFill>
                  <a:schemeClr val="accent5"/>
                </a:solidFill>
                <a:latin typeface="Alegreya"/>
                <a:ea typeface="Alegreya"/>
                <a:cs typeface="Alegreya"/>
                <a:sym typeface="Alegreya"/>
              </a:rPr>
              <a:t> </a:t>
            </a:r>
            <a:r>
              <a:rPr b="0" lang="en" sz="2000">
                <a:solidFill>
                  <a:srgbClr val="000000"/>
                </a:solidFill>
                <a:latin typeface="Alegreya"/>
                <a:ea typeface="Alegreya"/>
                <a:cs typeface="Alegreya"/>
                <a:sym typeface="Alegreya"/>
              </a:rPr>
              <a:t>is the value of a variable with </a:t>
            </a:r>
            <a:r>
              <a:rPr b="0" lang="en" sz="2000">
                <a:solidFill>
                  <a:schemeClr val="accent5"/>
                </a:solidFill>
                <a:latin typeface="Alegreya"/>
                <a:ea typeface="Alegreya"/>
                <a:cs typeface="Alegreya"/>
                <a:sym typeface="Alegreya"/>
              </a:rPr>
              <a:t>no value</a:t>
            </a:r>
            <a:r>
              <a:rPr b="0" lang="en" sz="2000">
                <a:solidFill>
                  <a:srgbClr val="000000"/>
                </a:solidFill>
                <a:latin typeface="Alegreya"/>
                <a:ea typeface="Alegreya"/>
                <a:cs typeface="Alegreya"/>
                <a:sym typeface="Alegreya"/>
              </a:rPr>
              <a:t>.</a:t>
            </a:r>
            <a:endParaRPr b="0" sz="2000">
              <a:solidFill>
                <a:srgbClr val="000000"/>
              </a:solidFill>
              <a:latin typeface="Alegreya"/>
              <a:ea typeface="Alegreya"/>
              <a:cs typeface="Alegreya"/>
              <a:sym typeface="Alegreya"/>
            </a:endParaRPr>
          </a:p>
          <a:p>
            <a:pPr indent="-355600" lvl="0" marL="457200" rtl="0" algn="l">
              <a:lnSpc>
                <a:spcPct val="100000"/>
              </a:lnSpc>
              <a:spcBef>
                <a:spcPts val="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Variables can be emptied by setting the value to </a:t>
            </a:r>
            <a:r>
              <a:rPr lang="en" sz="2000">
                <a:solidFill>
                  <a:schemeClr val="accent5"/>
                </a:solidFill>
                <a:latin typeface="Alegreya"/>
                <a:ea typeface="Alegreya"/>
                <a:cs typeface="Alegreya"/>
                <a:sym typeface="Alegreya"/>
              </a:rPr>
              <a:t>null</a:t>
            </a:r>
            <a:r>
              <a:rPr b="0" lang="en" sz="2000">
                <a:solidFill>
                  <a:srgbClr val="000000"/>
                </a:solidFill>
                <a:latin typeface="Alegreya"/>
                <a:ea typeface="Alegreya"/>
                <a:cs typeface="Alegreya"/>
                <a:sym typeface="Alegreya"/>
              </a:rPr>
              <a:t>;</a:t>
            </a:r>
            <a:endParaRPr b="0" sz="2000">
              <a:solidFill>
                <a:srgbClr val="000000"/>
              </a:solidFill>
              <a:latin typeface="Alegreya"/>
              <a:ea typeface="Alegreya"/>
              <a:cs typeface="Alegreya"/>
              <a:sym typeface="Alegreya"/>
            </a:endParaRPr>
          </a:p>
          <a:p>
            <a:pPr indent="0" lvl="0" marL="0" rtl="0" algn="l">
              <a:lnSpc>
                <a:spcPct val="100000"/>
              </a:lnSpc>
              <a:spcBef>
                <a:spcPts val="4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indent="0" lvl="0" marL="1371600" rtl="0" algn="l">
              <a:lnSpc>
                <a:spcPct val="100000"/>
              </a:lnSpc>
              <a:spcBef>
                <a:spcPts val="400"/>
              </a:spcBef>
              <a:spcAft>
                <a:spcPts val="0"/>
              </a:spcAft>
              <a:buNone/>
            </a:pPr>
            <a:r>
              <a:rPr b="0" i="1" lang="en" sz="1800">
                <a:solidFill>
                  <a:srgbClr val="434343"/>
                </a:solidFill>
                <a:latin typeface="Trebuchet MS"/>
                <a:ea typeface="Trebuchet MS"/>
                <a:cs typeface="Trebuchet MS"/>
                <a:sym typeface="Trebuchet MS"/>
              </a:rPr>
              <a:t>n</a:t>
            </a:r>
            <a:r>
              <a:rPr b="0" i="1" lang="en" sz="1800">
                <a:solidFill>
                  <a:srgbClr val="434343"/>
                </a:solidFill>
                <a:latin typeface="Trebuchet MS"/>
                <a:ea typeface="Trebuchet MS"/>
                <a:cs typeface="Trebuchet MS"/>
                <a:sym typeface="Trebuchet MS"/>
              </a:rPr>
              <a:t>ews = null;</a:t>
            </a:r>
            <a:endParaRPr b="0" i="1" sz="1800">
              <a:solidFill>
                <a:srgbClr val="434343"/>
              </a:solidFill>
              <a:latin typeface="Trebuchet MS"/>
              <a:ea typeface="Trebuchet MS"/>
              <a:cs typeface="Trebuchet MS"/>
              <a:sym typeface="Trebuchet MS"/>
            </a:endParaRPr>
          </a:p>
          <a:p>
            <a:pPr indent="0" lvl="0" marL="1371600" rtl="0" algn="l">
              <a:lnSpc>
                <a:spcPct val="100000"/>
              </a:lnSpc>
              <a:spcBef>
                <a:spcPts val="400"/>
              </a:spcBef>
              <a:spcAft>
                <a:spcPts val="0"/>
              </a:spcAft>
              <a:buNone/>
            </a:pPr>
            <a:r>
              <a:rPr b="0" i="1" lang="en" sz="1800">
                <a:solidFill>
                  <a:srgbClr val="434343"/>
                </a:solidFill>
                <a:latin typeface="Trebuchet MS"/>
                <a:ea typeface="Trebuchet MS"/>
                <a:cs typeface="Trebuchet MS"/>
                <a:sym typeface="Trebuchet MS"/>
              </a:rPr>
              <a:t>p</a:t>
            </a:r>
            <a:r>
              <a:rPr b="0" i="1" lang="en" sz="1800">
                <a:solidFill>
                  <a:srgbClr val="434343"/>
                </a:solidFill>
                <a:latin typeface="Trebuchet MS"/>
                <a:ea typeface="Trebuchet MS"/>
                <a:cs typeface="Trebuchet MS"/>
                <a:sym typeface="Trebuchet MS"/>
              </a:rPr>
              <a:t>roduct = null;</a:t>
            </a:r>
            <a:endParaRPr b="0" i="1" sz="1800">
              <a:solidFill>
                <a:srgbClr val="434343"/>
              </a:solidFill>
              <a:latin typeface="Trebuchet MS"/>
              <a:ea typeface="Trebuchet MS"/>
              <a:cs typeface="Trebuchet MS"/>
              <a:sym typeface="Trebuchet MS"/>
            </a:endParaRPr>
          </a:p>
          <a:p>
            <a:pPr indent="0" lvl="0" marL="0" rtl="0" algn="l">
              <a:lnSpc>
                <a:spcPct val="100000"/>
              </a:lnSpc>
              <a:spcBef>
                <a:spcPts val="400"/>
              </a:spcBef>
              <a:spcAft>
                <a:spcPts val="0"/>
              </a:spcAft>
              <a:buNone/>
            </a:pPr>
            <a:r>
              <a:rPr lang="en" sz="2000">
                <a:solidFill>
                  <a:srgbClr val="000000"/>
                </a:solidFill>
                <a:latin typeface="Alegreya"/>
                <a:ea typeface="Alegreya"/>
                <a:cs typeface="Alegreya"/>
                <a:sym typeface="Alegreya"/>
              </a:rPr>
              <a:t> </a:t>
            </a:r>
            <a:endParaRPr sz="2000" u="sng">
              <a:solidFill>
                <a:srgbClr val="0170BA"/>
              </a:solidFill>
              <a:latin typeface="Alegreya"/>
              <a:ea typeface="Alegreya"/>
              <a:cs typeface="Alegreya"/>
              <a:sym typeface="Alegreya"/>
            </a:endParaRPr>
          </a:p>
        </p:txBody>
      </p:sp>
      <p:pic>
        <p:nvPicPr>
          <p:cNvPr id="599" name="Google Shape;599;p58"/>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Google Shape;604;p59"/>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Datatype</a:t>
            </a:r>
            <a:r>
              <a:rPr lang="en" sz="3600">
                <a:solidFill>
                  <a:srgbClr val="63A814"/>
                </a:solidFill>
                <a:latin typeface="Alegreya"/>
                <a:ea typeface="Alegreya"/>
                <a:cs typeface="Alegreya"/>
                <a:sym typeface="Alegreya"/>
              </a:rPr>
              <a:t> (cont.)</a:t>
            </a:r>
            <a:endParaRPr sz="3600">
              <a:solidFill>
                <a:srgbClr val="63A814"/>
              </a:solidFill>
              <a:latin typeface="Alegreya"/>
              <a:ea typeface="Alegreya"/>
              <a:cs typeface="Alegreya"/>
              <a:sym typeface="Alegreya"/>
            </a:endParaRPr>
          </a:p>
        </p:txBody>
      </p:sp>
      <p:sp>
        <p:nvSpPr>
          <p:cNvPr id="605" name="Google Shape;605;p59"/>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400"/>
              </a:spcBef>
              <a:spcAft>
                <a:spcPts val="0"/>
              </a:spcAft>
              <a:buNone/>
            </a:pPr>
            <a:r>
              <a:rPr lang="en" sz="2000" u="sng">
                <a:solidFill>
                  <a:srgbClr val="0170BA"/>
                </a:solidFill>
                <a:latin typeface="Alegreya"/>
                <a:ea typeface="Alegreya"/>
                <a:cs typeface="Alegreya"/>
                <a:sym typeface="Alegreya"/>
              </a:rPr>
              <a:t>Declaring Variable Types</a:t>
            </a:r>
            <a:endParaRPr sz="2000" u="sng">
              <a:solidFill>
                <a:srgbClr val="0170BA"/>
              </a:solidFill>
              <a:latin typeface="Alegreya"/>
              <a:ea typeface="Alegreya"/>
              <a:cs typeface="Alegreya"/>
              <a:sym typeface="Alegreya"/>
            </a:endParaRPr>
          </a:p>
          <a:p>
            <a:pPr indent="-355600" lvl="0" marL="457200" rtl="0" algn="l">
              <a:lnSpc>
                <a:spcPct val="100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When you declare a new variable, you can declare its type using the "</a:t>
            </a:r>
            <a:r>
              <a:rPr lang="en" sz="2000">
                <a:solidFill>
                  <a:srgbClr val="434343"/>
                </a:solidFill>
                <a:latin typeface="Alegreya"/>
                <a:ea typeface="Alegreya"/>
                <a:cs typeface="Alegreya"/>
                <a:sym typeface="Alegreya"/>
              </a:rPr>
              <a:t>new</a:t>
            </a:r>
            <a:r>
              <a:rPr b="0" lang="en" sz="2000">
                <a:solidFill>
                  <a:srgbClr val="434343"/>
                </a:solidFill>
                <a:latin typeface="Alegreya"/>
                <a:ea typeface="Alegreya"/>
                <a:cs typeface="Alegreya"/>
                <a:sym typeface="Alegreya"/>
              </a:rPr>
              <a:t>" keyword:</a:t>
            </a:r>
            <a:endParaRPr b="0" sz="2000">
              <a:solidFill>
                <a:srgbClr val="434343"/>
              </a:solidFill>
              <a:latin typeface="Alegreya"/>
              <a:ea typeface="Alegreya"/>
              <a:cs typeface="Alegreya"/>
              <a:sym typeface="Alegreya"/>
            </a:endParaRPr>
          </a:p>
          <a:p>
            <a:pPr indent="0" lvl="0" marL="914400" rtl="0" algn="l">
              <a:lnSpc>
                <a:spcPct val="100000"/>
              </a:lnSpc>
              <a:spcBef>
                <a:spcPts val="400"/>
              </a:spcBef>
              <a:spcAft>
                <a:spcPts val="0"/>
              </a:spcAft>
              <a:buNone/>
            </a:pPr>
            <a:r>
              <a:rPr b="0" i="1" lang="en" sz="1800">
                <a:solidFill>
                  <a:srgbClr val="434343"/>
                </a:solidFill>
                <a:latin typeface="Trebuchet MS"/>
                <a:ea typeface="Trebuchet MS"/>
                <a:cs typeface="Trebuchet MS"/>
                <a:sym typeface="Trebuchet MS"/>
              </a:rPr>
              <a:t>let </a:t>
            </a:r>
            <a:r>
              <a:rPr b="0" i="1" lang="en" sz="1800">
                <a:solidFill>
                  <a:srgbClr val="434343"/>
                </a:solidFill>
                <a:latin typeface="Trebuchet MS"/>
                <a:ea typeface="Trebuchet MS"/>
                <a:cs typeface="Trebuchet MS"/>
                <a:sym typeface="Trebuchet MS"/>
              </a:rPr>
              <a:t>carname = new String;</a:t>
            </a:r>
            <a:endParaRPr b="0" i="1" sz="1800">
              <a:solidFill>
                <a:srgbClr val="434343"/>
              </a:solidFill>
              <a:latin typeface="Trebuchet MS"/>
              <a:ea typeface="Trebuchet MS"/>
              <a:cs typeface="Trebuchet MS"/>
              <a:sym typeface="Trebuchet MS"/>
            </a:endParaRPr>
          </a:p>
          <a:p>
            <a:pPr indent="0" lvl="0" marL="914400" rtl="0" algn="l">
              <a:lnSpc>
                <a:spcPct val="100000"/>
              </a:lnSpc>
              <a:spcBef>
                <a:spcPts val="400"/>
              </a:spcBef>
              <a:spcAft>
                <a:spcPts val="0"/>
              </a:spcAft>
              <a:buNone/>
            </a:pPr>
            <a:r>
              <a:rPr b="0" i="1" lang="en" sz="1800">
                <a:solidFill>
                  <a:srgbClr val="434343"/>
                </a:solidFill>
                <a:latin typeface="Trebuchet MS"/>
                <a:ea typeface="Trebuchet MS"/>
                <a:cs typeface="Trebuchet MS"/>
                <a:sym typeface="Trebuchet MS"/>
              </a:rPr>
              <a:t>let </a:t>
            </a:r>
            <a:r>
              <a:rPr b="0" i="1" lang="en" sz="1800">
                <a:solidFill>
                  <a:srgbClr val="434343"/>
                </a:solidFill>
                <a:latin typeface="Trebuchet MS"/>
                <a:ea typeface="Trebuchet MS"/>
                <a:cs typeface="Trebuchet MS"/>
                <a:sym typeface="Trebuchet MS"/>
              </a:rPr>
              <a:t>x = new Number;</a:t>
            </a:r>
            <a:endParaRPr b="0" i="1" sz="1800">
              <a:solidFill>
                <a:srgbClr val="434343"/>
              </a:solidFill>
              <a:latin typeface="Trebuchet MS"/>
              <a:ea typeface="Trebuchet MS"/>
              <a:cs typeface="Trebuchet MS"/>
              <a:sym typeface="Trebuchet MS"/>
            </a:endParaRPr>
          </a:p>
          <a:p>
            <a:pPr indent="0" lvl="0" marL="914400" rtl="0" algn="l">
              <a:lnSpc>
                <a:spcPct val="100000"/>
              </a:lnSpc>
              <a:spcBef>
                <a:spcPts val="400"/>
              </a:spcBef>
              <a:spcAft>
                <a:spcPts val="0"/>
              </a:spcAft>
              <a:buNone/>
            </a:pPr>
            <a:r>
              <a:rPr b="0" i="1" lang="en" sz="1800">
                <a:solidFill>
                  <a:srgbClr val="434343"/>
                </a:solidFill>
                <a:latin typeface="Trebuchet MS"/>
                <a:ea typeface="Trebuchet MS"/>
                <a:cs typeface="Trebuchet MS"/>
                <a:sym typeface="Trebuchet MS"/>
              </a:rPr>
              <a:t>let </a:t>
            </a:r>
            <a:r>
              <a:rPr b="0" i="1" lang="en" sz="1800">
                <a:solidFill>
                  <a:srgbClr val="434343"/>
                </a:solidFill>
                <a:latin typeface="Trebuchet MS"/>
                <a:ea typeface="Trebuchet MS"/>
                <a:cs typeface="Trebuchet MS"/>
                <a:sym typeface="Trebuchet MS"/>
              </a:rPr>
              <a:t>y = new Boolean;</a:t>
            </a:r>
            <a:endParaRPr b="0" i="1" sz="1800">
              <a:solidFill>
                <a:srgbClr val="434343"/>
              </a:solidFill>
              <a:latin typeface="Trebuchet MS"/>
              <a:ea typeface="Trebuchet MS"/>
              <a:cs typeface="Trebuchet MS"/>
              <a:sym typeface="Trebuchet MS"/>
            </a:endParaRPr>
          </a:p>
          <a:p>
            <a:pPr indent="0" lvl="0" marL="914400" rtl="0" algn="l">
              <a:lnSpc>
                <a:spcPct val="100000"/>
              </a:lnSpc>
              <a:spcBef>
                <a:spcPts val="400"/>
              </a:spcBef>
              <a:spcAft>
                <a:spcPts val="0"/>
              </a:spcAft>
              <a:buNone/>
            </a:pPr>
            <a:r>
              <a:rPr b="0" i="1" lang="en" sz="1800">
                <a:solidFill>
                  <a:srgbClr val="434343"/>
                </a:solidFill>
                <a:latin typeface="Trebuchet MS"/>
                <a:ea typeface="Trebuchet MS"/>
                <a:cs typeface="Trebuchet MS"/>
                <a:sym typeface="Trebuchet MS"/>
              </a:rPr>
              <a:t>let </a:t>
            </a:r>
            <a:r>
              <a:rPr b="0" i="1" lang="en" sz="1800">
                <a:solidFill>
                  <a:srgbClr val="434343"/>
                </a:solidFill>
                <a:latin typeface="Trebuchet MS"/>
                <a:ea typeface="Trebuchet MS"/>
                <a:cs typeface="Trebuchet MS"/>
                <a:sym typeface="Trebuchet MS"/>
              </a:rPr>
              <a:t>cars = new Array;</a:t>
            </a:r>
            <a:endParaRPr b="0" i="1" sz="1800">
              <a:solidFill>
                <a:srgbClr val="434343"/>
              </a:solidFill>
              <a:latin typeface="Trebuchet MS"/>
              <a:ea typeface="Trebuchet MS"/>
              <a:cs typeface="Trebuchet MS"/>
              <a:sym typeface="Trebuchet MS"/>
            </a:endParaRPr>
          </a:p>
          <a:p>
            <a:pPr indent="0" lvl="0" marL="914400" rtl="0" algn="l">
              <a:lnSpc>
                <a:spcPct val="100000"/>
              </a:lnSpc>
              <a:spcBef>
                <a:spcPts val="400"/>
              </a:spcBef>
              <a:spcAft>
                <a:spcPts val="0"/>
              </a:spcAft>
              <a:buNone/>
            </a:pPr>
            <a:r>
              <a:rPr b="0" i="1" lang="en" sz="1800">
                <a:solidFill>
                  <a:srgbClr val="434343"/>
                </a:solidFill>
                <a:latin typeface="Trebuchet MS"/>
                <a:ea typeface="Trebuchet MS"/>
                <a:cs typeface="Trebuchet MS"/>
                <a:sym typeface="Trebuchet MS"/>
              </a:rPr>
              <a:t>let </a:t>
            </a:r>
            <a:r>
              <a:rPr b="0" i="1" lang="en" sz="1800">
                <a:solidFill>
                  <a:srgbClr val="434343"/>
                </a:solidFill>
                <a:latin typeface="Trebuchet MS"/>
                <a:ea typeface="Trebuchet MS"/>
                <a:cs typeface="Trebuchet MS"/>
                <a:sym typeface="Trebuchet MS"/>
              </a:rPr>
              <a:t>person = new Object;</a:t>
            </a:r>
            <a:endParaRPr b="0" i="1" sz="1800">
              <a:solidFill>
                <a:srgbClr val="434343"/>
              </a:solidFill>
              <a:latin typeface="Trebuchet MS"/>
              <a:ea typeface="Trebuchet MS"/>
              <a:cs typeface="Trebuchet MS"/>
              <a:sym typeface="Trebuchet MS"/>
            </a:endParaRPr>
          </a:p>
          <a:p>
            <a:pPr indent="0" lvl="0" marL="0" rtl="0" algn="l">
              <a:lnSpc>
                <a:spcPct val="100000"/>
              </a:lnSpc>
              <a:spcBef>
                <a:spcPts val="40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00000"/>
              </a:lnSpc>
              <a:spcBef>
                <a:spcPts val="400"/>
              </a:spcBef>
              <a:spcAft>
                <a:spcPts val="0"/>
              </a:spcAft>
              <a:buNone/>
            </a:pPr>
            <a:r>
              <a:rPr lang="en" sz="2000">
                <a:solidFill>
                  <a:srgbClr val="0170BA"/>
                </a:solidFill>
                <a:latin typeface="Alegreya"/>
                <a:ea typeface="Alegreya"/>
                <a:cs typeface="Alegreya"/>
                <a:sym typeface="Alegreya"/>
              </a:rPr>
              <a:t>Note</a:t>
            </a:r>
            <a:r>
              <a:rPr b="0" lang="en" sz="2000">
                <a:solidFill>
                  <a:srgbClr val="0170BA"/>
                </a:solidFill>
                <a:latin typeface="Alegreya"/>
                <a:ea typeface="Alegreya"/>
                <a:cs typeface="Alegreya"/>
                <a:sym typeface="Alegreya"/>
              </a:rPr>
              <a:t>: JavaScript variables are all objects. When you declare a variable you create a new object.</a:t>
            </a:r>
            <a:endParaRPr b="0" sz="2000">
              <a:solidFill>
                <a:srgbClr val="0170BA"/>
              </a:solidFill>
              <a:latin typeface="Alegreya"/>
              <a:ea typeface="Alegreya"/>
              <a:cs typeface="Alegreya"/>
              <a:sym typeface="Alegreya"/>
            </a:endParaRPr>
          </a:p>
          <a:p>
            <a:pPr indent="0" lvl="0" marL="0" rtl="0" algn="l">
              <a:lnSpc>
                <a:spcPct val="100000"/>
              </a:lnSpc>
              <a:spcBef>
                <a:spcPts val="500"/>
              </a:spcBef>
              <a:spcAft>
                <a:spcPts val="0"/>
              </a:spcAft>
              <a:buNone/>
            </a:pPr>
            <a:r>
              <a:t/>
            </a:r>
            <a:endParaRPr sz="2000" u="sng">
              <a:solidFill>
                <a:srgbClr val="434343"/>
              </a:solidFill>
              <a:latin typeface="Alegreya"/>
              <a:ea typeface="Alegreya"/>
              <a:cs typeface="Alegreya"/>
              <a:sym typeface="Alegreya"/>
            </a:endParaRPr>
          </a:p>
        </p:txBody>
      </p:sp>
      <p:pic>
        <p:nvPicPr>
          <p:cNvPr id="606" name="Google Shape;606;p59"/>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0" name="Shape 610"/>
        <p:cNvGrpSpPr/>
        <p:nvPr/>
      </p:nvGrpSpPr>
      <p:grpSpPr>
        <a:xfrm>
          <a:off x="0" y="0"/>
          <a:ext cx="0" cy="0"/>
          <a:chOff x="0" y="0"/>
          <a:chExt cx="0" cy="0"/>
        </a:xfrm>
      </p:grpSpPr>
      <p:sp>
        <p:nvSpPr>
          <p:cNvPr id="611" name="Google Shape;611;p60"/>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Function</a:t>
            </a:r>
            <a:endParaRPr sz="3600">
              <a:solidFill>
                <a:srgbClr val="63A814"/>
              </a:solidFill>
              <a:latin typeface="Alegreya"/>
              <a:ea typeface="Alegreya"/>
              <a:cs typeface="Alegreya"/>
              <a:sym typeface="Alegreya"/>
            </a:endParaRPr>
          </a:p>
        </p:txBody>
      </p:sp>
      <p:sp>
        <p:nvSpPr>
          <p:cNvPr id="612" name="Google Shape;612;p60"/>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400"/>
              </a:spcBef>
              <a:spcAft>
                <a:spcPts val="0"/>
              </a:spcAft>
              <a:buNone/>
            </a:pPr>
            <a:r>
              <a:rPr lang="en" sz="2000" u="sng">
                <a:solidFill>
                  <a:srgbClr val="0170BA"/>
                </a:solidFill>
                <a:latin typeface="Alegreya"/>
                <a:ea typeface="Alegreya"/>
                <a:cs typeface="Alegreya"/>
                <a:sym typeface="Alegreya"/>
              </a:rPr>
              <a:t>What is Function?</a:t>
            </a:r>
            <a:endParaRPr sz="2000" u="sng">
              <a:solidFill>
                <a:srgbClr val="0170BA"/>
              </a:solidFill>
              <a:latin typeface="Alegreya"/>
              <a:ea typeface="Alegreya"/>
              <a:cs typeface="Alegreya"/>
              <a:sym typeface="Alegreya"/>
            </a:endParaRPr>
          </a:p>
          <a:p>
            <a:pPr indent="-355600" lvl="0" marL="457200" rtl="0" algn="l">
              <a:lnSpc>
                <a:spcPct val="100000"/>
              </a:lnSpc>
              <a:spcBef>
                <a:spcPts val="40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Function </a:t>
            </a:r>
            <a:r>
              <a:rPr b="0" lang="en" sz="2000">
                <a:solidFill>
                  <a:srgbClr val="434343"/>
                </a:solidFill>
                <a:latin typeface="Alegreya"/>
                <a:ea typeface="Alegreya"/>
                <a:cs typeface="Alegreya"/>
                <a:sym typeface="Alegreya"/>
              </a:rPr>
              <a:t>is a block of code that will be executed </a:t>
            </a:r>
            <a:r>
              <a:rPr b="0" lang="en" sz="2000">
                <a:solidFill>
                  <a:schemeClr val="accent5"/>
                </a:solidFill>
                <a:latin typeface="Alegreya"/>
                <a:ea typeface="Alegreya"/>
                <a:cs typeface="Alegreya"/>
                <a:sym typeface="Alegreya"/>
              </a:rPr>
              <a:t>when it is called</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b="0" i="1" lang="en" sz="1800">
                <a:solidFill>
                  <a:schemeClr val="accent5"/>
                </a:solidFill>
                <a:latin typeface="Trebuchet MS"/>
                <a:ea typeface="Trebuchet MS"/>
                <a:cs typeface="Trebuchet MS"/>
                <a:sym typeface="Trebuchet MS"/>
              </a:rPr>
              <a:t>Script:</a:t>
            </a:r>
            <a:r>
              <a:rPr b="0" i="1" lang="en" sz="1800">
                <a:solidFill>
                  <a:srgbClr val="434343"/>
                </a:solidFill>
                <a:latin typeface="Trebuchet MS"/>
                <a:ea typeface="Trebuchet MS"/>
                <a:cs typeface="Trebuchet MS"/>
                <a:sym typeface="Trebuchet MS"/>
              </a:rPr>
              <a:t> </a:t>
            </a:r>
            <a:endParaRPr b="0" i="1"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function consoleName() {</a:t>
            </a:r>
            <a:endParaRPr b="0" i="1"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   console.log(“Mr. Trump”);</a:t>
            </a:r>
            <a:endParaRPr b="0" i="1"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a:t>
            </a:r>
            <a:endParaRPr b="0" i="1"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t/>
            </a:r>
            <a:endParaRPr b="0" i="1"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rPr b="0" i="1" lang="en" sz="1800">
                <a:solidFill>
                  <a:schemeClr val="accent5"/>
                </a:solidFill>
                <a:latin typeface="Trebuchet MS"/>
                <a:ea typeface="Trebuchet MS"/>
                <a:cs typeface="Trebuchet MS"/>
                <a:sym typeface="Trebuchet MS"/>
              </a:rPr>
              <a:t>HTML:</a:t>
            </a:r>
            <a:endParaRPr b="0" i="1" sz="1800">
              <a:solidFill>
                <a:schemeClr val="accent5"/>
              </a:solidFill>
              <a:latin typeface="Trebuchet MS"/>
              <a:ea typeface="Trebuchet MS"/>
              <a:cs typeface="Trebuchet MS"/>
              <a:sym typeface="Trebuchet MS"/>
            </a:endParaRPr>
          </a:p>
          <a:p>
            <a:pPr indent="0" lvl="0" marL="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&lt;button onclick=“consoleName()”&gt;Print Name&lt;/button&gt;</a:t>
            </a:r>
            <a:endParaRPr b="0" i="1" sz="1800">
              <a:solidFill>
                <a:srgbClr val="434343"/>
              </a:solidFill>
              <a:latin typeface="Trebuchet MS"/>
              <a:ea typeface="Trebuchet MS"/>
              <a:cs typeface="Trebuchet MS"/>
              <a:sym typeface="Trebuchet MS"/>
            </a:endParaRPr>
          </a:p>
        </p:txBody>
      </p:sp>
      <p:pic>
        <p:nvPicPr>
          <p:cNvPr id="613" name="Google Shape;613;p60"/>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61"/>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Function (cont.)</a:t>
            </a:r>
            <a:endParaRPr sz="3600">
              <a:solidFill>
                <a:srgbClr val="63A814"/>
              </a:solidFill>
              <a:latin typeface="Alegreya"/>
              <a:ea typeface="Alegreya"/>
              <a:cs typeface="Alegreya"/>
              <a:sym typeface="Alegreya"/>
            </a:endParaRPr>
          </a:p>
        </p:txBody>
      </p:sp>
      <p:sp>
        <p:nvSpPr>
          <p:cNvPr id="619" name="Google Shape;619;p61"/>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400"/>
              </a:spcBef>
              <a:spcAft>
                <a:spcPts val="0"/>
              </a:spcAft>
              <a:buNone/>
            </a:pPr>
            <a:r>
              <a:rPr lang="en" sz="2000" u="sng">
                <a:solidFill>
                  <a:srgbClr val="0170BA"/>
                </a:solidFill>
                <a:latin typeface="Alegreya"/>
                <a:ea typeface="Alegreya"/>
                <a:cs typeface="Alegreya"/>
                <a:sym typeface="Alegreya"/>
              </a:rPr>
              <a:t>Javascript Function Syntax</a:t>
            </a:r>
            <a:endParaRPr sz="2000" u="sng">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Trebuchet MS"/>
              <a:buChar char="❏"/>
            </a:pPr>
            <a:r>
              <a:rPr b="0" lang="en" sz="2000">
                <a:solidFill>
                  <a:srgbClr val="000000"/>
                </a:solidFill>
                <a:latin typeface="Alegreya"/>
                <a:ea typeface="Alegreya"/>
                <a:cs typeface="Alegreya"/>
                <a:sym typeface="Alegreya"/>
              </a:rPr>
              <a:t>A </a:t>
            </a:r>
            <a:r>
              <a:rPr lang="en" sz="2000">
                <a:solidFill>
                  <a:srgbClr val="000000"/>
                </a:solidFill>
                <a:latin typeface="Alegreya"/>
                <a:ea typeface="Alegreya"/>
                <a:cs typeface="Alegreya"/>
                <a:sym typeface="Alegreya"/>
              </a:rPr>
              <a:t>function </a:t>
            </a:r>
            <a:r>
              <a:rPr b="0" lang="en" sz="2000">
                <a:solidFill>
                  <a:srgbClr val="000000"/>
                </a:solidFill>
                <a:latin typeface="Alegreya"/>
                <a:ea typeface="Alegreya"/>
                <a:cs typeface="Alegreya"/>
                <a:sym typeface="Alegreya"/>
              </a:rPr>
              <a:t>is written as a code block (inside curly </a:t>
            </a:r>
            <a:r>
              <a:rPr lang="en" sz="2000">
                <a:solidFill>
                  <a:srgbClr val="000000"/>
                </a:solidFill>
                <a:latin typeface="Alegreya"/>
                <a:ea typeface="Alegreya"/>
                <a:cs typeface="Alegreya"/>
                <a:sym typeface="Alegreya"/>
              </a:rPr>
              <a:t>{ }</a:t>
            </a:r>
            <a:r>
              <a:rPr b="0" lang="en" sz="2000">
                <a:solidFill>
                  <a:srgbClr val="000000"/>
                </a:solidFill>
                <a:latin typeface="Alegreya"/>
                <a:ea typeface="Alegreya"/>
                <a:cs typeface="Alegreya"/>
                <a:sym typeface="Alegreya"/>
              </a:rPr>
              <a:t> braces), preceded by the </a:t>
            </a:r>
            <a:r>
              <a:rPr lang="en" sz="2000">
                <a:solidFill>
                  <a:srgbClr val="000000"/>
                </a:solidFill>
                <a:latin typeface="Alegreya"/>
                <a:ea typeface="Alegreya"/>
                <a:cs typeface="Alegreya"/>
                <a:sym typeface="Alegreya"/>
              </a:rPr>
              <a:t>function</a:t>
            </a:r>
            <a:r>
              <a:rPr b="0" lang="en" sz="2000">
                <a:solidFill>
                  <a:srgbClr val="000000"/>
                </a:solidFill>
                <a:latin typeface="Alegreya"/>
                <a:ea typeface="Alegreya"/>
                <a:cs typeface="Alegreya"/>
                <a:sym typeface="Alegreya"/>
              </a:rPr>
              <a:t> keyword:</a:t>
            </a:r>
            <a:endParaRPr b="0" sz="2000">
              <a:solidFill>
                <a:srgbClr val="000000"/>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chemeClr val="accent5"/>
                </a:solidFill>
                <a:latin typeface="Alegreya"/>
                <a:ea typeface="Alegreya"/>
                <a:cs typeface="Alegreya"/>
                <a:sym typeface="Alegreya"/>
              </a:rPr>
              <a:t>Example:</a:t>
            </a:r>
            <a:r>
              <a:rPr b="0" lang="en" sz="2000">
                <a:solidFill>
                  <a:srgbClr val="434343"/>
                </a:solidFill>
                <a:latin typeface="Alegreya"/>
                <a:ea typeface="Alegreya"/>
                <a:cs typeface="Alegreya"/>
                <a:sym typeface="Alegreya"/>
              </a:rPr>
              <a:t>	var consoleName = function() { //code }</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b="0" lang="en" sz="2000">
                <a:solidFill>
                  <a:srgbClr val="434343"/>
                </a:solidFill>
                <a:latin typeface="Alegreya"/>
                <a:ea typeface="Alegreya"/>
                <a:cs typeface="Alegreya"/>
                <a:sym typeface="Alegreya"/>
              </a:rPr>
              <a:t>			function consoleName() { //code }</a:t>
            </a:r>
            <a:endParaRPr b="0" sz="2000">
              <a:solidFill>
                <a:srgbClr val="434343"/>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code inside the function will be executed when it is called like:</a:t>
            </a:r>
            <a:endParaRPr b="0" sz="2000">
              <a:solidFill>
                <a:srgbClr val="434343"/>
              </a:solidFill>
              <a:latin typeface="Alegreya"/>
              <a:ea typeface="Alegreya"/>
              <a:cs typeface="Alegreya"/>
              <a:sym typeface="Alegreya"/>
            </a:endParaRPr>
          </a:p>
          <a:p>
            <a:pPr indent="-355600" lvl="0" marL="9144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when the event occurs </a:t>
            </a:r>
            <a:endParaRPr b="0" sz="2000">
              <a:solidFill>
                <a:srgbClr val="434343"/>
              </a:solidFill>
              <a:latin typeface="Alegreya"/>
              <a:ea typeface="Alegreya"/>
              <a:cs typeface="Alegreya"/>
              <a:sym typeface="Alegreya"/>
            </a:endParaRPr>
          </a:p>
          <a:p>
            <a:pPr indent="-355600" lvl="0" marL="9144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or it’s called into another function or from anywhere by Javascript code.</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b="0" lang="en" sz="2000">
                <a:solidFill>
                  <a:srgbClr val="0170BA"/>
                </a:solidFill>
                <a:latin typeface="Alegreya"/>
                <a:ea typeface="Alegreya"/>
                <a:cs typeface="Alegreya"/>
                <a:sym typeface="Alegreya"/>
              </a:rPr>
              <a:t>Note: It is recommended to write the name of a function in Camel Case. </a:t>
            </a:r>
            <a:endParaRPr b="0" sz="2000">
              <a:solidFill>
                <a:srgbClr val="0170BA"/>
              </a:solidFill>
              <a:latin typeface="Alegreya"/>
              <a:ea typeface="Alegreya"/>
              <a:cs typeface="Alegreya"/>
              <a:sym typeface="Alegreya"/>
            </a:endParaRPr>
          </a:p>
        </p:txBody>
      </p:sp>
      <p:pic>
        <p:nvPicPr>
          <p:cNvPr id="620" name="Google Shape;620;p61"/>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Introduction (cont.)</a:t>
            </a:r>
            <a:endParaRPr sz="3600">
              <a:solidFill>
                <a:srgbClr val="63A814"/>
              </a:solidFill>
              <a:latin typeface="Alegreya"/>
              <a:ea typeface="Alegreya"/>
              <a:cs typeface="Alegreya"/>
              <a:sym typeface="Alegreya"/>
            </a:endParaRPr>
          </a:p>
        </p:txBody>
      </p:sp>
      <p:sp>
        <p:nvSpPr>
          <p:cNvPr id="304" name="Google Shape;304;p17"/>
          <p:cNvSpPr txBox="1"/>
          <p:nvPr>
            <p:ph type="title"/>
          </p:nvPr>
        </p:nvSpPr>
        <p:spPr>
          <a:xfrm>
            <a:off x="542400" y="11142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2000" u="sng">
                <a:solidFill>
                  <a:srgbClr val="63A814"/>
                </a:solidFill>
                <a:latin typeface="Alegreya"/>
                <a:ea typeface="Alegreya"/>
                <a:cs typeface="Alegreya"/>
                <a:sym typeface="Alegreya"/>
              </a:rPr>
              <a:t>JavaScript : Reacting to events</a:t>
            </a:r>
            <a:endParaRPr sz="2000" u="sng">
              <a:solidFill>
                <a:srgbClr val="63A814"/>
              </a:solidFill>
              <a:latin typeface="Alegreya"/>
              <a:ea typeface="Alegreya"/>
              <a:cs typeface="Alegreya"/>
              <a:sym typeface="Alegreya"/>
            </a:endParaRPr>
          </a:p>
          <a:p>
            <a:pPr indent="0" lvl="0" marL="0" rtl="0" algn="l">
              <a:lnSpc>
                <a:spcPct val="100000"/>
              </a:lnSpc>
              <a:spcBef>
                <a:spcPts val="6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indent="0" lvl="0" marL="457200" rtl="0" algn="l">
              <a:lnSpc>
                <a:spcPct val="100000"/>
              </a:lnSpc>
              <a:spcBef>
                <a:spcPts val="600"/>
              </a:spcBef>
              <a:spcAft>
                <a:spcPts val="0"/>
              </a:spcAft>
              <a:buNone/>
            </a:pPr>
            <a:r>
              <a:rPr b="0" i="1" lang="en" sz="1600">
                <a:solidFill>
                  <a:srgbClr val="666666"/>
                </a:solidFill>
                <a:latin typeface="Trebuchet MS"/>
                <a:ea typeface="Trebuchet MS"/>
                <a:cs typeface="Trebuchet MS"/>
                <a:sym typeface="Trebuchet MS"/>
              </a:rPr>
              <a:t>&lt;button type=“button” onclick= “alert(‘Welcome’)”&gt; Click Me!&lt;/button&gt;</a:t>
            </a:r>
            <a:endParaRPr b="0" i="1" sz="1600">
              <a:solidFill>
                <a:srgbClr val="666666"/>
              </a:solidFill>
              <a:latin typeface="Trebuchet MS"/>
              <a:ea typeface="Trebuchet MS"/>
              <a:cs typeface="Trebuchet MS"/>
              <a:sym typeface="Trebuchet MS"/>
            </a:endParaRPr>
          </a:p>
          <a:p>
            <a:pPr indent="-355600" lvl="0" marL="457200" rtl="0" algn="l">
              <a:lnSpc>
                <a:spcPct val="115000"/>
              </a:lnSpc>
              <a:spcBef>
                <a:spcPts val="10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alert() function is not much used in JavaScript, but it is often quite handy for trying out code.</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onclick event is only one of the many HTML events you will learn about in this tutorial.</a:t>
            </a:r>
            <a:endParaRPr sz="2000" u="sng">
              <a:solidFill>
                <a:srgbClr val="0170BA"/>
              </a:solidFill>
              <a:latin typeface="Alegreya"/>
              <a:ea typeface="Alegreya"/>
              <a:cs typeface="Alegreya"/>
              <a:sym typeface="Alegreya"/>
            </a:endParaRPr>
          </a:p>
        </p:txBody>
      </p:sp>
      <p:pic>
        <p:nvPicPr>
          <p:cNvPr id="305" name="Google Shape;305;p17"/>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4" name="Shape 624"/>
        <p:cNvGrpSpPr/>
        <p:nvPr/>
      </p:nvGrpSpPr>
      <p:grpSpPr>
        <a:xfrm>
          <a:off x="0" y="0"/>
          <a:ext cx="0" cy="0"/>
          <a:chOff x="0" y="0"/>
          <a:chExt cx="0" cy="0"/>
        </a:xfrm>
      </p:grpSpPr>
      <p:sp>
        <p:nvSpPr>
          <p:cNvPr id="625" name="Google Shape;625;p62"/>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Function (cont.)</a:t>
            </a:r>
            <a:endParaRPr sz="3600">
              <a:solidFill>
                <a:srgbClr val="63A814"/>
              </a:solidFill>
              <a:latin typeface="Alegreya"/>
              <a:ea typeface="Alegreya"/>
              <a:cs typeface="Alegreya"/>
              <a:sym typeface="Alegreya"/>
            </a:endParaRPr>
          </a:p>
        </p:txBody>
      </p:sp>
      <p:sp>
        <p:nvSpPr>
          <p:cNvPr id="626" name="Google Shape;626;p62"/>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400"/>
              </a:spcBef>
              <a:spcAft>
                <a:spcPts val="0"/>
              </a:spcAft>
              <a:buNone/>
            </a:pPr>
            <a:r>
              <a:rPr lang="en" sz="2000" u="sng">
                <a:solidFill>
                  <a:srgbClr val="0170BA"/>
                </a:solidFill>
                <a:latin typeface="Alegreya"/>
                <a:ea typeface="Alegreya"/>
                <a:cs typeface="Alegreya"/>
                <a:sym typeface="Alegreya"/>
              </a:rPr>
              <a:t>There are 4 type of Function</a:t>
            </a:r>
            <a:endParaRPr sz="2000" u="sng">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Trebuchet MS"/>
              <a:buChar char="❏"/>
            </a:pPr>
            <a:r>
              <a:rPr b="0" lang="en" sz="2000">
                <a:solidFill>
                  <a:srgbClr val="000000"/>
                </a:solidFill>
                <a:latin typeface="Alegreya"/>
                <a:ea typeface="Alegreya"/>
                <a:cs typeface="Alegreya"/>
                <a:sym typeface="Alegreya"/>
              </a:rPr>
              <a:t>A </a:t>
            </a:r>
            <a:r>
              <a:rPr b="0" lang="en" sz="2000">
                <a:solidFill>
                  <a:srgbClr val="000000"/>
                </a:solidFill>
                <a:latin typeface="Alegreya"/>
                <a:ea typeface="Alegreya"/>
                <a:cs typeface="Alegreya"/>
                <a:sym typeface="Alegreya"/>
              </a:rPr>
              <a:t>function </a:t>
            </a:r>
            <a:r>
              <a:rPr b="0" lang="en" sz="2000">
                <a:solidFill>
                  <a:schemeClr val="accent5"/>
                </a:solidFill>
                <a:latin typeface="Alegreya"/>
                <a:ea typeface="Alegreya"/>
                <a:cs typeface="Alegreya"/>
                <a:sym typeface="Alegreya"/>
              </a:rPr>
              <a:t>with argument</a:t>
            </a:r>
            <a:r>
              <a:rPr b="0" lang="en" sz="2000">
                <a:solidFill>
                  <a:srgbClr val="000000"/>
                </a:solidFill>
                <a:latin typeface="Alegreya"/>
                <a:ea typeface="Alegreya"/>
                <a:cs typeface="Alegreya"/>
                <a:sym typeface="Alegreya"/>
              </a:rPr>
              <a:t>, but </a:t>
            </a:r>
            <a:r>
              <a:rPr b="0" lang="en" sz="2000">
                <a:solidFill>
                  <a:srgbClr val="0170BA"/>
                </a:solidFill>
                <a:latin typeface="Alegreya"/>
                <a:ea typeface="Alegreya"/>
                <a:cs typeface="Alegreya"/>
                <a:sym typeface="Alegreya"/>
              </a:rPr>
              <a:t>without return</a:t>
            </a:r>
            <a:r>
              <a:rPr b="0" lang="en" sz="2000">
                <a:solidFill>
                  <a:srgbClr val="000000"/>
                </a:solidFill>
                <a:latin typeface="Alegreya"/>
                <a:ea typeface="Alegreya"/>
                <a:cs typeface="Alegreya"/>
                <a:sym typeface="Alegreya"/>
              </a:rPr>
              <a:t>.</a:t>
            </a:r>
            <a:endParaRPr b="0" sz="2000">
              <a:solidFill>
                <a:srgbClr val="000000"/>
              </a:solidFill>
              <a:latin typeface="Alegreya"/>
              <a:ea typeface="Alegreya"/>
              <a:cs typeface="Alegreya"/>
              <a:sym typeface="Alegreya"/>
            </a:endParaRPr>
          </a:p>
          <a:p>
            <a:pPr indent="-355600" lvl="0" marL="457200" rtl="0" algn="l">
              <a:lnSpc>
                <a:spcPct val="100000"/>
              </a:lnSpc>
              <a:spcBef>
                <a:spcPts val="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A function </a:t>
            </a:r>
            <a:r>
              <a:rPr b="0" lang="en" sz="2000">
                <a:solidFill>
                  <a:srgbClr val="0170BA"/>
                </a:solidFill>
                <a:latin typeface="Alegreya"/>
                <a:ea typeface="Alegreya"/>
                <a:cs typeface="Alegreya"/>
                <a:sym typeface="Alegreya"/>
              </a:rPr>
              <a:t>without argument</a:t>
            </a:r>
            <a:r>
              <a:rPr b="0" lang="en" sz="2000">
                <a:solidFill>
                  <a:srgbClr val="000000"/>
                </a:solidFill>
                <a:latin typeface="Alegreya"/>
                <a:ea typeface="Alegreya"/>
                <a:cs typeface="Alegreya"/>
                <a:sym typeface="Alegreya"/>
              </a:rPr>
              <a:t>, but </a:t>
            </a:r>
            <a:r>
              <a:rPr b="0" lang="en" sz="2000">
                <a:solidFill>
                  <a:schemeClr val="accent5"/>
                </a:solidFill>
                <a:latin typeface="Alegreya"/>
                <a:ea typeface="Alegreya"/>
                <a:cs typeface="Alegreya"/>
                <a:sym typeface="Alegreya"/>
              </a:rPr>
              <a:t>with return.</a:t>
            </a:r>
            <a:endParaRPr b="0" sz="2000">
              <a:solidFill>
                <a:srgbClr val="000000"/>
              </a:solidFill>
              <a:latin typeface="Alegreya"/>
              <a:ea typeface="Alegreya"/>
              <a:cs typeface="Alegreya"/>
              <a:sym typeface="Alegreya"/>
            </a:endParaRPr>
          </a:p>
          <a:p>
            <a:pPr indent="-355600" lvl="0" marL="457200" rtl="0" algn="l">
              <a:lnSpc>
                <a:spcPct val="100000"/>
              </a:lnSpc>
              <a:spcBef>
                <a:spcPts val="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A function </a:t>
            </a:r>
            <a:r>
              <a:rPr b="0" lang="en" sz="2000">
                <a:solidFill>
                  <a:schemeClr val="accent5"/>
                </a:solidFill>
                <a:latin typeface="Alegreya"/>
                <a:ea typeface="Alegreya"/>
                <a:cs typeface="Alegreya"/>
                <a:sym typeface="Alegreya"/>
              </a:rPr>
              <a:t>with argument</a:t>
            </a:r>
            <a:r>
              <a:rPr b="0" lang="en" sz="2000">
                <a:solidFill>
                  <a:srgbClr val="000000"/>
                </a:solidFill>
                <a:latin typeface="Alegreya"/>
                <a:ea typeface="Alegreya"/>
                <a:cs typeface="Alegreya"/>
                <a:sym typeface="Alegreya"/>
              </a:rPr>
              <a:t>, and </a:t>
            </a:r>
            <a:r>
              <a:rPr b="0" lang="en" sz="2000">
                <a:solidFill>
                  <a:schemeClr val="accent5"/>
                </a:solidFill>
                <a:latin typeface="Alegreya"/>
                <a:ea typeface="Alegreya"/>
                <a:cs typeface="Alegreya"/>
                <a:sym typeface="Alegreya"/>
              </a:rPr>
              <a:t>with return</a:t>
            </a:r>
            <a:r>
              <a:rPr b="0" lang="en" sz="2000">
                <a:solidFill>
                  <a:srgbClr val="000000"/>
                </a:solidFill>
                <a:latin typeface="Alegreya"/>
                <a:ea typeface="Alegreya"/>
                <a:cs typeface="Alegreya"/>
                <a:sym typeface="Alegreya"/>
              </a:rPr>
              <a:t>.</a:t>
            </a:r>
            <a:endParaRPr b="0" sz="2000">
              <a:solidFill>
                <a:srgbClr val="000000"/>
              </a:solidFill>
              <a:latin typeface="Alegreya"/>
              <a:ea typeface="Alegreya"/>
              <a:cs typeface="Alegreya"/>
              <a:sym typeface="Alegreya"/>
            </a:endParaRPr>
          </a:p>
          <a:p>
            <a:pPr indent="-355600" lvl="0" marL="457200" rtl="0" algn="l">
              <a:lnSpc>
                <a:spcPct val="100000"/>
              </a:lnSpc>
              <a:spcBef>
                <a:spcPts val="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A function </a:t>
            </a:r>
            <a:r>
              <a:rPr b="0" lang="en" sz="2000">
                <a:solidFill>
                  <a:srgbClr val="0170BA"/>
                </a:solidFill>
                <a:latin typeface="Alegreya"/>
                <a:ea typeface="Alegreya"/>
                <a:cs typeface="Alegreya"/>
                <a:sym typeface="Alegreya"/>
              </a:rPr>
              <a:t>without argument</a:t>
            </a:r>
            <a:r>
              <a:rPr b="0" lang="en" sz="2000">
                <a:solidFill>
                  <a:srgbClr val="000000"/>
                </a:solidFill>
                <a:latin typeface="Alegreya"/>
                <a:ea typeface="Alegreya"/>
                <a:cs typeface="Alegreya"/>
                <a:sym typeface="Alegreya"/>
              </a:rPr>
              <a:t>, and </a:t>
            </a:r>
            <a:r>
              <a:rPr b="0" lang="en" sz="2000">
                <a:solidFill>
                  <a:srgbClr val="0170BA"/>
                </a:solidFill>
                <a:latin typeface="Alegreya"/>
                <a:ea typeface="Alegreya"/>
                <a:cs typeface="Alegreya"/>
                <a:sym typeface="Alegreya"/>
              </a:rPr>
              <a:t>without return</a:t>
            </a:r>
            <a:r>
              <a:rPr b="0" lang="en" sz="2000">
                <a:solidFill>
                  <a:srgbClr val="000000"/>
                </a:solidFill>
                <a:latin typeface="Alegreya"/>
                <a:ea typeface="Alegreya"/>
                <a:cs typeface="Alegreya"/>
                <a:sym typeface="Alegreya"/>
              </a:rPr>
              <a:t>.</a:t>
            </a:r>
            <a:endParaRPr b="0" sz="2000">
              <a:solidFill>
                <a:srgbClr val="000000"/>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chemeClr val="accent5"/>
                </a:solidFill>
                <a:latin typeface="Alegreya"/>
                <a:ea typeface="Alegreya"/>
                <a:cs typeface="Alegreya"/>
                <a:sym typeface="Alegreya"/>
              </a:rPr>
              <a:t>Example: </a:t>
            </a:r>
            <a:endParaRPr sz="2000">
              <a:solidFill>
                <a:schemeClr val="accent5"/>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000000"/>
                </a:solidFill>
                <a:latin typeface="Alegreya"/>
                <a:ea typeface="Alegreya"/>
                <a:cs typeface="Alegreya"/>
                <a:sym typeface="Alegreya"/>
              </a:rPr>
              <a:t>A function </a:t>
            </a:r>
            <a:r>
              <a:rPr b="0" lang="en" sz="2000">
                <a:solidFill>
                  <a:schemeClr val="accent5"/>
                </a:solidFill>
                <a:latin typeface="Alegreya"/>
                <a:ea typeface="Alegreya"/>
                <a:cs typeface="Alegreya"/>
                <a:sym typeface="Alegreya"/>
              </a:rPr>
              <a:t>with argument</a:t>
            </a:r>
            <a:r>
              <a:rPr b="0" lang="en" sz="2000">
                <a:solidFill>
                  <a:srgbClr val="000000"/>
                </a:solidFill>
                <a:latin typeface="Alegreya"/>
                <a:ea typeface="Alegreya"/>
                <a:cs typeface="Alegreya"/>
                <a:sym typeface="Alegreya"/>
              </a:rPr>
              <a:t>, but </a:t>
            </a:r>
            <a:r>
              <a:rPr b="0" lang="en" sz="2000">
                <a:solidFill>
                  <a:srgbClr val="0170BA"/>
                </a:solidFill>
                <a:latin typeface="Alegreya"/>
                <a:ea typeface="Alegreya"/>
                <a:cs typeface="Alegreya"/>
                <a:sym typeface="Alegreya"/>
              </a:rPr>
              <a:t>without return:</a:t>
            </a:r>
            <a:endParaRPr b="0" sz="2000">
              <a:solidFill>
                <a:srgbClr val="0170BA"/>
              </a:solidFill>
              <a:latin typeface="Alegreya"/>
              <a:ea typeface="Alegreya"/>
              <a:cs typeface="Alegreya"/>
              <a:sym typeface="Alegreya"/>
            </a:endParaRPr>
          </a:p>
          <a:p>
            <a:pPr indent="0" lvl="0" marL="45720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function add(a, b) { console.log(`A + B = ${a + b}` );</a:t>
            </a:r>
            <a:endParaRPr b="0" i="1" sz="1800">
              <a:solidFill>
                <a:srgbClr val="434343"/>
              </a:solidFill>
              <a:latin typeface="Trebuchet MS"/>
              <a:ea typeface="Trebuchet MS"/>
              <a:cs typeface="Trebuchet MS"/>
              <a:sym typeface="Trebuchet MS"/>
            </a:endParaRPr>
          </a:p>
        </p:txBody>
      </p:sp>
      <p:pic>
        <p:nvPicPr>
          <p:cNvPr id="627" name="Google Shape;627;p62"/>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1" name="Shape 631"/>
        <p:cNvGrpSpPr/>
        <p:nvPr/>
      </p:nvGrpSpPr>
      <p:grpSpPr>
        <a:xfrm>
          <a:off x="0" y="0"/>
          <a:ext cx="0" cy="0"/>
          <a:chOff x="0" y="0"/>
          <a:chExt cx="0" cy="0"/>
        </a:xfrm>
      </p:grpSpPr>
      <p:sp>
        <p:nvSpPr>
          <p:cNvPr id="632" name="Google Shape;632;p63"/>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Function (cont.)</a:t>
            </a:r>
            <a:endParaRPr sz="3600">
              <a:solidFill>
                <a:srgbClr val="63A814"/>
              </a:solidFill>
              <a:latin typeface="Alegreya"/>
              <a:ea typeface="Alegreya"/>
              <a:cs typeface="Alegreya"/>
              <a:sym typeface="Alegreya"/>
            </a:endParaRPr>
          </a:p>
        </p:txBody>
      </p:sp>
      <p:pic>
        <p:nvPicPr>
          <p:cNvPr id="633" name="Google Shape;633;p63"/>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634" name="Google Shape;634;p63"/>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chemeClr val="accent5"/>
                </a:solidFill>
                <a:latin typeface="Alegreya"/>
                <a:ea typeface="Alegreya"/>
                <a:cs typeface="Alegreya"/>
                <a:sym typeface="Alegreya"/>
              </a:rPr>
              <a:t>Example: </a:t>
            </a:r>
            <a:endParaRPr sz="2000">
              <a:solidFill>
                <a:schemeClr val="accent5"/>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000000"/>
                </a:solidFill>
                <a:latin typeface="Alegreya"/>
                <a:ea typeface="Alegreya"/>
                <a:cs typeface="Alegreya"/>
                <a:sym typeface="Alegreya"/>
              </a:rPr>
              <a:t>A function </a:t>
            </a:r>
            <a:r>
              <a:rPr b="0" lang="en" sz="2000">
                <a:solidFill>
                  <a:srgbClr val="0170BA"/>
                </a:solidFill>
                <a:latin typeface="Alegreya"/>
                <a:ea typeface="Alegreya"/>
                <a:cs typeface="Alegreya"/>
                <a:sym typeface="Alegreya"/>
              </a:rPr>
              <a:t>without argument</a:t>
            </a:r>
            <a:r>
              <a:rPr b="0" lang="en" sz="2000">
                <a:solidFill>
                  <a:srgbClr val="000000"/>
                </a:solidFill>
                <a:latin typeface="Alegreya"/>
                <a:ea typeface="Alegreya"/>
                <a:cs typeface="Alegreya"/>
                <a:sym typeface="Alegreya"/>
              </a:rPr>
              <a:t>, but </a:t>
            </a:r>
            <a:r>
              <a:rPr b="0" lang="en" sz="2000">
                <a:solidFill>
                  <a:schemeClr val="accent5"/>
                </a:solidFill>
                <a:latin typeface="Alegreya"/>
                <a:ea typeface="Alegreya"/>
                <a:cs typeface="Alegreya"/>
                <a:sym typeface="Alegreya"/>
              </a:rPr>
              <a:t>with return:</a:t>
            </a:r>
            <a:endParaRPr b="0" sz="2000">
              <a:solidFill>
                <a:srgbClr val="0170BA"/>
              </a:solidFill>
              <a:latin typeface="Alegreya"/>
              <a:ea typeface="Alegreya"/>
              <a:cs typeface="Alegreya"/>
              <a:sym typeface="Alegreya"/>
            </a:endParaRPr>
          </a:p>
          <a:p>
            <a:pPr indent="0" lvl="0" marL="45720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function welcomeMessage() { </a:t>
            </a:r>
            <a:endParaRPr b="0" i="1" sz="1800">
              <a:solidFill>
                <a:srgbClr val="434343"/>
              </a:solidFill>
              <a:latin typeface="Trebuchet MS"/>
              <a:ea typeface="Trebuchet MS"/>
              <a:cs typeface="Trebuchet MS"/>
              <a:sym typeface="Trebuchet MS"/>
            </a:endParaRPr>
          </a:p>
          <a:p>
            <a:pPr indent="0" lvl="0" marL="45720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  </a:t>
            </a:r>
            <a:r>
              <a:rPr b="0" i="1" lang="en" sz="1800">
                <a:solidFill>
                  <a:srgbClr val="434343"/>
                </a:solidFill>
                <a:latin typeface="Trebuchet MS"/>
                <a:ea typeface="Trebuchet MS"/>
                <a:cs typeface="Trebuchet MS"/>
                <a:sym typeface="Trebuchet MS"/>
              </a:rPr>
              <a:t>r</a:t>
            </a:r>
            <a:r>
              <a:rPr b="0" i="1" lang="en" sz="1800">
                <a:solidFill>
                  <a:srgbClr val="434343"/>
                </a:solidFill>
                <a:latin typeface="Trebuchet MS"/>
                <a:ea typeface="Trebuchet MS"/>
                <a:cs typeface="Trebuchet MS"/>
                <a:sym typeface="Trebuchet MS"/>
              </a:rPr>
              <a:t>eturn (document.write(‘You are welcome to the world of Javascript Developer’));</a:t>
            </a:r>
            <a:endParaRPr b="0" i="1" sz="1800">
              <a:solidFill>
                <a:srgbClr val="434343"/>
              </a:solidFill>
              <a:latin typeface="Trebuchet MS"/>
              <a:ea typeface="Trebuchet MS"/>
              <a:cs typeface="Trebuchet MS"/>
              <a:sym typeface="Trebuchet MS"/>
            </a:endParaRPr>
          </a:p>
          <a:p>
            <a:pPr indent="0" lvl="0" marL="45720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a:t>
            </a:r>
            <a:endParaRPr b="0" i="1" sz="1800">
              <a:solidFill>
                <a:srgbClr val="434343"/>
              </a:solidFill>
              <a:latin typeface="Trebuchet MS"/>
              <a:ea typeface="Trebuchet MS"/>
              <a:cs typeface="Trebuchet MS"/>
              <a:sym typeface="Trebuchet MS"/>
            </a:endParaRPr>
          </a:p>
          <a:p>
            <a:pPr indent="-342900" lvl="0" marL="457200" rtl="0" algn="l">
              <a:lnSpc>
                <a:spcPct val="100000"/>
              </a:lnSpc>
              <a:spcBef>
                <a:spcPts val="500"/>
              </a:spcBef>
              <a:spcAft>
                <a:spcPts val="0"/>
              </a:spcAft>
              <a:buClr>
                <a:srgbClr val="434343"/>
              </a:buClr>
              <a:buSzPts val="1800"/>
              <a:buFont typeface="Trebuchet MS"/>
              <a:buChar char="➔"/>
            </a:pPr>
            <a:r>
              <a:rPr b="0" lang="en" sz="2000">
                <a:solidFill>
                  <a:srgbClr val="000000"/>
                </a:solidFill>
                <a:latin typeface="Alegreya"/>
                <a:ea typeface="Alegreya"/>
                <a:cs typeface="Alegreya"/>
                <a:sym typeface="Alegreya"/>
              </a:rPr>
              <a:t>A function </a:t>
            </a:r>
            <a:r>
              <a:rPr b="0" lang="en" sz="2000">
                <a:solidFill>
                  <a:schemeClr val="accent5"/>
                </a:solidFill>
                <a:latin typeface="Alegreya"/>
                <a:ea typeface="Alegreya"/>
                <a:cs typeface="Alegreya"/>
                <a:sym typeface="Alegreya"/>
              </a:rPr>
              <a:t>with argument</a:t>
            </a:r>
            <a:r>
              <a:rPr b="0" lang="en" sz="2000">
                <a:solidFill>
                  <a:srgbClr val="000000"/>
                </a:solidFill>
                <a:latin typeface="Alegreya"/>
                <a:ea typeface="Alegreya"/>
                <a:cs typeface="Alegreya"/>
                <a:sym typeface="Alegreya"/>
              </a:rPr>
              <a:t>, and </a:t>
            </a:r>
            <a:r>
              <a:rPr b="0" lang="en" sz="2000">
                <a:solidFill>
                  <a:schemeClr val="accent5"/>
                </a:solidFill>
                <a:latin typeface="Alegreya"/>
                <a:ea typeface="Alegreya"/>
                <a:cs typeface="Alegreya"/>
                <a:sym typeface="Alegreya"/>
              </a:rPr>
              <a:t>with return</a:t>
            </a:r>
            <a:r>
              <a:rPr b="0" lang="en" sz="2000">
                <a:solidFill>
                  <a:srgbClr val="000000"/>
                </a:solidFill>
                <a:latin typeface="Alegreya"/>
                <a:ea typeface="Alegreya"/>
                <a:cs typeface="Alegreya"/>
                <a:sym typeface="Alegreya"/>
              </a:rPr>
              <a:t>:</a:t>
            </a:r>
            <a:endParaRPr b="0" sz="2000">
              <a:solidFill>
                <a:srgbClr val="000000"/>
              </a:solidFill>
              <a:latin typeface="Alegreya"/>
              <a:ea typeface="Alegreya"/>
              <a:cs typeface="Alegreya"/>
              <a:sym typeface="Alegreya"/>
            </a:endParaRPr>
          </a:p>
          <a:p>
            <a:pPr indent="0" lvl="0" marL="0" rtl="0" algn="l">
              <a:lnSpc>
                <a:spcPct val="100000"/>
              </a:lnSpc>
              <a:spcBef>
                <a:spcPts val="500"/>
              </a:spcBef>
              <a:spcAft>
                <a:spcPts val="0"/>
              </a:spcAft>
              <a:buNone/>
            </a:pPr>
            <a:r>
              <a:rPr b="0" lang="en" sz="2000">
                <a:solidFill>
                  <a:srgbClr val="000000"/>
                </a:solidFill>
                <a:latin typeface="Alegreya"/>
                <a:ea typeface="Alegreya"/>
                <a:cs typeface="Alegreya"/>
                <a:sym typeface="Alegreya"/>
              </a:rPr>
              <a:t>	</a:t>
            </a:r>
            <a:r>
              <a:rPr b="0" i="1" lang="en" sz="1800">
                <a:solidFill>
                  <a:srgbClr val="434343"/>
                </a:solidFill>
                <a:latin typeface="Trebuchet MS"/>
                <a:ea typeface="Trebuchet MS"/>
                <a:cs typeface="Trebuchet MS"/>
                <a:sym typeface="Trebuchet MS"/>
              </a:rPr>
              <a:t>function total(weight, height) {</a:t>
            </a:r>
            <a:endParaRPr b="0" i="1"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	  return (document.write(`The total square is ${weight * height}`));</a:t>
            </a:r>
            <a:endParaRPr b="0" i="1" sz="1800">
              <a:solidFill>
                <a:srgbClr val="434343"/>
              </a:solidFill>
              <a:latin typeface="Trebuchet MS"/>
              <a:ea typeface="Trebuchet MS"/>
              <a:cs typeface="Trebuchet MS"/>
              <a:sym typeface="Trebuchet MS"/>
            </a:endParaRPr>
          </a:p>
          <a:p>
            <a:pPr indent="457200" lvl="0" marL="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a:t>
            </a:r>
            <a:endParaRPr b="0" i="1" sz="1800">
              <a:solidFill>
                <a:srgbClr val="434343"/>
              </a:solidFill>
              <a:latin typeface="Trebuchet MS"/>
              <a:ea typeface="Trebuchet MS"/>
              <a:cs typeface="Trebuchet MS"/>
              <a:sym typeface="Trebuchet MS"/>
            </a:endParaRPr>
          </a:p>
          <a:p>
            <a:pPr indent="0" lvl="0" marL="457200" rtl="0" algn="l">
              <a:lnSpc>
                <a:spcPct val="100000"/>
              </a:lnSpc>
              <a:spcBef>
                <a:spcPts val="500"/>
              </a:spcBef>
              <a:spcAft>
                <a:spcPts val="0"/>
              </a:spcAft>
              <a:buNone/>
            </a:pPr>
            <a:r>
              <a:t/>
            </a:r>
            <a:endParaRPr b="0" i="1" sz="1800">
              <a:solidFill>
                <a:srgbClr val="434343"/>
              </a:solidFill>
              <a:latin typeface="Trebuchet MS"/>
              <a:ea typeface="Trebuchet MS"/>
              <a:cs typeface="Trebuchet MS"/>
              <a:sym typeface="Trebuchet MS"/>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Google Shape;639;p64"/>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Function (cont.)</a:t>
            </a:r>
            <a:endParaRPr sz="3600">
              <a:solidFill>
                <a:srgbClr val="63A814"/>
              </a:solidFill>
              <a:latin typeface="Alegreya"/>
              <a:ea typeface="Alegreya"/>
              <a:cs typeface="Alegreya"/>
              <a:sym typeface="Alegreya"/>
            </a:endParaRPr>
          </a:p>
        </p:txBody>
      </p:sp>
      <p:pic>
        <p:nvPicPr>
          <p:cNvPr id="640" name="Google Shape;640;p64"/>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641" name="Google Shape;641;p64"/>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chemeClr val="accent5"/>
                </a:solidFill>
                <a:latin typeface="Alegreya"/>
                <a:ea typeface="Alegreya"/>
                <a:cs typeface="Alegreya"/>
                <a:sym typeface="Alegreya"/>
              </a:rPr>
              <a:t>Example: </a:t>
            </a:r>
            <a:endParaRPr sz="2000">
              <a:solidFill>
                <a:schemeClr val="accent5"/>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000000"/>
                </a:solidFill>
                <a:latin typeface="Alegreya"/>
                <a:ea typeface="Alegreya"/>
                <a:cs typeface="Alegreya"/>
                <a:sym typeface="Alegreya"/>
              </a:rPr>
              <a:t>A function </a:t>
            </a:r>
            <a:r>
              <a:rPr b="0" lang="en" sz="2000">
                <a:solidFill>
                  <a:srgbClr val="0170BA"/>
                </a:solidFill>
                <a:latin typeface="Alegreya"/>
                <a:ea typeface="Alegreya"/>
                <a:cs typeface="Alegreya"/>
                <a:sym typeface="Alegreya"/>
              </a:rPr>
              <a:t>without argument</a:t>
            </a:r>
            <a:r>
              <a:rPr b="0" lang="en" sz="2000">
                <a:solidFill>
                  <a:srgbClr val="000000"/>
                </a:solidFill>
                <a:latin typeface="Alegreya"/>
                <a:ea typeface="Alegreya"/>
                <a:cs typeface="Alegreya"/>
                <a:sym typeface="Alegreya"/>
              </a:rPr>
              <a:t>, and </a:t>
            </a:r>
            <a:r>
              <a:rPr b="0" lang="en" sz="2000">
                <a:solidFill>
                  <a:srgbClr val="0170BA"/>
                </a:solidFill>
                <a:latin typeface="Alegreya"/>
                <a:ea typeface="Alegreya"/>
                <a:cs typeface="Alegreya"/>
                <a:sym typeface="Alegreya"/>
              </a:rPr>
              <a:t>without return</a:t>
            </a:r>
            <a:r>
              <a:rPr b="0" lang="en" sz="2000">
                <a:solidFill>
                  <a:srgbClr val="000000"/>
                </a:solidFill>
                <a:latin typeface="Alegreya"/>
                <a:ea typeface="Alegreya"/>
                <a:cs typeface="Alegreya"/>
                <a:sym typeface="Alegreya"/>
              </a:rPr>
              <a:t>:</a:t>
            </a:r>
            <a:endParaRPr b="0" sz="2000">
              <a:solidFill>
                <a:srgbClr val="0170BA"/>
              </a:solidFill>
              <a:latin typeface="Alegreya"/>
              <a:ea typeface="Alegreya"/>
              <a:cs typeface="Alegreya"/>
              <a:sym typeface="Alegreya"/>
            </a:endParaRPr>
          </a:p>
          <a:p>
            <a:pPr indent="0" lvl="0" marL="45720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function help() { </a:t>
            </a:r>
            <a:endParaRPr b="0" i="1" sz="1800">
              <a:solidFill>
                <a:srgbClr val="434343"/>
              </a:solidFill>
              <a:latin typeface="Trebuchet MS"/>
              <a:ea typeface="Trebuchet MS"/>
              <a:cs typeface="Trebuchet MS"/>
              <a:sym typeface="Trebuchet MS"/>
            </a:endParaRPr>
          </a:p>
          <a:p>
            <a:pPr indent="0" lvl="0" marL="45720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  document.write(‘If you need help, check the link https://google.com’);</a:t>
            </a:r>
            <a:endParaRPr b="0" i="1" sz="1800">
              <a:solidFill>
                <a:srgbClr val="434343"/>
              </a:solidFill>
              <a:latin typeface="Trebuchet MS"/>
              <a:ea typeface="Trebuchet MS"/>
              <a:cs typeface="Trebuchet MS"/>
              <a:sym typeface="Trebuchet MS"/>
            </a:endParaRPr>
          </a:p>
          <a:p>
            <a:pPr indent="0" lvl="0" marL="45720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a:t>
            </a:r>
            <a:endParaRPr b="0" i="1"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Function With a Return Value</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Sometimes you want your function to return a value back to where </a:t>
            </a:r>
            <a:r>
              <a:rPr lang="en" sz="2000">
                <a:solidFill>
                  <a:srgbClr val="434343"/>
                </a:solidFill>
                <a:latin typeface="Alegreya"/>
                <a:ea typeface="Alegreya"/>
                <a:cs typeface="Alegreya"/>
                <a:sym typeface="Alegreya"/>
              </a:rPr>
              <a:t>the call was made</a:t>
            </a:r>
            <a:r>
              <a:rPr b="0" lang="en" sz="2000">
                <a:solidFill>
                  <a:srgbClr val="434343"/>
                </a:solidFill>
                <a:latin typeface="Alegreya"/>
                <a:ea typeface="Alegreya"/>
                <a:cs typeface="Alegreya"/>
                <a:sym typeface="Alegreya"/>
              </a:rPr>
              <a:t>, so you need to use “return” keyword.</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When using the </a:t>
            </a:r>
            <a:r>
              <a:rPr i="1" lang="en" sz="2000">
                <a:solidFill>
                  <a:srgbClr val="434343"/>
                </a:solidFill>
                <a:latin typeface="Alegreya"/>
                <a:ea typeface="Alegreya"/>
                <a:cs typeface="Alegreya"/>
                <a:sym typeface="Alegreya"/>
              </a:rPr>
              <a:t>return </a:t>
            </a:r>
            <a:r>
              <a:rPr b="0" lang="en" sz="2000">
                <a:solidFill>
                  <a:srgbClr val="434343"/>
                </a:solidFill>
                <a:latin typeface="Alegreya"/>
                <a:ea typeface="Alegreya"/>
                <a:cs typeface="Alegreya"/>
                <a:sym typeface="Alegreya"/>
              </a:rPr>
              <a:t>statement, the function will stop executing and then return the specified value.</a:t>
            </a:r>
            <a:endParaRPr b="0" sz="2000">
              <a:solidFill>
                <a:srgbClr val="434343"/>
              </a:solidFill>
              <a:latin typeface="Alegreya"/>
              <a:ea typeface="Alegreya"/>
              <a:cs typeface="Alegreya"/>
              <a:sym typeface="Alegreya"/>
            </a:endParaRPr>
          </a:p>
          <a:p>
            <a:pPr indent="0" lvl="0" marL="457200" rtl="0" algn="l">
              <a:lnSpc>
                <a:spcPct val="100000"/>
              </a:lnSpc>
              <a:spcBef>
                <a:spcPts val="500"/>
              </a:spcBef>
              <a:spcAft>
                <a:spcPts val="0"/>
              </a:spcAft>
              <a:buNone/>
            </a:pPr>
            <a:r>
              <a:t/>
            </a:r>
            <a:endParaRPr b="0" i="1" sz="1800">
              <a:solidFill>
                <a:srgbClr val="434343"/>
              </a:solidFill>
              <a:latin typeface="Trebuchet MS"/>
              <a:ea typeface="Trebuchet MS"/>
              <a:cs typeface="Trebuchet MS"/>
              <a:sym typeface="Trebuchet MS"/>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65"/>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Function (cont.)</a:t>
            </a:r>
            <a:endParaRPr sz="3600">
              <a:solidFill>
                <a:srgbClr val="63A814"/>
              </a:solidFill>
              <a:latin typeface="Alegreya"/>
              <a:ea typeface="Alegreya"/>
              <a:cs typeface="Alegreya"/>
              <a:sym typeface="Alegreya"/>
            </a:endParaRPr>
          </a:p>
        </p:txBody>
      </p:sp>
      <p:pic>
        <p:nvPicPr>
          <p:cNvPr id="647" name="Google Shape;647;p65"/>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648" name="Google Shape;648;p65"/>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Function With a Return Value</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Sometimes you want your function to return a value back to where </a:t>
            </a:r>
            <a:r>
              <a:rPr lang="en" sz="2000">
                <a:solidFill>
                  <a:srgbClr val="434343"/>
                </a:solidFill>
                <a:latin typeface="Alegreya"/>
                <a:ea typeface="Alegreya"/>
                <a:cs typeface="Alegreya"/>
                <a:sym typeface="Alegreya"/>
              </a:rPr>
              <a:t>the call was made</a:t>
            </a:r>
            <a:r>
              <a:rPr b="0" lang="en" sz="2000">
                <a:solidFill>
                  <a:srgbClr val="434343"/>
                </a:solidFill>
                <a:latin typeface="Alegreya"/>
                <a:ea typeface="Alegreya"/>
                <a:cs typeface="Alegreya"/>
                <a:sym typeface="Alegreya"/>
              </a:rPr>
              <a:t>, so you need to use “return” keyword.</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When using the </a:t>
            </a:r>
            <a:r>
              <a:rPr i="1" lang="en" sz="2000">
                <a:solidFill>
                  <a:srgbClr val="434343"/>
                </a:solidFill>
                <a:latin typeface="Alegreya"/>
                <a:ea typeface="Alegreya"/>
                <a:cs typeface="Alegreya"/>
                <a:sym typeface="Alegreya"/>
              </a:rPr>
              <a:t>return </a:t>
            </a:r>
            <a:r>
              <a:rPr b="0" lang="en" sz="2000">
                <a:solidFill>
                  <a:srgbClr val="434343"/>
                </a:solidFill>
                <a:latin typeface="Alegreya"/>
                <a:ea typeface="Alegreya"/>
                <a:cs typeface="Alegreya"/>
                <a:sym typeface="Alegreya"/>
              </a:rPr>
              <a:t>statement, the function will stop executing and then return the specified value.</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t/>
            </a:r>
            <a:endParaRPr b="0" sz="2000">
              <a:solidFill>
                <a:srgbClr val="434343"/>
              </a:solidFill>
              <a:latin typeface="Alegreya"/>
              <a:ea typeface="Alegreya"/>
              <a:cs typeface="Alegreya"/>
              <a:sym typeface="Alegreya"/>
            </a:endParaRPr>
          </a:p>
          <a:p>
            <a:pPr indent="0" lvl="0" marL="0" rtl="0" algn="l">
              <a:lnSpc>
                <a:spcPct val="115000"/>
              </a:lnSpc>
              <a:spcBef>
                <a:spcPts val="400"/>
              </a:spcBef>
              <a:spcAft>
                <a:spcPts val="0"/>
              </a:spcAft>
              <a:buNone/>
            </a:pPr>
            <a:r>
              <a:rPr lang="en" sz="2000">
                <a:solidFill>
                  <a:srgbClr val="0170BA"/>
                </a:solidFill>
                <a:latin typeface="Alegreya"/>
                <a:ea typeface="Alegreya"/>
                <a:cs typeface="Alegreya"/>
                <a:sym typeface="Alegreya"/>
              </a:rPr>
              <a:t>Note:</a:t>
            </a:r>
            <a:r>
              <a:rPr b="0" lang="en" sz="2000">
                <a:solidFill>
                  <a:srgbClr val="0170BA"/>
                </a:solidFill>
                <a:latin typeface="Alegreya"/>
                <a:ea typeface="Alegreya"/>
                <a:cs typeface="Alegreya"/>
                <a:sym typeface="Alegreya"/>
              </a:rPr>
              <a:t> It is not the entire JavaScript that will stop executing, only the function. JavaScript will continue executing code, where the function-call was made from.</a:t>
            </a:r>
            <a:endParaRPr b="0" sz="2000">
              <a:solidFill>
                <a:srgbClr val="0170BA"/>
              </a:solidFill>
              <a:latin typeface="Alegreya"/>
              <a:ea typeface="Alegreya"/>
              <a:cs typeface="Alegreya"/>
              <a:sym typeface="Alegreya"/>
            </a:endParaRPr>
          </a:p>
          <a:p>
            <a:pPr indent="0" lvl="0" marL="457200" rtl="0" algn="l">
              <a:lnSpc>
                <a:spcPct val="100000"/>
              </a:lnSpc>
              <a:spcBef>
                <a:spcPts val="500"/>
              </a:spcBef>
              <a:spcAft>
                <a:spcPts val="0"/>
              </a:spcAft>
              <a:buNone/>
            </a:pPr>
            <a: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66"/>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Arrow Function (ES6)</a:t>
            </a:r>
            <a:endParaRPr sz="3600">
              <a:solidFill>
                <a:srgbClr val="63A814"/>
              </a:solidFill>
              <a:latin typeface="Alegreya"/>
              <a:ea typeface="Alegreya"/>
              <a:cs typeface="Alegreya"/>
              <a:sym typeface="Alegreya"/>
            </a:endParaRPr>
          </a:p>
        </p:txBody>
      </p:sp>
      <p:pic>
        <p:nvPicPr>
          <p:cNvPr id="654" name="Google Shape;654;p66"/>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655" name="Google Shape;655;p66"/>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What is Arrow Function?</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Arrow functions</a:t>
            </a:r>
            <a:r>
              <a:rPr b="0" lang="en" sz="2000">
                <a:solidFill>
                  <a:srgbClr val="434343"/>
                </a:solidFill>
                <a:latin typeface="Alegreya"/>
                <a:ea typeface="Alegreya"/>
                <a:cs typeface="Alegreya"/>
                <a:sym typeface="Alegreya"/>
              </a:rPr>
              <a:t> are more concise syntax for writing function expressions. </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They utilize a new token, =&gt;, that looks like a fat arrow.</a:t>
            </a:r>
            <a:endParaRPr b="0" sz="2000">
              <a:solidFill>
                <a:srgbClr val="434343"/>
              </a:solidFill>
              <a:latin typeface="Alegreya"/>
              <a:ea typeface="Alegreya"/>
              <a:cs typeface="Alegreya"/>
              <a:sym typeface="Alegreya"/>
            </a:endParaRPr>
          </a:p>
          <a:p>
            <a:pPr indent="0" lvl="0" marL="0" rtl="0" algn="l">
              <a:lnSpc>
                <a:spcPct val="100000"/>
              </a:lnSpc>
              <a:spcBef>
                <a:spcPts val="400"/>
              </a:spcBef>
              <a:spcAft>
                <a:spcPts val="0"/>
              </a:spcAft>
              <a:buNone/>
            </a:pPr>
            <a:r>
              <a:rPr lang="en" sz="2000">
                <a:solidFill>
                  <a:srgbClr val="0170BA"/>
                </a:solidFill>
                <a:latin typeface="Alegreya"/>
                <a:ea typeface="Alegreya"/>
                <a:cs typeface="Alegreya"/>
                <a:sym typeface="Alegreya"/>
              </a:rPr>
              <a:t>Advantage of Using Arrow Function</a:t>
            </a:r>
            <a:endParaRPr sz="2000">
              <a:solidFill>
                <a:srgbClr val="0170BA"/>
              </a:solidFill>
              <a:latin typeface="Alegreya"/>
              <a:ea typeface="Alegreya"/>
              <a:cs typeface="Alegreya"/>
              <a:sym typeface="Alegreya"/>
            </a:endParaRPr>
          </a:p>
          <a:p>
            <a:pPr indent="-355600" lvl="0" marL="457200" rtl="0" algn="l">
              <a:lnSpc>
                <a:spcPct val="100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Arrow function make our code more concise</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Simplify function scoping and the </a:t>
            </a:r>
            <a:r>
              <a:rPr lang="en" sz="2000">
                <a:solidFill>
                  <a:schemeClr val="accent5"/>
                </a:solidFill>
                <a:latin typeface="Alegreya"/>
                <a:ea typeface="Alegreya"/>
                <a:cs typeface="Alegreya"/>
                <a:sym typeface="Alegreya"/>
              </a:rPr>
              <a:t>this </a:t>
            </a:r>
            <a:r>
              <a:rPr b="0" lang="en" sz="2000">
                <a:solidFill>
                  <a:srgbClr val="434343"/>
                </a:solidFill>
                <a:latin typeface="Alegreya"/>
                <a:ea typeface="Alegreya"/>
                <a:cs typeface="Alegreya"/>
                <a:sym typeface="Alegreya"/>
              </a:rPr>
              <a:t>keyword. </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They are one-line mini functions which work much like </a:t>
            </a:r>
            <a:r>
              <a:rPr b="0" lang="en" sz="2000">
                <a:solidFill>
                  <a:schemeClr val="accent5"/>
                </a:solidFill>
                <a:latin typeface="Alegreya"/>
                <a:ea typeface="Alegreya"/>
                <a:cs typeface="Alegreya"/>
                <a:sym typeface="Alegreya"/>
              </a:rPr>
              <a:t>Lambdas </a:t>
            </a:r>
            <a:r>
              <a:rPr b="0" lang="en" sz="2000">
                <a:solidFill>
                  <a:srgbClr val="434343"/>
                </a:solidFill>
                <a:latin typeface="Alegreya"/>
                <a:ea typeface="Alegreya"/>
                <a:cs typeface="Alegreya"/>
                <a:sym typeface="Alegreya"/>
              </a:rPr>
              <a:t>in other languages like </a:t>
            </a:r>
            <a:r>
              <a:rPr b="0" lang="en" sz="2000">
                <a:solidFill>
                  <a:schemeClr val="accent5"/>
                </a:solidFill>
                <a:latin typeface="Alegreya"/>
                <a:ea typeface="Alegreya"/>
                <a:cs typeface="Alegreya"/>
                <a:sym typeface="Alegreya"/>
              </a:rPr>
              <a:t>C# </a:t>
            </a:r>
            <a:r>
              <a:rPr b="0" lang="en" sz="2000">
                <a:solidFill>
                  <a:srgbClr val="434343"/>
                </a:solidFill>
                <a:latin typeface="Alegreya"/>
                <a:ea typeface="Alegreya"/>
                <a:cs typeface="Alegreya"/>
                <a:sym typeface="Alegreya"/>
              </a:rPr>
              <a:t>or </a:t>
            </a:r>
            <a:r>
              <a:rPr b="0" lang="en" sz="2000">
                <a:solidFill>
                  <a:schemeClr val="accent5"/>
                </a:solidFill>
                <a:latin typeface="Alegreya"/>
                <a:ea typeface="Alegreya"/>
                <a:cs typeface="Alegreya"/>
                <a:sym typeface="Alegreya"/>
              </a:rPr>
              <a:t>Python</a:t>
            </a:r>
            <a:r>
              <a:rPr b="0" lang="en" sz="2000">
                <a:solidFill>
                  <a:srgbClr val="434343"/>
                </a:solidFill>
                <a:latin typeface="Alegreya"/>
                <a:ea typeface="Alegreya"/>
                <a:cs typeface="Alegreya"/>
                <a:sym typeface="Alegreya"/>
              </a:rPr>
              <a:t>. </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By using arrow functions, we avoid having to type the </a:t>
            </a:r>
            <a:r>
              <a:rPr b="0" lang="en" sz="2000">
                <a:solidFill>
                  <a:schemeClr val="accent5"/>
                </a:solidFill>
                <a:latin typeface="Alegreya"/>
                <a:ea typeface="Alegreya"/>
                <a:cs typeface="Alegreya"/>
                <a:sym typeface="Alegreya"/>
              </a:rPr>
              <a:t>function keyword</a:t>
            </a:r>
            <a:r>
              <a:rPr b="0" lang="en" sz="2000">
                <a:solidFill>
                  <a:srgbClr val="434343"/>
                </a:solidFill>
                <a:latin typeface="Alegreya"/>
                <a:ea typeface="Alegreya"/>
                <a:cs typeface="Alegreya"/>
                <a:sym typeface="Alegreya"/>
              </a:rPr>
              <a:t>, </a:t>
            </a:r>
            <a:r>
              <a:rPr b="0" lang="en" sz="2000">
                <a:solidFill>
                  <a:schemeClr val="accent5"/>
                </a:solidFill>
                <a:latin typeface="Alegreya"/>
                <a:ea typeface="Alegreya"/>
                <a:cs typeface="Alegreya"/>
                <a:sym typeface="Alegreya"/>
              </a:rPr>
              <a:t>return keyword</a:t>
            </a:r>
            <a:r>
              <a:rPr b="0" lang="en" sz="2000">
                <a:solidFill>
                  <a:srgbClr val="434343"/>
                </a:solidFill>
                <a:latin typeface="Alegreya"/>
                <a:ea typeface="Alegreya"/>
                <a:cs typeface="Alegreya"/>
                <a:sym typeface="Alegreya"/>
              </a:rPr>
              <a:t>, and </a:t>
            </a:r>
            <a:r>
              <a:rPr b="0" lang="en" sz="2000">
                <a:solidFill>
                  <a:schemeClr val="accent5"/>
                </a:solidFill>
                <a:latin typeface="Alegreya"/>
                <a:ea typeface="Alegreya"/>
                <a:cs typeface="Alegreya"/>
                <a:sym typeface="Alegreya"/>
              </a:rPr>
              <a:t>curly brackets</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457200" rtl="0" algn="l">
              <a:lnSpc>
                <a:spcPct val="100000"/>
              </a:lnSpc>
              <a:spcBef>
                <a:spcPts val="500"/>
              </a:spcBef>
              <a:spcAft>
                <a:spcPts val="0"/>
              </a:spcAft>
              <a:buNone/>
            </a:pPr>
            <a: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Google Shape;660;p67"/>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200">
                <a:solidFill>
                  <a:srgbClr val="63A814"/>
                </a:solidFill>
                <a:latin typeface="Alegreya"/>
                <a:ea typeface="Alegreya"/>
                <a:cs typeface="Alegreya"/>
                <a:sym typeface="Alegreya"/>
              </a:rPr>
              <a:t>Javascript Arrow Function (ES6) (cont.)</a:t>
            </a:r>
            <a:endParaRPr sz="3200">
              <a:solidFill>
                <a:srgbClr val="63A814"/>
              </a:solidFill>
              <a:latin typeface="Alegreya"/>
              <a:ea typeface="Alegreya"/>
              <a:cs typeface="Alegreya"/>
              <a:sym typeface="Alegreya"/>
            </a:endParaRPr>
          </a:p>
        </p:txBody>
      </p:sp>
      <p:pic>
        <p:nvPicPr>
          <p:cNvPr id="661" name="Google Shape;661;p67"/>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662" name="Google Shape;662;p67"/>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 sz="2000">
                <a:solidFill>
                  <a:srgbClr val="0170BA"/>
                </a:solidFill>
                <a:latin typeface="Alegreya"/>
                <a:ea typeface="Alegreya"/>
                <a:cs typeface="Alegreya"/>
                <a:sym typeface="Alegreya"/>
              </a:rPr>
              <a:t>Syntax:</a:t>
            </a:r>
            <a:endParaRPr sz="2000">
              <a:solidFill>
                <a:srgbClr val="0170BA"/>
              </a:solidFill>
              <a:latin typeface="Alegreya"/>
              <a:ea typeface="Alegreya"/>
              <a:cs typeface="Alegreya"/>
              <a:sym typeface="Alegreya"/>
            </a:endParaRPr>
          </a:p>
          <a:p>
            <a:pPr indent="457200" lvl="0" marL="0" rtl="0" algn="l">
              <a:lnSpc>
                <a:spcPct val="115000"/>
              </a:lnSpc>
              <a:spcBef>
                <a:spcPts val="400"/>
              </a:spcBef>
              <a:spcAft>
                <a:spcPts val="0"/>
              </a:spcAft>
              <a:buNone/>
            </a:pPr>
            <a:r>
              <a:rPr b="0" lang="en" sz="2000">
                <a:solidFill>
                  <a:srgbClr val="434343"/>
                </a:solidFill>
                <a:latin typeface="Alegreya"/>
                <a:ea typeface="Alegreya"/>
                <a:cs typeface="Alegreya"/>
                <a:sym typeface="Alegreya"/>
              </a:rPr>
              <a:t>(param1, param2, … , paramN) =&gt; expression</a:t>
            </a:r>
            <a:endParaRPr b="0" sz="2000">
              <a:solidFill>
                <a:srgbClr val="434343"/>
              </a:solidFill>
              <a:latin typeface="Alegreya"/>
              <a:ea typeface="Alegreya"/>
              <a:cs typeface="Alegreya"/>
              <a:sym typeface="Alegreya"/>
            </a:endParaRPr>
          </a:p>
          <a:p>
            <a:pPr indent="0" lvl="0" marL="0" rtl="0" algn="l">
              <a:lnSpc>
                <a:spcPct val="115000"/>
              </a:lnSpc>
              <a:spcBef>
                <a:spcPts val="400"/>
              </a:spcBef>
              <a:spcAft>
                <a:spcPts val="0"/>
              </a:spcAft>
              <a:buNone/>
            </a:pPr>
            <a:r>
              <a:rPr lang="en" sz="2000">
                <a:solidFill>
                  <a:schemeClr val="accent5"/>
                </a:solidFill>
                <a:latin typeface="Alegreya"/>
                <a:ea typeface="Alegreya"/>
                <a:cs typeface="Alegreya"/>
                <a:sym typeface="Alegreya"/>
              </a:rPr>
              <a:t>Example: </a:t>
            </a:r>
            <a:endParaRPr sz="2000">
              <a:solidFill>
                <a:schemeClr val="accent5"/>
              </a:solidFill>
              <a:latin typeface="Alegreya"/>
              <a:ea typeface="Alegreya"/>
              <a:cs typeface="Alegreya"/>
              <a:sym typeface="Alegreya"/>
            </a:endParaRPr>
          </a:p>
          <a:p>
            <a:pPr indent="0" lvl="0" marL="0" rtl="0" algn="l">
              <a:lnSpc>
                <a:spcPct val="100000"/>
              </a:lnSpc>
              <a:spcBef>
                <a:spcPts val="500"/>
              </a:spcBef>
              <a:spcAft>
                <a:spcPts val="0"/>
              </a:spcAft>
              <a:buNone/>
            </a:pPr>
            <a:r>
              <a:rPr b="0" lang="en" sz="2000">
                <a:solidFill>
                  <a:srgbClr val="434343"/>
                </a:solidFill>
                <a:latin typeface="Alegreya"/>
                <a:ea typeface="Alegreya"/>
                <a:cs typeface="Alegreya"/>
                <a:sym typeface="Alegreya"/>
              </a:rPr>
              <a:t>// ES5 </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b="0" lang="en" sz="2000">
                <a:solidFill>
                  <a:srgbClr val="434343"/>
                </a:solidFill>
                <a:latin typeface="Alegreya"/>
                <a:ea typeface="Alegreya"/>
                <a:cs typeface="Alegreya"/>
                <a:sym typeface="Alegreya"/>
              </a:rPr>
              <a:t>	</a:t>
            </a:r>
            <a:r>
              <a:rPr b="0" i="1" lang="en" sz="1800">
                <a:solidFill>
                  <a:srgbClr val="434343"/>
                </a:solidFill>
                <a:latin typeface="Trebuchet MS"/>
                <a:ea typeface="Trebuchet MS"/>
                <a:cs typeface="Trebuchet MS"/>
                <a:sym typeface="Trebuchet MS"/>
              </a:rPr>
              <a:t>var multiplyES5 = function(x, y) { return x * y };</a:t>
            </a:r>
            <a:endParaRPr b="0" i="1"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rPr b="0" lang="en" sz="2000">
                <a:solidFill>
                  <a:srgbClr val="434343"/>
                </a:solidFill>
                <a:latin typeface="Alegreya"/>
                <a:ea typeface="Alegreya"/>
                <a:cs typeface="Alegreya"/>
                <a:sym typeface="Alegreya"/>
              </a:rPr>
              <a:t>// ES6</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b="0" lang="en" sz="2000">
                <a:solidFill>
                  <a:srgbClr val="434343"/>
                </a:solidFill>
                <a:latin typeface="Alegreya"/>
                <a:ea typeface="Alegreya"/>
                <a:cs typeface="Alegreya"/>
                <a:sym typeface="Alegreya"/>
              </a:rPr>
              <a:t>	</a:t>
            </a:r>
            <a:r>
              <a:rPr b="0" i="1" lang="en" sz="1800">
                <a:solidFill>
                  <a:srgbClr val="434343"/>
                </a:solidFill>
                <a:latin typeface="Trebuchet MS"/>
                <a:ea typeface="Trebuchet MS"/>
                <a:cs typeface="Trebuchet MS"/>
                <a:sym typeface="Trebuchet MS"/>
              </a:rPr>
              <a:t>const multiplyES6 = (x, y) =&gt; { return x * y };</a:t>
            </a:r>
            <a:endParaRPr b="0" i="1" sz="1800">
              <a:solidFill>
                <a:srgbClr val="434343"/>
              </a:solidFill>
              <a:latin typeface="Trebuchet MS"/>
              <a:ea typeface="Trebuchet MS"/>
              <a:cs typeface="Trebuchet MS"/>
              <a:sym typeface="Trebuchet MS"/>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68"/>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200">
                <a:solidFill>
                  <a:srgbClr val="63A814"/>
                </a:solidFill>
                <a:latin typeface="Alegreya"/>
                <a:ea typeface="Alegreya"/>
                <a:cs typeface="Alegreya"/>
                <a:sym typeface="Alegreya"/>
              </a:rPr>
              <a:t>Javascript Arrow Function (ES6) (cont.)</a:t>
            </a:r>
            <a:endParaRPr sz="3200">
              <a:solidFill>
                <a:srgbClr val="63A814"/>
              </a:solidFill>
              <a:latin typeface="Alegreya"/>
              <a:ea typeface="Alegreya"/>
              <a:cs typeface="Alegreya"/>
              <a:sym typeface="Alegreya"/>
            </a:endParaRPr>
          </a:p>
        </p:txBody>
      </p:sp>
      <p:pic>
        <p:nvPicPr>
          <p:cNvPr id="668" name="Google Shape;668;p68"/>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669" name="Google Shape;669;p68"/>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0170BA"/>
                </a:solidFill>
                <a:latin typeface="Alegreya"/>
                <a:ea typeface="Alegreya"/>
                <a:cs typeface="Alegreya"/>
                <a:sym typeface="Alegreya"/>
              </a:rPr>
              <a:t>You can remove curly brackets</a:t>
            </a:r>
            <a:endParaRPr sz="2000">
              <a:solidFill>
                <a:srgbClr val="0170BA"/>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chemeClr val="accent5"/>
                </a:solidFill>
                <a:latin typeface="Alegreya"/>
                <a:ea typeface="Alegreya"/>
                <a:cs typeface="Alegreya"/>
                <a:sym typeface="Alegreya"/>
              </a:rPr>
              <a:t>Curly brackets</a:t>
            </a:r>
            <a:r>
              <a:rPr b="0" lang="en" sz="2000">
                <a:solidFill>
                  <a:srgbClr val="434343"/>
                </a:solidFill>
                <a:latin typeface="Alegreya"/>
                <a:ea typeface="Alegreya"/>
                <a:cs typeface="Alegreya"/>
                <a:sym typeface="Alegreya"/>
              </a:rPr>
              <a:t> aren’t required if only one expression is present. </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b="0" lang="en" sz="2000">
                <a:solidFill>
                  <a:srgbClr val="434343"/>
                </a:solidFill>
                <a:latin typeface="Alegreya"/>
                <a:ea typeface="Alegreya"/>
                <a:cs typeface="Alegreya"/>
                <a:sym typeface="Alegreya"/>
              </a:rPr>
              <a:t>	</a:t>
            </a:r>
            <a:r>
              <a:rPr b="0" i="1" lang="en" sz="1800">
                <a:solidFill>
                  <a:srgbClr val="434343"/>
                </a:solidFill>
                <a:latin typeface="Trebuchet MS"/>
                <a:ea typeface="Trebuchet MS"/>
                <a:cs typeface="Trebuchet MS"/>
                <a:sym typeface="Trebuchet MS"/>
              </a:rPr>
              <a:t>const multiplyES6 = (x, y) =&gt; x * y;</a:t>
            </a:r>
            <a:endParaRPr b="0" i="1" sz="1800">
              <a:solidFill>
                <a:srgbClr val="434343"/>
              </a:solidFill>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b="0" i="1" sz="1800">
              <a:solidFill>
                <a:srgbClr val="434343"/>
              </a:solidFill>
              <a:latin typeface="Trebuchet MS"/>
              <a:ea typeface="Trebuchet MS"/>
              <a:cs typeface="Trebuchet MS"/>
              <a:sym typeface="Trebuchet MS"/>
            </a:endParaRPr>
          </a:p>
          <a:p>
            <a:pPr indent="0" lvl="0" marL="0" rtl="0" algn="l">
              <a:lnSpc>
                <a:spcPct val="100000"/>
              </a:lnSpc>
              <a:spcBef>
                <a:spcPts val="0"/>
              </a:spcBef>
              <a:spcAft>
                <a:spcPts val="0"/>
              </a:spcAft>
              <a:buNone/>
            </a:pPr>
            <a:r>
              <a:rPr lang="en" sz="2000">
                <a:solidFill>
                  <a:srgbClr val="0170BA"/>
                </a:solidFill>
                <a:latin typeface="Alegreya"/>
                <a:ea typeface="Alegreya"/>
                <a:cs typeface="Alegreya"/>
                <a:sym typeface="Alegreya"/>
              </a:rPr>
              <a:t>Basic Syntax with One Parameter</a:t>
            </a:r>
            <a:endParaRPr sz="2000">
              <a:solidFill>
                <a:srgbClr val="0170BA"/>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chemeClr val="accent5"/>
                </a:solidFill>
                <a:latin typeface="Alegreya"/>
                <a:ea typeface="Alegreya"/>
                <a:cs typeface="Alegreya"/>
                <a:sym typeface="Alegreya"/>
              </a:rPr>
              <a:t>Parentheses are optional</a:t>
            </a:r>
            <a:r>
              <a:rPr b="0" lang="en" sz="2000">
                <a:solidFill>
                  <a:srgbClr val="434343"/>
                </a:solidFill>
                <a:latin typeface="Alegreya"/>
                <a:ea typeface="Alegreya"/>
                <a:cs typeface="Alegreya"/>
                <a:sym typeface="Alegreya"/>
              </a:rPr>
              <a:t> when only one parameter is present.</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rPr lang="en" sz="2000">
                <a:solidFill>
                  <a:schemeClr val="accent5"/>
                </a:solidFill>
                <a:latin typeface="Alegreya"/>
                <a:ea typeface="Alegreya"/>
                <a:cs typeface="Alegreya"/>
                <a:sym typeface="Alegreya"/>
              </a:rPr>
              <a:t>Example:</a:t>
            </a:r>
            <a:r>
              <a:rPr b="0" lang="en" sz="2000">
                <a:solidFill>
                  <a:srgbClr val="434343"/>
                </a:solidFill>
                <a:latin typeface="Alegreya"/>
                <a:ea typeface="Alegreya"/>
                <a:cs typeface="Alegreya"/>
                <a:sym typeface="Alegreya"/>
              </a:rPr>
              <a:t>	</a:t>
            </a:r>
            <a:r>
              <a:rPr b="0" i="1" lang="en" sz="1800">
                <a:solidFill>
                  <a:srgbClr val="434343"/>
                </a:solidFill>
                <a:latin typeface="Trebuchet MS"/>
                <a:ea typeface="Trebuchet MS"/>
                <a:cs typeface="Trebuchet MS"/>
                <a:sym typeface="Trebuchet MS"/>
              </a:rPr>
              <a:t>c</a:t>
            </a:r>
            <a:r>
              <a:rPr b="0" i="1" lang="en" sz="1800">
                <a:solidFill>
                  <a:srgbClr val="434343"/>
                </a:solidFill>
                <a:latin typeface="Trebuchet MS"/>
                <a:ea typeface="Trebuchet MS"/>
                <a:cs typeface="Trebuchet MS"/>
                <a:sym typeface="Trebuchet MS"/>
              </a:rPr>
              <a:t>onst phraseSplitterES6 = phrase =&gt; phrase.split(“  ”);</a:t>
            </a:r>
            <a:endParaRPr b="0" i="1" sz="1800">
              <a:solidFill>
                <a:srgbClr val="434343"/>
              </a:solidFill>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b="0" i="1" sz="1800">
              <a:solidFill>
                <a:srgbClr val="434343"/>
              </a:solidFill>
              <a:latin typeface="Trebuchet MS"/>
              <a:ea typeface="Trebuchet MS"/>
              <a:cs typeface="Trebuchet MS"/>
              <a:sym typeface="Trebuchet MS"/>
            </a:endParaRPr>
          </a:p>
          <a:p>
            <a:pPr indent="0" lvl="0" marL="0" rtl="0" algn="l">
              <a:lnSpc>
                <a:spcPct val="100000"/>
              </a:lnSpc>
              <a:spcBef>
                <a:spcPts val="0"/>
              </a:spcBef>
              <a:spcAft>
                <a:spcPts val="0"/>
              </a:spcAft>
              <a:buNone/>
            </a:pPr>
            <a:r>
              <a:rPr lang="en" sz="2000">
                <a:solidFill>
                  <a:srgbClr val="0170BA"/>
                </a:solidFill>
                <a:latin typeface="Alegreya"/>
                <a:ea typeface="Alegreya"/>
                <a:cs typeface="Alegreya"/>
                <a:sym typeface="Alegreya"/>
              </a:rPr>
              <a:t>No Parameters</a:t>
            </a:r>
            <a:endParaRPr sz="2000">
              <a:solidFill>
                <a:srgbClr val="0170BA"/>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chemeClr val="accent5"/>
                </a:solidFill>
                <a:latin typeface="Alegreya"/>
                <a:ea typeface="Alegreya"/>
                <a:cs typeface="Alegreya"/>
                <a:sym typeface="Alegreya"/>
              </a:rPr>
              <a:t>Parentheses are required</a:t>
            </a:r>
            <a:r>
              <a:rPr b="0" lang="en" sz="2000">
                <a:solidFill>
                  <a:srgbClr val="434343"/>
                </a:solidFill>
                <a:latin typeface="Alegreya"/>
                <a:ea typeface="Alegreya"/>
                <a:cs typeface="Alegreya"/>
                <a:sym typeface="Alegreya"/>
              </a:rPr>
              <a:t> when no parameters are present.</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rPr lang="en" sz="2000">
                <a:solidFill>
                  <a:schemeClr val="accent5"/>
                </a:solidFill>
                <a:latin typeface="Alegreya"/>
                <a:ea typeface="Alegreya"/>
                <a:cs typeface="Alegreya"/>
                <a:sym typeface="Alegreya"/>
              </a:rPr>
              <a:t>Example:</a:t>
            </a:r>
            <a:r>
              <a:rPr b="0" lang="en" sz="2000">
                <a:solidFill>
                  <a:srgbClr val="434343"/>
                </a:solidFill>
                <a:latin typeface="Alegreya"/>
                <a:ea typeface="Alegreya"/>
                <a:cs typeface="Alegreya"/>
                <a:sym typeface="Alegreya"/>
              </a:rPr>
              <a:t> 	</a:t>
            </a:r>
            <a:r>
              <a:rPr b="0" i="1" lang="en" sz="1800">
                <a:solidFill>
                  <a:srgbClr val="434343"/>
                </a:solidFill>
                <a:latin typeface="Trebuchet MS"/>
                <a:ea typeface="Trebuchet MS"/>
                <a:cs typeface="Trebuchet MS"/>
                <a:sym typeface="Trebuchet MS"/>
              </a:rPr>
              <a:t>var docLogES6 = () =&gt; { console.log(document); };</a:t>
            </a:r>
            <a:endParaRPr b="0" i="1" sz="1800">
              <a:solidFill>
                <a:srgbClr val="434343"/>
              </a:solidFill>
              <a:latin typeface="Trebuchet MS"/>
              <a:ea typeface="Trebuchet MS"/>
              <a:cs typeface="Trebuchet MS"/>
              <a:sym typeface="Trebuchet MS"/>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Google Shape;674;p69"/>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200">
                <a:solidFill>
                  <a:srgbClr val="63A814"/>
                </a:solidFill>
                <a:latin typeface="Alegreya"/>
                <a:ea typeface="Alegreya"/>
                <a:cs typeface="Alegreya"/>
                <a:sym typeface="Alegreya"/>
              </a:rPr>
              <a:t>Javascript Arrow Function (ES6) (cont.)</a:t>
            </a:r>
            <a:endParaRPr sz="3200">
              <a:solidFill>
                <a:srgbClr val="63A814"/>
              </a:solidFill>
              <a:latin typeface="Alegreya"/>
              <a:ea typeface="Alegreya"/>
              <a:cs typeface="Alegreya"/>
              <a:sym typeface="Alegreya"/>
            </a:endParaRPr>
          </a:p>
        </p:txBody>
      </p:sp>
      <p:pic>
        <p:nvPicPr>
          <p:cNvPr id="675" name="Google Shape;675;p69"/>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676" name="Google Shape;676;p69"/>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0170BA"/>
                </a:solidFill>
                <a:latin typeface="Alegreya"/>
                <a:ea typeface="Alegreya"/>
                <a:cs typeface="Alegreya"/>
                <a:sym typeface="Alegreya"/>
              </a:rPr>
              <a:t>Object Literal Syntax</a:t>
            </a:r>
            <a:endParaRPr sz="2000">
              <a:solidFill>
                <a:srgbClr val="0170BA"/>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Arrow functions, like function expressions, can be used to return an object literal expression. </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only caveat is that the body needs to be wrapped in parentheses, in order to distinguish between a block and an object (both of which use curly brackets).</a:t>
            </a:r>
            <a:endParaRPr b="0"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b="0" lang="en" sz="2000">
                <a:solidFill>
                  <a:srgbClr val="434343"/>
                </a:solidFill>
                <a:latin typeface="Alegreya"/>
                <a:ea typeface="Alegreya"/>
                <a:cs typeface="Alegreya"/>
                <a:sym typeface="Alegreya"/>
              </a:rPr>
              <a:t>	</a:t>
            </a:r>
            <a:r>
              <a:rPr b="0" i="1" lang="en" sz="1800">
                <a:solidFill>
                  <a:srgbClr val="434343"/>
                </a:solidFill>
                <a:latin typeface="Trebuchet MS"/>
                <a:ea typeface="Trebuchet MS"/>
                <a:cs typeface="Trebuchet MS"/>
                <a:sym typeface="Trebuchet MS"/>
              </a:rPr>
              <a:t>var setNameIdsES6 = (id, name) =&gt; ({ id : id, name : name });</a:t>
            </a:r>
            <a:endParaRPr b="0" i="1" sz="1800">
              <a:solidFill>
                <a:srgbClr val="434343"/>
              </a:solidFill>
              <a:latin typeface="Trebuchet MS"/>
              <a:ea typeface="Trebuchet MS"/>
              <a:cs typeface="Trebuchet MS"/>
              <a:sym typeface="Trebuchet MS"/>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0" name="Shape 680"/>
        <p:cNvGrpSpPr/>
        <p:nvPr/>
      </p:nvGrpSpPr>
      <p:grpSpPr>
        <a:xfrm>
          <a:off x="0" y="0"/>
          <a:ext cx="0" cy="0"/>
          <a:chOff x="0" y="0"/>
          <a:chExt cx="0" cy="0"/>
        </a:xfrm>
      </p:grpSpPr>
      <p:sp>
        <p:nvSpPr>
          <p:cNvPr id="681" name="Google Shape;681;p70"/>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Scope</a:t>
            </a:r>
            <a:endParaRPr sz="3600">
              <a:solidFill>
                <a:srgbClr val="63A814"/>
              </a:solidFill>
              <a:latin typeface="Alegreya"/>
              <a:ea typeface="Alegreya"/>
              <a:cs typeface="Alegreya"/>
              <a:sym typeface="Alegreya"/>
            </a:endParaRPr>
          </a:p>
        </p:txBody>
      </p:sp>
      <p:pic>
        <p:nvPicPr>
          <p:cNvPr id="682" name="Google Shape;682;p70"/>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683" name="Google Shape;683;p70"/>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Scope determines the accessibility (visibility) of variables.</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Javascript Function Scope</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In Javascript there are </a:t>
            </a:r>
            <a:r>
              <a:rPr lang="en" sz="2000">
                <a:solidFill>
                  <a:srgbClr val="434343"/>
                </a:solidFill>
                <a:latin typeface="Alegreya"/>
                <a:ea typeface="Alegreya"/>
                <a:cs typeface="Alegreya"/>
                <a:sym typeface="Alegreya"/>
              </a:rPr>
              <a:t>2 types</a:t>
            </a:r>
            <a:r>
              <a:rPr b="0" lang="en" sz="2000">
                <a:solidFill>
                  <a:srgbClr val="434343"/>
                </a:solidFill>
                <a:latin typeface="Alegreya"/>
                <a:ea typeface="Alegreya"/>
                <a:cs typeface="Alegreya"/>
                <a:sym typeface="Alegreya"/>
              </a:rPr>
              <a:t> of scope:</a:t>
            </a:r>
            <a:endParaRPr b="0" sz="2000">
              <a:solidFill>
                <a:srgbClr val="434343"/>
              </a:solidFill>
              <a:latin typeface="Alegreya"/>
              <a:ea typeface="Alegreya"/>
              <a:cs typeface="Alegreya"/>
              <a:sym typeface="Alegreya"/>
            </a:endParaRPr>
          </a:p>
          <a:p>
            <a:pPr indent="-355600" lvl="0" marL="9144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Local scope</a:t>
            </a:r>
            <a:endParaRPr b="0" sz="2000">
              <a:solidFill>
                <a:srgbClr val="434343"/>
              </a:solidFill>
              <a:latin typeface="Alegreya"/>
              <a:ea typeface="Alegreya"/>
              <a:cs typeface="Alegreya"/>
              <a:sym typeface="Alegreya"/>
            </a:endParaRPr>
          </a:p>
          <a:p>
            <a:pPr indent="-355600" lvl="0" marL="9144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Global scope</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has function scope, each function creates a new scope.</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Scope determines the accessibility (visibility) the variable.</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Variables defined inside a function are not accessible (visible) from outside the function.</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Google Shape;688;p71"/>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Scope (cont.)</a:t>
            </a:r>
            <a:endParaRPr sz="3600">
              <a:solidFill>
                <a:srgbClr val="63A814"/>
              </a:solidFill>
              <a:latin typeface="Alegreya"/>
              <a:ea typeface="Alegreya"/>
              <a:cs typeface="Alegreya"/>
              <a:sym typeface="Alegreya"/>
            </a:endParaRPr>
          </a:p>
        </p:txBody>
      </p:sp>
      <p:pic>
        <p:nvPicPr>
          <p:cNvPr id="689" name="Google Shape;689;p71"/>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690" name="Google Shape;690;p71"/>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sz="2000">
                <a:solidFill>
                  <a:srgbClr val="0170BA"/>
                </a:solidFill>
                <a:latin typeface="Alegreya"/>
                <a:ea typeface="Alegreya"/>
                <a:cs typeface="Alegreya"/>
                <a:sym typeface="Alegreya"/>
              </a:rPr>
              <a:t>Local Javascript Variables</a:t>
            </a:r>
            <a:endParaRPr sz="2000">
              <a:solidFill>
                <a:srgbClr val="0170BA"/>
              </a:solidFill>
              <a:latin typeface="Alegreya"/>
              <a:ea typeface="Alegreya"/>
              <a:cs typeface="Alegreya"/>
              <a:sym typeface="Alegreya"/>
            </a:endParaRPr>
          </a:p>
          <a:p>
            <a:pPr indent="-355600" lvl="0" marL="457200" rtl="0" algn="l">
              <a:lnSpc>
                <a:spcPct val="115000"/>
              </a:lnSpc>
              <a:spcBef>
                <a:spcPts val="500"/>
              </a:spcBef>
              <a:spcAft>
                <a:spcPts val="0"/>
              </a:spcAft>
              <a:buClr>
                <a:srgbClr val="434343"/>
              </a:buClr>
              <a:buSzPts val="2000"/>
              <a:buFont typeface="Alegreya"/>
              <a:buChar char="❏"/>
            </a:pPr>
            <a:r>
              <a:rPr b="0" lang="en" sz="2000">
                <a:solidFill>
                  <a:srgbClr val="000000"/>
                </a:solidFill>
                <a:latin typeface="Alegreya"/>
                <a:ea typeface="Alegreya"/>
                <a:cs typeface="Alegreya"/>
                <a:sym typeface="Alegreya"/>
              </a:rPr>
              <a:t>Variables declared within a JavaScript function, become </a:t>
            </a:r>
            <a:r>
              <a:rPr lang="en" sz="2000">
                <a:solidFill>
                  <a:srgbClr val="000000"/>
                </a:solidFill>
                <a:latin typeface="Alegreya"/>
                <a:ea typeface="Alegreya"/>
                <a:cs typeface="Alegreya"/>
                <a:sym typeface="Alegreya"/>
              </a:rPr>
              <a:t>LOCAL</a:t>
            </a:r>
            <a:r>
              <a:rPr b="0" lang="en" sz="2000">
                <a:solidFill>
                  <a:srgbClr val="000000"/>
                </a:solidFill>
                <a:latin typeface="Alegreya"/>
                <a:ea typeface="Alegreya"/>
                <a:cs typeface="Alegreya"/>
                <a:sym typeface="Alegreya"/>
              </a:rPr>
              <a:t> to the function.</a:t>
            </a:r>
            <a:endParaRPr b="0" sz="2000">
              <a:solidFill>
                <a:srgbClr val="000000"/>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000000"/>
                </a:solidFill>
                <a:latin typeface="Alegreya"/>
                <a:ea typeface="Alegreya"/>
                <a:cs typeface="Alegreya"/>
                <a:sym typeface="Alegreya"/>
              </a:rPr>
              <a:t>Local variables have </a:t>
            </a:r>
            <a:r>
              <a:rPr lang="en" sz="2000">
                <a:solidFill>
                  <a:srgbClr val="000000"/>
                </a:solidFill>
                <a:latin typeface="Alegreya"/>
                <a:ea typeface="Alegreya"/>
                <a:cs typeface="Alegreya"/>
                <a:sym typeface="Alegreya"/>
              </a:rPr>
              <a:t>local scope</a:t>
            </a:r>
            <a:r>
              <a:rPr b="0" lang="en" sz="2000">
                <a:solidFill>
                  <a:srgbClr val="000000"/>
                </a:solidFill>
                <a:latin typeface="Alegreya"/>
                <a:ea typeface="Alegreya"/>
                <a:cs typeface="Alegreya"/>
                <a:sym typeface="Alegreya"/>
              </a:rPr>
              <a:t>: They can only be accessed within the function.</a:t>
            </a:r>
            <a:endParaRPr b="0" sz="2000">
              <a:solidFill>
                <a:srgbClr val="000000"/>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000000"/>
                </a:solidFill>
                <a:latin typeface="Alegreya"/>
                <a:ea typeface="Alegreya"/>
                <a:cs typeface="Alegreya"/>
                <a:sym typeface="Alegreya"/>
              </a:rPr>
              <a:t>Since local variables are only recognized inside their functions, variables with the same name can be </a:t>
            </a:r>
            <a:r>
              <a:rPr lang="en" sz="2000">
                <a:solidFill>
                  <a:srgbClr val="000000"/>
                </a:solidFill>
                <a:latin typeface="Alegreya"/>
                <a:ea typeface="Alegreya"/>
                <a:cs typeface="Alegreya"/>
                <a:sym typeface="Alegreya"/>
              </a:rPr>
              <a:t>used in different functions</a:t>
            </a:r>
            <a:r>
              <a:rPr b="0" lang="en" sz="2000">
                <a:solidFill>
                  <a:srgbClr val="000000"/>
                </a:solidFill>
                <a:latin typeface="Alegreya"/>
                <a:ea typeface="Alegreya"/>
                <a:cs typeface="Alegreya"/>
                <a:sym typeface="Alegreya"/>
              </a:rPr>
              <a:t>.</a:t>
            </a:r>
            <a:endParaRPr b="0" sz="2000">
              <a:solidFill>
                <a:srgbClr val="000000"/>
              </a:solidFill>
              <a:latin typeface="Alegreya"/>
              <a:ea typeface="Alegreya"/>
              <a:cs typeface="Alegreya"/>
              <a:sym typeface="Alegreya"/>
            </a:endParaRPr>
          </a:p>
          <a:p>
            <a:pPr indent="0" lvl="0" marL="0" rtl="0" algn="l">
              <a:lnSpc>
                <a:spcPct val="115000"/>
              </a:lnSpc>
              <a:spcBef>
                <a:spcPts val="500"/>
              </a:spcBef>
              <a:spcAft>
                <a:spcPts val="0"/>
              </a:spcAft>
              <a:buNone/>
            </a:pPr>
            <a:r>
              <a:t/>
            </a:r>
            <a:endParaRPr sz="2000">
              <a:solidFill>
                <a:schemeClr val="accent5"/>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Introduction (cont.)</a:t>
            </a:r>
            <a:endParaRPr sz="3600">
              <a:solidFill>
                <a:srgbClr val="63A814"/>
              </a:solidFill>
              <a:latin typeface="Alegreya"/>
              <a:ea typeface="Alegreya"/>
              <a:cs typeface="Alegreya"/>
              <a:sym typeface="Alegreya"/>
            </a:endParaRPr>
          </a:p>
        </p:txBody>
      </p:sp>
      <p:sp>
        <p:nvSpPr>
          <p:cNvPr id="311" name="Google Shape;311;p18"/>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sz="2000" u="sng">
                <a:solidFill>
                  <a:srgbClr val="63A814"/>
                </a:solidFill>
                <a:latin typeface="Alegreya"/>
                <a:ea typeface="Alegreya"/>
                <a:cs typeface="Alegreya"/>
                <a:sym typeface="Alegreya"/>
              </a:rPr>
              <a:t>JavaScript: Changing HTML Content</a:t>
            </a:r>
            <a:endParaRPr sz="2000" u="sng">
              <a:solidFill>
                <a:srgbClr val="63A814"/>
              </a:solidFill>
              <a:latin typeface="Alegreya"/>
              <a:ea typeface="Alegreya"/>
              <a:cs typeface="Alegreya"/>
              <a:sym typeface="Alegreya"/>
            </a:endParaRPr>
          </a:p>
          <a:p>
            <a:pPr indent="-355600" lvl="0" marL="457200" rtl="0" algn="l">
              <a:lnSpc>
                <a:spcPct val="115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Using JavaScript to manipulate the content of HTML elements is a very powerful functionality.</a:t>
            </a:r>
            <a:endParaRPr b="0" sz="2000">
              <a:solidFill>
                <a:srgbClr val="434343"/>
              </a:solidFill>
              <a:latin typeface="Alegreya"/>
              <a:ea typeface="Alegreya"/>
              <a:cs typeface="Alegreya"/>
              <a:sym typeface="Alegreya"/>
            </a:endParaRPr>
          </a:p>
          <a:p>
            <a:pPr indent="0" lvl="0" marL="0" rtl="0" algn="l">
              <a:lnSpc>
                <a:spcPct val="115000"/>
              </a:lnSpc>
              <a:spcBef>
                <a:spcPts val="500"/>
              </a:spcBef>
              <a:spcAft>
                <a:spcPts val="0"/>
              </a:spcAft>
              <a:buNone/>
            </a:pPr>
            <a:r>
              <a:rPr lang="en" sz="2000">
                <a:solidFill>
                  <a:schemeClr val="accent5"/>
                </a:solidFill>
                <a:latin typeface="Alegreya"/>
                <a:ea typeface="Alegreya"/>
                <a:cs typeface="Alegreya"/>
                <a:sym typeface="Alegreya"/>
              </a:rPr>
              <a:t>Example:</a:t>
            </a:r>
            <a:r>
              <a:rPr b="0" lang="en" sz="2000">
                <a:solidFill>
                  <a:srgbClr val="000000"/>
                </a:solidFill>
                <a:latin typeface="Alegreya"/>
                <a:ea typeface="Alegreya"/>
                <a:cs typeface="Alegreya"/>
                <a:sym typeface="Alegreya"/>
              </a:rPr>
              <a:t>	</a:t>
            </a:r>
            <a:r>
              <a:rPr b="0" i="1" lang="en" sz="1600">
                <a:solidFill>
                  <a:srgbClr val="666666"/>
                </a:solidFill>
                <a:latin typeface="Trebuchet MS"/>
                <a:ea typeface="Trebuchet MS"/>
                <a:cs typeface="Trebuchet MS"/>
                <a:sym typeface="Trebuchet MS"/>
              </a:rPr>
              <a:t>x=document.getElementById("demo");  // Find the element</a:t>
            </a:r>
            <a:endParaRPr b="0" i="1" sz="1600">
              <a:solidFill>
                <a:srgbClr val="666666"/>
              </a:solidFill>
              <a:latin typeface="Trebuchet MS"/>
              <a:ea typeface="Trebuchet MS"/>
              <a:cs typeface="Trebuchet MS"/>
              <a:sym typeface="Trebuchet MS"/>
            </a:endParaRPr>
          </a:p>
          <a:p>
            <a:pPr indent="457200" lvl="0" marL="914400" rtl="0" algn="l">
              <a:lnSpc>
                <a:spcPct val="115000"/>
              </a:lnSpc>
              <a:spcBef>
                <a:spcPts val="500"/>
              </a:spcBef>
              <a:spcAft>
                <a:spcPts val="0"/>
              </a:spcAft>
              <a:buNone/>
            </a:pPr>
            <a:r>
              <a:rPr b="0" i="1" lang="en" sz="1600">
                <a:solidFill>
                  <a:srgbClr val="666666"/>
                </a:solidFill>
                <a:latin typeface="Trebuchet MS"/>
                <a:ea typeface="Trebuchet MS"/>
                <a:cs typeface="Trebuchet MS"/>
                <a:sym typeface="Trebuchet MS"/>
              </a:rPr>
              <a:t>x.innerHTML="Hello JavaScript!";  // Change the content</a:t>
            </a:r>
            <a:endParaRPr b="0" sz="1600">
              <a:solidFill>
                <a:srgbClr val="666666"/>
              </a:solidFill>
              <a:latin typeface="Trebuchet MS"/>
              <a:ea typeface="Trebuchet MS"/>
              <a:cs typeface="Trebuchet MS"/>
              <a:sym typeface="Trebuchet MS"/>
            </a:endParaRPr>
          </a:p>
          <a:p>
            <a:pPr indent="-355600" lvl="0" marL="457200" rtl="0" algn="l">
              <a:lnSpc>
                <a:spcPct val="115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You will often see </a:t>
            </a:r>
            <a:r>
              <a:rPr lang="en" sz="2000">
                <a:solidFill>
                  <a:schemeClr val="accent5"/>
                </a:solidFill>
                <a:latin typeface="Alegreya"/>
                <a:ea typeface="Alegreya"/>
                <a:cs typeface="Alegreya"/>
                <a:sym typeface="Alegreya"/>
              </a:rPr>
              <a:t>document.getElementByID("</a:t>
            </a:r>
            <a:r>
              <a:rPr i="1" lang="en" sz="2000">
                <a:solidFill>
                  <a:schemeClr val="accent5"/>
                </a:solidFill>
                <a:latin typeface="Alegreya"/>
                <a:ea typeface="Alegreya"/>
                <a:cs typeface="Alegreya"/>
                <a:sym typeface="Alegreya"/>
              </a:rPr>
              <a:t>some id</a:t>
            </a:r>
            <a:r>
              <a:rPr lang="en" sz="2000">
                <a:solidFill>
                  <a:schemeClr val="accent5"/>
                </a:solidFill>
                <a:latin typeface="Alegreya"/>
                <a:ea typeface="Alegreya"/>
                <a:cs typeface="Alegreya"/>
                <a:sym typeface="Alegreya"/>
              </a:rPr>
              <a:t>")</a:t>
            </a:r>
            <a:r>
              <a:rPr b="0" lang="en" sz="2000">
                <a:solidFill>
                  <a:srgbClr val="434343"/>
                </a:solidFill>
                <a:latin typeface="Alegreya"/>
                <a:ea typeface="Alegreya"/>
                <a:cs typeface="Alegreya"/>
                <a:sym typeface="Alegreya"/>
              </a:rPr>
              <a:t>. This is defined in the HTML DOM.</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DOM (</a:t>
            </a:r>
            <a:r>
              <a:rPr lang="en" sz="2000">
                <a:solidFill>
                  <a:schemeClr val="accent5"/>
                </a:solidFill>
                <a:latin typeface="Alegreya"/>
                <a:ea typeface="Alegreya"/>
                <a:cs typeface="Alegreya"/>
                <a:sym typeface="Alegreya"/>
              </a:rPr>
              <a:t>D</a:t>
            </a:r>
            <a:r>
              <a:rPr b="0" lang="en" sz="2000">
                <a:solidFill>
                  <a:schemeClr val="accent5"/>
                </a:solidFill>
                <a:latin typeface="Alegreya"/>
                <a:ea typeface="Alegreya"/>
                <a:cs typeface="Alegreya"/>
                <a:sym typeface="Alegreya"/>
              </a:rPr>
              <a:t>ocument </a:t>
            </a:r>
            <a:r>
              <a:rPr lang="en" sz="2000">
                <a:solidFill>
                  <a:schemeClr val="accent5"/>
                </a:solidFill>
                <a:latin typeface="Alegreya"/>
                <a:ea typeface="Alegreya"/>
                <a:cs typeface="Alegreya"/>
                <a:sym typeface="Alegreya"/>
              </a:rPr>
              <a:t>O</a:t>
            </a:r>
            <a:r>
              <a:rPr b="0" lang="en" sz="2000">
                <a:solidFill>
                  <a:schemeClr val="accent5"/>
                </a:solidFill>
                <a:latin typeface="Alegreya"/>
                <a:ea typeface="Alegreya"/>
                <a:cs typeface="Alegreya"/>
                <a:sym typeface="Alegreya"/>
              </a:rPr>
              <a:t>bject </a:t>
            </a:r>
            <a:r>
              <a:rPr lang="en" sz="2000">
                <a:solidFill>
                  <a:schemeClr val="accent5"/>
                </a:solidFill>
                <a:latin typeface="Alegreya"/>
                <a:ea typeface="Alegreya"/>
                <a:cs typeface="Alegreya"/>
                <a:sym typeface="Alegreya"/>
              </a:rPr>
              <a:t>M</a:t>
            </a:r>
            <a:r>
              <a:rPr b="0" lang="en" sz="2000">
                <a:solidFill>
                  <a:schemeClr val="accent5"/>
                </a:solidFill>
                <a:latin typeface="Alegreya"/>
                <a:ea typeface="Alegreya"/>
                <a:cs typeface="Alegreya"/>
                <a:sym typeface="Alegreya"/>
              </a:rPr>
              <a:t>odel</a:t>
            </a:r>
            <a:r>
              <a:rPr b="0" lang="en" sz="2000">
                <a:solidFill>
                  <a:srgbClr val="434343"/>
                </a:solidFill>
                <a:latin typeface="Alegreya"/>
                <a:ea typeface="Alegreya"/>
                <a:cs typeface="Alegreya"/>
                <a:sym typeface="Alegreya"/>
              </a:rPr>
              <a:t>) is the official W3C standard for accessing HTML elements.</a:t>
            </a:r>
            <a:endParaRPr sz="2000" u="sng">
              <a:solidFill>
                <a:srgbClr val="0170BA"/>
              </a:solidFill>
              <a:latin typeface="Alegreya"/>
              <a:ea typeface="Alegreya"/>
              <a:cs typeface="Alegreya"/>
              <a:sym typeface="Alegreya"/>
            </a:endParaRPr>
          </a:p>
        </p:txBody>
      </p:sp>
      <p:pic>
        <p:nvPicPr>
          <p:cNvPr id="312" name="Google Shape;312;p18"/>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Google Shape;695;p72"/>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Scope (cont.)</a:t>
            </a:r>
            <a:endParaRPr sz="3600">
              <a:solidFill>
                <a:srgbClr val="63A814"/>
              </a:solidFill>
              <a:latin typeface="Alegreya"/>
              <a:ea typeface="Alegreya"/>
              <a:cs typeface="Alegreya"/>
              <a:sym typeface="Alegreya"/>
            </a:endParaRPr>
          </a:p>
        </p:txBody>
      </p:sp>
      <p:pic>
        <p:nvPicPr>
          <p:cNvPr id="696" name="Google Shape;696;p72"/>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697" name="Google Shape;697;p72"/>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Global </a:t>
            </a:r>
            <a:r>
              <a:rPr lang="en" sz="2000">
                <a:solidFill>
                  <a:srgbClr val="0170BA"/>
                </a:solidFill>
                <a:latin typeface="Alegreya"/>
                <a:ea typeface="Alegreya"/>
                <a:cs typeface="Alegreya"/>
                <a:sym typeface="Alegreya"/>
              </a:rPr>
              <a:t>Javascript Variables</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000000"/>
                </a:solidFill>
                <a:latin typeface="Alegreya"/>
                <a:ea typeface="Alegreya"/>
                <a:cs typeface="Alegreya"/>
                <a:sym typeface="Alegreya"/>
              </a:rPr>
              <a:t>Variable declared outside a function, become </a:t>
            </a:r>
            <a:r>
              <a:rPr lang="en" sz="2000">
                <a:solidFill>
                  <a:schemeClr val="accent5"/>
                </a:solidFill>
                <a:latin typeface="Alegreya"/>
                <a:ea typeface="Alegreya"/>
                <a:cs typeface="Alegreya"/>
                <a:sym typeface="Alegreya"/>
              </a:rPr>
              <a:t>GLOBAL</a:t>
            </a:r>
            <a:r>
              <a:rPr b="0" lang="en" sz="2000">
                <a:solidFill>
                  <a:srgbClr val="000000"/>
                </a:solidFill>
                <a:latin typeface="Alegreya"/>
                <a:ea typeface="Alegreya"/>
                <a:cs typeface="Alegreya"/>
                <a:sym typeface="Alegreya"/>
              </a:rPr>
              <a:t>, and all scripts and functions on the web page can access it.</a:t>
            </a:r>
            <a:endParaRPr b="0" sz="2000">
              <a:solidFill>
                <a:srgbClr val="000000"/>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chemeClr val="accent5"/>
                </a:solidFill>
                <a:latin typeface="Alegreya"/>
                <a:ea typeface="Alegreya"/>
                <a:cs typeface="Alegreya"/>
                <a:sym typeface="Alegreya"/>
              </a:rPr>
              <a:t>Example: </a:t>
            </a:r>
            <a:endParaRPr b="0" sz="1800">
              <a:solidFill>
                <a:srgbClr val="D4D4D4"/>
              </a:solidFill>
              <a:latin typeface="Trebuchet MS"/>
              <a:ea typeface="Trebuchet MS"/>
              <a:cs typeface="Trebuchet MS"/>
              <a:sym typeface="Trebuchet MS"/>
            </a:endParaRPr>
          </a:p>
          <a:p>
            <a:pPr indent="0" lvl="0" marL="9144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let getUsername = document.getElementById("name");</a:t>
            </a:r>
            <a:endParaRPr b="0" sz="1800">
              <a:solidFill>
                <a:srgbClr val="434343"/>
              </a:solidFill>
              <a:latin typeface="Trebuchet MS"/>
              <a:ea typeface="Trebuchet MS"/>
              <a:cs typeface="Trebuchet MS"/>
              <a:sym typeface="Trebuchet MS"/>
            </a:endParaRPr>
          </a:p>
          <a:p>
            <a:pPr indent="0" lvl="0" marL="9144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function exchangeable () {</a:t>
            </a:r>
            <a:endParaRPr b="0" sz="18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if (getUsername.value != null) {</a:t>
            </a:r>
            <a:endParaRPr b="0" sz="18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console.log("You are free to enter");</a:t>
            </a:r>
            <a:endParaRPr b="0" sz="18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a:t>
            </a:r>
            <a:endParaRPr b="0" sz="1800">
              <a:solidFill>
                <a:srgbClr val="434343"/>
              </a:solidFill>
              <a:latin typeface="Trebuchet MS"/>
              <a:ea typeface="Trebuchet MS"/>
              <a:cs typeface="Trebuchet MS"/>
              <a:sym typeface="Trebuchet MS"/>
            </a:endParaRPr>
          </a:p>
          <a:p>
            <a:pPr indent="0" lvl="0" marL="9144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a:t>
            </a:r>
            <a:endParaRPr b="0"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t/>
            </a:r>
            <a:endParaRPr b="0"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rPr b="0" lang="en" sz="2000">
                <a:solidFill>
                  <a:srgbClr val="000000"/>
                </a:solidFill>
                <a:latin typeface="Alegreya"/>
                <a:ea typeface="Alegreya"/>
                <a:cs typeface="Alegreya"/>
                <a:sym typeface="Alegreya"/>
              </a:rPr>
              <a:t>		</a:t>
            </a:r>
            <a:endParaRPr b="0" sz="2000">
              <a:solidFill>
                <a:srgbClr val="000000"/>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1" name="Shape 701"/>
        <p:cNvGrpSpPr/>
        <p:nvPr/>
      </p:nvGrpSpPr>
      <p:grpSpPr>
        <a:xfrm>
          <a:off x="0" y="0"/>
          <a:ext cx="0" cy="0"/>
          <a:chOff x="0" y="0"/>
          <a:chExt cx="0" cy="0"/>
        </a:xfrm>
      </p:grpSpPr>
      <p:sp>
        <p:nvSpPr>
          <p:cNvPr id="702" name="Google Shape;702;p73"/>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Scope (cont.)</a:t>
            </a:r>
            <a:endParaRPr sz="3600">
              <a:solidFill>
                <a:srgbClr val="63A814"/>
              </a:solidFill>
              <a:latin typeface="Alegreya"/>
              <a:ea typeface="Alegreya"/>
              <a:cs typeface="Alegreya"/>
              <a:sym typeface="Alegreya"/>
            </a:endParaRPr>
          </a:p>
        </p:txBody>
      </p:sp>
      <p:pic>
        <p:nvPicPr>
          <p:cNvPr id="703" name="Google Shape;703;p73"/>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704" name="Google Shape;704;p73"/>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sz="2000">
                <a:solidFill>
                  <a:srgbClr val="0170BA"/>
                </a:solidFill>
                <a:latin typeface="Alegreya"/>
                <a:ea typeface="Alegreya"/>
                <a:cs typeface="Alegreya"/>
                <a:sym typeface="Alegreya"/>
              </a:rPr>
              <a:t>The Lifetime of Javascript Variables</a:t>
            </a:r>
            <a:endParaRPr sz="2000">
              <a:solidFill>
                <a:srgbClr val="0170BA"/>
              </a:solidFill>
              <a:latin typeface="Alegreya"/>
              <a:ea typeface="Alegreya"/>
              <a:cs typeface="Alegreya"/>
              <a:sym typeface="Alegreya"/>
            </a:endParaRPr>
          </a:p>
          <a:p>
            <a:pPr indent="-355600" lvl="0" marL="457200" rtl="0" algn="l">
              <a:lnSpc>
                <a:spcPct val="115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lifetime Javascript variables start when they are </a:t>
            </a:r>
            <a:r>
              <a:rPr lang="en" sz="2000">
                <a:solidFill>
                  <a:srgbClr val="434343"/>
                </a:solidFill>
                <a:latin typeface="Alegreya"/>
                <a:ea typeface="Alegreya"/>
                <a:cs typeface="Alegreya"/>
                <a:sym typeface="Alegreya"/>
              </a:rPr>
              <a:t>declared</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Local variables are created when a function starts, and deleted when the function is completed. </a:t>
            </a:r>
            <a:endParaRPr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Global variables are deleted when you close the page.</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8" name="Shape 708"/>
        <p:cNvGrpSpPr/>
        <p:nvPr/>
      </p:nvGrpSpPr>
      <p:grpSpPr>
        <a:xfrm>
          <a:off x="0" y="0"/>
          <a:ext cx="0" cy="0"/>
          <a:chOff x="0" y="0"/>
          <a:chExt cx="0" cy="0"/>
        </a:xfrm>
      </p:grpSpPr>
      <p:sp>
        <p:nvSpPr>
          <p:cNvPr id="709" name="Google Shape;709;p74"/>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Operators</a:t>
            </a:r>
            <a:endParaRPr sz="3600">
              <a:solidFill>
                <a:srgbClr val="63A814"/>
              </a:solidFill>
              <a:latin typeface="Alegreya"/>
              <a:ea typeface="Alegreya"/>
              <a:cs typeface="Alegreya"/>
              <a:sym typeface="Alegreya"/>
            </a:endParaRPr>
          </a:p>
        </p:txBody>
      </p:sp>
      <p:pic>
        <p:nvPicPr>
          <p:cNvPr id="710" name="Google Shape;710;p74"/>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711" name="Google Shape;711;p74"/>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What is Operator?</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Operators are used to assign values, compare values, perform arithmetic operations, and more.</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supports the following types of operators:</a:t>
            </a:r>
            <a:endParaRPr b="0" sz="2000">
              <a:solidFill>
                <a:srgbClr val="434343"/>
              </a:solidFill>
              <a:latin typeface="Alegreya"/>
              <a:ea typeface="Alegreya"/>
              <a:cs typeface="Alegreya"/>
              <a:sym typeface="Alegreya"/>
            </a:endParaRPr>
          </a:p>
          <a:p>
            <a:pPr indent="-355600" lvl="1" marL="9144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Arithmetic Operators</a:t>
            </a:r>
            <a:endParaRPr b="0" sz="2000">
              <a:solidFill>
                <a:srgbClr val="434343"/>
              </a:solidFill>
              <a:latin typeface="Alegreya"/>
              <a:ea typeface="Alegreya"/>
              <a:cs typeface="Alegreya"/>
              <a:sym typeface="Alegreya"/>
            </a:endParaRPr>
          </a:p>
          <a:p>
            <a:pPr indent="-355600" lvl="1" marL="914400" marR="25400" rtl="0" algn="just">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Comparison Operators</a:t>
            </a:r>
            <a:endParaRPr b="0" sz="2000">
              <a:solidFill>
                <a:srgbClr val="434343"/>
              </a:solidFill>
              <a:latin typeface="Alegreya"/>
              <a:ea typeface="Alegreya"/>
              <a:cs typeface="Alegreya"/>
              <a:sym typeface="Alegreya"/>
            </a:endParaRPr>
          </a:p>
          <a:p>
            <a:pPr indent="-355600" lvl="1" marL="914400" marR="25400" rtl="0" algn="just">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Logical (or Relational) Operators</a:t>
            </a:r>
            <a:endParaRPr b="0" sz="2000">
              <a:solidFill>
                <a:srgbClr val="434343"/>
              </a:solidFill>
              <a:latin typeface="Alegreya"/>
              <a:ea typeface="Alegreya"/>
              <a:cs typeface="Alegreya"/>
              <a:sym typeface="Alegreya"/>
            </a:endParaRPr>
          </a:p>
          <a:p>
            <a:pPr indent="-355600" lvl="1" marL="914400" marR="25400" rtl="0" algn="just">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Assignment Operators</a:t>
            </a:r>
            <a:endParaRPr b="0" sz="2000">
              <a:solidFill>
                <a:srgbClr val="434343"/>
              </a:solidFill>
              <a:latin typeface="Alegreya"/>
              <a:ea typeface="Alegreya"/>
              <a:cs typeface="Alegreya"/>
              <a:sym typeface="Alegreya"/>
            </a:endParaRPr>
          </a:p>
          <a:p>
            <a:pPr indent="-355600" lvl="1" marL="914400" marR="25400" rtl="0" algn="just">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Conditional (or ternary) Operators</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5" name="Shape 715"/>
        <p:cNvGrpSpPr/>
        <p:nvPr/>
      </p:nvGrpSpPr>
      <p:grpSpPr>
        <a:xfrm>
          <a:off x="0" y="0"/>
          <a:ext cx="0" cy="0"/>
          <a:chOff x="0" y="0"/>
          <a:chExt cx="0" cy="0"/>
        </a:xfrm>
      </p:grpSpPr>
      <p:sp>
        <p:nvSpPr>
          <p:cNvPr id="716" name="Google Shape;716;p75"/>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Operators</a:t>
            </a:r>
            <a:endParaRPr sz="3600">
              <a:solidFill>
                <a:srgbClr val="63A814"/>
              </a:solidFill>
              <a:latin typeface="Alegreya"/>
              <a:ea typeface="Alegreya"/>
              <a:cs typeface="Alegreya"/>
              <a:sym typeface="Alegreya"/>
            </a:endParaRPr>
          </a:p>
        </p:txBody>
      </p:sp>
      <p:pic>
        <p:nvPicPr>
          <p:cNvPr id="717" name="Google Shape;717;p75"/>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718" name="Google Shape;718;p75"/>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Arithmetic Operators</a:t>
            </a:r>
            <a:endParaRPr sz="2000">
              <a:solidFill>
                <a:srgbClr val="0170BA"/>
              </a:solidFill>
              <a:latin typeface="Alegreya"/>
              <a:ea typeface="Alegreya"/>
              <a:cs typeface="Alegreya"/>
              <a:sym typeface="Alegreya"/>
            </a:endParaRPr>
          </a:p>
          <a:p>
            <a:pPr indent="-342900" lvl="0" marL="457200" marR="25400" rtl="0" algn="just">
              <a:lnSpc>
                <a:spcPct val="100000"/>
              </a:lnSpc>
              <a:spcBef>
                <a:spcPts val="0"/>
              </a:spcBef>
              <a:spcAft>
                <a:spcPts val="0"/>
              </a:spcAft>
              <a:buClr>
                <a:srgbClr val="434343"/>
              </a:buClr>
              <a:buSzPts val="1800"/>
              <a:buFont typeface="Alegreya"/>
              <a:buChar char="❏"/>
            </a:pPr>
            <a:r>
              <a:rPr b="0" lang="en" sz="1800">
                <a:solidFill>
                  <a:srgbClr val="434343"/>
                </a:solidFill>
                <a:highlight>
                  <a:srgbClr val="FFFFFF"/>
                </a:highlight>
                <a:latin typeface="Alegreya"/>
                <a:ea typeface="Alegreya"/>
                <a:cs typeface="Alegreya"/>
                <a:sym typeface="Alegreya"/>
              </a:rPr>
              <a:t>Arithmetic operators are used to perform arithmetic between variables and/or values.</a:t>
            </a:r>
            <a:r>
              <a:rPr b="0" lang="en" sz="1800">
                <a:solidFill>
                  <a:srgbClr val="000000"/>
                </a:solidFill>
                <a:highlight>
                  <a:srgbClr val="FFFFFF"/>
                </a:highlight>
                <a:latin typeface="Alegreya"/>
                <a:ea typeface="Alegreya"/>
                <a:cs typeface="Alegreya"/>
                <a:sym typeface="Alegreya"/>
              </a:rPr>
              <a:t> </a:t>
            </a:r>
            <a:r>
              <a:rPr lang="en" sz="1800">
                <a:solidFill>
                  <a:srgbClr val="0170BA"/>
                </a:solidFill>
                <a:latin typeface="Alegreya"/>
                <a:ea typeface="Alegreya"/>
                <a:cs typeface="Alegreya"/>
                <a:sym typeface="Alegreya"/>
              </a:rPr>
              <a:t>Example:</a:t>
            </a:r>
            <a:r>
              <a:rPr b="0" lang="en" sz="1800">
                <a:solidFill>
                  <a:srgbClr val="000000"/>
                </a:solidFill>
                <a:highlight>
                  <a:srgbClr val="FFFFFF"/>
                </a:highlight>
                <a:latin typeface="Alegreya"/>
                <a:ea typeface="Alegreya"/>
                <a:cs typeface="Alegreya"/>
                <a:sym typeface="Alegreya"/>
              </a:rPr>
              <a:t> </a:t>
            </a:r>
            <a:r>
              <a:rPr b="0" lang="en" sz="1800">
                <a:solidFill>
                  <a:srgbClr val="434343"/>
                </a:solidFill>
                <a:highlight>
                  <a:srgbClr val="FFFFFF"/>
                </a:highlight>
                <a:latin typeface="Alegreya"/>
                <a:ea typeface="Alegreya"/>
                <a:cs typeface="Alegreya"/>
                <a:sym typeface="Alegreya"/>
              </a:rPr>
              <a:t>Given Y = 5</a:t>
            </a:r>
            <a:endParaRPr b="0" sz="1800">
              <a:solidFill>
                <a:srgbClr val="434343"/>
              </a:solidFill>
              <a:highlight>
                <a:srgbClr val="FFFFFF"/>
              </a:highlight>
              <a:latin typeface="Alegreya"/>
              <a:ea typeface="Alegreya"/>
              <a:cs typeface="Alegreya"/>
              <a:sym typeface="Alegreya"/>
            </a:endParaRPr>
          </a:p>
          <a:p>
            <a:pPr indent="0" lvl="0" marL="0" marR="25400" rtl="0" algn="just">
              <a:lnSpc>
                <a:spcPct val="100000"/>
              </a:lnSpc>
              <a:spcBef>
                <a:spcPts val="1000"/>
              </a:spcBef>
              <a:spcAft>
                <a:spcPts val="1000"/>
              </a:spcAft>
              <a:buNone/>
            </a:pPr>
            <a:r>
              <a:t/>
            </a:r>
            <a:endParaRPr b="0" sz="2000">
              <a:solidFill>
                <a:srgbClr val="000000"/>
              </a:solidFill>
              <a:highlight>
                <a:srgbClr val="FFFFFF"/>
              </a:highlight>
              <a:latin typeface="Alegreya"/>
              <a:ea typeface="Alegreya"/>
              <a:cs typeface="Alegreya"/>
              <a:sym typeface="Alegreya"/>
            </a:endParaRPr>
          </a:p>
        </p:txBody>
      </p:sp>
      <p:graphicFrame>
        <p:nvGraphicFramePr>
          <p:cNvPr id="719" name="Google Shape;719;p75"/>
          <p:cNvGraphicFramePr/>
          <p:nvPr/>
        </p:nvGraphicFramePr>
        <p:xfrm>
          <a:off x="485525" y="2276150"/>
          <a:ext cx="3000000" cy="3000000"/>
        </p:xfrm>
        <a:graphic>
          <a:graphicData uri="http://schemas.openxmlformats.org/drawingml/2006/table">
            <a:tbl>
              <a:tblPr>
                <a:noFill/>
                <a:tableStyleId>{74AFA9C1-3977-4363-B957-740D09E80203}</a:tableStyleId>
              </a:tblPr>
              <a:tblGrid>
                <a:gridCol w="1511325"/>
                <a:gridCol w="2575150"/>
                <a:gridCol w="2116250"/>
                <a:gridCol w="2067575"/>
              </a:tblGrid>
              <a:tr h="356775">
                <a:tc>
                  <a:txBody>
                    <a:bodyPr>
                      <a:noAutofit/>
                    </a:bodyPr>
                    <a:lstStyle/>
                    <a:p>
                      <a:pPr indent="0" lvl="0" marL="0" rtl="0" algn="l">
                        <a:spcBef>
                          <a:spcPts val="0"/>
                        </a:spcBef>
                        <a:spcAft>
                          <a:spcPts val="0"/>
                        </a:spcAft>
                        <a:buNone/>
                      </a:pPr>
                      <a:r>
                        <a:rPr b="1" lang="en" sz="1200">
                          <a:solidFill>
                            <a:srgbClr val="FFFFFF"/>
                          </a:solidFill>
                          <a:latin typeface="Alegreya"/>
                          <a:ea typeface="Alegreya"/>
                          <a:cs typeface="Alegreya"/>
                          <a:sym typeface="Alegreya"/>
                        </a:rPr>
                        <a:t>Operator</a:t>
                      </a:r>
                      <a:endParaRPr b="1" sz="1200">
                        <a:solidFill>
                          <a:srgbClr val="FFFFFF"/>
                        </a:solidFill>
                        <a:latin typeface="Alegreya"/>
                        <a:ea typeface="Alegreya"/>
                        <a:cs typeface="Alegreya"/>
                        <a:sym typeface="Alegreya"/>
                      </a:endParaRPr>
                    </a:p>
                  </a:txBody>
                  <a:tcPr marT="91425" marB="91425" marR="91425" marL="91425">
                    <a:solidFill>
                      <a:srgbClr val="0170BA"/>
                    </a:solidFill>
                  </a:tcPr>
                </a:tc>
                <a:tc>
                  <a:txBody>
                    <a:bodyPr>
                      <a:noAutofit/>
                    </a:bodyPr>
                    <a:lstStyle/>
                    <a:p>
                      <a:pPr indent="0" lvl="0" marL="0" rtl="0" algn="l">
                        <a:spcBef>
                          <a:spcPts val="0"/>
                        </a:spcBef>
                        <a:spcAft>
                          <a:spcPts val="0"/>
                        </a:spcAft>
                        <a:buNone/>
                      </a:pPr>
                      <a:r>
                        <a:rPr b="1" lang="en" sz="1200">
                          <a:solidFill>
                            <a:srgbClr val="FFFFFF"/>
                          </a:solidFill>
                          <a:latin typeface="Alegreya"/>
                          <a:ea typeface="Alegreya"/>
                          <a:cs typeface="Alegreya"/>
                          <a:sym typeface="Alegreya"/>
                        </a:rPr>
                        <a:t>Description</a:t>
                      </a:r>
                      <a:endParaRPr b="1" sz="1200">
                        <a:solidFill>
                          <a:srgbClr val="FFFFFF"/>
                        </a:solidFill>
                        <a:latin typeface="Alegreya"/>
                        <a:ea typeface="Alegreya"/>
                        <a:cs typeface="Alegreya"/>
                        <a:sym typeface="Alegreya"/>
                      </a:endParaRPr>
                    </a:p>
                  </a:txBody>
                  <a:tcPr marT="91425" marB="91425" marR="91425" marL="91425">
                    <a:solidFill>
                      <a:srgbClr val="0170BA"/>
                    </a:solidFill>
                  </a:tcPr>
                </a:tc>
                <a:tc>
                  <a:txBody>
                    <a:bodyPr>
                      <a:noAutofit/>
                    </a:bodyPr>
                    <a:lstStyle/>
                    <a:p>
                      <a:pPr indent="0" lvl="0" marL="0" rtl="0" algn="l">
                        <a:spcBef>
                          <a:spcPts val="0"/>
                        </a:spcBef>
                        <a:spcAft>
                          <a:spcPts val="0"/>
                        </a:spcAft>
                        <a:buNone/>
                      </a:pPr>
                      <a:r>
                        <a:rPr b="1" lang="en" sz="1200">
                          <a:solidFill>
                            <a:srgbClr val="FFFFFF"/>
                          </a:solidFill>
                          <a:latin typeface="Alegreya"/>
                          <a:ea typeface="Alegreya"/>
                          <a:cs typeface="Alegreya"/>
                          <a:sym typeface="Alegreya"/>
                        </a:rPr>
                        <a:t>Example</a:t>
                      </a:r>
                      <a:endParaRPr b="1" sz="1200">
                        <a:solidFill>
                          <a:srgbClr val="FFFFFF"/>
                        </a:solidFill>
                        <a:latin typeface="Alegreya"/>
                        <a:ea typeface="Alegreya"/>
                        <a:cs typeface="Alegreya"/>
                        <a:sym typeface="Alegreya"/>
                      </a:endParaRPr>
                    </a:p>
                  </a:txBody>
                  <a:tcPr marT="91425" marB="91425" marR="91425" marL="91425">
                    <a:solidFill>
                      <a:srgbClr val="0170BA"/>
                    </a:solidFill>
                  </a:tcPr>
                </a:tc>
                <a:tc>
                  <a:txBody>
                    <a:bodyPr>
                      <a:noAutofit/>
                    </a:bodyPr>
                    <a:lstStyle/>
                    <a:p>
                      <a:pPr indent="0" lvl="0" marL="0" rtl="0" algn="l">
                        <a:spcBef>
                          <a:spcPts val="0"/>
                        </a:spcBef>
                        <a:spcAft>
                          <a:spcPts val="0"/>
                        </a:spcAft>
                        <a:buNone/>
                      </a:pPr>
                      <a:r>
                        <a:rPr b="1" lang="en" sz="1200">
                          <a:solidFill>
                            <a:srgbClr val="FFFFFF"/>
                          </a:solidFill>
                          <a:latin typeface="Alegreya"/>
                          <a:ea typeface="Alegreya"/>
                          <a:cs typeface="Alegreya"/>
                          <a:sym typeface="Alegreya"/>
                        </a:rPr>
                        <a:t>Result</a:t>
                      </a:r>
                      <a:endParaRPr b="1" sz="1200">
                        <a:solidFill>
                          <a:srgbClr val="FFFFFF"/>
                        </a:solidFill>
                        <a:latin typeface="Alegreya"/>
                        <a:ea typeface="Alegreya"/>
                        <a:cs typeface="Alegreya"/>
                        <a:sym typeface="Alegreya"/>
                      </a:endParaRPr>
                    </a:p>
                  </a:txBody>
                  <a:tcPr marT="91425" marB="91425" marR="91425" marL="91425">
                    <a:solidFill>
                      <a:srgbClr val="0170BA"/>
                    </a:solidFill>
                  </a:tcPr>
                </a:tc>
              </a:tr>
              <a:tr h="358650">
                <a:tc>
                  <a:txBody>
                    <a:bodyPr>
                      <a:noAutofit/>
                    </a:bodyPr>
                    <a:lstStyle/>
                    <a:p>
                      <a:pPr indent="0" lvl="0" marL="0" rtl="0" algn="l">
                        <a:spcBef>
                          <a:spcPts val="0"/>
                        </a:spcBef>
                        <a:spcAft>
                          <a:spcPts val="0"/>
                        </a:spcAft>
                        <a:buNone/>
                      </a:pPr>
                      <a:r>
                        <a:rPr b="1" lang="en" sz="1100">
                          <a:solidFill>
                            <a:srgbClr val="434343"/>
                          </a:solidFill>
                          <a:latin typeface="Libre Baskerville"/>
                          <a:ea typeface="Libre Baskerville"/>
                          <a:cs typeface="Libre Baskerville"/>
                          <a:sym typeface="Libre Baskerville"/>
                        </a:rPr>
                        <a:t>+</a:t>
                      </a:r>
                      <a:endParaRPr b="1" sz="1100">
                        <a:solidFill>
                          <a:srgbClr val="434343"/>
                        </a:solidFill>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spcBef>
                          <a:spcPts val="0"/>
                        </a:spcBef>
                        <a:spcAft>
                          <a:spcPts val="0"/>
                        </a:spcAft>
                        <a:buNone/>
                      </a:pPr>
                      <a:r>
                        <a:rPr b="1" lang="en" sz="1100">
                          <a:solidFill>
                            <a:srgbClr val="434343"/>
                          </a:solidFill>
                          <a:latin typeface="Libre Baskerville"/>
                          <a:ea typeface="Libre Baskerville"/>
                          <a:cs typeface="Libre Baskerville"/>
                          <a:sym typeface="Libre Baskerville"/>
                        </a:rPr>
                        <a:t>Addition</a:t>
                      </a:r>
                      <a:endParaRPr b="1" sz="1100">
                        <a:solidFill>
                          <a:srgbClr val="434343"/>
                        </a:solidFill>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spcBef>
                          <a:spcPts val="0"/>
                        </a:spcBef>
                        <a:spcAft>
                          <a:spcPts val="0"/>
                        </a:spcAft>
                        <a:buNone/>
                      </a:pPr>
                      <a:r>
                        <a:rPr b="1" lang="en" sz="1100">
                          <a:solidFill>
                            <a:srgbClr val="434343"/>
                          </a:solidFill>
                          <a:latin typeface="Libre Baskerville"/>
                          <a:ea typeface="Libre Baskerville"/>
                          <a:cs typeface="Libre Baskerville"/>
                          <a:sym typeface="Libre Baskerville"/>
                        </a:rPr>
                        <a:t>X = Y + 2</a:t>
                      </a:r>
                      <a:endParaRPr b="1" sz="1100">
                        <a:solidFill>
                          <a:srgbClr val="434343"/>
                        </a:solidFill>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spcBef>
                          <a:spcPts val="0"/>
                        </a:spcBef>
                        <a:spcAft>
                          <a:spcPts val="0"/>
                        </a:spcAft>
                        <a:buNone/>
                      </a:pPr>
                      <a:r>
                        <a:rPr b="1" lang="en" sz="1200">
                          <a:solidFill>
                            <a:srgbClr val="434343"/>
                          </a:solidFill>
                          <a:latin typeface="Libre Baskerville"/>
                          <a:ea typeface="Libre Baskerville"/>
                          <a:cs typeface="Libre Baskerville"/>
                          <a:sym typeface="Libre Baskerville"/>
                        </a:rPr>
                        <a:t>X = 7</a:t>
                      </a:r>
                      <a:endParaRPr b="1" sz="1200">
                        <a:solidFill>
                          <a:srgbClr val="434343"/>
                        </a:solidFill>
                        <a:latin typeface="Libre Baskerville"/>
                        <a:ea typeface="Libre Baskerville"/>
                        <a:cs typeface="Libre Baskerville"/>
                        <a:sym typeface="Libre Baskerville"/>
                      </a:endParaRPr>
                    </a:p>
                  </a:txBody>
                  <a:tcPr marT="91425" marB="91425" marR="91425" marL="91425"/>
                </a:tc>
              </a:tr>
              <a:tr h="358650">
                <a:tc>
                  <a:txBody>
                    <a:bodyPr>
                      <a:noAutofit/>
                    </a:bodyPr>
                    <a:lstStyle/>
                    <a:p>
                      <a:pPr indent="0" lvl="0" marL="0" rtl="0" algn="l">
                        <a:spcBef>
                          <a:spcPts val="0"/>
                        </a:spcBef>
                        <a:spcAft>
                          <a:spcPts val="0"/>
                        </a:spcAft>
                        <a:buNone/>
                      </a:pPr>
                      <a:r>
                        <a:rPr b="1" lang="en" sz="1100">
                          <a:solidFill>
                            <a:srgbClr val="434343"/>
                          </a:solidFill>
                          <a:latin typeface="Libre Baskerville"/>
                          <a:ea typeface="Libre Baskerville"/>
                          <a:cs typeface="Libre Baskerville"/>
                          <a:sym typeface="Libre Baskerville"/>
                        </a:rPr>
                        <a:t>-</a:t>
                      </a:r>
                      <a:endParaRPr b="1" sz="1100">
                        <a:solidFill>
                          <a:srgbClr val="434343"/>
                        </a:solidFill>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spcBef>
                          <a:spcPts val="0"/>
                        </a:spcBef>
                        <a:spcAft>
                          <a:spcPts val="0"/>
                        </a:spcAft>
                        <a:buNone/>
                      </a:pPr>
                      <a:r>
                        <a:rPr b="1" lang="en" sz="1100">
                          <a:solidFill>
                            <a:srgbClr val="434343"/>
                          </a:solidFill>
                          <a:latin typeface="Libre Baskerville"/>
                          <a:ea typeface="Libre Baskerville"/>
                          <a:cs typeface="Libre Baskerville"/>
                          <a:sym typeface="Libre Baskerville"/>
                        </a:rPr>
                        <a:t>Subtraction</a:t>
                      </a:r>
                      <a:endParaRPr b="1" sz="1100">
                        <a:solidFill>
                          <a:srgbClr val="434343"/>
                        </a:solidFill>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spcBef>
                          <a:spcPts val="0"/>
                        </a:spcBef>
                        <a:spcAft>
                          <a:spcPts val="0"/>
                        </a:spcAft>
                        <a:buNone/>
                      </a:pPr>
                      <a:r>
                        <a:rPr b="1" lang="en" sz="1100">
                          <a:solidFill>
                            <a:srgbClr val="434343"/>
                          </a:solidFill>
                          <a:latin typeface="Libre Baskerville"/>
                          <a:ea typeface="Libre Baskerville"/>
                          <a:cs typeface="Libre Baskerville"/>
                          <a:sym typeface="Libre Baskerville"/>
                        </a:rPr>
                        <a:t>X = Y - 2</a:t>
                      </a:r>
                      <a:endParaRPr b="1" sz="1100">
                        <a:solidFill>
                          <a:srgbClr val="434343"/>
                        </a:solidFill>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spcBef>
                          <a:spcPts val="0"/>
                        </a:spcBef>
                        <a:spcAft>
                          <a:spcPts val="0"/>
                        </a:spcAft>
                        <a:buNone/>
                      </a:pPr>
                      <a:r>
                        <a:rPr b="1" lang="en" sz="1200">
                          <a:solidFill>
                            <a:srgbClr val="434343"/>
                          </a:solidFill>
                          <a:latin typeface="Libre Baskerville"/>
                          <a:ea typeface="Libre Baskerville"/>
                          <a:cs typeface="Libre Baskerville"/>
                          <a:sym typeface="Libre Baskerville"/>
                        </a:rPr>
                        <a:t>X = 3</a:t>
                      </a:r>
                      <a:endParaRPr b="1" sz="1200">
                        <a:solidFill>
                          <a:srgbClr val="434343"/>
                        </a:solidFill>
                        <a:latin typeface="Libre Baskerville"/>
                        <a:ea typeface="Libre Baskerville"/>
                        <a:cs typeface="Libre Baskerville"/>
                        <a:sym typeface="Libre Baskerville"/>
                      </a:endParaRPr>
                    </a:p>
                  </a:txBody>
                  <a:tcPr marT="91425" marB="91425" marR="91425" marL="91425"/>
                </a:tc>
              </a:tr>
              <a:tr h="358650">
                <a:tc>
                  <a:txBody>
                    <a:bodyPr>
                      <a:noAutofit/>
                    </a:bodyPr>
                    <a:lstStyle/>
                    <a:p>
                      <a:pPr indent="0" lvl="0" marL="0" rtl="0" algn="l">
                        <a:spcBef>
                          <a:spcPts val="0"/>
                        </a:spcBef>
                        <a:spcAft>
                          <a:spcPts val="0"/>
                        </a:spcAft>
                        <a:buNone/>
                      </a:pPr>
                      <a:r>
                        <a:rPr b="1" lang="en" sz="1100">
                          <a:solidFill>
                            <a:srgbClr val="434343"/>
                          </a:solidFill>
                          <a:latin typeface="Libre Baskerville"/>
                          <a:ea typeface="Libre Baskerville"/>
                          <a:cs typeface="Libre Baskerville"/>
                          <a:sym typeface="Libre Baskerville"/>
                        </a:rPr>
                        <a:t>*</a:t>
                      </a:r>
                      <a:endParaRPr b="1" sz="1100">
                        <a:solidFill>
                          <a:srgbClr val="434343"/>
                        </a:solidFill>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spcBef>
                          <a:spcPts val="0"/>
                        </a:spcBef>
                        <a:spcAft>
                          <a:spcPts val="0"/>
                        </a:spcAft>
                        <a:buNone/>
                      </a:pPr>
                      <a:r>
                        <a:rPr b="1" lang="en" sz="1100">
                          <a:solidFill>
                            <a:srgbClr val="434343"/>
                          </a:solidFill>
                          <a:latin typeface="Libre Baskerville"/>
                          <a:ea typeface="Libre Baskerville"/>
                          <a:cs typeface="Libre Baskerville"/>
                          <a:sym typeface="Libre Baskerville"/>
                        </a:rPr>
                        <a:t>Multiplication</a:t>
                      </a:r>
                      <a:endParaRPr b="1" sz="1100">
                        <a:solidFill>
                          <a:srgbClr val="434343"/>
                        </a:solidFill>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spcBef>
                          <a:spcPts val="0"/>
                        </a:spcBef>
                        <a:spcAft>
                          <a:spcPts val="0"/>
                        </a:spcAft>
                        <a:buNone/>
                      </a:pPr>
                      <a:r>
                        <a:rPr b="1" lang="en" sz="1100">
                          <a:solidFill>
                            <a:srgbClr val="434343"/>
                          </a:solidFill>
                          <a:latin typeface="Libre Baskerville"/>
                          <a:ea typeface="Libre Baskerville"/>
                          <a:cs typeface="Libre Baskerville"/>
                          <a:sym typeface="Libre Baskerville"/>
                        </a:rPr>
                        <a:t>X = Y *  2</a:t>
                      </a:r>
                      <a:endParaRPr b="1" sz="1100">
                        <a:solidFill>
                          <a:srgbClr val="434343"/>
                        </a:solidFill>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spcBef>
                          <a:spcPts val="0"/>
                        </a:spcBef>
                        <a:spcAft>
                          <a:spcPts val="0"/>
                        </a:spcAft>
                        <a:buNone/>
                      </a:pPr>
                      <a:r>
                        <a:rPr b="1" lang="en" sz="1200">
                          <a:solidFill>
                            <a:srgbClr val="434343"/>
                          </a:solidFill>
                          <a:latin typeface="Libre Baskerville"/>
                          <a:ea typeface="Libre Baskerville"/>
                          <a:cs typeface="Libre Baskerville"/>
                          <a:sym typeface="Libre Baskerville"/>
                        </a:rPr>
                        <a:t>X = 10</a:t>
                      </a:r>
                      <a:endParaRPr b="1" sz="1200">
                        <a:solidFill>
                          <a:srgbClr val="434343"/>
                        </a:solidFill>
                        <a:latin typeface="Libre Baskerville"/>
                        <a:ea typeface="Libre Baskerville"/>
                        <a:cs typeface="Libre Baskerville"/>
                        <a:sym typeface="Libre Baskerville"/>
                      </a:endParaRPr>
                    </a:p>
                  </a:txBody>
                  <a:tcPr marT="91425" marB="91425" marR="91425" marL="91425"/>
                </a:tc>
              </a:tr>
              <a:tr h="358650">
                <a:tc>
                  <a:txBody>
                    <a:bodyPr>
                      <a:noAutofit/>
                    </a:bodyPr>
                    <a:lstStyle/>
                    <a:p>
                      <a:pPr indent="0" lvl="0" marL="0" rtl="0" algn="l">
                        <a:spcBef>
                          <a:spcPts val="0"/>
                        </a:spcBef>
                        <a:spcAft>
                          <a:spcPts val="0"/>
                        </a:spcAft>
                        <a:buNone/>
                      </a:pPr>
                      <a:r>
                        <a:rPr b="1" lang="en" sz="1100">
                          <a:solidFill>
                            <a:srgbClr val="434343"/>
                          </a:solidFill>
                          <a:latin typeface="Libre Baskerville"/>
                          <a:ea typeface="Libre Baskerville"/>
                          <a:cs typeface="Libre Baskerville"/>
                          <a:sym typeface="Libre Baskerville"/>
                        </a:rPr>
                        <a:t>/</a:t>
                      </a:r>
                      <a:endParaRPr b="1" sz="1100">
                        <a:solidFill>
                          <a:srgbClr val="434343"/>
                        </a:solidFill>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spcBef>
                          <a:spcPts val="0"/>
                        </a:spcBef>
                        <a:spcAft>
                          <a:spcPts val="0"/>
                        </a:spcAft>
                        <a:buNone/>
                      </a:pPr>
                      <a:r>
                        <a:rPr b="1" lang="en" sz="1100">
                          <a:solidFill>
                            <a:srgbClr val="434343"/>
                          </a:solidFill>
                          <a:latin typeface="Libre Baskerville"/>
                          <a:ea typeface="Libre Baskerville"/>
                          <a:cs typeface="Libre Baskerville"/>
                          <a:sym typeface="Libre Baskerville"/>
                        </a:rPr>
                        <a:t>Division</a:t>
                      </a:r>
                      <a:endParaRPr b="1" sz="1100">
                        <a:solidFill>
                          <a:srgbClr val="434343"/>
                        </a:solidFill>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spcBef>
                          <a:spcPts val="0"/>
                        </a:spcBef>
                        <a:spcAft>
                          <a:spcPts val="0"/>
                        </a:spcAft>
                        <a:buNone/>
                      </a:pPr>
                      <a:r>
                        <a:rPr b="1" lang="en" sz="1100">
                          <a:solidFill>
                            <a:srgbClr val="434343"/>
                          </a:solidFill>
                          <a:latin typeface="Libre Baskerville"/>
                          <a:ea typeface="Libre Baskerville"/>
                          <a:cs typeface="Libre Baskerville"/>
                          <a:sym typeface="Libre Baskerville"/>
                        </a:rPr>
                        <a:t>X = Y / 2</a:t>
                      </a:r>
                      <a:endParaRPr b="1" sz="1100">
                        <a:solidFill>
                          <a:srgbClr val="434343"/>
                        </a:solidFill>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spcBef>
                          <a:spcPts val="0"/>
                        </a:spcBef>
                        <a:spcAft>
                          <a:spcPts val="0"/>
                        </a:spcAft>
                        <a:buNone/>
                      </a:pPr>
                      <a:r>
                        <a:rPr b="1" lang="en" sz="1200">
                          <a:solidFill>
                            <a:srgbClr val="434343"/>
                          </a:solidFill>
                          <a:latin typeface="Libre Baskerville"/>
                          <a:ea typeface="Libre Baskerville"/>
                          <a:cs typeface="Libre Baskerville"/>
                          <a:sym typeface="Libre Baskerville"/>
                        </a:rPr>
                        <a:t>X = 2.5</a:t>
                      </a:r>
                      <a:endParaRPr b="1" sz="1200">
                        <a:solidFill>
                          <a:srgbClr val="434343"/>
                        </a:solidFill>
                        <a:latin typeface="Libre Baskerville"/>
                        <a:ea typeface="Libre Baskerville"/>
                        <a:cs typeface="Libre Baskerville"/>
                        <a:sym typeface="Libre Baskerville"/>
                      </a:endParaRPr>
                    </a:p>
                  </a:txBody>
                  <a:tcPr marT="91425" marB="91425" marR="91425" marL="91425"/>
                </a:tc>
              </a:tr>
              <a:tr h="358650">
                <a:tc>
                  <a:txBody>
                    <a:bodyPr>
                      <a:noAutofit/>
                    </a:bodyPr>
                    <a:lstStyle/>
                    <a:p>
                      <a:pPr indent="0" lvl="0" marL="0" rtl="0" algn="l">
                        <a:spcBef>
                          <a:spcPts val="0"/>
                        </a:spcBef>
                        <a:spcAft>
                          <a:spcPts val="0"/>
                        </a:spcAft>
                        <a:buNone/>
                      </a:pPr>
                      <a:r>
                        <a:rPr b="1" lang="en" sz="1100">
                          <a:solidFill>
                            <a:srgbClr val="434343"/>
                          </a:solidFill>
                          <a:latin typeface="Libre Baskerville"/>
                          <a:ea typeface="Libre Baskerville"/>
                          <a:cs typeface="Libre Baskerville"/>
                          <a:sym typeface="Libre Baskerville"/>
                        </a:rPr>
                        <a:t>%</a:t>
                      </a:r>
                      <a:endParaRPr b="1" sz="1100">
                        <a:solidFill>
                          <a:srgbClr val="434343"/>
                        </a:solidFill>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spcBef>
                          <a:spcPts val="0"/>
                        </a:spcBef>
                        <a:spcAft>
                          <a:spcPts val="0"/>
                        </a:spcAft>
                        <a:buNone/>
                      </a:pPr>
                      <a:r>
                        <a:rPr b="1" lang="en" sz="1100">
                          <a:solidFill>
                            <a:srgbClr val="434343"/>
                          </a:solidFill>
                          <a:latin typeface="Libre Baskerville"/>
                          <a:ea typeface="Libre Baskerville"/>
                          <a:cs typeface="Libre Baskerville"/>
                          <a:sym typeface="Libre Baskerville"/>
                        </a:rPr>
                        <a:t>Modulus (division remainder)</a:t>
                      </a:r>
                      <a:endParaRPr b="1" sz="1100">
                        <a:solidFill>
                          <a:srgbClr val="434343"/>
                        </a:solidFill>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spcBef>
                          <a:spcPts val="0"/>
                        </a:spcBef>
                        <a:spcAft>
                          <a:spcPts val="0"/>
                        </a:spcAft>
                        <a:buNone/>
                      </a:pPr>
                      <a:r>
                        <a:rPr b="1" lang="en" sz="1100">
                          <a:solidFill>
                            <a:srgbClr val="434343"/>
                          </a:solidFill>
                          <a:latin typeface="Libre Baskerville"/>
                          <a:ea typeface="Libre Baskerville"/>
                          <a:cs typeface="Libre Baskerville"/>
                          <a:sym typeface="Libre Baskerville"/>
                        </a:rPr>
                        <a:t>X = Y %  2</a:t>
                      </a:r>
                      <a:endParaRPr b="1" sz="1100">
                        <a:solidFill>
                          <a:srgbClr val="434343"/>
                        </a:solidFill>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spcBef>
                          <a:spcPts val="0"/>
                        </a:spcBef>
                        <a:spcAft>
                          <a:spcPts val="0"/>
                        </a:spcAft>
                        <a:buNone/>
                      </a:pPr>
                      <a:r>
                        <a:rPr b="1" lang="en" sz="1200">
                          <a:solidFill>
                            <a:srgbClr val="434343"/>
                          </a:solidFill>
                          <a:latin typeface="Libre Baskerville"/>
                          <a:ea typeface="Libre Baskerville"/>
                          <a:cs typeface="Libre Baskerville"/>
                          <a:sym typeface="Libre Baskerville"/>
                        </a:rPr>
                        <a:t>X = 1</a:t>
                      </a:r>
                      <a:endParaRPr b="1" sz="1200">
                        <a:solidFill>
                          <a:srgbClr val="434343"/>
                        </a:solidFill>
                        <a:latin typeface="Libre Baskerville"/>
                        <a:ea typeface="Libre Baskerville"/>
                        <a:cs typeface="Libre Baskerville"/>
                        <a:sym typeface="Libre Baskerville"/>
                      </a:endParaRPr>
                    </a:p>
                  </a:txBody>
                  <a:tcPr marT="91425" marB="91425" marR="91425" marL="91425"/>
                </a:tc>
              </a:tr>
              <a:tr h="358650">
                <a:tc>
                  <a:txBody>
                    <a:bodyPr>
                      <a:noAutofit/>
                    </a:bodyPr>
                    <a:lstStyle/>
                    <a:p>
                      <a:pPr indent="0" lvl="0" marL="0" rtl="0" algn="l">
                        <a:spcBef>
                          <a:spcPts val="0"/>
                        </a:spcBef>
                        <a:spcAft>
                          <a:spcPts val="0"/>
                        </a:spcAft>
                        <a:buNone/>
                      </a:pPr>
                      <a:r>
                        <a:rPr b="1" lang="en" sz="1100">
                          <a:solidFill>
                            <a:srgbClr val="434343"/>
                          </a:solidFill>
                          <a:latin typeface="Libre Baskerville"/>
                          <a:ea typeface="Libre Baskerville"/>
                          <a:cs typeface="Libre Baskerville"/>
                          <a:sym typeface="Libre Baskerville"/>
                        </a:rPr>
                        <a:t>++</a:t>
                      </a:r>
                      <a:endParaRPr b="1" sz="1100">
                        <a:solidFill>
                          <a:srgbClr val="434343"/>
                        </a:solidFill>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spcBef>
                          <a:spcPts val="0"/>
                        </a:spcBef>
                        <a:spcAft>
                          <a:spcPts val="0"/>
                        </a:spcAft>
                        <a:buNone/>
                      </a:pPr>
                      <a:r>
                        <a:rPr b="1" lang="en" sz="1100">
                          <a:solidFill>
                            <a:srgbClr val="434343"/>
                          </a:solidFill>
                          <a:latin typeface="Libre Baskerville"/>
                          <a:ea typeface="Libre Baskerville"/>
                          <a:cs typeface="Libre Baskerville"/>
                          <a:sym typeface="Libre Baskerville"/>
                        </a:rPr>
                        <a:t>Increment</a:t>
                      </a:r>
                      <a:endParaRPr b="1" sz="1100">
                        <a:solidFill>
                          <a:srgbClr val="434343"/>
                        </a:solidFill>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spcBef>
                          <a:spcPts val="0"/>
                        </a:spcBef>
                        <a:spcAft>
                          <a:spcPts val="0"/>
                        </a:spcAft>
                        <a:buNone/>
                      </a:pPr>
                      <a:r>
                        <a:rPr b="1" lang="en" sz="1100">
                          <a:solidFill>
                            <a:srgbClr val="434343"/>
                          </a:solidFill>
                          <a:latin typeface="Libre Baskerville"/>
                          <a:ea typeface="Libre Baskerville"/>
                          <a:cs typeface="Libre Baskerville"/>
                          <a:sym typeface="Libre Baskerville"/>
                        </a:rPr>
                        <a:t>X = Y++ / X = ++Y</a:t>
                      </a:r>
                      <a:endParaRPr b="1" sz="1100">
                        <a:solidFill>
                          <a:srgbClr val="434343"/>
                        </a:solidFill>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spcBef>
                          <a:spcPts val="0"/>
                        </a:spcBef>
                        <a:spcAft>
                          <a:spcPts val="0"/>
                        </a:spcAft>
                        <a:buNone/>
                      </a:pPr>
                      <a:r>
                        <a:rPr b="1" lang="en" sz="1200">
                          <a:solidFill>
                            <a:srgbClr val="434343"/>
                          </a:solidFill>
                          <a:latin typeface="Libre Baskerville"/>
                          <a:ea typeface="Libre Baskerville"/>
                          <a:cs typeface="Libre Baskerville"/>
                          <a:sym typeface="Libre Baskerville"/>
                        </a:rPr>
                        <a:t>X = 6</a:t>
                      </a:r>
                      <a:endParaRPr b="1" sz="1200">
                        <a:solidFill>
                          <a:srgbClr val="434343"/>
                        </a:solidFill>
                        <a:latin typeface="Libre Baskerville"/>
                        <a:ea typeface="Libre Baskerville"/>
                        <a:cs typeface="Libre Baskerville"/>
                        <a:sym typeface="Libre Baskerville"/>
                      </a:endParaRPr>
                    </a:p>
                  </a:txBody>
                  <a:tcPr marT="91425" marB="91425" marR="91425" marL="91425"/>
                </a:tc>
              </a:tr>
              <a:tr h="358650">
                <a:tc>
                  <a:txBody>
                    <a:bodyPr>
                      <a:noAutofit/>
                    </a:bodyPr>
                    <a:lstStyle/>
                    <a:p>
                      <a:pPr indent="0" lvl="0" marL="0" rtl="0" algn="l">
                        <a:spcBef>
                          <a:spcPts val="0"/>
                        </a:spcBef>
                        <a:spcAft>
                          <a:spcPts val="0"/>
                        </a:spcAft>
                        <a:buNone/>
                      </a:pPr>
                      <a:r>
                        <a:rPr b="1" lang="en" sz="1100">
                          <a:solidFill>
                            <a:srgbClr val="434343"/>
                          </a:solidFill>
                          <a:latin typeface="Libre Baskerville"/>
                          <a:ea typeface="Libre Baskerville"/>
                          <a:cs typeface="Libre Baskerville"/>
                          <a:sym typeface="Libre Baskerville"/>
                        </a:rPr>
                        <a:t>--</a:t>
                      </a:r>
                      <a:endParaRPr b="1" sz="1100">
                        <a:solidFill>
                          <a:srgbClr val="434343"/>
                        </a:solidFill>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spcBef>
                          <a:spcPts val="0"/>
                        </a:spcBef>
                        <a:spcAft>
                          <a:spcPts val="0"/>
                        </a:spcAft>
                        <a:buNone/>
                      </a:pPr>
                      <a:r>
                        <a:rPr b="1" lang="en" sz="1100">
                          <a:solidFill>
                            <a:srgbClr val="434343"/>
                          </a:solidFill>
                          <a:latin typeface="Libre Baskerville"/>
                          <a:ea typeface="Libre Baskerville"/>
                          <a:cs typeface="Libre Baskerville"/>
                          <a:sym typeface="Libre Baskerville"/>
                        </a:rPr>
                        <a:t>Decrement</a:t>
                      </a:r>
                      <a:endParaRPr b="1" sz="1100">
                        <a:solidFill>
                          <a:srgbClr val="434343"/>
                        </a:solidFill>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spcBef>
                          <a:spcPts val="0"/>
                        </a:spcBef>
                        <a:spcAft>
                          <a:spcPts val="0"/>
                        </a:spcAft>
                        <a:buNone/>
                      </a:pPr>
                      <a:r>
                        <a:rPr b="1" lang="en" sz="1100">
                          <a:solidFill>
                            <a:srgbClr val="434343"/>
                          </a:solidFill>
                          <a:latin typeface="Libre Baskerville"/>
                          <a:ea typeface="Libre Baskerville"/>
                          <a:cs typeface="Libre Baskerville"/>
                          <a:sym typeface="Libre Baskerville"/>
                        </a:rPr>
                        <a:t>X = Y -- / X = --Y</a:t>
                      </a:r>
                      <a:endParaRPr b="1" sz="1100">
                        <a:solidFill>
                          <a:srgbClr val="434343"/>
                        </a:solidFill>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spcBef>
                          <a:spcPts val="0"/>
                        </a:spcBef>
                        <a:spcAft>
                          <a:spcPts val="0"/>
                        </a:spcAft>
                        <a:buNone/>
                      </a:pPr>
                      <a:r>
                        <a:rPr b="1" lang="en" sz="1200">
                          <a:solidFill>
                            <a:srgbClr val="434343"/>
                          </a:solidFill>
                          <a:latin typeface="Libre Baskerville"/>
                          <a:ea typeface="Libre Baskerville"/>
                          <a:cs typeface="Libre Baskerville"/>
                          <a:sym typeface="Libre Baskerville"/>
                        </a:rPr>
                        <a:t>X = 5</a:t>
                      </a:r>
                      <a:endParaRPr b="1" sz="1200">
                        <a:solidFill>
                          <a:srgbClr val="434343"/>
                        </a:solidFill>
                        <a:latin typeface="Libre Baskerville"/>
                        <a:ea typeface="Libre Baskerville"/>
                        <a:cs typeface="Libre Baskerville"/>
                        <a:sym typeface="Libre Baskerville"/>
                      </a:endParaRPr>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3" name="Shape 723"/>
        <p:cNvGrpSpPr/>
        <p:nvPr/>
      </p:nvGrpSpPr>
      <p:grpSpPr>
        <a:xfrm>
          <a:off x="0" y="0"/>
          <a:ext cx="0" cy="0"/>
          <a:chOff x="0" y="0"/>
          <a:chExt cx="0" cy="0"/>
        </a:xfrm>
      </p:grpSpPr>
      <p:sp>
        <p:nvSpPr>
          <p:cNvPr id="724" name="Google Shape;724;p76"/>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Operators</a:t>
            </a:r>
            <a:endParaRPr sz="3600">
              <a:solidFill>
                <a:srgbClr val="63A814"/>
              </a:solidFill>
              <a:latin typeface="Alegreya"/>
              <a:ea typeface="Alegreya"/>
              <a:cs typeface="Alegreya"/>
              <a:sym typeface="Alegreya"/>
            </a:endParaRPr>
          </a:p>
        </p:txBody>
      </p:sp>
      <p:pic>
        <p:nvPicPr>
          <p:cNvPr id="725" name="Google Shape;725;p76"/>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726" name="Google Shape;726;p76"/>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Comparison Operators</a:t>
            </a:r>
            <a:endParaRPr sz="2000">
              <a:solidFill>
                <a:srgbClr val="0170BA"/>
              </a:solidFill>
              <a:latin typeface="Alegreya"/>
              <a:ea typeface="Alegreya"/>
              <a:cs typeface="Alegreya"/>
              <a:sym typeface="Alegreya"/>
            </a:endParaRPr>
          </a:p>
          <a:p>
            <a:pPr indent="-342900" lvl="0" marL="457200" marR="25400" rtl="0" algn="just">
              <a:lnSpc>
                <a:spcPct val="100000"/>
              </a:lnSpc>
              <a:spcBef>
                <a:spcPts val="0"/>
              </a:spcBef>
              <a:spcAft>
                <a:spcPts val="0"/>
              </a:spcAft>
              <a:buClr>
                <a:srgbClr val="434343"/>
              </a:buClr>
              <a:buSzPts val="1800"/>
              <a:buFont typeface="Alegreya"/>
              <a:buChar char="❏"/>
            </a:pPr>
            <a:r>
              <a:rPr b="0" lang="en" sz="1800">
                <a:solidFill>
                  <a:srgbClr val="000000"/>
                </a:solidFill>
                <a:highlight>
                  <a:srgbClr val="FFFFFF"/>
                </a:highlight>
                <a:latin typeface="Alegreya"/>
                <a:ea typeface="Alegreya"/>
                <a:cs typeface="Alegreya"/>
                <a:sym typeface="Alegreya"/>
              </a:rPr>
              <a:t>Comparison operators are used in logical statements to determine equality or difference between variables or values. </a:t>
            </a:r>
            <a:r>
              <a:rPr lang="en" sz="1800">
                <a:solidFill>
                  <a:srgbClr val="0170BA"/>
                </a:solidFill>
                <a:latin typeface="Alegreya"/>
                <a:ea typeface="Alegreya"/>
                <a:cs typeface="Alegreya"/>
                <a:sym typeface="Alegreya"/>
              </a:rPr>
              <a:t>Example:</a:t>
            </a:r>
            <a:r>
              <a:rPr b="0" lang="en" sz="1800">
                <a:solidFill>
                  <a:srgbClr val="000000"/>
                </a:solidFill>
                <a:highlight>
                  <a:srgbClr val="FFFFFF"/>
                </a:highlight>
                <a:latin typeface="Alegreya"/>
                <a:ea typeface="Alegreya"/>
                <a:cs typeface="Alegreya"/>
                <a:sym typeface="Alegreya"/>
              </a:rPr>
              <a:t> </a:t>
            </a:r>
            <a:r>
              <a:rPr b="0" lang="en" sz="1800">
                <a:solidFill>
                  <a:srgbClr val="434343"/>
                </a:solidFill>
                <a:highlight>
                  <a:srgbClr val="FFFFFF"/>
                </a:highlight>
                <a:latin typeface="Alegreya"/>
                <a:ea typeface="Alegreya"/>
                <a:cs typeface="Alegreya"/>
                <a:sym typeface="Alegreya"/>
              </a:rPr>
              <a:t>Given X = 5</a:t>
            </a:r>
            <a:endParaRPr b="0" sz="1800">
              <a:solidFill>
                <a:srgbClr val="000000"/>
              </a:solidFill>
              <a:highlight>
                <a:srgbClr val="FFFFFF"/>
              </a:highlight>
              <a:latin typeface="Alegreya"/>
              <a:ea typeface="Alegreya"/>
              <a:cs typeface="Alegreya"/>
              <a:sym typeface="Alegreya"/>
            </a:endParaRPr>
          </a:p>
          <a:p>
            <a:pPr indent="0" lvl="0" marL="0" marR="25400" rtl="0" algn="just">
              <a:lnSpc>
                <a:spcPct val="100000"/>
              </a:lnSpc>
              <a:spcBef>
                <a:spcPts val="1000"/>
              </a:spcBef>
              <a:spcAft>
                <a:spcPts val="1000"/>
              </a:spcAft>
              <a:buNone/>
            </a:pPr>
            <a:r>
              <a:t/>
            </a:r>
            <a:endParaRPr b="0" sz="2000">
              <a:solidFill>
                <a:srgbClr val="000000"/>
              </a:solidFill>
              <a:highlight>
                <a:srgbClr val="FFFFFF"/>
              </a:highlight>
              <a:latin typeface="Alegreya"/>
              <a:ea typeface="Alegreya"/>
              <a:cs typeface="Alegreya"/>
              <a:sym typeface="Alegreya"/>
            </a:endParaRPr>
          </a:p>
        </p:txBody>
      </p:sp>
      <p:graphicFrame>
        <p:nvGraphicFramePr>
          <p:cNvPr id="727" name="Google Shape;727;p76"/>
          <p:cNvGraphicFramePr/>
          <p:nvPr/>
        </p:nvGraphicFramePr>
        <p:xfrm>
          <a:off x="485525" y="2214350"/>
          <a:ext cx="3000000" cy="3000000"/>
        </p:xfrm>
        <a:graphic>
          <a:graphicData uri="http://schemas.openxmlformats.org/drawingml/2006/table">
            <a:tbl>
              <a:tblPr>
                <a:noFill/>
                <a:tableStyleId>{74AFA9C1-3977-4363-B957-740D09E80203}</a:tableStyleId>
              </a:tblPr>
              <a:tblGrid>
                <a:gridCol w="1511325"/>
                <a:gridCol w="2575150"/>
                <a:gridCol w="2116250"/>
                <a:gridCol w="2067575"/>
              </a:tblGrid>
              <a:tr h="318400">
                <a:tc>
                  <a:txBody>
                    <a:bodyPr>
                      <a:noAutofit/>
                    </a:bodyPr>
                    <a:lstStyle/>
                    <a:p>
                      <a:pPr indent="0" lvl="0" marL="0" rtl="0" algn="l">
                        <a:lnSpc>
                          <a:spcPct val="100000"/>
                        </a:lnSpc>
                        <a:spcBef>
                          <a:spcPts val="0"/>
                        </a:spcBef>
                        <a:spcAft>
                          <a:spcPts val="0"/>
                        </a:spcAft>
                        <a:buNone/>
                      </a:pPr>
                      <a:r>
                        <a:rPr b="1" lang="en" sz="1000">
                          <a:solidFill>
                            <a:srgbClr val="FFFFFF"/>
                          </a:solidFill>
                          <a:latin typeface="Alegreya"/>
                          <a:ea typeface="Alegreya"/>
                          <a:cs typeface="Alegreya"/>
                          <a:sym typeface="Alegreya"/>
                        </a:rPr>
                        <a:t>Operator</a:t>
                      </a:r>
                      <a:endParaRPr b="1" sz="1000">
                        <a:solidFill>
                          <a:srgbClr val="FFFFFF"/>
                        </a:solidFill>
                        <a:latin typeface="Alegreya"/>
                        <a:ea typeface="Alegreya"/>
                        <a:cs typeface="Alegreya"/>
                        <a:sym typeface="Alegreya"/>
                      </a:endParaRPr>
                    </a:p>
                  </a:txBody>
                  <a:tcPr marT="91425" marB="91425" marR="91425" marL="91425">
                    <a:solidFill>
                      <a:srgbClr val="0170BA"/>
                    </a:solidFill>
                  </a:tcPr>
                </a:tc>
                <a:tc>
                  <a:txBody>
                    <a:bodyPr>
                      <a:noAutofit/>
                    </a:bodyPr>
                    <a:lstStyle/>
                    <a:p>
                      <a:pPr indent="0" lvl="0" marL="0" rtl="0" algn="l">
                        <a:lnSpc>
                          <a:spcPct val="100000"/>
                        </a:lnSpc>
                        <a:spcBef>
                          <a:spcPts val="0"/>
                        </a:spcBef>
                        <a:spcAft>
                          <a:spcPts val="0"/>
                        </a:spcAft>
                        <a:buNone/>
                      </a:pPr>
                      <a:r>
                        <a:rPr b="1" lang="en" sz="1000">
                          <a:solidFill>
                            <a:srgbClr val="FFFFFF"/>
                          </a:solidFill>
                          <a:latin typeface="Alegreya"/>
                          <a:ea typeface="Alegreya"/>
                          <a:cs typeface="Alegreya"/>
                          <a:sym typeface="Alegreya"/>
                        </a:rPr>
                        <a:t>Description</a:t>
                      </a:r>
                      <a:endParaRPr b="1" sz="1000">
                        <a:solidFill>
                          <a:srgbClr val="FFFFFF"/>
                        </a:solidFill>
                        <a:latin typeface="Alegreya"/>
                        <a:ea typeface="Alegreya"/>
                        <a:cs typeface="Alegreya"/>
                        <a:sym typeface="Alegreya"/>
                      </a:endParaRPr>
                    </a:p>
                  </a:txBody>
                  <a:tcPr marT="91425" marB="91425" marR="91425" marL="91425">
                    <a:solidFill>
                      <a:srgbClr val="0170BA"/>
                    </a:solidFill>
                  </a:tcPr>
                </a:tc>
                <a:tc>
                  <a:txBody>
                    <a:bodyPr>
                      <a:noAutofit/>
                    </a:bodyPr>
                    <a:lstStyle/>
                    <a:p>
                      <a:pPr indent="0" lvl="0" marL="0" rtl="0" algn="l">
                        <a:lnSpc>
                          <a:spcPct val="100000"/>
                        </a:lnSpc>
                        <a:spcBef>
                          <a:spcPts val="0"/>
                        </a:spcBef>
                        <a:spcAft>
                          <a:spcPts val="0"/>
                        </a:spcAft>
                        <a:buNone/>
                      </a:pPr>
                      <a:r>
                        <a:rPr b="1" lang="en" sz="1000">
                          <a:solidFill>
                            <a:srgbClr val="FFFFFF"/>
                          </a:solidFill>
                          <a:latin typeface="Alegreya"/>
                          <a:ea typeface="Alegreya"/>
                          <a:cs typeface="Alegreya"/>
                          <a:sym typeface="Alegreya"/>
                        </a:rPr>
                        <a:t>Example</a:t>
                      </a:r>
                      <a:endParaRPr b="1" sz="1000">
                        <a:solidFill>
                          <a:srgbClr val="FFFFFF"/>
                        </a:solidFill>
                        <a:latin typeface="Alegreya"/>
                        <a:ea typeface="Alegreya"/>
                        <a:cs typeface="Alegreya"/>
                        <a:sym typeface="Alegreya"/>
                      </a:endParaRPr>
                    </a:p>
                  </a:txBody>
                  <a:tcPr marT="91425" marB="91425" marR="91425" marL="91425">
                    <a:solidFill>
                      <a:srgbClr val="0170BA"/>
                    </a:solidFill>
                  </a:tcPr>
                </a:tc>
                <a:tc>
                  <a:txBody>
                    <a:bodyPr>
                      <a:noAutofit/>
                    </a:bodyPr>
                    <a:lstStyle/>
                    <a:p>
                      <a:pPr indent="0" lvl="0" marL="0" rtl="0" algn="l">
                        <a:lnSpc>
                          <a:spcPct val="100000"/>
                        </a:lnSpc>
                        <a:spcBef>
                          <a:spcPts val="0"/>
                        </a:spcBef>
                        <a:spcAft>
                          <a:spcPts val="0"/>
                        </a:spcAft>
                        <a:buNone/>
                      </a:pPr>
                      <a:r>
                        <a:rPr b="1" lang="en" sz="1000">
                          <a:solidFill>
                            <a:srgbClr val="FFFFFF"/>
                          </a:solidFill>
                          <a:latin typeface="Alegreya"/>
                          <a:ea typeface="Alegreya"/>
                          <a:cs typeface="Alegreya"/>
                          <a:sym typeface="Alegreya"/>
                        </a:rPr>
                        <a:t>Result</a:t>
                      </a:r>
                      <a:endParaRPr b="1" sz="1000">
                        <a:solidFill>
                          <a:srgbClr val="FFFFFF"/>
                        </a:solidFill>
                        <a:latin typeface="Alegreya"/>
                        <a:ea typeface="Alegreya"/>
                        <a:cs typeface="Alegreya"/>
                        <a:sym typeface="Alegreya"/>
                      </a:endParaRPr>
                    </a:p>
                  </a:txBody>
                  <a:tcPr marT="91425" marB="91425" marR="91425" marL="91425">
                    <a:solidFill>
                      <a:srgbClr val="0170BA"/>
                    </a:solidFill>
                  </a:tcPr>
                </a:tc>
              </a:tr>
              <a:tr h="318400">
                <a:tc>
                  <a:txBody>
                    <a:bodyPr>
                      <a:noAutofit/>
                    </a:bodyPr>
                    <a:lstStyle/>
                    <a:p>
                      <a:pPr indent="0" lvl="0" marL="0" rtl="0" algn="l">
                        <a:lnSpc>
                          <a:spcPct val="100000"/>
                        </a:lnSpc>
                        <a:spcBef>
                          <a:spcPts val="0"/>
                        </a:spcBef>
                        <a:spcAft>
                          <a:spcPts val="0"/>
                        </a:spcAft>
                        <a:buNone/>
                      </a:pPr>
                      <a:r>
                        <a:rPr b="1" lang="en" sz="1000">
                          <a:latin typeface="Libre Baskerville"/>
                          <a:ea typeface="Libre Baskerville"/>
                          <a:cs typeface="Libre Baskerville"/>
                          <a:sym typeface="Libre Baskerville"/>
                        </a:rPr>
                        <a:t>==</a:t>
                      </a:r>
                      <a:endParaRPr b="1" sz="1000">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lnSpc>
                          <a:spcPct val="100000"/>
                        </a:lnSpc>
                        <a:spcBef>
                          <a:spcPts val="0"/>
                        </a:spcBef>
                        <a:spcAft>
                          <a:spcPts val="0"/>
                        </a:spcAft>
                        <a:buNone/>
                      </a:pPr>
                      <a:r>
                        <a:rPr b="1" lang="en" sz="1000">
                          <a:solidFill>
                            <a:srgbClr val="434343"/>
                          </a:solidFill>
                          <a:latin typeface="Libre Baskerville"/>
                          <a:ea typeface="Libre Baskerville"/>
                          <a:cs typeface="Libre Baskerville"/>
                          <a:sym typeface="Libre Baskerville"/>
                        </a:rPr>
                        <a:t>equal to</a:t>
                      </a:r>
                      <a:endParaRPr b="1" sz="1000">
                        <a:solidFill>
                          <a:srgbClr val="434343"/>
                        </a:solidFill>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lnSpc>
                          <a:spcPct val="100000"/>
                        </a:lnSpc>
                        <a:spcBef>
                          <a:spcPts val="0"/>
                        </a:spcBef>
                        <a:spcAft>
                          <a:spcPts val="0"/>
                        </a:spcAft>
                        <a:buNone/>
                      </a:pPr>
                      <a:r>
                        <a:rPr b="1" lang="en" sz="1000">
                          <a:latin typeface="Libre Baskerville"/>
                          <a:ea typeface="Libre Baskerville"/>
                          <a:cs typeface="Libre Baskerville"/>
                          <a:sym typeface="Libre Baskerville"/>
                        </a:rPr>
                        <a:t>X == 8; X == 5;</a:t>
                      </a:r>
                      <a:endParaRPr b="1" sz="1000">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lnSpc>
                          <a:spcPct val="100000"/>
                        </a:lnSpc>
                        <a:spcBef>
                          <a:spcPts val="0"/>
                        </a:spcBef>
                        <a:spcAft>
                          <a:spcPts val="0"/>
                        </a:spcAft>
                        <a:buNone/>
                      </a:pPr>
                      <a:r>
                        <a:rPr b="1" lang="en" sz="1000">
                          <a:latin typeface="Libre Baskerville"/>
                          <a:ea typeface="Libre Baskerville"/>
                          <a:cs typeface="Libre Baskerville"/>
                          <a:sym typeface="Libre Baskerville"/>
                        </a:rPr>
                        <a:t>f</a:t>
                      </a:r>
                      <a:r>
                        <a:rPr b="1" lang="en" sz="1000">
                          <a:latin typeface="Libre Baskerville"/>
                          <a:ea typeface="Libre Baskerville"/>
                          <a:cs typeface="Libre Baskerville"/>
                          <a:sym typeface="Libre Baskerville"/>
                        </a:rPr>
                        <a:t>alse; true;</a:t>
                      </a:r>
                      <a:endParaRPr b="1" sz="1000">
                        <a:latin typeface="Libre Baskerville"/>
                        <a:ea typeface="Libre Baskerville"/>
                        <a:cs typeface="Libre Baskerville"/>
                        <a:sym typeface="Libre Baskerville"/>
                      </a:endParaRPr>
                    </a:p>
                  </a:txBody>
                  <a:tcPr marT="91425" marB="91425" marR="91425" marL="91425"/>
                </a:tc>
              </a:tr>
              <a:tr h="318400">
                <a:tc>
                  <a:txBody>
                    <a:bodyPr>
                      <a:noAutofit/>
                    </a:bodyPr>
                    <a:lstStyle/>
                    <a:p>
                      <a:pPr indent="0" lvl="0" marL="0" rtl="0" algn="l">
                        <a:lnSpc>
                          <a:spcPct val="100000"/>
                        </a:lnSpc>
                        <a:spcBef>
                          <a:spcPts val="0"/>
                        </a:spcBef>
                        <a:spcAft>
                          <a:spcPts val="0"/>
                        </a:spcAft>
                        <a:buNone/>
                      </a:pPr>
                      <a:r>
                        <a:rPr b="1" lang="en" sz="1000">
                          <a:latin typeface="Libre Baskerville"/>
                          <a:ea typeface="Libre Baskerville"/>
                          <a:cs typeface="Libre Baskerville"/>
                          <a:sym typeface="Libre Baskerville"/>
                        </a:rPr>
                        <a:t>===</a:t>
                      </a:r>
                      <a:endParaRPr b="1" sz="1000">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lnSpc>
                          <a:spcPct val="100000"/>
                        </a:lnSpc>
                        <a:spcBef>
                          <a:spcPts val="0"/>
                        </a:spcBef>
                        <a:spcAft>
                          <a:spcPts val="0"/>
                        </a:spcAft>
                        <a:buNone/>
                      </a:pPr>
                      <a:r>
                        <a:rPr b="1" lang="en" sz="1000">
                          <a:solidFill>
                            <a:srgbClr val="434343"/>
                          </a:solidFill>
                          <a:latin typeface="Libre Baskerville"/>
                          <a:ea typeface="Libre Baskerville"/>
                          <a:cs typeface="Libre Baskerville"/>
                          <a:sym typeface="Libre Baskerville"/>
                        </a:rPr>
                        <a:t>equal value and equal type</a:t>
                      </a:r>
                      <a:endParaRPr b="1" sz="1000">
                        <a:solidFill>
                          <a:srgbClr val="434343"/>
                        </a:solidFill>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lnSpc>
                          <a:spcPct val="100000"/>
                        </a:lnSpc>
                        <a:spcBef>
                          <a:spcPts val="0"/>
                        </a:spcBef>
                        <a:spcAft>
                          <a:spcPts val="0"/>
                        </a:spcAft>
                        <a:buNone/>
                      </a:pPr>
                      <a:r>
                        <a:rPr b="1" lang="en" sz="1000">
                          <a:latin typeface="Libre Baskerville"/>
                          <a:ea typeface="Libre Baskerville"/>
                          <a:cs typeface="Libre Baskerville"/>
                          <a:sym typeface="Libre Baskerville"/>
                        </a:rPr>
                        <a:t>X === “5”; X === 5;</a:t>
                      </a:r>
                      <a:endParaRPr b="1" sz="1000">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spcBef>
                          <a:spcPts val="0"/>
                        </a:spcBef>
                        <a:spcAft>
                          <a:spcPts val="0"/>
                        </a:spcAft>
                        <a:buNone/>
                      </a:pPr>
                      <a:r>
                        <a:rPr b="1" lang="en" sz="1000">
                          <a:latin typeface="Libre Baskerville"/>
                          <a:ea typeface="Libre Baskerville"/>
                          <a:cs typeface="Libre Baskerville"/>
                          <a:sym typeface="Libre Baskerville"/>
                        </a:rPr>
                        <a:t>false; true;</a:t>
                      </a:r>
                      <a:endParaRPr b="1" sz="1000">
                        <a:latin typeface="Libre Baskerville"/>
                        <a:ea typeface="Libre Baskerville"/>
                        <a:cs typeface="Libre Baskerville"/>
                        <a:sym typeface="Libre Baskerville"/>
                      </a:endParaRPr>
                    </a:p>
                  </a:txBody>
                  <a:tcPr marT="91425" marB="91425" marR="91425" marL="91425"/>
                </a:tc>
              </a:tr>
              <a:tr h="318400">
                <a:tc>
                  <a:txBody>
                    <a:bodyPr>
                      <a:noAutofit/>
                    </a:bodyPr>
                    <a:lstStyle/>
                    <a:p>
                      <a:pPr indent="0" lvl="0" marL="0" rtl="0" algn="l">
                        <a:lnSpc>
                          <a:spcPct val="100000"/>
                        </a:lnSpc>
                        <a:spcBef>
                          <a:spcPts val="0"/>
                        </a:spcBef>
                        <a:spcAft>
                          <a:spcPts val="0"/>
                        </a:spcAft>
                        <a:buNone/>
                      </a:pPr>
                      <a:r>
                        <a:rPr b="1" lang="en" sz="1000">
                          <a:latin typeface="Libre Baskerville"/>
                          <a:ea typeface="Libre Baskerville"/>
                          <a:cs typeface="Libre Baskerville"/>
                          <a:sym typeface="Libre Baskerville"/>
                        </a:rPr>
                        <a:t>!=</a:t>
                      </a:r>
                      <a:endParaRPr b="1" sz="1000">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lnSpc>
                          <a:spcPct val="100000"/>
                        </a:lnSpc>
                        <a:spcBef>
                          <a:spcPts val="0"/>
                        </a:spcBef>
                        <a:spcAft>
                          <a:spcPts val="0"/>
                        </a:spcAft>
                        <a:buNone/>
                      </a:pPr>
                      <a:r>
                        <a:rPr b="1" lang="en" sz="1000">
                          <a:solidFill>
                            <a:srgbClr val="434343"/>
                          </a:solidFill>
                          <a:latin typeface="Libre Baskerville"/>
                          <a:ea typeface="Libre Baskerville"/>
                          <a:cs typeface="Libre Baskerville"/>
                          <a:sym typeface="Libre Baskerville"/>
                        </a:rPr>
                        <a:t>not equal</a:t>
                      </a:r>
                      <a:endParaRPr b="1" sz="1000">
                        <a:solidFill>
                          <a:srgbClr val="434343"/>
                        </a:solidFill>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lnSpc>
                          <a:spcPct val="100000"/>
                        </a:lnSpc>
                        <a:spcBef>
                          <a:spcPts val="0"/>
                        </a:spcBef>
                        <a:spcAft>
                          <a:spcPts val="0"/>
                        </a:spcAft>
                        <a:buNone/>
                      </a:pPr>
                      <a:r>
                        <a:rPr b="1" lang="en" sz="1000">
                          <a:latin typeface="Libre Baskerville"/>
                          <a:ea typeface="Libre Baskerville"/>
                          <a:cs typeface="Libre Baskerville"/>
                          <a:sym typeface="Libre Baskerville"/>
                        </a:rPr>
                        <a:t>X != 8;</a:t>
                      </a:r>
                      <a:endParaRPr b="1" sz="1000">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lnSpc>
                          <a:spcPct val="100000"/>
                        </a:lnSpc>
                        <a:spcBef>
                          <a:spcPts val="0"/>
                        </a:spcBef>
                        <a:spcAft>
                          <a:spcPts val="0"/>
                        </a:spcAft>
                        <a:buNone/>
                      </a:pPr>
                      <a:r>
                        <a:rPr b="1" lang="en" sz="1000">
                          <a:latin typeface="Libre Baskerville"/>
                          <a:ea typeface="Libre Baskerville"/>
                          <a:cs typeface="Libre Baskerville"/>
                          <a:sym typeface="Libre Baskerville"/>
                        </a:rPr>
                        <a:t>t</a:t>
                      </a:r>
                      <a:r>
                        <a:rPr b="1" lang="en" sz="1000">
                          <a:latin typeface="Libre Baskerville"/>
                          <a:ea typeface="Libre Baskerville"/>
                          <a:cs typeface="Libre Baskerville"/>
                          <a:sym typeface="Libre Baskerville"/>
                        </a:rPr>
                        <a:t>rue;</a:t>
                      </a:r>
                      <a:endParaRPr b="1" sz="1000">
                        <a:latin typeface="Libre Baskerville"/>
                        <a:ea typeface="Libre Baskerville"/>
                        <a:cs typeface="Libre Baskerville"/>
                        <a:sym typeface="Libre Baskerville"/>
                      </a:endParaRPr>
                    </a:p>
                  </a:txBody>
                  <a:tcPr marT="91425" marB="91425" marR="91425" marL="91425"/>
                </a:tc>
              </a:tr>
              <a:tr h="318400">
                <a:tc>
                  <a:txBody>
                    <a:bodyPr>
                      <a:noAutofit/>
                    </a:bodyPr>
                    <a:lstStyle/>
                    <a:p>
                      <a:pPr indent="0" lvl="0" marL="0" rtl="0" algn="l">
                        <a:lnSpc>
                          <a:spcPct val="100000"/>
                        </a:lnSpc>
                        <a:spcBef>
                          <a:spcPts val="0"/>
                        </a:spcBef>
                        <a:spcAft>
                          <a:spcPts val="0"/>
                        </a:spcAft>
                        <a:buNone/>
                      </a:pPr>
                      <a:r>
                        <a:rPr b="1" lang="en" sz="1000">
                          <a:latin typeface="Libre Baskerville"/>
                          <a:ea typeface="Libre Baskerville"/>
                          <a:cs typeface="Libre Baskerville"/>
                          <a:sym typeface="Libre Baskerville"/>
                        </a:rPr>
                        <a:t>!==</a:t>
                      </a:r>
                      <a:endParaRPr b="1" sz="1000">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lnSpc>
                          <a:spcPct val="100000"/>
                        </a:lnSpc>
                        <a:spcBef>
                          <a:spcPts val="0"/>
                        </a:spcBef>
                        <a:spcAft>
                          <a:spcPts val="0"/>
                        </a:spcAft>
                        <a:buNone/>
                      </a:pPr>
                      <a:r>
                        <a:rPr b="1" lang="en" sz="1000">
                          <a:solidFill>
                            <a:srgbClr val="434343"/>
                          </a:solidFill>
                          <a:latin typeface="Libre Baskerville"/>
                          <a:ea typeface="Libre Baskerville"/>
                          <a:cs typeface="Libre Baskerville"/>
                          <a:sym typeface="Libre Baskerville"/>
                        </a:rPr>
                        <a:t>not equal value or not equal type</a:t>
                      </a:r>
                      <a:endParaRPr b="1" sz="1000">
                        <a:solidFill>
                          <a:srgbClr val="434343"/>
                        </a:solidFill>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lnSpc>
                          <a:spcPct val="100000"/>
                        </a:lnSpc>
                        <a:spcBef>
                          <a:spcPts val="0"/>
                        </a:spcBef>
                        <a:spcAft>
                          <a:spcPts val="0"/>
                        </a:spcAft>
                        <a:buNone/>
                      </a:pPr>
                      <a:r>
                        <a:rPr b="1" lang="en" sz="1000">
                          <a:latin typeface="Libre Baskerville"/>
                          <a:ea typeface="Libre Baskerville"/>
                          <a:cs typeface="Libre Baskerville"/>
                          <a:sym typeface="Libre Baskerville"/>
                        </a:rPr>
                        <a:t>X !== “5”; X !== 5;</a:t>
                      </a:r>
                      <a:endParaRPr b="1" sz="1000">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lnSpc>
                          <a:spcPct val="100000"/>
                        </a:lnSpc>
                        <a:spcBef>
                          <a:spcPts val="0"/>
                        </a:spcBef>
                        <a:spcAft>
                          <a:spcPts val="0"/>
                        </a:spcAft>
                        <a:buNone/>
                      </a:pPr>
                      <a:r>
                        <a:rPr b="1" lang="en" sz="1000">
                          <a:latin typeface="Libre Baskerville"/>
                          <a:ea typeface="Libre Baskerville"/>
                          <a:cs typeface="Libre Baskerville"/>
                          <a:sym typeface="Libre Baskerville"/>
                        </a:rPr>
                        <a:t>t</a:t>
                      </a:r>
                      <a:r>
                        <a:rPr b="1" lang="en" sz="1000">
                          <a:latin typeface="Libre Baskerville"/>
                          <a:ea typeface="Libre Baskerville"/>
                          <a:cs typeface="Libre Baskerville"/>
                          <a:sym typeface="Libre Baskerville"/>
                        </a:rPr>
                        <a:t>rue; false;</a:t>
                      </a:r>
                      <a:endParaRPr b="1" sz="1000">
                        <a:latin typeface="Libre Baskerville"/>
                        <a:ea typeface="Libre Baskerville"/>
                        <a:cs typeface="Libre Baskerville"/>
                        <a:sym typeface="Libre Baskerville"/>
                      </a:endParaRPr>
                    </a:p>
                  </a:txBody>
                  <a:tcPr marT="91425" marB="91425" marR="91425" marL="91425"/>
                </a:tc>
              </a:tr>
              <a:tr h="318400">
                <a:tc>
                  <a:txBody>
                    <a:bodyPr>
                      <a:noAutofit/>
                    </a:bodyPr>
                    <a:lstStyle/>
                    <a:p>
                      <a:pPr indent="0" lvl="0" marL="0" rtl="0" algn="l">
                        <a:lnSpc>
                          <a:spcPct val="100000"/>
                        </a:lnSpc>
                        <a:spcBef>
                          <a:spcPts val="0"/>
                        </a:spcBef>
                        <a:spcAft>
                          <a:spcPts val="0"/>
                        </a:spcAft>
                        <a:buNone/>
                      </a:pPr>
                      <a:r>
                        <a:rPr b="1" lang="en" sz="1000">
                          <a:latin typeface="Libre Baskerville"/>
                          <a:ea typeface="Libre Baskerville"/>
                          <a:cs typeface="Libre Baskerville"/>
                          <a:sym typeface="Libre Baskerville"/>
                        </a:rPr>
                        <a:t>&gt;</a:t>
                      </a:r>
                      <a:endParaRPr b="1" sz="1000">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lnSpc>
                          <a:spcPct val="100000"/>
                        </a:lnSpc>
                        <a:spcBef>
                          <a:spcPts val="0"/>
                        </a:spcBef>
                        <a:spcAft>
                          <a:spcPts val="0"/>
                        </a:spcAft>
                        <a:buNone/>
                      </a:pPr>
                      <a:r>
                        <a:rPr b="1" lang="en" sz="1000">
                          <a:solidFill>
                            <a:srgbClr val="434343"/>
                          </a:solidFill>
                          <a:latin typeface="Libre Baskerville"/>
                          <a:ea typeface="Libre Baskerville"/>
                          <a:cs typeface="Libre Baskerville"/>
                          <a:sym typeface="Libre Baskerville"/>
                        </a:rPr>
                        <a:t>greater than</a:t>
                      </a:r>
                      <a:endParaRPr b="1" sz="1000">
                        <a:solidFill>
                          <a:srgbClr val="434343"/>
                        </a:solidFill>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lnSpc>
                          <a:spcPct val="100000"/>
                        </a:lnSpc>
                        <a:spcBef>
                          <a:spcPts val="0"/>
                        </a:spcBef>
                        <a:spcAft>
                          <a:spcPts val="0"/>
                        </a:spcAft>
                        <a:buNone/>
                      </a:pPr>
                      <a:r>
                        <a:rPr b="1" lang="en" sz="1000">
                          <a:latin typeface="Libre Baskerville"/>
                          <a:ea typeface="Libre Baskerville"/>
                          <a:cs typeface="Libre Baskerville"/>
                          <a:sym typeface="Libre Baskerville"/>
                        </a:rPr>
                        <a:t>X &gt; 8;</a:t>
                      </a:r>
                      <a:endParaRPr b="1" sz="1000">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spcBef>
                          <a:spcPts val="0"/>
                        </a:spcBef>
                        <a:spcAft>
                          <a:spcPts val="0"/>
                        </a:spcAft>
                        <a:buNone/>
                      </a:pPr>
                      <a:r>
                        <a:rPr b="1" lang="en" sz="1000">
                          <a:latin typeface="Libre Baskerville"/>
                          <a:ea typeface="Libre Baskerville"/>
                          <a:cs typeface="Libre Baskerville"/>
                          <a:sym typeface="Libre Baskerville"/>
                        </a:rPr>
                        <a:t>false;</a:t>
                      </a:r>
                      <a:endParaRPr b="1" sz="1000">
                        <a:latin typeface="Libre Baskerville"/>
                        <a:ea typeface="Libre Baskerville"/>
                        <a:cs typeface="Libre Baskerville"/>
                        <a:sym typeface="Libre Baskerville"/>
                      </a:endParaRPr>
                    </a:p>
                  </a:txBody>
                  <a:tcPr marT="91425" marB="91425" marR="91425" marL="91425"/>
                </a:tc>
              </a:tr>
              <a:tr h="318400">
                <a:tc>
                  <a:txBody>
                    <a:bodyPr>
                      <a:noAutofit/>
                    </a:bodyPr>
                    <a:lstStyle/>
                    <a:p>
                      <a:pPr indent="0" lvl="0" marL="0" rtl="0" algn="l">
                        <a:lnSpc>
                          <a:spcPct val="100000"/>
                        </a:lnSpc>
                        <a:spcBef>
                          <a:spcPts val="0"/>
                        </a:spcBef>
                        <a:spcAft>
                          <a:spcPts val="0"/>
                        </a:spcAft>
                        <a:buNone/>
                      </a:pPr>
                      <a:r>
                        <a:rPr b="1" lang="en" sz="1000">
                          <a:latin typeface="Libre Baskerville"/>
                          <a:ea typeface="Libre Baskerville"/>
                          <a:cs typeface="Libre Baskerville"/>
                          <a:sym typeface="Libre Baskerville"/>
                        </a:rPr>
                        <a:t>&lt;</a:t>
                      </a:r>
                      <a:endParaRPr b="1" sz="1000">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lnSpc>
                          <a:spcPct val="100000"/>
                        </a:lnSpc>
                        <a:spcBef>
                          <a:spcPts val="0"/>
                        </a:spcBef>
                        <a:spcAft>
                          <a:spcPts val="0"/>
                        </a:spcAft>
                        <a:buNone/>
                      </a:pPr>
                      <a:r>
                        <a:rPr b="1" lang="en" sz="1000">
                          <a:solidFill>
                            <a:srgbClr val="434343"/>
                          </a:solidFill>
                          <a:latin typeface="Libre Baskerville"/>
                          <a:ea typeface="Libre Baskerville"/>
                          <a:cs typeface="Libre Baskerville"/>
                          <a:sym typeface="Libre Baskerville"/>
                        </a:rPr>
                        <a:t>less than</a:t>
                      </a:r>
                      <a:endParaRPr b="1" sz="1000">
                        <a:solidFill>
                          <a:srgbClr val="434343"/>
                        </a:solidFill>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lnSpc>
                          <a:spcPct val="100000"/>
                        </a:lnSpc>
                        <a:spcBef>
                          <a:spcPts val="0"/>
                        </a:spcBef>
                        <a:spcAft>
                          <a:spcPts val="0"/>
                        </a:spcAft>
                        <a:buNone/>
                      </a:pPr>
                      <a:r>
                        <a:rPr b="1" lang="en" sz="1000">
                          <a:latin typeface="Libre Baskerville"/>
                          <a:ea typeface="Libre Baskerville"/>
                          <a:cs typeface="Libre Baskerville"/>
                          <a:sym typeface="Libre Baskerville"/>
                        </a:rPr>
                        <a:t>X  &lt; 8;</a:t>
                      </a:r>
                      <a:endParaRPr b="1" sz="1000">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spcBef>
                          <a:spcPts val="0"/>
                        </a:spcBef>
                        <a:spcAft>
                          <a:spcPts val="0"/>
                        </a:spcAft>
                        <a:buNone/>
                      </a:pPr>
                      <a:r>
                        <a:rPr b="1" lang="en" sz="1000">
                          <a:latin typeface="Libre Baskerville"/>
                          <a:ea typeface="Libre Baskerville"/>
                          <a:cs typeface="Libre Baskerville"/>
                          <a:sym typeface="Libre Baskerville"/>
                        </a:rPr>
                        <a:t>true;</a:t>
                      </a:r>
                      <a:endParaRPr b="1" sz="1000">
                        <a:latin typeface="Libre Baskerville"/>
                        <a:ea typeface="Libre Baskerville"/>
                        <a:cs typeface="Libre Baskerville"/>
                        <a:sym typeface="Libre Baskerville"/>
                      </a:endParaRPr>
                    </a:p>
                  </a:txBody>
                  <a:tcPr marT="91425" marB="91425" marR="91425" marL="91425"/>
                </a:tc>
              </a:tr>
              <a:tr h="318400">
                <a:tc>
                  <a:txBody>
                    <a:bodyPr>
                      <a:noAutofit/>
                    </a:bodyPr>
                    <a:lstStyle/>
                    <a:p>
                      <a:pPr indent="0" lvl="0" marL="0" rtl="0" algn="l">
                        <a:lnSpc>
                          <a:spcPct val="100000"/>
                        </a:lnSpc>
                        <a:spcBef>
                          <a:spcPts val="0"/>
                        </a:spcBef>
                        <a:spcAft>
                          <a:spcPts val="0"/>
                        </a:spcAft>
                        <a:buNone/>
                      </a:pPr>
                      <a:r>
                        <a:rPr b="1" lang="en" sz="1000">
                          <a:latin typeface="Libre Baskerville"/>
                          <a:ea typeface="Libre Baskerville"/>
                          <a:cs typeface="Libre Baskerville"/>
                          <a:sym typeface="Libre Baskerville"/>
                        </a:rPr>
                        <a:t>&gt;=</a:t>
                      </a:r>
                      <a:endParaRPr b="1" sz="1000">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lnSpc>
                          <a:spcPct val="100000"/>
                        </a:lnSpc>
                        <a:spcBef>
                          <a:spcPts val="0"/>
                        </a:spcBef>
                        <a:spcAft>
                          <a:spcPts val="0"/>
                        </a:spcAft>
                        <a:buNone/>
                      </a:pPr>
                      <a:r>
                        <a:rPr b="1" lang="en" sz="1000">
                          <a:solidFill>
                            <a:srgbClr val="434343"/>
                          </a:solidFill>
                          <a:latin typeface="Libre Baskerville"/>
                          <a:ea typeface="Libre Baskerville"/>
                          <a:cs typeface="Libre Baskerville"/>
                          <a:sym typeface="Libre Baskerville"/>
                        </a:rPr>
                        <a:t>greater than or equal to</a:t>
                      </a:r>
                      <a:endParaRPr b="1" sz="1000">
                        <a:solidFill>
                          <a:srgbClr val="434343"/>
                        </a:solidFill>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lnSpc>
                          <a:spcPct val="100000"/>
                        </a:lnSpc>
                        <a:spcBef>
                          <a:spcPts val="0"/>
                        </a:spcBef>
                        <a:spcAft>
                          <a:spcPts val="0"/>
                        </a:spcAft>
                        <a:buNone/>
                      </a:pPr>
                      <a:r>
                        <a:rPr b="1" lang="en" sz="1000">
                          <a:latin typeface="Libre Baskerville"/>
                          <a:ea typeface="Libre Baskerville"/>
                          <a:cs typeface="Libre Baskerville"/>
                          <a:sym typeface="Libre Baskerville"/>
                        </a:rPr>
                        <a:t>X &gt;= 8;</a:t>
                      </a:r>
                      <a:endParaRPr b="1" sz="1000">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spcBef>
                          <a:spcPts val="0"/>
                        </a:spcBef>
                        <a:spcAft>
                          <a:spcPts val="0"/>
                        </a:spcAft>
                        <a:buNone/>
                      </a:pPr>
                      <a:r>
                        <a:rPr b="1" lang="en" sz="1000">
                          <a:latin typeface="Libre Baskerville"/>
                          <a:ea typeface="Libre Baskerville"/>
                          <a:cs typeface="Libre Baskerville"/>
                          <a:sym typeface="Libre Baskerville"/>
                        </a:rPr>
                        <a:t>false;</a:t>
                      </a:r>
                      <a:endParaRPr b="1" sz="1000">
                        <a:latin typeface="Libre Baskerville"/>
                        <a:ea typeface="Libre Baskerville"/>
                        <a:cs typeface="Libre Baskerville"/>
                        <a:sym typeface="Libre Baskerville"/>
                      </a:endParaRPr>
                    </a:p>
                  </a:txBody>
                  <a:tcPr marT="91425" marB="91425" marR="91425" marL="91425"/>
                </a:tc>
              </a:tr>
              <a:tr h="320075">
                <a:tc>
                  <a:txBody>
                    <a:bodyPr>
                      <a:noAutofit/>
                    </a:bodyPr>
                    <a:lstStyle/>
                    <a:p>
                      <a:pPr indent="0" lvl="0" marL="0" rtl="0" algn="l">
                        <a:lnSpc>
                          <a:spcPct val="100000"/>
                        </a:lnSpc>
                        <a:spcBef>
                          <a:spcPts val="0"/>
                        </a:spcBef>
                        <a:spcAft>
                          <a:spcPts val="0"/>
                        </a:spcAft>
                        <a:buNone/>
                      </a:pPr>
                      <a:r>
                        <a:rPr b="1" lang="en" sz="1000">
                          <a:latin typeface="Libre Baskerville"/>
                          <a:ea typeface="Libre Baskerville"/>
                          <a:cs typeface="Libre Baskerville"/>
                          <a:sym typeface="Libre Baskerville"/>
                        </a:rPr>
                        <a:t>&lt;=</a:t>
                      </a:r>
                      <a:endParaRPr b="1" sz="1000">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lnSpc>
                          <a:spcPct val="100000"/>
                        </a:lnSpc>
                        <a:spcBef>
                          <a:spcPts val="0"/>
                        </a:spcBef>
                        <a:spcAft>
                          <a:spcPts val="0"/>
                        </a:spcAft>
                        <a:buNone/>
                      </a:pPr>
                      <a:r>
                        <a:rPr b="1" lang="en" sz="1000">
                          <a:solidFill>
                            <a:srgbClr val="434343"/>
                          </a:solidFill>
                          <a:latin typeface="Libre Baskerville"/>
                          <a:ea typeface="Libre Baskerville"/>
                          <a:cs typeface="Libre Baskerville"/>
                          <a:sym typeface="Libre Baskerville"/>
                        </a:rPr>
                        <a:t>less than or equal to</a:t>
                      </a:r>
                      <a:endParaRPr b="1" sz="1000">
                        <a:solidFill>
                          <a:srgbClr val="434343"/>
                        </a:solidFill>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lnSpc>
                          <a:spcPct val="100000"/>
                        </a:lnSpc>
                        <a:spcBef>
                          <a:spcPts val="0"/>
                        </a:spcBef>
                        <a:spcAft>
                          <a:spcPts val="0"/>
                        </a:spcAft>
                        <a:buNone/>
                      </a:pPr>
                      <a:r>
                        <a:rPr b="1" lang="en" sz="1000">
                          <a:latin typeface="Libre Baskerville"/>
                          <a:ea typeface="Libre Baskerville"/>
                          <a:cs typeface="Libre Baskerville"/>
                          <a:sym typeface="Libre Baskerville"/>
                        </a:rPr>
                        <a:t>X &lt;= 8;</a:t>
                      </a:r>
                      <a:endParaRPr b="1" sz="1000">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spcBef>
                          <a:spcPts val="0"/>
                        </a:spcBef>
                        <a:spcAft>
                          <a:spcPts val="0"/>
                        </a:spcAft>
                        <a:buNone/>
                      </a:pPr>
                      <a:r>
                        <a:rPr b="1" lang="en" sz="1000">
                          <a:latin typeface="Libre Baskerville"/>
                          <a:ea typeface="Libre Baskerville"/>
                          <a:cs typeface="Libre Baskerville"/>
                          <a:sym typeface="Libre Baskerville"/>
                        </a:rPr>
                        <a:t>true;</a:t>
                      </a:r>
                      <a:endParaRPr b="1" sz="1000">
                        <a:latin typeface="Libre Baskerville"/>
                        <a:ea typeface="Libre Baskerville"/>
                        <a:cs typeface="Libre Baskerville"/>
                        <a:sym typeface="Libre Baskerville"/>
                      </a:endParaRPr>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1" name="Shape 731"/>
        <p:cNvGrpSpPr/>
        <p:nvPr/>
      </p:nvGrpSpPr>
      <p:grpSpPr>
        <a:xfrm>
          <a:off x="0" y="0"/>
          <a:ext cx="0" cy="0"/>
          <a:chOff x="0" y="0"/>
          <a:chExt cx="0" cy="0"/>
        </a:xfrm>
      </p:grpSpPr>
      <p:sp>
        <p:nvSpPr>
          <p:cNvPr id="732" name="Google Shape;732;p77"/>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Operators</a:t>
            </a:r>
            <a:endParaRPr sz="3600">
              <a:solidFill>
                <a:srgbClr val="63A814"/>
              </a:solidFill>
              <a:latin typeface="Alegreya"/>
              <a:ea typeface="Alegreya"/>
              <a:cs typeface="Alegreya"/>
              <a:sym typeface="Alegreya"/>
            </a:endParaRPr>
          </a:p>
        </p:txBody>
      </p:sp>
      <p:pic>
        <p:nvPicPr>
          <p:cNvPr id="733" name="Google Shape;733;p77"/>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734" name="Google Shape;734;p77"/>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Logical</a:t>
            </a:r>
            <a:r>
              <a:rPr lang="en" sz="2000">
                <a:solidFill>
                  <a:srgbClr val="0170BA"/>
                </a:solidFill>
                <a:latin typeface="Alegreya"/>
                <a:ea typeface="Alegreya"/>
                <a:cs typeface="Alegreya"/>
                <a:sym typeface="Alegreya"/>
              </a:rPr>
              <a:t> Operators</a:t>
            </a:r>
            <a:endParaRPr sz="2000">
              <a:solidFill>
                <a:srgbClr val="0170BA"/>
              </a:solidFill>
              <a:latin typeface="Alegreya"/>
              <a:ea typeface="Alegreya"/>
              <a:cs typeface="Alegreya"/>
              <a:sym typeface="Alegreya"/>
            </a:endParaRPr>
          </a:p>
          <a:p>
            <a:pPr indent="-342900" lvl="0" marL="457200" marR="25400" rtl="0" algn="just">
              <a:lnSpc>
                <a:spcPct val="100000"/>
              </a:lnSpc>
              <a:spcBef>
                <a:spcPts val="0"/>
              </a:spcBef>
              <a:spcAft>
                <a:spcPts val="0"/>
              </a:spcAft>
              <a:buClr>
                <a:srgbClr val="434343"/>
              </a:buClr>
              <a:buSzPts val="1800"/>
              <a:buFont typeface="Alegreya"/>
              <a:buChar char="❏"/>
            </a:pPr>
            <a:r>
              <a:rPr b="0" lang="en" sz="1800">
                <a:solidFill>
                  <a:srgbClr val="434343"/>
                </a:solidFill>
                <a:latin typeface="Alegreya"/>
                <a:ea typeface="Alegreya"/>
                <a:cs typeface="Alegreya"/>
                <a:sym typeface="Alegreya"/>
              </a:rPr>
              <a:t>Logical operators are used to determine the logic between variables or values</a:t>
            </a:r>
            <a:r>
              <a:rPr b="0" lang="en" sz="1800">
                <a:solidFill>
                  <a:srgbClr val="000000"/>
                </a:solidFill>
                <a:highlight>
                  <a:srgbClr val="FFFFFF"/>
                </a:highlight>
                <a:latin typeface="Alegreya"/>
                <a:ea typeface="Alegreya"/>
                <a:cs typeface="Alegreya"/>
                <a:sym typeface="Alegreya"/>
              </a:rPr>
              <a:t>. </a:t>
            </a:r>
            <a:r>
              <a:rPr lang="en" sz="1800">
                <a:solidFill>
                  <a:srgbClr val="0170BA"/>
                </a:solidFill>
                <a:latin typeface="Alegreya"/>
                <a:ea typeface="Alegreya"/>
                <a:cs typeface="Alegreya"/>
                <a:sym typeface="Alegreya"/>
              </a:rPr>
              <a:t>Example:</a:t>
            </a:r>
            <a:r>
              <a:rPr b="0" lang="en" sz="1800">
                <a:solidFill>
                  <a:srgbClr val="000000"/>
                </a:solidFill>
                <a:highlight>
                  <a:srgbClr val="FFFFFF"/>
                </a:highlight>
                <a:latin typeface="Alegreya"/>
                <a:ea typeface="Alegreya"/>
                <a:cs typeface="Alegreya"/>
                <a:sym typeface="Alegreya"/>
              </a:rPr>
              <a:t> </a:t>
            </a:r>
            <a:r>
              <a:rPr b="0" lang="en" sz="1800">
                <a:solidFill>
                  <a:srgbClr val="434343"/>
                </a:solidFill>
                <a:highlight>
                  <a:srgbClr val="FFFFFF"/>
                </a:highlight>
                <a:latin typeface="Alegreya"/>
                <a:ea typeface="Alegreya"/>
                <a:cs typeface="Alegreya"/>
                <a:sym typeface="Alegreya"/>
              </a:rPr>
              <a:t>Given Y = 5, X = 4</a:t>
            </a:r>
            <a:endParaRPr b="0" sz="1800">
              <a:solidFill>
                <a:srgbClr val="000000"/>
              </a:solidFill>
              <a:highlight>
                <a:srgbClr val="FFFFFF"/>
              </a:highlight>
              <a:latin typeface="Alegreya"/>
              <a:ea typeface="Alegreya"/>
              <a:cs typeface="Alegreya"/>
              <a:sym typeface="Alegreya"/>
            </a:endParaRPr>
          </a:p>
          <a:p>
            <a:pPr indent="0" lvl="0" marL="0" marR="25400" rtl="0" algn="just">
              <a:lnSpc>
                <a:spcPct val="100000"/>
              </a:lnSpc>
              <a:spcBef>
                <a:spcPts val="1000"/>
              </a:spcBef>
              <a:spcAft>
                <a:spcPts val="1000"/>
              </a:spcAft>
              <a:buNone/>
            </a:pPr>
            <a:r>
              <a:t/>
            </a:r>
            <a:endParaRPr b="0" sz="2000">
              <a:solidFill>
                <a:srgbClr val="000000"/>
              </a:solidFill>
              <a:highlight>
                <a:srgbClr val="FFFFFF"/>
              </a:highlight>
              <a:latin typeface="Alegreya"/>
              <a:ea typeface="Alegreya"/>
              <a:cs typeface="Alegreya"/>
              <a:sym typeface="Alegreya"/>
            </a:endParaRPr>
          </a:p>
        </p:txBody>
      </p:sp>
      <p:graphicFrame>
        <p:nvGraphicFramePr>
          <p:cNvPr id="735" name="Google Shape;735;p77"/>
          <p:cNvGraphicFramePr/>
          <p:nvPr/>
        </p:nvGraphicFramePr>
        <p:xfrm>
          <a:off x="436850" y="2427225"/>
          <a:ext cx="3000000" cy="3000000"/>
        </p:xfrm>
        <a:graphic>
          <a:graphicData uri="http://schemas.openxmlformats.org/drawingml/2006/table">
            <a:tbl>
              <a:tblPr>
                <a:noFill/>
                <a:tableStyleId>{74AFA9C1-3977-4363-B957-740D09E80203}</a:tableStyleId>
              </a:tblPr>
              <a:tblGrid>
                <a:gridCol w="1511325"/>
                <a:gridCol w="2575150"/>
                <a:gridCol w="2116250"/>
                <a:gridCol w="2067575"/>
              </a:tblGrid>
              <a:tr h="318400">
                <a:tc>
                  <a:txBody>
                    <a:bodyPr>
                      <a:noAutofit/>
                    </a:bodyPr>
                    <a:lstStyle/>
                    <a:p>
                      <a:pPr indent="0" lvl="0" marL="0" rtl="0" algn="l">
                        <a:lnSpc>
                          <a:spcPct val="100000"/>
                        </a:lnSpc>
                        <a:spcBef>
                          <a:spcPts val="0"/>
                        </a:spcBef>
                        <a:spcAft>
                          <a:spcPts val="0"/>
                        </a:spcAft>
                        <a:buNone/>
                      </a:pPr>
                      <a:r>
                        <a:rPr b="1" lang="en" sz="1300">
                          <a:solidFill>
                            <a:srgbClr val="FFFFFF"/>
                          </a:solidFill>
                          <a:latin typeface="Alegreya"/>
                          <a:ea typeface="Alegreya"/>
                          <a:cs typeface="Alegreya"/>
                          <a:sym typeface="Alegreya"/>
                        </a:rPr>
                        <a:t>Operator</a:t>
                      </a:r>
                      <a:endParaRPr b="1" sz="1300">
                        <a:solidFill>
                          <a:srgbClr val="FFFFFF"/>
                        </a:solidFill>
                        <a:latin typeface="Alegreya"/>
                        <a:ea typeface="Alegreya"/>
                        <a:cs typeface="Alegreya"/>
                        <a:sym typeface="Alegreya"/>
                      </a:endParaRPr>
                    </a:p>
                  </a:txBody>
                  <a:tcPr marT="91425" marB="91425" marR="91425" marL="91425">
                    <a:solidFill>
                      <a:srgbClr val="0170BA"/>
                    </a:solidFill>
                  </a:tcPr>
                </a:tc>
                <a:tc>
                  <a:txBody>
                    <a:bodyPr>
                      <a:noAutofit/>
                    </a:bodyPr>
                    <a:lstStyle/>
                    <a:p>
                      <a:pPr indent="0" lvl="0" marL="0" rtl="0" algn="l">
                        <a:lnSpc>
                          <a:spcPct val="100000"/>
                        </a:lnSpc>
                        <a:spcBef>
                          <a:spcPts val="0"/>
                        </a:spcBef>
                        <a:spcAft>
                          <a:spcPts val="0"/>
                        </a:spcAft>
                        <a:buNone/>
                      </a:pPr>
                      <a:r>
                        <a:rPr b="1" lang="en" sz="1300">
                          <a:solidFill>
                            <a:srgbClr val="FFFFFF"/>
                          </a:solidFill>
                          <a:latin typeface="Alegreya"/>
                          <a:ea typeface="Alegreya"/>
                          <a:cs typeface="Alegreya"/>
                          <a:sym typeface="Alegreya"/>
                        </a:rPr>
                        <a:t>Description</a:t>
                      </a:r>
                      <a:endParaRPr b="1" sz="1300">
                        <a:solidFill>
                          <a:srgbClr val="FFFFFF"/>
                        </a:solidFill>
                        <a:latin typeface="Alegreya"/>
                        <a:ea typeface="Alegreya"/>
                        <a:cs typeface="Alegreya"/>
                        <a:sym typeface="Alegreya"/>
                      </a:endParaRPr>
                    </a:p>
                  </a:txBody>
                  <a:tcPr marT="91425" marB="91425" marR="91425" marL="91425">
                    <a:solidFill>
                      <a:srgbClr val="0170BA"/>
                    </a:solidFill>
                  </a:tcPr>
                </a:tc>
                <a:tc>
                  <a:txBody>
                    <a:bodyPr>
                      <a:noAutofit/>
                    </a:bodyPr>
                    <a:lstStyle/>
                    <a:p>
                      <a:pPr indent="0" lvl="0" marL="0" rtl="0" algn="l">
                        <a:lnSpc>
                          <a:spcPct val="100000"/>
                        </a:lnSpc>
                        <a:spcBef>
                          <a:spcPts val="0"/>
                        </a:spcBef>
                        <a:spcAft>
                          <a:spcPts val="0"/>
                        </a:spcAft>
                        <a:buNone/>
                      </a:pPr>
                      <a:r>
                        <a:rPr b="1" lang="en" sz="1300">
                          <a:solidFill>
                            <a:srgbClr val="FFFFFF"/>
                          </a:solidFill>
                          <a:latin typeface="Alegreya"/>
                          <a:ea typeface="Alegreya"/>
                          <a:cs typeface="Alegreya"/>
                          <a:sym typeface="Alegreya"/>
                        </a:rPr>
                        <a:t>Example</a:t>
                      </a:r>
                      <a:endParaRPr b="1" sz="1300">
                        <a:solidFill>
                          <a:srgbClr val="FFFFFF"/>
                        </a:solidFill>
                        <a:latin typeface="Alegreya"/>
                        <a:ea typeface="Alegreya"/>
                        <a:cs typeface="Alegreya"/>
                        <a:sym typeface="Alegreya"/>
                      </a:endParaRPr>
                    </a:p>
                  </a:txBody>
                  <a:tcPr marT="91425" marB="91425" marR="91425" marL="91425">
                    <a:solidFill>
                      <a:srgbClr val="0170BA"/>
                    </a:solidFill>
                  </a:tcPr>
                </a:tc>
                <a:tc>
                  <a:txBody>
                    <a:bodyPr>
                      <a:noAutofit/>
                    </a:bodyPr>
                    <a:lstStyle/>
                    <a:p>
                      <a:pPr indent="0" lvl="0" marL="0" rtl="0" algn="l">
                        <a:lnSpc>
                          <a:spcPct val="100000"/>
                        </a:lnSpc>
                        <a:spcBef>
                          <a:spcPts val="0"/>
                        </a:spcBef>
                        <a:spcAft>
                          <a:spcPts val="0"/>
                        </a:spcAft>
                        <a:buNone/>
                      </a:pPr>
                      <a:r>
                        <a:rPr b="1" lang="en" sz="1300">
                          <a:solidFill>
                            <a:srgbClr val="FFFFFF"/>
                          </a:solidFill>
                          <a:latin typeface="Alegreya"/>
                          <a:ea typeface="Alegreya"/>
                          <a:cs typeface="Alegreya"/>
                          <a:sym typeface="Alegreya"/>
                        </a:rPr>
                        <a:t>Result</a:t>
                      </a:r>
                      <a:endParaRPr b="1" sz="1300">
                        <a:solidFill>
                          <a:srgbClr val="FFFFFF"/>
                        </a:solidFill>
                        <a:latin typeface="Alegreya"/>
                        <a:ea typeface="Alegreya"/>
                        <a:cs typeface="Alegreya"/>
                        <a:sym typeface="Alegreya"/>
                      </a:endParaRPr>
                    </a:p>
                  </a:txBody>
                  <a:tcPr marT="91425" marB="91425" marR="91425" marL="91425">
                    <a:solidFill>
                      <a:srgbClr val="0170BA"/>
                    </a:solidFill>
                  </a:tcPr>
                </a:tc>
              </a:tr>
              <a:tr h="318400">
                <a:tc>
                  <a:txBody>
                    <a:bodyPr>
                      <a:noAutofit/>
                    </a:bodyPr>
                    <a:lstStyle/>
                    <a:p>
                      <a:pPr indent="0" lvl="0" marL="0" rtl="0" algn="l">
                        <a:lnSpc>
                          <a:spcPct val="100000"/>
                        </a:lnSpc>
                        <a:spcBef>
                          <a:spcPts val="0"/>
                        </a:spcBef>
                        <a:spcAft>
                          <a:spcPts val="0"/>
                        </a:spcAft>
                        <a:buNone/>
                      </a:pPr>
                      <a:r>
                        <a:rPr b="1" lang="en" sz="1300">
                          <a:latin typeface="Libre Baskerville"/>
                          <a:ea typeface="Libre Baskerville"/>
                          <a:cs typeface="Libre Baskerville"/>
                          <a:sym typeface="Libre Baskerville"/>
                        </a:rPr>
                        <a:t>&amp;&amp;</a:t>
                      </a:r>
                      <a:endParaRPr b="1" sz="1300">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lnSpc>
                          <a:spcPct val="100000"/>
                        </a:lnSpc>
                        <a:spcBef>
                          <a:spcPts val="0"/>
                        </a:spcBef>
                        <a:spcAft>
                          <a:spcPts val="0"/>
                        </a:spcAft>
                        <a:buNone/>
                      </a:pPr>
                      <a:r>
                        <a:rPr b="1" lang="en" sz="1300">
                          <a:solidFill>
                            <a:srgbClr val="434343"/>
                          </a:solidFill>
                          <a:latin typeface="Libre Baskerville"/>
                          <a:ea typeface="Libre Baskerville"/>
                          <a:cs typeface="Libre Baskerville"/>
                          <a:sym typeface="Libre Baskerville"/>
                        </a:rPr>
                        <a:t>and</a:t>
                      </a:r>
                      <a:endParaRPr b="1" sz="1300">
                        <a:solidFill>
                          <a:srgbClr val="434343"/>
                        </a:solidFill>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lnSpc>
                          <a:spcPct val="100000"/>
                        </a:lnSpc>
                        <a:spcBef>
                          <a:spcPts val="0"/>
                        </a:spcBef>
                        <a:spcAft>
                          <a:spcPts val="0"/>
                        </a:spcAft>
                        <a:buNone/>
                      </a:pPr>
                      <a:r>
                        <a:rPr b="1" lang="en" sz="1300">
                          <a:solidFill>
                            <a:srgbClr val="434343"/>
                          </a:solidFill>
                          <a:latin typeface="Libre Baskerville"/>
                          <a:ea typeface="Libre Baskerville"/>
                          <a:cs typeface="Libre Baskerville"/>
                          <a:sym typeface="Libre Baskerville"/>
                        </a:rPr>
                        <a:t>(x &gt; 1 &amp;&amp; y &lt; 10)</a:t>
                      </a:r>
                      <a:endParaRPr b="1" sz="1300">
                        <a:solidFill>
                          <a:srgbClr val="434343"/>
                        </a:solidFill>
                        <a:latin typeface="Libre Baskerville"/>
                        <a:ea typeface="Libre Baskerville"/>
                        <a:cs typeface="Libre Baskerville"/>
                        <a:sym typeface="Libre Baskerville"/>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None/>
                      </a:pPr>
                      <a:r>
                        <a:rPr b="1" lang="en" sz="1300">
                          <a:solidFill>
                            <a:srgbClr val="434343"/>
                          </a:solidFill>
                          <a:latin typeface="Libre Baskerville"/>
                          <a:ea typeface="Libre Baskerville"/>
                          <a:cs typeface="Libre Baskerville"/>
                          <a:sym typeface="Libre Baskerville"/>
                        </a:rPr>
                        <a:t>true;</a:t>
                      </a:r>
                      <a:endParaRPr b="1" sz="1300">
                        <a:solidFill>
                          <a:srgbClr val="434343"/>
                        </a:solidFill>
                        <a:latin typeface="Libre Baskerville"/>
                        <a:ea typeface="Libre Baskerville"/>
                        <a:cs typeface="Libre Baskerville"/>
                        <a:sym typeface="Libre Baskerville"/>
                      </a:endParaRPr>
                    </a:p>
                  </a:txBody>
                  <a:tcPr marT="91425" marB="91425" marR="91425" marL="91425">
                    <a:lnB cap="flat" cmpd="sng" w="9525">
                      <a:solidFill>
                        <a:srgbClr val="9E9E9E"/>
                      </a:solidFill>
                      <a:prstDash val="solid"/>
                      <a:round/>
                      <a:headEnd len="sm" w="sm" type="none"/>
                      <a:tailEnd len="sm" w="sm" type="none"/>
                    </a:lnB>
                  </a:tcPr>
                </a:tc>
              </a:tr>
              <a:tr h="318400">
                <a:tc>
                  <a:txBody>
                    <a:bodyPr>
                      <a:noAutofit/>
                    </a:bodyPr>
                    <a:lstStyle/>
                    <a:p>
                      <a:pPr indent="0" lvl="0" marL="0" rtl="0" algn="l">
                        <a:lnSpc>
                          <a:spcPct val="100000"/>
                        </a:lnSpc>
                        <a:spcBef>
                          <a:spcPts val="0"/>
                        </a:spcBef>
                        <a:spcAft>
                          <a:spcPts val="0"/>
                        </a:spcAft>
                        <a:buNone/>
                      </a:pPr>
                      <a:r>
                        <a:rPr b="1" lang="en" sz="1300">
                          <a:latin typeface="Libre Baskerville"/>
                          <a:ea typeface="Libre Baskerville"/>
                          <a:cs typeface="Libre Baskerville"/>
                          <a:sym typeface="Libre Baskerville"/>
                        </a:rPr>
                        <a:t>||</a:t>
                      </a:r>
                      <a:endParaRPr b="1" sz="1300">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lnSpc>
                          <a:spcPct val="100000"/>
                        </a:lnSpc>
                        <a:spcBef>
                          <a:spcPts val="0"/>
                        </a:spcBef>
                        <a:spcAft>
                          <a:spcPts val="0"/>
                        </a:spcAft>
                        <a:buNone/>
                      </a:pPr>
                      <a:r>
                        <a:rPr b="1" lang="en" sz="1300">
                          <a:solidFill>
                            <a:srgbClr val="434343"/>
                          </a:solidFill>
                          <a:latin typeface="Libre Baskerville"/>
                          <a:ea typeface="Libre Baskerville"/>
                          <a:cs typeface="Libre Baskerville"/>
                          <a:sym typeface="Libre Baskerville"/>
                        </a:rPr>
                        <a:t>or</a:t>
                      </a:r>
                      <a:endParaRPr b="1" sz="1300">
                        <a:solidFill>
                          <a:srgbClr val="434343"/>
                        </a:solidFill>
                        <a:latin typeface="Libre Baskerville"/>
                        <a:ea typeface="Libre Baskerville"/>
                        <a:cs typeface="Libre Baskerville"/>
                        <a:sym typeface="Libre Baskerville"/>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l">
                        <a:lnSpc>
                          <a:spcPct val="100000"/>
                        </a:lnSpc>
                        <a:spcBef>
                          <a:spcPts val="0"/>
                        </a:spcBef>
                        <a:spcAft>
                          <a:spcPts val="0"/>
                        </a:spcAft>
                        <a:buNone/>
                      </a:pPr>
                      <a:r>
                        <a:rPr b="1" lang="en" sz="1300">
                          <a:solidFill>
                            <a:srgbClr val="434343"/>
                          </a:solidFill>
                          <a:latin typeface="Libre Baskerville"/>
                          <a:ea typeface="Libre Baskerville"/>
                          <a:cs typeface="Libre Baskerville"/>
                          <a:sym typeface="Libre Baskerville"/>
                        </a:rPr>
                        <a:t>(x &gt; 1 || y &lt; 10)</a:t>
                      </a:r>
                      <a:endParaRPr b="1" sz="1300">
                        <a:solidFill>
                          <a:srgbClr val="434343"/>
                        </a:solidFill>
                        <a:latin typeface="Libre Baskerville"/>
                        <a:ea typeface="Libre Baskerville"/>
                        <a:cs typeface="Libre Baskerville"/>
                        <a:sym typeface="Libre Baskervill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None/>
                      </a:pPr>
                      <a:r>
                        <a:rPr b="1" lang="en" sz="1300">
                          <a:solidFill>
                            <a:srgbClr val="434343"/>
                          </a:solidFill>
                          <a:latin typeface="Libre Baskerville"/>
                          <a:ea typeface="Libre Baskerville"/>
                          <a:cs typeface="Libre Baskerville"/>
                          <a:sym typeface="Libre Baskerville"/>
                        </a:rPr>
                        <a:t>true;</a:t>
                      </a:r>
                      <a:endParaRPr b="1" sz="1300">
                        <a:solidFill>
                          <a:srgbClr val="434343"/>
                        </a:solidFill>
                        <a:latin typeface="Libre Baskerville"/>
                        <a:ea typeface="Libre Baskerville"/>
                        <a:cs typeface="Libre Baskerville"/>
                        <a:sym typeface="Libre Baskervill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8400">
                <a:tc>
                  <a:txBody>
                    <a:bodyPr>
                      <a:noAutofit/>
                    </a:bodyPr>
                    <a:lstStyle/>
                    <a:p>
                      <a:pPr indent="0" lvl="0" marL="0" rtl="0" algn="l">
                        <a:lnSpc>
                          <a:spcPct val="100000"/>
                        </a:lnSpc>
                        <a:spcBef>
                          <a:spcPts val="0"/>
                        </a:spcBef>
                        <a:spcAft>
                          <a:spcPts val="0"/>
                        </a:spcAft>
                        <a:buNone/>
                      </a:pPr>
                      <a:r>
                        <a:rPr b="1" lang="en" sz="1300">
                          <a:latin typeface="Libre Baskerville"/>
                          <a:ea typeface="Libre Baskerville"/>
                          <a:cs typeface="Libre Baskerville"/>
                          <a:sym typeface="Libre Baskerville"/>
                        </a:rPr>
                        <a:t>!</a:t>
                      </a:r>
                      <a:endParaRPr b="1" sz="1300">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lnSpc>
                          <a:spcPct val="100000"/>
                        </a:lnSpc>
                        <a:spcBef>
                          <a:spcPts val="0"/>
                        </a:spcBef>
                        <a:spcAft>
                          <a:spcPts val="0"/>
                        </a:spcAft>
                        <a:buNone/>
                      </a:pPr>
                      <a:r>
                        <a:rPr b="1" lang="en" sz="1300">
                          <a:solidFill>
                            <a:srgbClr val="434343"/>
                          </a:solidFill>
                          <a:latin typeface="Libre Baskerville"/>
                          <a:ea typeface="Libre Baskerville"/>
                          <a:cs typeface="Libre Baskerville"/>
                          <a:sym typeface="Libre Baskerville"/>
                        </a:rPr>
                        <a:t>not </a:t>
                      </a:r>
                      <a:endParaRPr b="1" sz="1300">
                        <a:solidFill>
                          <a:srgbClr val="434343"/>
                        </a:solidFill>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l">
                        <a:lnSpc>
                          <a:spcPct val="100000"/>
                        </a:lnSpc>
                        <a:spcBef>
                          <a:spcPts val="0"/>
                        </a:spcBef>
                        <a:spcAft>
                          <a:spcPts val="0"/>
                        </a:spcAft>
                        <a:buNone/>
                      </a:pPr>
                      <a:r>
                        <a:rPr b="1" lang="en" sz="1300">
                          <a:solidFill>
                            <a:srgbClr val="434343"/>
                          </a:solidFill>
                          <a:latin typeface="Libre Baskerville"/>
                          <a:ea typeface="Libre Baskerville"/>
                          <a:cs typeface="Libre Baskerville"/>
                          <a:sym typeface="Libre Baskerville"/>
                        </a:rPr>
                        <a:t>!(x === y)</a:t>
                      </a:r>
                      <a:endParaRPr b="1" sz="1300">
                        <a:solidFill>
                          <a:srgbClr val="434343"/>
                        </a:solidFill>
                        <a:latin typeface="Libre Baskerville"/>
                        <a:ea typeface="Libre Baskerville"/>
                        <a:cs typeface="Libre Baskerville"/>
                        <a:sym typeface="Libre Baskerville"/>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lnSpc>
                          <a:spcPct val="100000"/>
                        </a:lnSpc>
                        <a:spcBef>
                          <a:spcPts val="0"/>
                        </a:spcBef>
                        <a:spcAft>
                          <a:spcPts val="0"/>
                        </a:spcAft>
                        <a:buNone/>
                      </a:pPr>
                      <a:r>
                        <a:rPr b="1" lang="en" sz="1300">
                          <a:solidFill>
                            <a:srgbClr val="434343"/>
                          </a:solidFill>
                          <a:latin typeface="Libre Baskerville"/>
                          <a:ea typeface="Libre Baskerville"/>
                          <a:cs typeface="Libre Baskerville"/>
                          <a:sym typeface="Libre Baskerville"/>
                        </a:rPr>
                        <a:t>true;</a:t>
                      </a:r>
                      <a:endParaRPr b="1" sz="1300">
                        <a:solidFill>
                          <a:srgbClr val="434343"/>
                        </a:solidFill>
                        <a:latin typeface="Libre Baskerville"/>
                        <a:ea typeface="Libre Baskerville"/>
                        <a:cs typeface="Libre Baskerville"/>
                        <a:sym typeface="Libre Baskerville"/>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9" name="Shape 739"/>
        <p:cNvGrpSpPr/>
        <p:nvPr/>
      </p:nvGrpSpPr>
      <p:grpSpPr>
        <a:xfrm>
          <a:off x="0" y="0"/>
          <a:ext cx="0" cy="0"/>
          <a:chOff x="0" y="0"/>
          <a:chExt cx="0" cy="0"/>
        </a:xfrm>
      </p:grpSpPr>
      <p:sp>
        <p:nvSpPr>
          <p:cNvPr id="740" name="Google Shape;740;p78"/>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Operators</a:t>
            </a:r>
            <a:endParaRPr sz="3600">
              <a:solidFill>
                <a:srgbClr val="63A814"/>
              </a:solidFill>
              <a:latin typeface="Alegreya"/>
              <a:ea typeface="Alegreya"/>
              <a:cs typeface="Alegreya"/>
              <a:sym typeface="Alegreya"/>
            </a:endParaRPr>
          </a:p>
        </p:txBody>
      </p:sp>
      <p:pic>
        <p:nvPicPr>
          <p:cNvPr id="741" name="Google Shape;741;p78"/>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742" name="Google Shape;742;p78"/>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Assignment </a:t>
            </a:r>
            <a:r>
              <a:rPr lang="en" sz="2000">
                <a:solidFill>
                  <a:srgbClr val="0170BA"/>
                </a:solidFill>
                <a:latin typeface="Alegreya"/>
                <a:ea typeface="Alegreya"/>
                <a:cs typeface="Alegreya"/>
                <a:sym typeface="Alegreya"/>
              </a:rPr>
              <a:t>Operators</a:t>
            </a:r>
            <a:endParaRPr sz="2000">
              <a:solidFill>
                <a:srgbClr val="0170BA"/>
              </a:solidFill>
              <a:latin typeface="Alegreya"/>
              <a:ea typeface="Alegreya"/>
              <a:cs typeface="Alegreya"/>
              <a:sym typeface="Alegreya"/>
            </a:endParaRPr>
          </a:p>
          <a:p>
            <a:pPr indent="-342900" lvl="0" marL="457200" marR="25400" rtl="0" algn="just">
              <a:lnSpc>
                <a:spcPct val="100000"/>
              </a:lnSpc>
              <a:spcBef>
                <a:spcPts val="0"/>
              </a:spcBef>
              <a:spcAft>
                <a:spcPts val="0"/>
              </a:spcAft>
              <a:buClr>
                <a:srgbClr val="434343"/>
              </a:buClr>
              <a:buSzPts val="1800"/>
              <a:buFont typeface="Alegreya"/>
              <a:buChar char="❏"/>
            </a:pPr>
            <a:r>
              <a:rPr b="0" lang="en" sz="1800">
                <a:solidFill>
                  <a:srgbClr val="434343"/>
                </a:solidFill>
                <a:latin typeface="Alegreya"/>
                <a:ea typeface="Alegreya"/>
                <a:cs typeface="Alegreya"/>
                <a:sym typeface="Alegreya"/>
              </a:rPr>
              <a:t>Assignment</a:t>
            </a:r>
            <a:r>
              <a:rPr b="0" lang="en" sz="1800">
                <a:solidFill>
                  <a:srgbClr val="434343"/>
                </a:solidFill>
                <a:latin typeface="Alegreya"/>
                <a:ea typeface="Alegreya"/>
                <a:cs typeface="Alegreya"/>
                <a:sym typeface="Alegreya"/>
              </a:rPr>
              <a:t> operators are used in logical statements to determine equality or difference between variables or values.</a:t>
            </a:r>
            <a:r>
              <a:rPr b="0" lang="en" sz="1800">
                <a:solidFill>
                  <a:srgbClr val="000000"/>
                </a:solidFill>
                <a:highlight>
                  <a:srgbClr val="FFFFFF"/>
                </a:highlight>
                <a:latin typeface="Alegreya"/>
                <a:ea typeface="Alegreya"/>
                <a:cs typeface="Alegreya"/>
                <a:sym typeface="Alegreya"/>
              </a:rPr>
              <a:t> </a:t>
            </a:r>
            <a:r>
              <a:rPr lang="en" sz="1800">
                <a:solidFill>
                  <a:srgbClr val="0170BA"/>
                </a:solidFill>
                <a:latin typeface="Alegreya"/>
                <a:ea typeface="Alegreya"/>
                <a:cs typeface="Alegreya"/>
                <a:sym typeface="Alegreya"/>
              </a:rPr>
              <a:t>Example:</a:t>
            </a:r>
            <a:r>
              <a:rPr b="0" lang="en" sz="1800">
                <a:solidFill>
                  <a:srgbClr val="000000"/>
                </a:solidFill>
                <a:highlight>
                  <a:srgbClr val="FFFFFF"/>
                </a:highlight>
                <a:latin typeface="Alegreya"/>
                <a:ea typeface="Alegreya"/>
                <a:cs typeface="Alegreya"/>
                <a:sym typeface="Alegreya"/>
              </a:rPr>
              <a:t> </a:t>
            </a:r>
            <a:r>
              <a:rPr b="0" lang="en" sz="1800">
                <a:solidFill>
                  <a:srgbClr val="434343"/>
                </a:solidFill>
                <a:highlight>
                  <a:srgbClr val="FFFFFF"/>
                </a:highlight>
                <a:latin typeface="Alegreya"/>
                <a:ea typeface="Alegreya"/>
                <a:cs typeface="Alegreya"/>
                <a:sym typeface="Alegreya"/>
              </a:rPr>
              <a:t>Given Y = 5, X = 10</a:t>
            </a:r>
            <a:endParaRPr b="0" sz="1800">
              <a:solidFill>
                <a:srgbClr val="000000"/>
              </a:solidFill>
              <a:highlight>
                <a:srgbClr val="FFFFFF"/>
              </a:highlight>
              <a:latin typeface="Alegreya"/>
              <a:ea typeface="Alegreya"/>
              <a:cs typeface="Alegreya"/>
              <a:sym typeface="Alegreya"/>
            </a:endParaRPr>
          </a:p>
          <a:p>
            <a:pPr indent="0" lvl="0" marL="0" marR="25400" rtl="0" algn="just">
              <a:lnSpc>
                <a:spcPct val="100000"/>
              </a:lnSpc>
              <a:spcBef>
                <a:spcPts val="1000"/>
              </a:spcBef>
              <a:spcAft>
                <a:spcPts val="1000"/>
              </a:spcAft>
              <a:buNone/>
            </a:pPr>
            <a:r>
              <a:t/>
            </a:r>
            <a:endParaRPr b="0" sz="2000">
              <a:solidFill>
                <a:srgbClr val="000000"/>
              </a:solidFill>
              <a:highlight>
                <a:srgbClr val="FFFFFF"/>
              </a:highlight>
              <a:latin typeface="Alegreya"/>
              <a:ea typeface="Alegreya"/>
              <a:cs typeface="Alegreya"/>
              <a:sym typeface="Alegreya"/>
            </a:endParaRPr>
          </a:p>
        </p:txBody>
      </p:sp>
      <p:graphicFrame>
        <p:nvGraphicFramePr>
          <p:cNvPr id="743" name="Google Shape;743;p78"/>
          <p:cNvGraphicFramePr/>
          <p:nvPr/>
        </p:nvGraphicFramePr>
        <p:xfrm>
          <a:off x="436850" y="2427225"/>
          <a:ext cx="3000000" cy="3000000"/>
        </p:xfrm>
        <a:graphic>
          <a:graphicData uri="http://schemas.openxmlformats.org/drawingml/2006/table">
            <a:tbl>
              <a:tblPr>
                <a:noFill/>
                <a:tableStyleId>{74AFA9C1-3977-4363-B957-740D09E80203}</a:tableStyleId>
              </a:tblPr>
              <a:tblGrid>
                <a:gridCol w="1511325"/>
                <a:gridCol w="2575150"/>
                <a:gridCol w="2116250"/>
                <a:gridCol w="2067575"/>
              </a:tblGrid>
              <a:tr h="318400">
                <a:tc>
                  <a:txBody>
                    <a:bodyPr>
                      <a:noAutofit/>
                    </a:bodyPr>
                    <a:lstStyle/>
                    <a:p>
                      <a:pPr indent="0" lvl="0" marL="0" rtl="0" algn="l">
                        <a:lnSpc>
                          <a:spcPct val="100000"/>
                        </a:lnSpc>
                        <a:spcBef>
                          <a:spcPts val="0"/>
                        </a:spcBef>
                        <a:spcAft>
                          <a:spcPts val="0"/>
                        </a:spcAft>
                        <a:buNone/>
                      </a:pPr>
                      <a:r>
                        <a:rPr b="1" lang="en" sz="1200">
                          <a:solidFill>
                            <a:srgbClr val="FFFFFF"/>
                          </a:solidFill>
                          <a:latin typeface="Libre Baskerville"/>
                          <a:ea typeface="Libre Baskerville"/>
                          <a:cs typeface="Libre Baskerville"/>
                          <a:sym typeface="Libre Baskerville"/>
                        </a:rPr>
                        <a:t>Operator</a:t>
                      </a:r>
                      <a:endParaRPr b="1" sz="1200">
                        <a:solidFill>
                          <a:srgbClr val="FFFFFF"/>
                        </a:solidFill>
                        <a:latin typeface="Libre Baskerville"/>
                        <a:ea typeface="Libre Baskerville"/>
                        <a:cs typeface="Libre Baskerville"/>
                        <a:sym typeface="Libre Baskerville"/>
                      </a:endParaRPr>
                    </a:p>
                  </a:txBody>
                  <a:tcPr marT="91425" marB="91425" marR="91425" marL="91425">
                    <a:solidFill>
                      <a:srgbClr val="0170BA"/>
                    </a:solidFill>
                  </a:tcPr>
                </a:tc>
                <a:tc>
                  <a:txBody>
                    <a:bodyPr>
                      <a:noAutofit/>
                    </a:bodyPr>
                    <a:lstStyle/>
                    <a:p>
                      <a:pPr indent="0" lvl="0" marL="0" rtl="0" algn="l">
                        <a:lnSpc>
                          <a:spcPct val="100000"/>
                        </a:lnSpc>
                        <a:spcBef>
                          <a:spcPts val="0"/>
                        </a:spcBef>
                        <a:spcAft>
                          <a:spcPts val="0"/>
                        </a:spcAft>
                        <a:buNone/>
                      </a:pPr>
                      <a:r>
                        <a:rPr b="1" lang="en" sz="1200">
                          <a:solidFill>
                            <a:srgbClr val="FFFFFF"/>
                          </a:solidFill>
                          <a:latin typeface="Libre Baskerville"/>
                          <a:ea typeface="Libre Baskerville"/>
                          <a:cs typeface="Libre Baskerville"/>
                          <a:sym typeface="Libre Baskerville"/>
                        </a:rPr>
                        <a:t>Description</a:t>
                      </a:r>
                      <a:endParaRPr b="1" sz="1200">
                        <a:solidFill>
                          <a:srgbClr val="FFFFFF"/>
                        </a:solidFill>
                        <a:latin typeface="Libre Baskerville"/>
                        <a:ea typeface="Libre Baskerville"/>
                        <a:cs typeface="Libre Baskerville"/>
                        <a:sym typeface="Libre Baskerville"/>
                      </a:endParaRPr>
                    </a:p>
                  </a:txBody>
                  <a:tcPr marT="91425" marB="91425" marR="91425" marL="91425">
                    <a:solidFill>
                      <a:srgbClr val="0170BA"/>
                    </a:solidFill>
                  </a:tcPr>
                </a:tc>
                <a:tc>
                  <a:txBody>
                    <a:bodyPr>
                      <a:noAutofit/>
                    </a:bodyPr>
                    <a:lstStyle/>
                    <a:p>
                      <a:pPr indent="0" lvl="0" marL="0" rtl="0" algn="l">
                        <a:lnSpc>
                          <a:spcPct val="100000"/>
                        </a:lnSpc>
                        <a:spcBef>
                          <a:spcPts val="0"/>
                        </a:spcBef>
                        <a:spcAft>
                          <a:spcPts val="0"/>
                        </a:spcAft>
                        <a:buNone/>
                      </a:pPr>
                      <a:r>
                        <a:rPr b="1" lang="en" sz="1200">
                          <a:solidFill>
                            <a:srgbClr val="FFFFFF"/>
                          </a:solidFill>
                          <a:latin typeface="Libre Baskerville"/>
                          <a:ea typeface="Libre Baskerville"/>
                          <a:cs typeface="Libre Baskerville"/>
                          <a:sym typeface="Libre Baskerville"/>
                        </a:rPr>
                        <a:t>Example</a:t>
                      </a:r>
                      <a:endParaRPr b="1" sz="1200">
                        <a:solidFill>
                          <a:srgbClr val="FFFFFF"/>
                        </a:solidFill>
                        <a:latin typeface="Libre Baskerville"/>
                        <a:ea typeface="Libre Baskerville"/>
                        <a:cs typeface="Libre Baskerville"/>
                        <a:sym typeface="Libre Baskerville"/>
                      </a:endParaRPr>
                    </a:p>
                  </a:txBody>
                  <a:tcPr marT="91425" marB="91425" marR="91425" marL="91425">
                    <a:solidFill>
                      <a:srgbClr val="0170BA"/>
                    </a:solidFill>
                  </a:tcPr>
                </a:tc>
                <a:tc>
                  <a:txBody>
                    <a:bodyPr>
                      <a:noAutofit/>
                    </a:bodyPr>
                    <a:lstStyle/>
                    <a:p>
                      <a:pPr indent="0" lvl="0" marL="0" rtl="0" algn="l">
                        <a:lnSpc>
                          <a:spcPct val="100000"/>
                        </a:lnSpc>
                        <a:spcBef>
                          <a:spcPts val="0"/>
                        </a:spcBef>
                        <a:spcAft>
                          <a:spcPts val="0"/>
                        </a:spcAft>
                        <a:buNone/>
                      </a:pPr>
                      <a:r>
                        <a:rPr b="1" lang="en" sz="1200">
                          <a:solidFill>
                            <a:srgbClr val="FFFFFF"/>
                          </a:solidFill>
                          <a:latin typeface="Libre Baskerville"/>
                          <a:ea typeface="Libre Baskerville"/>
                          <a:cs typeface="Libre Baskerville"/>
                          <a:sym typeface="Libre Baskerville"/>
                        </a:rPr>
                        <a:t>Result</a:t>
                      </a:r>
                      <a:endParaRPr b="1" sz="1200">
                        <a:solidFill>
                          <a:srgbClr val="FFFFFF"/>
                        </a:solidFill>
                        <a:latin typeface="Libre Baskerville"/>
                        <a:ea typeface="Libre Baskerville"/>
                        <a:cs typeface="Libre Baskerville"/>
                        <a:sym typeface="Libre Baskerville"/>
                      </a:endParaRPr>
                    </a:p>
                  </a:txBody>
                  <a:tcPr marT="91425" marB="91425" marR="91425" marL="91425">
                    <a:solidFill>
                      <a:srgbClr val="0170BA"/>
                    </a:solidFill>
                  </a:tcPr>
                </a:tc>
              </a:tr>
              <a:tr h="318400">
                <a:tc>
                  <a:txBody>
                    <a:bodyPr>
                      <a:noAutofit/>
                    </a:bodyPr>
                    <a:lstStyle/>
                    <a:p>
                      <a:pPr indent="0" lvl="0" marL="0" marR="0" rtl="0" algn="l">
                        <a:lnSpc>
                          <a:spcPct val="100000"/>
                        </a:lnSpc>
                        <a:spcBef>
                          <a:spcPts val="0"/>
                        </a:spcBef>
                        <a:spcAft>
                          <a:spcPts val="0"/>
                        </a:spcAft>
                        <a:buNone/>
                      </a:pPr>
                      <a:r>
                        <a:rPr b="1" lang="en" sz="1200">
                          <a:solidFill>
                            <a:srgbClr val="434343"/>
                          </a:solidFill>
                          <a:latin typeface="Libre Baskerville"/>
                          <a:ea typeface="Libre Baskerville"/>
                          <a:cs typeface="Libre Baskerville"/>
                          <a:sym typeface="Libre Baskerville"/>
                        </a:rPr>
                        <a:t>=</a:t>
                      </a:r>
                      <a:endParaRPr b="1" sz="1200">
                        <a:solidFill>
                          <a:srgbClr val="434343"/>
                        </a:solidFill>
                        <a:latin typeface="Libre Baskerville"/>
                        <a:ea typeface="Libre Baskerville"/>
                        <a:cs typeface="Libre Baskerville"/>
                        <a:sym typeface="Libre Baskerville"/>
                      </a:endParaRPr>
                    </a:p>
                  </a:txBody>
                  <a:tcPr marT="76200" marB="76200" marR="76200" marL="152400"/>
                </a:tc>
                <a:tc>
                  <a:txBody>
                    <a:bodyPr>
                      <a:noAutofit/>
                    </a:bodyPr>
                    <a:lstStyle/>
                    <a:p>
                      <a:pPr indent="0" lvl="0" marL="0" marR="0" rtl="0" algn="l">
                        <a:lnSpc>
                          <a:spcPct val="100000"/>
                        </a:lnSpc>
                        <a:spcBef>
                          <a:spcPts val="0"/>
                        </a:spcBef>
                        <a:spcAft>
                          <a:spcPts val="0"/>
                        </a:spcAft>
                        <a:buNone/>
                      </a:pPr>
                      <a:r>
                        <a:rPr b="1" lang="en" sz="1200">
                          <a:solidFill>
                            <a:srgbClr val="434343"/>
                          </a:solidFill>
                          <a:latin typeface="Libre Baskerville"/>
                          <a:ea typeface="Libre Baskerville"/>
                          <a:cs typeface="Libre Baskerville"/>
                          <a:sym typeface="Libre Baskerville"/>
                        </a:rPr>
                        <a:t>x = y</a:t>
                      </a:r>
                      <a:endParaRPr b="1" sz="1200">
                        <a:solidFill>
                          <a:srgbClr val="434343"/>
                        </a:solidFill>
                        <a:latin typeface="Libre Baskerville"/>
                        <a:ea typeface="Libre Baskerville"/>
                        <a:cs typeface="Libre Baskerville"/>
                        <a:sym typeface="Libre Baskerville"/>
                      </a:endParaRPr>
                    </a:p>
                  </a:txBody>
                  <a:tcPr marT="76200" marB="76200" marR="76200" marL="76200"/>
                </a:tc>
                <a:tc>
                  <a:txBody>
                    <a:bodyPr>
                      <a:noAutofit/>
                    </a:bodyPr>
                    <a:lstStyle/>
                    <a:p>
                      <a:pPr indent="0" lvl="0" marL="0" marR="0" rtl="0" algn="l">
                        <a:lnSpc>
                          <a:spcPct val="100000"/>
                        </a:lnSpc>
                        <a:spcBef>
                          <a:spcPts val="0"/>
                        </a:spcBef>
                        <a:spcAft>
                          <a:spcPts val="0"/>
                        </a:spcAft>
                        <a:buNone/>
                      </a:pPr>
                      <a:r>
                        <a:rPr b="1" lang="en" sz="1200">
                          <a:solidFill>
                            <a:srgbClr val="434343"/>
                          </a:solidFill>
                          <a:latin typeface="Libre Baskerville"/>
                          <a:ea typeface="Libre Baskerville"/>
                          <a:cs typeface="Libre Baskerville"/>
                          <a:sym typeface="Libre Baskerville"/>
                        </a:rPr>
                        <a:t>x = y</a:t>
                      </a:r>
                      <a:endParaRPr b="1" sz="1200">
                        <a:solidFill>
                          <a:srgbClr val="434343"/>
                        </a:solidFill>
                        <a:latin typeface="Libre Baskerville"/>
                        <a:ea typeface="Libre Baskerville"/>
                        <a:cs typeface="Libre Baskerville"/>
                        <a:sym typeface="Libre Baskerville"/>
                      </a:endParaRPr>
                    </a:p>
                  </a:txBody>
                  <a:tcPr marT="76200" marB="76200" marR="76200" marL="76200"/>
                </a:tc>
                <a:tc>
                  <a:txBody>
                    <a:bodyPr>
                      <a:noAutofit/>
                    </a:bodyPr>
                    <a:lstStyle/>
                    <a:p>
                      <a:pPr indent="0" lvl="0" marL="0" marR="0" rtl="0" algn="l">
                        <a:lnSpc>
                          <a:spcPct val="100000"/>
                        </a:lnSpc>
                        <a:spcBef>
                          <a:spcPts val="0"/>
                        </a:spcBef>
                        <a:spcAft>
                          <a:spcPts val="0"/>
                        </a:spcAft>
                        <a:buNone/>
                      </a:pPr>
                      <a:r>
                        <a:rPr b="1" lang="en" sz="1200">
                          <a:solidFill>
                            <a:srgbClr val="434343"/>
                          </a:solidFill>
                          <a:latin typeface="Libre Baskerville"/>
                          <a:ea typeface="Libre Baskerville"/>
                          <a:cs typeface="Libre Baskerville"/>
                          <a:sym typeface="Libre Baskerville"/>
                        </a:rPr>
                        <a:t>x = 5</a:t>
                      </a:r>
                      <a:endParaRPr b="1" sz="1200">
                        <a:solidFill>
                          <a:srgbClr val="434343"/>
                        </a:solidFill>
                        <a:latin typeface="Libre Baskerville"/>
                        <a:ea typeface="Libre Baskerville"/>
                        <a:cs typeface="Libre Baskerville"/>
                        <a:sym typeface="Libre Baskerville"/>
                      </a:endParaRPr>
                    </a:p>
                  </a:txBody>
                  <a:tcPr marT="76200" marB="76200" marR="76200" marL="76200"/>
                </a:tc>
              </a:tr>
              <a:tr h="318400">
                <a:tc>
                  <a:txBody>
                    <a:bodyPr>
                      <a:noAutofit/>
                    </a:bodyPr>
                    <a:lstStyle/>
                    <a:p>
                      <a:pPr indent="0" lvl="0" marL="0" marR="0" rtl="0" algn="l">
                        <a:lnSpc>
                          <a:spcPct val="100000"/>
                        </a:lnSpc>
                        <a:spcBef>
                          <a:spcPts val="0"/>
                        </a:spcBef>
                        <a:spcAft>
                          <a:spcPts val="0"/>
                        </a:spcAft>
                        <a:buNone/>
                      </a:pPr>
                      <a:r>
                        <a:rPr b="1" lang="en" sz="1200">
                          <a:solidFill>
                            <a:srgbClr val="434343"/>
                          </a:solidFill>
                          <a:latin typeface="Libre Baskerville"/>
                          <a:ea typeface="Libre Baskerville"/>
                          <a:cs typeface="Libre Baskerville"/>
                          <a:sym typeface="Libre Baskerville"/>
                        </a:rPr>
                        <a:t>+=</a:t>
                      </a:r>
                      <a:endParaRPr b="1" sz="1200">
                        <a:solidFill>
                          <a:srgbClr val="434343"/>
                        </a:solidFill>
                        <a:latin typeface="Libre Baskerville"/>
                        <a:ea typeface="Libre Baskerville"/>
                        <a:cs typeface="Libre Baskerville"/>
                        <a:sym typeface="Libre Baskerville"/>
                      </a:endParaRPr>
                    </a:p>
                  </a:txBody>
                  <a:tcPr marT="76200" marB="76200" marR="76200" marL="152400"/>
                </a:tc>
                <a:tc>
                  <a:txBody>
                    <a:bodyPr>
                      <a:noAutofit/>
                    </a:bodyPr>
                    <a:lstStyle/>
                    <a:p>
                      <a:pPr indent="0" lvl="0" marL="0" marR="0" rtl="0" algn="l">
                        <a:lnSpc>
                          <a:spcPct val="100000"/>
                        </a:lnSpc>
                        <a:spcBef>
                          <a:spcPts val="0"/>
                        </a:spcBef>
                        <a:spcAft>
                          <a:spcPts val="0"/>
                        </a:spcAft>
                        <a:buNone/>
                      </a:pPr>
                      <a:r>
                        <a:rPr b="1" lang="en" sz="1200">
                          <a:solidFill>
                            <a:srgbClr val="434343"/>
                          </a:solidFill>
                          <a:latin typeface="Libre Baskerville"/>
                          <a:ea typeface="Libre Baskerville"/>
                          <a:cs typeface="Libre Baskerville"/>
                          <a:sym typeface="Libre Baskerville"/>
                        </a:rPr>
                        <a:t>x += y</a:t>
                      </a:r>
                      <a:endParaRPr b="1" sz="1200">
                        <a:solidFill>
                          <a:srgbClr val="434343"/>
                        </a:solidFill>
                        <a:latin typeface="Libre Baskerville"/>
                        <a:ea typeface="Libre Baskerville"/>
                        <a:cs typeface="Libre Baskerville"/>
                        <a:sym typeface="Libre Baskerville"/>
                      </a:endParaRPr>
                    </a:p>
                  </a:txBody>
                  <a:tcPr marT="76200" marB="76200" marR="76200" marL="76200"/>
                </a:tc>
                <a:tc>
                  <a:txBody>
                    <a:bodyPr>
                      <a:noAutofit/>
                    </a:bodyPr>
                    <a:lstStyle/>
                    <a:p>
                      <a:pPr indent="0" lvl="0" marL="0" marR="0" rtl="0" algn="l">
                        <a:lnSpc>
                          <a:spcPct val="100000"/>
                        </a:lnSpc>
                        <a:spcBef>
                          <a:spcPts val="0"/>
                        </a:spcBef>
                        <a:spcAft>
                          <a:spcPts val="0"/>
                        </a:spcAft>
                        <a:buNone/>
                      </a:pPr>
                      <a:r>
                        <a:rPr b="1" lang="en" sz="1200">
                          <a:solidFill>
                            <a:srgbClr val="434343"/>
                          </a:solidFill>
                          <a:latin typeface="Libre Baskerville"/>
                          <a:ea typeface="Libre Baskerville"/>
                          <a:cs typeface="Libre Baskerville"/>
                          <a:sym typeface="Libre Baskerville"/>
                        </a:rPr>
                        <a:t>x = x + y</a:t>
                      </a:r>
                      <a:endParaRPr b="1" sz="1200">
                        <a:solidFill>
                          <a:srgbClr val="434343"/>
                        </a:solidFill>
                        <a:latin typeface="Libre Baskerville"/>
                        <a:ea typeface="Libre Baskerville"/>
                        <a:cs typeface="Libre Baskerville"/>
                        <a:sym typeface="Libre Baskerville"/>
                      </a:endParaRPr>
                    </a:p>
                  </a:txBody>
                  <a:tcPr marT="76200" marB="76200" marR="76200" marL="76200"/>
                </a:tc>
                <a:tc>
                  <a:txBody>
                    <a:bodyPr>
                      <a:noAutofit/>
                    </a:bodyPr>
                    <a:lstStyle/>
                    <a:p>
                      <a:pPr indent="0" lvl="0" marL="0" marR="0" rtl="0" algn="l">
                        <a:lnSpc>
                          <a:spcPct val="100000"/>
                        </a:lnSpc>
                        <a:spcBef>
                          <a:spcPts val="0"/>
                        </a:spcBef>
                        <a:spcAft>
                          <a:spcPts val="0"/>
                        </a:spcAft>
                        <a:buNone/>
                      </a:pPr>
                      <a:r>
                        <a:rPr b="1" lang="en" sz="1200">
                          <a:solidFill>
                            <a:srgbClr val="434343"/>
                          </a:solidFill>
                          <a:latin typeface="Libre Baskerville"/>
                          <a:ea typeface="Libre Baskerville"/>
                          <a:cs typeface="Libre Baskerville"/>
                          <a:sym typeface="Libre Baskerville"/>
                        </a:rPr>
                        <a:t>x = 15</a:t>
                      </a:r>
                      <a:endParaRPr b="1" sz="1200">
                        <a:solidFill>
                          <a:srgbClr val="434343"/>
                        </a:solidFill>
                        <a:latin typeface="Libre Baskerville"/>
                        <a:ea typeface="Libre Baskerville"/>
                        <a:cs typeface="Libre Baskerville"/>
                        <a:sym typeface="Libre Baskerville"/>
                      </a:endParaRPr>
                    </a:p>
                  </a:txBody>
                  <a:tcPr marT="76200" marB="76200" marR="76200" marL="76200"/>
                </a:tc>
              </a:tr>
              <a:tr h="318400">
                <a:tc>
                  <a:txBody>
                    <a:bodyPr>
                      <a:noAutofit/>
                    </a:bodyPr>
                    <a:lstStyle/>
                    <a:p>
                      <a:pPr indent="0" lvl="0" marL="0" marR="0" rtl="0" algn="l">
                        <a:lnSpc>
                          <a:spcPct val="100000"/>
                        </a:lnSpc>
                        <a:spcBef>
                          <a:spcPts val="0"/>
                        </a:spcBef>
                        <a:spcAft>
                          <a:spcPts val="0"/>
                        </a:spcAft>
                        <a:buNone/>
                      </a:pPr>
                      <a:r>
                        <a:rPr b="1" lang="en" sz="1200">
                          <a:solidFill>
                            <a:srgbClr val="434343"/>
                          </a:solidFill>
                          <a:latin typeface="Libre Baskerville"/>
                          <a:ea typeface="Libre Baskerville"/>
                          <a:cs typeface="Libre Baskerville"/>
                          <a:sym typeface="Libre Baskerville"/>
                        </a:rPr>
                        <a:t>-=</a:t>
                      </a:r>
                      <a:endParaRPr b="1" sz="1200">
                        <a:solidFill>
                          <a:srgbClr val="434343"/>
                        </a:solidFill>
                        <a:latin typeface="Libre Baskerville"/>
                        <a:ea typeface="Libre Baskerville"/>
                        <a:cs typeface="Libre Baskerville"/>
                        <a:sym typeface="Libre Baskerville"/>
                      </a:endParaRPr>
                    </a:p>
                  </a:txBody>
                  <a:tcPr marT="76200" marB="76200" marR="76200" marL="152400"/>
                </a:tc>
                <a:tc>
                  <a:txBody>
                    <a:bodyPr>
                      <a:noAutofit/>
                    </a:bodyPr>
                    <a:lstStyle/>
                    <a:p>
                      <a:pPr indent="0" lvl="0" marL="0" marR="0" rtl="0" algn="l">
                        <a:lnSpc>
                          <a:spcPct val="100000"/>
                        </a:lnSpc>
                        <a:spcBef>
                          <a:spcPts val="0"/>
                        </a:spcBef>
                        <a:spcAft>
                          <a:spcPts val="0"/>
                        </a:spcAft>
                        <a:buNone/>
                      </a:pPr>
                      <a:r>
                        <a:rPr b="1" lang="en" sz="1200">
                          <a:solidFill>
                            <a:srgbClr val="434343"/>
                          </a:solidFill>
                          <a:latin typeface="Libre Baskerville"/>
                          <a:ea typeface="Libre Baskerville"/>
                          <a:cs typeface="Libre Baskerville"/>
                          <a:sym typeface="Libre Baskerville"/>
                        </a:rPr>
                        <a:t>x -= y</a:t>
                      </a:r>
                      <a:endParaRPr b="1" sz="1200">
                        <a:solidFill>
                          <a:srgbClr val="434343"/>
                        </a:solidFill>
                        <a:latin typeface="Libre Baskerville"/>
                        <a:ea typeface="Libre Baskerville"/>
                        <a:cs typeface="Libre Baskerville"/>
                        <a:sym typeface="Libre Baskerville"/>
                      </a:endParaRPr>
                    </a:p>
                  </a:txBody>
                  <a:tcPr marT="76200" marB="76200" marR="76200" marL="76200"/>
                </a:tc>
                <a:tc>
                  <a:txBody>
                    <a:bodyPr>
                      <a:noAutofit/>
                    </a:bodyPr>
                    <a:lstStyle/>
                    <a:p>
                      <a:pPr indent="0" lvl="0" marL="0" marR="0" rtl="0" algn="l">
                        <a:lnSpc>
                          <a:spcPct val="100000"/>
                        </a:lnSpc>
                        <a:spcBef>
                          <a:spcPts val="0"/>
                        </a:spcBef>
                        <a:spcAft>
                          <a:spcPts val="0"/>
                        </a:spcAft>
                        <a:buNone/>
                      </a:pPr>
                      <a:r>
                        <a:rPr b="1" lang="en" sz="1200">
                          <a:solidFill>
                            <a:srgbClr val="434343"/>
                          </a:solidFill>
                          <a:latin typeface="Libre Baskerville"/>
                          <a:ea typeface="Libre Baskerville"/>
                          <a:cs typeface="Libre Baskerville"/>
                          <a:sym typeface="Libre Baskerville"/>
                        </a:rPr>
                        <a:t>x = x - y</a:t>
                      </a:r>
                      <a:endParaRPr b="1" sz="1200">
                        <a:solidFill>
                          <a:srgbClr val="434343"/>
                        </a:solidFill>
                        <a:latin typeface="Libre Baskerville"/>
                        <a:ea typeface="Libre Baskerville"/>
                        <a:cs typeface="Libre Baskerville"/>
                        <a:sym typeface="Libre Baskerville"/>
                      </a:endParaRPr>
                    </a:p>
                  </a:txBody>
                  <a:tcPr marT="76200" marB="76200" marR="76200" marL="76200"/>
                </a:tc>
                <a:tc>
                  <a:txBody>
                    <a:bodyPr>
                      <a:noAutofit/>
                    </a:bodyPr>
                    <a:lstStyle/>
                    <a:p>
                      <a:pPr indent="0" lvl="0" marL="0" marR="0" rtl="0" algn="l">
                        <a:lnSpc>
                          <a:spcPct val="100000"/>
                        </a:lnSpc>
                        <a:spcBef>
                          <a:spcPts val="0"/>
                        </a:spcBef>
                        <a:spcAft>
                          <a:spcPts val="0"/>
                        </a:spcAft>
                        <a:buNone/>
                      </a:pPr>
                      <a:r>
                        <a:rPr b="1" lang="en" sz="1200">
                          <a:solidFill>
                            <a:srgbClr val="434343"/>
                          </a:solidFill>
                          <a:latin typeface="Libre Baskerville"/>
                          <a:ea typeface="Libre Baskerville"/>
                          <a:cs typeface="Libre Baskerville"/>
                          <a:sym typeface="Libre Baskerville"/>
                        </a:rPr>
                        <a:t>x = 5</a:t>
                      </a:r>
                      <a:endParaRPr b="1" sz="1200">
                        <a:solidFill>
                          <a:srgbClr val="434343"/>
                        </a:solidFill>
                        <a:latin typeface="Libre Baskerville"/>
                        <a:ea typeface="Libre Baskerville"/>
                        <a:cs typeface="Libre Baskerville"/>
                        <a:sym typeface="Libre Baskerville"/>
                      </a:endParaRPr>
                    </a:p>
                  </a:txBody>
                  <a:tcPr marT="76200" marB="76200" marR="76200" marL="76200"/>
                </a:tc>
              </a:tr>
              <a:tr h="318400">
                <a:tc>
                  <a:txBody>
                    <a:bodyPr>
                      <a:noAutofit/>
                    </a:bodyPr>
                    <a:lstStyle/>
                    <a:p>
                      <a:pPr indent="0" lvl="0" marL="0" marR="0" rtl="0" algn="l">
                        <a:lnSpc>
                          <a:spcPct val="100000"/>
                        </a:lnSpc>
                        <a:spcBef>
                          <a:spcPts val="0"/>
                        </a:spcBef>
                        <a:spcAft>
                          <a:spcPts val="0"/>
                        </a:spcAft>
                        <a:buNone/>
                      </a:pPr>
                      <a:r>
                        <a:rPr b="1" lang="en" sz="1200">
                          <a:solidFill>
                            <a:srgbClr val="434343"/>
                          </a:solidFill>
                          <a:latin typeface="Libre Baskerville"/>
                          <a:ea typeface="Libre Baskerville"/>
                          <a:cs typeface="Libre Baskerville"/>
                          <a:sym typeface="Libre Baskerville"/>
                        </a:rPr>
                        <a:t>*=</a:t>
                      </a:r>
                      <a:endParaRPr b="1" sz="1200">
                        <a:solidFill>
                          <a:srgbClr val="434343"/>
                        </a:solidFill>
                        <a:latin typeface="Libre Baskerville"/>
                        <a:ea typeface="Libre Baskerville"/>
                        <a:cs typeface="Libre Baskerville"/>
                        <a:sym typeface="Libre Baskerville"/>
                      </a:endParaRPr>
                    </a:p>
                  </a:txBody>
                  <a:tcPr marT="76200" marB="76200" marR="76200" marL="152400"/>
                </a:tc>
                <a:tc>
                  <a:txBody>
                    <a:bodyPr>
                      <a:noAutofit/>
                    </a:bodyPr>
                    <a:lstStyle/>
                    <a:p>
                      <a:pPr indent="0" lvl="0" marL="0" marR="0" rtl="0" algn="l">
                        <a:lnSpc>
                          <a:spcPct val="100000"/>
                        </a:lnSpc>
                        <a:spcBef>
                          <a:spcPts val="0"/>
                        </a:spcBef>
                        <a:spcAft>
                          <a:spcPts val="0"/>
                        </a:spcAft>
                        <a:buNone/>
                      </a:pPr>
                      <a:r>
                        <a:rPr b="1" lang="en" sz="1200">
                          <a:solidFill>
                            <a:srgbClr val="434343"/>
                          </a:solidFill>
                          <a:latin typeface="Libre Baskerville"/>
                          <a:ea typeface="Libre Baskerville"/>
                          <a:cs typeface="Libre Baskerville"/>
                          <a:sym typeface="Libre Baskerville"/>
                        </a:rPr>
                        <a:t>x *= y</a:t>
                      </a:r>
                      <a:endParaRPr b="1" sz="1200">
                        <a:solidFill>
                          <a:srgbClr val="434343"/>
                        </a:solidFill>
                        <a:latin typeface="Libre Baskerville"/>
                        <a:ea typeface="Libre Baskerville"/>
                        <a:cs typeface="Libre Baskerville"/>
                        <a:sym typeface="Libre Baskerville"/>
                      </a:endParaRPr>
                    </a:p>
                  </a:txBody>
                  <a:tcPr marT="76200" marB="76200" marR="76200" marL="76200"/>
                </a:tc>
                <a:tc>
                  <a:txBody>
                    <a:bodyPr>
                      <a:noAutofit/>
                    </a:bodyPr>
                    <a:lstStyle/>
                    <a:p>
                      <a:pPr indent="0" lvl="0" marL="0" marR="0" rtl="0" algn="l">
                        <a:lnSpc>
                          <a:spcPct val="100000"/>
                        </a:lnSpc>
                        <a:spcBef>
                          <a:spcPts val="0"/>
                        </a:spcBef>
                        <a:spcAft>
                          <a:spcPts val="0"/>
                        </a:spcAft>
                        <a:buNone/>
                      </a:pPr>
                      <a:r>
                        <a:rPr b="1" lang="en" sz="1200">
                          <a:solidFill>
                            <a:srgbClr val="434343"/>
                          </a:solidFill>
                          <a:latin typeface="Libre Baskerville"/>
                          <a:ea typeface="Libre Baskerville"/>
                          <a:cs typeface="Libre Baskerville"/>
                          <a:sym typeface="Libre Baskerville"/>
                        </a:rPr>
                        <a:t>x = x * y</a:t>
                      </a:r>
                      <a:endParaRPr b="1" sz="1200">
                        <a:solidFill>
                          <a:srgbClr val="434343"/>
                        </a:solidFill>
                        <a:latin typeface="Libre Baskerville"/>
                        <a:ea typeface="Libre Baskerville"/>
                        <a:cs typeface="Libre Baskerville"/>
                        <a:sym typeface="Libre Baskerville"/>
                      </a:endParaRPr>
                    </a:p>
                  </a:txBody>
                  <a:tcPr marT="76200" marB="76200" marR="76200" marL="76200"/>
                </a:tc>
                <a:tc>
                  <a:txBody>
                    <a:bodyPr>
                      <a:noAutofit/>
                    </a:bodyPr>
                    <a:lstStyle/>
                    <a:p>
                      <a:pPr indent="0" lvl="0" marL="0" marR="0" rtl="0" algn="l">
                        <a:lnSpc>
                          <a:spcPct val="100000"/>
                        </a:lnSpc>
                        <a:spcBef>
                          <a:spcPts val="0"/>
                        </a:spcBef>
                        <a:spcAft>
                          <a:spcPts val="0"/>
                        </a:spcAft>
                        <a:buNone/>
                      </a:pPr>
                      <a:r>
                        <a:rPr b="1" lang="en" sz="1200">
                          <a:solidFill>
                            <a:srgbClr val="434343"/>
                          </a:solidFill>
                          <a:latin typeface="Libre Baskerville"/>
                          <a:ea typeface="Libre Baskerville"/>
                          <a:cs typeface="Libre Baskerville"/>
                          <a:sym typeface="Libre Baskerville"/>
                        </a:rPr>
                        <a:t>x = 50</a:t>
                      </a:r>
                      <a:endParaRPr b="1" sz="1200">
                        <a:solidFill>
                          <a:srgbClr val="434343"/>
                        </a:solidFill>
                        <a:latin typeface="Libre Baskerville"/>
                        <a:ea typeface="Libre Baskerville"/>
                        <a:cs typeface="Libre Baskerville"/>
                        <a:sym typeface="Libre Baskerville"/>
                      </a:endParaRPr>
                    </a:p>
                  </a:txBody>
                  <a:tcPr marT="76200" marB="76200" marR="76200" marL="76200"/>
                </a:tc>
              </a:tr>
              <a:tr h="318400">
                <a:tc>
                  <a:txBody>
                    <a:bodyPr>
                      <a:noAutofit/>
                    </a:bodyPr>
                    <a:lstStyle/>
                    <a:p>
                      <a:pPr indent="0" lvl="0" marL="0" marR="0" rtl="0" algn="l">
                        <a:lnSpc>
                          <a:spcPct val="100000"/>
                        </a:lnSpc>
                        <a:spcBef>
                          <a:spcPts val="0"/>
                        </a:spcBef>
                        <a:spcAft>
                          <a:spcPts val="0"/>
                        </a:spcAft>
                        <a:buNone/>
                      </a:pPr>
                      <a:r>
                        <a:rPr b="1" lang="en" sz="1200">
                          <a:solidFill>
                            <a:srgbClr val="434343"/>
                          </a:solidFill>
                          <a:latin typeface="Libre Baskerville"/>
                          <a:ea typeface="Libre Baskerville"/>
                          <a:cs typeface="Libre Baskerville"/>
                          <a:sym typeface="Libre Baskerville"/>
                        </a:rPr>
                        <a:t>/=</a:t>
                      </a:r>
                      <a:endParaRPr b="1" sz="1200">
                        <a:solidFill>
                          <a:srgbClr val="434343"/>
                        </a:solidFill>
                        <a:latin typeface="Libre Baskerville"/>
                        <a:ea typeface="Libre Baskerville"/>
                        <a:cs typeface="Libre Baskerville"/>
                        <a:sym typeface="Libre Baskerville"/>
                      </a:endParaRPr>
                    </a:p>
                  </a:txBody>
                  <a:tcPr marT="76200" marB="76200" marR="76200" marL="152400"/>
                </a:tc>
                <a:tc>
                  <a:txBody>
                    <a:bodyPr>
                      <a:noAutofit/>
                    </a:bodyPr>
                    <a:lstStyle/>
                    <a:p>
                      <a:pPr indent="0" lvl="0" marL="0" marR="0" rtl="0" algn="l">
                        <a:lnSpc>
                          <a:spcPct val="100000"/>
                        </a:lnSpc>
                        <a:spcBef>
                          <a:spcPts val="0"/>
                        </a:spcBef>
                        <a:spcAft>
                          <a:spcPts val="0"/>
                        </a:spcAft>
                        <a:buNone/>
                      </a:pPr>
                      <a:r>
                        <a:rPr b="1" lang="en" sz="1200">
                          <a:solidFill>
                            <a:srgbClr val="434343"/>
                          </a:solidFill>
                          <a:latin typeface="Libre Baskerville"/>
                          <a:ea typeface="Libre Baskerville"/>
                          <a:cs typeface="Libre Baskerville"/>
                          <a:sym typeface="Libre Baskerville"/>
                        </a:rPr>
                        <a:t>x /= y</a:t>
                      </a:r>
                      <a:endParaRPr b="1" sz="1200">
                        <a:solidFill>
                          <a:srgbClr val="434343"/>
                        </a:solidFill>
                        <a:latin typeface="Libre Baskerville"/>
                        <a:ea typeface="Libre Baskerville"/>
                        <a:cs typeface="Libre Baskerville"/>
                        <a:sym typeface="Libre Baskerville"/>
                      </a:endParaRPr>
                    </a:p>
                  </a:txBody>
                  <a:tcPr marT="76200" marB="76200" marR="76200" marL="76200"/>
                </a:tc>
                <a:tc>
                  <a:txBody>
                    <a:bodyPr>
                      <a:noAutofit/>
                    </a:bodyPr>
                    <a:lstStyle/>
                    <a:p>
                      <a:pPr indent="0" lvl="0" marL="0" marR="0" rtl="0" algn="l">
                        <a:lnSpc>
                          <a:spcPct val="100000"/>
                        </a:lnSpc>
                        <a:spcBef>
                          <a:spcPts val="0"/>
                        </a:spcBef>
                        <a:spcAft>
                          <a:spcPts val="0"/>
                        </a:spcAft>
                        <a:buNone/>
                      </a:pPr>
                      <a:r>
                        <a:rPr b="1" lang="en" sz="1200">
                          <a:solidFill>
                            <a:srgbClr val="434343"/>
                          </a:solidFill>
                          <a:latin typeface="Libre Baskerville"/>
                          <a:ea typeface="Libre Baskerville"/>
                          <a:cs typeface="Libre Baskerville"/>
                          <a:sym typeface="Libre Baskerville"/>
                        </a:rPr>
                        <a:t>x = x / y</a:t>
                      </a:r>
                      <a:endParaRPr b="1" sz="1200">
                        <a:solidFill>
                          <a:srgbClr val="434343"/>
                        </a:solidFill>
                        <a:latin typeface="Libre Baskerville"/>
                        <a:ea typeface="Libre Baskerville"/>
                        <a:cs typeface="Libre Baskerville"/>
                        <a:sym typeface="Libre Baskerville"/>
                      </a:endParaRPr>
                    </a:p>
                  </a:txBody>
                  <a:tcPr marT="76200" marB="76200" marR="76200" marL="76200"/>
                </a:tc>
                <a:tc>
                  <a:txBody>
                    <a:bodyPr>
                      <a:noAutofit/>
                    </a:bodyPr>
                    <a:lstStyle/>
                    <a:p>
                      <a:pPr indent="0" lvl="0" marL="0" marR="0" rtl="0" algn="l">
                        <a:lnSpc>
                          <a:spcPct val="100000"/>
                        </a:lnSpc>
                        <a:spcBef>
                          <a:spcPts val="0"/>
                        </a:spcBef>
                        <a:spcAft>
                          <a:spcPts val="0"/>
                        </a:spcAft>
                        <a:buNone/>
                      </a:pPr>
                      <a:r>
                        <a:rPr b="1" lang="en" sz="1200">
                          <a:solidFill>
                            <a:srgbClr val="434343"/>
                          </a:solidFill>
                          <a:latin typeface="Libre Baskerville"/>
                          <a:ea typeface="Libre Baskerville"/>
                          <a:cs typeface="Libre Baskerville"/>
                          <a:sym typeface="Libre Baskerville"/>
                        </a:rPr>
                        <a:t>x = 2</a:t>
                      </a:r>
                      <a:endParaRPr b="1" sz="1200">
                        <a:solidFill>
                          <a:srgbClr val="434343"/>
                        </a:solidFill>
                        <a:latin typeface="Libre Baskerville"/>
                        <a:ea typeface="Libre Baskerville"/>
                        <a:cs typeface="Libre Baskerville"/>
                        <a:sym typeface="Libre Baskerville"/>
                      </a:endParaRPr>
                    </a:p>
                  </a:txBody>
                  <a:tcPr marT="76200" marB="76200" marR="76200" marL="76200"/>
                </a:tc>
              </a:tr>
              <a:tr h="318400">
                <a:tc>
                  <a:txBody>
                    <a:bodyPr>
                      <a:noAutofit/>
                    </a:bodyPr>
                    <a:lstStyle/>
                    <a:p>
                      <a:pPr indent="0" lvl="0" marL="0" marR="0" rtl="0" algn="l">
                        <a:lnSpc>
                          <a:spcPct val="100000"/>
                        </a:lnSpc>
                        <a:spcBef>
                          <a:spcPts val="0"/>
                        </a:spcBef>
                        <a:spcAft>
                          <a:spcPts val="0"/>
                        </a:spcAft>
                        <a:buNone/>
                      </a:pPr>
                      <a:r>
                        <a:rPr b="1" lang="en" sz="1200">
                          <a:solidFill>
                            <a:srgbClr val="434343"/>
                          </a:solidFill>
                          <a:latin typeface="Libre Baskerville"/>
                          <a:ea typeface="Libre Baskerville"/>
                          <a:cs typeface="Libre Baskerville"/>
                          <a:sym typeface="Libre Baskerville"/>
                        </a:rPr>
                        <a:t>%=</a:t>
                      </a:r>
                      <a:endParaRPr b="1" sz="1200">
                        <a:solidFill>
                          <a:srgbClr val="434343"/>
                        </a:solidFill>
                        <a:latin typeface="Libre Baskerville"/>
                        <a:ea typeface="Libre Baskerville"/>
                        <a:cs typeface="Libre Baskerville"/>
                        <a:sym typeface="Libre Baskerville"/>
                      </a:endParaRPr>
                    </a:p>
                  </a:txBody>
                  <a:tcPr marT="76200" marB="76200" marR="76200" marL="152400"/>
                </a:tc>
                <a:tc>
                  <a:txBody>
                    <a:bodyPr>
                      <a:noAutofit/>
                    </a:bodyPr>
                    <a:lstStyle/>
                    <a:p>
                      <a:pPr indent="0" lvl="0" marL="0" marR="0" rtl="0" algn="l">
                        <a:lnSpc>
                          <a:spcPct val="100000"/>
                        </a:lnSpc>
                        <a:spcBef>
                          <a:spcPts val="0"/>
                        </a:spcBef>
                        <a:spcAft>
                          <a:spcPts val="0"/>
                        </a:spcAft>
                        <a:buNone/>
                      </a:pPr>
                      <a:r>
                        <a:rPr b="1" lang="en" sz="1200">
                          <a:solidFill>
                            <a:srgbClr val="434343"/>
                          </a:solidFill>
                          <a:latin typeface="Libre Baskerville"/>
                          <a:ea typeface="Libre Baskerville"/>
                          <a:cs typeface="Libre Baskerville"/>
                          <a:sym typeface="Libre Baskerville"/>
                        </a:rPr>
                        <a:t>x %= y</a:t>
                      </a:r>
                      <a:endParaRPr b="1" sz="1200">
                        <a:solidFill>
                          <a:srgbClr val="434343"/>
                        </a:solidFill>
                        <a:latin typeface="Libre Baskerville"/>
                        <a:ea typeface="Libre Baskerville"/>
                        <a:cs typeface="Libre Baskerville"/>
                        <a:sym typeface="Libre Baskerville"/>
                      </a:endParaRPr>
                    </a:p>
                  </a:txBody>
                  <a:tcPr marT="76200" marB="76200" marR="76200" marL="76200"/>
                </a:tc>
                <a:tc>
                  <a:txBody>
                    <a:bodyPr>
                      <a:noAutofit/>
                    </a:bodyPr>
                    <a:lstStyle/>
                    <a:p>
                      <a:pPr indent="0" lvl="0" marL="0" marR="0" rtl="0" algn="l">
                        <a:lnSpc>
                          <a:spcPct val="100000"/>
                        </a:lnSpc>
                        <a:spcBef>
                          <a:spcPts val="0"/>
                        </a:spcBef>
                        <a:spcAft>
                          <a:spcPts val="0"/>
                        </a:spcAft>
                        <a:buNone/>
                      </a:pPr>
                      <a:r>
                        <a:rPr b="1" lang="en" sz="1200">
                          <a:solidFill>
                            <a:srgbClr val="434343"/>
                          </a:solidFill>
                          <a:latin typeface="Libre Baskerville"/>
                          <a:ea typeface="Libre Baskerville"/>
                          <a:cs typeface="Libre Baskerville"/>
                          <a:sym typeface="Libre Baskerville"/>
                        </a:rPr>
                        <a:t>x = x % y</a:t>
                      </a:r>
                      <a:endParaRPr b="1" sz="1200">
                        <a:solidFill>
                          <a:srgbClr val="434343"/>
                        </a:solidFill>
                        <a:latin typeface="Libre Baskerville"/>
                        <a:ea typeface="Libre Baskerville"/>
                        <a:cs typeface="Libre Baskerville"/>
                        <a:sym typeface="Libre Baskerville"/>
                      </a:endParaRPr>
                    </a:p>
                  </a:txBody>
                  <a:tcPr marT="76200" marB="76200" marR="76200" marL="76200"/>
                </a:tc>
                <a:tc>
                  <a:txBody>
                    <a:bodyPr>
                      <a:noAutofit/>
                    </a:bodyPr>
                    <a:lstStyle/>
                    <a:p>
                      <a:pPr indent="0" lvl="0" marL="0" marR="0" rtl="0" algn="l">
                        <a:lnSpc>
                          <a:spcPct val="100000"/>
                        </a:lnSpc>
                        <a:spcBef>
                          <a:spcPts val="0"/>
                        </a:spcBef>
                        <a:spcAft>
                          <a:spcPts val="0"/>
                        </a:spcAft>
                        <a:buNone/>
                      </a:pPr>
                      <a:r>
                        <a:rPr b="1" lang="en" sz="1200">
                          <a:solidFill>
                            <a:srgbClr val="434343"/>
                          </a:solidFill>
                          <a:latin typeface="Libre Baskerville"/>
                          <a:ea typeface="Libre Baskerville"/>
                          <a:cs typeface="Libre Baskerville"/>
                          <a:sym typeface="Libre Baskerville"/>
                        </a:rPr>
                        <a:t>x = 0</a:t>
                      </a:r>
                      <a:endParaRPr b="1" sz="1200">
                        <a:solidFill>
                          <a:srgbClr val="434343"/>
                        </a:solidFill>
                        <a:latin typeface="Libre Baskerville"/>
                        <a:ea typeface="Libre Baskerville"/>
                        <a:cs typeface="Libre Baskerville"/>
                        <a:sym typeface="Libre Baskerville"/>
                      </a:endParaRPr>
                    </a:p>
                  </a:txBody>
                  <a:tcPr marT="76200" marB="76200" marR="76200" marL="76200"/>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7" name="Shape 747"/>
        <p:cNvGrpSpPr/>
        <p:nvPr/>
      </p:nvGrpSpPr>
      <p:grpSpPr>
        <a:xfrm>
          <a:off x="0" y="0"/>
          <a:ext cx="0" cy="0"/>
          <a:chOff x="0" y="0"/>
          <a:chExt cx="0" cy="0"/>
        </a:xfrm>
      </p:grpSpPr>
      <p:sp>
        <p:nvSpPr>
          <p:cNvPr id="748" name="Google Shape;748;p79"/>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Operators</a:t>
            </a:r>
            <a:endParaRPr sz="3600">
              <a:solidFill>
                <a:srgbClr val="63A814"/>
              </a:solidFill>
              <a:latin typeface="Alegreya"/>
              <a:ea typeface="Alegreya"/>
              <a:cs typeface="Alegreya"/>
              <a:sym typeface="Alegreya"/>
            </a:endParaRPr>
          </a:p>
        </p:txBody>
      </p:sp>
      <p:pic>
        <p:nvPicPr>
          <p:cNvPr id="749" name="Google Shape;749;p79"/>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750" name="Google Shape;750;p79"/>
          <p:cNvSpPr txBox="1"/>
          <p:nvPr>
            <p:ph type="title"/>
          </p:nvPr>
        </p:nvSpPr>
        <p:spPr>
          <a:xfrm>
            <a:off x="496350" y="1162925"/>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Conditional (Ternary) </a:t>
            </a:r>
            <a:r>
              <a:rPr lang="en" sz="2000">
                <a:solidFill>
                  <a:srgbClr val="0170BA"/>
                </a:solidFill>
                <a:latin typeface="Alegreya"/>
                <a:ea typeface="Alegreya"/>
                <a:cs typeface="Alegreya"/>
                <a:sym typeface="Alegreya"/>
              </a:rPr>
              <a:t>Operators</a:t>
            </a:r>
            <a:endParaRPr sz="2000">
              <a:solidFill>
                <a:srgbClr val="0170BA"/>
              </a:solidFill>
              <a:latin typeface="Alegreya"/>
              <a:ea typeface="Alegreya"/>
              <a:cs typeface="Alegreya"/>
              <a:sym typeface="Alegreya"/>
            </a:endParaRPr>
          </a:p>
          <a:p>
            <a:pPr indent="-342900" lvl="0" marL="457200" marR="25400" rtl="0" algn="just">
              <a:lnSpc>
                <a:spcPct val="100000"/>
              </a:lnSpc>
              <a:spcBef>
                <a:spcPts val="0"/>
              </a:spcBef>
              <a:spcAft>
                <a:spcPts val="0"/>
              </a:spcAft>
              <a:buClr>
                <a:srgbClr val="434343"/>
              </a:buClr>
              <a:buSzPts val="1800"/>
              <a:buFont typeface="Alegreya"/>
              <a:buChar char="❏"/>
            </a:pPr>
            <a:r>
              <a:rPr b="0" lang="en" sz="1800">
                <a:solidFill>
                  <a:srgbClr val="434343"/>
                </a:solidFill>
                <a:latin typeface="Alegreya"/>
                <a:ea typeface="Alegreya"/>
                <a:cs typeface="Alegreya"/>
                <a:sym typeface="Alegreya"/>
              </a:rPr>
              <a:t>The conditional operator assigns a value to a variable based on a condition.</a:t>
            </a:r>
            <a:endParaRPr b="0" sz="1800">
              <a:solidFill>
                <a:srgbClr val="434343"/>
              </a:solidFill>
              <a:latin typeface="Alegreya"/>
              <a:ea typeface="Alegreya"/>
              <a:cs typeface="Alegreya"/>
              <a:sym typeface="Alegreya"/>
            </a:endParaRPr>
          </a:p>
          <a:p>
            <a:pPr indent="0" lvl="0" marL="0" marR="25400" rtl="0" algn="just">
              <a:lnSpc>
                <a:spcPct val="100000"/>
              </a:lnSpc>
              <a:spcBef>
                <a:spcPts val="1000"/>
              </a:spcBef>
              <a:spcAft>
                <a:spcPts val="1000"/>
              </a:spcAft>
              <a:buNone/>
            </a:pPr>
            <a:r>
              <a:t/>
            </a:r>
            <a:endParaRPr b="0" sz="2000">
              <a:solidFill>
                <a:srgbClr val="000000"/>
              </a:solidFill>
              <a:highlight>
                <a:srgbClr val="FFFFFF"/>
              </a:highlight>
              <a:latin typeface="Alegreya"/>
              <a:ea typeface="Alegreya"/>
              <a:cs typeface="Alegreya"/>
              <a:sym typeface="Alegreya"/>
            </a:endParaRPr>
          </a:p>
        </p:txBody>
      </p:sp>
      <p:graphicFrame>
        <p:nvGraphicFramePr>
          <p:cNvPr id="751" name="Google Shape;751;p79"/>
          <p:cNvGraphicFramePr/>
          <p:nvPr/>
        </p:nvGraphicFramePr>
        <p:xfrm>
          <a:off x="705538" y="2207500"/>
          <a:ext cx="3000000" cy="3000000"/>
        </p:xfrm>
        <a:graphic>
          <a:graphicData uri="http://schemas.openxmlformats.org/drawingml/2006/table">
            <a:tbl>
              <a:tblPr>
                <a:noFill/>
                <a:tableStyleId>{74AFA9C1-3977-4363-B957-740D09E80203}</a:tableStyleId>
              </a:tblPr>
              <a:tblGrid>
                <a:gridCol w="3793175"/>
                <a:gridCol w="4235025"/>
              </a:tblGrid>
              <a:tr h="456300">
                <a:tc>
                  <a:txBody>
                    <a:bodyPr>
                      <a:noAutofit/>
                    </a:bodyPr>
                    <a:lstStyle/>
                    <a:p>
                      <a:pPr indent="0" lvl="0" marL="0" rtl="0" algn="l">
                        <a:lnSpc>
                          <a:spcPct val="100000"/>
                        </a:lnSpc>
                        <a:spcBef>
                          <a:spcPts val="0"/>
                        </a:spcBef>
                        <a:spcAft>
                          <a:spcPts val="0"/>
                        </a:spcAft>
                        <a:buNone/>
                      </a:pPr>
                      <a:r>
                        <a:rPr b="1" lang="en" sz="1200">
                          <a:solidFill>
                            <a:srgbClr val="FFFFFF"/>
                          </a:solidFill>
                          <a:latin typeface="Libre Baskerville"/>
                          <a:ea typeface="Libre Baskerville"/>
                          <a:cs typeface="Libre Baskerville"/>
                          <a:sym typeface="Libre Baskerville"/>
                        </a:rPr>
                        <a:t>Syntax</a:t>
                      </a:r>
                      <a:endParaRPr b="1" sz="1200">
                        <a:solidFill>
                          <a:srgbClr val="FFFFFF"/>
                        </a:solidFill>
                        <a:latin typeface="Libre Baskerville"/>
                        <a:ea typeface="Libre Baskerville"/>
                        <a:cs typeface="Libre Baskerville"/>
                        <a:sym typeface="Libre Baskerville"/>
                      </a:endParaRPr>
                    </a:p>
                  </a:txBody>
                  <a:tcPr marT="91425" marB="91425" marR="91425" marL="91425">
                    <a:solidFill>
                      <a:srgbClr val="0170BA"/>
                    </a:solidFill>
                  </a:tcPr>
                </a:tc>
                <a:tc>
                  <a:txBody>
                    <a:bodyPr>
                      <a:noAutofit/>
                    </a:bodyPr>
                    <a:lstStyle/>
                    <a:p>
                      <a:pPr indent="0" lvl="0" marL="0" rtl="0" algn="l">
                        <a:lnSpc>
                          <a:spcPct val="100000"/>
                        </a:lnSpc>
                        <a:spcBef>
                          <a:spcPts val="0"/>
                        </a:spcBef>
                        <a:spcAft>
                          <a:spcPts val="0"/>
                        </a:spcAft>
                        <a:buNone/>
                      </a:pPr>
                      <a:r>
                        <a:rPr b="1" lang="en" sz="1200">
                          <a:solidFill>
                            <a:srgbClr val="FFFFFF"/>
                          </a:solidFill>
                          <a:latin typeface="Libre Baskerville"/>
                          <a:ea typeface="Libre Baskerville"/>
                          <a:cs typeface="Libre Baskerville"/>
                          <a:sym typeface="Libre Baskerville"/>
                        </a:rPr>
                        <a:t>Example</a:t>
                      </a:r>
                      <a:endParaRPr b="1" sz="1200">
                        <a:solidFill>
                          <a:srgbClr val="FFFFFF"/>
                        </a:solidFill>
                        <a:latin typeface="Libre Baskerville"/>
                        <a:ea typeface="Libre Baskerville"/>
                        <a:cs typeface="Libre Baskerville"/>
                        <a:sym typeface="Libre Baskerville"/>
                      </a:endParaRPr>
                    </a:p>
                  </a:txBody>
                  <a:tcPr marT="91425" marB="91425" marR="91425" marL="91425">
                    <a:solidFill>
                      <a:srgbClr val="0170BA"/>
                    </a:solidFill>
                  </a:tcPr>
                </a:tc>
              </a:tr>
              <a:tr h="645075">
                <a:tc>
                  <a:txBody>
                    <a:bodyPr>
                      <a:noAutofit/>
                    </a:bodyPr>
                    <a:lstStyle/>
                    <a:p>
                      <a:pPr indent="0" lvl="0" marL="0" marR="0" rtl="0" algn="l">
                        <a:lnSpc>
                          <a:spcPct val="100000"/>
                        </a:lnSpc>
                        <a:spcBef>
                          <a:spcPts val="0"/>
                        </a:spcBef>
                        <a:spcAft>
                          <a:spcPts val="0"/>
                        </a:spcAft>
                        <a:buNone/>
                      </a:pPr>
                      <a:r>
                        <a:rPr b="1" lang="en" sz="1200">
                          <a:solidFill>
                            <a:srgbClr val="434343"/>
                          </a:solidFill>
                          <a:latin typeface="Libre Baskerville"/>
                          <a:ea typeface="Libre Baskerville"/>
                          <a:cs typeface="Libre Baskerville"/>
                          <a:sym typeface="Libre Baskerville"/>
                        </a:rPr>
                        <a:t>variableName = (condition) ? value_1 :value_2</a:t>
                      </a:r>
                      <a:endParaRPr b="1" sz="1200">
                        <a:solidFill>
                          <a:srgbClr val="434343"/>
                        </a:solidFill>
                        <a:latin typeface="Libre Baskerville"/>
                        <a:ea typeface="Libre Baskerville"/>
                        <a:cs typeface="Libre Baskerville"/>
                        <a:sym typeface="Libre Baskerville"/>
                      </a:endParaRPr>
                    </a:p>
                  </a:txBody>
                  <a:tcPr marT="76200" marB="76200" marR="76200" marL="152400"/>
                </a:tc>
                <a:tc>
                  <a:txBody>
                    <a:bodyPr>
                      <a:noAutofit/>
                    </a:bodyPr>
                    <a:lstStyle/>
                    <a:p>
                      <a:pPr indent="0" lvl="0" marL="0" marR="0" rtl="0" algn="l">
                        <a:lnSpc>
                          <a:spcPct val="100000"/>
                        </a:lnSpc>
                        <a:spcBef>
                          <a:spcPts val="0"/>
                        </a:spcBef>
                        <a:spcAft>
                          <a:spcPts val="0"/>
                        </a:spcAft>
                        <a:buNone/>
                      </a:pPr>
                      <a:r>
                        <a:rPr b="1" lang="en" sz="1200">
                          <a:solidFill>
                            <a:srgbClr val="434343"/>
                          </a:solidFill>
                          <a:latin typeface="Libre Baskerville"/>
                          <a:ea typeface="Libre Baskerville"/>
                          <a:cs typeface="Libre Baskerville"/>
                          <a:sym typeface="Libre Baskerville"/>
                        </a:rPr>
                        <a:t>voteable = (age &lt; 18) ? “Too Young” : “Old Enough”;</a:t>
                      </a:r>
                      <a:endParaRPr b="1" sz="1200">
                        <a:solidFill>
                          <a:srgbClr val="434343"/>
                        </a:solidFill>
                        <a:latin typeface="Libre Baskerville"/>
                        <a:ea typeface="Libre Baskerville"/>
                        <a:cs typeface="Libre Baskerville"/>
                        <a:sym typeface="Libre Baskerville"/>
                      </a:endParaRPr>
                    </a:p>
                  </a:txBody>
                  <a:tcPr marT="76200" marB="76200" marR="76200" marL="76200"/>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5" name="Shape 755"/>
        <p:cNvGrpSpPr/>
        <p:nvPr/>
      </p:nvGrpSpPr>
      <p:grpSpPr>
        <a:xfrm>
          <a:off x="0" y="0"/>
          <a:ext cx="0" cy="0"/>
          <a:chOff x="0" y="0"/>
          <a:chExt cx="0" cy="0"/>
        </a:xfrm>
      </p:grpSpPr>
      <p:sp>
        <p:nvSpPr>
          <p:cNvPr id="756" name="Google Shape;756;p80"/>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Condition</a:t>
            </a:r>
            <a:endParaRPr sz="3600">
              <a:solidFill>
                <a:srgbClr val="63A814"/>
              </a:solidFill>
              <a:latin typeface="Alegreya"/>
              <a:ea typeface="Alegreya"/>
              <a:cs typeface="Alegreya"/>
              <a:sym typeface="Alegreya"/>
            </a:endParaRPr>
          </a:p>
        </p:txBody>
      </p:sp>
      <p:pic>
        <p:nvPicPr>
          <p:cNvPr id="757" name="Google Shape;757;p80"/>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758" name="Google Shape;758;p80"/>
          <p:cNvSpPr txBox="1"/>
          <p:nvPr>
            <p:ph type="title"/>
          </p:nvPr>
        </p:nvSpPr>
        <p:spPr>
          <a:xfrm>
            <a:off x="496350" y="1162925"/>
            <a:ext cx="8380500" cy="38769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Conditional statements are used to </a:t>
            </a:r>
            <a:r>
              <a:rPr b="0" lang="en" sz="2000">
                <a:solidFill>
                  <a:schemeClr val="accent5"/>
                </a:solidFill>
                <a:latin typeface="Alegreya"/>
                <a:ea typeface="Alegreya"/>
                <a:cs typeface="Alegreya"/>
                <a:sym typeface="Alegreya"/>
              </a:rPr>
              <a:t>perform different actions based on different conditions.</a:t>
            </a:r>
            <a:endParaRPr sz="2000">
              <a:solidFill>
                <a:schemeClr val="accent5"/>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Conditional Statements</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Very often when you write code, you want to perform different actions for different decisions. You can use conditional statements in your code to do this.</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In JavaScript we have the following conditional statements:</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b="0" lang="en" sz="2000">
                <a:solidFill>
                  <a:srgbClr val="434343"/>
                </a:solidFill>
                <a:latin typeface="Alegreya"/>
                <a:ea typeface="Alegreya"/>
                <a:cs typeface="Alegreya"/>
                <a:sym typeface="Alegreya"/>
              </a:rPr>
              <a:t>–</a:t>
            </a:r>
            <a:r>
              <a:rPr lang="en" sz="2000">
                <a:solidFill>
                  <a:schemeClr val="accent5"/>
                </a:solidFill>
                <a:latin typeface="Alegreya"/>
                <a:ea typeface="Alegreya"/>
                <a:cs typeface="Alegreya"/>
                <a:sym typeface="Alegreya"/>
              </a:rPr>
              <a:t>if statement</a:t>
            </a:r>
            <a:r>
              <a:rPr b="0" lang="en" sz="2000">
                <a:solidFill>
                  <a:srgbClr val="434343"/>
                </a:solidFill>
                <a:latin typeface="Alegreya"/>
                <a:ea typeface="Alegreya"/>
                <a:cs typeface="Alegreya"/>
                <a:sym typeface="Alegreya"/>
              </a:rPr>
              <a:t> - use this statement to execute some code only if a specified condition is true.</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b="0" lang="en" sz="2000">
                <a:solidFill>
                  <a:srgbClr val="434343"/>
                </a:solidFill>
                <a:latin typeface="Alegreya"/>
                <a:ea typeface="Alegreya"/>
                <a:cs typeface="Alegreya"/>
                <a:sym typeface="Alegreya"/>
              </a:rPr>
              <a:t>–</a:t>
            </a:r>
            <a:r>
              <a:rPr lang="en" sz="2000">
                <a:solidFill>
                  <a:schemeClr val="accent5"/>
                </a:solidFill>
                <a:latin typeface="Alegreya"/>
                <a:ea typeface="Alegreya"/>
                <a:cs typeface="Alegreya"/>
                <a:sym typeface="Alegreya"/>
              </a:rPr>
              <a:t>if...else statement</a:t>
            </a:r>
            <a:r>
              <a:rPr b="0" lang="en" sz="2000">
                <a:solidFill>
                  <a:srgbClr val="434343"/>
                </a:solidFill>
                <a:latin typeface="Alegreya"/>
                <a:ea typeface="Alegreya"/>
                <a:cs typeface="Alegreya"/>
                <a:sym typeface="Alegreya"/>
              </a:rPr>
              <a:t> - use this statement to execute some code if the condition is true and another code if the condition is false.</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2" name="Shape 762"/>
        <p:cNvGrpSpPr/>
        <p:nvPr/>
      </p:nvGrpSpPr>
      <p:grpSpPr>
        <a:xfrm>
          <a:off x="0" y="0"/>
          <a:ext cx="0" cy="0"/>
          <a:chOff x="0" y="0"/>
          <a:chExt cx="0" cy="0"/>
        </a:xfrm>
      </p:grpSpPr>
      <p:sp>
        <p:nvSpPr>
          <p:cNvPr id="763" name="Google Shape;763;p81"/>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Condition (cont.)</a:t>
            </a:r>
            <a:endParaRPr sz="3600">
              <a:solidFill>
                <a:srgbClr val="63A814"/>
              </a:solidFill>
              <a:latin typeface="Alegreya"/>
              <a:ea typeface="Alegreya"/>
              <a:cs typeface="Alegreya"/>
              <a:sym typeface="Alegreya"/>
            </a:endParaRPr>
          </a:p>
        </p:txBody>
      </p:sp>
      <p:pic>
        <p:nvPicPr>
          <p:cNvPr id="764" name="Google Shape;764;p81"/>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765" name="Google Shape;765;p81"/>
          <p:cNvSpPr txBox="1"/>
          <p:nvPr>
            <p:ph type="title"/>
          </p:nvPr>
        </p:nvSpPr>
        <p:spPr>
          <a:xfrm>
            <a:off x="496350" y="1162925"/>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Conditional Statements</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b="0" lang="en" sz="2000">
                <a:solidFill>
                  <a:srgbClr val="434343"/>
                </a:solidFill>
                <a:latin typeface="Alegreya"/>
                <a:ea typeface="Alegreya"/>
                <a:cs typeface="Alegreya"/>
                <a:sym typeface="Alegreya"/>
              </a:rPr>
              <a:t>–</a:t>
            </a:r>
            <a:r>
              <a:rPr lang="en" sz="2000">
                <a:solidFill>
                  <a:schemeClr val="accent5"/>
                </a:solidFill>
                <a:latin typeface="Alegreya"/>
                <a:ea typeface="Alegreya"/>
                <a:cs typeface="Alegreya"/>
                <a:sym typeface="Alegreya"/>
              </a:rPr>
              <a:t>if...else if....else statement</a:t>
            </a:r>
            <a:r>
              <a:rPr b="0" lang="en" sz="2000">
                <a:solidFill>
                  <a:srgbClr val="434343"/>
                </a:solidFill>
                <a:latin typeface="Alegreya"/>
                <a:ea typeface="Alegreya"/>
                <a:cs typeface="Alegreya"/>
                <a:sym typeface="Alegreya"/>
              </a:rPr>
              <a:t> - use this statement to select one of many blocks of code to be executed</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b="0" lang="en" sz="2000">
                <a:solidFill>
                  <a:srgbClr val="434343"/>
                </a:solidFill>
                <a:latin typeface="Alegreya"/>
                <a:ea typeface="Alegreya"/>
                <a:cs typeface="Alegreya"/>
                <a:sym typeface="Alegreya"/>
              </a:rPr>
              <a:t>–</a:t>
            </a:r>
            <a:r>
              <a:rPr lang="en" sz="2000">
                <a:solidFill>
                  <a:schemeClr val="accent5"/>
                </a:solidFill>
                <a:latin typeface="Alegreya"/>
                <a:ea typeface="Alegreya"/>
                <a:cs typeface="Alegreya"/>
                <a:sym typeface="Alegreya"/>
              </a:rPr>
              <a:t>switch statement</a:t>
            </a:r>
            <a:r>
              <a:rPr b="0" lang="en" sz="2000">
                <a:solidFill>
                  <a:srgbClr val="434343"/>
                </a:solidFill>
                <a:latin typeface="Alegreya"/>
                <a:ea typeface="Alegreya"/>
                <a:cs typeface="Alegreya"/>
                <a:sym typeface="Alegreya"/>
              </a:rPr>
              <a:t> - use this statement to select one of many blocks of code to be executed</a:t>
            </a:r>
            <a:endParaRPr b="0" sz="2000">
              <a:solidFill>
                <a:srgbClr val="434343"/>
              </a:solidFill>
              <a:latin typeface="Alegreya"/>
              <a:ea typeface="Alegreya"/>
              <a:cs typeface="Alegreya"/>
              <a:sym typeface="Alegreya"/>
            </a:endParaRPr>
          </a:p>
          <a:p>
            <a:pPr indent="0" lvl="0" marL="0" marR="25400" rtl="0" algn="ctr">
              <a:lnSpc>
                <a:spcPct val="100000"/>
              </a:lnSpc>
              <a:spcBef>
                <a:spcPts val="0"/>
              </a:spcBef>
              <a:spcAft>
                <a:spcPts val="0"/>
              </a:spcAft>
              <a:buNone/>
            </a:pPr>
            <a:r>
              <a:rPr lang="en" sz="2000">
                <a:solidFill>
                  <a:srgbClr val="434343"/>
                </a:solidFill>
                <a:latin typeface="Alegreya"/>
                <a:ea typeface="Alegreya"/>
                <a:cs typeface="Alegreya"/>
                <a:sym typeface="Alegreya"/>
              </a:rPr>
              <a:t>… </a:t>
            </a:r>
            <a:endParaRPr sz="2000">
              <a:solidFill>
                <a:srgbClr val="434343"/>
              </a:solidFill>
              <a:latin typeface="Alegreya"/>
              <a:ea typeface="Alegreya"/>
              <a:cs typeface="Alegreya"/>
              <a:sym typeface="Alegreya"/>
            </a:endParaRPr>
          </a:p>
          <a:p>
            <a:pPr indent="0" lvl="0" marL="0" marR="25400" rtl="0" algn="l">
              <a:lnSpc>
                <a:spcPct val="100000"/>
              </a:lnSpc>
              <a:spcBef>
                <a:spcPts val="1000"/>
              </a:spcBef>
              <a:spcAft>
                <a:spcPts val="0"/>
              </a:spcAft>
              <a:buNone/>
            </a:pPr>
            <a:r>
              <a:rPr lang="en" sz="2000">
                <a:solidFill>
                  <a:srgbClr val="0170BA"/>
                </a:solidFill>
                <a:latin typeface="Alegreya"/>
                <a:ea typeface="Alegreya"/>
                <a:cs typeface="Alegreya"/>
                <a:sym typeface="Alegreya"/>
              </a:rPr>
              <a:t>The if Statement</a:t>
            </a:r>
            <a:endParaRPr sz="2000">
              <a:solidFill>
                <a:srgbClr val="0170BA"/>
              </a:solidFill>
              <a:latin typeface="Alegreya"/>
              <a:ea typeface="Alegreya"/>
              <a:cs typeface="Alegreya"/>
              <a:sym typeface="Alegreya"/>
            </a:endParaRPr>
          </a:p>
          <a:p>
            <a:pPr indent="-355600" lvl="0" marL="457200" marR="25400" rtl="0" algn="l">
              <a:lnSpc>
                <a:spcPct val="100000"/>
              </a:lnSpc>
              <a:spcBef>
                <a:spcPts val="1000"/>
              </a:spcBef>
              <a:spcAft>
                <a:spcPts val="0"/>
              </a:spcAft>
              <a:buClr>
                <a:srgbClr val="434343"/>
              </a:buClr>
              <a:buSzPts val="2000"/>
              <a:buFont typeface="Alegreya"/>
              <a:buChar char="❏"/>
            </a:pPr>
            <a:r>
              <a:rPr b="0" lang="en" sz="2000">
                <a:solidFill>
                  <a:srgbClr val="434343"/>
                </a:solidFill>
                <a:highlight>
                  <a:srgbClr val="FFFFFF"/>
                </a:highlight>
                <a:latin typeface="Alegreya"/>
                <a:ea typeface="Alegreya"/>
                <a:cs typeface="Alegreya"/>
                <a:sym typeface="Alegreya"/>
              </a:rPr>
              <a:t>Use the </a:t>
            </a:r>
            <a:r>
              <a:rPr lang="en" sz="2000">
                <a:solidFill>
                  <a:schemeClr val="accent5"/>
                </a:solidFill>
                <a:highlight>
                  <a:srgbClr val="FFFFFF"/>
                </a:highlight>
                <a:latin typeface="Alegreya"/>
                <a:ea typeface="Alegreya"/>
                <a:cs typeface="Alegreya"/>
                <a:sym typeface="Alegreya"/>
              </a:rPr>
              <a:t>if</a:t>
            </a:r>
            <a:r>
              <a:rPr b="0" lang="en" sz="2000">
                <a:solidFill>
                  <a:srgbClr val="434343"/>
                </a:solidFill>
                <a:highlight>
                  <a:srgbClr val="FFFFFF"/>
                </a:highlight>
                <a:latin typeface="Alegreya"/>
                <a:ea typeface="Alegreya"/>
                <a:cs typeface="Alegreya"/>
                <a:sym typeface="Alegreya"/>
              </a:rPr>
              <a:t> statement to specify a block of JavaScript code to be executed if a condition is </a:t>
            </a:r>
            <a:r>
              <a:rPr b="0" lang="en" sz="2000">
                <a:solidFill>
                  <a:schemeClr val="accent5"/>
                </a:solidFill>
                <a:highlight>
                  <a:srgbClr val="FFFFFF"/>
                </a:highlight>
                <a:latin typeface="Alegreya"/>
                <a:ea typeface="Alegreya"/>
                <a:cs typeface="Alegreya"/>
                <a:sym typeface="Alegreya"/>
              </a:rPr>
              <a:t>true</a:t>
            </a:r>
            <a:r>
              <a:rPr b="0" lang="en" sz="2000">
                <a:solidFill>
                  <a:srgbClr val="434343"/>
                </a:solidFill>
                <a:highlight>
                  <a:srgbClr val="FFFFFF"/>
                </a:highlight>
                <a:latin typeface="Alegreya"/>
                <a:ea typeface="Alegreya"/>
                <a:cs typeface="Alegreya"/>
                <a:sym typeface="Alegreya"/>
              </a:rPr>
              <a:t>.</a:t>
            </a:r>
            <a:endParaRPr b="0" sz="2000">
              <a:solidFill>
                <a:srgbClr val="434343"/>
              </a:solidFill>
              <a:highlight>
                <a:srgbClr val="FFFFFF"/>
              </a:highlight>
              <a:latin typeface="Alegreya"/>
              <a:ea typeface="Alegreya"/>
              <a:cs typeface="Alegreya"/>
              <a:sym typeface="Alegreya"/>
            </a:endParaRPr>
          </a:p>
          <a:p>
            <a:pPr indent="0" lvl="0" marL="0" marR="25400" rtl="0" algn="l">
              <a:lnSpc>
                <a:spcPct val="100000"/>
              </a:lnSpc>
              <a:spcBef>
                <a:spcPts val="1000"/>
              </a:spcBef>
              <a:spcAft>
                <a:spcPts val="1000"/>
              </a:spcAft>
              <a:buNone/>
            </a:pPr>
            <a:r>
              <a:rPr lang="en" sz="2000">
                <a:solidFill>
                  <a:schemeClr val="accent5"/>
                </a:solidFill>
                <a:highlight>
                  <a:srgbClr val="FFFFFF"/>
                </a:highlight>
                <a:latin typeface="Alegreya"/>
                <a:ea typeface="Alegreya"/>
                <a:cs typeface="Alegreya"/>
                <a:sym typeface="Alegreya"/>
              </a:rPr>
              <a:t>Syntax:</a:t>
            </a:r>
            <a:r>
              <a:rPr b="0" lang="en" sz="2000">
                <a:solidFill>
                  <a:srgbClr val="434343"/>
                </a:solidFill>
                <a:highlight>
                  <a:srgbClr val="FFFFFF"/>
                </a:highlight>
                <a:latin typeface="Alegreya"/>
                <a:ea typeface="Alegreya"/>
                <a:cs typeface="Alegreya"/>
                <a:sym typeface="Alegreya"/>
              </a:rPr>
              <a:t> </a:t>
            </a:r>
            <a:r>
              <a:rPr b="0" i="1" lang="en" sz="1800">
                <a:solidFill>
                  <a:srgbClr val="434343"/>
                </a:solidFill>
                <a:highlight>
                  <a:srgbClr val="FFFFFF"/>
                </a:highlight>
                <a:latin typeface="Trebuchet MS"/>
                <a:ea typeface="Trebuchet MS"/>
                <a:cs typeface="Trebuchet MS"/>
                <a:sym typeface="Trebuchet MS"/>
              </a:rPr>
              <a:t>if ( condition ) { block of code to be executed if the condition is true }</a:t>
            </a:r>
            <a:endParaRPr b="0" i="1" sz="1800">
              <a:solidFill>
                <a:srgbClr val="434343"/>
              </a:solidFill>
              <a:highlight>
                <a:srgbClr val="FFFFFF"/>
              </a:highlight>
              <a:latin typeface="Trebuchet MS"/>
              <a:ea typeface="Trebuchet MS"/>
              <a:cs typeface="Trebuchet MS"/>
              <a:sym typeface="Trebuchet MS"/>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Introduction (cont.)</a:t>
            </a:r>
            <a:endParaRPr sz="3600">
              <a:solidFill>
                <a:srgbClr val="63A814"/>
              </a:solidFill>
              <a:latin typeface="Alegreya"/>
              <a:ea typeface="Alegreya"/>
              <a:cs typeface="Alegreya"/>
              <a:sym typeface="Alegreya"/>
            </a:endParaRPr>
          </a:p>
        </p:txBody>
      </p:sp>
      <p:sp>
        <p:nvSpPr>
          <p:cNvPr id="318" name="Google Shape;318;p19"/>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 sz="2000" u="sng">
                <a:solidFill>
                  <a:srgbClr val="63A814"/>
                </a:solidFill>
                <a:latin typeface="Alegreya"/>
                <a:ea typeface="Alegreya"/>
                <a:cs typeface="Alegreya"/>
                <a:sym typeface="Alegreya"/>
              </a:rPr>
              <a:t>JavaScript: Changing HTML Images</a:t>
            </a:r>
            <a:endParaRPr sz="2000" u="sng">
              <a:solidFill>
                <a:srgbClr val="63A814"/>
              </a:solidFill>
              <a:latin typeface="Alegreya"/>
              <a:ea typeface="Alegreya"/>
              <a:cs typeface="Alegreya"/>
              <a:sym typeface="Alegreya"/>
            </a:endParaRPr>
          </a:p>
          <a:p>
            <a:pPr indent="-355600" lvl="0" marL="457200" rtl="0" algn="l">
              <a:lnSpc>
                <a:spcPct val="115000"/>
              </a:lnSpc>
              <a:spcBef>
                <a:spcPts val="40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This example dynamically changes the source (src) attribute of an HTML &lt;image&gt; element:</a:t>
            </a:r>
            <a:endParaRPr b="0" sz="2000">
              <a:solidFill>
                <a:srgbClr val="000000"/>
              </a:solidFill>
              <a:latin typeface="Alegreya"/>
              <a:ea typeface="Alegreya"/>
              <a:cs typeface="Alegreya"/>
              <a:sym typeface="Alegreya"/>
            </a:endParaRPr>
          </a:p>
          <a:p>
            <a:pPr indent="0" lvl="0" marL="0" rtl="0" algn="l">
              <a:lnSpc>
                <a:spcPct val="115000"/>
              </a:lnSpc>
              <a:spcBef>
                <a:spcPts val="400"/>
              </a:spcBef>
              <a:spcAft>
                <a:spcPts val="0"/>
              </a:spcAft>
              <a:buNone/>
            </a:pPr>
            <a:r>
              <a:rPr lang="en" sz="2000">
                <a:solidFill>
                  <a:schemeClr val="accent5"/>
                </a:solidFill>
                <a:latin typeface="Alegreya"/>
                <a:ea typeface="Alegreya"/>
                <a:cs typeface="Alegreya"/>
                <a:sym typeface="Alegreya"/>
              </a:rPr>
              <a:t>Example: </a:t>
            </a:r>
            <a:r>
              <a:rPr i="1" lang="en" sz="1800">
                <a:solidFill>
                  <a:srgbClr val="434343"/>
                </a:solidFill>
                <a:latin typeface="Alegreya"/>
                <a:ea typeface="Alegreya"/>
                <a:cs typeface="Alegreya"/>
                <a:sym typeface="Alegreya"/>
              </a:rPr>
              <a:t> </a:t>
            </a:r>
            <a:r>
              <a:rPr b="0" i="1" lang="en" sz="1600">
                <a:solidFill>
                  <a:srgbClr val="666666"/>
                </a:solidFill>
                <a:latin typeface="Trebuchet MS"/>
                <a:ea typeface="Trebuchet MS"/>
                <a:cs typeface="Trebuchet MS"/>
                <a:sym typeface="Trebuchet MS"/>
              </a:rPr>
              <a:t>document.getElementById(“demo”).scr = “background.jpg”;</a:t>
            </a:r>
            <a:endParaRPr b="0" i="1" sz="1600">
              <a:solidFill>
                <a:srgbClr val="666666"/>
              </a:solidFill>
              <a:latin typeface="Trebuchet MS"/>
              <a:ea typeface="Trebuchet MS"/>
              <a:cs typeface="Trebuchet MS"/>
              <a:sym typeface="Trebuchet MS"/>
            </a:endParaRPr>
          </a:p>
          <a:p>
            <a:pPr indent="-355600" lvl="0" marL="457200" rtl="0" algn="l">
              <a:lnSpc>
                <a:spcPct val="115000"/>
              </a:lnSpc>
              <a:spcBef>
                <a:spcPts val="40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With JavaScript, you can change almost any HTML attribute.</a:t>
            </a:r>
            <a:endParaRPr b="0" sz="2000">
              <a:solidFill>
                <a:srgbClr val="000000"/>
              </a:solidFill>
              <a:latin typeface="Alegreya"/>
              <a:ea typeface="Alegreya"/>
              <a:cs typeface="Alegreya"/>
              <a:sym typeface="Alegreya"/>
            </a:endParaRPr>
          </a:p>
          <a:p>
            <a:pPr indent="0" lvl="0" marL="0" rtl="0" algn="l">
              <a:lnSpc>
                <a:spcPct val="115000"/>
              </a:lnSpc>
              <a:spcBef>
                <a:spcPts val="400"/>
              </a:spcBef>
              <a:spcAft>
                <a:spcPts val="0"/>
              </a:spcAft>
              <a:buNone/>
            </a:pPr>
            <a:r>
              <a:rPr lang="en" sz="2000" u="sng">
                <a:solidFill>
                  <a:srgbClr val="63A814"/>
                </a:solidFill>
                <a:latin typeface="Alegreya"/>
                <a:ea typeface="Alegreya"/>
                <a:cs typeface="Alegreya"/>
                <a:sym typeface="Alegreya"/>
              </a:rPr>
              <a:t>JavaScript: Changing HTML Styles</a:t>
            </a:r>
            <a:endParaRPr sz="2000" u="sng">
              <a:solidFill>
                <a:srgbClr val="63A814"/>
              </a:solidFill>
              <a:latin typeface="Alegreya"/>
              <a:ea typeface="Alegreya"/>
              <a:cs typeface="Alegreya"/>
              <a:sym typeface="Alegreya"/>
            </a:endParaRPr>
          </a:p>
          <a:p>
            <a:pPr indent="-355600" lvl="0" marL="457200" rtl="0" algn="l">
              <a:lnSpc>
                <a:spcPct val="115000"/>
              </a:lnSpc>
              <a:spcBef>
                <a:spcPts val="40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Changing the style of an HTML element, is a variant of changing an HTML attribute.</a:t>
            </a:r>
            <a:endParaRPr b="0" sz="2000">
              <a:solidFill>
                <a:srgbClr val="000000"/>
              </a:solidFill>
              <a:latin typeface="Alegreya"/>
              <a:ea typeface="Alegreya"/>
              <a:cs typeface="Alegreya"/>
              <a:sym typeface="Alegreya"/>
            </a:endParaRPr>
          </a:p>
          <a:p>
            <a:pPr indent="0" lvl="0" marL="0" rtl="0" algn="l">
              <a:lnSpc>
                <a:spcPct val="115000"/>
              </a:lnSpc>
              <a:spcBef>
                <a:spcPts val="400"/>
              </a:spcBef>
              <a:spcAft>
                <a:spcPts val="0"/>
              </a:spcAft>
              <a:buNone/>
            </a:pPr>
            <a:r>
              <a:rPr lang="en" sz="2000">
                <a:solidFill>
                  <a:schemeClr val="accent5"/>
                </a:solidFill>
                <a:latin typeface="Alegreya"/>
                <a:ea typeface="Alegreya"/>
                <a:cs typeface="Alegreya"/>
                <a:sym typeface="Alegreya"/>
              </a:rPr>
              <a:t>Example: 	</a:t>
            </a:r>
            <a:r>
              <a:rPr b="0" i="1" lang="en" sz="1600">
                <a:solidFill>
                  <a:srgbClr val="666666"/>
                </a:solidFill>
                <a:latin typeface="Trebuchet MS"/>
                <a:ea typeface="Trebuchet MS"/>
                <a:cs typeface="Trebuchet MS"/>
                <a:sym typeface="Trebuchet MS"/>
              </a:rPr>
              <a:t>x=document.getElementById("demo") // Find the element</a:t>
            </a:r>
            <a:endParaRPr b="0" i="1" sz="1600">
              <a:solidFill>
                <a:srgbClr val="666666"/>
              </a:solidFill>
              <a:latin typeface="Trebuchet MS"/>
              <a:ea typeface="Trebuchet MS"/>
              <a:cs typeface="Trebuchet MS"/>
              <a:sym typeface="Trebuchet MS"/>
            </a:endParaRPr>
          </a:p>
          <a:p>
            <a:pPr indent="457200" lvl="0" marL="914400" rtl="0" algn="l">
              <a:lnSpc>
                <a:spcPct val="115000"/>
              </a:lnSpc>
              <a:spcBef>
                <a:spcPts val="400"/>
              </a:spcBef>
              <a:spcAft>
                <a:spcPts val="0"/>
              </a:spcAft>
              <a:buNone/>
            </a:pPr>
            <a:r>
              <a:rPr b="0" i="1" lang="en" sz="1600">
                <a:solidFill>
                  <a:srgbClr val="666666"/>
                </a:solidFill>
                <a:latin typeface="Trebuchet MS"/>
                <a:ea typeface="Trebuchet MS"/>
                <a:cs typeface="Trebuchet MS"/>
                <a:sym typeface="Trebuchet MS"/>
              </a:rPr>
              <a:t>x.style.color="#ff0000";  	  // Change the style</a:t>
            </a:r>
            <a:endParaRPr b="0" i="1" sz="1600">
              <a:solidFill>
                <a:srgbClr val="666666"/>
              </a:solidFill>
              <a:latin typeface="Trebuchet MS"/>
              <a:ea typeface="Trebuchet MS"/>
              <a:cs typeface="Trebuchet MS"/>
              <a:sym typeface="Trebuchet MS"/>
            </a:endParaRPr>
          </a:p>
          <a:p>
            <a:pPr indent="0" lvl="0" marL="0" rtl="0" algn="l">
              <a:lnSpc>
                <a:spcPct val="115000"/>
              </a:lnSpc>
              <a:spcBef>
                <a:spcPts val="500"/>
              </a:spcBef>
              <a:spcAft>
                <a:spcPts val="0"/>
              </a:spcAft>
              <a:buNone/>
            </a:pPr>
            <a:r>
              <a:t/>
            </a:r>
            <a:endParaRPr sz="2000" u="sng">
              <a:solidFill>
                <a:srgbClr val="63A814"/>
              </a:solidFill>
              <a:latin typeface="Alegreya"/>
              <a:ea typeface="Alegreya"/>
              <a:cs typeface="Alegreya"/>
              <a:sym typeface="Alegreya"/>
            </a:endParaRPr>
          </a:p>
        </p:txBody>
      </p:sp>
      <p:pic>
        <p:nvPicPr>
          <p:cNvPr id="319" name="Google Shape;319;p19"/>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9" name="Shape 769"/>
        <p:cNvGrpSpPr/>
        <p:nvPr/>
      </p:nvGrpSpPr>
      <p:grpSpPr>
        <a:xfrm>
          <a:off x="0" y="0"/>
          <a:ext cx="0" cy="0"/>
          <a:chOff x="0" y="0"/>
          <a:chExt cx="0" cy="0"/>
        </a:xfrm>
      </p:grpSpPr>
      <p:sp>
        <p:nvSpPr>
          <p:cNvPr id="770" name="Google Shape;770;p82"/>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Condition </a:t>
            </a:r>
            <a:r>
              <a:rPr lang="en" sz="3600">
                <a:solidFill>
                  <a:srgbClr val="63A814"/>
                </a:solidFill>
                <a:latin typeface="Alegreya"/>
                <a:ea typeface="Alegreya"/>
                <a:cs typeface="Alegreya"/>
                <a:sym typeface="Alegreya"/>
              </a:rPr>
              <a:t>(cont.)</a:t>
            </a:r>
            <a:endParaRPr sz="3600">
              <a:solidFill>
                <a:srgbClr val="63A814"/>
              </a:solidFill>
              <a:latin typeface="Alegreya"/>
              <a:ea typeface="Alegreya"/>
              <a:cs typeface="Alegreya"/>
              <a:sym typeface="Alegreya"/>
            </a:endParaRPr>
          </a:p>
        </p:txBody>
      </p:sp>
      <p:pic>
        <p:nvPicPr>
          <p:cNvPr id="771" name="Google Shape;771;p82"/>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772" name="Google Shape;772;p82"/>
          <p:cNvSpPr txBox="1"/>
          <p:nvPr>
            <p:ph type="title"/>
          </p:nvPr>
        </p:nvSpPr>
        <p:spPr>
          <a:xfrm>
            <a:off x="496350" y="1162925"/>
            <a:ext cx="8380500" cy="3876900"/>
          </a:xfrm>
          <a:prstGeom prst="rect">
            <a:avLst/>
          </a:prstGeom>
        </p:spPr>
        <p:txBody>
          <a:bodyPr anchorCtr="0" anchor="t" bIns="91425" lIns="91425" spcFirstLastPara="1" rIns="91425" wrap="square" tIns="91425">
            <a:noAutofit/>
          </a:bodyPr>
          <a:lstStyle/>
          <a:p>
            <a:pPr indent="0" lvl="0" marL="0" marR="25400" rtl="0" algn="l">
              <a:lnSpc>
                <a:spcPct val="100000"/>
              </a:lnSpc>
              <a:spcBef>
                <a:spcPts val="0"/>
              </a:spcBef>
              <a:spcAft>
                <a:spcPts val="0"/>
              </a:spcAft>
              <a:buNone/>
            </a:pPr>
            <a:r>
              <a:rPr lang="en" sz="2000">
                <a:solidFill>
                  <a:srgbClr val="0170BA"/>
                </a:solidFill>
                <a:latin typeface="Alegreya"/>
                <a:ea typeface="Alegreya"/>
                <a:cs typeface="Alegreya"/>
                <a:sym typeface="Alegreya"/>
              </a:rPr>
              <a:t>The if Statement</a:t>
            </a:r>
            <a:endParaRPr sz="2000">
              <a:solidFill>
                <a:srgbClr val="0170BA"/>
              </a:solidFill>
              <a:latin typeface="Alegreya"/>
              <a:ea typeface="Alegreya"/>
              <a:cs typeface="Alegreya"/>
              <a:sym typeface="Alegreya"/>
            </a:endParaRPr>
          </a:p>
          <a:p>
            <a:pPr indent="-355600" lvl="0" marL="457200" marR="25400" rtl="0" algn="l">
              <a:lnSpc>
                <a:spcPct val="100000"/>
              </a:lnSpc>
              <a:spcBef>
                <a:spcPts val="0"/>
              </a:spcBef>
              <a:spcAft>
                <a:spcPts val="0"/>
              </a:spcAft>
              <a:buClr>
                <a:srgbClr val="434343"/>
              </a:buClr>
              <a:buSzPts val="2000"/>
              <a:buFont typeface="Alegreya"/>
              <a:buChar char="❏"/>
            </a:pPr>
            <a:r>
              <a:rPr b="0" lang="en" sz="2000">
                <a:solidFill>
                  <a:srgbClr val="434343"/>
                </a:solidFill>
                <a:highlight>
                  <a:srgbClr val="FFFFFF"/>
                </a:highlight>
                <a:latin typeface="Alegreya"/>
                <a:ea typeface="Alegreya"/>
                <a:cs typeface="Alegreya"/>
                <a:sym typeface="Alegreya"/>
              </a:rPr>
              <a:t>Must remember that “if” is written in lowercase letters. Using “IF” in uppercase letters will generate a Javascript error.</a:t>
            </a:r>
            <a:endParaRPr b="0" sz="2000">
              <a:solidFill>
                <a:srgbClr val="434343"/>
              </a:solidFill>
              <a:highlight>
                <a:srgbClr val="FFFFFF"/>
              </a:highlight>
              <a:latin typeface="Alegreya"/>
              <a:ea typeface="Alegreya"/>
              <a:cs typeface="Alegreya"/>
              <a:sym typeface="Alegreya"/>
            </a:endParaRPr>
          </a:p>
          <a:p>
            <a:pPr indent="0" lvl="0" marL="0" marR="25400" rtl="0" algn="l">
              <a:lnSpc>
                <a:spcPct val="100000"/>
              </a:lnSpc>
              <a:spcBef>
                <a:spcPts val="0"/>
              </a:spcBef>
              <a:spcAft>
                <a:spcPts val="0"/>
              </a:spcAft>
              <a:buNone/>
            </a:pPr>
            <a:r>
              <a:rPr lang="en" sz="2000">
                <a:solidFill>
                  <a:schemeClr val="accent5"/>
                </a:solidFill>
                <a:highlight>
                  <a:srgbClr val="FFFFFF"/>
                </a:highlight>
                <a:latin typeface="Alegreya"/>
                <a:ea typeface="Alegreya"/>
                <a:cs typeface="Alegreya"/>
                <a:sym typeface="Alegreya"/>
              </a:rPr>
              <a:t>Example:</a:t>
            </a:r>
            <a:r>
              <a:rPr b="0" lang="en" sz="2000">
                <a:solidFill>
                  <a:srgbClr val="434343"/>
                </a:solidFill>
                <a:highlight>
                  <a:srgbClr val="FFFFFF"/>
                </a:highlight>
                <a:latin typeface="Alegreya"/>
                <a:ea typeface="Alegreya"/>
                <a:cs typeface="Alegreya"/>
                <a:sym typeface="Alegreya"/>
              </a:rPr>
              <a:t> 	</a:t>
            </a:r>
            <a:r>
              <a:rPr b="0" lang="en" sz="1800">
                <a:solidFill>
                  <a:srgbClr val="434343"/>
                </a:solidFill>
                <a:highlight>
                  <a:srgbClr val="FFFFFF"/>
                </a:highlight>
                <a:latin typeface="Trebuchet MS"/>
                <a:ea typeface="Trebuchet MS"/>
                <a:cs typeface="Trebuchet MS"/>
                <a:sym typeface="Trebuchet MS"/>
              </a:rPr>
              <a:t>var age = 18; </a:t>
            </a:r>
            <a:endParaRPr b="0" sz="1800">
              <a:solidFill>
                <a:srgbClr val="434343"/>
              </a:solidFill>
              <a:highlight>
                <a:srgbClr val="FFFFFF"/>
              </a:highlight>
              <a:latin typeface="Trebuchet MS"/>
              <a:ea typeface="Trebuchet MS"/>
              <a:cs typeface="Trebuchet MS"/>
              <a:sym typeface="Trebuchet MS"/>
            </a:endParaRPr>
          </a:p>
          <a:p>
            <a:pPr indent="0" lvl="0" marL="0" marR="25400" rtl="0" algn="l">
              <a:lnSpc>
                <a:spcPct val="100000"/>
              </a:lnSpc>
              <a:spcBef>
                <a:spcPts val="0"/>
              </a:spcBef>
              <a:spcAft>
                <a:spcPts val="0"/>
              </a:spcAft>
              <a:buNone/>
            </a:pPr>
            <a:r>
              <a:rPr b="0" lang="en" sz="1800">
                <a:solidFill>
                  <a:srgbClr val="434343"/>
                </a:solidFill>
                <a:highlight>
                  <a:srgbClr val="FFFFFF"/>
                </a:highlight>
                <a:latin typeface="Trebuchet MS"/>
                <a:ea typeface="Trebuchet MS"/>
                <a:cs typeface="Trebuchet MS"/>
                <a:sym typeface="Trebuchet MS"/>
              </a:rPr>
              <a:t>			if( age &gt;= 18) { console.log(“You are legal to vote”);  }</a:t>
            </a:r>
            <a:endParaRPr b="0" sz="1800">
              <a:solidFill>
                <a:srgbClr val="434343"/>
              </a:solidFill>
              <a:highlight>
                <a:srgbClr val="FFFFFF"/>
              </a:highlight>
              <a:latin typeface="Trebuchet MS"/>
              <a:ea typeface="Trebuchet MS"/>
              <a:cs typeface="Trebuchet MS"/>
              <a:sym typeface="Trebuchet MS"/>
            </a:endParaRPr>
          </a:p>
          <a:p>
            <a:pPr indent="0" lvl="0" marL="0" marR="25400" rtl="0" algn="l">
              <a:lnSpc>
                <a:spcPct val="100000"/>
              </a:lnSpc>
              <a:spcBef>
                <a:spcPts val="0"/>
              </a:spcBef>
              <a:spcAft>
                <a:spcPts val="0"/>
              </a:spcAft>
              <a:buNone/>
            </a:pPr>
            <a:r>
              <a:rPr b="0" lang="en" sz="2000">
                <a:solidFill>
                  <a:srgbClr val="434343"/>
                </a:solidFill>
                <a:highlight>
                  <a:srgbClr val="FFFFFF"/>
                </a:highlight>
                <a:latin typeface="Alegreya"/>
                <a:ea typeface="Alegreya"/>
                <a:cs typeface="Alegreya"/>
                <a:sym typeface="Alegreya"/>
              </a:rPr>
              <a:t>This will print in console: </a:t>
            </a:r>
            <a:r>
              <a:rPr b="0" lang="en" sz="2000">
                <a:solidFill>
                  <a:schemeClr val="accent5"/>
                </a:solidFill>
                <a:highlight>
                  <a:srgbClr val="FFFFFF"/>
                </a:highlight>
                <a:latin typeface="Alegreya"/>
                <a:ea typeface="Alegreya"/>
                <a:cs typeface="Alegreya"/>
                <a:sym typeface="Alegreya"/>
              </a:rPr>
              <a:t>You are illegal to vote.</a:t>
            </a:r>
            <a:endParaRPr b="0" sz="2000">
              <a:solidFill>
                <a:schemeClr val="accent5"/>
              </a:solidFill>
              <a:highlight>
                <a:srgbClr val="FFFFFF"/>
              </a:highlight>
              <a:latin typeface="Alegreya"/>
              <a:ea typeface="Alegreya"/>
              <a:cs typeface="Alegreya"/>
              <a:sym typeface="Alegreya"/>
            </a:endParaRPr>
          </a:p>
          <a:p>
            <a:pPr indent="0" lvl="0" marL="0" marR="25400" rtl="0" algn="l">
              <a:lnSpc>
                <a:spcPct val="100000"/>
              </a:lnSpc>
              <a:spcBef>
                <a:spcPts val="0"/>
              </a:spcBef>
              <a:spcAft>
                <a:spcPts val="0"/>
              </a:spcAft>
              <a:buNone/>
            </a:pPr>
            <a:r>
              <a:t/>
            </a:r>
            <a:endParaRPr b="0" sz="2000">
              <a:solidFill>
                <a:schemeClr val="accent5"/>
              </a:solidFill>
              <a:highlight>
                <a:srgbClr val="FFFFFF"/>
              </a:highlight>
              <a:latin typeface="Alegreya"/>
              <a:ea typeface="Alegreya"/>
              <a:cs typeface="Alegreya"/>
              <a:sym typeface="Alegreya"/>
            </a:endParaRPr>
          </a:p>
          <a:p>
            <a:pPr indent="0" lvl="0" marL="0" marR="25400" rtl="0" algn="l">
              <a:lnSpc>
                <a:spcPct val="100000"/>
              </a:lnSpc>
              <a:spcBef>
                <a:spcPts val="0"/>
              </a:spcBef>
              <a:spcAft>
                <a:spcPts val="0"/>
              </a:spcAft>
              <a:buNone/>
            </a:pPr>
            <a:r>
              <a:rPr b="0" lang="en" sz="2000">
                <a:solidFill>
                  <a:srgbClr val="0170BA"/>
                </a:solidFill>
                <a:highlight>
                  <a:srgbClr val="FFFFFF"/>
                </a:highlight>
                <a:latin typeface="Alegreya"/>
                <a:ea typeface="Alegreya"/>
                <a:cs typeface="Alegreya"/>
                <a:sym typeface="Alegreya"/>
              </a:rPr>
              <a:t>Note:</a:t>
            </a:r>
            <a:r>
              <a:rPr b="0" lang="en" sz="2000">
                <a:solidFill>
                  <a:schemeClr val="accent5"/>
                </a:solidFill>
                <a:highlight>
                  <a:srgbClr val="FFFFFF"/>
                </a:highlight>
                <a:latin typeface="Alegreya"/>
                <a:ea typeface="Alegreya"/>
                <a:cs typeface="Alegreya"/>
                <a:sym typeface="Alegreya"/>
              </a:rPr>
              <a:t> </a:t>
            </a:r>
            <a:r>
              <a:rPr b="0" lang="en" sz="2000">
                <a:solidFill>
                  <a:srgbClr val="0170BA"/>
                </a:solidFill>
                <a:latin typeface="Alegreya"/>
                <a:ea typeface="Alegreya"/>
                <a:cs typeface="Alegreya"/>
                <a:sym typeface="Alegreya"/>
              </a:rPr>
              <a:t>Notice that there is no ...else... in this syntax. You tell the browser to execute some code </a:t>
            </a:r>
            <a:r>
              <a:rPr lang="en" sz="2000">
                <a:solidFill>
                  <a:srgbClr val="0170BA"/>
                </a:solidFill>
                <a:latin typeface="Alegreya"/>
                <a:ea typeface="Alegreya"/>
                <a:cs typeface="Alegreya"/>
                <a:sym typeface="Alegreya"/>
              </a:rPr>
              <a:t>only if the specified condition is true</a:t>
            </a:r>
            <a:r>
              <a:rPr b="0" lang="en" sz="2000">
                <a:solidFill>
                  <a:srgbClr val="0170BA"/>
                </a:solidFill>
                <a:latin typeface="Alegreya"/>
                <a:ea typeface="Alegreya"/>
                <a:cs typeface="Alegreya"/>
                <a:sym typeface="Alegreya"/>
              </a:rPr>
              <a:t>.</a:t>
            </a:r>
            <a:endParaRPr b="0" sz="2000">
              <a:solidFill>
                <a:srgbClr val="0170BA"/>
              </a:solidFill>
              <a:latin typeface="Alegreya"/>
              <a:ea typeface="Alegreya"/>
              <a:cs typeface="Alegreya"/>
              <a:sym typeface="Alegreya"/>
            </a:endParaRPr>
          </a:p>
          <a:p>
            <a:pPr indent="0" lvl="0" marL="0" marR="25400" rtl="0" algn="l">
              <a:lnSpc>
                <a:spcPct val="100000"/>
              </a:lnSpc>
              <a:spcBef>
                <a:spcPts val="0"/>
              </a:spcBef>
              <a:spcAft>
                <a:spcPts val="0"/>
              </a:spcAft>
              <a:buNone/>
            </a:pPr>
            <a:r>
              <a:t/>
            </a:r>
            <a:endParaRPr b="0" sz="2000">
              <a:solidFill>
                <a:schemeClr val="accent5"/>
              </a:solidFill>
              <a:highlight>
                <a:srgbClr val="FFFFFF"/>
              </a:highlight>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sp>
        <p:nvSpPr>
          <p:cNvPr id="777" name="Google Shape;777;p83"/>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Condition</a:t>
            </a:r>
            <a:r>
              <a:rPr lang="en" sz="3600">
                <a:solidFill>
                  <a:srgbClr val="63A814"/>
                </a:solidFill>
                <a:latin typeface="Alegreya"/>
                <a:ea typeface="Alegreya"/>
                <a:cs typeface="Alegreya"/>
                <a:sym typeface="Alegreya"/>
              </a:rPr>
              <a:t> (cont.)</a:t>
            </a:r>
            <a:endParaRPr sz="3600">
              <a:solidFill>
                <a:srgbClr val="63A814"/>
              </a:solidFill>
              <a:latin typeface="Alegreya"/>
              <a:ea typeface="Alegreya"/>
              <a:cs typeface="Alegreya"/>
              <a:sym typeface="Alegreya"/>
            </a:endParaRPr>
          </a:p>
        </p:txBody>
      </p:sp>
      <p:pic>
        <p:nvPicPr>
          <p:cNvPr id="778" name="Google Shape;778;p83"/>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779" name="Google Shape;779;p83"/>
          <p:cNvSpPr txBox="1"/>
          <p:nvPr>
            <p:ph type="title"/>
          </p:nvPr>
        </p:nvSpPr>
        <p:spPr>
          <a:xfrm>
            <a:off x="496350" y="1162925"/>
            <a:ext cx="8380500" cy="3876900"/>
          </a:xfrm>
          <a:prstGeom prst="rect">
            <a:avLst/>
          </a:prstGeom>
        </p:spPr>
        <p:txBody>
          <a:bodyPr anchorCtr="0" anchor="t" bIns="91425" lIns="91425" spcFirstLastPara="1" rIns="91425" wrap="square" tIns="91425">
            <a:noAutofit/>
          </a:bodyPr>
          <a:lstStyle/>
          <a:p>
            <a:pPr indent="0" lvl="0" marL="0" marR="25400" rtl="0" algn="l">
              <a:lnSpc>
                <a:spcPct val="100000"/>
              </a:lnSpc>
              <a:spcBef>
                <a:spcPts val="0"/>
              </a:spcBef>
              <a:spcAft>
                <a:spcPts val="0"/>
              </a:spcAft>
              <a:buNone/>
            </a:pPr>
            <a:r>
              <a:rPr lang="en" sz="2000">
                <a:solidFill>
                  <a:srgbClr val="0170BA"/>
                </a:solidFill>
                <a:latin typeface="Alegreya"/>
                <a:ea typeface="Alegreya"/>
                <a:cs typeface="Alegreya"/>
                <a:sym typeface="Alegreya"/>
              </a:rPr>
              <a:t>The if...else Statement</a:t>
            </a:r>
            <a:endParaRPr sz="2000">
              <a:solidFill>
                <a:srgbClr val="0170BA"/>
              </a:solidFill>
              <a:latin typeface="Alegreya"/>
              <a:ea typeface="Alegreya"/>
              <a:cs typeface="Alegreya"/>
              <a:sym typeface="Alegreya"/>
            </a:endParaRPr>
          </a:p>
          <a:p>
            <a:pPr indent="-355600" lvl="0" marL="457200" rtl="0" algn="l">
              <a:lnSpc>
                <a:spcPct val="100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Use the </a:t>
            </a:r>
            <a:r>
              <a:rPr lang="en" sz="2000">
                <a:solidFill>
                  <a:schemeClr val="accent5"/>
                </a:solidFill>
                <a:latin typeface="Alegreya"/>
                <a:ea typeface="Alegreya"/>
                <a:cs typeface="Alegreya"/>
                <a:sym typeface="Alegreya"/>
              </a:rPr>
              <a:t>if...else</a:t>
            </a:r>
            <a:r>
              <a:rPr b="0" lang="en" sz="2000">
                <a:solidFill>
                  <a:srgbClr val="434343"/>
                </a:solidFill>
                <a:latin typeface="Alegreya"/>
                <a:ea typeface="Alegreya"/>
                <a:cs typeface="Alegreya"/>
                <a:sym typeface="Alegreya"/>
              </a:rPr>
              <a:t> statement to execute some code if a condition is true and another code if the condition is not true.</a:t>
            </a:r>
            <a:endParaRPr b="0" sz="2000">
              <a:solidFill>
                <a:srgbClr val="434343"/>
              </a:solidFill>
              <a:latin typeface="Alegreya"/>
              <a:ea typeface="Alegreya"/>
              <a:cs typeface="Alegreya"/>
              <a:sym typeface="Alegreya"/>
            </a:endParaRPr>
          </a:p>
          <a:p>
            <a:pPr indent="0" lvl="0" marL="0" rtl="0" algn="l">
              <a:lnSpc>
                <a:spcPct val="100000"/>
              </a:lnSpc>
              <a:spcBef>
                <a:spcPts val="400"/>
              </a:spcBef>
              <a:spcAft>
                <a:spcPts val="0"/>
              </a:spcAft>
              <a:buNone/>
            </a:pPr>
            <a:r>
              <a:rPr lang="en" sz="2000">
                <a:solidFill>
                  <a:schemeClr val="accent5"/>
                </a:solidFill>
                <a:latin typeface="Alegreya"/>
                <a:ea typeface="Alegreya"/>
                <a:cs typeface="Alegreya"/>
                <a:sym typeface="Alegreya"/>
              </a:rPr>
              <a:t>Syntax:		</a:t>
            </a:r>
            <a:r>
              <a:rPr b="0" i="1" lang="en" sz="1800">
                <a:solidFill>
                  <a:srgbClr val="434343"/>
                </a:solidFill>
                <a:latin typeface="Trebuchet MS"/>
                <a:ea typeface="Trebuchet MS"/>
                <a:cs typeface="Trebuchet MS"/>
                <a:sym typeface="Trebuchet MS"/>
              </a:rPr>
              <a:t>if (condition) {  </a:t>
            </a:r>
            <a:endParaRPr b="0" i="1" sz="1800">
              <a:solidFill>
                <a:srgbClr val="434343"/>
              </a:solidFill>
              <a:latin typeface="Trebuchet MS"/>
              <a:ea typeface="Trebuchet MS"/>
              <a:cs typeface="Trebuchet MS"/>
              <a:sym typeface="Trebuchet MS"/>
            </a:endParaRPr>
          </a:p>
          <a:p>
            <a:pPr indent="457200" lvl="0" marL="1371600" rtl="0" algn="l">
              <a:lnSpc>
                <a:spcPct val="100000"/>
              </a:lnSpc>
              <a:spcBef>
                <a:spcPts val="400"/>
              </a:spcBef>
              <a:spcAft>
                <a:spcPts val="0"/>
              </a:spcAft>
              <a:buNone/>
            </a:pPr>
            <a:r>
              <a:rPr b="0" i="1" lang="en" sz="1800">
                <a:solidFill>
                  <a:srgbClr val="434343"/>
                </a:solidFill>
                <a:latin typeface="Trebuchet MS"/>
                <a:ea typeface="Trebuchet MS"/>
                <a:cs typeface="Trebuchet MS"/>
                <a:sym typeface="Trebuchet MS"/>
              </a:rPr>
              <a:t>code to be executed if condition is true  </a:t>
            </a:r>
            <a:endParaRPr b="0" i="1" sz="1800">
              <a:solidFill>
                <a:srgbClr val="434343"/>
              </a:solidFill>
              <a:latin typeface="Trebuchet MS"/>
              <a:ea typeface="Trebuchet MS"/>
              <a:cs typeface="Trebuchet MS"/>
              <a:sym typeface="Trebuchet MS"/>
            </a:endParaRPr>
          </a:p>
          <a:p>
            <a:pPr indent="0" lvl="0" marL="1371600" rtl="0" algn="l">
              <a:lnSpc>
                <a:spcPct val="100000"/>
              </a:lnSpc>
              <a:spcBef>
                <a:spcPts val="400"/>
              </a:spcBef>
              <a:spcAft>
                <a:spcPts val="0"/>
              </a:spcAft>
              <a:buNone/>
            </a:pPr>
            <a:r>
              <a:rPr b="0" i="1" lang="en" sz="1800">
                <a:solidFill>
                  <a:srgbClr val="434343"/>
                </a:solidFill>
                <a:latin typeface="Trebuchet MS"/>
                <a:ea typeface="Trebuchet MS"/>
                <a:cs typeface="Trebuchet MS"/>
                <a:sym typeface="Trebuchet MS"/>
              </a:rPr>
              <a:t>} else {  code to be executed if condition is not true  }</a:t>
            </a:r>
            <a:endParaRPr b="0" i="1" sz="1800">
              <a:solidFill>
                <a:srgbClr val="434343"/>
              </a:solidFill>
              <a:latin typeface="Trebuchet MS"/>
              <a:ea typeface="Trebuchet MS"/>
              <a:cs typeface="Trebuchet MS"/>
              <a:sym typeface="Trebuchet MS"/>
            </a:endParaRPr>
          </a:p>
          <a:p>
            <a:pPr indent="0" lvl="0" marL="0" rtl="0" algn="l">
              <a:lnSpc>
                <a:spcPct val="100000"/>
              </a:lnSpc>
              <a:spcBef>
                <a:spcPts val="400"/>
              </a:spcBef>
              <a:spcAft>
                <a:spcPts val="0"/>
              </a:spcAft>
              <a:buNone/>
            </a:pPr>
            <a:r>
              <a:rPr lang="en" sz="2000">
                <a:solidFill>
                  <a:schemeClr val="accent5"/>
                </a:solidFill>
                <a:latin typeface="Alegreya"/>
                <a:ea typeface="Alegreya"/>
                <a:cs typeface="Alegreya"/>
                <a:sym typeface="Alegreya"/>
              </a:rPr>
              <a:t>Example:  </a:t>
            </a:r>
            <a:endParaRPr sz="2000">
              <a:solidFill>
                <a:schemeClr val="accent5"/>
              </a:solidFill>
              <a:latin typeface="Alegreya"/>
              <a:ea typeface="Alegreya"/>
              <a:cs typeface="Alegreya"/>
              <a:sym typeface="Alegreya"/>
            </a:endParaRPr>
          </a:p>
          <a:p>
            <a:pPr indent="457200" lvl="0" marL="914400" marR="25400" rtl="0" algn="l">
              <a:spcBef>
                <a:spcPts val="0"/>
              </a:spcBef>
              <a:spcAft>
                <a:spcPts val="0"/>
              </a:spcAft>
              <a:buNone/>
            </a:pPr>
            <a:r>
              <a:rPr b="0" lang="en" sz="1800">
                <a:solidFill>
                  <a:srgbClr val="434343"/>
                </a:solidFill>
                <a:latin typeface="Trebuchet MS"/>
                <a:ea typeface="Trebuchet MS"/>
                <a:cs typeface="Trebuchet MS"/>
                <a:sym typeface="Trebuchet MS"/>
              </a:rPr>
              <a:t>var age = 16; </a:t>
            </a:r>
            <a:endParaRPr b="0" sz="1800">
              <a:solidFill>
                <a:srgbClr val="434343"/>
              </a:solidFill>
              <a:latin typeface="Trebuchet MS"/>
              <a:ea typeface="Trebuchet MS"/>
              <a:cs typeface="Trebuchet MS"/>
              <a:sym typeface="Trebuchet MS"/>
            </a:endParaRPr>
          </a:p>
          <a:p>
            <a:pPr indent="0" lvl="0" marL="0" marR="25400" rtl="0" algn="l">
              <a:spcBef>
                <a:spcPts val="0"/>
              </a:spcBef>
              <a:spcAft>
                <a:spcPts val="0"/>
              </a:spcAft>
              <a:buNone/>
            </a:pPr>
            <a:r>
              <a:rPr b="0" lang="en" sz="1800">
                <a:solidFill>
                  <a:srgbClr val="434343"/>
                </a:solidFill>
                <a:latin typeface="Trebuchet MS"/>
                <a:ea typeface="Trebuchet MS"/>
                <a:cs typeface="Trebuchet MS"/>
                <a:sym typeface="Trebuchet MS"/>
              </a:rPr>
              <a:t>			if( age &gt;= 18) { </a:t>
            </a:r>
            <a:endParaRPr b="0" sz="1800">
              <a:solidFill>
                <a:srgbClr val="434343"/>
              </a:solidFill>
              <a:latin typeface="Trebuchet MS"/>
              <a:ea typeface="Trebuchet MS"/>
              <a:cs typeface="Trebuchet MS"/>
              <a:sym typeface="Trebuchet MS"/>
            </a:endParaRPr>
          </a:p>
          <a:p>
            <a:pPr indent="457200" lvl="0" marL="1371600" marR="25400" rtl="0" algn="l">
              <a:spcBef>
                <a:spcPts val="0"/>
              </a:spcBef>
              <a:spcAft>
                <a:spcPts val="0"/>
              </a:spcAft>
              <a:buNone/>
            </a:pPr>
            <a:r>
              <a:rPr b="0" lang="en" sz="1800">
                <a:solidFill>
                  <a:srgbClr val="434343"/>
                </a:solidFill>
                <a:latin typeface="Trebuchet MS"/>
                <a:ea typeface="Trebuchet MS"/>
                <a:cs typeface="Trebuchet MS"/>
                <a:sym typeface="Trebuchet MS"/>
              </a:rPr>
              <a:t>console.log(“You are legal to vote”);  </a:t>
            </a:r>
            <a:endParaRPr b="0" sz="1800">
              <a:solidFill>
                <a:srgbClr val="434343"/>
              </a:solidFill>
              <a:latin typeface="Trebuchet MS"/>
              <a:ea typeface="Trebuchet MS"/>
              <a:cs typeface="Trebuchet MS"/>
              <a:sym typeface="Trebuchet MS"/>
            </a:endParaRPr>
          </a:p>
          <a:p>
            <a:pPr indent="0" lvl="0" marL="1371600" marR="25400" rtl="0" algn="l">
              <a:spcBef>
                <a:spcPts val="0"/>
              </a:spcBef>
              <a:spcAft>
                <a:spcPts val="0"/>
              </a:spcAft>
              <a:buNone/>
            </a:pPr>
            <a:r>
              <a:rPr b="0" lang="en" sz="1800">
                <a:solidFill>
                  <a:srgbClr val="434343"/>
                </a:solidFill>
                <a:latin typeface="Trebuchet MS"/>
                <a:ea typeface="Trebuchet MS"/>
                <a:cs typeface="Trebuchet MS"/>
                <a:sym typeface="Trebuchet MS"/>
              </a:rPr>
              <a:t>} else { console.log(“You are illegal to vote”); }</a:t>
            </a:r>
            <a:endParaRPr sz="2000">
              <a:solidFill>
                <a:schemeClr val="accent5"/>
              </a:solidFill>
              <a:latin typeface="Alegreya"/>
              <a:ea typeface="Alegreya"/>
              <a:cs typeface="Alegreya"/>
              <a:sym typeface="Alegreya"/>
            </a:endParaRPr>
          </a:p>
          <a:p>
            <a:pPr indent="457200" lvl="0" marL="914400" marR="25400" rtl="0" algn="l">
              <a:lnSpc>
                <a:spcPct val="100000"/>
              </a:lnSpc>
              <a:spcBef>
                <a:spcPts val="0"/>
              </a:spcBef>
              <a:spcAft>
                <a:spcPts val="0"/>
              </a:spcAft>
              <a:buNone/>
            </a:pPr>
            <a:r>
              <a:rPr b="0" lang="en" sz="2000">
                <a:solidFill>
                  <a:srgbClr val="434343"/>
                </a:solidFill>
                <a:latin typeface="Alegreya"/>
                <a:ea typeface="Alegreya"/>
                <a:cs typeface="Alegreya"/>
                <a:sym typeface="Alegreya"/>
              </a:rPr>
              <a:t>// You are illegal to vote.</a:t>
            </a:r>
            <a:endParaRPr b="0" sz="2000">
              <a:solidFill>
                <a:srgbClr val="434343"/>
              </a:solidFill>
              <a:latin typeface="Alegreya"/>
              <a:ea typeface="Alegreya"/>
              <a:cs typeface="Alegreya"/>
              <a:sym typeface="Alegreya"/>
            </a:endParaRPr>
          </a:p>
          <a:p>
            <a:pPr indent="0" lvl="0" marL="0" marR="25400" rtl="0" algn="l">
              <a:lnSpc>
                <a:spcPct val="100000"/>
              </a:lnSpc>
              <a:spcBef>
                <a:spcPts val="0"/>
              </a:spcBef>
              <a:spcAft>
                <a:spcPts val="0"/>
              </a:spcAft>
              <a:buNone/>
            </a:pPr>
            <a:r>
              <a:t/>
            </a:r>
            <a:endParaRPr b="0" sz="2000">
              <a:solidFill>
                <a:schemeClr val="accent5"/>
              </a:solidFill>
              <a:highlight>
                <a:srgbClr val="FFFFFF"/>
              </a:highlight>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Google Shape;784;p84"/>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Condition</a:t>
            </a:r>
            <a:r>
              <a:rPr lang="en" sz="3600">
                <a:solidFill>
                  <a:srgbClr val="63A814"/>
                </a:solidFill>
                <a:latin typeface="Alegreya"/>
                <a:ea typeface="Alegreya"/>
                <a:cs typeface="Alegreya"/>
                <a:sym typeface="Alegreya"/>
              </a:rPr>
              <a:t> (cont.)</a:t>
            </a:r>
            <a:endParaRPr sz="3600">
              <a:solidFill>
                <a:srgbClr val="63A814"/>
              </a:solidFill>
              <a:latin typeface="Alegreya"/>
              <a:ea typeface="Alegreya"/>
              <a:cs typeface="Alegreya"/>
              <a:sym typeface="Alegreya"/>
            </a:endParaRPr>
          </a:p>
        </p:txBody>
      </p:sp>
      <p:pic>
        <p:nvPicPr>
          <p:cNvPr id="785" name="Google Shape;785;p84"/>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786" name="Google Shape;786;p84"/>
          <p:cNvSpPr txBox="1"/>
          <p:nvPr>
            <p:ph type="title"/>
          </p:nvPr>
        </p:nvSpPr>
        <p:spPr>
          <a:xfrm>
            <a:off x="496350" y="1162925"/>
            <a:ext cx="8380500" cy="3876900"/>
          </a:xfrm>
          <a:prstGeom prst="rect">
            <a:avLst/>
          </a:prstGeom>
        </p:spPr>
        <p:txBody>
          <a:bodyPr anchorCtr="0" anchor="t" bIns="91425" lIns="91425" spcFirstLastPara="1" rIns="91425" wrap="square" tIns="91425">
            <a:noAutofit/>
          </a:bodyPr>
          <a:lstStyle/>
          <a:p>
            <a:pPr indent="0" lvl="0" marL="0" marR="25400" rtl="0" algn="l">
              <a:lnSpc>
                <a:spcPct val="100000"/>
              </a:lnSpc>
              <a:spcBef>
                <a:spcPts val="0"/>
              </a:spcBef>
              <a:spcAft>
                <a:spcPts val="0"/>
              </a:spcAft>
              <a:buNone/>
            </a:pPr>
            <a:r>
              <a:rPr lang="en" sz="2000">
                <a:solidFill>
                  <a:srgbClr val="0170BA"/>
                </a:solidFill>
                <a:latin typeface="Alegreya"/>
                <a:ea typeface="Alegreya"/>
                <a:cs typeface="Alegreya"/>
                <a:sym typeface="Alegreya"/>
              </a:rPr>
              <a:t>The if...else if … else Statement</a:t>
            </a:r>
            <a:endParaRPr sz="2000">
              <a:solidFill>
                <a:srgbClr val="0170BA"/>
              </a:solidFill>
              <a:latin typeface="Alegreya"/>
              <a:ea typeface="Alegreya"/>
              <a:cs typeface="Alegreya"/>
              <a:sym typeface="Alegreya"/>
            </a:endParaRPr>
          </a:p>
          <a:p>
            <a:pPr indent="-355600" lvl="0" marL="457200" rtl="0" algn="l">
              <a:lnSpc>
                <a:spcPct val="100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Use the </a:t>
            </a:r>
            <a:r>
              <a:rPr lang="en" sz="2000">
                <a:solidFill>
                  <a:schemeClr val="accent5"/>
                </a:solidFill>
                <a:latin typeface="Alegreya"/>
                <a:ea typeface="Alegreya"/>
                <a:cs typeface="Alegreya"/>
                <a:sym typeface="Alegreya"/>
              </a:rPr>
              <a:t>if...else if … else</a:t>
            </a:r>
            <a:r>
              <a:rPr b="0" lang="en" sz="2000">
                <a:solidFill>
                  <a:srgbClr val="434343"/>
                </a:solidFill>
                <a:latin typeface="Alegreya"/>
                <a:ea typeface="Alegreya"/>
                <a:cs typeface="Alegreya"/>
                <a:sym typeface="Alegreya"/>
              </a:rPr>
              <a:t> statement </a:t>
            </a:r>
            <a:r>
              <a:rPr b="0" lang="en" sz="2000">
                <a:solidFill>
                  <a:srgbClr val="434343"/>
                </a:solidFill>
                <a:latin typeface="Alegreya"/>
                <a:ea typeface="Alegreya"/>
                <a:cs typeface="Alegreya"/>
                <a:sym typeface="Alegreya"/>
              </a:rPr>
              <a:t>to select one of several blocks of code to be executed.</a:t>
            </a:r>
            <a:endParaRPr b="0" sz="2000">
              <a:solidFill>
                <a:srgbClr val="434343"/>
              </a:solidFill>
              <a:latin typeface="Alegreya"/>
              <a:ea typeface="Alegreya"/>
              <a:cs typeface="Alegreya"/>
              <a:sym typeface="Alegreya"/>
            </a:endParaRPr>
          </a:p>
          <a:p>
            <a:pPr indent="0" lvl="0" marL="0" rtl="0" algn="l">
              <a:lnSpc>
                <a:spcPct val="100000"/>
              </a:lnSpc>
              <a:spcBef>
                <a:spcPts val="400"/>
              </a:spcBef>
              <a:spcAft>
                <a:spcPts val="0"/>
              </a:spcAft>
              <a:buNone/>
            </a:pPr>
            <a:r>
              <a:rPr lang="en" sz="2000">
                <a:solidFill>
                  <a:schemeClr val="accent5"/>
                </a:solidFill>
                <a:latin typeface="Alegreya"/>
                <a:ea typeface="Alegreya"/>
                <a:cs typeface="Alegreya"/>
                <a:sym typeface="Alegreya"/>
              </a:rPr>
              <a:t>Syntax:		</a:t>
            </a:r>
            <a:r>
              <a:rPr b="0" i="1" lang="en" sz="1800">
                <a:solidFill>
                  <a:srgbClr val="434343"/>
                </a:solidFill>
                <a:latin typeface="Trebuchet MS"/>
                <a:ea typeface="Trebuchet MS"/>
                <a:cs typeface="Trebuchet MS"/>
                <a:sym typeface="Trebuchet MS"/>
              </a:rPr>
              <a:t>if (condition1) {  </a:t>
            </a:r>
            <a:endParaRPr b="0" i="1" sz="1800">
              <a:solidFill>
                <a:srgbClr val="434343"/>
              </a:solidFill>
              <a:latin typeface="Trebuchet MS"/>
              <a:ea typeface="Trebuchet MS"/>
              <a:cs typeface="Trebuchet MS"/>
              <a:sym typeface="Trebuchet MS"/>
            </a:endParaRPr>
          </a:p>
          <a:p>
            <a:pPr indent="457200" lvl="0" marL="1371600" rtl="0" algn="l">
              <a:lnSpc>
                <a:spcPct val="100000"/>
              </a:lnSpc>
              <a:spcBef>
                <a:spcPts val="400"/>
              </a:spcBef>
              <a:spcAft>
                <a:spcPts val="0"/>
              </a:spcAft>
              <a:buNone/>
            </a:pPr>
            <a:r>
              <a:rPr b="0" i="1" lang="en" sz="1800">
                <a:solidFill>
                  <a:srgbClr val="434343"/>
                </a:solidFill>
                <a:latin typeface="Trebuchet MS"/>
                <a:ea typeface="Trebuchet MS"/>
                <a:cs typeface="Trebuchet MS"/>
                <a:sym typeface="Trebuchet MS"/>
              </a:rPr>
              <a:t>code to be executed if condition is true  </a:t>
            </a:r>
            <a:endParaRPr b="0" i="1" sz="1800">
              <a:solidFill>
                <a:srgbClr val="434343"/>
              </a:solidFill>
              <a:latin typeface="Trebuchet MS"/>
              <a:ea typeface="Trebuchet MS"/>
              <a:cs typeface="Trebuchet MS"/>
              <a:sym typeface="Trebuchet MS"/>
            </a:endParaRPr>
          </a:p>
          <a:p>
            <a:pPr indent="0" lvl="0" marL="1371600" rtl="0" algn="l">
              <a:lnSpc>
                <a:spcPct val="100000"/>
              </a:lnSpc>
              <a:spcBef>
                <a:spcPts val="400"/>
              </a:spcBef>
              <a:spcAft>
                <a:spcPts val="0"/>
              </a:spcAft>
              <a:buNone/>
            </a:pPr>
            <a:r>
              <a:rPr b="0" i="1" lang="en" sz="1800">
                <a:solidFill>
                  <a:srgbClr val="434343"/>
                </a:solidFill>
                <a:latin typeface="Trebuchet MS"/>
                <a:ea typeface="Trebuchet MS"/>
                <a:cs typeface="Trebuchet MS"/>
                <a:sym typeface="Trebuchet MS"/>
              </a:rPr>
              <a:t>} else if (condition2) {  </a:t>
            </a:r>
            <a:endParaRPr b="0" i="1" sz="1800">
              <a:solidFill>
                <a:srgbClr val="434343"/>
              </a:solidFill>
              <a:latin typeface="Trebuchet MS"/>
              <a:ea typeface="Trebuchet MS"/>
              <a:cs typeface="Trebuchet MS"/>
              <a:sym typeface="Trebuchet MS"/>
            </a:endParaRPr>
          </a:p>
          <a:p>
            <a:pPr indent="457200" lvl="0" marL="1371600" rtl="0" algn="l">
              <a:lnSpc>
                <a:spcPct val="100000"/>
              </a:lnSpc>
              <a:spcBef>
                <a:spcPts val="400"/>
              </a:spcBef>
              <a:spcAft>
                <a:spcPts val="0"/>
              </a:spcAft>
              <a:buNone/>
            </a:pPr>
            <a:r>
              <a:rPr b="0" i="1" lang="en" sz="1800">
                <a:solidFill>
                  <a:srgbClr val="434343"/>
                </a:solidFill>
                <a:latin typeface="Trebuchet MS"/>
                <a:ea typeface="Trebuchet MS"/>
                <a:cs typeface="Trebuchet MS"/>
                <a:sym typeface="Trebuchet MS"/>
              </a:rPr>
              <a:t>code to be executed if condition is not true  </a:t>
            </a:r>
            <a:endParaRPr b="0" i="1" sz="1800">
              <a:solidFill>
                <a:srgbClr val="434343"/>
              </a:solidFill>
              <a:latin typeface="Trebuchet MS"/>
              <a:ea typeface="Trebuchet MS"/>
              <a:cs typeface="Trebuchet MS"/>
              <a:sym typeface="Trebuchet MS"/>
            </a:endParaRPr>
          </a:p>
          <a:p>
            <a:pPr indent="0" lvl="0" marL="1371600" rtl="0" algn="l">
              <a:lnSpc>
                <a:spcPct val="100000"/>
              </a:lnSpc>
              <a:spcBef>
                <a:spcPts val="400"/>
              </a:spcBef>
              <a:spcAft>
                <a:spcPts val="0"/>
              </a:spcAft>
              <a:buNone/>
            </a:pPr>
            <a:r>
              <a:rPr b="0" i="1" lang="en" sz="1800">
                <a:solidFill>
                  <a:srgbClr val="434343"/>
                </a:solidFill>
                <a:latin typeface="Trebuchet MS"/>
                <a:ea typeface="Trebuchet MS"/>
                <a:cs typeface="Trebuchet MS"/>
                <a:sym typeface="Trebuchet MS"/>
              </a:rPr>
              <a:t>} else { </a:t>
            </a:r>
            <a:endParaRPr b="0" i="1" sz="1800">
              <a:solidFill>
                <a:srgbClr val="434343"/>
              </a:solidFill>
              <a:latin typeface="Trebuchet MS"/>
              <a:ea typeface="Trebuchet MS"/>
              <a:cs typeface="Trebuchet MS"/>
              <a:sym typeface="Trebuchet MS"/>
            </a:endParaRPr>
          </a:p>
          <a:p>
            <a:pPr indent="0" lvl="0" marL="1371600" rtl="0" algn="l">
              <a:lnSpc>
                <a:spcPct val="100000"/>
              </a:lnSpc>
              <a:spcBef>
                <a:spcPts val="400"/>
              </a:spcBef>
              <a:spcAft>
                <a:spcPts val="0"/>
              </a:spcAft>
              <a:buNone/>
            </a:pPr>
            <a:r>
              <a:rPr b="0" i="1" lang="en" sz="1800">
                <a:solidFill>
                  <a:srgbClr val="434343"/>
                </a:solidFill>
                <a:latin typeface="Trebuchet MS"/>
                <a:ea typeface="Trebuchet MS"/>
                <a:cs typeface="Trebuchet MS"/>
                <a:sym typeface="Trebuchet MS"/>
              </a:rPr>
              <a:t>code to be executed if all the above condition aren’t true </a:t>
            </a:r>
            <a:endParaRPr b="0" i="1" sz="1800">
              <a:solidFill>
                <a:srgbClr val="434343"/>
              </a:solidFill>
              <a:latin typeface="Trebuchet MS"/>
              <a:ea typeface="Trebuchet MS"/>
              <a:cs typeface="Trebuchet MS"/>
              <a:sym typeface="Trebuchet MS"/>
            </a:endParaRPr>
          </a:p>
          <a:p>
            <a:pPr indent="0" lvl="0" marL="1371600" rtl="0" algn="l">
              <a:lnSpc>
                <a:spcPct val="100000"/>
              </a:lnSpc>
              <a:spcBef>
                <a:spcPts val="400"/>
              </a:spcBef>
              <a:spcAft>
                <a:spcPts val="0"/>
              </a:spcAft>
              <a:buNone/>
            </a:pPr>
            <a:r>
              <a:rPr b="0" i="1" lang="en" sz="1800">
                <a:solidFill>
                  <a:srgbClr val="434343"/>
                </a:solidFill>
                <a:latin typeface="Trebuchet MS"/>
                <a:ea typeface="Trebuchet MS"/>
                <a:cs typeface="Trebuchet MS"/>
                <a:sym typeface="Trebuchet MS"/>
              </a:rPr>
              <a:t>}</a:t>
            </a:r>
            <a:endParaRPr b="0" i="1" sz="1800">
              <a:solidFill>
                <a:srgbClr val="434343"/>
              </a:solidFill>
              <a:latin typeface="Trebuchet MS"/>
              <a:ea typeface="Trebuchet MS"/>
              <a:cs typeface="Trebuchet MS"/>
              <a:sym typeface="Trebuchet MS"/>
            </a:endParaRPr>
          </a:p>
          <a:p>
            <a:pPr indent="0" lvl="0" marL="0" marR="25400" rtl="0" algn="l">
              <a:lnSpc>
                <a:spcPct val="100000"/>
              </a:lnSpc>
              <a:spcBef>
                <a:spcPts val="0"/>
              </a:spcBef>
              <a:spcAft>
                <a:spcPts val="0"/>
              </a:spcAft>
              <a:buNone/>
            </a:pPr>
            <a:r>
              <a:t/>
            </a:r>
            <a:endParaRPr b="0" sz="2000">
              <a:solidFill>
                <a:schemeClr val="accent5"/>
              </a:solidFill>
              <a:highlight>
                <a:srgbClr val="FFFFFF"/>
              </a:highlight>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Google Shape;791;p85"/>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Condition</a:t>
            </a:r>
            <a:r>
              <a:rPr lang="en" sz="3600">
                <a:solidFill>
                  <a:srgbClr val="63A814"/>
                </a:solidFill>
                <a:latin typeface="Alegreya"/>
                <a:ea typeface="Alegreya"/>
                <a:cs typeface="Alegreya"/>
                <a:sym typeface="Alegreya"/>
              </a:rPr>
              <a:t> (cont.)</a:t>
            </a:r>
            <a:endParaRPr sz="3600">
              <a:solidFill>
                <a:srgbClr val="63A814"/>
              </a:solidFill>
              <a:latin typeface="Alegreya"/>
              <a:ea typeface="Alegreya"/>
              <a:cs typeface="Alegreya"/>
              <a:sym typeface="Alegreya"/>
            </a:endParaRPr>
          </a:p>
        </p:txBody>
      </p:sp>
      <p:pic>
        <p:nvPicPr>
          <p:cNvPr id="792" name="Google Shape;792;p85"/>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793" name="Google Shape;793;p85"/>
          <p:cNvSpPr txBox="1"/>
          <p:nvPr>
            <p:ph type="title"/>
          </p:nvPr>
        </p:nvSpPr>
        <p:spPr>
          <a:xfrm>
            <a:off x="496350" y="1162925"/>
            <a:ext cx="8380500" cy="3876900"/>
          </a:xfrm>
          <a:prstGeom prst="rect">
            <a:avLst/>
          </a:prstGeom>
        </p:spPr>
        <p:txBody>
          <a:bodyPr anchorCtr="0" anchor="t" bIns="91425" lIns="91425" spcFirstLastPara="1" rIns="91425" wrap="square" tIns="91425">
            <a:noAutofit/>
          </a:bodyPr>
          <a:lstStyle/>
          <a:p>
            <a:pPr indent="0" lvl="0" marL="0" marR="25400" rtl="0" algn="l">
              <a:spcBef>
                <a:spcPts val="0"/>
              </a:spcBef>
              <a:spcAft>
                <a:spcPts val="0"/>
              </a:spcAft>
              <a:buNone/>
            </a:pPr>
            <a:r>
              <a:rPr lang="en" sz="2000">
                <a:solidFill>
                  <a:srgbClr val="0170BA"/>
                </a:solidFill>
                <a:latin typeface="Alegreya"/>
                <a:ea typeface="Alegreya"/>
                <a:cs typeface="Alegreya"/>
                <a:sym typeface="Alegreya"/>
              </a:rPr>
              <a:t>The if … else if … else Statement</a:t>
            </a:r>
            <a:endParaRPr sz="2000">
              <a:solidFill>
                <a:schemeClr val="accent5"/>
              </a:solidFill>
              <a:latin typeface="Alegreya"/>
              <a:ea typeface="Alegreya"/>
              <a:cs typeface="Alegreya"/>
              <a:sym typeface="Alegreya"/>
            </a:endParaRPr>
          </a:p>
          <a:p>
            <a:pPr indent="0" lvl="0" marL="0" rtl="0" algn="l">
              <a:lnSpc>
                <a:spcPct val="100000"/>
              </a:lnSpc>
              <a:spcBef>
                <a:spcPts val="400"/>
              </a:spcBef>
              <a:spcAft>
                <a:spcPts val="0"/>
              </a:spcAft>
              <a:buNone/>
            </a:pPr>
            <a:r>
              <a:rPr lang="en" sz="2000">
                <a:solidFill>
                  <a:schemeClr val="accent5"/>
                </a:solidFill>
                <a:latin typeface="Alegreya"/>
                <a:ea typeface="Alegreya"/>
                <a:cs typeface="Alegreya"/>
                <a:sym typeface="Alegreya"/>
              </a:rPr>
              <a:t>Example</a:t>
            </a:r>
            <a:r>
              <a:rPr lang="en" sz="2000">
                <a:solidFill>
                  <a:schemeClr val="accent5"/>
                </a:solidFill>
                <a:latin typeface="Alegreya"/>
                <a:ea typeface="Alegreya"/>
                <a:cs typeface="Alegreya"/>
                <a:sym typeface="Alegreya"/>
              </a:rPr>
              <a:t>:	</a:t>
            </a:r>
            <a:endParaRPr sz="2000">
              <a:solidFill>
                <a:schemeClr val="accent5"/>
              </a:solidFill>
              <a:latin typeface="Alegreya"/>
              <a:ea typeface="Alegreya"/>
              <a:cs typeface="Alegreya"/>
              <a:sym typeface="Alegreya"/>
            </a:endParaRPr>
          </a:p>
          <a:p>
            <a:pPr indent="457200" lvl="0" marL="91440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if ( username == “” ) {</a:t>
            </a:r>
            <a:endParaRPr b="0" sz="1800">
              <a:solidFill>
                <a:srgbClr val="434343"/>
              </a:solidFill>
              <a:latin typeface="Trebuchet MS"/>
              <a:ea typeface="Trebuchet MS"/>
              <a:cs typeface="Trebuchet MS"/>
              <a:sym typeface="Trebuchet MS"/>
            </a:endParaRPr>
          </a:p>
          <a:p>
            <a:pPr indent="0" lvl="0" marL="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				console.log(`Username is empty`);</a:t>
            </a:r>
            <a:endParaRPr b="0" sz="1800">
              <a:solidFill>
                <a:srgbClr val="434343"/>
              </a:solidFill>
              <a:latin typeface="Trebuchet MS"/>
              <a:ea typeface="Trebuchet MS"/>
              <a:cs typeface="Trebuchet MS"/>
              <a:sym typeface="Trebuchet MS"/>
            </a:endParaRPr>
          </a:p>
          <a:p>
            <a:pPr indent="0" lvl="0" marL="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			} else if (username.length &gt; 30 ) { </a:t>
            </a:r>
            <a:endParaRPr b="0" sz="1800">
              <a:solidFill>
                <a:srgbClr val="434343"/>
              </a:solidFill>
              <a:latin typeface="Trebuchet MS"/>
              <a:ea typeface="Trebuchet MS"/>
              <a:cs typeface="Trebuchet MS"/>
              <a:sym typeface="Trebuchet MS"/>
            </a:endParaRPr>
          </a:p>
          <a:p>
            <a:pPr indent="0" lvl="0" marL="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				console.log(`Username is too long`); </a:t>
            </a:r>
            <a:endParaRPr b="0" sz="1800">
              <a:solidFill>
                <a:srgbClr val="434343"/>
              </a:solidFill>
              <a:latin typeface="Trebuchet MS"/>
              <a:ea typeface="Trebuchet MS"/>
              <a:cs typeface="Trebuchet MS"/>
              <a:sym typeface="Trebuchet MS"/>
            </a:endParaRPr>
          </a:p>
          <a:p>
            <a:pPr indent="0" lvl="0" marL="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			} else {</a:t>
            </a:r>
            <a:endParaRPr b="0" sz="1800">
              <a:solidFill>
                <a:srgbClr val="434343"/>
              </a:solidFill>
              <a:latin typeface="Trebuchet MS"/>
              <a:ea typeface="Trebuchet MS"/>
              <a:cs typeface="Trebuchet MS"/>
              <a:sym typeface="Trebuchet MS"/>
            </a:endParaRPr>
          </a:p>
          <a:p>
            <a:pPr indent="0" lvl="0" marL="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				console.log(`Welcome home, ${username}`);</a:t>
            </a:r>
            <a:endParaRPr b="0" sz="1800">
              <a:solidFill>
                <a:srgbClr val="434343"/>
              </a:solidFill>
              <a:latin typeface="Trebuchet MS"/>
              <a:ea typeface="Trebuchet MS"/>
              <a:cs typeface="Trebuchet MS"/>
              <a:sym typeface="Trebuchet MS"/>
            </a:endParaRPr>
          </a:p>
          <a:p>
            <a:pPr indent="0" lvl="0" marL="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			}</a:t>
            </a:r>
            <a:endParaRPr b="0" sz="1800">
              <a:solidFill>
                <a:srgbClr val="434343"/>
              </a:solidFill>
              <a:latin typeface="Trebuchet MS"/>
              <a:ea typeface="Trebuchet MS"/>
              <a:cs typeface="Trebuchet MS"/>
              <a:sym typeface="Trebuchet MS"/>
            </a:endParaRPr>
          </a:p>
          <a:p>
            <a:pPr indent="0" lvl="0" marL="0" marR="25400" rtl="0" algn="l">
              <a:lnSpc>
                <a:spcPct val="100000"/>
              </a:lnSpc>
              <a:spcBef>
                <a:spcPts val="0"/>
              </a:spcBef>
              <a:spcAft>
                <a:spcPts val="0"/>
              </a:spcAft>
              <a:buNone/>
            </a:pPr>
            <a:r>
              <a:t/>
            </a:r>
            <a:endParaRPr b="0" sz="2000">
              <a:solidFill>
                <a:schemeClr val="accent5"/>
              </a:solidFill>
              <a:highlight>
                <a:srgbClr val="FFFFFF"/>
              </a:highlight>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7" name="Shape 797"/>
        <p:cNvGrpSpPr/>
        <p:nvPr/>
      </p:nvGrpSpPr>
      <p:grpSpPr>
        <a:xfrm>
          <a:off x="0" y="0"/>
          <a:ext cx="0" cy="0"/>
          <a:chOff x="0" y="0"/>
          <a:chExt cx="0" cy="0"/>
        </a:xfrm>
      </p:grpSpPr>
      <p:sp>
        <p:nvSpPr>
          <p:cNvPr id="798" name="Google Shape;798;p86"/>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Switch</a:t>
            </a:r>
            <a:endParaRPr sz="3600">
              <a:solidFill>
                <a:srgbClr val="63A814"/>
              </a:solidFill>
              <a:latin typeface="Alegreya"/>
              <a:ea typeface="Alegreya"/>
              <a:cs typeface="Alegreya"/>
              <a:sym typeface="Alegreya"/>
            </a:endParaRPr>
          </a:p>
        </p:txBody>
      </p:sp>
      <p:pic>
        <p:nvPicPr>
          <p:cNvPr id="799" name="Google Shape;799;p86"/>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800" name="Google Shape;800;p86"/>
          <p:cNvSpPr txBox="1"/>
          <p:nvPr>
            <p:ph type="title"/>
          </p:nvPr>
        </p:nvSpPr>
        <p:spPr>
          <a:xfrm>
            <a:off x="496350" y="1162925"/>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400"/>
              </a:spcBef>
              <a:spcAft>
                <a:spcPts val="0"/>
              </a:spcAft>
              <a:buNone/>
            </a:pPr>
            <a:r>
              <a:rPr b="0" lang="en" sz="2000">
                <a:solidFill>
                  <a:srgbClr val="434343"/>
                </a:solidFill>
                <a:latin typeface="Alegreya"/>
                <a:ea typeface="Alegreya"/>
                <a:cs typeface="Alegreya"/>
                <a:sym typeface="Alegreya"/>
              </a:rPr>
              <a:t>The switch statement is used to perform different action based on different conditions.</a:t>
            </a:r>
            <a:endParaRPr sz="2000">
              <a:solidFill>
                <a:srgbClr val="434343"/>
              </a:solidFill>
              <a:latin typeface="Alegreya"/>
              <a:ea typeface="Alegreya"/>
              <a:cs typeface="Alegreya"/>
              <a:sym typeface="Alegreya"/>
            </a:endParaRPr>
          </a:p>
          <a:p>
            <a:pPr indent="0" lvl="0" marL="0" rtl="0" algn="l">
              <a:lnSpc>
                <a:spcPct val="100000"/>
              </a:lnSpc>
              <a:spcBef>
                <a:spcPts val="400"/>
              </a:spcBef>
              <a:spcAft>
                <a:spcPts val="0"/>
              </a:spcAft>
              <a:buNone/>
            </a:pPr>
            <a:r>
              <a:rPr lang="en" sz="2000" u="sng">
                <a:solidFill>
                  <a:srgbClr val="0170BA"/>
                </a:solidFill>
                <a:latin typeface="Alegreya"/>
                <a:ea typeface="Alegreya"/>
                <a:cs typeface="Alegreya"/>
                <a:sym typeface="Alegreya"/>
              </a:rPr>
              <a:t>The JavaScript Switch Statement</a:t>
            </a:r>
            <a:endParaRPr sz="2000" u="sng">
              <a:solidFill>
                <a:srgbClr val="0170BA"/>
              </a:solidFill>
              <a:latin typeface="Alegreya"/>
              <a:ea typeface="Alegreya"/>
              <a:cs typeface="Alegreya"/>
              <a:sym typeface="Alegreya"/>
            </a:endParaRPr>
          </a:p>
          <a:p>
            <a:pPr indent="-355600" lvl="0" marL="457200" rtl="0" algn="l">
              <a:lnSpc>
                <a:spcPct val="100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Use the switch statement to select one of many blocks of code to be executed.</a:t>
            </a:r>
            <a:endParaRPr sz="2000">
              <a:solidFill>
                <a:srgbClr val="434343"/>
              </a:solidFill>
              <a:latin typeface="Alegreya"/>
              <a:ea typeface="Alegreya"/>
              <a:cs typeface="Alegreya"/>
              <a:sym typeface="Alegreya"/>
            </a:endParaRPr>
          </a:p>
          <a:p>
            <a:pPr indent="0" lvl="0" marL="0" rtl="0" algn="l">
              <a:lnSpc>
                <a:spcPct val="100000"/>
              </a:lnSpc>
              <a:spcBef>
                <a:spcPts val="400"/>
              </a:spcBef>
              <a:spcAft>
                <a:spcPts val="0"/>
              </a:spcAft>
              <a:buNone/>
            </a:pPr>
            <a:r>
              <a:rPr lang="en" sz="2000">
                <a:solidFill>
                  <a:schemeClr val="accent5"/>
                </a:solidFill>
                <a:latin typeface="Alegreya"/>
                <a:ea typeface="Alegreya"/>
                <a:cs typeface="Alegreya"/>
                <a:sym typeface="Alegreya"/>
              </a:rPr>
              <a:t>Syntax	</a:t>
            </a:r>
            <a:r>
              <a:rPr b="0" lang="en" sz="1800">
                <a:solidFill>
                  <a:srgbClr val="434343"/>
                </a:solidFill>
                <a:latin typeface="Trebuchet MS"/>
                <a:ea typeface="Trebuchet MS"/>
                <a:cs typeface="Trebuchet MS"/>
                <a:sym typeface="Trebuchet MS"/>
              </a:rPr>
              <a:t>switch(n) {</a:t>
            </a:r>
            <a:endParaRPr b="0" sz="1800">
              <a:solidFill>
                <a:srgbClr val="434343"/>
              </a:solidFill>
              <a:latin typeface="Trebuchet MS"/>
              <a:ea typeface="Trebuchet MS"/>
              <a:cs typeface="Trebuchet MS"/>
              <a:sym typeface="Trebuchet MS"/>
            </a:endParaRPr>
          </a:p>
          <a:p>
            <a:pPr indent="457200" lvl="0" marL="45720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case 1:	execute code block 1</a:t>
            </a:r>
            <a:endParaRPr b="0" sz="1800">
              <a:solidFill>
                <a:srgbClr val="434343"/>
              </a:solidFill>
              <a:latin typeface="Trebuchet MS"/>
              <a:ea typeface="Trebuchet MS"/>
              <a:cs typeface="Trebuchet MS"/>
              <a:sym typeface="Trebuchet MS"/>
            </a:endParaRPr>
          </a:p>
          <a:p>
            <a:pPr indent="0" lvl="0" marL="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  				break;</a:t>
            </a:r>
            <a:endParaRPr b="0" sz="1800">
              <a:solidFill>
                <a:srgbClr val="434343"/>
              </a:solidFill>
              <a:latin typeface="Trebuchet MS"/>
              <a:ea typeface="Trebuchet MS"/>
              <a:cs typeface="Trebuchet MS"/>
              <a:sym typeface="Trebuchet MS"/>
            </a:endParaRPr>
          </a:p>
          <a:p>
            <a:pPr indent="457200" lvl="0" marL="45720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case 2:	execute code block 2</a:t>
            </a:r>
            <a:endParaRPr b="0" sz="1800">
              <a:solidFill>
                <a:srgbClr val="434343"/>
              </a:solidFill>
              <a:latin typeface="Trebuchet MS"/>
              <a:ea typeface="Trebuchet MS"/>
              <a:cs typeface="Trebuchet MS"/>
              <a:sym typeface="Trebuchet MS"/>
            </a:endParaRPr>
          </a:p>
          <a:p>
            <a:pPr indent="0" lvl="0" marL="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  				break;</a:t>
            </a:r>
            <a:endParaRPr b="0" sz="1800">
              <a:solidFill>
                <a:srgbClr val="434343"/>
              </a:solidFill>
              <a:latin typeface="Trebuchet MS"/>
              <a:ea typeface="Trebuchet MS"/>
              <a:cs typeface="Trebuchet MS"/>
              <a:sym typeface="Trebuchet MS"/>
            </a:endParaRPr>
          </a:p>
          <a:p>
            <a:pPr indent="457200" lvl="0" marL="45720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default:  code to be executed if n is different from case 1 and 2 }</a:t>
            </a:r>
            <a:endParaRPr b="0" sz="1800">
              <a:solidFill>
                <a:srgbClr val="434343"/>
              </a:solidFill>
              <a:latin typeface="Trebuchet MS"/>
              <a:ea typeface="Trebuchet MS"/>
              <a:cs typeface="Trebuchet MS"/>
              <a:sym typeface="Trebuchet MS"/>
            </a:endParaRPr>
          </a:p>
          <a:p>
            <a:pPr indent="0" lvl="0" marL="0" marR="2540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4" name="Shape 804"/>
        <p:cNvGrpSpPr/>
        <p:nvPr/>
      </p:nvGrpSpPr>
      <p:grpSpPr>
        <a:xfrm>
          <a:off x="0" y="0"/>
          <a:ext cx="0" cy="0"/>
          <a:chOff x="0" y="0"/>
          <a:chExt cx="0" cy="0"/>
        </a:xfrm>
      </p:grpSpPr>
      <p:sp>
        <p:nvSpPr>
          <p:cNvPr id="805" name="Google Shape;805;p87"/>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Switch (cont.)</a:t>
            </a:r>
            <a:endParaRPr sz="3600">
              <a:solidFill>
                <a:srgbClr val="63A814"/>
              </a:solidFill>
              <a:latin typeface="Alegreya"/>
              <a:ea typeface="Alegreya"/>
              <a:cs typeface="Alegreya"/>
              <a:sym typeface="Alegreya"/>
            </a:endParaRPr>
          </a:p>
        </p:txBody>
      </p:sp>
      <p:pic>
        <p:nvPicPr>
          <p:cNvPr id="806" name="Google Shape;806;p87"/>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807" name="Google Shape;807;p87"/>
          <p:cNvSpPr txBox="1"/>
          <p:nvPr>
            <p:ph type="title"/>
          </p:nvPr>
        </p:nvSpPr>
        <p:spPr>
          <a:xfrm>
            <a:off x="496350" y="1162925"/>
            <a:ext cx="8380500" cy="38769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This is how it works: First we have a single expression </a:t>
            </a:r>
            <a:r>
              <a:rPr b="0" i="1" lang="en" sz="2000">
                <a:solidFill>
                  <a:srgbClr val="434343"/>
                </a:solidFill>
                <a:latin typeface="Alegreya"/>
                <a:ea typeface="Alegreya"/>
                <a:cs typeface="Alegreya"/>
                <a:sym typeface="Alegreya"/>
              </a:rPr>
              <a:t>n</a:t>
            </a:r>
            <a:r>
              <a:rPr b="0" lang="en" sz="2000">
                <a:solidFill>
                  <a:srgbClr val="434343"/>
                </a:solidFill>
                <a:latin typeface="Alegreya"/>
                <a:ea typeface="Alegreya"/>
                <a:cs typeface="Alegreya"/>
                <a:sym typeface="Alegreya"/>
              </a:rPr>
              <a:t> (most often a variable), that is evaluated once. The value of the expression is then compared with the values for each case in the structure. If there is a match, the block of code associated with that case is executed. </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Use </a:t>
            </a:r>
            <a:r>
              <a:rPr lang="en" sz="2000">
                <a:solidFill>
                  <a:schemeClr val="accent5"/>
                </a:solidFill>
                <a:latin typeface="Alegreya"/>
                <a:ea typeface="Alegreya"/>
                <a:cs typeface="Alegreya"/>
                <a:sym typeface="Alegreya"/>
              </a:rPr>
              <a:t>break</a:t>
            </a:r>
            <a:r>
              <a:rPr b="0" lang="en" sz="2000">
                <a:solidFill>
                  <a:schemeClr val="accent5"/>
                </a:solidFill>
                <a:latin typeface="Alegreya"/>
                <a:ea typeface="Alegreya"/>
                <a:cs typeface="Alegreya"/>
                <a:sym typeface="Alegreya"/>
              </a:rPr>
              <a:t> </a:t>
            </a:r>
            <a:r>
              <a:rPr b="0" lang="en" sz="2000">
                <a:solidFill>
                  <a:srgbClr val="434343"/>
                </a:solidFill>
                <a:latin typeface="Alegreya"/>
                <a:ea typeface="Alegreya"/>
                <a:cs typeface="Alegreya"/>
                <a:sym typeface="Alegreya"/>
              </a:rPr>
              <a:t>to prevent the code from running into the next case automatically.</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 </a:t>
            </a:r>
            <a:r>
              <a:rPr b="0" lang="en" sz="2000">
                <a:solidFill>
                  <a:srgbClr val="434343"/>
                </a:solidFill>
                <a:latin typeface="Alegreya"/>
                <a:ea typeface="Alegreya"/>
                <a:cs typeface="Alegreya"/>
                <a:sym typeface="Alegreya"/>
              </a:rPr>
              <a:t>Display today's weekday-name. Note that Sunday=0, Monday=1, Tuesday=2, etc:</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indent="0" lvl="0" marL="0" marR="2540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1" name="Shape 811"/>
        <p:cNvGrpSpPr/>
        <p:nvPr/>
      </p:nvGrpSpPr>
      <p:grpSpPr>
        <a:xfrm>
          <a:off x="0" y="0"/>
          <a:ext cx="0" cy="0"/>
          <a:chOff x="0" y="0"/>
          <a:chExt cx="0" cy="0"/>
        </a:xfrm>
      </p:grpSpPr>
      <p:sp>
        <p:nvSpPr>
          <p:cNvPr id="812" name="Google Shape;812;p88"/>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Switch (cont.)</a:t>
            </a:r>
            <a:endParaRPr sz="3600">
              <a:solidFill>
                <a:srgbClr val="63A814"/>
              </a:solidFill>
              <a:latin typeface="Alegreya"/>
              <a:ea typeface="Alegreya"/>
              <a:cs typeface="Alegreya"/>
              <a:sym typeface="Alegreya"/>
            </a:endParaRPr>
          </a:p>
        </p:txBody>
      </p:sp>
      <p:pic>
        <p:nvPicPr>
          <p:cNvPr id="813" name="Google Shape;813;p88"/>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814" name="Google Shape;814;p88"/>
          <p:cNvSpPr txBox="1"/>
          <p:nvPr>
            <p:ph type="title"/>
          </p:nvPr>
        </p:nvSpPr>
        <p:spPr>
          <a:xfrm>
            <a:off x="496350" y="1162925"/>
            <a:ext cx="83805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u="sng">
                <a:solidFill>
                  <a:srgbClr val="0170BA"/>
                </a:solidFill>
                <a:latin typeface="Alegreya"/>
                <a:ea typeface="Alegreya"/>
                <a:cs typeface="Alegreya"/>
                <a:sym typeface="Alegreya"/>
              </a:rPr>
              <a:t>The </a:t>
            </a:r>
            <a:r>
              <a:rPr i="1" lang="en" sz="2000" u="sng">
                <a:solidFill>
                  <a:srgbClr val="0170BA"/>
                </a:solidFill>
                <a:latin typeface="Alegreya"/>
                <a:ea typeface="Alegreya"/>
                <a:cs typeface="Alegreya"/>
                <a:sym typeface="Alegreya"/>
              </a:rPr>
              <a:t>default</a:t>
            </a:r>
            <a:r>
              <a:rPr lang="en" sz="2000" u="sng">
                <a:solidFill>
                  <a:srgbClr val="0170BA"/>
                </a:solidFill>
                <a:latin typeface="Alegreya"/>
                <a:ea typeface="Alegreya"/>
                <a:cs typeface="Alegreya"/>
                <a:sym typeface="Alegreya"/>
              </a:rPr>
              <a:t> Keyword</a:t>
            </a:r>
            <a:endParaRPr sz="2000" u="sng">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Use the </a:t>
            </a:r>
            <a:r>
              <a:rPr i="1" lang="en" sz="2000">
                <a:solidFill>
                  <a:schemeClr val="accent5"/>
                </a:solidFill>
                <a:latin typeface="Alegreya"/>
                <a:ea typeface="Alegreya"/>
                <a:cs typeface="Alegreya"/>
                <a:sym typeface="Alegreya"/>
              </a:rPr>
              <a:t>default</a:t>
            </a:r>
            <a:r>
              <a:rPr lang="en" sz="2000">
                <a:solidFill>
                  <a:schemeClr val="accent5"/>
                </a:solidFill>
                <a:latin typeface="Alegreya"/>
                <a:ea typeface="Alegreya"/>
                <a:cs typeface="Alegreya"/>
                <a:sym typeface="Alegreya"/>
              </a:rPr>
              <a:t> </a:t>
            </a:r>
            <a:r>
              <a:rPr b="0" lang="en" sz="2000">
                <a:solidFill>
                  <a:srgbClr val="434343"/>
                </a:solidFill>
                <a:latin typeface="Alegreya"/>
                <a:ea typeface="Alegreya"/>
                <a:cs typeface="Alegreya"/>
                <a:sym typeface="Alegreya"/>
              </a:rPr>
              <a:t>keyword to specify what to do if there is no match:</a:t>
            </a:r>
            <a:endParaRPr b="0" sz="2000">
              <a:solidFill>
                <a:srgbClr val="434343"/>
              </a:solidFill>
              <a:latin typeface="Alegreya"/>
              <a:ea typeface="Alegreya"/>
              <a:cs typeface="Alegreya"/>
              <a:sym typeface="Alegreya"/>
            </a:endParaRPr>
          </a:p>
          <a:p>
            <a:pPr indent="457200" lvl="0" marL="457200" rtl="0" algn="l">
              <a:lnSpc>
                <a:spcPct val="100000"/>
              </a:lnSpc>
              <a:spcBef>
                <a:spcPts val="500"/>
              </a:spcBef>
              <a:spcAft>
                <a:spcPts val="0"/>
              </a:spcAft>
              <a:buNone/>
            </a:pPr>
            <a:r>
              <a:rPr b="0" lang="en" sz="2000">
                <a:solidFill>
                  <a:srgbClr val="434343"/>
                </a:solidFill>
                <a:latin typeface="Alegreya"/>
                <a:ea typeface="Alegreya"/>
                <a:cs typeface="Alegreya"/>
                <a:sym typeface="Alegreya"/>
              </a:rPr>
              <a:t>Default: console.log(“It’s saturday”); </a:t>
            </a:r>
            <a:endParaRPr b="0" sz="2000">
              <a:solidFill>
                <a:srgbClr val="434343"/>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If it is NOT Saturday or Sunday, then write a default message:</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indent="0" lvl="0" marL="0" marR="2540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Google Shape;819;p89"/>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Loop &amp; Iteration</a:t>
            </a:r>
            <a:endParaRPr sz="3600">
              <a:solidFill>
                <a:srgbClr val="63A814"/>
              </a:solidFill>
              <a:latin typeface="Alegreya"/>
              <a:ea typeface="Alegreya"/>
              <a:cs typeface="Alegreya"/>
              <a:sym typeface="Alegreya"/>
            </a:endParaRPr>
          </a:p>
        </p:txBody>
      </p:sp>
      <p:pic>
        <p:nvPicPr>
          <p:cNvPr id="820" name="Google Shape;820;p89"/>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821" name="Google Shape;821;p89"/>
          <p:cNvSpPr txBox="1"/>
          <p:nvPr>
            <p:ph type="title"/>
          </p:nvPr>
        </p:nvSpPr>
        <p:spPr>
          <a:xfrm>
            <a:off x="496350" y="1162925"/>
            <a:ext cx="8380500" cy="3876900"/>
          </a:xfrm>
          <a:prstGeom prst="rect">
            <a:avLst/>
          </a:prstGeom>
        </p:spPr>
        <p:txBody>
          <a:bodyPr anchorCtr="0" anchor="t" bIns="91425" lIns="91425" spcFirstLastPara="1" rIns="91425" wrap="square" tIns="91425">
            <a:noAutofit/>
          </a:bodyPr>
          <a:lstStyle/>
          <a:p>
            <a:pPr indent="-355600" lvl="0" marL="457200" marR="25400" rtl="0" algn="l">
              <a:lnSpc>
                <a:spcPct val="100000"/>
              </a:lnSpc>
              <a:spcBef>
                <a:spcPts val="0"/>
              </a:spcBef>
              <a:spcAft>
                <a:spcPts val="0"/>
              </a:spcAft>
              <a:buClr>
                <a:srgbClr val="434343"/>
              </a:buClr>
              <a:buSzPts val="2000"/>
              <a:buFont typeface="Alegreya"/>
              <a:buChar char="❏"/>
            </a:pPr>
            <a:r>
              <a:rPr b="0" lang="en" sz="2000">
                <a:solidFill>
                  <a:srgbClr val="434343"/>
                </a:solidFill>
                <a:highlight>
                  <a:srgbClr val="FFFFFF"/>
                </a:highlight>
                <a:latin typeface="Alegreya"/>
                <a:ea typeface="Alegreya"/>
                <a:cs typeface="Alegreya"/>
                <a:sym typeface="Alegreya"/>
              </a:rPr>
              <a:t>Loops offer a quick and easy way to do something repeatedly.</a:t>
            </a:r>
            <a:endParaRPr b="0" sz="2000">
              <a:solidFill>
                <a:srgbClr val="434343"/>
              </a:solidFill>
              <a:highlight>
                <a:srgbClr val="FFFFFF"/>
              </a:highlight>
              <a:latin typeface="Alegreya"/>
              <a:ea typeface="Alegreya"/>
              <a:cs typeface="Alegreya"/>
              <a:sym typeface="Alegreya"/>
            </a:endParaRPr>
          </a:p>
          <a:p>
            <a:pPr indent="-355600" lvl="0" marL="457200" marR="25400" rtl="0" algn="l">
              <a:spcBef>
                <a:spcPts val="0"/>
              </a:spcBef>
              <a:spcAft>
                <a:spcPts val="0"/>
              </a:spcAft>
              <a:buClr>
                <a:srgbClr val="434343"/>
              </a:buClr>
              <a:buSzPts val="2000"/>
              <a:buFont typeface="Alegreya"/>
              <a:buChar char="❏"/>
            </a:pPr>
            <a:r>
              <a:rPr b="0" lang="en" sz="2000">
                <a:solidFill>
                  <a:srgbClr val="434343"/>
                </a:solidFill>
                <a:highlight>
                  <a:srgbClr val="FFFFFF"/>
                </a:highlight>
                <a:latin typeface="Alegreya"/>
                <a:ea typeface="Alegreya"/>
                <a:cs typeface="Alegreya"/>
                <a:sym typeface="Alegreya"/>
              </a:rPr>
              <a:t>You can think of a loop as a computerized version of the game where you tell someone to take X steps in one direction then Y steps in another; </a:t>
            </a:r>
            <a:endParaRPr b="0" sz="2000">
              <a:solidFill>
                <a:srgbClr val="434343"/>
              </a:solidFill>
              <a:highlight>
                <a:srgbClr val="FFFFFF"/>
              </a:highlight>
              <a:latin typeface="Alegreya"/>
              <a:ea typeface="Alegreya"/>
              <a:cs typeface="Alegreya"/>
              <a:sym typeface="Alegreya"/>
            </a:endParaRPr>
          </a:p>
          <a:p>
            <a:pPr indent="0" lvl="0" marL="990600" marR="139700" rtl="0" algn="l">
              <a:lnSpc>
                <a:spcPct val="100000"/>
              </a:lnSpc>
              <a:spcBef>
                <a:spcPts val="1000"/>
              </a:spcBef>
              <a:spcAft>
                <a:spcPts val="1500"/>
              </a:spcAft>
              <a:buNone/>
            </a:pPr>
            <a:r>
              <a:rPr b="0" lang="en" sz="1800">
                <a:solidFill>
                  <a:srgbClr val="0077AA"/>
                </a:solidFill>
                <a:latin typeface="Trebuchet MS"/>
                <a:ea typeface="Trebuchet MS"/>
                <a:cs typeface="Trebuchet MS"/>
                <a:sym typeface="Trebuchet MS"/>
              </a:rPr>
              <a:t>var</a:t>
            </a:r>
            <a:r>
              <a:rPr b="0" lang="en" sz="1800">
                <a:solidFill>
                  <a:srgbClr val="333333"/>
                </a:solidFill>
                <a:latin typeface="Trebuchet MS"/>
                <a:ea typeface="Trebuchet MS"/>
                <a:cs typeface="Trebuchet MS"/>
                <a:sym typeface="Trebuchet MS"/>
              </a:rPr>
              <a:t> step</a:t>
            </a:r>
            <a:r>
              <a:rPr b="0" lang="en" sz="1800">
                <a:solidFill>
                  <a:srgbClr val="999999"/>
                </a:solidFill>
                <a:latin typeface="Trebuchet MS"/>
                <a:ea typeface="Trebuchet MS"/>
                <a:cs typeface="Trebuchet MS"/>
                <a:sym typeface="Trebuchet MS"/>
              </a:rPr>
              <a:t>;</a:t>
            </a:r>
            <a:br>
              <a:rPr b="0" lang="en" sz="1800">
                <a:solidFill>
                  <a:srgbClr val="333333"/>
                </a:solidFill>
                <a:latin typeface="Trebuchet MS"/>
                <a:ea typeface="Trebuchet MS"/>
                <a:cs typeface="Trebuchet MS"/>
                <a:sym typeface="Trebuchet MS"/>
              </a:rPr>
            </a:br>
            <a:r>
              <a:rPr b="0" lang="en" sz="1800">
                <a:solidFill>
                  <a:srgbClr val="0077AA"/>
                </a:solidFill>
                <a:latin typeface="Trebuchet MS"/>
                <a:ea typeface="Trebuchet MS"/>
                <a:cs typeface="Trebuchet MS"/>
                <a:sym typeface="Trebuchet MS"/>
              </a:rPr>
              <a:t>for</a:t>
            </a:r>
            <a:r>
              <a:rPr b="0" lang="en" sz="1800">
                <a:solidFill>
                  <a:srgbClr val="333333"/>
                </a:solidFill>
                <a:latin typeface="Trebuchet MS"/>
                <a:ea typeface="Trebuchet MS"/>
                <a:cs typeface="Trebuchet MS"/>
                <a:sym typeface="Trebuchet MS"/>
              </a:rPr>
              <a:t> </a:t>
            </a:r>
            <a:r>
              <a:rPr b="0" lang="en" sz="1800">
                <a:solidFill>
                  <a:srgbClr val="999999"/>
                </a:solidFill>
                <a:latin typeface="Trebuchet MS"/>
                <a:ea typeface="Trebuchet MS"/>
                <a:cs typeface="Trebuchet MS"/>
                <a:sym typeface="Trebuchet MS"/>
              </a:rPr>
              <a:t>(</a:t>
            </a:r>
            <a:r>
              <a:rPr b="0" lang="en" sz="1800">
                <a:solidFill>
                  <a:srgbClr val="333333"/>
                </a:solidFill>
                <a:latin typeface="Trebuchet MS"/>
                <a:ea typeface="Trebuchet MS"/>
                <a:cs typeface="Trebuchet MS"/>
                <a:sym typeface="Trebuchet MS"/>
              </a:rPr>
              <a:t>step </a:t>
            </a:r>
            <a:r>
              <a:rPr b="0" lang="en" sz="1800">
                <a:solidFill>
                  <a:srgbClr val="A67F59"/>
                </a:solidFill>
                <a:latin typeface="Trebuchet MS"/>
                <a:ea typeface="Trebuchet MS"/>
                <a:cs typeface="Trebuchet MS"/>
                <a:sym typeface="Trebuchet MS"/>
              </a:rPr>
              <a:t>=</a:t>
            </a:r>
            <a:r>
              <a:rPr b="0" lang="en" sz="1800">
                <a:solidFill>
                  <a:srgbClr val="333333"/>
                </a:solidFill>
                <a:latin typeface="Trebuchet MS"/>
                <a:ea typeface="Trebuchet MS"/>
                <a:cs typeface="Trebuchet MS"/>
                <a:sym typeface="Trebuchet MS"/>
              </a:rPr>
              <a:t> </a:t>
            </a:r>
            <a:r>
              <a:rPr b="0" lang="en" sz="1800">
                <a:solidFill>
                  <a:srgbClr val="990055"/>
                </a:solidFill>
                <a:latin typeface="Trebuchet MS"/>
                <a:ea typeface="Trebuchet MS"/>
                <a:cs typeface="Trebuchet MS"/>
                <a:sym typeface="Trebuchet MS"/>
              </a:rPr>
              <a:t>0</a:t>
            </a:r>
            <a:r>
              <a:rPr b="0" lang="en" sz="1800">
                <a:solidFill>
                  <a:srgbClr val="999999"/>
                </a:solidFill>
                <a:latin typeface="Trebuchet MS"/>
                <a:ea typeface="Trebuchet MS"/>
                <a:cs typeface="Trebuchet MS"/>
                <a:sym typeface="Trebuchet MS"/>
              </a:rPr>
              <a:t>;</a:t>
            </a:r>
            <a:r>
              <a:rPr b="0" lang="en" sz="1800">
                <a:solidFill>
                  <a:srgbClr val="333333"/>
                </a:solidFill>
                <a:latin typeface="Trebuchet MS"/>
                <a:ea typeface="Trebuchet MS"/>
                <a:cs typeface="Trebuchet MS"/>
                <a:sym typeface="Trebuchet MS"/>
              </a:rPr>
              <a:t> step </a:t>
            </a:r>
            <a:r>
              <a:rPr b="0" lang="en" sz="1800">
                <a:solidFill>
                  <a:srgbClr val="A67F59"/>
                </a:solidFill>
                <a:latin typeface="Trebuchet MS"/>
                <a:ea typeface="Trebuchet MS"/>
                <a:cs typeface="Trebuchet MS"/>
                <a:sym typeface="Trebuchet MS"/>
              </a:rPr>
              <a:t>&lt;</a:t>
            </a:r>
            <a:r>
              <a:rPr b="0" lang="en" sz="1800">
                <a:solidFill>
                  <a:srgbClr val="333333"/>
                </a:solidFill>
                <a:latin typeface="Trebuchet MS"/>
                <a:ea typeface="Trebuchet MS"/>
                <a:cs typeface="Trebuchet MS"/>
                <a:sym typeface="Trebuchet MS"/>
              </a:rPr>
              <a:t> </a:t>
            </a:r>
            <a:r>
              <a:rPr b="0" lang="en" sz="1800">
                <a:solidFill>
                  <a:srgbClr val="990055"/>
                </a:solidFill>
                <a:latin typeface="Trebuchet MS"/>
                <a:ea typeface="Trebuchet MS"/>
                <a:cs typeface="Trebuchet MS"/>
                <a:sym typeface="Trebuchet MS"/>
              </a:rPr>
              <a:t>5</a:t>
            </a:r>
            <a:r>
              <a:rPr b="0" lang="en" sz="1800">
                <a:solidFill>
                  <a:srgbClr val="999999"/>
                </a:solidFill>
                <a:latin typeface="Trebuchet MS"/>
                <a:ea typeface="Trebuchet MS"/>
                <a:cs typeface="Trebuchet MS"/>
                <a:sym typeface="Trebuchet MS"/>
              </a:rPr>
              <a:t>;</a:t>
            </a:r>
            <a:r>
              <a:rPr b="0" lang="en" sz="1800">
                <a:solidFill>
                  <a:srgbClr val="333333"/>
                </a:solidFill>
                <a:latin typeface="Trebuchet MS"/>
                <a:ea typeface="Trebuchet MS"/>
                <a:cs typeface="Trebuchet MS"/>
                <a:sym typeface="Trebuchet MS"/>
              </a:rPr>
              <a:t> step</a:t>
            </a:r>
            <a:r>
              <a:rPr b="0" lang="en" sz="1800">
                <a:solidFill>
                  <a:srgbClr val="A67F59"/>
                </a:solidFill>
                <a:latin typeface="Trebuchet MS"/>
                <a:ea typeface="Trebuchet MS"/>
                <a:cs typeface="Trebuchet MS"/>
                <a:sym typeface="Trebuchet MS"/>
              </a:rPr>
              <a:t>++</a:t>
            </a:r>
            <a:r>
              <a:rPr b="0" lang="en" sz="1800">
                <a:solidFill>
                  <a:srgbClr val="999999"/>
                </a:solidFill>
                <a:latin typeface="Trebuchet MS"/>
                <a:ea typeface="Trebuchet MS"/>
                <a:cs typeface="Trebuchet MS"/>
                <a:sym typeface="Trebuchet MS"/>
              </a:rPr>
              <a:t>)</a:t>
            </a:r>
            <a:r>
              <a:rPr b="0" lang="en" sz="1800">
                <a:solidFill>
                  <a:srgbClr val="333333"/>
                </a:solidFill>
                <a:latin typeface="Trebuchet MS"/>
                <a:ea typeface="Trebuchet MS"/>
                <a:cs typeface="Trebuchet MS"/>
                <a:sym typeface="Trebuchet MS"/>
              </a:rPr>
              <a:t> </a:t>
            </a:r>
            <a:r>
              <a:rPr b="0" lang="en" sz="1800">
                <a:solidFill>
                  <a:srgbClr val="999999"/>
                </a:solidFill>
                <a:latin typeface="Trebuchet MS"/>
                <a:ea typeface="Trebuchet MS"/>
                <a:cs typeface="Trebuchet MS"/>
                <a:sym typeface="Trebuchet MS"/>
              </a:rPr>
              <a:t>{</a:t>
            </a:r>
            <a:br>
              <a:rPr b="0" lang="en" sz="1800">
                <a:solidFill>
                  <a:srgbClr val="333333"/>
                </a:solidFill>
                <a:latin typeface="Trebuchet MS"/>
                <a:ea typeface="Trebuchet MS"/>
                <a:cs typeface="Trebuchet MS"/>
                <a:sym typeface="Trebuchet MS"/>
              </a:rPr>
            </a:br>
            <a:r>
              <a:rPr b="0" lang="en" sz="1800">
                <a:solidFill>
                  <a:srgbClr val="333333"/>
                </a:solidFill>
                <a:latin typeface="Trebuchet MS"/>
                <a:ea typeface="Trebuchet MS"/>
                <a:cs typeface="Trebuchet MS"/>
                <a:sym typeface="Trebuchet MS"/>
              </a:rPr>
              <a:t>  </a:t>
            </a:r>
            <a:r>
              <a:rPr b="0" lang="en" sz="1800">
                <a:solidFill>
                  <a:srgbClr val="708090"/>
                </a:solidFill>
                <a:latin typeface="Trebuchet MS"/>
                <a:ea typeface="Trebuchet MS"/>
                <a:cs typeface="Trebuchet MS"/>
                <a:sym typeface="Trebuchet MS"/>
              </a:rPr>
              <a:t>// Runs 5 times, with values of step 0 through 4.</a:t>
            </a:r>
            <a:br>
              <a:rPr b="0" lang="en" sz="1800">
                <a:solidFill>
                  <a:srgbClr val="333333"/>
                </a:solidFill>
                <a:latin typeface="Trebuchet MS"/>
                <a:ea typeface="Trebuchet MS"/>
                <a:cs typeface="Trebuchet MS"/>
                <a:sym typeface="Trebuchet MS"/>
              </a:rPr>
            </a:br>
            <a:r>
              <a:rPr b="0" lang="en" sz="1800">
                <a:solidFill>
                  <a:srgbClr val="333333"/>
                </a:solidFill>
                <a:latin typeface="Trebuchet MS"/>
                <a:ea typeface="Trebuchet MS"/>
                <a:cs typeface="Trebuchet MS"/>
                <a:sym typeface="Trebuchet MS"/>
              </a:rPr>
              <a:t>  console</a:t>
            </a:r>
            <a:r>
              <a:rPr b="0" lang="en" sz="1800">
                <a:solidFill>
                  <a:srgbClr val="999999"/>
                </a:solidFill>
                <a:latin typeface="Trebuchet MS"/>
                <a:ea typeface="Trebuchet MS"/>
                <a:cs typeface="Trebuchet MS"/>
                <a:sym typeface="Trebuchet MS"/>
              </a:rPr>
              <a:t>.</a:t>
            </a:r>
            <a:r>
              <a:rPr b="0" lang="en" sz="1800">
                <a:solidFill>
                  <a:srgbClr val="DD4A68"/>
                </a:solidFill>
                <a:latin typeface="Trebuchet MS"/>
                <a:ea typeface="Trebuchet MS"/>
                <a:cs typeface="Trebuchet MS"/>
                <a:sym typeface="Trebuchet MS"/>
              </a:rPr>
              <a:t>log</a:t>
            </a:r>
            <a:r>
              <a:rPr b="0" lang="en" sz="1800">
                <a:solidFill>
                  <a:srgbClr val="999999"/>
                </a:solidFill>
                <a:latin typeface="Trebuchet MS"/>
                <a:ea typeface="Trebuchet MS"/>
                <a:cs typeface="Trebuchet MS"/>
                <a:sym typeface="Trebuchet MS"/>
              </a:rPr>
              <a:t>(</a:t>
            </a:r>
            <a:r>
              <a:rPr b="0" lang="en" sz="1800">
                <a:solidFill>
                  <a:srgbClr val="669900"/>
                </a:solidFill>
                <a:latin typeface="Trebuchet MS"/>
                <a:ea typeface="Trebuchet MS"/>
                <a:cs typeface="Trebuchet MS"/>
                <a:sym typeface="Trebuchet MS"/>
              </a:rPr>
              <a:t>'Walking east one step'</a:t>
            </a:r>
            <a:r>
              <a:rPr b="0" lang="en" sz="1800">
                <a:solidFill>
                  <a:srgbClr val="999999"/>
                </a:solidFill>
                <a:latin typeface="Trebuchet MS"/>
                <a:ea typeface="Trebuchet MS"/>
                <a:cs typeface="Trebuchet MS"/>
                <a:sym typeface="Trebuchet MS"/>
              </a:rPr>
              <a:t>);</a:t>
            </a:r>
            <a:br>
              <a:rPr b="0" lang="en" sz="1800">
                <a:solidFill>
                  <a:srgbClr val="333333"/>
                </a:solidFill>
                <a:latin typeface="Trebuchet MS"/>
                <a:ea typeface="Trebuchet MS"/>
                <a:cs typeface="Trebuchet MS"/>
                <a:sym typeface="Trebuchet MS"/>
              </a:rPr>
            </a:br>
            <a:r>
              <a:rPr b="0" lang="en" sz="1800">
                <a:solidFill>
                  <a:srgbClr val="999999"/>
                </a:solidFill>
                <a:latin typeface="Trebuchet MS"/>
                <a:ea typeface="Trebuchet MS"/>
                <a:cs typeface="Trebuchet MS"/>
                <a:sym typeface="Trebuchet MS"/>
              </a:rPr>
              <a:t>}</a:t>
            </a:r>
            <a:endParaRPr b="0" sz="2000">
              <a:solidFill>
                <a:srgbClr val="434343"/>
              </a:solidFill>
              <a:highlight>
                <a:srgbClr val="FFFFFF"/>
              </a:highlight>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5" name="Shape 825"/>
        <p:cNvGrpSpPr/>
        <p:nvPr/>
      </p:nvGrpSpPr>
      <p:grpSpPr>
        <a:xfrm>
          <a:off x="0" y="0"/>
          <a:ext cx="0" cy="0"/>
          <a:chOff x="0" y="0"/>
          <a:chExt cx="0" cy="0"/>
        </a:xfrm>
      </p:grpSpPr>
      <p:sp>
        <p:nvSpPr>
          <p:cNvPr id="826" name="Google Shape;826;p90"/>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Loop &amp; Iteration (cont.)</a:t>
            </a:r>
            <a:endParaRPr sz="3600">
              <a:solidFill>
                <a:srgbClr val="63A814"/>
              </a:solidFill>
              <a:latin typeface="Alegreya"/>
              <a:ea typeface="Alegreya"/>
              <a:cs typeface="Alegreya"/>
              <a:sym typeface="Alegreya"/>
            </a:endParaRPr>
          </a:p>
        </p:txBody>
      </p:sp>
      <p:pic>
        <p:nvPicPr>
          <p:cNvPr id="827" name="Google Shape;827;p90"/>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828" name="Google Shape;828;p90"/>
          <p:cNvSpPr txBox="1"/>
          <p:nvPr>
            <p:ph type="title"/>
          </p:nvPr>
        </p:nvSpPr>
        <p:spPr>
          <a:xfrm>
            <a:off x="496350" y="1162925"/>
            <a:ext cx="8380500" cy="3876900"/>
          </a:xfrm>
          <a:prstGeom prst="rect">
            <a:avLst/>
          </a:prstGeom>
        </p:spPr>
        <p:txBody>
          <a:bodyPr anchorCtr="0" anchor="t" bIns="91425" lIns="91425" spcFirstLastPara="1" rIns="91425" wrap="square" tIns="91425">
            <a:noAutofit/>
          </a:bodyPr>
          <a:lstStyle/>
          <a:p>
            <a:pPr indent="0" lvl="0" marL="0" marR="25400" rtl="0" algn="l">
              <a:lnSpc>
                <a:spcPct val="100000"/>
              </a:lnSpc>
              <a:spcBef>
                <a:spcPts val="0"/>
              </a:spcBef>
              <a:spcAft>
                <a:spcPts val="0"/>
              </a:spcAft>
              <a:buNone/>
            </a:pPr>
            <a:r>
              <a:rPr lang="en" sz="2000">
                <a:solidFill>
                  <a:srgbClr val="0170BA"/>
                </a:solidFill>
                <a:highlight>
                  <a:srgbClr val="FFFFFF"/>
                </a:highlight>
                <a:latin typeface="Alegreya"/>
                <a:ea typeface="Alegreya"/>
                <a:cs typeface="Alegreya"/>
                <a:sym typeface="Alegreya"/>
              </a:rPr>
              <a:t>Kinds of Loop</a:t>
            </a:r>
            <a:endParaRPr sz="2000">
              <a:solidFill>
                <a:srgbClr val="0170BA"/>
              </a:solidFill>
              <a:highlight>
                <a:srgbClr val="FFFFFF"/>
              </a:highlight>
              <a:latin typeface="Alegreya"/>
              <a:ea typeface="Alegreya"/>
              <a:cs typeface="Alegreya"/>
              <a:sym typeface="Alegreya"/>
            </a:endParaRPr>
          </a:p>
          <a:p>
            <a:pPr indent="-355600" lvl="0" marL="457200" marR="25400" rtl="0" algn="l">
              <a:lnSpc>
                <a:spcPct val="100000"/>
              </a:lnSpc>
              <a:spcBef>
                <a:spcPts val="1000"/>
              </a:spcBef>
              <a:spcAft>
                <a:spcPts val="0"/>
              </a:spcAft>
              <a:buClr>
                <a:srgbClr val="434343"/>
              </a:buClr>
              <a:buSzPts val="2000"/>
              <a:buFont typeface="Alegreya"/>
              <a:buChar char="❏"/>
            </a:pPr>
            <a:r>
              <a:rPr b="0" lang="en" sz="2000">
                <a:solidFill>
                  <a:srgbClr val="434343"/>
                </a:solidFill>
                <a:highlight>
                  <a:srgbClr val="FFFFFF"/>
                </a:highlight>
                <a:latin typeface="Alegreya"/>
                <a:ea typeface="Alegreya"/>
                <a:cs typeface="Alegreya"/>
                <a:sym typeface="Alegreya"/>
              </a:rPr>
              <a:t>There are different kinds of loop: </a:t>
            </a:r>
            <a:endParaRPr b="0" sz="2000">
              <a:solidFill>
                <a:srgbClr val="434343"/>
              </a:solidFill>
              <a:highlight>
                <a:srgbClr val="FFFFFF"/>
              </a:highlight>
              <a:latin typeface="Alegreya"/>
              <a:ea typeface="Alegreya"/>
              <a:cs typeface="Alegreya"/>
              <a:sym typeface="Alegreya"/>
            </a:endParaRPr>
          </a:p>
          <a:p>
            <a:pPr indent="-355600" lvl="1" marL="914400" marR="25400" rtl="0" algn="l">
              <a:lnSpc>
                <a:spcPct val="115000"/>
              </a:lnSpc>
              <a:spcBef>
                <a:spcPts val="0"/>
              </a:spcBef>
              <a:spcAft>
                <a:spcPts val="0"/>
              </a:spcAft>
              <a:buClr>
                <a:srgbClr val="434343"/>
              </a:buClr>
              <a:buSzPts val="2000"/>
              <a:buFont typeface="Alegreya"/>
              <a:buChar char="❏"/>
            </a:pPr>
            <a:r>
              <a:rPr lang="en" sz="2000">
                <a:solidFill>
                  <a:srgbClr val="434343"/>
                </a:solidFill>
                <a:highlight>
                  <a:srgbClr val="FFFFFF"/>
                </a:highlight>
                <a:latin typeface="Alegreya"/>
                <a:ea typeface="Alegreya"/>
                <a:cs typeface="Alegreya"/>
                <a:sym typeface="Alegreya"/>
              </a:rPr>
              <a:t>For </a:t>
            </a:r>
            <a:r>
              <a:rPr b="0" lang="en" sz="2000">
                <a:solidFill>
                  <a:srgbClr val="434343"/>
                </a:solidFill>
                <a:highlight>
                  <a:srgbClr val="FFFFFF"/>
                </a:highlight>
                <a:latin typeface="Alegreya"/>
                <a:ea typeface="Alegreya"/>
                <a:cs typeface="Alegreya"/>
                <a:sym typeface="Alegreya"/>
              </a:rPr>
              <a:t>statement</a:t>
            </a:r>
            <a:endParaRPr b="0" sz="2000">
              <a:solidFill>
                <a:srgbClr val="434343"/>
              </a:solidFill>
              <a:highlight>
                <a:srgbClr val="FFFFFF"/>
              </a:highlight>
              <a:latin typeface="Alegreya"/>
              <a:ea typeface="Alegreya"/>
              <a:cs typeface="Alegreya"/>
              <a:sym typeface="Alegreya"/>
            </a:endParaRPr>
          </a:p>
          <a:p>
            <a:pPr indent="-355600" lvl="1" marL="914400" marR="25400" rtl="0" algn="l">
              <a:lnSpc>
                <a:spcPct val="115000"/>
              </a:lnSpc>
              <a:spcBef>
                <a:spcPts val="0"/>
              </a:spcBef>
              <a:spcAft>
                <a:spcPts val="0"/>
              </a:spcAft>
              <a:buClr>
                <a:srgbClr val="434343"/>
              </a:buClr>
              <a:buSzPts val="2000"/>
              <a:buFont typeface="Alegreya"/>
              <a:buChar char="❏"/>
            </a:pPr>
            <a:r>
              <a:rPr lang="en" sz="2000">
                <a:solidFill>
                  <a:srgbClr val="434343"/>
                </a:solidFill>
                <a:highlight>
                  <a:srgbClr val="FFFFFF"/>
                </a:highlight>
                <a:latin typeface="Alegreya"/>
                <a:ea typeface="Alegreya"/>
                <a:cs typeface="Alegreya"/>
                <a:sym typeface="Alegreya"/>
              </a:rPr>
              <a:t>While </a:t>
            </a:r>
            <a:r>
              <a:rPr b="0" lang="en" sz="2000">
                <a:solidFill>
                  <a:srgbClr val="434343"/>
                </a:solidFill>
                <a:highlight>
                  <a:srgbClr val="FFFFFF"/>
                </a:highlight>
                <a:latin typeface="Alegreya"/>
                <a:ea typeface="Alegreya"/>
                <a:cs typeface="Alegreya"/>
                <a:sym typeface="Alegreya"/>
              </a:rPr>
              <a:t>statement</a:t>
            </a:r>
            <a:endParaRPr b="0" sz="2000">
              <a:solidFill>
                <a:srgbClr val="434343"/>
              </a:solidFill>
              <a:highlight>
                <a:srgbClr val="FFFFFF"/>
              </a:highlight>
              <a:latin typeface="Alegreya"/>
              <a:ea typeface="Alegreya"/>
              <a:cs typeface="Alegreya"/>
              <a:sym typeface="Alegreya"/>
            </a:endParaRPr>
          </a:p>
          <a:p>
            <a:pPr indent="-355600" lvl="1" marL="914400" marR="25400" rtl="0" algn="l">
              <a:lnSpc>
                <a:spcPct val="115000"/>
              </a:lnSpc>
              <a:spcBef>
                <a:spcPts val="0"/>
              </a:spcBef>
              <a:spcAft>
                <a:spcPts val="0"/>
              </a:spcAft>
              <a:buClr>
                <a:srgbClr val="434343"/>
              </a:buClr>
              <a:buSzPts val="2000"/>
              <a:buFont typeface="Alegreya"/>
              <a:buChar char="❏"/>
            </a:pPr>
            <a:r>
              <a:rPr lang="en" sz="2000">
                <a:solidFill>
                  <a:srgbClr val="434343"/>
                </a:solidFill>
                <a:highlight>
                  <a:srgbClr val="FFFFFF"/>
                </a:highlight>
                <a:latin typeface="Alegreya"/>
                <a:ea typeface="Alegreya"/>
                <a:cs typeface="Alegreya"/>
                <a:sym typeface="Alegreya"/>
              </a:rPr>
              <a:t>Do...while</a:t>
            </a:r>
            <a:r>
              <a:rPr b="0" lang="en" sz="2000">
                <a:solidFill>
                  <a:srgbClr val="434343"/>
                </a:solidFill>
                <a:highlight>
                  <a:srgbClr val="FFFFFF"/>
                </a:highlight>
                <a:latin typeface="Alegreya"/>
                <a:ea typeface="Alegreya"/>
                <a:cs typeface="Alegreya"/>
                <a:sym typeface="Alegreya"/>
              </a:rPr>
              <a:t> statement</a:t>
            </a:r>
            <a:endParaRPr b="0" sz="2000">
              <a:solidFill>
                <a:srgbClr val="434343"/>
              </a:solidFill>
              <a:highlight>
                <a:srgbClr val="FFFFFF"/>
              </a:highlight>
              <a:latin typeface="Alegreya"/>
              <a:ea typeface="Alegreya"/>
              <a:cs typeface="Alegreya"/>
              <a:sym typeface="Alegreya"/>
            </a:endParaRPr>
          </a:p>
          <a:p>
            <a:pPr indent="-355600" lvl="1" marL="914400" marR="25400" rtl="0" algn="l">
              <a:lnSpc>
                <a:spcPct val="115000"/>
              </a:lnSpc>
              <a:spcBef>
                <a:spcPts val="0"/>
              </a:spcBef>
              <a:spcAft>
                <a:spcPts val="0"/>
              </a:spcAft>
              <a:buClr>
                <a:srgbClr val="434343"/>
              </a:buClr>
              <a:buSzPts val="2000"/>
              <a:buFont typeface="Alegreya"/>
              <a:buChar char="❏"/>
            </a:pPr>
            <a:r>
              <a:rPr lang="en" sz="2000">
                <a:solidFill>
                  <a:srgbClr val="434343"/>
                </a:solidFill>
                <a:highlight>
                  <a:srgbClr val="FFFFFF"/>
                </a:highlight>
                <a:latin typeface="Alegreya"/>
                <a:ea typeface="Alegreya"/>
                <a:cs typeface="Alegreya"/>
                <a:sym typeface="Alegreya"/>
              </a:rPr>
              <a:t>For...in</a:t>
            </a:r>
            <a:r>
              <a:rPr b="0" lang="en" sz="2000">
                <a:solidFill>
                  <a:srgbClr val="434343"/>
                </a:solidFill>
                <a:highlight>
                  <a:srgbClr val="FFFFFF"/>
                </a:highlight>
                <a:latin typeface="Alegreya"/>
                <a:ea typeface="Alegreya"/>
                <a:cs typeface="Alegreya"/>
                <a:sym typeface="Alegreya"/>
              </a:rPr>
              <a:t> statement</a:t>
            </a:r>
            <a:endParaRPr b="0" sz="2000">
              <a:solidFill>
                <a:srgbClr val="434343"/>
              </a:solidFill>
              <a:highlight>
                <a:srgbClr val="FFFFFF"/>
              </a:highlight>
              <a:latin typeface="Alegreya"/>
              <a:ea typeface="Alegreya"/>
              <a:cs typeface="Alegreya"/>
              <a:sym typeface="Alegreya"/>
            </a:endParaRPr>
          </a:p>
          <a:p>
            <a:pPr indent="-355600" lvl="1" marL="914400" marR="25400" rtl="0" algn="l">
              <a:lnSpc>
                <a:spcPct val="115000"/>
              </a:lnSpc>
              <a:spcBef>
                <a:spcPts val="0"/>
              </a:spcBef>
              <a:spcAft>
                <a:spcPts val="0"/>
              </a:spcAft>
              <a:buClr>
                <a:srgbClr val="434343"/>
              </a:buClr>
              <a:buSzPts val="2000"/>
              <a:buFont typeface="Alegreya"/>
              <a:buChar char="❏"/>
            </a:pPr>
            <a:r>
              <a:rPr lang="en" sz="2000">
                <a:solidFill>
                  <a:srgbClr val="434343"/>
                </a:solidFill>
                <a:highlight>
                  <a:srgbClr val="FFFFFF"/>
                </a:highlight>
                <a:latin typeface="Alegreya"/>
                <a:ea typeface="Alegreya"/>
                <a:cs typeface="Alegreya"/>
                <a:sym typeface="Alegreya"/>
              </a:rPr>
              <a:t>Break </a:t>
            </a:r>
            <a:r>
              <a:rPr b="0" lang="en" sz="2000">
                <a:solidFill>
                  <a:srgbClr val="434343"/>
                </a:solidFill>
                <a:highlight>
                  <a:srgbClr val="FFFFFF"/>
                </a:highlight>
                <a:latin typeface="Alegreya"/>
                <a:ea typeface="Alegreya"/>
                <a:cs typeface="Alegreya"/>
                <a:sym typeface="Alegreya"/>
              </a:rPr>
              <a:t>statement</a:t>
            </a:r>
            <a:endParaRPr b="0" sz="2000">
              <a:solidFill>
                <a:srgbClr val="434343"/>
              </a:solidFill>
              <a:highlight>
                <a:srgbClr val="FFFFFF"/>
              </a:highlight>
              <a:latin typeface="Alegreya"/>
              <a:ea typeface="Alegreya"/>
              <a:cs typeface="Alegreya"/>
              <a:sym typeface="Alegreya"/>
            </a:endParaRPr>
          </a:p>
          <a:p>
            <a:pPr indent="-355600" lvl="1" marL="914400" marR="25400" rtl="0" algn="l">
              <a:lnSpc>
                <a:spcPct val="115000"/>
              </a:lnSpc>
              <a:spcBef>
                <a:spcPts val="0"/>
              </a:spcBef>
              <a:spcAft>
                <a:spcPts val="0"/>
              </a:spcAft>
              <a:buClr>
                <a:srgbClr val="434343"/>
              </a:buClr>
              <a:buSzPts val="2000"/>
              <a:buFont typeface="Alegreya"/>
              <a:buChar char="❏"/>
            </a:pPr>
            <a:r>
              <a:rPr lang="en" sz="2000">
                <a:solidFill>
                  <a:srgbClr val="434343"/>
                </a:solidFill>
                <a:highlight>
                  <a:srgbClr val="FFFFFF"/>
                </a:highlight>
                <a:latin typeface="Alegreya"/>
                <a:ea typeface="Alegreya"/>
                <a:cs typeface="Alegreya"/>
                <a:sym typeface="Alegreya"/>
              </a:rPr>
              <a:t>Continue </a:t>
            </a:r>
            <a:r>
              <a:rPr b="0" lang="en" sz="2000">
                <a:solidFill>
                  <a:srgbClr val="434343"/>
                </a:solidFill>
                <a:highlight>
                  <a:srgbClr val="FFFFFF"/>
                </a:highlight>
                <a:latin typeface="Alegreya"/>
                <a:ea typeface="Alegreya"/>
                <a:cs typeface="Alegreya"/>
                <a:sym typeface="Alegreya"/>
              </a:rPr>
              <a:t>statement </a:t>
            </a:r>
            <a:endParaRPr b="0" sz="2000">
              <a:solidFill>
                <a:srgbClr val="434343"/>
              </a:solidFill>
              <a:highlight>
                <a:srgbClr val="FFFFFF"/>
              </a:highlight>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2" name="Shape 832"/>
        <p:cNvGrpSpPr/>
        <p:nvPr/>
      </p:nvGrpSpPr>
      <p:grpSpPr>
        <a:xfrm>
          <a:off x="0" y="0"/>
          <a:ext cx="0" cy="0"/>
          <a:chOff x="0" y="0"/>
          <a:chExt cx="0" cy="0"/>
        </a:xfrm>
      </p:grpSpPr>
      <p:sp>
        <p:nvSpPr>
          <p:cNvPr id="833" name="Google Shape;833;p91"/>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Loop &amp; Iteration (cont.)</a:t>
            </a:r>
            <a:endParaRPr sz="3600">
              <a:solidFill>
                <a:srgbClr val="63A814"/>
              </a:solidFill>
              <a:latin typeface="Alegreya"/>
              <a:ea typeface="Alegreya"/>
              <a:cs typeface="Alegreya"/>
              <a:sym typeface="Alegreya"/>
            </a:endParaRPr>
          </a:p>
        </p:txBody>
      </p:sp>
      <p:pic>
        <p:nvPicPr>
          <p:cNvPr id="834" name="Google Shape;834;p91"/>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835" name="Google Shape;835;p91"/>
          <p:cNvSpPr txBox="1"/>
          <p:nvPr>
            <p:ph type="title"/>
          </p:nvPr>
        </p:nvSpPr>
        <p:spPr>
          <a:xfrm>
            <a:off x="496350" y="1162925"/>
            <a:ext cx="8380500" cy="3876900"/>
          </a:xfrm>
          <a:prstGeom prst="rect">
            <a:avLst/>
          </a:prstGeom>
        </p:spPr>
        <p:txBody>
          <a:bodyPr anchorCtr="0" anchor="t" bIns="91425" lIns="91425" spcFirstLastPara="1" rIns="91425" wrap="square" tIns="91425">
            <a:noAutofit/>
          </a:bodyPr>
          <a:lstStyle/>
          <a:p>
            <a:pPr indent="0" lvl="0" marL="0" marR="25400" rtl="0" algn="l">
              <a:lnSpc>
                <a:spcPct val="100000"/>
              </a:lnSpc>
              <a:spcBef>
                <a:spcPts val="0"/>
              </a:spcBef>
              <a:spcAft>
                <a:spcPts val="0"/>
              </a:spcAft>
              <a:buNone/>
            </a:pPr>
            <a:r>
              <a:rPr lang="en" sz="2000">
                <a:solidFill>
                  <a:srgbClr val="0170BA"/>
                </a:solidFill>
                <a:highlight>
                  <a:srgbClr val="FFFFFF"/>
                </a:highlight>
                <a:latin typeface="Alegreya"/>
                <a:ea typeface="Alegreya"/>
                <a:cs typeface="Alegreya"/>
                <a:sym typeface="Alegreya"/>
              </a:rPr>
              <a:t>The For statement</a:t>
            </a:r>
            <a:endParaRPr sz="2000">
              <a:solidFill>
                <a:srgbClr val="0170BA"/>
              </a:solidFill>
              <a:highlight>
                <a:srgbClr val="FFFFFF"/>
              </a:highlight>
              <a:latin typeface="Alegreya"/>
              <a:ea typeface="Alegreya"/>
              <a:cs typeface="Alegreya"/>
              <a:sym typeface="Alegreya"/>
            </a:endParaRPr>
          </a:p>
          <a:p>
            <a:pPr indent="-355600" lvl="0" marL="457200" marR="25400" rtl="0" algn="l">
              <a:lnSpc>
                <a:spcPct val="100000"/>
              </a:lnSpc>
              <a:spcBef>
                <a:spcPts val="1000"/>
              </a:spcBef>
              <a:spcAft>
                <a:spcPts val="0"/>
              </a:spcAft>
              <a:buClr>
                <a:srgbClr val="434343"/>
              </a:buClr>
              <a:buSzPts val="2000"/>
              <a:buFont typeface="Alegreya"/>
              <a:buChar char="❏"/>
            </a:pPr>
            <a:r>
              <a:rPr b="0" lang="en" sz="2000">
                <a:solidFill>
                  <a:srgbClr val="434343"/>
                </a:solidFill>
                <a:highlight>
                  <a:srgbClr val="FFFFFF"/>
                </a:highlight>
                <a:latin typeface="Alegreya"/>
                <a:ea typeface="Alegreya"/>
                <a:cs typeface="Alegreya"/>
                <a:sym typeface="Alegreya"/>
              </a:rPr>
              <a:t>A </a:t>
            </a:r>
            <a:r>
              <a:rPr lang="en" sz="2000">
                <a:solidFill>
                  <a:srgbClr val="0170BA"/>
                </a:solidFill>
                <a:highlight>
                  <a:srgbClr val="FFFFFF"/>
                </a:highlight>
                <a:latin typeface="Alegreya"/>
                <a:ea typeface="Alegreya"/>
                <a:cs typeface="Alegreya"/>
                <a:sym typeface="Alegreya"/>
              </a:rPr>
              <a:t>for loop</a:t>
            </a:r>
            <a:r>
              <a:rPr b="0" lang="en" sz="2000">
                <a:solidFill>
                  <a:srgbClr val="434343"/>
                </a:solidFill>
                <a:highlight>
                  <a:srgbClr val="FFFFFF"/>
                </a:highlight>
                <a:latin typeface="Alegreya"/>
                <a:ea typeface="Alegreya"/>
                <a:cs typeface="Alegreya"/>
                <a:sym typeface="Alegreya"/>
              </a:rPr>
              <a:t> repeats until a specified condition evaluates to false. </a:t>
            </a:r>
            <a:endParaRPr b="0" sz="2000">
              <a:solidFill>
                <a:srgbClr val="434343"/>
              </a:solidFill>
              <a:highlight>
                <a:srgbClr val="FFFFFF"/>
              </a:highlight>
              <a:latin typeface="Alegreya"/>
              <a:ea typeface="Alegreya"/>
              <a:cs typeface="Alegreya"/>
              <a:sym typeface="Alegreya"/>
            </a:endParaRPr>
          </a:p>
          <a:p>
            <a:pPr indent="0" lvl="0" marL="0" marR="25400" rtl="0" algn="l">
              <a:lnSpc>
                <a:spcPct val="100000"/>
              </a:lnSpc>
              <a:spcBef>
                <a:spcPts val="1000"/>
              </a:spcBef>
              <a:spcAft>
                <a:spcPts val="0"/>
              </a:spcAft>
              <a:buNone/>
            </a:pPr>
            <a:r>
              <a:rPr lang="en" sz="2000">
                <a:solidFill>
                  <a:schemeClr val="accent5"/>
                </a:solidFill>
                <a:highlight>
                  <a:srgbClr val="FFFFFF"/>
                </a:highlight>
                <a:latin typeface="Alegreya"/>
                <a:ea typeface="Alegreya"/>
                <a:cs typeface="Alegreya"/>
                <a:sym typeface="Alegreya"/>
              </a:rPr>
              <a:t>Syntax: </a:t>
            </a:r>
            <a:r>
              <a:rPr b="0" lang="en" sz="2000">
                <a:solidFill>
                  <a:srgbClr val="434343"/>
                </a:solidFill>
                <a:highlight>
                  <a:srgbClr val="FFFFFF"/>
                </a:highlight>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for ([initialExpression]; [condition]; [incrementExpression])</a:t>
            </a:r>
            <a:br>
              <a:rPr b="0" lang="en" sz="1800">
                <a:solidFill>
                  <a:srgbClr val="434343"/>
                </a:solidFill>
                <a:latin typeface="Trebuchet MS"/>
                <a:ea typeface="Trebuchet MS"/>
                <a:cs typeface="Trebuchet MS"/>
                <a:sym typeface="Trebuchet MS"/>
              </a:rPr>
            </a:br>
            <a:r>
              <a:rPr b="0" lang="en" sz="1800">
                <a:solidFill>
                  <a:srgbClr val="434343"/>
                </a:solidFill>
                <a:latin typeface="Trebuchet MS"/>
                <a:ea typeface="Trebuchet MS"/>
                <a:cs typeface="Trebuchet MS"/>
                <a:sym typeface="Trebuchet MS"/>
              </a:rPr>
              <a:t>  			statement</a:t>
            </a:r>
            <a:endParaRPr b="0" sz="1800">
              <a:solidFill>
                <a:srgbClr val="434343"/>
              </a:solidFill>
              <a:latin typeface="Trebuchet MS"/>
              <a:ea typeface="Trebuchet MS"/>
              <a:cs typeface="Trebuchet MS"/>
              <a:sym typeface="Trebuchet MS"/>
            </a:endParaRPr>
          </a:p>
          <a:p>
            <a:pPr indent="-355600" lvl="0" marL="457200" marR="25400" rtl="0" algn="l">
              <a:lnSpc>
                <a:spcPct val="100000"/>
              </a:lnSpc>
              <a:spcBef>
                <a:spcPts val="1000"/>
              </a:spcBef>
              <a:spcAft>
                <a:spcPts val="0"/>
              </a:spcAft>
              <a:buClr>
                <a:srgbClr val="434343"/>
              </a:buClr>
              <a:buSzPts val="2000"/>
              <a:buFont typeface="Alegreya"/>
              <a:buChar char="❏"/>
            </a:pPr>
            <a:r>
              <a:rPr b="0" lang="en" sz="2000">
                <a:solidFill>
                  <a:schemeClr val="accent5"/>
                </a:solidFill>
                <a:latin typeface="Alegreya"/>
                <a:ea typeface="Alegreya"/>
                <a:cs typeface="Alegreya"/>
                <a:sym typeface="Alegreya"/>
              </a:rPr>
              <a:t>initialExpression </a:t>
            </a:r>
            <a:r>
              <a:rPr b="0" lang="en" sz="2000">
                <a:solidFill>
                  <a:srgbClr val="434343"/>
                </a:solidFill>
                <a:latin typeface="Alegreya"/>
                <a:ea typeface="Alegreya"/>
                <a:cs typeface="Alegreya"/>
                <a:sym typeface="Alegreya"/>
              </a:rPr>
              <a:t>: is executed before the loop (the code block) starts. </a:t>
            </a:r>
            <a:endParaRPr b="0" sz="2000">
              <a:solidFill>
                <a:srgbClr val="434343"/>
              </a:solidFill>
              <a:latin typeface="Alegreya"/>
              <a:ea typeface="Alegreya"/>
              <a:cs typeface="Alegreya"/>
              <a:sym typeface="Alegreya"/>
            </a:endParaRPr>
          </a:p>
          <a:p>
            <a:pPr indent="-355600" lvl="0" marL="457200" marR="25400" rtl="0" algn="l">
              <a:lnSpc>
                <a:spcPct val="100000"/>
              </a:lnSpc>
              <a:spcBef>
                <a:spcPts val="0"/>
              </a:spcBef>
              <a:spcAft>
                <a:spcPts val="0"/>
              </a:spcAft>
              <a:buClr>
                <a:srgbClr val="434343"/>
              </a:buClr>
              <a:buSzPts val="2000"/>
              <a:buFont typeface="Alegreya"/>
              <a:buChar char="❏"/>
            </a:pPr>
            <a:r>
              <a:rPr b="0" lang="en" sz="2000">
                <a:solidFill>
                  <a:schemeClr val="accent5"/>
                </a:solidFill>
                <a:latin typeface="Alegreya"/>
                <a:ea typeface="Alegreya"/>
                <a:cs typeface="Alegreya"/>
                <a:sym typeface="Alegreya"/>
              </a:rPr>
              <a:t>condition </a:t>
            </a:r>
            <a:r>
              <a:rPr b="0" lang="en" sz="2000">
                <a:solidFill>
                  <a:srgbClr val="434343"/>
                </a:solidFill>
                <a:latin typeface="Alegreya"/>
                <a:ea typeface="Alegreya"/>
                <a:cs typeface="Alegreya"/>
                <a:sym typeface="Alegreya"/>
              </a:rPr>
              <a:t>: is for running the loop (the code block).</a:t>
            </a:r>
            <a:endParaRPr b="0" sz="2000">
              <a:solidFill>
                <a:srgbClr val="434343"/>
              </a:solidFill>
              <a:latin typeface="Alegreya"/>
              <a:ea typeface="Alegreya"/>
              <a:cs typeface="Alegreya"/>
              <a:sym typeface="Alegreya"/>
            </a:endParaRPr>
          </a:p>
          <a:p>
            <a:pPr indent="-355600" lvl="0" marL="457200" marR="25400" rtl="0" algn="l">
              <a:lnSpc>
                <a:spcPct val="100000"/>
              </a:lnSpc>
              <a:spcBef>
                <a:spcPts val="0"/>
              </a:spcBef>
              <a:spcAft>
                <a:spcPts val="0"/>
              </a:spcAft>
              <a:buClr>
                <a:srgbClr val="434343"/>
              </a:buClr>
              <a:buSzPts val="2000"/>
              <a:buFont typeface="Alegreya"/>
              <a:buChar char="❏"/>
            </a:pPr>
            <a:r>
              <a:rPr b="0" lang="en" sz="2000">
                <a:solidFill>
                  <a:schemeClr val="accent5"/>
                </a:solidFill>
                <a:latin typeface="Alegreya"/>
                <a:ea typeface="Alegreya"/>
                <a:cs typeface="Alegreya"/>
                <a:sym typeface="Alegreya"/>
              </a:rPr>
              <a:t>incrementExpression</a:t>
            </a:r>
            <a:r>
              <a:rPr b="0" lang="en" sz="2000">
                <a:solidFill>
                  <a:srgbClr val="434343"/>
                </a:solidFill>
                <a:latin typeface="Alegreya"/>
                <a:ea typeface="Alegreya"/>
                <a:cs typeface="Alegreya"/>
                <a:sym typeface="Alegreya"/>
              </a:rPr>
              <a:t> : is executed each time after the loop (the code block) has been executed. </a:t>
            </a:r>
            <a:endParaRPr b="0" sz="2000">
              <a:solidFill>
                <a:srgbClr val="434343"/>
              </a:solidFill>
              <a:latin typeface="Alegreya"/>
              <a:ea typeface="Alegreya"/>
              <a:cs typeface="Alegreya"/>
              <a:sym typeface="Alegreya"/>
            </a:endParaRPr>
          </a:p>
          <a:p>
            <a:pPr indent="0" lvl="0" marL="0" marR="25400" rtl="0" algn="l">
              <a:lnSpc>
                <a:spcPct val="100000"/>
              </a:lnSpc>
              <a:spcBef>
                <a:spcPts val="1000"/>
              </a:spcBef>
              <a:spcAft>
                <a:spcPts val="0"/>
              </a:spcAft>
              <a:buNone/>
            </a:pPr>
            <a:r>
              <a:rPr b="0" lang="en" sz="2000">
                <a:solidFill>
                  <a:srgbClr val="434343"/>
                </a:solidFill>
                <a:highlight>
                  <a:srgbClr val="FFFFFF"/>
                </a:highlight>
                <a:latin typeface="Alegreya"/>
                <a:ea typeface="Alegreya"/>
                <a:cs typeface="Alegreya"/>
                <a:sym typeface="Alegreya"/>
              </a:rPr>
              <a:t>	</a:t>
            </a:r>
            <a:endParaRPr b="0" sz="2000">
              <a:solidFill>
                <a:srgbClr val="434343"/>
              </a:solidFill>
              <a:highlight>
                <a:srgbClr val="FFFFFF"/>
              </a:highlight>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Introduction (cont.)</a:t>
            </a:r>
            <a:endParaRPr sz="3600">
              <a:solidFill>
                <a:srgbClr val="63A814"/>
              </a:solidFill>
              <a:latin typeface="Alegreya"/>
              <a:ea typeface="Alegreya"/>
              <a:cs typeface="Alegreya"/>
              <a:sym typeface="Alegreya"/>
            </a:endParaRPr>
          </a:p>
        </p:txBody>
      </p:sp>
      <p:sp>
        <p:nvSpPr>
          <p:cNvPr id="325" name="Google Shape;325;p20"/>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sz="2000" u="sng">
                <a:solidFill>
                  <a:srgbClr val="63A814"/>
                </a:solidFill>
                <a:latin typeface="Alegreya"/>
                <a:ea typeface="Alegreya"/>
                <a:cs typeface="Alegreya"/>
                <a:sym typeface="Alegreya"/>
              </a:rPr>
              <a:t>Did You Know?</a:t>
            </a:r>
            <a:endParaRPr sz="2000" u="sng">
              <a:solidFill>
                <a:srgbClr val="63A814"/>
              </a:solidFill>
              <a:latin typeface="Alegreya"/>
              <a:ea typeface="Alegreya"/>
              <a:cs typeface="Alegreya"/>
              <a:sym typeface="Alegreya"/>
            </a:endParaRPr>
          </a:p>
          <a:p>
            <a:pPr indent="-355600" lvl="0" marL="457200" rtl="0" algn="l">
              <a:lnSpc>
                <a:spcPct val="115000"/>
              </a:lnSpc>
              <a:spcBef>
                <a:spcPts val="500"/>
              </a:spcBef>
              <a:spcAft>
                <a:spcPts val="0"/>
              </a:spcAft>
              <a:buClr>
                <a:srgbClr val="434343"/>
              </a:buClr>
              <a:buSzPts val="2000"/>
              <a:buFont typeface="Alegreya"/>
              <a:buChar char="❏"/>
            </a:pPr>
            <a:r>
              <a:rPr lang="en" sz="2000">
                <a:solidFill>
                  <a:srgbClr val="434343"/>
                </a:solidFill>
                <a:latin typeface="Alegreya"/>
                <a:ea typeface="Alegreya"/>
                <a:cs typeface="Alegreya"/>
                <a:sym typeface="Alegreya"/>
              </a:rPr>
              <a:t>JavaScript </a:t>
            </a:r>
            <a:r>
              <a:rPr b="0" lang="en" sz="2000">
                <a:solidFill>
                  <a:srgbClr val="434343"/>
                </a:solidFill>
                <a:latin typeface="Alegreya"/>
                <a:ea typeface="Alegreya"/>
                <a:cs typeface="Alegreya"/>
                <a:sym typeface="Alegreya"/>
              </a:rPr>
              <a:t>and </a:t>
            </a:r>
            <a:r>
              <a:rPr lang="en" sz="2000">
                <a:solidFill>
                  <a:srgbClr val="434343"/>
                </a:solidFill>
                <a:latin typeface="Alegreya"/>
                <a:ea typeface="Alegreya"/>
                <a:cs typeface="Alegreya"/>
                <a:sym typeface="Alegreya"/>
              </a:rPr>
              <a:t>Java </a:t>
            </a:r>
            <a:r>
              <a:rPr b="0" lang="en" sz="2000">
                <a:solidFill>
                  <a:srgbClr val="434343"/>
                </a:solidFill>
                <a:latin typeface="Alegreya"/>
                <a:ea typeface="Alegreya"/>
                <a:cs typeface="Alegreya"/>
                <a:sym typeface="Alegreya"/>
              </a:rPr>
              <a:t>are two completely different languages, in both concept and design.</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lang="en" sz="2000">
                <a:solidFill>
                  <a:srgbClr val="434343"/>
                </a:solidFill>
                <a:latin typeface="Alegreya"/>
                <a:ea typeface="Alegreya"/>
                <a:cs typeface="Alegreya"/>
                <a:sym typeface="Alegreya"/>
              </a:rPr>
              <a:t>Java </a:t>
            </a:r>
            <a:r>
              <a:rPr b="0" lang="en" sz="2000">
                <a:solidFill>
                  <a:srgbClr val="434343"/>
                </a:solidFill>
                <a:latin typeface="Alegreya"/>
                <a:ea typeface="Alegreya"/>
                <a:cs typeface="Alegreya"/>
                <a:sym typeface="Alegreya"/>
              </a:rPr>
              <a:t>(invented by </a:t>
            </a:r>
            <a:r>
              <a:rPr lang="en" sz="2000">
                <a:solidFill>
                  <a:srgbClr val="434343"/>
                </a:solidFill>
                <a:latin typeface="Alegreya"/>
                <a:ea typeface="Alegreya"/>
                <a:cs typeface="Alegreya"/>
                <a:sym typeface="Alegreya"/>
              </a:rPr>
              <a:t>Sun</a:t>
            </a:r>
            <a:r>
              <a:rPr b="0" lang="en" sz="2000">
                <a:solidFill>
                  <a:srgbClr val="434343"/>
                </a:solidFill>
                <a:latin typeface="Alegreya"/>
                <a:ea typeface="Alegreya"/>
                <a:cs typeface="Alegreya"/>
                <a:sym typeface="Alegreya"/>
              </a:rPr>
              <a:t>) is a more complex programming language in the same category as C.</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lang="en" sz="2000">
                <a:solidFill>
                  <a:srgbClr val="434343"/>
                </a:solidFill>
                <a:latin typeface="Alegreya"/>
                <a:ea typeface="Alegreya"/>
                <a:cs typeface="Alegreya"/>
                <a:sym typeface="Alegreya"/>
              </a:rPr>
              <a:t>ECMA-262</a:t>
            </a:r>
            <a:r>
              <a:rPr b="0" lang="en" sz="2000">
                <a:solidFill>
                  <a:srgbClr val="434343"/>
                </a:solidFill>
                <a:latin typeface="Alegreya"/>
                <a:ea typeface="Alegreya"/>
                <a:cs typeface="Alegreya"/>
                <a:sym typeface="Alegreya"/>
              </a:rPr>
              <a:t> is the official name of the JavaScript standard.</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JavaScript was invented by </a:t>
            </a:r>
            <a:r>
              <a:rPr lang="en" sz="2000">
                <a:solidFill>
                  <a:srgbClr val="434343"/>
                </a:solidFill>
                <a:latin typeface="Alegreya"/>
                <a:ea typeface="Alegreya"/>
                <a:cs typeface="Alegreya"/>
                <a:sym typeface="Alegreya"/>
              </a:rPr>
              <a:t>Brendan Eich</a:t>
            </a:r>
            <a:r>
              <a:rPr b="0" lang="en" sz="2000">
                <a:solidFill>
                  <a:srgbClr val="434343"/>
                </a:solidFill>
                <a:latin typeface="Alegreya"/>
                <a:ea typeface="Alegreya"/>
                <a:cs typeface="Alegreya"/>
                <a:sym typeface="Alegreya"/>
              </a:rPr>
              <a:t>. It appeared in Netscape (</a:t>
            </a:r>
            <a:r>
              <a:rPr b="0" i="1" lang="en" sz="2000">
                <a:solidFill>
                  <a:srgbClr val="434343"/>
                </a:solidFill>
                <a:latin typeface="Alegreya"/>
                <a:ea typeface="Alegreya"/>
                <a:cs typeface="Alegreya"/>
                <a:sym typeface="Alegreya"/>
              </a:rPr>
              <a:t>a no longer existing browser</a:t>
            </a:r>
            <a:r>
              <a:rPr b="0" lang="en" sz="2000">
                <a:solidFill>
                  <a:srgbClr val="434343"/>
                </a:solidFill>
                <a:latin typeface="Alegreya"/>
                <a:ea typeface="Alegreya"/>
                <a:cs typeface="Alegreya"/>
                <a:sym typeface="Alegreya"/>
              </a:rPr>
              <a:t>) in 1995, and has been adopted by ECMA (a standard association) since 1997.</a:t>
            </a:r>
            <a:endParaRPr sz="2000" u="sng">
              <a:solidFill>
                <a:srgbClr val="434343"/>
              </a:solidFill>
              <a:latin typeface="Alegreya"/>
              <a:ea typeface="Alegreya"/>
              <a:cs typeface="Alegreya"/>
              <a:sym typeface="Alegreya"/>
            </a:endParaRPr>
          </a:p>
        </p:txBody>
      </p:sp>
      <p:pic>
        <p:nvPicPr>
          <p:cNvPr id="326" name="Google Shape;326;p20"/>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9" name="Shape 839"/>
        <p:cNvGrpSpPr/>
        <p:nvPr/>
      </p:nvGrpSpPr>
      <p:grpSpPr>
        <a:xfrm>
          <a:off x="0" y="0"/>
          <a:ext cx="0" cy="0"/>
          <a:chOff x="0" y="0"/>
          <a:chExt cx="0" cy="0"/>
        </a:xfrm>
      </p:grpSpPr>
      <p:sp>
        <p:nvSpPr>
          <p:cNvPr id="840" name="Google Shape;840;p92"/>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Loop &amp; Iteration (cont.)</a:t>
            </a:r>
            <a:endParaRPr sz="3600">
              <a:solidFill>
                <a:srgbClr val="63A814"/>
              </a:solidFill>
              <a:latin typeface="Alegreya"/>
              <a:ea typeface="Alegreya"/>
              <a:cs typeface="Alegreya"/>
              <a:sym typeface="Alegreya"/>
            </a:endParaRPr>
          </a:p>
        </p:txBody>
      </p:sp>
      <p:pic>
        <p:nvPicPr>
          <p:cNvPr id="841" name="Google Shape;841;p92"/>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842" name="Google Shape;842;p92"/>
          <p:cNvSpPr txBox="1"/>
          <p:nvPr>
            <p:ph type="title"/>
          </p:nvPr>
        </p:nvSpPr>
        <p:spPr>
          <a:xfrm>
            <a:off x="496350" y="1162925"/>
            <a:ext cx="8380500" cy="3876900"/>
          </a:xfrm>
          <a:prstGeom prst="rect">
            <a:avLst/>
          </a:prstGeom>
        </p:spPr>
        <p:txBody>
          <a:bodyPr anchorCtr="0" anchor="t" bIns="91425" lIns="91425" spcFirstLastPara="1" rIns="91425" wrap="square" tIns="91425">
            <a:noAutofit/>
          </a:bodyPr>
          <a:lstStyle/>
          <a:p>
            <a:pPr indent="0" lvl="0" marL="0" marR="25400" rtl="0" algn="l">
              <a:spcBef>
                <a:spcPts val="1000"/>
              </a:spcBef>
              <a:spcAft>
                <a:spcPts val="0"/>
              </a:spcAft>
              <a:buNone/>
            </a:pPr>
            <a:r>
              <a:rPr lang="en" sz="2000">
                <a:solidFill>
                  <a:srgbClr val="0170BA"/>
                </a:solidFill>
                <a:latin typeface="Alegreya"/>
                <a:ea typeface="Alegreya"/>
                <a:cs typeface="Alegreya"/>
                <a:sym typeface="Alegreya"/>
              </a:rPr>
              <a:t>initialExpression</a:t>
            </a:r>
            <a:endParaRPr sz="2000" u="sng">
              <a:solidFill>
                <a:srgbClr val="0170BA"/>
              </a:solidFill>
              <a:latin typeface="Alegreya"/>
              <a:ea typeface="Alegreya"/>
              <a:cs typeface="Alegreya"/>
              <a:sym typeface="Alegreya"/>
            </a:endParaRPr>
          </a:p>
          <a:p>
            <a:pPr indent="-355600" lvl="0" marL="457200" rtl="0" algn="l">
              <a:lnSpc>
                <a:spcPct val="100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Normally, you will use </a:t>
            </a:r>
            <a:r>
              <a:rPr lang="en" sz="2000">
                <a:solidFill>
                  <a:schemeClr val="accent5"/>
                </a:solidFill>
                <a:latin typeface="Alegreya"/>
                <a:ea typeface="Alegreya"/>
                <a:cs typeface="Alegreya"/>
                <a:sym typeface="Alegreya"/>
              </a:rPr>
              <a:t>initialExpression </a:t>
            </a:r>
            <a:r>
              <a:rPr b="0" lang="en" sz="2000">
                <a:solidFill>
                  <a:srgbClr val="434343"/>
                </a:solidFill>
                <a:latin typeface="Alegreya"/>
                <a:ea typeface="Alegreya"/>
                <a:cs typeface="Alegreya"/>
                <a:sym typeface="Alegreya"/>
              </a:rPr>
              <a:t>to initiate the variable used in the loop (var i=0).</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This is not always the case, JavaScript doesn't care, and </a:t>
            </a:r>
            <a:r>
              <a:rPr lang="en" sz="2000">
                <a:solidFill>
                  <a:schemeClr val="accent5"/>
                </a:solidFill>
                <a:latin typeface="Alegreya"/>
                <a:ea typeface="Alegreya"/>
                <a:cs typeface="Alegreya"/>
                <a:sym typeface="Alegreya"/>
              </a:rPr>
              <a:t>statement 1 (i</a:t>
            </a:r>
            <a:r>
              <a:rPr lang="en" sz="2000">
                <a:solidFill>
                  <a:schemeClr val="accent5"/>
                </a:solidFill>
                <a:latin typeface="Alegreya"/>
                <a:ea typeface="Alegreya"/>
                <a:cs typeface="Alegreya"/>
                <a:sym typeface="Alegreya"/>
              </a:rPr>
              <a:t>nitialExpression) </a:t>
            </a:r>
            <a:r>
              <a:rPr b="0" lang="en" sz="2000">
                <a:solidFill>
                  <a:srgbClr val="434343"/>
                </a:solidFill>
                <a:latin typeface="Alegreya"/>
                <a:ea typeface="Alegreya"/>
                <a:cs typeface="Alegreya"/>
                <a:sym typeface="Alegreya"/>
              </a:rPr>
              <a:t>is optional.</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You can initiate any (or many) values in </a:t>
            </a:r>
            <a:r>
              <a:rPr lang="en" sz="2000">
                <a:solidFill>
                  <a:schemeClr val="accent5"/>
                </a:solidFill>
                <a:latin typeface="Alegreya"/>
                <a:ea typeface="Alegreya"/>
                <a:cs typeface="Alegreya"/>
                <a:sym typeface="Alegreya"/>
              </a:rPr>
              <a:t>statement 1</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0" rtl="0" algn="l">
              <a:lnSpc>
                <a:spcPct val="100000"/>
              </a:lnSpc>
              <a:spcBef>
                <a:spcPts val="400"/>
              </a:spcBef>
              <a:spcAft>
                <a:spcPts val="0"/>
              </a:spcAft>
              <a:buNone/>
            </a:pPr>
            <a:r>
              <a:rPr lang="en" sz="2000">
                <a:solidFill>
                  <a:schemeClr val="accent5"/>
                </a:solidFill>
                <a:latin typeface="Alegreya"/>
                <a:ea typeface="Alegreya"/>
                <a:cs typeface="Alegreya"/>
                <a:sym typeface="Alegreya"/>
              </a:rPr>
              <a:t>Example:</a:t>
            </a:r>
            <a:endParaRPr sz="2000">
              <a:solidFill>
                <a:schemeClr val="accent5"/>
              </a:solidFill>
              <a:latin typeface="Alegreya"/>
              <a:ea typeface="Alegreya"/>
              <a:cs typeface="Alegreya"/>
              <a:sym typeface="Alegreya"/>
            </a:endParaRPr>
          </a:p>
          <a:p>
            <a:pPr indent="0" lvl="0" marL="91440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for (var i=0, l=cars.length; i&lt;l; i++) {</a:t>
            </a:r>
            <a:endParaRPr b="0" sz="1800">
              <a:solidFill>
                <a:srgbClr val="434343"/>
              </a:solidFill>
              <a:latin typeface="Trebuchet MS"/>
              <a:ea typeface="Trebuchet MS"/>
              <a:cs typeface="Trebuchet MS"/>
              <a:sym typeface="Trebuchet MS"/>
            </a:endParaRPr>
          </a:p>
          <a:p>
            <a:pPr indent="457200" lvl="0" marL="91440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document.write(cars[i] + "&lt;br&gt;");</a:t>
            </a:r>
            <a:endParaRPr b="0" sz="1800">
              <a:solidFill>
                <a:srgbClr val="434343"/>
              </a:solidFill>
              <a:latin typeface="Trebuchet MS"/>
              <a:ea typeface="Trebuchet MS"/>
              <a:cs typeface="Trebuchet MS"/>
              <a:sym typeface="Trebuchet MS"/>
            </a:endParaRPr>
          </a:p>
          <a:p>
            <a:pPr indent="0" lvl="0" marL="91440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a:t>
            </a:r>
            <a:endParaRPr sz="1800">
              <a:solidFill>
                <a:srgbClr val="434343"/>
              </a:solidFill>
              <a:highlight>
                <a:srgbClr val="FFFFFF"/>
              </a:highlight>
              <a:latin typeface="Trebuchet MS"/>
              <a:ea typeface="Trebuchet MS"/>
              <a:cs typeface="Trebuchet MS"/>
              <a:sym typeface="Trebuchet MS"/>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6" name="Shape 846"/>
        <p:cNvGrpSpPr/>
        <p:nvPr/>
      </p:nvGrpSpPr>
      <p:grpSpPr>
        <a:xfrm>
          <a:off x="0" y="0"/>
          <a:ext cx="0" cy="0"/>
          <a:chOff x="0" y="0"/>
          <a:chExt cx="0" cy="0"/>
        </a:xfrm>
      </p:grpSpPr>
      <p:sp>
        <p:nvSpPr>
          <p:cNvPr id="847" name="Google Shape;847;p93"/>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Loop &amp; Iteration (cont.)</a:t>
            </a:r>
            <a:endParaRPr sz="3600">
              <a:solidFill>
                <a:srgbClr val="63A814"/>
              </a:solidFill>
              <a:latin typeface="Alegreya"/>
              <a:ea typeface="Alegreya"/>
              <a:cs typeface="Alegreya"/>
              <a:sym typeface="Alegreya"/>
            </a:endParaRPr>
          </a:p>
        </p:txBody>
      </p:sp>
      <p:pic>
        <p:nvPicPr>
          <p:cNvPr id="848" name="Google Shape;848;p93"/>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849" name="Google Shape;849;p93"/>
          <p:cNvSpPr txBox="1"/>
          <p:nvPr>
            <p:ph type="title"/>
          </p:nvPr>
        </p:nvSpPr>
        <p:spPr>
          <a:xfrm>
            <a:off x="496350" y="1162925"/>
            <a:ext cx="8380500" cy="3876900"/>
          </a:xfrm>
          <a:prstGeom prst="rect">
            <a:avLst/>
          </a:prstGeom>
        </p:spPr>
        <p:txBody>
          <a:bodyPr anchorCtr="0" anchor="t" bIns="91425" lIns="91425" spcFirstLastPara="1" rIns="91425" wrap="square" tIns="91425">
            <a:noAutofit/>
          </a:bodyPr>
          <a:lstStyle/>
          <a:p>
            <a:pPr indent="0" lvl="0" marL="0" marR="25400" rtl="0" algn="l">
              <a:spcBef>
                <a:spcPts val="1000"/>
              </a:spcBef>
              <a:spcAft>
                <a:spcPts val="0"/>
              </a:spcAft>
              <a:buNone/>
            </a:pPr>
            <a:r>
              <a:rPr lang="en" sz="2000">
                <a:solidFill>
                  <a:srgbClr val="0170BA"/>
                </a:solidFill>
                <a:latin typeface="Alegreya"/>
                <a:ea typeface="Alegreya"/>
                <a:cs typeface="Alegreya"/>
                <a:sym typeface="Alegreya"/>
              </a:rPr>
              <a:t>initialExpression</a:t>
            </a:r>
            <a:endParaRPr b="0" i="1" sz="2000">
              <a:solidFill>
                <a:srgbClr val="434343"/>
              </a:solidFill>
              <a:latin typeface="Alegreya"/>
              <a:ea typeface="Alegreya"/>
              <a:cs typeface="Alegreya"/>
              <a:sym typeface="Alegreya"/>
            </a:endParaRPr>
          </a:p>
          <a:p>
            <a:pPr indent="-355600" lvl="0" marL="457200" rtl="0" algn="l">
              <a:lnSpc>
                <a:spcPct val="100000"/>
              </a:lnSpc>
              <a:spcBef>
                <a:spcPts val="10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And you can omit statement 1 </a:t>
            </a:r>
            <a:r>
              <a:rPr b="0" lang="en" sz="2000">
                <a:solidFill>
                  <a:schemeClr val="accent5"/>
                </a:solidFill>
                <a:latin typeface="Alegreya"/>
                <a:ea typeface="Alegreya"/>
                <a:cs typeface="Alegreya"/>
                <a:sym typeface="Alegreya"/>
              </a:rPr>
              <a:t>(like when your values are set before the loop starts)</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0" lvl="0" marL="0" rtl="0" algn="l">
              <a:lnSpc>
                <a:spcPct val="100000"/>
              </a:lnSpc>
              <a:spcBef>
                <a:spcPts val="400"/>
              </a:spcBef>
              <a:spcAft>
                <a:spcPts val="0"/>
              </a:spcAft>
              <a:buNone/>
            </a:pPr>
            <a:r>
              <a:rPr lang="en" sz="2000">
                <a:solidFill>
                  <a:schemeClr val="accent5"/>
                </a:solidFill>
                <a:latin typeface="Alegreya"/>
                <a:ea typeface="Alegreya"/>
                <a:cs typeface="Alegreya"/>
                <a:sym typeface="Alegreya"/>
              </a:rPr>
              <a:t>Example: </a:t>
            </a:r>
            <a:endParaRPr sz="2000">
              <a:solidFill>
                <a:schemeClr val="accent5"/>
              </a:solidFill>
              <a:latin typeface="Alegreya"/>
              <a:ea typeface="Alegreya"/>
              <a:cs typeface="Alegreya"/>
              <a:sym typeface="Alegreya"/>
            </a:endParaRPr>
          </a:p>
          <a:p>
            <a:pPr indent="0" lvl="0" marL="91440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var i=2, len=cars.length;</a:t>
            </a:r>
            <a:endParaRPr b="0" sz="1800">
              <a:solidFill>
                <a:srgbClr val="434343"/>
              </a:solidFill>
              <a:latin typeface="Trebuchet MS"/>
              <a:ea typeface="Trebuchet MS"/>
              <a:cs typeface="Trebuchet MS"/>
              <a:sym typeface="Trebuchet MS"/>
            </a:endParaRPr>
          </a:p>
          <a:p>
            <a:pPr indent="0" lvl="0" marL="91440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for (; i&lt;len; i++) {</a:t>
            </a:r>
            <a:endParaRPr b="0" sz="1800">
              <a:solidFill>
                <a:srgbClr val="434343"/>
              </a:solidFill>
              <a:latin typeface="Trebuchet MS"/>
              <a:ea typeface="Trebuchet MS"/>
              <a:cs typeface="Trebuchet MS"/>
              <a:sym typeface="Trebuchet MS"/>
            </a:endParaRPr>
          </a:p>
          <a:p>
            <a:pPr indent="457200" lvl="0" marL="91440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document.write(cars[i] + "&lt;br&gt;");</a:t>
            </a:r>
            <a:endParaRPr b="0" sz="1800">
              <a:solidFill>
                <a:srgbClr val="434343"/>
              </a:solidFill>
              <a:latin typeface="Trebuchet MS"/>
              <a:ea typeface="Trebuchet MS"/>
              <a:cs typeface="Trebuchet MS"/>
              <a:sym typeface="Trebuchet MS"/>
            </a:endParaRPr>
          </a:p>
          <a:p>
            <a:pPr indent="0" lvl="0" marL="914400" rtl="0" algn="l">
              <a:lnSpc>
                <a:spcPct val="100000"/>
              </a:lnSpc>
              <a:spcBef>
                <a:spcPts val="400"/>
              </a:spcBef>
              <a:spcAft>
                <a:spcPts val="0"/>
              </a:spcAft>
              <a:buNone/>
            </a:pPr>
            <a:r>
              <a:rPr b="0" lang="en" sz="1800">
                <a:solidFill>
                  <a:srgbClr val="434343"/>
                </a:solidFill>
                <a:latin typeface="Trebuchet MS"/>
                <a:ea typeface="Trebuchet MS"/>
                <a:cs typeface="Trebuchet MS"/>
                <a:sym typeface="Trebuchet MS"/>
              </a:rPr>
              <a:t>}</a:t>
            </a:r>
            <a:endParaRPr b="0" sz="1800">
              <a:solidFill>
                <a:srgbClr val="434343"/>
              </a:solidFill>
              <a:latin typeface="Trebuchet MS"/>
              <a:ea typeface="Trebuchet MS"/>
              <a:cs typeface="Trebuchet MS"/>
              <a:sym typeface="Trebuchet MS"/>
            </a:endParaRPr>
          </a:p>
          <a:p>
            <a:pPr indent="0" lvl="0" marL="0" marR="25400" rtl="0" algn="l">
              <a:lnSpc>
                <a:spcPct val="100000"/>
              </a:lnSpc>
              <a:spcBef>
                <a:spcPts val="1000"/>
              </a:spcBef>
              <a:spcAft>
                <a:spcPts val="0"/>
              </a:spcAft>
              <a:buNone/>
            </a:pPr>
            <a:r>
              <a:t/>
            </a:r>
            <a:endParaRPr sz="2000">
              <a:solidFill>
                <a:srgbClr val="434343"/>
              </a:solidFill>
              <a:highlight>
                <a:srgbClr val="FFFFFF"/>
              </a:highlight>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3" name="Shape 853"/>
        <p:cNvGrpSpPr/>
        <p:nvPr/>
      </p:nvGrpSpPr>
      <p:grpSpPr>
        <a:xfrm>
          <a:off x="0" y="0"/>
          <a:ext cx="0" cy="0"/>
          <a:chOff x="0" y="0"/>
          <a:chExt cx="0" cy="0"/>
        </a:xfrm>
      </p:grpSpPr>
      <p:sp>
        <p:nvSpPr>
          <p:cNvPr id="854" name="Google Shape;854;p94"/>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Loop &amp; Iteration (cont.)</a:t>
            </a:r>
            <a:endParaRPr sz="3600">
              <a:solidFill>
                <a:srgbClr val="63A814"/>
              </a:solidFill>
              <a:latin typeface="Alegreya"/>
              <a:ea typeface="Alegreya"/>
              <a:cs typeface="Alegreya"/>
              <a:sym typeface="Alegreya"/>
            </a:endParaRPr>
          </a:p>
        </p:txBody>
      </p:sp>
      <p:pic>
        <p:nvPicPr>
          <p:cNvPr id="855" name="Google Shape;855;p94"/>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856" name="Google Shape;856;p94"/>
          <p:cNvSpPr txBox="1"/>
          <p:nvPr>
            <p:ph type="title"/>
          </p:nvPr>
        </p:nvSpPr>
        <p:spPr>
          <a:xfrm>
            <a:off x="496350" y="1162925"/>
            <a:ext cx="8380500" cy="3876900"/>
          </a:xfrm>
          <a:prstGeom prst="rect">
            <a:avLst/>
          </a:prstGeom>
        </p:spPr>
        <p:txBody>
          <a:bodyPr anchorCtr="0" anchor="t" bIns="91425" lIns="91425" spcFirstLastPara="1" rIns="91425" wrap="square" tIns="91425">
            <a:noAutofit/>
          </a:bodyPr>
          <a:lstStyle/>
          <a:p>
            <a:pPr indent="0" lvl="0" marL="0" marR="25400" rtl="0" algn="l">
              <a:spcBef>
                <a:spcPts val="1000"/>
              </a:spcBef>
              <a:spcAft>
                <a:spcPts val="0"/>
              </a:spcAft>
              <a:buNone/>
            </a:pPr>
            <a:r>
              <a:rPr lang="en" sz="2000">
                <a:solidFill>
                  <a:srgbClr val="0170BA"/>
                </a:solidFill>
                <a:latin typeface="Alegreya"/>
                <a:ea typeface="Alegreya"/>
                <a:cs typeface="Alegreya"/>
                <a:sym typeface="Alegreya"/>
              </a:rPr>
              <a:t>condition</a:t>
            </a:r>
            <a:endParaRPr b="0" i="1" sz="2000">
              <a:solidFill>
                <a:srgbClr val="434343"/>
              </a:solidFill>
              <a:latin typeface="Alegreya"/>
              <a:ea typeface="Alegreya"/>
              <a:cs typeface="Alegreya"/>
              <a:sym typeface="Alegreya"/>
            </a:endParaRPr>
          </a:p>
          <a:p>
            <a:pPr indent="-355600" lvl="0" marL="457200" rtl="0" algn="l">
              <a:lnSpc>
                <a:spcPct val="115000"/>
              </a:lnSpc>
              <a:spcBef>
                <a:spcPts val="500"/>
              </a:spcBef>
              <a:spcAft>
                <a:spcPts val="0"/>
              </a:spcAft>
              <a:buClr>
                <a:srgbClr val="000000"/>
              </a:buClr>
              <a:buSzPts val="2000"/>
              <a:buFont typeface="Alegreya"/>
              <a:buChar char="❏"/>
            </a:pPr>
            <a:r>
              <a:rPr lang="en" sz="2000">
                <a:solidFill>
                  <a:schemeClr val="accent5"/>
                </a:solidFill>
                <a:latin typeface="Alegreya"/>
                <a:ea typeface="Alegreya"/>
                <a:cs typeface="Alegreya"/>
                <a:sym typeface="Alegreya"/>
              </a:rPr>
              <a:t>Condition </a:t>
            </a:r>
            <a:r>
              <a:rPr b="0" lang="en" sz="2000">
                <a:solidFill>
                  <a:srgbClr val="000000"/>
                </a:solidFill>
                <a:latin typeface="Alegreya"/>
                <a:ea typeface="Alegreya"/>
                <a:cs typeface="Alegreya"/>
                <a:sym typeface="Alegreya"/>
              </a:rPr>
              <a:t>is used to evaluate the condition of the initial variable.</a:t>
            </a:r>
            <a:endParaRPr b="0" sz="2000">
              <a:solidFill>
                <a:srgbClr val="000000"/>
              </a:solidFill>
              <a:latin typeface="Alegreya"/>
              <a:ea typeface="Alegreya"/>
              <a:cs typeface="Alegreya"/>
              <a:sym typeface="Alegreya"/>
            </a:endParaRPr>
          </a:p>
          <a:p>
            <a:pPr indent="-355600" lvl="0" marL="457200" rtl="0" algn="l">
              <a:lnSpc>
                <a:spcPct val="115000"/>
              </a:lnSpc>
              <a:spcBef>
                <a:spcPts val="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This is not always the case, JavaScript doesn't care, and </a:t>
            </a:r>
            <a:r>
              <a:rPr lang="en" sz="2000">
                <a:solidFill>
                  <a:schemeClr val="accent5"/>
                </a:solidFill>
                <a:latin typeface="Alegreya"/>
                <a:ea typeface="Alegreya"/>
                <a:cs typeface="Alegreya"/>
                <a:sym typeface="Alegreya"/>
              </a:rPr>
              <a:t>statement 2 (condition)</a:t>
            </a:r>
            <a:r>
              <a:rPr b="0" lang="en" sz="2000">
                <a:solidFill>
                  <a:srgbClr val="000000"/>
                </a:solidFill>
                <a:latin typeface="Alegreya"/>
                <a:ea typeface="Alegreya"/>
                <a:cs typeface="Alegreya"/>
                <a:sym typeface="Alegreya"/>
              </a:rPr>
              <a:t> is optional.</a:t>
            </a:r>
            <a:endParaRPr b="0" sz="2000">
              <a:solidFill>
                <a:srgbClr val="000000"/>
              </a:solidFill>
              <a:latin typeface="Alegreya"/>
              <a:ea typeface="Alegreya"/>
              <a:cs typeface="Alegreya"/>
              <a:sym typeface="Alegreya"/>
            </a:endParaRPr>
          </a:p>
          <a:p>
            <a:pPr indent="-355600" lvl="0" marL="457200" rtl="0" algn="l">
              <a:lnSpc>
                <a:spcPct val="115000"/>
              </a:lnSpc>
              <a:spcBef>
                <a:spcPts val="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If statement 2 returns true, the loop will start over again, if it returns false, the loop will end.</a:t>
            </a:r>
            <a:endParaRPr b="0" sz="2000">
              <a:solidFill>
                <a:srgbClr val="000000"/>
              </a:solidFill>
              <a:latin typeface="Alegreya"/>
              <a:ea typeface="Alegreya"/>
              <a:cs typeface="Alegreya"/>
              <a:sym typeface="Alegreya"/>
            </a:endParaRPr>
          </a:p>
          <a:p>
            <a:pPr indent="0" lvl="0" marL="0" rtl="0" algn="l">
              <a:lnSpc>
                <a:spcPct val="115000"/>
              </a:lnSpc>
              <a:spcBef>
                <a:spcPts val="500"/>
              </a:spcBef>
              <a:spcAft>
                <a:spcPts val="0"/>
              </a:spcAft>
              <a:buNone/>
            </a:pPr>
            <a:r>
              <a:t/>
            </a:r>
            <a:endParaRPr b="0" sz="2000">
              <a:solidFill>
                <a:srgbClr val="000000"/>
              </a:solidFill>
              <a:latin typeface="Alegreya"/>
              <a:ea typeface="Alegreya"/>
              <a:cs typeface="Alegreya"/>
              <a:sym typeface="Alegreya"/>
            </a:endParaRPr>
          </a:p>
          <a:p>
            <a:pPr indent="0" lvl="0" marL="0" rtl="0" algn="l">
              <a:lnSpc>
                <a:spcPct val="115000"/>
              </a:lnSpc>
              <a:spcBef>
                <a:spcPts val="0"/>
              </a:spcBef>
              <a:spcAft>
                <a:spcPts val="0"/>
              </a:spcAft>
              <a:buNone/>
            </a:pPr>
            <a:r>
              <a:rPr lang="en" sz="2000">
                <a:solidFill>
                  <a:srgbClr val="0170BA"/>
                </a:solidFill>
                <a:latin typeface="Alegreya"/>
                <a:ea typeface="Alegreya"/>
                <a:cs typeface="Alegreya"/>
                <a:sym typeface="Alegreya"/>
              </a:rPr>
              <a:t>Note</a:t>
            </a:r>
            <a:r>
              <a:rPr b="0" lang="en" sz="2000">
                <a:solidFill>
                  <a:srgbClr val="0170BA"/>
                </a:solidFill>
                <a:latin typeface="Alegreya"/>
                <a:ea typeface="Alegreya"/>
                <a:cs typeface="Alegreya"/>
                <a:sym typeface="Alegreya"/>
              </a:rPr>
              <a:t>: If you omit statement 2, you must provide a </a:t>
            </a:r>
            <a:r>
              <a:rPr lang="en" sz="2000">
                <a:solidFill>
                  <a:srgbClr val="0170BA"/>
                </a:solidFill>
                <a:latin typeface="Alegreya"/>
                <a:ea typeface="Alegreya"/>
                <a:cs typeface="Alegreya"/>
                <a:sym typeface="Alegreya"/>
              </a:rPr>
              <a:t>break</a:t>
            </a:r>
            <a:r>
              <a:rPr b="0" lang="en" sz="2000">
                <a:solidFill>
                  <a:srgbClr val="0170BA"/>
                </a:solidFill>
                <a:latin typeface="Alegreya"/>
                <a:ea typeface="Alegreya"/>
                <a:cs typeface="Alegreya"/>
                <a:sym typeface="Alegreya"/>
              </a:rPr>
              <a:t> inside the loop. Otherwise the loop will never end. This will crash your browser. </a:t>
            </a:r>
            <a:endParaRPr b="0" sz="2000">
              <a:solidFill>
                <a:srgbClr val="434343"/>
              </a:solidFill>
              <a:latin typeface="Alegreya"/>
              <a:ea typeface="Alegreya"/>
              <a:cs typeface="Alegreya"/>
              <a:sym typeface="Alegreya"/>
            </a:endParaRPr>
          </a:p>
          <a:p>
            <a:pPr indent="0" lvl="0" marL="0" marR="25400" rtl="0" algn="l">
              <a:lnSpc>
                <a:spcPct val="100000"/>
              </a:lnSpc>
              <a:spcBef>
                <a:spcPts val="1000"/>
              </a:spcBef>
              <a:spcAft>
                <a:spcPts val="0"/>
              </a:spcAft>
              <a:buNone/>
            </a:pPr>
            <a:r>
              <a:t/>
            </a:r>
            <a:endParaRPr sz="2000">
              <a:solidFill>
                <a:srgbClr val="434343"/>
              </a:solidFill>
              <a:highlight>
                <a:srgbClr val="FFFFFF"/>
              </a:highlight>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sp>
        <p:nvSpPr>
          <p:cNvPr id="861" name="Google Shape;861;p95"/>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Loop &amp; Iteration (cont.)</a:t>
            </a:r>
            <a:endParaRPr sz="3600">
              <a:solidFill>
                <a:srgbClr val="63A814"/>
              </a:solidFill>
              <a:latin typeface="Alegreya"/>
              <a:ea typeface="Alegreya"/>
              <a:cs typeface="Alegreya"/>
              <a:sym typeface="Alegreya"/>
            </a:endParaRPr>
          </a:p>
        </p:txBody>
      </p:sp>
      <p:pic>
        <p:nvPicPr>
          <p:cNvPr id="862" name="Google Shape;862;p95"/>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863" name="Google Shape;863;p95"/>
          <p:cNvSpPr txBox="1"/>
          <p:nvPr>
            <p:ph type="title"/>
          </p:nvPr>
        </p:nvSpPr>
        <p:spPr>
          <a:xfrm>
            <a:off x="496350" y="1162925"/>
            <a:ext cx="8380500" cy="3876900"/>
          </a:xfrm>
          <a:prstGeom prst="rect">
            <a:avLst/>
          </a:prstGeom>
        </p:spPr>
        <p:txBody>
          <a:bodyPr anchorCtr="0" anchor="t" bIns="91425" lIns="91425" spcFirstLastPara="1" rIns="91425" wrap="square" tIns="91425">
            <a:noAutofit/>
          </a:bodyPr>
          <a:lstStyle/>
          <a:p>
            <a:pPr indent="0" lvl="0" marL="0" marR="25400" rtl="0" algn="l">
              <a:lnSpc>
                <a:spcPct val="100000"/>
              </a:lnSpc>
              <a:spcBef>
                <a:spcPts val="0"/>
              </a:spcBef>
              <a:spcAft>
                <a:spcPts val="0"/>
              </a:spcAft>
              <a:buNone/>
            </a:pPr>
            <a:r>
              <a:rPr lang="en" sz="2000">
                <a:solidFill>
                  <a:srgbClr val="0170BA"/>
                </a:solidFill>
                <a:latin typeface="Alegreya"/>
                <a:ea typeface="Alegreya"/>
                <a:cs typeface="Alegreya"/>
                <a:sym typeface="Alegreya"/>
              </a:rPr>
              <a:t>incrementExpression</a:t>
            </a:r>
            <a:endParaRPr b="0" i="1"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incrementExpression </a:t>
            </a:r>
            <a:r>
              <a:rPr b="0" lang="en" sz="2000">
                <a:solidFill>
                  <a:srgbClr val="434343"/>
                </a:solidFill>
                <a:latin typeface="Alegreya"/>
                <a:ea typeface="Alegreya"/>
                <a:cs typeface="Alegreya"/>
                <a:sym typeface="Alegreya"/>
              </a:rPr>
              <a:t>is used to the initial variable.</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This is not always the case, JavaScript doesn't care, and </a:t>
            </a:r>
            <a:r>
              <a:rPr lang="en" sz="2000">
                <a:solidFill>
                  <a:schemeClr val="accent5"/>
                </a:solidFill>
                <a:latin typeface="Alegreya"/>
                <a:ea typeface="Alegreya"/>
                <a:cs typeface="Alegreya"/>
                <a:sym typeface="Alegreya"/>
              </a:rPr>
              <a:t>statement 3 (incrementExpression )</a:t>
            </a:r>
            <a:r>
              <a:rPr b="0" lang="en" sz="2000">
                <a:solidFill>
                  <a:srgbClr val="434343"/>
                </a:solidFill>
                <a:latin typeface="Alegreya"/>
                <a:ea typeface="Alegreya"/>
                <a:cs typeface="Alegreya"/>
                <a:sym typeface="Alegreya"/>
              </a:rPr>
              <a:t> is optional.</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Statement 3</a:t>
            </a:r>
            <a:r>
              <a:rPr b="0" lang="en" sz="2000">
                <a:solidFill>
                  <a:srgbClr val="434343"/>
                </a:solidFill>
                <a:latin typeface="Alegreya"/>
                <a:ea typeface="Alegreya"/>
                <a:cs typeface="Alegreya"/>
                <a:sym typeface="Alegreya"/>
              </a:rPr>
              <a:t> could do anything. The increment could be negative (i--), or larger (i = i + 15).</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Statement 3</a:t>
            </a:r>
            <a:r>
              <a:rPr b="0" lang="en" sz="2000">
                <a:solidFill>
                  <a:srgbClr val="434343"/>
                </a:solidFill>
                <a:latin typeface="Alegreya"/>
                <a:ea typeface="Alegreya"/>
                <a:cs typeface="Alegreya"/>
                <a:sym typeface="Alegreya"/>
              </a:rPr>
              <a:t> can also be omitted (like when you have corresponding code inside the loop).</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chemeClr val="accent5"/>
                </a:solidFill>
                <a:latin typeface="Alegreya"/>
                <a:ea typeface="Alegreya"/>
                <a:cs typeface="Alegreya"/>
                <a:sym typeface="Alegreya"/>
              </a:rPr>
              <a:t>Example:	</a:t>
            </a:r>
            <a:endParaRPr sz="2000">
              <a:solidFill>
                <a:srgbClr val="434343"/>
              </a:solidFill>
              <a:latin typeface="Alegreya"/>
              <a:ea typeface="Alegreya"/>
              <a:cs typeface="Alegreya"/>
              <a:sym typeface="Alegreya"/>
            </a:endParaRPr>
          </a:p>
          <a:p>
            <a:pPr indent="0" lvl="0" marL="0" marR="25400" rtl="0" algn="l">
              <a:lnSpc>
                <a:spcPct val="100000"/>
              </a:lnSpc>
              <a:spcBef>
                <a:spcPts val="1000"/>
              </a:spcBef>
              <a:spcAft>
                <a:spcPts val="0"/>
              </a:spcAft>
              <a:buNone/>
            </a:pPr>
            <a:r>
              <a:t/>
            </a:r>
            <a:endParaRPr sz="2000">
              <a:solidFill>
                <a:srgbClr val="434343"/>
              </a:solidFill>
              <a:highlight>
                <a:srgbClr val="FFFFFF"/>
              </a:highlight>
              <a:latin typeface="Alegreya"/>
              <a:ea typeface="Alegreya"/>
              <a:cs typeface="Alegreya"/>
              <a:sym typeface="Alegreya"/>
            </a:endParaRPr>
          </a:p>
        </p:txBody>
      </p:sp>
      <p:sp>
        <p:nvSpPr>
          <p:cNvPr id="864" name="Google Shape;864;p95"/>
          <p:cNvSpPr/>
          <p:nvPr/>
        </p:nvSpPr>
        <p:spPr>
          <a:xfrm>
            <a:off x="2170025" y="4065350"/>
            <a:ext cx="2087600" cy="528775"/>
          </a:xfrm>
          <a:custGeom>
            <a:rect b="b" l="l" r="r" t="t"/>
            <a:pathLst>
              <a:path extrusionOk="0" h="21151" w="83504">
                <a:moveTo>
                  <a:pt x="0" y="0"/>
                </a:moveTo>
                <a:cubicBezTo>
                  <a:pt x="22746" y="12638"/>
                  <a:pt x="54667" y="-4896"/>
                  <a:pt x="77736" y="7142"/>
                </a:cubicBezTo>
                <a:cubicBezTo>
                  <a:pt x="82213" y="9478"/>
                  <a:pt x="81388" y="16566"/>
                  <a:pt x="83504" y="21151"/>
                </a:cubicBezTo>
              </a:path>
            </a:pathLst>
          </a:custGeom>
          <a:noFill/>
          <a:ln cap="flat" cmpd="sng" w="19050">
            <a:solidFill>
              <a:schemeClr val="accent5"/>
            </a:solidFill>
            <a:prstDash val="solid"/>
            <a:round/>
            <a:headEnd len="med" w="med" type="none"/>
            <a:tailEnd len="med" w="med" type="triangle"/>
          </a:ln>
        </p:spPr>
      </p:sp>
    </p:spTree>
  </p:cSld>
  <p:clrMapOvr>
    <a:masterClrMapping/>
  </p:clrMapOvr>
  <mc:AlternateContent>
    <mc:Choice Requires="p14">
      <p:transition spd="slow" p14:dur="1000">
        <p:fade/>
      </p:transition>
    </mc:Choice>
    <mc:Fallback>
      <p:transition spd="slow">
        <p:fade/>
      </p:transition>
    </mc:Fallback>
  </mc:AlternateContent>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8" name="Shape 868"/>
        <p:cNvGrpSpPr/>
        <p:nvPr/>
      </p:nvGrpSpPr>
      <p:grpSpPr>
        <a:xfrm>
          <a:off x="0" y="0"/>
          <a:ext cx="0" cy="0"/>
          <a:chOff x="0" y="0"/>
          <a:chExt cx="0" cy="0"/>
        </a:xfrm>
      </p:grpSpPr>
      <p:sp>
        <p:nvSpPr>
          <p:cNvPr id="869" name="Google Shape;869;p96"/>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Loop &amp; Iteration (cont.)</a:t>
            </a:r>
            <a:endParaRPr sz="3600">
              <a:solidFill>
                <a:srgbClr val="63A814"/>
              </a:solidFill>
              <a:latin typeface="Alegreya"/>
              <a:ea typeface="Alegreya"/>
              <a:cs typeface="Alegreya"/>
              <a:sym typeface="Alegreya"/>
            </a:endParaRPr>
          </a:p>
        </p:txBody>
      </p:sp>
      <p:pic>
        <p:nvPicPr>
          <p:cNvPr id="870" name="Google Shape;870;p96"/>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871" name="Google Shape;871;p96"/>
          <p:cNvSpPr txBox="1"/>
          <p:nvPr>
            <p:ph type="title"/>
          </p:nvPr>
        </p:nvSpPr>
        <p:spPr>
          <a:xfrm>
            <a:off x="496350" y="1162925"/>
            <a:ext cx="8380500" cy="3876900"/>
          </a:xfrm>
          <a:prstGeom prst="rect">
            <a:avLst/>
          </a:prstGeom>
        </p:spPr>
        <p:txBody>
          <a:bodyPr anchorCtr="0" anchor="t" bIns="91425" lIns="91425" spcFirstLastPara="1" rIns="91425" wrap="square" tIns="91425">
            <a:noAutofit/>
          </a:bodyPr>
          <a:lstStyle/>
          <a:p>
            <a:pPr indent="0" lvl="0" marL="0" marR="25400" rtl="0" algn="l">
              <a:lnSpc>
                <a:spcPct val="100000"/>
              </a:lnSpc>
              <a:spcBef>
                <a:spcPts val="0"/>
              </a:spcBef>
              <a:spcAft>
                <a:spcPts val="0"/>
              </a:spcAft>
              <a:buNone/>
            </a:pPr>
            <a:r>
              <a:rPr lang="en" sz="2000">
                <a:solidFill>
                  <a:srgbClr val="0170BA"/>
                </a:solidFill>
                <a:latin typeface="Alegreya"/>
                <a:ea typeface="Alegreya"/>
                <a:cs typeface="Alegreya"/>
                <a:sym typeface="Alegreya"/>
              </a:rPr>
              <a:t>incrementExpression</a:t>
            </a:r>
            <a:endParaRPr b="0" sz="2000">
              <a:solidFill>
                <a:srgbClr val="434343"/>
              </a:solidFill>
              <a:latin typeface="Alegreya"/>
              <a:ea typeface="Alegreya"/>
              <a:cs typeface="Alegreya"/>
              <a:sym typeface="Alegreya"/>
            </a:endParaRPr>
          </a:p>
          <a:p>
            <a:pPr indent="0" lvl="0" marL="0" rtl="0" algn="l">
              <a:lnSpc>
                <a:spcPct val="100000"/>
              </a:lnSpc>
              <a:spcBef>
                <a:spcPts val="1000"/>
              </a:spcBef>
              <a:spcAft>
                <a:spcPts val="0"/>
              </a:spcAft>
              <a:buNone/>
            </a:pPr>
            <a:r>
              <a:rPr lang="en" sz="2000">
                <a:solidFill>
                  <a:schemeClr val="accent5"/>
                </a:solidFill>
                <a:latin typeface="Alegreya"/>
                <a:ea typeface="Alegreya"/>
                <a:cs typeface="Alegreya"/>
                <a:sym typeface="Alegreya"/>
              </a:rPr>
              <a:t>Example:	</a:t>
            </a:r>
            <a:r>
              <a:rPr b="0" lang="en" sz="1800">
                <a:solidFill>
                  <a:srgbClr val="434343"/>
                </a:solidFill>
                <a:latin typeface="Trebuchet MS"/>
                <a:ea typeface="Trebuchet MS"/>
                <a:cs typeface="Trebuchet MS"/>
                <a:sym typeface="Trebuchet MS"/>
              </a:rPr>
              <a:t>var i=2, len=cars.length;</a:t>
            </a:r>
            <a:endParaRPr b="0" sz="1800">
              <a:solidFill>
                <a:srgbClr val="434343"/>
              </a:solidFill>
              <a:latin typeface="Trebuchet MS"/>
              <a:ea typeface="Trebuchet MS"/>
              <a:cs typeface="Trebuchet MS"/>
              <a:sym typeface="Trebuchet MS"/>
            </a:endParaRPr>
          </a:p>
          <a:p>
            <a:pPr indent="0" lvl="0" marL="1371600" rtl="0" algn="l">
              <a:spcBef>
                <a:spcPts val="400"/>
              </a:spcBef>
              <a:spcAft>
                <a:spcPts val="0"/>
              </a:spcAft>
              <a:buNone/>
            </a:pPr>
            <a:r>
              <a:rPr b="0" lang="en" sz="1800">
                <a:solidFill>
                  <a:srgbClr val="434343"/>
                </a:solidFill>
                <a:latin typeface="Trebuchet MS"/>
                <a:ea typeface="Trebuchet MS"/>
                <a:cs typeface="Trebuchet MS"/>
                <a:sym typeface="Trebuchet MS"/>
              </a:rPr>
              <a:t>for (; i&lt;len;) {</a:t>
            </a:r>
            <a:endParaRPr b="0" sz="1800">
              <a:solidFill>
                <a:srgbClr val="434343"/>
              </a:solidFill>
              <a:latin typeface="Trebuchet MS"/>
              <a:ea typeface="Trebuchet MS"/>
              <a:cs typeface="Trebuchet MS"/>
              <a:sym typeface="Trebuchet MS"/>
            </a:endParaRPr>
          </a:p>
          <a:p>
            <a:pPr indent="457200" lvl="0" marL="1371600" rtl="0" algn="l">
              <a:spcBef>
                <a:spcPts val="400"/>
              </a:spcBef>
              <a:spcAft>
                <a:spcPts val="0"/>
              </a:spcAft>
              <a:buNone/>
            </a:pPr>
            <a:r>
              <a:rPr b="0" lang="en" sz="1800">
                <a:solidFill>
                  <a:srgbClr val="434343"/>
                </a:solidFill>
                <a:latin typeface="Trebuchet MS"/>
                <a:ea typeface="Trebuchet MS"/>
                <a:cs typeface="Trebuchet MS"/>
                <a:sym typeface="Trebuchet MS"/>
              </a:rPr>
              <a:t>document.write(cars[i] + "&lt;br&gt;");</a:t>
            </a:r>
            <a:endParaRPr b="0" sz="1800">
              <a:solidFill>
                <a:srgbClr val="434343"/>
              </a:solidFill>
              <a:latin typeface="Trebuchet MS"/>
              <a:ea typeface="Trebuchet MS"/>
              <a:cs typeface="Trebuchet MS"/>
              <a:sym typeface="Trebuchet MS"/>
            </a:endParaRPr>
          </a:p>
          <a:p>
            <a:pPr indent="457200" lvl="0" marL="1371600" rtl="0" algn="l">
              <a:spcBef>
                <a:spcPts val="400"/>
              </a:spcBef>
              <a:spcAft>
                <a:spcPts val="0"/>
              </a:spcAft>
              <a:buNone/>
            </a:pPr>
            <a:r>
              <a:rPr b="0" lang="en" sz="1800">
                <a:solidFill>
                  <a:srgbClr val="434343"/>
                </a:solidFill>
                <a:latin typeface="Trebuchet MS"/>
                <a:ea typeface="Trebuchet MS"/>
                <a:cs typeface="Trebuchet MS"/>
                <a:sym typeface="Trebuchet MS"/>
              </a:rPr>
              <a:t>i++;</a:t>
            </a:r>
            <a:endParaRPr b="0" sz="1800">
              <a:solidFill>
                <a:srgbClr val="434343"/>
              </a:solidFill>
              <a:latin typeface="Trebuchet MS"/>
              <a:ea typeface="Trebuchet MS"/>
              <a:cs typeface="Trebuchet MS"/>
              <a:sym typeface="Trebuchet MS"/>
            </a:endParaRPr>
          </a:p>
          <a:p>
            <a:pPr indent="0" lvl="0" marL="1371600" rtl="0" algn="l">
              <a:spcBef>
                <a:spcPts val="400"/>
              </a:spcBef>
              <a:spcAft>
                <a:spcPts val="0"/>
              </a:spcAft>
              <a:buNone/>
            </a:pPr>
            <a:r>
              <a:rPr b="0" lang="en" sz="1800">
                <a:solidFill>
                  <a:srgbClr val="434343"/>
                </a:solidFill>
                <a:latin typeface="Trebuchet MS"/>
                <a:ea typeface="Trebuchet MS"/>
                <a:cs typeface="Trebuchet MS"/>
                <a:sym typeface="Trebuchet MS"/>
              </a:rPr>
              <a:t>}</a:t>
            </a:r>
            <a:endParaRPr b="0" sz="1800">
              <a:solidFill>
                <a:srgbClr val="434343"/>
              </a:solidFill>
              <a:latin typeface="Trebuchet MS"/>
              <a:ea typeface="Trebuchet MS"/>
              <a:cs typeface="Trebuchet MS"/>
              <a:sym typeface="Trebuchet MS"/>
            </a:endParaRPr>
          </a:p>
          <a:p>
            <a:pPr indent="0" lvl="0" marL="0" rtl="0" algn="l">
              <a:lnSpc>
                <a:spcPct val="100000"/>
              </a:lnSpc>
              <a:spcBef>
                <a:spcPts val="1000"/>
              </a:spcBef>
              <a:spcAft>
                <a:spcPts val="0"/>
              </a:spcAft>
              <a:buNone/>
            </a:pPr>
            <a:r>
              <a:t/>
            </a:r>
            <a:endParaRPr b="0" i="1" sz="1800">
              <a:solidFill>
                <a:srgbClr val="434343"/>
              </a:solidFill>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2000">
              <a:solidFill>
                <a:schemeClr val="accent5"/>
              </a:solidFill>
              <a:latin typeface="Alegreya"/>
              <a:ea typeface="Alegreya"/>
              <a:cs typeface="Alegreya"/>
              <a:sym typeface="Alegreya"/>
            </a:endParaRPr>
          </a:p>
          <a:p>
            <a:pPr indent="0" lvl="0" marL="0" marR="25400" rtl="0" algn="l">
              <a:lnSpc>
                <a:spcPct val="100000"/>
              </a:lnSpc>
              <a:spcBef>
                <a:spcPts val="1000"/>
              </a:spcBef>
              <a:spcAft>
                <a:spcPts val="0"/>
              </a:spcAft>
              <a:buNone/>
            </a:pPr>
            <a:r>
              <a:t/>
            </a:r>
            <a:endParaRPr sz="2000">
              <a:solidFill>
                <a:srgbClr val="434343"/>
              </a:solidFill>
              <a:highlight>
                <a:srgbClr val="FFFFFF"/>
              </a:highlight>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5" name="Shape 875"/>
        <p:cNvGrpSpPr/>
        <p:nvPr/>
      </p:nvGrpSpPr>
      <p:grpSpPr>
        <a:xfrm>
          <a:off x="0" y="0"/>
          <a:ext cx="0" cy="0"/>
          <a:chOff x="0" y="0"/>
          <a:chExt cx="0" cy="0"/>
        </a:xfrm>
      </p:grpSpPr>
      <p:sp>
        <p:nvSpPr>
          <p:cNvPr id="876" name="Google Shape;876;p97"/>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Loop &amp; Iteration (cont.)</a:t>
            </a:r>
            <a:endParaRPr sz="3600">
              <a:solidFill>
                <a:srgbClr val="63A814"/>
              </a:solidFill>
              <a:latin typeface="Alegreya"/>
              <a:ea typeface="Alegreya"/>
              <a:cs typeface="Alegreya"/>
              <a:sym typeface="Alegreya"/>
            </a:endParaRPr>
          </a:p>
        </p:txBody>
      </p:sp>
      <p:pic>
        <p:nvPicPr>
          <p:cNvPr id="877" name="Google Shape;877;p97"/>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878" name="Google Shape;878;p97"/>
          <p:cNvSpPr txBox="1"/>
          <p:nvPr>
            <p:ph type="title"/>
          </p:nvPr>
        </p:nvSpPr>
        <p:spPr>
          <a:xfrm>
            <a:off x="496350" y="1162925"/>
            <a:ext cx="8380500" cy="3876900"/>
          </a:xfrm>
          <a:prstGeom prst="rect">
            <a:avLst/>
          </a:prstGeom>
        </p:spPr>
        <p:txBody>
          <a:bodyPr anchorCtr="0" anchor="t" bIns="91425" lIns="91425" spcFirstLastPara="1" rIns="91425" wrap="square" tIns="91425">
            <a:noAutofit/>
          </a:bodyPr>
          <a:lstStyle/>
          <a:p>
            <a:pPr indent="0" lvl="0" marL="0" marR="25400" rtl="0" algn="l">
              <a:lnSpc>
                <a:spcPct val="100000"/>
              </a:lnSpc>
              <a:spcBef>
                <a:spcPts val="0"/>
              </a:spcBef>
              <a:spcAft>
                <a:spcPts val="0"/>
              </a:spcAft>
              <a:buNone/>
            </a:pPr>
            <a:r>
              <a:rPr lang="en" sz="2000">
                <a:solidFill>
                  <a:srgbClr val="0170BA"/>
                </a:solidFill>
                <a:highlight>
                  <a:srgbClr val="FFFFFF"/>
                </a:highlight>
                <a:latin typeface="Alegreya"/>
                <a:ea typeface="Alegreya"/>
                <a:cs typeface="Alegreya"/>
                <a:sym typeface="Alegreya"/>
              </a:rPr>
              <a:t>The while statement</a:t>
            </a:r>
            <a:endParaRPr sz="2000">
              <a:solidFill>
                <a:srgbClr val="0170BA"/>
              </a:solidFill>
              <a:highlight>
                <a:srgbClr val="FFFFFF"/>
              </a:highlight>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while loop</a:t>
            </a:r>
            <a:r>
              <a:rPr b="0" lang="en" sz="2000">
                <a:solidFill>
                  <a:srgbClr val="434343"/>
                </a:solidFill>
                <a:latin typeface="Alegreya"/>
                <a:ea typeface="Alegreya"/>
                <a:cs typeface="Alegreya"/>
                <a:sym typeface="Alegreya"/>
              </a:rPr>
              <a:t> will loop through a block of code as long as a specified condition is true.</a:t>
            </a:r>
            <a:endParaRPr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chemeClr val="accent5"/>
                </a:solidFill>
                <a:latin typeface="Alegreya"/>
                <a:ea typeface="Alegreya"/>
                <a:cs typeface="Alegreya"/>
                <a:sym typeface="Alegreya"/>
              </a:rPr>
              <a:t>Syntax</a:t>
            </a:r>
            <a:r>
              <a:rPr lang="en" sz="2000">
                <a:solidFill>
                  <a:srgbClr val="434343"/>
                </a:solidFill>
                <a:latin typeface="Alegreya"/>
                <a:ea typeface="Alegreya"/>
                <a:cs typeface="Alegreya"/>
                <a:sym typeface="Alegreya"/>
              </a:rPr>
              <a:t>		</a:t>
            </a:r>
            <a:r>
              <a:rPr b="0" i="1" lang="en" sz="1800">
                <a:solidFill>
                  <a:srgbClr val="434343"/>
                </a:solidFill>
                <a:latin typeface="Trebuchet MS"/>
                <a:ea typeface="Trebuchet MS"/>
                <a:cs typeface="Trebuchet MS"/>
                <a:sym typeface="Trebuchet MS"/>
              </a:rPr>
              <a:t>while (condition) {</a:t>
            </a:r>
            <a:endParaRPr b="0" i="1"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  				code block to be executed</a:t>
            </a:r>
            <a:endParaRPr b="0" i="1"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  			}</a:t>
            </a:r>
            <a:endParaRPr b="0" i="1" sz="1800">
              <a:solidFill>
                <a:srgbClr val="434343"/>
              </a:solidFill>
              <a:latin typeface="Trebuchet MS"/>
              <a:ea typeface="Trebuchet MS"/>
              <a:cs typeface="Trebuchet MS"/>
              <a:sym typeface="Trebuchet MS"/>
            </a:endParaRPr>
          </a:p>
          <a:p>
            <a:pPr indent="0" lvl="0" marL="0" marR="25400" rtl="0" algn="l">
              <a:lnSpc>
                <a:spcPct val="100000"/>
              </a:lnSpc>
              <a:spcBef>
                <a:spcPts val="1000"/>
              </a:spcBef>
              <a:spcAft>
                <a:spcPts val="0"/>
              </a:spcAft>
              <a:buNone/>
            </a:pPr>
            <a:r>
              <a:rPr lang="en" sz="2000">
                <a:solidFill>
                  <a:schemeClr val="accent5"/>
                </a:solidFill>
                <a:highlight>
                  <a:srgbClr val="FFFFFF"/>
                </a:highlight>
                <a:latin typeface="Alegreya"/>
                <a:ea typeface="Alegreya"/>
                <a:cs typeface="Alegreya"/>
                <a:sym typeface="Alegreya"/>
              </a:rPr>
              <a:t>Example:</a:t>
            </a:r>
            <a:r>
              <a:rPr b="0" lang="en" sz="2000">
                <a:solidFill>
                  <a:srgbClr val="434343"/>
                </a:solidFill>
                <a:highlight>
                  <a:srgbClr val="FFFFFF"/>
                </a:highlight>
                <a:latin typeface="Alegreya"/>
                <a:ea typeface="Alegreya"/>
                <a:cs typeface="Alegreya"/>
                <a:sym typeface="Alegreya"/>
              </a:rPr>
              <a:t> 	</a:t>
            </a:r>
            <a:r>
              <a:rPr b="0" lang="en" sz="1800">
                <a:solidFill>
                  <a:srgbClr val="434343"/>
                </a:solidFill>
                <a:highlight>
                  <a:srgbClr val="FFFFFF"/>
                </a:highlight>
                <a:latin typeface="Trebuchet MS"/>
                <a:ea typeface="Trebuchet MS"/>
                <a:cs typeface="Trebuchet MS"/>
                <a:sym typeface="Trebuchet MS"/>
              </a:rPr>
              <a:t>let female = true;</a:t>
            </a:r>
            <a:endParaRPr b="0" sz="1800">
              <a:solidFill>
                <a:srgbClr val="434343"/>
              </a:solidFill>
              <a:highlight>
                <a:srgbClr val="FFFFFF"/>
              </a:highlight>
              <a:latin typeface="Trebuchet MS"/>
              <a:ea typeface="Trebuchet MS"/>
              <a:cs typeface="Trebuchet MS"/>
              <a:sym typeface="Trebuchet MS"/>
            </a:endParaRPr>
          </a:p>
          <a:p>
            <a:pPr indent="0" lvl="0" marL="0" marR="25400" rtl="0" algn="l">
              <a:lnSpc>
                <a:spcPct val="100000"/>
              </a:lnSpc>
              <a:spcBef>
                <a:spcPts val="0"/>
              </a:spcBef>
              <a:spcAft>
                <a:spcPts val="0"/>
              </a:spcAft>
              <a:buNone/>
            </a:pPr>
            <a:r>
              <a:rPr b="0" lang="en" sz="1800">
                <a:solidFill>
                  <a:srgbClr val="434343"/>
                </a:solidFill>
                <a:highlight>
                  <a:srgbClr val="FFFFFF"/>
                </a:highlight>
                <a:latin typeface="Trebuchet MS"/>
                <a:ea typeface="Trebuchet MS"/>
                <a:cs typeface="Trebuchet MS"/>
                <a:sym typeface="Trebuchet MS"/>
              </a:rPr>
              <a:t>			while(female) { </a:t>
            </a:r>
            <a:endParaRPr b="0" sz="1800">
              <a:solidFill>
                <a:srgbClr val="434343"/>
              </a:solidFill>
              <a:highlight>
                <a:srgbClr val="FFFFFF"/>
              </a:highlight>
              <a:latin typeface="Trebuchet MS"/>
              <a:ea typeface="Trebuchet MS"/>
              <a:cs typeface="Trebuchet MS"/>
              <a:sym typeface="Trebuchet MS"/>
            </a:endParaRPr>
          </a:p>
          <a:p>
            <a:pPr indent="0" lvl="0" marL="0" marR="25400" rtl="0" algn="l">
              <a:lnSpc>
                <a:spcPct val="100000"/>
              </a:lnSpc>
              <a:spcBef>
                <a:spcPts val="0"/>
              </a:spcBef>
              <a:spcAft>
                <a:spcPts val="0"/>
              </a:spcAft>
              <a:buNone/>
            </a:pPr>
            <a:r>
              <a:rPr b="0" lang="en" sz="1800">
                <a:solidFill>
                  <a:srgbClr val="434343"/>
                </a:solidFill>
                <a:highlight>
                  <a:srgbClr val="FFFFFF"/>
                </a:highlight>
                <a:latin typeface="Trebuchet MS"/>
                <a:ea typeface="Trebuchet MS"/>
                <a:cs typeface="Trebuchet MS"/>
                <a:sym typeface="Trebuchet MS"/>
              </a:rPr>
              <a:t>				console.log(‘Female student’);</a:t>
            </a:r>
            <a:endParaRPr b="0" sz="1800">
              <a:solidFill>
                <a:srgbClr val="434343"/>
              </a:solidFill>
              <a:highlight>
                <a:srgbClr val="FFFFFF"/>
              </a:highlight>
              <a:latin typeface="Trebuchet MS"/>
              <a:ea typeface="Trebuchet MS"/>
              <a:cs typeface="Trebuchet MS"/>
              <a:sym typeface="Trebuchet MS"/>
            </a:endParaRPr>
          </a:p>
          <a:p>
            <a:pPr indent="0" lvl="0" marL="0" marR="25400" rtl="0" algn="l">
              <a:lnSpc>
                <a:spcPct val="100000"/>
              </a:lnSpc>
              <a:spcBef>
                <a:spcPts val="0"/>
              </a:spcBef>
              <a:spcAft>
                <a:spcPts val="0"/>
              </a:spcAft>
              <a:buNone/>
            </a:pPr>
            <a:r>
              <a:rPr b="0" lang="en" sz="1800">
                <a:solidFill>
                  <a:srgbClr val="434343"/>
                </a:solidFill>
                <a:highlight>
                  <a:srgbClr val="FFFFFF"/>
                </a:highlight>
                <a:latin typeface="Trebuchet MS"/>
                <a:ea typeface="Trebuchet MS"/>
                <a:cs typeface="Trebuchet MS"/>
                <a:sym typeface="Trebuchet MS"/>
              </a:rPr>
              <a:t>			  }	</a:t>
            </a:r>
            <a:endParaRPr b="0" sz="1800">
              <a:solidFill>
                <a:srgbClr val="434343"/>
              </a:solidFill>
              <a:highlight>
                <a:srgbClr val="FFFFFF"/>
              </a:highlight>
              <a:latin typeface="Trebuchet MS"/>
              <a:ea typeface="Trebuchet MS"/>
              <a:cs typeface="Trebuchet MS"/>
              <a:sym typeface="Trebuchet MS"/>
            </a:endParaRPr>
          </a:p>
          <a:p>
            <a:pPr indent="0" lvl="0" marL="0" marR="25400" rtl="0" algn="l">
              <a:lnSpc>
                <a:spcPct val="100000"/>
              </a:lnSpc>
              <a:spcBef>
                <a:spcPts val="0"/>
              </a:spcBef>
              <a:spcAft>
                <a:spcPts val="0"/>
              </a:spcAft>
              <a:buNone/>
            </a:pPr>
            <a:r>
              <a:rPr b="0" lang="en" sz="1800">
                <a:solidFill>
                  <a:srgbClr val="434343"/>
                </a:solidFill>
                <a:highlight>
                  <a:srgbClr val="FFFFFF"/>
                </a:highlight>
                <a:latin typeface="Trebuchet MS"/>
                <a:ea typeface="Trebuchet MS"/>
                <a:cs typeface="Trebuchet MS"/>
                <a:sym typeface="Trebuchet MS"/>
              </a:rPr>
              <a:t>			</a:t>
            </a:r>
            <a:r>
              <a:rPr b="0" lang="en" sz="1800">
                <a:solidFill>
                  <a:srgbClr val="990055"/>
                </a:solidFill>
                <a:highlight>
                  <a:srgbClr val="FFFFFF"/>
                </a:highlight>
                <a:latin typeface="Trebuchet MS"/>
                <a:ea typeface="Trebuchet MS"/>
                <a:cs typeface="Trebuchet MS"/>
                <a:sym typeface="Trebuchet MS"/>
              </a:rPr>
              <a:t>// This code will crash your browser.</a:t>
            </a:r>
            <a:endParaRPr b="0" sz="2000">
              <a:solidFill>
                <a:srgbClr val="434343"/>
              </a:solidFill>
              <a:highlight>
                <a:srgbClr val="FFFFFF"/>
              </a:highlight>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sp>
        <p:nvSpPr>
          <p:cNvPr id="883" name="Google Shape;883;p98"/>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Loop &amp; Iteration (cont.)</a:t>
            </a:r>
            <a:endParaRPr sz="3600">
              <a:solidFill>
                <a:srgbClr val="63A814"/>
              </a:solidFill>
              <a:latin typeface="Alegreya"/>
              <a:ea typeface="Alegreya"/>
              <a:cs typeface="Alegreya"/>
              <a:sym typeface="Alegreya"/>
            </a:endParaRPr>
          </a:p>
        </p:txBody>
      </p:sp>
      <p:pic>
        <p:nvPicPr>
          <p:cNvPr id="884" name="Google Shape;884;p98"/>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885" name="Google Shape;885;p98"/>
          <p:cNvSpPr txBox="1"/>
          <p:nvPr>
            <p:ph type="title"/>
          </p:nvPr>
        </p:nvSpPr>
        <p:spPr>
          <a:xfrm>
            <a:off x="496350" y="1162925"/>
            <a:ext cx="8380500" cy="3876900"/>
          </a:xfrm>
          <a:prstGeom prst="rect">
            <a:avLst/>
          </a:prstGeom>
        </p:spPr>
        <p:txBody>
          <a:bodyPr anchorCtr="0" anchor="t" bIns="91425" lIns="91425" spcFirstLastPara="1" rIns="91425" wrap="square" tIns="91425">
            <a:noAutofit/>
          </a:bodyPr>
          <a:lstStyle/>
          <a:p>
            <a:pPr indent="0" lvl="0" marL="0" marR="25400" rtl="0" algn="l">
              <a:lnSpc>
                <a:spcPct val="100000"/>
              </a:lnSpc>
              <a:spcBef>
                <a:spcPts val="0"/>
              </a:spcBef>
              <a:spcAft>
                <a:spcPts val="0"/>
              </a:spcAft>
              <a:buNone/>
            </a:pPr>
            <a:r>
              <a:rPr lang="en" sz="2000">
                <a:solidFill>
                  <a:srgbClr val="0170BA"/>
                </a:solidFill>
                <a:highlight>
                  <a:srgbClr val="FFFFFF"/>
                </a:highlight>
                <a:latin typeface="Alegreya"/>
                <a:ea typeface="Alegreya"/>
                <a:cs typeface="Alegreya"/>
                <a:sym typeface="Alegreya"/>
              </a:rPr>
              <a:t>The while statement</a:t>
            </a:r>
            <a:endParaRPr b="0" i="1" sz="1800">
              <a:solidFill>
                <a:srgbClr val="434343"/>
              </a:solidFill>
              <a:latin typeface="Trebuchet MS"/>
              <a:ea typeface="Trebuchet MS"/>
              <a:cs typeface="Trebuchet MS"/>
              <a:sym typeface="Trebuchet MS"/>
            </a:endParaRPr>
          </a:p>
          <a:p>
            <a:pPr indent="0" lvl="0" marL="0" marR="25400" rtl="0" algn="l">
              <a:lnSpc>
                <a:spcPct val="100000"/>
              </a:lnSpc>
              <a:spcBef>
                <a:spcPts val="1000"/>
              </a:spcBef>
              <a:spcAft>
                <a:spcPts val="0"/>
              </a:spcAft>
              <a:buNone/>
            </a:pPr>
            <a:r>
              <a:rPr lang="en" sz="2000">
                <a:solidFill>
                  <a:schemeClr val="accent5"/>
                </a:solidFill>
                <a:highlight>
                  <a:srgbClr val="FFFFFF"/>
                </a:highlight>
                <a:latin typeface="Alegreya"/>
                <a:ea typeface="Alegreya"/>
                <a:cs typeface="Alegreya"/>
                <a:sym typeface="Alegreya"/>
              </a:rPr>
              <a:t>Example:</a:t>
            </a:r>
            <a:r>
              <a:rPr b="0" lang="en" sz="2000">
                <a:solidFill>
                  <a:srgbClr val="434343"/>
                </a:solidFill>
                <a:highlight>
                  <a:srgbClr val="FFFFFF"/>
                </a:highlight>
                <a:latin typeface="Alegreya"/>
                <a:ea typeface="Alegreya"/>
                <a:cs typeface="Alegreya"/>
                <a:sym typeface="Alegreya"/>
              </a:rPr>
              <a:t> 	</a:t>
            </a:r>
            <a:r>
              <a:rPr b="0" lang="en" sz="1800">
                <a:solidFill>
                  <a:srgbClr val="434343"/>
                </a:solidFill>
                <a:highlight>
                  <a:srgbClr val="FFFFFF"/>
                </a:highlight>
                <a:latin typeface="Trebuchet MS"/>
                <a:ea typeface="Trebuchet MS"/>
                <a:cs typeface="Trebuchet MS"/>
                <a:sym typeface="Trebuchet MS"/>
              </a:rPr>
              <a:t>let iterator = 0;</a:t>
            </a:r>
            <a:endParaRPr b="0" sz="1800">
              <a:solidFill>
                <a:srgbClr val="434343"/>
              </a:solidFill>
              <a:highlight>
                <a:srgbClr val="FFFFFF"/>
              </a:highlight>
              <a:latin typeface="Trebuchet MS"/>
              <a:ea typeface="Trebuchet MS"/>
              <a:cs typeface="Trebuchet MS"/>
              <a:sym typeface="Trebuchet MS"/>
            </a:endParaRPr>
          </a:p>
          <a:p>
            <a:pPr indent="0" lvl="0" marL="0" marR="25400" rtl="0" algn="l">
              <a:lnSpc>
                <a:spcPct val="100000"/>
              </a:lnSpc>
              <a:spcBef>
                <a:spcPts val="0"/>
              </a:spcBef>
              <a:spcAft>
                <a:spcPts val="0"/>
              </a:spcAft>
              <a:buNone/>
            </a:pPr>
            <a:r>
              <a:rPr b="0" lang="en" sz="1800">
                <a:solidFill>
                  <a:srgbClr val="434343"/>
                </a:solidFill>
                <a:highlight>
                  <a:srgbClr val="FFFFFF"/>
                </a:highlight>
                <a:latin typeface="Trebuchet MS"/>
                <a:ea typeface="Trebuchet MS"/>
                <a:cs typeface="Trebuchet MS"/>
                <a:sym typeface="Trebuchet MS"/>
              </a:rPr>
              <a:t>			while(iterator &lt; 5) { </a:t>
            </a:r>
            <a:endParaRPr b="0" sz="1800">
              <a:solidFill>
                <a:srgbClr val="434343"/>
              </a:solidFill>
              <a:highlight>
                <a:srgbClr val="FFFFFF"/>
              </a:highlight>
              <a:latin typeface="Trebuchet MS"/>
              <a:ea typeface="Trebuchet MS"/>
              <a:cs typeface="Trebuchet MS"/>
              <a:sym typeface="Trebuchet MS"/>
            </a:endParaRPr>
          </a:p>
          <a:p>
            <a:pPr indent="0" lvl="0" marL="0" marR="25400" rtl="0" algn="l">
              <a:lnSpc>
                <a:spcPct val="100000"/>
              </a:lnSpc>
              <a:spcBef>
                <a:spcPts val="0"/>
              </a:spcBef>
              <a:spcAft>
                <a:spcPts val="0"/>
              </a:spcAft>
              <a:buNone/>
            </a:pPr>
            <a:r>
              <a:rPr b="0" lang="en" sz="1800">
                <a:solidFill>
                  <a:srgbClr val="434343"/>
                </a:solidFill>
                <a:highlight>
                  <a:srgbClr val="FFFFFF"/>
                </a:highlight>
                <a:latin typeface="Trebuchet MS"/>
                <a:ea typeface="Trebuchet MS"/>
                <a:cs typeface="Trebuchet MS"/>
                <a:sym typeface="Trebuchet MS"/>
              </a:rPr>
              <a:t>				console.log(`Number is ${iterator}`);</a:t>
            </a:r>
            <a:endParaRPr b="0" sz="1800">
              <a:solidFill>
                <a:srgbClr val="434343"/>
              </a:solidFill>
              <a:highlight>
                <a:srgbClr val="FFFFFF"/>
              </a:highlight>
              <a:latin typeface="Trebuchet MS"/>
              <a:ea typeface="Trebuchet MS"/>
              <a:cs typeface="Trebuchet MS"/>
              <a:sym typeface="Trebuchet MS"/>
            </a:endParaRPr>
          </a:p>
          <a:p>
            <a:pPr indent="0" lvl="0" marL="0" marR="25400" rtl="0" algn="l">
              <a:lnSpc>
                <a:spcPct val="100000"/>
              </a:lnSpc>
              <a:spcBef>
                <a:spcPts val="0"/>
              </a:spcBef>
              <a:spcAft>
                <a:spcPts val="0"/>
              </a:spcAft>
              <a:buNone/>
            </a:pPr>
            <a:r>
              <a:rPr b="0" lang="en" sz="1800">
                <a:solidFill>
                  <a:srgbClr val="434343"/>
                </a:solidFill>
                <a:highlight>
                  <a:srgbClr val="FFFFFF"/>
                </a:highlight>
                <a:latin typeface="Trebuchet MS"/>
                <a:ea typeface="Trebuchet MS"/>
                <a:cs typeface="Trebuchet MS"/>
                <a:sym typeface="Trebuchet MS"/>
              </a:rPr>
              <a:t>				iterator++;</a:t>
            </a:r>
            <a:endParaRPr b="0" sz="1800">
              <a:solidFill>
                <a:srgbClr val="434343"/>
              </a:solidFill>
              <a:highlight>
                <a:srgbClr val="FFFFFF"/>
              </a:highlight>
              <a:latin typeface="Trebuchet MS"/>
              <a:ea typeface="Trebuchet MS"/>
              <a:cs typeface="Trebuchet MS"/>
              <a:sym typeface="Trebuchet MS"/>
            </a:endParaRPr>
          </a:p>
          <a:p>
            <a:pPr indent="0" lvl="0" marL="0" marR="25400" rtl="0" algn="l">
              <a:lnSpc>
                <a:spcPct val="100000"/>
              </a:lnSpc>
              <a:spcBef>
                <a:spcPts val="0"/>
              </a:spcBef>
              <a:spcAft>
                <a:spcPts val="0"/>
              </a:spcAft>
              <a:buNone/>
            </a:pPr>
            <a:r>
              <a:rPr b="0" lang="en" sz="1800">
                <a:solidFill>
                  <a:srgbClr val="434343"/>
                </a:solidFill>
                <a:highlight>
                  <a:srgbClr val="FFFFFF"/>
                </a:highlight>
                <a:latin typeface="Trebuchet MS"/>
                <a:ea typeface="Trebuchet MS"/>
                <a:cs typeface="Trebuchet MS"/>
                <a:sym typeface="Trebuchet MS"/>
              </a:rPr>
              <a:t>			  }	</a:t>
            </a:r>
            <a:endParaRPr b="0" sz="1800">
              <a:solidFill>
                <a:srgbClr val="434343"/>
              </a:solidFill>
              <a:highlight>
                <a:srgbClr val="FFFFFF"/>
              </a:highlight>
              <a:latin typeface="Trebuchet MS"/>
              <a:ea typeface="Trebuchet MS"/>
              <a:cs typeface="Trebuchet MS"/>
              <a:sym typeface="Trebuchet MS"/>
            </a:endParaRPr>
          </a:p>
          <a:p>
            <a:pPr indent="0" lvl="0" marL="0" marR="25400" rtl="0" algn="l">
              <a:lnSpc>
                <a:spcPct val="100000"/>
              </a:lnSpc>
              <a:spcBef>
                <a:spcPts val="0"/>
              </a:spcBef>
              <a:spcAft>
                <a:spcPts val="0"/>
              </a:spcAft>
              <a:buNone/>
            </a:pPr>
            <a:r>
              <a:t/>
            </a:r>
            <a:endParaRPr b="0" sz="1800">
              <a:solidFill>
                <a:srgbClr val="434343"/>
              </a:solidFill>
              <a:highlight>
                <a:srgbClr val="FFFFFF"/>
              </a:highlight>
              <a:latin typeface="Trebuchet MS"/>
              <a:ea typeface="Trebuchet MS"/>
              <a:cs typeface="Trebuchet MS"/>
              <a:sym typeface="Trebuchet MS"/>
            </a:endParaRPr>
          </a:p>
          <a:p>
            <a:pPr indent="0" lvl="0" marL="0" rtl="0" algn="l">
              <a:lnSpc>
                <a:spcPct val="100000"/>
              </a:lnSpc>
              <a:spcBef>
                <a:spcPts val="0"/>
              </a:spcBef>
              <a:spcAft>
                <a:spcPts val="0"/>
              </a:spcAft>
              <a:buNone/>
            </a:pPr>
            <a:r>
              <a:rPr lang="en" sz="2000">
                <a:solidFill>
                  <a:srgbClr val="0170BA"/>
                </a:solidFill>
                <a:latin typeface="Alegreya"/>
                <a:ea typeface="Alegreya"/>
                <a:cs typeface="Alegreya"/>
                <a:sym typeface="Alegreya"/>
              </a:rPr>
              <a:t>Note</a:t>
            </a:r>
            <a:r>
              <a:rPr b="0" lang="en" sz="2000">
                <a:solidFill>
                  <a:srgbClr val="0170BA"/>
                </a:solidFill>
                <a:latin typeface="Alegreya"/>
                <a:ea typeface="Alegreya"/>
                <a:cs typeface="Alegreya"/>
                <a:sym typeface="Alegreya"/>
              </a:rPr>
              <a:t>: If you forget to increase the variable used in the condition, the loop will never end. This will crash your browser.</a:t>
            </a:r>
            <a:endParaRPr b="0" sz="2000">
              <a:solidFill>
                <a:srgbClr val="0170BA"/>
              </a:solidFill>
              <a:latin typeface="Alegreya"/>
              <a:ea typeface="Alegreya"/>
              <a:cs typeface="Alegreya"/>
              <a:sym typeface="Alegreya"/>
            </a:endParaRPr>
          </a:p>
          <a:p>
            <a:pPr indent="0" lvl="0" marL="0" marR="25400" rtl="0" algn="l">
              <a:lnSpc>
                <a:spcPct val="100000"/>
              </a:lnSpc>
              <a:spcBef>
                <a:spcPts val="0"/>
              </a:spcBef>
              <a:spcAft>
                <a:spcPts val="0"/>
              </a:spcAft>
              <a:buNone/>
            </a:pPr>
            <a:r>
              <a:t/>
            </a:r>
            <a:endParaRPr b="0" sz="1800">
              <a:solidFill>
                <a:srgbClr val="434343"/>
              </a:solidFill>
              <a:highlight>
                <a:srgbClr val="FFFFFF"/>
              </a:highlight>
              <a:latin typeface="Trebuchet MS"/>
              <a:ea typeface="Trebuchet MS"/>
              <a:cs typeface="Trebuchet MS"/>
              <a:sym typeface="Trebuchet MS"/>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9" name="Shape 889"/>
        <p:cNvGrpSpPr/>
        <p:nvPr/>
      </p:nvGrpSpPr>
      <p:grpSpPr>
        <a:xfrm>
          <a:off x="0" y="0"/>
          <a:ext cx="0" cy="0"/>
          <a:chOff x="0" y="0"/>
          <a:chExt cx="0" cy="0"/>
        </a:xfrm>
      </p:grpSpPr>
      <p:sp>
        <p:nvSpPr>
          <p:cNvPr id="890" name="Google Shape;890;p99"/>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Loop &amp; Iteration (cont.)</a:t>
            </a:r>
            <a:endParaRPr sz="3600">
              <a:solidFill>
                <a:srgbClr val="63A814"/>
              </a:solidFill>
              <a:latin typeface="Alegreya"/>
              <a:ea typeface="Alegreya"/>
              <a:cs typeface="Alegreya"/>
              <a:sym typeface="Alegreya"/>
            </a:endParaRPr>
          </a:p>
        </p:txBody>
      </p:sp>
      <p:pic>
        <p:nvPicPr>
          <p:cNvPr id="891" name="Google Shape;891;p99"/>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892" name="Google Shape;892;p99"/>
          <p:cNvSpPr txBox="1"/>
          <p:nvPr>
            <p:ph type="title"/>
          </p:nvPr>
        </p:nvSpPr>
        <p:spPr>
          <a:xfrm>
            <a:off x="496350" y="1162925"/>
            <a:ext cx="8380500" cy="3876900"/>
          </a:xfrm>
          <a:prstGeom prst="rect">
            <a:avLst/>
          </a:prstGeom>
        </p:spPr>
        <p:txBody>
          <a:bodyPr anchorCtr="0" anchor="t" bIns="91425" lIns="91425" spcFirstLastPara="1" rIns="91425" wrap="square" tIns="91425">
            <a:noAutofit/>
          </a:bodyPr>
          <a:lstStyle/>
          <a:p>
            <a:pPr indent="0" lvl="0" marL="0" marR="25400" rtl="0" algn="l">
              <a:lnSpc>
                <a:spcPct val="100000"/>
              </a:lnSpc>
              <a:spcBef>
                <a:spcPts val="0"/>
              </a:spcBef>
              <a:spcAft>
                <a:spcPts val="0"/>
              </a:spcAft>
              <a:buNone/>
            </a:pPr>
            <a:r>
              <a:rPr lang="en" sz="2000">
                <a:solidFill>
                  <a:srgbClr val="0170BA"/>
                </a:solidFill>
                <a:highlight>
                  <a:srgbClr val="FFFFFF"/>
                </a:highlight>
                <a:latin typeface="Alegreya"/>
                <a:ea typeface="Alegreya"/>
                <a:cs typeface="Alegreya"/>
                <a:sym typeface="Alegreya"/>
              </a:rPr>
              <a:t>The do...while statement</a:t>
            </a:r>
            <a:endParaRPr b="0" i="1" sz="2000">
              <a:solidFill>
                <a:srgbClr val="0170BA"/>
              </a:solidFill>
              <a:latin typeface="Alegreya"/>
              <a:ea typeface="Alegreya"/>
              <a:cs typeface="Alegreya"/>
              <a:sym typeface="Alegreya"/>
            </a:endParaRPr>
          </a:p>
          <a:p>
            <a:pPr indent="-355600" lvl="0" marL="457200" rtl="0" algn="l">
              <a:lnSpc>
                <a:spcPct val="100000"/>
              </a:lnSpc>
              <a:spcBef>
                <a:spcPts val="6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do...while loop</a:t>
            </a:r>
            <a:r>
              <a:rPr b="0" lang="en" sz="2000">
                <a:solidFill>
                  <a:srgbClr val="434343"/>
                </a:solidFill>
                <a:latin typeface="Alegreya"/>
                <a:ea typeface="Alegreya"/>
                <a:cs typeface="Alegreya"/>
                <a:sym typeface="Alegreya"/>
              </a:rPr>
              <a:t> is a variant of the while loop. This loop will execute the code block once, before checking if the condition is true, then it will repeat the loop as long as the condition is true.</a:t>
            </a:r>
            <a:endParaRPr b="0" sz="2000">
              <a:solidFill>
                <a:srgbClr val="434343"/>
              </a:solidFill>
              <a:latin typeface="Alegreya"/>
              <a:ea typeface="Alegreya"/>
              <a:cs typeface="Alegreya"/>
              <a:sym typeface="Alegreya"/>
            </a:endParaRPr>
          </a:p>
          <a:p>
            <a:pPr indent="0" lvl="0" marL="0" rtl="0" algn="l">
              <a:lnSpc>
                <a:spcPct val="100000"/>
              </a:lnSpc>
              <a:spcBef>
                <a:spcPts val="600"/>
              </a:spcBef>
              <a:spcAft>
                <a:spcPts val="0"/>
              </a:spcAft>
              <a:buNone/>
            </a:pPr>
            <a:r>
              <a:rPr lang="en" sz="2000">
                <a:solidFill>
                  <a:schemeClr val="accent5"/>
                </a:solidFill>
                <a:latin typeface="Alegreya"/>
                <a:ea typeface="Alegreya"/>
                <a:cs typeface="Alegreya"/>
                <a:sym typeface="Alegreya"/>
              </a:rPr>
              <a:t>Syntax: </a:t>
            </a:r>
            <a:r>
              <a:rPr lang="en" sz="2000">
                <a:solidFill>
                  <a:srgbClr val="434343"/>
                </a:solidFill>
                <a:latin typeface="Alegreya"/>
                <a:ea typeface="Alegreya"/>
                <a:cs typeface="Alegreya"/>
                <a:sym typeface="Alegreya"/>
              </a:rPr>
              <a:t>		</a:t>
            </a:r>
            <a:r>
              <a:rPr b="0" i="1" lang="en" sz="1800">
                <a:solidFill>
                  <a:srgbClr val="434343"/>
                </a:solidFill>
                <a:latin typeface="Trebuchet MS"/>
                <a:ea typeface="Trebuchet MS"/>
                <a:cs typeface="Trebuchet MS"/>
                <a:sym typeface="Trebuchet MS"/>
              </a:rPr>
              <a:t>do {</a:t>
            </a:r>
            <a:endParaRPr b="0" i="1" sz="1800">
              <a:solidFill>
                <a:srgbClr val="434343"/>
              </a:solidFill>
              <a:latin typeface="Trebuchet MS"/>
              <a:ea typeface="Trebuchet MS"/>
              <a:cs typeface="Trebuchet MS"/>
              <a:sym typeface="Trebuchet MS"/>
            </a:endParaRPr>
          </a:p>
          <a:p>
            <a:pPr indent="0" lvl="0" marL="1371600" rtl="0" algn="l">
              <a:lnSpc>
                <a:spcPct val="100000"/>
              </a:lnSpc>
              <a:spcBef>
                <a:spcPts val="600"/>
              </a:spcBef>
              <a:spcAft>
                <a:spcPts val="0"/>
              </a:spcAft>
              <a:buNone/>
            </a:pPr>
            <a:r>
              <a:rPr b="0" i="1" lang="en" sz="1800">
                <a:solidFill>
                  <a:srgbClr val="434343"/>
                </a:solidFill>
                <a:latin typeface="Trebuchet MS"/>
                <a:ea typeface="Trebuchet MS"/>
                <a:cs typeface="Trebuchet MS"/>
                <a:sym typeface="Trebuchet MS"/>
              </a:rPr>
              <a:t>  code block to be executed</a:t>
            </a:r>
            <a:endParaRPr b="0" i="1" sz="1800">
              <a:solidFill>
                <a:srgbClr val="434343"/>
              </a:solidFill>
              <a:latin typeface="Trebuchet MS"/>
              <a:ea typeface="Trebuchet MS"/>
              <a:cs typeface="Trebuchet MS"/>
              <a:sym typeface="Trebuchet MS"/>
            </a:endParaRPr>
          </a:p>
          <a:p>
            <a:pPr indent="0" lvl="0" marL="1371600" rtl="0" algn="l">
              <a:lnSpc>
                <a:spcPct val="100000"/>
              </a:lnSpc>
              <a:spcBef>
                <a:spcPts val="600"/>
              </a:spcBef>
              <a:spcAft>
                <a:spcPts val="0"/>
              </a:spcAft>
              <a:buNone/>
            </a:pPr>
            <a:r>
              <a:rPr b="0" i="1" lang="en" sz="1800">
                <a:solidFill>
                  <a:srgbClr val="434343"/>
                </a:solidFill>
                <a:latin typeface="Trebuchet MS"/>
                <a:ea typeface="Trebuchet MS"/>
                <a:cs typeface="Trebuchet MS"/>
                <a:sym typeface="Trebuchet MS"/>
              </a:rPr>
              <a:t>} while (condition);</a:t>
            </a:r>
            <a:endParaRPr sz="1800">
              <a:solidFill>
                <a:srgbClr val="434343"/>
              </a:solidFill>
              <a:highlight>
                <a:srgbClr val="FFFFFF"/>
              </a:highlight>
              <a:latin typeface="Trebuchet MS"/>
              <a:ea typeface="Trebuchet MS"/>
              <a:cs typeface="Trebuchet MS"/>
              <a:sym typeface="Trebuchet MS"/>
            </a:endParaRPr>
          </a:p>
          <a:p>
            <a:pPr indent="0" lvl="0" marL="0" marR="25400" rtl="0" algn="l">
              <a:lnSpc>
                <a:spcPct val="100000"/>
              </a:lnSpc>
              <a:spcBef>
                <a:spcPts val="0"/>
              </a:spcBef>
              <a:spcAft>
                <a:spcPts val="0"/>
              </a:spcAft>
              <a:buNone/>
            </a:pPr>
            <a:r>
              <a:rPr lang="en" sz="2000">
                <a:solidFill>
                  <a:schemeClr val="accent5"/>
                </a:solidFill>
                <a:highlight>
                  <a:srgbClr val="FFFFFF"/>
                </a:highlight>
                <a:latin typeface="Alegreya"/>
                <a:ea typeface="Alegreya"/>
                <a:cs typeface="Alegreya"/>
                <a:sym typeface="Alegreya"/>
              </a:rPr>
              <a:t>Example:</a:t>
            </a:r>
            <a:r>
              <a:rPr b="0" lang="en" sz="1800">
                <a:solidFill>
                  <a:srgbClr val="434343"/>
                </a:solidFill>
                <a:highlight>
                  <a:srgbClr val="FFFFFF"/>
                </a:highlight>
                <a:latin typeface="Trebuchet MS"/>
                <a:ea typeface="Trebuchet MS"/>
                <a:cs typeface="Trebuchet MS"/>
                <a:sym typeface="Trebuchet MS"/>
              </a:rPr>
              <a:t> 	</a:t>
            </a:r>
            <a:r>
              <a:rPr b="0" lang="en" sz="1800">
                <a:solidFill>
                  <a:srgbClr val="434343"/>
                </a:solidFill>
                <a:latin typeface="Trebuchet MS"/>
                <a:ea typeface="Trebuchet MS"/>
                <a:cs typeface="Trebuchet MS"/>
                <a:sym typeface="Trebuchet MS"/>
              </a:rPr>
              <a:t>let iterator = 0;</a:t>
            </a:r>
            <a:endParaRPr b="0" sz="1800">
              <a:solidFill>
                <a:srgbClr val="434343"/>
              </a:solidFill>
              <a:latin typeface="Trebuchet MS"/>
              <a:ea typeface="Trebuchet MS"/>
              <a:cs typeface="Trebuchet MS"/>
              <a:sym typeface="Trebuchet MS"/>
            </a:endParaRPr>
          </a:p>
          <a:p>
            <a:pPr indent="0" lvl="0" marL="0" marR="25400" rtl="0" algn="l">
              <a:spcBef>
                <a:spcPts val="0"/>
              </a:spcBef>
              <a:spcAft>
                <a:spcPts val="0"/>
              </a:spcAft>
              <a:buNone/>
            </a:pPr>
            <a:r>
              <a:rPr b="0" lang="en" sz="1800">
                <a:solidFill>
                  <a:srgbClr val="434343"/>
                </a:solidFill>
                <a:latin typeface="Trebuchet MS"/>
                <a:ea typeface="Trebuchet MS"/>
                <a:cs typeface="Trebuchet MS"/>
                <a:sym typeface="Trebuchet MS"/>
              </a:rPr>
              <a:t>			do { </a:t>
            </a:r>
            <a:endParaRPr b="0" sz="1800">
              <a:solidFill>
                <a:srgbClr val="434343"/>
              </a:solidFill>
              <a:latin typeface="Trebuchet MS"/>
              <a:ea typeface="Trebuchet MS"/>
              <a:cs typeface="Trebuchet MS"/>
              <a:sym typeface="Trebuchet MS"/>
            </a:endParaRPr>
          </a:p>
          <a:p>
            <a:pPr indent="0" lvl="0" marL="0" marR="25400" rtl="0" algn="l">
              <a:spcBef>
                <a:spcPts val="0"/>
              </a:spcBef>
              <a:spcAft>
                <a:spcPts val="0"/>
              </a:spcAft>
              <a:buNone/>
            </a:pPr>
            <a:r>
              <a:rPr b="0" lang="en" sz="1800">
                <a:solidFill>
                  <a:srgbClr val="434343"/>
                </a:solidFill>
                <a:latin typeface="Trebuchet MS"/>
                <a:ea typeface="Trebuchet MS"/>
                <a:cs typeface="Trebuchet MS"/>
                <a:sym typeface="Trebuchet MS"/>
              </a:rPr>
              <a:t>				console.log(`Number is ${iterator}`);</a:t>
            </a:r>
            <a:endParaRPr b="0" sz="1800">
              <a:solidFill>
                <a:srgbClr val="434343"/>
              </a:solidFill>
              <a:latin typeface="Trebuchet MS"/>
              <a:ea typeface="Trebuchet MS"/>
              <a:cs typeface="Trebuchet MS"/>
              <a:sym typeface="Trebuchet MS"/>
            </a:endParaRPr>
          </a:p>
          <a:p>
            <a:pPr indent="0" lvl="0" marL="0" marR="25400" rtl="0" algn="l">
              <a:spcBef>
                <a:spcPts val="0"/>
              </a:spcBef>
              <a:spcAft>
                <a:spcPts val="0"/>
              </a:spcAft>
              <a:buNone/>
            </a:pPr>
            <a:r>
              <a:rPr b="0" lang="en" sz="1800">
                <a:solidFill>
                  <a:srgbClr val="434343"/>
                </a:solidFill>
                <a:latin typeface="Trebuchet MS"/>
                <a:ea typeface="Trebuchet MS"/>
                <a:cs typeface="Trebuchet MS"/>
                <a:sym typeface="Trebuchet MS"/>
              </a:rPr>
              <a:t>				iterator++;</a:t>
            </a:r>
            <a:endParaRPr b="0" sz="1800">
              <a:solidFill>
                <a:srgbClr val="434343"/>
              </a:solidFill>
              <a:latin typeface="Trebuchet MS"/>
              <a:ea typeface="Trebuchet MS"/>
              <a:cs typeface="Trebuchet MS"/>
              <a:sym typeface="Trebuchet MS"/>
            </a:endParaRPr>
          </a:p>
          <a:p>
            <a:pPr indent="0" lvl="0" marL="0" marR="254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 while </a:t>
            </a:r>
            <a:r>
              <a:rPr b="0" lang="en" sz="1800">
                <a:solidFill>
                  <a:srgbClr val="434343"/>
                </a:solidFill>
                <a:highlight>
                  <a:srgbClr val="FFFFFF"/>
                </a:highlight>
                <a:latin typeface="Trebuchet MS"/>
                <a:ea typeface="Trebuchet MS"/>
                <a:cs typeface="Trebuchet MS"/>
                <a:sym typeface="Trebuchet MS"/>
              </a:rPr>
              <a:t>( i&lt;5 );</a:t>
            </a:r>
            <a:endParaRPr b="0" sz="1800">
              <a:solidFill>
                <a:srgbClr val="434343"/>
              </a:solidFill>
              <a:highlight>
                <a:srgbClr val="FFFFFF"/>
              </a:highlight>
              <a:latin typeface="Trebuchet MS"/>
              <a:ea typeface="Trebuchet MS"/>
              <a:cs typeface="Trebuchet MS"/>
              <a:sym typeface="Trebuchet MS"/>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6" name="Shape 896"/>
        <p:cNvGrpSpPr/>
        <p:nvPr/>
      </p:nvGrpSpPr>
      <p:grpSpPr>
        <a:xfrm>
          <a:off x="0" y="0"/>
          <a:ext cx="0" cy="0"/>
          <a:chOff x="0" y="0"/>
          <a:chExt cx="0" cy="0"/>
        </a:xfrm>
      </p:grpSpPr>
      <p:sp>
        <p:nvSpPr>
          <p:cNvPr id="897" name="Google Shape;897;p100"/>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Loop &amp; Iteration (cont.)</a:t>
            </a:r>
            <a:endParaRPr sz="3600">
              <a:solidFill>
                <a:srgbClr val="63A814"/>
              </a:solidFill>
              <a:latin typeface="Alegreya"/>
              <a:ea typeface="Alegreya"/>
              <a:cs typeface="Alegreya"/>
              <a:sym typeface="Alegreya"/>
            </a:endParaRPr>
          </a:p>
        </p:txBody>
      </p:sp>
      <p:pic>
        <p:nvPicPr>
          <p:cNvPr id="898" name="Google Shape;898;p100"/>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899" name="Google Shape;899;p100"/>
          <p:cNvSpPr txBox="1"/>
          <p:nvPr>
            <p:ph type="title"/>
          </p:nvPr>
        </p:nvSpPr>
        <p:spPr>
          <a:xfrm>
            <a:off x="496350" y="1162925"/>
            <a:ext cx="8380500" cy="3876900"/>
          </a:xfrm>
          <a:prstGeom prst="rect">
            <a:avLst/>
          </a:prstGeom>
        </p:spPr>
        <p:txBody>
          <a:bodyPr anchorCtr="0" anchor="t" bIns="91425" lIns="91425" spcFirstLastPara="1" rIns="91425" wrap="square" tIns="91425">
            <a:noAutofit/>
          </a:bodyPr>
          <a:lstStyle/>
          <a:p>
            <a:pPr indent="0" lvl="0" marL="0" marR="25400" rtl="0" algn="l">
              <a:lnSpc>
                <a:spcPct val="100000"/>
              </a:lnSpc>
              <a:spcBef>
                <a:spcPts val="0"/>
              </a:spcBef>
              <a:spcAft>
                <a:spcPts val="0"/>
              </a:spcAft>
              <a:buNone/>
            </a:pPr>
            <a:r>
              <a:rPr lang="en" sz="2000">
                <a:solidFill>
                  <a:srgbClr val="0170BA"/>
                </a:solidFill>
                <a:highlight>
                  <a:srgbClr val="FFFFFF"/>
                </a:highlight>
                <a:latin typeface="Alegreya"/>
                <a:ea typeface="Alegreya"/>
                <a:cs typeface="Alegreya"/>
                <a:sym typeface="Alegreya"/>
              </a:rPr>
              <a:t>The for...in statement</a:t>
            </a:r>
            <a:endParaRPr b="0" i="1" sz="2000">
              <a:solidFill>
                <a:srgbClr val="0170BA"/>
              </a:solidFill>
              <a:latin typeface="Alegreya"/>
              <a:ea typeface="Alegreya"/>
              <a:cs typeface="Alegreya"/>
              <a:sym typeface="Alegreya"/>
            </a:endParaRPr>
          </a:p>
          <a:p>
            <a:pPr indent="-355600" lvl="0" marL="457200" rtl="0" algn="l">
              <a:lnSpc>
                <a:spcPct val="100000"/>
              </a:lnSpc>
              <a:spcBef>
                <a:spcPts val="600"/>
              </a:spcBef>
              <a:spcAft>
                <a:spcPts val="0"/>
              </a:spcAft>
              <a:buClr>
                <a:srgbClr val="434343"/>
              </a:buClr>
              <a:buSzPts val="2000"/>
              <a:buFont typeface="Alegreya"/>
              <a:buChar char="❏"/>
            </a:pPr>
            <a:r>
              <a:rPr b="0" lang="en" sz="2000">
                <a:solidFill>
                  <a:srgbClr val="434343"/>
                </a:solidFill>
                <a:highlight>
                  <a:srgbClr val="FFFFFF"/>
                </a:highlight>
                <a:latin typeface="Alegreya"/>
                <a:ea typeface="Alegreya"/>
                <a:cs typeface="Alegreya"/>
                <a:sym typeface="Alegreya"/>
              </a:rPr>
              <a:t>The </a:t>
            </a:r>
            <a:r>
              <a:rPr lang="en" sz="2000">
                <a:solidFill>
                  <a:schemeClr val="accent5"/>
                </a:solidFill>
                <a:highlight>
                  <a:srgbClr val="FFFFFF"/>
                </a:highlight>
                <a:latin typeface="Alegreya"/>
                <a:ea typeface="Alegreya"/>
                <a:cs typeface="Alegreya"/>
                <a:sym typeface="Alegreya"/>
              </a:rPr>
              <a:t>for...in</a:t>
            </a:r>
            <a:r>
              <a:rPr b="0" lang="en" sz="2000">
                <a:solidFill>
                  <a:srgbClr val="434343"/>
                </a:solidFill>
                <a:highlight>
                  <a:srgbClr val="FFFFFF"/>
                </a:highlight>
                <a:latin typeface="Alegreya"/>
                <a:ea typeface="Alegreya"/>
                <a:cs typeface="Alegreya"/>
                <a:sym typeface="Alegreya"/>
              </a:rPr>
              <a:t> statement iterates a specified variable over all the enumerable properties of an </a:t>
            </a:r>
            <a:r>
              <a:rPr b="0" lang="en" sz="2000">
                <a:solidFill>
                  <a:schemeClr val="accent5"/>
                </a:solidFill>
                <a:highlight>
                  <a:srgbClr val="FFFFFF"/>
                </a:highlight>
                <a:latin typeface="Alegreya"/>
                <a:ea typeface="Alegreya"/>
                <a:cs typeface="Alegreya"/>
                <a:sym typeface="Alegreya"/>
              </a:rPr>
              <a:t>object</a:t>
            </a:r>
            <a:r>
              <a:rPr b="0" lang="en" sz="2000">
                <a:solidFill>
                  <a:srgbClr val="434343"/>
                </a:solidFill>
                <a:highlight>
                  <a:srgbClr val="FFFFFF"/>
                </a:highlight>
                <a:latin typeface="Alegreya"/>
                <a:ea typeface="Alegreya"/>
                <a:cs typeface="Alegreya"/>
                <a:sym typeface="Alegreya"/>
              </a:rPr>
              <a:t>. For each distinct property, JavaScript executes the specified statements. </a:t>
            </a:r>
            <a:endParaRPr b="0" sz="2000">
              <a:solidFill>
                <a:srgbClr val="434343"/>
              </a:solidFill>
              <a:latin typeface="Alegreya"/>
              <a:ea typeface="Alegreya"/>
              <a:cs typeface="Alegreya"/>
              <a:sym typeface="Alegreya"/>
            </a:endParaRPr>
          </a:p>
          <a:p>
            <a:pPr indent="0" lvl="0" marL="0" rtl="0" algn="l">
              <a:lnSpc>
                <a:spcPct val="100000"/>
              </a:lnSpc>
              <a:spcBef>
                <a:spcPts val="600"/>
              </a:spcBef>
              <a:spcAft>
                <a:spcPts val="0"/>
              </a:spcAft>
              <a:buNone/>
            </a:pPr>
            <a:r>
              <a:rPr lang="en" sz="2000">
                <a:solidFill>
                  <a:schemeClr val="accent5"/>
                </a:solidFill>
                <a:latin typeface="Alegreya"/>
                <a:ea typeface="Alegreya"/>
                <a:cs typeface="Alegreya"/>
                <a:sym typeface="Alegreya"/>
              </a:rPr>
              <a:t>Syntax: </a:t>
            </a:r>
            <a:r>
              <a:rPr lang="en" sz="2000">
                <a:solidFill>
                  <a:srgbClr val="434343"/>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for (variable in object) {</a:t>
            </a:r>
            <a:br>
              <a:rPr b="0" lang="en" sz="1800">
                <a:solidFill>
                  <a:srgbClr val="434343"/>
                </a:solidFill>
                <a:latin typeface="Trebuchet MS"/>
                <a:ea typeface="Trebuchet MS"/>
                <a:cs typeface="Trebuchet MS"/>
                <a:sym typeface="Trebuchet MS"/>
              </a:rPr>
            </a:br>
            <a:r>
              <a:rPr b="0" lang="en" sz="1800">
                <a:solidFill>
                  <a:srgbClr val="434343"/>
                </a:solidFill>
                <a:latin typeface="Trebuchet MS"/>
                <a:ea typeface="Trebuchet MS"/>
                <a:cs typeface="Trebuchet MS"/>
                <a:sym typeface="Trebuchet MS"/>
              </a:rPr>
              <a:t>  				statements</a:t>
            </a:r>
            <a:br>
              <a:rPr b="0" lang="en" sz="1800">
                <a:solidFill>
                  <a:srgbClr val="434343"/>
                </a:solidFill>
                <a:latin typeface="Trebuchet MS"/>
                <a:ea typeface="Trebuchet MS"/>
                <a:cs typeface="Trebuchet MS"/>
                <a:sym typeface="Trebuchet MS"/>
              </a:rPr>
            </a:br>
            <a:r>
              <a:rPr b="0" lang="en" sz="1800">
                <a:solidFill>
                  <a:srgbClr val="434343"/>
                </a:solidFill>
                <a:latin typeface="Trebuchet MS"/>
                <a:ea typeface="Trebuchet MS"/>
                <a:cs typeface="Trebuchet MS"/>
                <a:sym typeface="Trebuchet MS"/>
              </a:rPr>
              <a:t>			}</a:t>
            </a:r>
            <a:endParaRPr b="0" sz="1800">
              <a:solidFill>
                <a:srgbClr val="434343"/>
              </a:solidFill>
              <a:latin typeface="Trebuchet MS"/>
              <a:ea typeface="Trebuchet MS"/>
              <a:cs typeface="Trebuchet MS"/>
              <a:sym typeface="Trebuchet MS"/>
            </a:endParaRPr>
          </a:p>
          <a:p>
            <a:pPr indent="0" lvl="0" marL="0" rtl="0" algn="l">
              <a:lnSpc>
                <a:spcPct val="100000"/>
              </a:lnSpc>
              <a:spcBef>
                <a:spcPts val="600"/>
              </a:spcBef>
              <a:spcAft>
                <a:spcPts val="0"/>
              </a:spcAft>
              <a:buNone/>
            </a:pPr>
            <a:r>
              <a:rPr lang="en" sz="1800">
                <a:solidFill>
                  <a:schemeClr val="accent5"/>
                </a:solidFill>
                <a:latin typeface="Trebuchet MS"/>
                <a:ea typeface="Trebuchet MS"/>
                <a:cs typeface="Trebuchet MS"/>
                <a:sym typeface="Trebuchet MS"/>
              </a:rPr>
              <a:t>Example:</a:t>
            </a:r>
            <a:r>
              <a:rPr b="0" lang="en" sz="1800">
                <a:solidFill>
                  <a:schemeClr val="accent5"/>
                </a:solidFill>
                <a:latin typeface="Trebuchet MS"/>
                <a:ea typeface="Trebuchet MS"/>
                <a:cs typeface="Trebuchet MS"/>
                <a:sym typeface="Trebuchet MS"/>
              </a:rPr>
              <a:t>  	</a:t>
            </a:r>
            <a:r>
              <a:rPr b="0" lang="en" sz="1700">
                <a:solidFill>
                  <a:srgbClr val="434343"/>
                </a:solidFill>
                <a:latin typeface="Trebuchet MS"/>
                <a:ea typeface="Trebuchet MS"/>
                <a:cs typeface="Trebuchet MS"/>
                <a:sym typeface="Trebuchet MS"/>
              </a:rPr>
              <a:t>var person = { fname:"John", lname:"Doe", age:25 };</a:t>
            </a:r>
            <a:endParaRPr b="0" sz="1700">
              <a:solidFill>
                <a:srgbClr val="434343"/>
              </a:solidFill>
              <a:latin typeface="Trebuchet MS"/>
              <a:ea typeface="Trebuchet MS"/>
              <a:cs typeface="Trebuchet MS"/>
              <a:sym typeface="Trebuchet MS"/>
            </a:endParaRPr>
          </a:p>
          <a:p>
            <a:pPr indent="457200" lvl="0" marL="914400" rtl="0" algn="l">
              <a:lnSpc>
                <a:spcPct val="100000"/>
              </a:lnSpc>
              <a:spcBef>
                <a:spcPts val="500"/>
              </a:spcBef>
              <a:spcAft>
                <a:spcPts val="0"/>
              </a:spcAft>
              <a:buNone/>
            </a:pPr>
            <a:r>
              <a:rPr b="0" lang="en" sz="1700">
                <a:solidFill>
                  <a:srgbClr val="434343"/>
                </a:solidFill>
                <a:latin typeface="Trebuchet MS"/>
                <a:ea typeface="Trebuchet MS"/>
                <a:cs typeface="Trebuchet MS"/>
                <a:sym typeface="Trebuchet MS"/>
              </a:rPr>
              <a:t>for (var x in person) {</a:t>
            </a:r>
            <a:endParaRPr b="0" sz="17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rPr b="0" lang="en" sz="1700">
                <a:solidFill>
                  <a:srgbClr val="434343"/>
                </a:solidFill>
                <a:latin typeface="Trebuchet MS"/>
                <a:ea typeface="Trebuchet MS"/>
                <a:cs typeface="Trebuchet MS"/>
                <a:sym typeface="Trebuchet MS"/>
              </a:rPr>
              <a:t>  				console.log(`Person’s info ${person[x]}`);</a:t>
            </a:r>
            <a:endParaRPr b="0" sz="1700">
              <a:solidFill>
                <a:srgbClr val="434343"/>
              </a:solidFill>
              <a:latin typeface="Trebuchet MS"/>
              <a:ea typeface="Trebuchet MS"/>
              <a:cs typeface="Trebuchet MS"/>
              <a:sym typeface="Trebuchet MS"/>
            </a:endParaRPr>
          </a:p>
          <a:p>
            <a:pPr indent="457200" lvl="0" marL="914400" rtl="0" algn="l">
              <a:lnSpc>
                <a:spcPct val="100000"/>
              </a:lnSpc>
              <a:spcBef>
                <a:spcPts val="500"/>
              </a:spcBef>
              <a:spcAft>
                <a:spcPts val="0"/>
              </a:spcAft>
              <a:buNone/>
            </a:pPr>
            <a:r>
              <a:rPr b="0" lang="en" sz="1700">
                <a:solidFill>
                  <a:srgbClr val="434343"/>
                </a:solidFill>
                <a:latin typeface="Trebuchet MS"/>
                <a:ea typeface="Trebuchet MS"/>
                <a:cs typeface="Trebuchet MS"/>
                <a:sym typeface="Trebuchet MS"/>
              </a:rPr>
              <a:t>}</a:t>
            </a:r>
            <a:endParaRPr b="0" sz="1700">
              <a:solidFill>
                <a:srgbClr val="434343"/>
              </a:solidFill>
              <a:latin typeface="Trebuchet MS"/>
              <a:ea typeface="Trebuchet MS"/>
              <a:cs typeface="Trebuchet MS"/>
              <a:sym typeface="Trebuchet MS"/>
            </a:endParaRPr>
          </a:p>
          <a:p>
            <a:pPr indent="0" lvl="0" marL="0" rtl="0" algn="l">
              <a:lnSpc>
                <a:spcPct val="100000"/>
              </a:lnSpc>
              <a:spcBef>
                <a:spcPts val="600"/>
              </a:spcBef>
              <a:spcAft>
                <a:spcPts val="0"/>
              </a:spcAft>
              <a:buNone/>
            </a:pPr>
            <a:r>
              <a:t/>
            </a:r>
            <a:endParaRPr b="0" sz="1800">
              <a:solidFill>
                <a:schemeClr val="accent5"/>
              </a:solidFill>
              <a:latin typeface="Trebuchet MS"/>
              <a:ea typeface="Trebuchet MS"/>
              <a:cs typeface="Trebuchet MS"/>
              <a:sym typeface="Trebuchet MS"/>
            </a:endParaRPr>
          </a:p>
          <a:p>
            <a:pPr indent="0" lvl="0" marL="0" marR="25400" rtl="0" algn="l">
              <a:lnSpc>
                <a:spcPct val="100000"/>
              </a:lnSpc>
              <a:spcBef>
                <a:spcPts val="0"/>
              </a:spcBef>
              <a:spcAft>
                <a:spcPts val="0"/>
              </a:spcAft>
              <a:buNone/>
            </a:pPr>
            <a:r>
              <a:t/>
            </a:r>
            <a:endParaRPr b="0" sz="1800">
              <a:solidFill>
                <a:srgbClr val="434343"/>
              </a:solidFill>
              <a:highlight>
                <a:srgbClr val="FFFFFF"/>
              </a:highlight>
              <a:latin typeface="Trebuchet MS"/>
              <a:ea typeface="Trebuchet MS"/>
              <a:cs typeface="Trebuchet MS"/>
              <a:sym typeface="Trebuchet MS"/>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3" name="Shape 903"/>
        <p:cNvGrpSpPr/>
        <p:nvPr/>
      </p:nvGrpSpPr>
      <p:grpSpPr>
        <a:xfrm>
          <a:off x="0" y="0"/>
          <a:ext cx="0" cy="0"/>
          <a:chOff x="0" y="0"/>
          <a:chExt cx="0" cy="0"/>
        </a:xfrm>
      </p:grpSpPr>
      <p:sp>
        <p:nvSpPr>
          <p:cNvPr id="904" name="Google Shape;904;p101"/>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Loop &amp; Iteration (cont.)</a:t>
            </a:r>
            <a:endParaRPr sz="3600">
              <a:solidFill>
                <a:srgbClr val="63A814"/>
              </a:solidFill>
              <a:latin typeface="Alegreya"/>
              <a:ea typeface="Alegreya"/>
              <a:cs typeface="Alegreya"/>
              <a:sym typeface="Alegreya"/>
            </a:endParaRPr>
          </a:p>
        </p:txBody>
      </p:sp>
      <p:pic>
        <p:nvPicPr>
          <p:cNvPr id="905" name="Google Shape;905;p101"/>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906" name="Google Shape;906;p101"/>
          <p:cNvSpPr txBox="1"/>
          <p:nvPr>
            <p:ph type="title"/>
          </p:nvPr>
        </p:nvSpPr>
        <p:spPr>
          <a:xfrm>
            <a:off x="496350" y="1162925"/>
            <a:ext cx="8380500" cy="3876900"/>
          </a:xfrm>
          <a:prstGeom prst="rect">
            <a:avLst/>
          </a:prstGeom>
        </p:spPr>
        <p:txBody>
          <a:bodyPr anchorCtr="0" anchor="t" bIns="91425" lIns="91425" spcFirstLastPara="1" rIns="91425" wrap="square" tIns="91425">
            <a:noAutofit/>
          </a:bodyPr>
          <a:lstStyle/>
          <a:p>
            <a:pPr indent="0" lvl="0" marL="0" marR="25400" rtl="0" algn="l">
              <a:lnSpc>
                <a:spcPct val="100000"/>
              </a:lnSpc>
              <a:spcBef>
                <a:spcPts val="0"/>
              </a:spcBef>
              <a:spcAft>
                <a:spcPts val="0"/>
              </a:spcAft>
              <a:buNone/>
            </a:pPr>
            <a:r>
              <a:rPr lang="en" sz="2000">
                <a:solidFill>
                  <a:srgbClr val="0170BA"/>
                </a:solidFill>
                <a:highlight>
                  <a:srgbClr val="FFFFFF"/>
                </a:highlight>
                <a:latin typeface="Alegreya"/>
                <a:ea typeface="Alegreya"/>
                <a:cs typeface="Alegreya"/>
                <a:sym typeface="Alegreya"/>
              </a:rPr>
              <a:t>The Break statement</a:t>
            </a:r>
            <a:endParaRPr b="0" i="1" sz="2000">
              <a:solidFill>
                <a:srgbClr val="0170BA"/>
              </a:solidFill>
              <a:latin typeface="Alegreya"/>
              <a:ea typeface="Alegreya"/>
              <a:cs typeface="Alegreya"/>
              <a:sym typeface="Alegreya"/>
            </a:endParaRPr>
          </a:p>
          <a:p>
            <a:pPr indent="-355600" lvl="0" marL="457200" rtl="0" algn="l">
              <a:lnSpc>
                <a:spcPct val="100000"/>
              </a:lnSpc>
              <a:spcBef>
                <a:spcPts val="6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break</a:t>
            </a:r>
            <a:r>
              <a:rPr b="0" lang="en" sz="2000">
                <a:solidFill>
                  <a:schemeClr val="accent5"/>
                </a:solidFill>
                <a:latin typeface="Alegreya"/>
                <a:ea typeface="Alegreya"/>
                <a:cs typeface="Alegreya"/>
                <a:sym typeface="Alegreya"/>
              </a:rPr>
              <a:t> </a:t>
            </a:r>
            <a:r>
              <a:rPr b="0" lang="en" sz="2000">
                <a:solidFill>
                  <a:srgbClr val="434343"/>
                </a:solidFill>
                <a:latin typeface="Alegreya"/>
                <a:ea typeface="Alegreya"/>
                <a:cs typeface="Alegreya"/>
                <a:sym typeface="Alegreya"/>
              </a:rPr>
              <a:t>statement can be used to "</a:t>
            </a:r>
            <a:r>
              <a:rPr lang="en" sz="2000">
                <a:solidFill>
                  <a:schemeClr val="accent5"/>
                </a:solidFill>
                <a:latin typeface="Alegreya"/>
                <a:ea typeface="Alegreya"/>
                <a:cs typeface="Alegreya"/>
                <a:sym typeface="Alegreya"/>
              </a:rPr>
              <a:t>jumps out</a:t>
            </a:r>
            <a:r>
              <a:rPr b="0" lang="en" sz="2000">
                <a:solidFill>
                  <a:srgbClr val="434343"/>
                </a:solidFill>
                <a:latin typeface="Alegreya"/>
                <a:ea typeface="Alegreya"/>
                <a:cs typeface="Alegreya"/>
                <a:sym typeface="Alegreya"/>
              </a:rPr>
              <a:t>" of a loop.</a:t>
            </a:r>
            <a:endParaRPr b="0" sz="2000">
              <a:solidFill>
                <a:srgbClr val="434343"/>
              </a:solidFill>
              <a:latin typeface="Alegreya"/>
              <a:ea typeface="Alegreya"/>
              <a:cs typeface="Alegreya"/>
              <a:sym typeface="Alegreya"/>
            </a:endParaRPr>
          </a:p>
          <a:p>
            <a:pPr indent="-355600" lvl="0" marL="457200" marR="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You have already seen the </a:t>
            </a:r>
            <a:r>
              <a:rPr lang="en" sz="2000">
                <a:solidFill>
                  <a:schemeClr val="accent5"/>
                </a:solidFill>
                <a:latin typeface="Alegreya"/>
                <a:ea typeface="Alegreya"/>
                <a:cs typeface="Alegreya"/>
                <a:sym typeface="Alegreya"/>
              </a:rPr>
              <a:t>break</a:t>
            </a:r>
            <a:r>
              <a:rPr b="0" lang="en" sz="2000">
                <a:solidFill>
                  <a:schemeClr val="accent5"/>
                </a:solidFill>
                <a:latin typeface="Alegreya"/>
                <a:ea typeface="Alegreya"/>
                <a:cs typeface="Alegreya"/>
                <a:sym typeface="Alegreya"/>
              </a:rPr>
              <a:t> </a:t>
            </a:r>
            <a:r>
              <a:rPr b="0" lang="en" sz="2000">
                <a:solidFill>
                  <a:srgbClr val="434343"/>
                </a:solidFill>
                <a:latin typeface="Alegreya"/>
                <a:ea typeface="Alegreya"/>
                <a:cs typeface="Alegreya"/>
                <a:sym typeface="Alegreya"/>
              </a:rPr>
              <a:t>statement used in an earlier chapter of this slide. It was used to "</a:t>
            </a:r>
            <a:r>
              <a:rPr lang="en" sz="2000">
                <a:solidFill>
                  <a:schemeClr val="accent5"/>
                </a:solidFill>
                <a:latin typeface="Alegreya"/>
                <a:ea typeface="Alegreya"/>
                <a:cs typeface="Alegreya"/>
                <a:sym typeface="Alegreya"/>
              </a:rPr>
              <a:t>jump out</a:t>
            </a:r>
            <a:r>
              <a:rPr b="0" lang="en" sz="2000">
                <a:solidFill>
                  <a:srgbClr val="434343"/>
                </a:solidFill>
                <a:latin typeface="Alegreya"/>
                <a:ea typeface="Alegreya"/>
                <a:cs typeface="Alegreya"/>
                <a:sym typeface="Alegreya"/>
              </a:rPr>
              <a:t>" of a </a:t>
            </a:r>
            <a:r>
              <a:rPr lang="en" sz="2000">
                <a:solidFill>
                  <a:schemeClr val="accent5"/>
                </a:solidFill>
                <a:latin typeface="Alegreya"/>
                <a:ea typeface="Alegreya"/>
                <a:cs typeface="Alegreya"/>
                <a:sym typeface="Alegreya"/>
              </a:rPr>
              <a:t>switch()</a:t>
            </a:r>
            <a:r>
              <a:rPr b="0" lang="en" sz="2000">
                <a:solidFill>
                  <a:srgbClr val="434343"/>
                </a:solidFill>
                <a:latin typeface="Alegreya"/>
                <a:ea typeface="Alegreya"/>
                <a:cs typeface="Alegreya"/>
                <a:sym typeface="Alegreya"/>
              </a:rPr>
              <a:t> statement.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break statement</a:t>
            </a:r>
            <a:r>
              <a:rPr b="0" lang="en" sz="2000">
                <a:solidFill>
                  <a:srgbClr val="434343"/>
                </a:solidFill>
                <a:latin typeface="Alegreya"/>
                <a:ea typeface="Alegreya"/>
                <a:cs typeface="Alegreya"/>
                <a:sym typeface="Alegreya"/>
              </a:rPr>
              <a:t> breaks the loop and continues executing the code after the loop (if any):</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chemeClr val="accent5"/>
                </a:solidFill>
                <a:latin typeface="Alegreya"/>
                <a:ea typeface="Alegreya"/>
                <a:cs typeface="Alegreya"/>
                <a:sym typeface="Alegreya"/>
              </a:rPr>
              <a:t>Example: 	</a:t>
            </a:r>
            <a:r>
              <a:rPr b="0" i="1" lang="en" sz="1800">
                <a:solidFill>
                  <a:srgbClr val="434343"/>
                </a:solidFill>
                <a:latin typeface="Trebuchet MS"/>
                <a:ea typeface="Trebuchet MS"/>
                <a:cs typeface="Trebuchet MS"/>
                <a:sym typeface="Trebuchet MS"/>
              </a:rPr>
              <a:t>for (var i=0; i&lt;10; i++) {</a:t>
            </a:r>
            <a:endParaRPr b="0" i="1" sz="1800">
              <a:solidFill>
                <a:srgbClr val="434343"/>
              </a:solidFill>
              <a:latin typeface="Trebuchet MS"/>
              <a:ea typeface="Trebuchet MS"/>
              <a:cs typeface="Trebuchet MS"/>
              <a:sym typeface="Trebuchet MS"/>
            </a:endParaRPr>
          </a:p>
          <a:p>
            <a:pPr indent="0" lvl="0" marL="182880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  if (i==3)  {  break;  }</a:t>
            </a:r>
            <a:endParaRPr b="0" i="1" sz="1800">
              <a:solidFill>
                <a:srgbClr val="434343"/>
              </a:solidFill>
              <a:latin typeface="Trebuchet MS"/>
              <a:ea typeface="Trebuchet MS"/>
              <a:cs typeface="Trebuchet MS"/>
              <a:sym typeface="Trebuchet MS"/>
            </a:endParaRPr>
          </a:p>
          <a:p>
            <a:pPr indent="0" lvl="0" marL="182880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  console.log(`The number is ${i}`);</a:t>
            </a:r>
            <a:endParaRPr b="0" i="1" sz="1800">
              <a:solidFill>
                <a:srgbClr val="434343"/>
              </a:solidFill>
              <a:latin typeface="Trebuchet MS"/>
              <a:ea typeface="Trebuchet MS"/>
              <a:cs typeface="Trebuchet MS"/>
              <a:sym typeface="Trebuchet MS"/>
            </a:endParaRPr>
          </a:p>
          <a:p>
            <a:pPr indent="457200" lvl="0" marL="91440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a:t>
            </a:r>
            <a:endParaRPr b="0" i="1" sz="1800">
              <a:solidFill>
                <a:srgbClr val="434343"/>
              </a:solidFill>
              <a:latin typeface="Trebuchet MS"/>
              <a:ea typeface="Trebuchet MS"/>
              <a:cs typeface="Trebuchet MS"/>
              <a:sym typeface="Trebuchet MS"/>
            </a:endParaRPr>
          </a:p>
          <a:p>
            <a:pPr indent="457200" lvl="0" marL="914400" rtl="0" algn="l">
              <a:lnSpc>
                <a:spcPct val="100000"/>
              </a:lnSpc>
              <a:spcBef>
                <a:spcPts val="500"/>
              </a:spcBef>
              <a:spcAft>
                <a:spcPts val="0"/>
              </a:spcAft>
              <a:buNone/>
            </a:pPr>
            <a:r>
              <a:t/>
            </a:r>
            <a:endParaRPr sz="2000">
              <a:solidFill>
                <a:schemeClr val="accent5"/>
              </a:solidFill>
              <a:latin typeface="Alegreya"/>
              <a:ea typeface="Alegreya"/>
              <a:cs typeface="Alegreya"/>
              <a:sym typeface="Alegreya"/>
            </a:endParaRPr>
          </a:p>
          <a:p>
            <a:pPr indent="0" lvl="0" marL="0" rtl="0" algn="l">
              <a:lnSpc>
                <a:spcPct val="100000"/>
              </a:lnSpc>
              <a:spcBef>
                <a:spcPts val="600"/>
              </a:spcBef>
              <a:spcAft>
                <a:spcPts val="0"/>
              </a:spcAft>
              <a:buNone/>
            </a:pPr>
            <a:r>
              <a:t/>
            </a:r>
            <a:endParaRPr b="0" sz="2000">
              <a:solidFill>
                <a:schemeClr val="accent5"/>
              </a:solidFill>
              <a:latin typeface="Alegreya"/>
              <a:ea typeface="Alegreya"/>
              <a:cs typeface="Alegreya"/>
              <a:sym typeface="Alegreya"/>
            </a:endParaRPr>
          </a:p>
          <a:p>
            <a:pPr indent="0" lvl="0" marL="0" marR="25400" rtl="0" algn="l">
              <a:lnSpc>
                <a:spcPct val="100000"/>
              </a:lnSpc>
              <a:spcBef>
                <a:spcPts val="0"/>
              </a:spcBef>
              <a:spcAft>
                <a:spcPts val="0"/>
              </a:spcAft>
              <a:buNone/>
            </a:pPr>
            <a:r>
              <a:t/>
            </a:r>
            <a:endParaRPr b="0" sz="2000">
              <a:solidFill>
                <a:srgbClr val="434343"/>
              </a:solidFill>
              <a:highlight>
                <a:srgbClr val="FFFFFF"/>
              </a:highlight>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Introduction (cont.)</a:t>
            </a:r>
            <a:endParaRPr sz="3600">
              <a:solidFill>
                <a:srgbClr val="63A814"/>
              </a:solidFill>
              <a:latin typeface="Alegreya"/>
              <a:ea typeface="Alegreya"/>
              <a:cs typeface="Alegreya"/>
              <a:sym typeface="Alegreya"/>
            </a:endParaRPr>
          </a:p>
        </p:txBody>
      </p:sp>
      <p:sp>
        <p:nvSpPr>
          <p:cNvPr id="332" name="Google Shape;332;p21"/>
          <p:cNvSpPr txBox="1"/>
          <p:nvPr>
            <p:ph type="title"/>
          </p:nvPr>
        </p:nvSpPr>
        <p:spPr>
          <a:xfrm>
            <a:off x="542400" y="1190400"/>
            <a:ext cx="8380500" cy="38769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sz="2000" u="sng">
                <a:solidFill>
                  <a:srgbClr val="63A814"/>
                </a:solidFill>
                <a:latin typeface="Alegreya"/>
                <a:ea typeface="Alegreya"/>
                <a:cs typeface="Alegreya"/>
                <a:sym typeface="Alegreya"/>
              </a:rPr>
              <a:t>Did You Know?</a:t>
            </a:r>
            <a:endParaRPr sz="2000" u="sng">
              <a:solidFill>
                <a:srgbClr val="63A814"/>
              </a:solidFill>
              <a:latin typeface="Alegreya"/>
              <a:ea typeface="Alegreya"/>
              <a:cs typeface="Alegreya"/>
              <a:sym typeface="Alegreya"/>
            </a:endParaRPr>
          </a:p>
          <a:p>
            <a:pPr indent="-355600" lvl="0" marL="457200" rtl="0" algn="l">
              <a:lnSpc>
                <a:spcPct val="115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Nowadays, Javascript has released its version to </a:t>
            </a:r>
            <a:r>
              <a:rPr lang="en" sz="2000">
                <a:solidFill>
                  <a:srgbClr val="434343"/>
                </a:solidFill>
                <a:latin typeface="Alegreya"/>
                <a:ea typeface="Alegreya"/>
                <a:cs typeface="Alegreya"/>
                <a:sym typeface="Alegreya"/>
              </a:rPr>
              <a:t>ES8 </a:t>
            </a:r>
            <a:r>
              <a:rPr b="0" lang="en" sz="2000">
                <a:solidFill>
                  <a:srgbClr val="434343"/>
                </a:solidFill>
                <a:latin typeface="Alegreya"/>
                <a:ea typeface="Alegreya"/>
                <a:cs typeface="Alegreya"/>
                <a:sym typeface="Alegreya"/>
              </a:rPr>
              <a:t>and it is the latest version. </a:t>
            </a:r>
            <a:endParaRPr b="0" sz="2000">
              <a:solidFill>
                <a:srgbClr val="434343"/>
              </a:solidFill>
              <a:latin typeface="Alegreya"/>
              <a:ea typeface="Alegreya"/>
              <a:cs typeface="Alegreya"/>
              <a:sym typeface="Alegreya"/>
            </a:endParaRPr>
          </a:p>
          <a:p>
            <a:pPr indent="-355600" lvl="0" marL="457200" rtl="0" algn="l">
              <a:lnSpc>
                <a:spcPct val="115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But </a:t>
            </a:r>
            <a:r>
              <a:rPr lang="en" sz="2000">
                <a:solidFill>
                  <a:srgbClr val="434343"/>
                </a:solidFill>
                <a:latin typeface="Alegreya"/>
                <a:ea typeface="Alegreya"/>
                <a:cs typeface="Alegreya"/>
                <a:sym typeface="Alegreya"/>
              </a:rPr>
              <a:t>ES6 </a:t>
            </a:r>
            <a:r>
              <a:rPr b="0" lang="en" sz="2000">
                <a:solidFill>
                  <a:srgbClr val="434343"/>
                </a:solidFill>
                <a:latin typeface="Alegreya"/>
                <a:ea typeface="Alegreya"/>
                <a:cs typeface="Alegreya"/>
                <a:sym typeface="Alegreya"/>
              </a:rPr>
              <a:t>version is the extreme change of Javascript in the history. Even though Javascript has released to </a:t>
            </a:r>
            <a:r>
              <a:rPr lang="en" sz="2000">
                <a:solidFill>
                  <a:srgbClr val="434343"/>
                </a:solidFill>
                <a:latin typeface="Alegreya"/>
                <a:ea typeface="Alegreya"/>
                <a:cs typeface="Alegreya"/>
                <a:sym typeface="Alegreya"/>
              </a:rPr>
              <a:t>ES8</a:t>
            </a:r>
            <a:r>
              <a:rPr b="0" lang="en" sz="2000">
                <a:solidFill>
                  <a:srgbClr val="434343"/>
                </a:solidFill>
                <a:latin typeface="Alegreya"/>
                <a:ea typeface="Alegreya"/>
                <a:cs typeface="Alegreya"/>
                <a:sym typeface="Alegreya"/>
              </a:rPr>
              <a:t>, but </a:t>
            </a:r>
            <a:r>
              <a:rPr lang="en" sz="2000">
                <a:solidFill>
                  <a:srgbClr val="434343"/>
                </a:solidFill>
                <a:latin typeface="Alegreya"/>
                <a:ea typeface="Alegreya"/>
                <a:cs typeface="Alegreya"/>
                <a:sym typeface="Alegreya"/>
              </a:rPr>
              <a:t>ES6 </a:t>
            </a:r>
            <a:r>
              <a:rPr b="0" lang="en" sz="2000">
                <a:solidFill>
                  <a:srgbClr val="434343"/>
                </a:solidFill>
                <a:latin typeface="Alegreya"/>
                <a:ea typeface="Alegreya"/>
                <a:cs typeface="Alegreya"/>
                <a:sym typeface="Alegreya"/>
              </a:rPr>
              <a:t>is still popular. </a:t>
            </a:r>
            <a:endParaRPr b="0" sz="2000">
              <a:solidFill>
                <a:srgbClr val="434343"/>
              </a:solidFill>
              <a:latin typeface="Alegreya"/>
              <a:ea typeface="Alegreya"/>
              <a:cs typeface="Alegreya"/>
              <a:sym typeface="Alegreya"/>
            </a:endParaRPr>
          </a:p>
        </p:txBody>
      </p:sp>
      <p:pic>
        <p:nvPicPr>
          <p:cNvPr id="333" name="Google Shape;333;p21"/>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0" name="Shape 910"/>
        <p:cNvGrpSpPr/>
        <p:nvPr/>
      </p:nvGrpSpPr>
      <p:grpSpPr>
        <a:xfrm>
          <a:off x="0" y="0"/>
          <a:ext cx="0" cy="0"/>
          <a:chOff x="0" y="0"/>
          <a:chExt cx="0" cy="0"/>
        </a:xfrm>
      </p:grpSpPr>
      <p:sp>
        <p:nvSpPr>
          <p:cNvPr id="911" name="Google Shape;911;p102"/>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Loop &amp; Iteration (cont.)</a:t>
            </a:r>
            <a:endParaRPr sz="3600">
              <a:solidFill>
                <a:srgbClr val="63A814"/>
              </a:solidFill>
              <a:latin typeface="Alegreya"/>
              <a:ea typeface="Alegreya"/>
              <a:cs typeface="Alegreya"/>
              <a:sym typeface="Alegreya"/>
            </a:endParaRPr>
          </a:p>
        </p:txBody>
      </p:sp>
      <p:pic>
        <p:nvPicPr>
          <p:cNvPr id="912" name="Google Shape;912;p102"/>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913" name="Google Shape;913;p102"/>
          <p:cNvSpPr txBox="1"/>
          <p:nvPr>
            <p:ph type="title"/>
          </p:nvPr>
        </p:nvSpPr>
        <p:spPr>
          <a:xfrm>
            <a:off x="496350" y="1162925"/>
            <a:ext cx="8380500" cy="3876900"/>
          </a:xfrm>
          <a:prstGeom prst="rect">
            <a:avLst/>
          </a:prstGeom>
        </p:spPr>
        <p:txBody>
          <a:bodyPr anchorCtr="0" anchor="t" bIns="91425" lIns="91425" spcFirstLastPara="1" rIns="91425" wrap="square" tIns="91425">
            <a:noAutofit/>
          </a:bodyPr>
          <a:lstStyle/>
          <a:p>
            <a:pPr indent="0" lvl="0" marL="0" marR="25400" rtl="0" algn="l">
              <a:lnSpc>
                <a:spcPct val="100000"/>
              </a:lnSpc>
              <a:spcBef>
                <a:spcPts val="0"/>
              </a:spcBef>
              <a:spcAft>
                <a:spcPts val="0"/>
              </a:spcAft>
              <a:buNone/>
            </a:pPr>
            <a:r>
              <a:rPr lang="en" sz="2000">
                <a:solidFill>
                  <a:srgbClr val="0170BA"/>
                </a:solidFill>
                <a:highlight>
                  <a:srgbClr val="FFFFFF"/>
                </a:highlight>
                <a:latin typeface="Alegreya"/>
                <a:ea typeface="Alegreya"/>
                <a:cs typeface="Alegreya"/>
                <a:sym typeface="Alegreya"/>
              </a:rPr>
              <a:t>The Continue statement</a:t>
            </a:r>
            <a:endParaRPr b="0" i="1" sz="2000">
              <a:solidFill>
                <a:srgbClr val="0170BA"/>
              </a:solidFill>
              <a:latin typeface="Alegreya"/>
              <a:ea typeface="Alegreya"/>
              <a:cs typeface="Alegreya"/>
              <a:sym typeface="Alegreya"/>
            </a:endParaRPr>
          </a:p>
          <a:p>
            <a:pPr indent="-355600" lvl="0" marL="457200" rtl="0" algn="l">
              <a:lnSpc>
                <a:spcPct val="100000"/>
              </a:lnSpc>
              <a:spcBef>
                <a:spcPts val="6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continue</a:t>
            </a:r>
            <a:r>
              <a:rPr b="0" lang="en" sz="2000">
                <a:solidFill>
                  <a:schemeClr val="accent5"/>
                </a:solidFill>
                <a:latin typeface="Alegreya"/>
                <a:ea typeface="Alegreya"/>
                <a:cs typeface="Alegreya"/>
                <a:sym typeface="Alegreya"/>
              </a:rPr>
              <a:t> </a:t>
            </a:r>
            <a:r>
              <a:rPr b="0" lang="en" sz="2000">
                <a:solidFill>
                  <a:srgbClr val="434343"/>
                </a:solidFill>
                <a:latin typeface="Alegreya"/>
                <a:ea typeface="Alegreya"/>
                <a:cs typeface="Alegreya"/>
                <a:sym typeface="Alegreya"/>
              </a:rPr>
              <a:t>statement can be used to "</a:t>
            </a:r>
            <a:r>
              <a:rPr lang="en" sz="2000">
                <a:solidFill>
                  <a:schemeClr val="accent5"/>
                </a:solidFill>
                <a:latin typeface="Alegreya"/>
                <a:ea typeface="Alegreya"/>
                <a:cs typeface="Alegreya"/>
                <a:sym typeface="Alegreya"/>
              </a:rPr>
              <a:t>jumps over</a:t>
            </a:r>
            <a:r>
              <a:rPr b="0" lang="en" sz="2000">
                <a:solidFill>
                  <a:srgbClr val="434343"/>
                </a:solidFill>
                <a:latin typeface="Alegreya"/>
                <a:ea typeface="Alegreya"/>
                <a:cs typeface="Alegreya"/>
                <a:sym typeface="Alegreya"/>
              </a:rPr>
              <a:t>" one iteration in the loop.</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continue statement</a:t>
            </a:r>
            <a:r>
              <a:rPr b="0" lang="en" sz="2000">
                <a:solidFill>
                  <a:srgbClr val="434343"/>
                </a:solidFill>
                <a:latin typeface="Alegreya"/>
                <a:ea typeface="Alegreya"/>
                <a:cs typeface="Alegreya"/>
                <a:sym typeface="Alegreya"/>
              </a:rPr>
              <a:t> breaks one iteration (in the loop), if a specified condition occurs, and continues with the next iteration in the loop.</a:t>
            </a:r>
            <a:endParaRPr b="0"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chemeClr val="accent5"/>
                </a:solidFill>
                <a:latin typeface="Alegreya"/>
                <a:ea typeface="Alegreya"/>
                <a:cs typeface="Alegreya"/>
                <a:sym typeface="Alegreya"/>
              </a:rPr>
              <a:t>Example: 	</a:t>
            </a:r>
            <a:r>
              <a:rPr b="0" i="1" lang="en" sz="1800">
                <a:solidFill>
                  <a:srgbClr val="434343"/>
                </a:solidFill>
                <a:latin typeface="Trebuchet MS"/>
                <a:ea typeface="Trebuchet MS"/>
                <a:cs typeface="Trebuchet MS"/>
                <a:sym typeface="Trebuchet MS"/>
              </a:rPr>
              <a:t>for (var i=0; i&lt;10; i++) {</a:t>
            </a:r>
            <a:endParaRPr b="0" i="1" sz="1800">
              <a:solidFill>
                <a:srgbClr val="434343"/>
              </a:solidFill>
              <a:latin typeface="Trebuchet MS"/>
              <a:ea typeface="Trebuchet MS"/>
              <a:cs typeface="Trebuchet MS"/>
              <a:sym typeface="Trebuchet MS"/>
            </a:endParaRPr>
          </a:p>
          <a:p>
            <a:pPr indent="0" lvl="0" marL="182880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  if (i==3)  {  continue;  }</a:t>
            </a:r>
            <a:endParaRPr b="0" i="1" sz="1800">
              <a:solidFill>
                <a:srgbClr val="434343"/>
              </a:solidFill>
              <a:latin typeface="Trebuchet MS"/>
              <a:ea typeface="Trebuchet MS"/>
              <a:cs typeface="Trebuchet MS"/>
              <a:sym typeface="Trebuchet MS"/>
            </a:endParaRPr>
          </a:p>
          <a:p>
            <a:pPr indent="0" lvl="0" marL="182880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  console.log(`The number is ${i}`);</a:t>
            </a:r>
            <a:endParaRPr b="0" i="1" sz="1800">
              <a:solidFill>
                <a:srgbClr val="434343"/>
              </a:solidFill>
              <a:latin typeface="Trebuchet MS"/>
              <a:ea typeface="Trebuchet MS"/>
              <a:cs typeface="Trebuchet MS"/>
              <a:sym typeface="Trebuchet MS"/>
            </a:endParaRPr>
          </a:p>
          <a:p>
            <a:pPr indent="457200" lvl="0" marL="914400" rtl="0" algn="l">
              <a:lnSpc>
                <a:spcPct val="100000"/>
              </a:lnSpc>
              <a:spcBef>
                <a:spcPts val="500"/>
              </a:spcBef>
              <a:spcAft>
                <a:spcPts val="0"/>
              </a:spcAft>
              <a:buNone/>
            </a:pPr>
            <a:r>
              <a:rPr b="0" i="1" lang="en" sz="1800">
                <a:solidFill>
                  <a:srgbClr val="434343"/>
                </a:solidFill>
                <a:latin typeface="Trebuchet MS"/>
                <a:ea typeface="Trebuchet MS"/>
                <a:cs typeface="Trebuchet MS"/>
                <a:sym typeface="Trebuchet MS"/>
              </a:rPr>
              <a:t>}</a:t>
            </a:r>
            <a:endParaRPr b="0" i="1" sz="1800">
              <a:solidFill>
                <a:srgbClr val="434343"/>
              </a:solidFill>
              <a:latin typeface="Trebuchet MS"/>
              <a:ea typeface="Trebuchet MS"/>
              <a:cs typeface="Trebuchet MS"/>
              <a:sym typeface="Trebuchet MS"/>
            </a:endParaRPr>
          </a:p>
          <a:p>
            <a:pPr indent="457200" lvl="0" marL="914400" rtl="0" algn="l">
              <a:lnSpc>
                <a:spcPct val="100000"/>
              </a:lnSpc>
              <a:spcBef>
                <a:spcPts val="500"/>
              </a:spcBef>
              <a:spcAft>
                <a:spcPts val="0"/>
              </a:spcAft>
              <a:buNone/>
            </a:pPr>
            <a:r>
              <a:t/>
            </a:r>
            <a:endParaRPr sz="2000">
              <a:solidFill>
                <a:schemeClr val="accent5"/>
              </a:solidFill>
              <a:latin typeface="Alegreya"/>
              <a:ea typeface="Alegreya"/>
              <a:cs typeface="Alegreya"/>
              <a:sym typeface="Alegreya"/>
            </a:endParaRPr>
          </a:p>
          <a:p>
            <a:pPr indent="0" lvl="0" marL="0" rtl="0" algn="l">
              <a:lnSpc>
                <a:spcPct val="100000"/>
              </a:lnSpc>
              <a:spcBef>
                <a:spcPts val="600"/>
              </a:spcBef>
              <a:spcAft>
                <a:spcPts val="0"/>
              </a:spcAft>
              <a:buNone/>
            </a:pPr>
            <a:r>
              <a:t/>
            </a:r>
            <a:endParaRPr b="0" sz="2000">
              <a:solidFill>
                <a:schemeClr val="accent5"/>
              </a:solidFill>
              <a:latin typeface="Alegreya"/>
              <a:ea typeface="Alegreya"/>
              <a:cs typeface="Alegreya"/>
              <a:sym typeface="Alegreya"/>
            </a:endParaRPr>
          </a:p>
          <a:p>
            <a:pPr indent="0" lvl="0" marL="0" marR="25400" rtl="0" algn="l">
              <a:lnSpc>
                <a:spcPct val="100000"/>
              </a:lnSpc>
              <a:spcBef>
                <a:spcPts val="0"/>
              </a:spcBef>
              <a:spcAft>
                <a:spcPts val="0"/>
              </a:spcAft>
              <a:buNone/>
            </a:pPr>
            <a:r>
              <a:t/>
            </a:r>
            <a:endParaRPr b="0" sz="2000">
              <a:solidFill>
                <a:srgbClr val="434343"/>
              </a:solidFill>
              <a:highlight>
                <a:srgbClr val="FFFFFF"/>
              </a:highlight>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7" name="Shape 917"/>
        <p:cNvGrpSpPr/>
        <p:nvPr/>
      </p:nvGrpSpPr>
      <p:grpSpPr>
        <a:xfrm>
          <a:off x="0" y="0"/>
          <a:ext cx="0" cy="0"/>
          <a:chOff x="0" y="0"/>
          <a:chExt cx="0" cy="0"/>
        </a:xfrm>
      </p:grpSpPr>
      <p:sp>
        <p:nvSpPr>
          <p:cNvPr id="918" name="Google Shape;918;p103"/>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Error </a:t>
            </a:r>
            <a:endParaRPr sz="3600">
              <a:solidFill>
                <a:srgbClr val="63A814"/>
              </a:solidFill>
              <a:latin typeface="Alegreya"/>
              <a:ea typeface="Alegreya"/>
              <a:cs typeface="Alegreya"/>
              <a:sym typeface="Alegreya"/>
            </a:endParaRPr>
          </a:p>
        </p:txBody>
      </p:sp>
      <p:pic>
        <p:nvPicPr>
          <p:cNvPr id="919" name="Google Shape;919;p103"/>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920" name="Google Shape;920;p103"/>
          <p:cNvSpPr txBox="1"/>
          <p:nvPr>
            <p:ph type="title"/>
          </p:nvPr>
        </p:nvSpPr>
        <p:spPr>
          <a:xfrm>
            <a:off x="496350" y="1086725"/>
            <a:ext cx="8575200" cy="38769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try</a:t>
            </a:r>
            <a:r>
              <a:rPr b="0" lang="en" sz="2000">
                <a:solidFill>
                  <a:schemeClr val="accent5"/>
                </a:solidFill>
                <a:latin typeface="Alegreya"/>
                <a:ea typeface="Alegreya"/>
                <a:cs typeface="Alegreya"/>
                <a:sym typeface="Alegreya"/>
              </a:rPr>
              <a:t> </a:t>
            </a:r>
            <a:r>
              <a:rPr b="0" lang="en" sz="2000">
                <a:solidFill>
                  <a:srgbClr val="434343"/>
                </a:solidFill>
                <a:latin typeface="Alegreya"/>
                <a:ea typeface="Alegreya"/>
                <a:cs typeface="Alegreya"/>
                <a:sym typeface="Alegreya"/>
              </a:rPr>
              <a:t>statement lets you </a:t>
            </a:r>
            <a:r>
              <a:rPr b="0" lang="en" sz="2000">
                <a:solidFill>
                  <a:schemeClr val="accent5"/>
                </a:solidFill>
                <a:latin typeface="Alegreya"/>
                <a:ea typeface="Alegreya"/>
                <a:cs typeface="Alegreya"/>
                <a:sym typeface="Alegreya"/>
              </a:rPr>
              <a:t>test a block of code for errors</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catch</a:t>
            </a:r>
            <a:r>
              <a:rPr b="0" lang="en" sz="2000">
                <a:solidFill>
                  <a:schemeClr val="accent5"/>
                </a:solidFill>
                <a:latin typeface="Alegreya"/>
                <a:ea typeface="Alegreya"/>
                <a:cs typeface="Alegreya"/>
                <a:sym typeface="Alegreya"/>
              </a:rPr>
              <a:t> </a:t>
            </a:r>
            <a:r>
              <a:rPr b="0" lang="en" sz="2000">
                <a:solidFill>
                  <a:srgbClr val="434343"/>
                </a:solidFill>
                <a:latin typeface="Alegreya"/>
                <a:ea typeface="Alegreya"/>
                <a:cs typeface="Alegreya"/>
                <a:sym typeface="Alegreya"/>
              </a:rPr>
              <a:t>statement lets you </a:t>
            </a:r>
            <a:r>
              <a:rPr b="0" lang="en" sz="2000">
                <a:solidFill>
                  <a:schemeClr val="accent5"/>
                </a:solidFill>
                <a:latin typeface="Alegreya"/>
                <a:ea typeface="Alegreya"/>
                <a:cs typeface="Alegreya"/>
                <a:sym typeface="Alegreya"/>
              </a:rPr>
              <a:t>handle the error</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throw</a:t>
            </a:r>
            <a:r>
              <a:rPr b="0" lang="en" sz="2000">
                <a:solidFill>
                  <a:schemeClr val="accent5"/>
                </a:solidFill>
                <a:latin typeface="Alegreya"/>
                <a:ea typeface="Alegreya"/>
                <a:cs typeface="Alegreya"/>
                <a:sym typeface="Alegreya"/>
              </a:rPr>
              <a:t> </a:t>
            </a:r>
            <a:r>
              <a:rPr b="0" lang="en" sz="2000">
                <a:solidFill>
                  <a:srgbClr val="434343"/>
                </a:solidFill>
                <a:latin typeface="Alegreya"/>
                <a:ea typeface="Alegreya"/>
                <a:cs typeface="Alegreya"/>
                <a:sym typeface="Alegreya"/>
              </a:rPr>
              <a:t>statement lets you </a:t>
            </a:r>
            <a:r>
              <a:rPr b="0" lang="en" sz="2000">
                <a:solidFill>
                  <a:schemeClr val="accent5"/>
                </a:solidFill>
                <a:latin typeface="Alegreya"/>
                <a:ea typeface="Alegreya"/>
                <a:cs typeface="Alegreya"/>
                <a:sym typeface="Alegreya"/>
              </a:rPr>
              <a:t>create custom errors</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marR="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finally</a:t>
            </a:r>
            <a:r>
              <a:rPr b="0" lang="en" sz="2000">
                <a:solidFill>
                  <a:srgbClr val="434343"/>
                </a:solidFill>
                <a:latin typeface="Alegreya"/>
                <a:ea typeface="Alegreya"/>
                <a:cs typeface="Alegreya"/>
                <a:sym typeface="Alegreya"/>
              </a:rPr>
              <a:t> statement lets your code execute regardless everything happens.</a:t>
            </a:r>
            <a:endParaRPr b="0" sz="2000">
              <a:solidFill>
                <a:srgbClr val="434343"/>
              </a:solidFill>
              <a:latin typeface="Alegreya"/>
              <a:ea typeface="Alegreya"/>
              <a:cs typeface="Alegreya"/>
              <a:sym typeface="Alegreya"/>
            </a:endParaRPr>
          </a:p>
          <a:p>
            <a:pPr indent="0" lvl="0" marL="0" rtl="0" algn="l">
              <a:lnSpc>
                <a:spcPct val="100000"/>
              </a:lnSpc>
              <a:spcBef>
                <a:spcPts val="400"/>
              </a:spcBef>
              <a:spcAft>
                <a:spcPts val="0"/>
              </a:spcAft>
              <a:buNone/>
            </a:pPr>
            <a:r>
              <a:rPr lang="en" sz="2000">
                <a:solidFill>
                  <a:srgbClr val="0170BA"/>
                </a:solidFill>
                <a:latin typeface="Alegreya"/>
                <a:ea typeface="Alegreya"/>
                <a:cs typeface="Alegreya"/>
                <a:sym typeface="Alegreya"/>
              </a:rPr>
              <a:t>Errors Will Happen!</a:t>
            </a:r>
            <a:endParaRPr sz="2000">
              <a:solidFill>
                <a:srgbClr val="0170BA"/>
              </a:solidFill>
              <a:latin typeface="Alegreya"/>
              <a:ea typeface="Alegreya"/>
              <a:cs typeface="Alegreya"/>
              <a:sym typeface="Alegreya"/>
            </a:endParaRPr>
          </a:p>
          <a:p>
            <a:pPr indent="-349250" lvl="0" marL="457200" rtl="0" algn="l">
              <a:lnSpc>
                <a:spcPct val="100000"/>
              </a:lnSpc>
              <a:spcBef>
                <a:spcPts val="400"/>
              </a:spcBef>
              <a:spcAft>
                <a:spcPts val="0"/>
              </a:spcAft>
              <a:buClr>
                <a:srgbClr val="434343"/>
              </a:buClr>
              <a:buSzPts val="1900"/>
              <a:buFont typeface="Alegreya"/>
              <a:buChar char="❏"/>
            </a:pPr>
            <a:r>
              <a:rPr b="0" lang="en" sz="1900">
                <a:solidFill>
                  <a:srgbClr val="434343"/>
                </a:solidFill>
                <a:latin typeface="Alegreya"/>
                <a:ea typeface="Alegreya"/>
                <a:cs typeface="Alegreya"/>
                <a:sym typeface="Alegreya"/>
              </a:rPr>
              <a:t>When the JavaScript engine is executing JavaScript code, different errors can occur:</a:t>
            </a:r>
            <a:endParaRPr b="0" sz="1900">
              <a:solidFill>
                <a:srgbClr val="434343"/>
              </a:solidFill>
              <a:latin typeface="Alegreya"/>
              <a:ea typeface="Alegreya"/>
              <a:cs typeface="Alegreya"/>
              <a:sym typeface="Alegreya"/>
            </a:endParaRPr>
          </a:p>
          <a:p>
            <a:pPr indent="-349250" lvl="0" marL="914400" rtl="0" algn="l">
              <a:lnSpc>
                <a:spcPct val="100000"/>
              </a:lnSpc>
              <a:spcBef>
                <a:spcPts val="0"/>
              </a:spcBef>
              <a:spcAft>
                <a:spcPts val="0"/>
              </a:spcAft>
              <a:buClr>
                <a:srgbClr val="434343"/>
              </a:buClr>
              <a:buSzPts val="1900"/>
              <a:buFont typeface="Alegreya"/>
              <a:buChar char="➔"/>
            </a:pPr>
            <a:r>
              <a:rPr b="0" lang="en" sz="1900">
                <a:solidFill>
                  <a:srgbClr val="434343"/>
                </a:solidFill>
                <a:latin typeface="Alegreya"/>
                <a:ea typeface="Alegreya"/>
                <a:cs typeface="Alegreya"/>
                <a:sym typeface="Alegreya"/>
              </a:rPr>
              <a:t>It can be syntax errors, typically </a:t>
            </a:r>
            <a:r>
              <a:rPr b="0" lang="en" sz="1900">
                <a:solidFill>
                  <a:schemeClr val="accent5"/>
                </a:solidFill>
                <a:latin typeface="Alegreya"/>
                <a:ea typeface="Alegreya"/>
                <a:cs typeface="Alegreya"/>
                <a:sym typeface="Alegreya"/>
              </a:rPr>
              <a:t>coding errors</a:t>
            </a:r>
            <a:r>
              <a:rPr b="0" lang="en" sz="1900">
                <a:solidFill>
                  <a:srgbClr val="434343"/>
                </a:solidFill>
                <a:latin typeface="Alegreya"/>
                <a:ea typeface="Alegreya"/>
                <a:cs typeface="Alegreya"/>
                <a:sym typeface="Alegreya"/>
              </a:rPr>
              <a:t> or </a:t>
            </a:r>
            <a:r>
              <a:rPr b="0" lang="en" sz="1900">
                <a:solidFill>
                  <a:schemeClr val="accent5"/>
                </a:solidFill>
                <a:latin typeface="Alegreya"/>
                <a:ea typeface="Alegreya"/>
                <a:cs typeface="Alegreya"/>
                <a:sym typeface="Alegreya"/>
              </a:rPr>
              <a:t>typos made</a:t>
            </a:r>
            <a:r>
              <a:rPr b="0" lang="en" sz="1900">
                <a:solidFill>
                  <a:srgbClr val="434343"/>
                </a:solidFill>
                <a:latin typeface="Alegreya"/>
                <a:ea typeface="Alegreya"/>
                <a:cs typeface="Alegreya"/>
                <a:sym typeface="Alegreya"/>
              </a:rPr>
              <a:t> by the programmer.</a:t>
            </a:r>
            <a:endParaRPr b="0" sz="1900">
              <a:solidFill>
                <a:srgbClr val="434343"/>
              </a:solidFill>
              <a:latin typeface="Alegreya"/>
              <a:ea typeface="Alegreya"/>
              <a:cs typeface="Alegreya"/>
              <a:sym typeface="Alegreya"/>
            </a:endParaRPr>
          </a:p>
          <a:p>
            <a:pPr indent="-349250" lvl="0" marL="914400" rtl="0" algn="l">
              <a:lnSpc>
                <a:spcPct val="100000"/>
              </a:lnSpc>
              <a:spcBef>
                <a:spcPts val="0"/>
              </a:spcBef>
              <a:spcAft>
                <a:spcPts val="0"/>
              </a:spcAft>
              <a:buClr>
                <a:srgbClr val="434343"/>
              </a:buClr>
              <a:buSzPts val="1900"/>
              <a:buFont typeface="Alegreya"/>
              <a:buChar char="➔"/>
            </a:pPr>
            <a:r>
              <a:rPr b="0" lang="en" sz="1900">
                <a:solidFill>
                  <a:srgbClr val="434343"/>
                </a:solidFill>
                <a:latin typeface="Alegreya"/>
                <a:ea typeface="Alegreya"/>
                <a:cs typeface="Alegreya"/>
                <a:sym typeface="Alegreya"/>
              </a:rPr>
              <a:t>It can be </a:t>
            </a:r>
            <a:r>
              <a:rPr b="0" lang="en" sz="1900">
                <a:solidFill>
                  <a:schemeClr val="accent5"/>
                </a:solidFill>
                <a:latin typeface="Alegreya"/>
                <a:ea typeface="Alegreya"/>
                <a:cs typeface="Alegreya"/>
                <a:sym typeface="Alegreya"/>
              </a:rPr>
              <a:t>misspelled </a:t>
            </a:r>
            <a:r>
              <a:rPr b="0" lang="en" sz="1900">
                <a:solidFill>
                  <a:srgbClr val="434343"/>
                </a:solidFill>
                <a:latin typeface="Alegreya"/>
                <a:ea typeface="Alegreya"/>
                <a:cs typeface="Alegreya"/>
                <a:sym typeface="Alegreya"/>
              </a:rPr>
              <a:t>or </a:t>
            </a:r>
            <a:r>
              <a:rPr b="0" lang="en" sz="1900">
                <a:solidFill>
                  <a:schemeClr val="accent5"/>
                </a:solidFill>
                <a:latin typeface="Alegreya"/>
                <a:ea typeface="Alegreya"/>
                <a:cs typeface="Alegreya"/>
                <a:sym typeface="Alegreya"/>
              </a:rPr>
              <a:t>missing features</a:t>
            </a:r>
            <a:r>
              <a:rPr b="0" lang="en" sz="1900">
                <a:solidFill>
                  <a:srgbClr val="434343"/>
                </a:solidFill>
                <a:latin typeface="Alegreya"/>
                <a:ea typeface="Alegreya"/>
                <a:cs typeface="Alegreya"/>
                <a:sym typeface="Alegreya"/>
              </a:rPr>
              <a:t> in the language (maybe due to browser differences).</a:t>
            </a:r>
            <a:endParaRPr b="0" sz="1900">
              <a:solidFill>
                <a:srgbClr val="434343"/>
              </a:solidFill>
              <a:latin typeface="Alegreya"/>
              <a:ea typeface="Alegreya"/>
              <a:cs typeface="Alegreya"/>
              <a:sym typeface="Alegreya"/>
            </a:endParaRPr>
          </a:p>
          <a:p>
            <a:pPr indent="-349250" lvl="0" marL="914400" rtl="0" algn="l">
              <a:lnSpc>
                <a:spcPct val="100000"/>
              </a:lnSpc>
              <a:spcBef>
                <a:spcPts val="0"/>
              </a:spcBef>
              <a:spcAft>
                <a:spcPts val="0"/>
              </a:spcAft>
              <a:buClr>
                <a:schemeClr val="accent5"/>
              </a:buClr>
              <a:buSzPts val="1900"/>
              <a:buFont typeface="Alegreya"/>
              <a:buChar char="➔"/>
            </a:pPr>
            <a:r>
              <a:rPr b="0" lang="en" sz="1900">
                <a:solidFill>
                  <a:schemeClr val="accent5"/>
                </a:solidFill>
                <a:latin typeface="Alegreya"/>
                <a:ea typeface="Alegreya"/>
                <a:cs typeface="Alegreya"/>
                <a:sym typeface="Alegreya"/>
              </a:rPr>
              <a:t>It can be errors due to wrong input, from a user, or from an Internet server.</a:t>
            </a:r>
            <a:endParaRPr b="0" sz="1900">
              <a:solidFill>
                <a:schemeClr val="accent5"/>
              </a:solidFill>
              <a:latin typeface="Alegreya"/>
              <a:ea typeface="Alegreya"/>
              <a:cs typeface="Alegreya"/>
              <a:sym typeface="Alegreya"/>
            </a:endParaRPr>
          </a:p>
          <a:p>
            <a:pPr indent="-349250" lvl="0" marL="914400" rtl="0" algn="l">
              <a:lnSpc>
                <a:spcPct val="100000"/>
              </a:lnSpc>
              <a:spcBef>
                <a:spcPts val="0"/>
              </a:spcBef>
              <a:spcAft>
                <a:spcPts val="0"/>
              </a:spcAft>
              <a:buClr>
                <a:srgbClr val="434343"/>
              </a:buClr>
              <a:buSzPts val="1900"/>
              <a:buFont typeface="Alegreya"/>
              <a:buChar char="➔"/>
            </a:pPr>
            <a:r>
              <a:rPr b="0" lang="en" sz="1900">
                <a:solidFill>
                  <a:srgbClr val="434343"/>
                </a:solidFill>
                <a:latin typeface="Alegreya"/>
                <a:ea typeface="Alegreya"/>
                <a:cs typeface="Alegreya"/>
                <a:sym typeface="Alegreya"/>
              </a:rPr>
              <a:t>And, of course, it can be many other unforeseeable things.</a:t>
            </a:r>
            <a:endParaRPr b="0" sz="1900">
              <a:solidFill>
                <a:srgbClr val="434343"/>
              </a:solidFill>
              <a:latin typeface="Alegreya"/>
              <a:ea typeface="Alegreya"/>
              <a:cs typeface="Alegreya"/>
              <a:sym typeface="Alegreya"/>
            </a:endParaRPr>
          </a:p>
          <a:p>
            <a:pPr indent="0" lvl="0" marL="0" marR="25400" rtl="0" algn="l">
              <a:lnSpc>
                <a:spcPct val="100000"/>
              </a:lnSpc>
              <a:spcBef>
                <a:spcPts val="0"/>
              </a:spcBef>
              <a:spcAft>
                <a:spcPts val="0"/>
              </a:spcAft>
              <a:buNone/>
            </a:pPr>
            <a:r>
              <a:t/>
            </a:r>
            <a:endParaRPr sz="2000">
              <a:solidFill>
                <a:srgbClr val="434343"/>
              </a:solidFill>
              <a:highlight>
                <a:srgbClr val="FFFFFF"/>
              </a:highlight>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4" name="Shape 924"/>
        <p:cNvGrpSpPr/>
        <p:nvPr/>
      </p:nvGrpSpPr>
      <p:grpSpPr>
        <a:xfrm>
          <a:off x="0" y="0"/>
          <a:ext cx="0" cy="0"/>
          <a:chOff x="0" y="0"/>
          <a:chExt cx="0" cy="0"/>
        </a:xfrm>
      </p:grpSpPr>
      <p:sp>
        <p:nvSpPr>
          <p:cNvPr id="925" name="Google Shape;925;p104"/>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Error (cont.) </a:t>
            </a:r>
            <a:endParaRPr sz="3600">
              <a:solidFill>
                <a:srgbClr val="63A814"/>
              </a:solidFill>
              <a:latin typeface="Alegreya"/>
              <a:ea typeface="Alegreya"/>
              <a:cs typeface="Alegreya"/>
              <a:sym typeface="Alegreya"/>
            </a:endParaRPr>
          </a:p>
        </p:txBody>
      </p:sp>
      <p:pic>
        <p:nvPicPr>
          <p:cNvPr id="926" name="Google Shape;926;p104"/>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927" name="Google Shape;927;p104"/>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400"/>
              </a:spcBef>
              <a:spcAft>
                <a:spcPts val="0"/>
              </a:spcAft>
              <a:buNone/>
            </a:pPr>
            <a:r>
              <a:rPr lang="en" sz="2000">
                <a:solidFill>
                  <a:srgbClr val="0170BA"/>
                </a:solidFill>
                <a:latin typeface="Alegreya"/>
                <a:ea typeface="Alegreya"/>
                <a:cs typeface="Alegreya"/>
                <a:sym typeface="Alegreya"/>
              </a:rPr>
              <a:t>When will Javascript throw ERROR?</a:t>
            </a:r>
            <a:endParaRPr sz="2000">
              <a:solidFill>
                <a:srgbClr val="0170BA"/>
              </a:solidFill>
              <a:latin typeface="Alegreya"/>
              <a:ea typeface="Alegreya"/>
              <a:cs typeface="Alegreya"/>
              <a:sym typeface="Alegreya"/>
            </a:endParaRPr>
          </a:p>
          <a:p>
            <a:pPr indent="-355600" lvl="0" marL="457200" rtl="0" algn="l">
              <a:lnSpc>
                <a:spcPct val="100000"/>
              </a:lnSpc>
              <a:spcBef>
                <a:spcPts val="4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When an error occurs or when something goes wrong, the JavaScript engine will normally stop, and then generate an </a:t>
            </a:r>
            <a:r>
              <a:rPr lang="en" sz="2000">
                <a:solidFill>
                  <a:schemeClr val="accent5"/>
                </a:solidFill>
                <a:latin typeface="Alegreya"/>
                <a:ea typeface="Alegreya"/>
                <a:cs typeface="Alegreya"/>
                <a:sym typeface="Alegreya"/>
              </a:rPr>
              <a:t>error message</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technical term for this is: </a:t>
            </a:r>
            <a:r>
              <a:rPr lang="en" sz="2000">
                <a:solidFill>
                  <a:schemeClr val="accent5"/>
                </a:solidFill>
                <a:latin typeface="Alegreya"/>
                <a:ea typeface="Alegreya"/>
                <a:cs typeface="Alegreya"/>
                <a:sym typeface="Alegreya"/>
              </a:rPr>
              <a:t>JavaScript will throw an error.</a:t>
            </a:r>
            <a:endParaRPr sz="2000">
              <a:solidFill>
                <a:schemeClr val="accent5"/>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JavaScript try and catch</a:t>
            </a:r>
            <a:endParaRPr sz="2000">
              <a:solidFill>
                <a:srgbClr val="0170BA"/>
              </a:solidFill>
              <a:latin typeface="Alegreya"/>
              <a:ea typeface="Alegreya"/>
              <a:cs typeface="Alegreya"/>
              <a:sym typeface="Alegreya"/>
            </a:endParaRPr>
          </a:p>
          <a:p>
            <a:pPr indent="-355600" lvl="0" marL="45720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try</a:t>
            </a:r>
            <a:r>
              <a:rPr b="0" lang="en" sz="2000">
                <a:solidFill>
                  <a:schemeClr val="accent5"/>
                </a:solidFill>
                <a:latin typeface="Alegreya"/>
                <a:ea typeface="Alegreya"/>
                <a:cs typeface="Alegreya"/>
                <a:sym typeface="Alegreya"/>
              </a:rPr>
              <a:t> </a:t>
            </a:r>
            <a:r>
              <a:rPr b="0" lang="en" sz="2000">
                <a:solidFill>
                  <a:srgbClr val="434343"/>
                </a:solidFill>
                <a:latin typeface="Alegreya"/>
                <a:ea typeface="Alegreya"/>
                <a:cs typeface="Alegreya"/>
                <a:sym typeface="Alegreya"/>
              </a:rPr>
              <a:t>statement allows you to define a block of code to be tested for errors while it is being executed.</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a:t>
            </a:r>
            <a:r>
              <a:rPr lang="en" sz="2000">
                <a:solidFill>
                  <a:schemeClr val="accent5"/>
                </a:solidFill>
                <a:latin typeface="Alegreya"/>
                <a:ea typeface="Alegreya"/>
                <a:cs typeface="Alegreya"/>
                <a:sym typeface="Alegreya"/>
              </a:rPr>
              <a:t>catch</a:t>
            </a:r>
            <a:r>
              <a:rPr b="0" lang="en" sz="2000">
                <a:solidFill>
                  <a:srgbClr val="434343"/>
                </a:solidFill>
                <a:latin typeface="Alegreya"/>
                <a:ea typeface="Alegreya"/>
                <a:cs typeface="Alegreya"/>
                <a:sym typeface="Alegreya"/>
              </a:rPr>
              <a:t> statement allows you to define a block of code to be executed, if an error occurs in the </a:t>
            </a:r>
            <a:r>
              <a:rPr lang="en" sz="2000">
                <a:solidFill>
                  <a:schemeClr val="accent5"/>
                </a:solidFill>
                <a:latin typeface="Alegreya"/>
                <a:ea typeface="Alegreya"/>
                <a:cs typeface="Alegreya"/>
                <a:sym typeface="Alegreya"/>
              </a:rPr>
              <a:t>try block</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The JavaScript statements </a:t>
            </a:r>
            <a:r>
              <a:rPr lang="en" sz="2000">
                <a:solidFill>
                  <a:schemeClr val="accent5"/>
                </a:solidFill>
                <a:latin typeface="Alegreya"/>
                <a:ea typeface="Alegreya"/>
                <a:cs typeface="Alegreya"/>
                <a:sym typeface="Alegreya"/>
              </a:rPr>
              <a:t>try</a:t>
            </a:r>
            <a:r>
              <a:rPr b="0" lang="en" sz="2000">
                <a:solidFill>
                  <a:srgbClr val="434343"/>
                </a:solidFill>
                <a:latin typeface="Alegreya"/>
                <a:ea typeface="Alegreya"/>
                <a:cs typeface="Alegreya"/>
                <a:sym typeface="Alegreya"/>
              </a:rPr>
              <a:t> and </a:t>
            </a:r>
            <a:r>
              <a:rPr lang="en" sz="2000">
                <a:solidFill>
                  <a:schemeClr val="accent5"/>
                </a:solidFill>
                <a:latin typeface="Alegreya"/>
                <a:ea typeface="Alegreya"/>
                <a:cs typeface="Alegreya"/>
                <a:sym typeface="Alegreya"/>
              </a:rPr>
              <a:t>catch</a:t>
            </a:r>
            <a:r>
              <a:rPr b="0" lang="en" sz="2000">
                <a:solidFill>
                  <a:srgbClr val="434343"/>
                </a:solidFill>
                <a:latin typeface="Alegreya"/>
                <a:ea typeface="Alegreya"/>
                <a:cs typeface="Alegreya"/>
                <a:sym typeface="Alegreya"/>
              </a:rPr>
              <a:t> come in pairs.</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1" name="Shape 931"/>
        <p:cNvGrpSpPr/>
        <p:nvPr/>
      </p:nvGrpSpPr>
      <p:grpSpPr>
        <a:xfrm>
          <a:off x="0" y="0"/>
          <a:ext cx="0" cy="0"/>
          <a:chOff x="0" y="0"/>
          <a:chExt cx="0" cy="0"/>
        </a:xfrm>
      </p:grpSpPr>
      <p:sp>
        <p:nvSpPr>
          <p:cNvPr id="932" name="Google Shape;932;p105"/>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Error (cont.) </a:t>
            </a:r>
            <a:endParaRPr sz="3600">
              <a:solidFill>
                <a:srgbClr val="63A814"/>
              </a:solidFill>
              <a:latin typeface="Alegreya"/>
              <a:ea typeface="Alegreya"/>
              <a:cs typeface="Alegreya"/>
              <a:sym typeface="Alegreya"/>
            </a:endParaRPr>
          </a:p>
        </p:txBody>
      </p:sp>
      <p:pic>
        <p:nvPicPr>
          <p:cNvPr id="933" name="Google Shape;933;p105"/>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934" name="Google Shape;934;p105"/>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JavaScript try and catch</a:t>
            </a:r>
            <a:r>
              <a:rPr lang="en" sz="2000">
                <a:solidFill>
                  <a:srgbClr val="434343"/>
                </a:solidFill>
                <a:latin typeface="Alegreya"/>
                <a:ea typeface="Alegreya"/>
                <a:cs typeface="Alegreya"/>
                <a:sym typeface="Alegreya"/>
              </a:rPr>
              <a:t> </a:t>
            </a:r>
            <a:endParaRPr sz="2000">
              <a:solidFill>
                <a:srgbClr val="434343"/>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chemeClr val="accent5"/>
                </a:solidFill>
                <a:latin typeface="Alegreya"/>
                <a:ea typeface="Alegreya"/>
                <a:cs typeface="Alegreya"/>
                <a:sym typeface="Alegreya"/>
              </a:rPr>
              <a:t>Syntax: 		</a:t>
            </a:r>
            <a:r>
              <a:rPr b="0" lang="en" sz="1800">
                <a:solidFill>
                  <a:srgbClr val="434343"/>
                </a:solidFill>
                <a:latin typeface="Trebuchet MS"/>
                <a:ea typeface="Trebuchet MS"/>
                <a:cs typeface="Trebuchet MS"/>
                <a:sym typeface="Trebuchet MS"/>
              </a:rPr>
              <a:t>try {</a:t>
            </a:r>
            <a:endParaRPr b="0"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  				//Run some code here</a:t>
            </a:r>
            <a:endParaRPr b="0"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  			} catch(err) {</a:t>
            </a:r>
            <a:endParaRPr b="0"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  				//Handle errors here</a:t>
            </a:r>
            <a:endParaRPr b="0"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rPr b="0" lang="en" sz="1800">
                <a:solidFill>
                  <a:srgbClr val="434343"/>
                </a:solidFill>
                <a:latin typeface="Trebuchet MS"/>
                <a:ea typeface="Trebuchet MS"/>
                <a:cs typeface="Trebuchet MS"/>
                <a:sym typeface="Trebuchet MS"/>
              </a:rPr>
              <a:t>  			}</a:t>
            </a:r>
            <a:endParaRPr b="0" sz="1800">
              <a:solidFill>
                <a:srgbClr val="434343"/>
              </a:solidFill>
              <a:latin typeface="Trebuchet MS"/>
              <a:ea typeface="Trebuchet MS"/>
              <a:cs typeface="Trebuchet MS"/>
              <a:sym typeface="Trebuchet MS"/>
            </a:endParaRPr>
          </a:p>
          <a:p>
            <a:pPr indent="0" lvl="0" marL="0" marR="25400" rtl="0" algn="l">
              <a:lnSpc>
                <a:spcPct val="100000"/>
              </a:lnSpc>
              <a:spcBef>
                <a:spcPts val="0"/>
              </a:spcBef>
              <a:spcAft>
                <a:spcPts val="0"/>
              </a:spcAft>
              <a:buNone/>
            </a:pPr>
            <a:r>
              <a:rPr lang="en" sz="2000">
                <a:solidFill>
                  <a:schemeClr val="accent5"/>
                </a:solidFill>
                <a:latin typeface="Alegreya"/>
                <a:ea typeface="Alegreya"/>
                <a:cs typeface="Alegreya"/>
                <a:sym typeface="Alegreya"/>
              </a:rPr>
              <a:t>Example: 	</a:t>
            </a:r>
            <a:r>
              <a:rPr b="0" lang="en" sz="1800">
                <a:solidFill>
                  <a:srgbClr val="434343"/>
                </a:solidFill>
                <a:latin typeface="Trebuchet MS"/>
                <a:ea typeface="Trebuchet MS"/>
                <a:cs typeface="Trebuchet MS"/>
                <a:sym typeface="Trebuchet MS"/>
              </a:rPr>
              <a:t>try {</a:t>
            </a:r>
            <a:endParaRPr b="0" sz="1800">
              <a:solidFill>
                <a:srgbClr val="434343"/>
              </a:solidFill>
              <a:latin typeface="Trebuchet MS"/>
              <a:ea typeface="Trebuchet MS"/>
              <a:cs typeface="Trebuchet MS"/>
              <a:sym typeface="Trebuchet MS"/>
            </a:endParaRPr>
          </a:p>
          <a:p>
            <a:pPr indent="0" lvl="0" marL="0" marR="254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eval('alert("Hello world)');</a:t>
            </a:r>
            <a:endParaRPr b="0" sz="1800">
              <a:solidFill>
                <a:srgbClr val="434343"/>
              </a:solidFill>
              <a:latin typeface="Trebuchet MS"/>
              <a:ea typeface="Trebuchet MS"/>
              <a:cs typeface="Trebuchet MS"/>
              <a:sym typeface="Trebuchet MS"/>
            </a:endParaRPr>
          </a:p>
          <a:p>
            <a:pPr indent="457200" lvl="0" marL="914400" marR="254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catch(error) {</a:t>
            </a:r>
            <a:endParaRPr b="0" sz="1800">
              <a:solidFill>
                <a:srgbClr val="434343"/>
              </a:solidFill>
              <a:latin typeface="Trebuchet MS"/>
              <a:ea typeface="Trebuchet MS"/>
              <a:cs typeface="Trebuchet MS"/>
              <a:sym typeface="Trebuchet MS"/>
            </a:endParaRPr>
          </a:p>
          <a:p>
            <a:pPr indent="0" lvl="0" marL="0" marR="254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console.error(error); }</a:t>
            </a:r>
            <a:endParaRPr b="0" sz="1800">
              <a:solidFill>
                <a:srgbClr val="434343"/>
              </a:solidFill>
              <a:latin typeface="Trebuchet MS"/>
              <a:ea typeface="Trebuchet MS"/>
              <a:cs typeface="Trebuchet MS"/>
              <a:sym typeface="Trebuchet MS"/>
            </a:endParaRPr>
          </a:p>
          <a:p>
            <a:pPr indent="0" lvl="0" marL="0" marR="254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 expected output: SyntaxError: unterminated string literal</a:t>
            </a:r>
            <a:endParaRPr b="0" sz="1800">
              <a:solidFill>
                <a:srgbClr val="434343"/>
              </a:solidFill>
              <a:latin typeface="Trebuchet MS"/>
              <a:ea typeface="Trebuchet MS"/>
              <a:cs typeface="Trebuchet MS"/>
              <a:sym typeface="Trebuchet MS"/>
            </a:endParaRPr>
          </a:p>
          <a:p>
            <a:pPr indent="0" lvl="0" marL="0" marR="25400" rtl="0" algn="l">
              <a:lnSpc>
                <a:spcPct val="100000"/>
              </a:lnSpc>
              <a:spcBef>
                <a:spcPts val="0"/>
              </a:spcBef>
              <a:spcAft>
                <a:spcPts val="0"/>
              </a:spcAft>
              <a:buNone/>
            </a:pPr>
            <a:r>
              <a:rPr b="0" lang="en" sz="1800">
                <a:solidFill>
                  <a:srgbClr val="434343"/>
                </a:solidFill>
                <a:latin typeface="Trebuchet MS"/>
                <a:ea typeface="Trebuchet MS"/>
                <a:cs typeface="Trebuchet MS"/>
                <a:sym typeface="Trebuchet MS"/>
              </a:rPr>
              <a:t>  		// Note - error messages will vary depending on browser</a:t>
            </a:r>
            <a:endParaRPr b="0" sz="1800">
              <a:solidFill>
                <a:srgbClr val="434343"/>
              </a:solidFill>
              <a:latin typeface="Trebuchet MS"/>
              <a:ea typeface="Trebuchet MS"/>
              <a:cs typeface="Trebuchet MS"/>
              <a:sym typeface="Trebuchet MS"/>
            </a:endParaRPr>
          </a:p>
          <a:p>
            <a:pPr indent="0" lvl="0" marL="0" marR="25400" rtl="0" algn="l">
              <a:lnSpc>
                <a:spcPct val="100000"/>
              </a:lnSpc>
              <a:spcBef>
                <a:spcPts val="0"/>
              </a:spcBef>
              <a:spcAft>
                <a:spcPts val="0"/>
              </a:spcAft>
              <a:buNone/>
            </a:pPr>
            <a:r>
              <a:t/>
            </a:r>
            <a:endParaRPr b="0" sz="1800">
              <a:solidFill>
                <a:srgbClr val="434343"/>
              </a:solidFill>
              <a:latin typeface="Trebuchet MS"/>
              <a:ea typeface="Trebuchet MS"/>
              <a:cs typeface="Trebuchet MS"/>
              <a:sym typeface="Trebuchet MS"/>
            </a:endParaRPr>
          </a:p>
          <a:p>
            <a:pPr indent="0" lvl="0" marL="0" marR="25400" rtl="0" algn="l">
              <a:lnSpc>
                <a:spcPct val="100000"/>
              </a:lnSpc>
              <a:spcBef>
                <a:spcPts val="0"/>
              </a:spcBef>
              <a:spcAft>
                <a:spcPts val="0"/>
              </a:spcAft>
              <a:buNone/>
            </a:pPr>
            <a:r>
              <a:t/>
            </a:r>
            <a:endParaRPr b="0" sz="1800">
              <a:solidFill>
                <a:srgbClr val="434343"/>
              </a:solidFill>
              <a:latin typeface="Trebuchet MS"/>
              <a:ea typeface="Trebuchet MS"/>
              <a:cs typeface="Trebuchet MS"/>
              <a:sym typeface="Trebuchet MS"/>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8" name="Shape 938"/>
        <p:cNvGrpSpPr/>
        <p:nvPr/>
      </p:nvGrpSpPr>
      <p:grpSpPr>
        <a:xfrm>
          <a:off x="0" y="0"/>
          <a:ext cx="0" cy="0"/>
          <a:chOff x="0" y="0"/>
          <a:chExt cx="0" cy="0"/>
        </a:xfrm>
      </p:grpSpPr>
      <p:sp>
        <p:nvSpPr>
          <p:cNvPr id="939" name="Google Shape;939;p106"/>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Error (cont.) </a:t>
            </a:r>
            <a:endParaRPr sz="3600">
              <a:solidFill>
                <a:srgbClr val="63A814"/>
              </a:solidFill>
              <a:latin typeface="Alegreya"/>
              <a:ea typeface="Alegreya"/>
              <a:cs typeface="Alegreya"/>
              <a:sym typeface="Alegreya"/>
            </a:endParaRPr>
          </a:p>
        </p:txBody>
      </p:sp>
      <p:pic>
        <p:nvPicPr>
          <p:cNvPr id="940" name="Google Shape;940;p106"/>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941" name="Google Shape;941;p106"/>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The Finally statement</a:t>
            </a:r>
            <a:endParaRPr sz="2000">
              <a:solidFill>
                <a:srgbClr val="434343"/>
              </a:solidFill>
              <a:latin typeface="Alegreya"/>
              <a:ea typeface="Alegreya"/>
              <a:cs typeface="Alegreya"/>
              <a:sym typeface="Alegreya"/>
            </a:endParaRPr>
          </a:p>
          <a:p>
            <a:pPr indent="-355600" lvl="0" marL="457200" rtl="0" algn="l">
              <a:lnSpc>
                <a:spcPct val="100000"/>
              </a:lnSpc>
              <a:spcBef>
                <a:spcPts val="500"/>
              </a:spcBef>
              <a:spcAft>
                <a:spcPts val="0"/>
              </a:spcAft>
              <a:buSzPts val="2000"/>
              <a:buFont typeface="Alegreya"/>
              <a:buChar char="❏"/>
            </a:pPr>
            <a:r>
              <a:rPr b="0" lang="en" sz="2000">
                <a:solidFill>
                  <a:srgbClr val="333333"/>
                </a:solidFill>
                <a:latin typeface="Alegreya"/>
                <a:ea typeface="Alegreya"/>
                <a:cs typeface="Alegreya"/>
                <a:sym typeface="Alegreya"/>
              </a:rPr>
              <a:t>Are statements that are executed after the try statement completes. These statements execute regardless of whether an exception was thrown or caught.</a:t>
            </a:r>
            <a:endParaRPr b="0" sz="2000">
              <a:solidFill>
                <a:srgbClr val="000000"/>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chemeClr val="accent5"/>
                </a:solidFill>
                <a:latin typeface="Alegreya"/>
                <a:ea typeface="Alegreya"/>
                <a:cs typeface="Alegreya"/>
                <a:sym typeface="Alegreya"/>
              </a:rPr>
              <a:t>Syntax:</a:t>
            </a:r>
            <a:r>
              <a:rPr lang="en" sz="2000">
                <a:solidFill>
                  <a:srgbClr val="000000"/>
                </a:solidFill>
                <a:latin typeface="Alegreya"/>
                <a:ea typeface="Alegreya"/>
                <a:cs typeface="Alegreya"/>
                <a:sym typeface="Alegreya"/>
              </a:rPr>
              <a:t> 	</a:t>
            </a:r>
            <a:r>
              <a:rPr b="0" lang="en" sz="1800">
                <a:solidFill>
                  <a:srgbClr val="434343"/>
                </a:solidFill>
                <a:latin typeface="Trebuchet MS"/>
                <a:ea typeface="Trebuchet MS"/>
                <a:cs typeface="Trebuchet MS"/>
                <a:sym typeface="Trebuchet MS"/>
              </a:rPr>
              <a:t>try {</a:t>
            </a:r>
            <a:endParaRPr b="0" sz="1800">
              <a:solidFill>
                <a:srgbClr val="434343"/>
              </a:solidFill>
              <a:latin typeface="Trebuchet MS"/>
              <a:ea typeface="Trebuchet MS"/>
              <a:cs typeface="Trebuchet MS"/>
              <a:sym typeface="Trebuchet MS"/>
            </a:endParaRPr>
          </a:p>
          <a:p>
            <a:pPr indent="0" lvl="0" marL="0" rtl="0" algn="l">
              <a:spcBef>
                <a:spcPts val="500"/>
              </a:spcBef>
              <a:spcAft>
                <a:spcPts val="0"/>
              </a:spcAft>
              <a:buNone/>
            </a:pPr>
            <a:r>
              <a:rPr b="0" lang="en" sz="1800">
                <a:solidFill>
                  <a:srgbClr val="434343"/>
                </a:solidFill>
                <a:latin typeface="Trebuchet MS"/>
                <a:ea typeface="Trebuchet MS"/>
                <a:cs typeface="Trebuchet MS"/>
                <a:sym typeface="Trebuchet MS"/>
              </a:rPr>
              <a:t>  			//Run some code here</a:t>
            </a:r>
            <a:endParaRPr b="0" sz="1800">
              <a:solidFill>
                <a:srgbClr val="434343"/>
              </a:solidFill>
              <a:latin typeface="Trebuchet MS"/>
              <a:ea typeface="Trebuchet MS"/>
              <a:cs typeface="Trebuchet MS"/>
              <a:sym typeface="Trebuchet MS"/>
            </a:endParaRPr>
          </a:p>
          <a:p>
            <a:pPr indent="0" lvl="0" marL="0" rtl="0" algn="l">
              <a:spcBef>
                <a:spcPts val="500"/>
              </a:spcBef>
              <a:spcAft>
                <a:spcPts val="0"/>
              </a:spcAft>
              <a:buNone/>
            </a:pPr>
            <a:r>
              <a:rPr b="0" lang="en" sz="1800">
                <a:solidFill>
                  <a:srgbClr val="434343"/>
                </a:solidFill>
                <a:latin typeface="Trebuchet MS"/>
                <a:ea typeface="Trebuchet MS"/>
                <a:cs typeface="Trebuchet MS"/>
                <a:sym typeface="Trebuchet MS"/>
              </a:rPr>
              <a:t>  		} catch(err) {</a:t>
            </a:r>
            <a:endParaRPr b="0" sz="1800">
              <a:solidFill>
                <a:srgbClr val="434343"/>
              </a:solidFill>
              <a:latin typeface="Trebuchet MS"/>
              <a:ea typeface="Trebuchet MS"/>
              <a:cs typeface="Trebuchet MS"/>
              <a:sym typeface="Trebuchet MS"/>
            </a:endParaRPr>
          </a:p>
          <a:p>
            <a:pPr indent="0" lvl="0" marL="0" rtl="0" algn="l">
              <a:spcBef>
                <a:spcPts val="500"/>
              </a:spcBef>
              <a:spcAft>
                <a:spcPts val="0"/>
              </a:spcAft>
              <a:buNone/>
            </a:pPr>
            <a:r>
              <a:rPr b="0" lang="en" sz="1800">
                <a:solidFill>
                  <a:srgbClr val="434343"/>
                </a:solidFill>
                <a:latin typeface="Trebuchet MS"/>
                <a:ea typeface="Trebuchet MS"/>
                <a:cs typeface="Trebuchet MS"/>
                <a:sym typeface="Trebuchet MS"/>
              </a:rPr>
              <a:t>  			//Handle errors here</a:t>
            </a:r>
            <a:endParaRPr b="0" sz="1800">
              <a:solidFill>
                <a:srgbClr val="434343"/>
              </a:solidFill>
              <a:latin typeface="Trebuchet MS"/>
              <a:ea typeface="Trebuchet MS"/>
              <a:cs typeface="Trebuchet MS"/>
              <a:sym typeface="Trebuchet MS"/>
            </a:endParaRPr>
          </a:p>
          <a:p>
            <a:pPr indent="0" lvl="0" marL="0" rtl="0" algn="l">
              <a:spcBef>
                <a:spcPts val="500"/>
              </a:spcBef>
              <a:spcAft>
                <a:spcPts val="0"/>
              </a:spcAft>
              <a:buNone/>
            </a:pPr>
            <a:r>
              <a:rPr b="0" lang="en" sz="1800">
                <a:solidFill>
                  <a:srgbClr val="434343"/>
                </a:solidFill>
                <a:latin typeface="Trebuchet MS"/>
                <a:ea typeface="Trebuchet MS"/>
                <a:cs typeface="Trebuchet MS"/>
                <a:sym typeface="Trebuchet MS"/>
              </a:rPr>
              <a:t>  		} finally { </a:t>
            </a:r>
            <a:endParaRPr b="0" sz="1800">
              <a:solidFill>
                <a:srgbClr val="434343"/>
              </a:solidFill>
              <a:latin typeface="Trebuchet MS"/>
              <a:ea typeface="Trebuchet MS"/>
              <a:cs typeface="Trebuchet MS"/>
              <a:sym typeface="Trebuchet MS"/>
            </a:endParaRPr>
          </a:p>
          <a:p>
            <a:pPr indent="0" lvl="0" marL="0" rtl="0" algn="l">
              <a:spcBef>
                <a:spcPts val="500"/>
              </a:spcBef>
              <a:spcAft>
                <a:spcPts val="0"/>
              </a:spcAft>
              <a:buNone/>
            </a:pPr>
            <a:r>
              <a:rPr b="0" lang="en" sz="1800">
                <a:solidFill>
                  <a:srgbClr val="434343"/>
                </a:solidFill>
                <a:latin typeface="Trebuchet MS"/>
                <a:ea typeface="Trebuchet MS"/>
                <a:cs typeface="Trebuchet MS"/>
                <a:sym typeface="Trebuchet MS"/>
              </a:rPr>
              <a:t>			// Run code here</a:t>
            </a:r>
            <a:endParaRPr b="0" sz="1800">
              <a:solidFill>
                <a:srgbClr val="434343"/>
              </a:solidFill>
              <a:latin typeface="Trebuchet MS"/>
              <a:ea typeface="Trebuchet MS"/>
              <a:cs typeface="Trebuchet MS"/>
              <a:sym typeface="Trebuchet MS"/>
            </a:endParaRPr>
          </a:p>
          <a:p>
            <a:pPr indent="0" lvl="0" marL="0" rtl="0" algn="l">
              <a:spcBef>
                <a:spcPts val="500"/>
              </a:spcBef>
              <a:spcAft>
                <a:spcPts val="0"/>
              </a:spcAft>
              <a:buNone/>
            </a:pPr>
            <a:r>
              <a:rPr b="0" lang="en" sz="1800">
                <a:solidFill>
                  <a:srgbClr val="434343"/>
                </a:solidFill>
                <a:latin typeface="Trebuchet MS"/>
                <a:ea typeface="Trebuchet MS"/>
                <a:cs typeface="Trebuchet MS"/>
                <a:sym typeface="Trebuchet MS"/>
              </a:rPr>
              <a:t>		}</a:t>
            </a:r>
            <a:endParaRPr b="0"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t/>
            </a:r>
            <a:endParaRPr b="0" i="1" sz="1800">
              <a:solidFill>
                <a:srgbClr val="7F7F7F"/>
              </a:solidFill>
              <a:latin typeface="Trebuchet MS"/>
              <a:ea typeface="Trebuchet MS"/>
              <a:cs typeface="Trebuchet MS"/>
              <a:sym typeface="Trebuchet MS"/>
            </a:endParaRPr>
          </a:p>
          <a:p>
            <a:pPr indent="0" lvl="0" marL="0" marR="25400" rtl="0" algn="l">
              <a:lnSpc>
                <a:spcPct val="100000"/>
              </a:lnSpc>
              <a:spcBef>
                <a:spcPts val="0"/>
              </a:spcBef>
              <a:spcAft>
                <a:spcPts val="0"/>
              </a:spcAft>
              <a:buNone/>
            </a:pPr>
            <a:r>
              <a:t/>
            </a:r>
            <a:endParaRPr sz="2000">
              <a:solidFill>
                <a:schemeClr val="accent5"/>
              </a:solidFill>
              <a:latin typeface="Alegreya"/>
              <a:ea typeface="Alegreya"/>
              <a:cs typeface="Alegreya"/>
              <a:sym typeface="Alegreya"/>
            </a:endParaRPr>
          </a:p>
          <a:p>
            <a:pPr indent="0" lvl="0" marL="0" marR="2540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a:p>
            <a:pPr indent="0" lvl="0" marL="0" marR="2540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p:txBody>
      </p:sp>
      <p:sp>
        <p:nvSpPr>
          <p:cNvPr id="942" name="Google Shape;942;p106"/>
          <p:cNvSpPr txBox="1"/>
          <p:nvPr/>
        </p:nvSpPr>
        <p:spPr>
          <a:xfrm>
            <a:off x="5029350" y="2602650"/>
            <a:ext cx="3955500" cy="25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Trebuchet MS"/>
                <a:ea typeface="Trebuchet MS"/>
                <a:cs typeface="Trebuchet MS"/>
                <a:sym typeface="Trebuchet MS"/>
              </a:rPr>
              <a:t>try {</a:t>
            </a:r>
            <a:endParaRPr sz="1800">
              <a:solidFill>
                <a:srgbClr val="434343"/>
              </a:solidFill>
              <a:latin typeface="Trebuchet MS"/>
              <a:ea typeface="Trebuchet MS"/>
              <a:cs typeface="Trebuchet MS"/>
              <a:sym typeface="Trebuchet MS"/>
            </a:endParaRPr>
          </a:p>
          <a:p>
            <a:pPr indent="0" lvl="0" marL="0" rtl="0" algn="l">
              <a:spcBef>
                <a:spcPts val="500"/>
              </a:spcBef>
              <a:spcAft>
                <a:spcPts val="0"/>
              </a:spcAft>
              <a:buNone/>
            </a:pPr>
            <a:r>
              <a:rPr lang="en" sz="1800">
                <a:solidFill>
                  <a:srgbClr val="434343"/>
                </a:solidFill>
                <a:latin typeface="Trebuchet MS"/>
                <a:ea typeface="Trebuchet MS"/>
                <a:cs typeface="Trebuchet MS"/>
                <a:sym typeface="Trebuchet MS"/>
              </a:rPr>
              <a:t>  	//Run some code here</a:t>
            </a:r>
            <a:endParaRPr sz="1800">
              <a:solidFill>
                <a:srgbClr val="434343"/>
              </a:solidFill>
              <a:latin typeface="Trebuchet MS"/>
              <a:ea typeface="Trebuchet MS"/>
              <a:cs typeface="Trebuchet MS"/>
              <a:sym typeface="Trebuchet MS"/>
            </a:endParaRPr>
          </a:p>
          <a:p>
            <a:pPr indent="0" lvl="0" marL="0" rtl="0" algn="l">
              <a:spcBef>
                <a:spcPts val="500"/>
              </a:spcBef>
              <a:spcAft>
                <a:spcPts val="0"/>
              </a:spcAft>
              <a:buNone/>
            </a:pPr>
            <a:r>
              <a:rPr lang="en" sz="1800">
                <a:solidFill>
                  <a:srgbClr val="434343"/>
                </a:solidFill>
                <a:latin typeface="Trebuchet MS"/>
                <a:ea typeface="Trebuchet MS"/>
                <a:cs typeface="Trebuchet MS"/>
                <a:sym typeface="Trebuchet MS"/>
              </a:rPr>
              <a:t> } finally { </a:t>
            </a:r>
            <a:endParaRPr sz="1800">
              <a:solidFill>
                <a:srgbClr val="434343"/>
              </a:solidFill>
              <a:latin typeface="Trebuchet MS"/>
              <a:ea typeface="Trebuchet MS"/>
              <a:cs typeface="Trebuchet MS"/>
              <a:sym typeface="Trebuchet MS"/>
            </a:endParaRPr>
          </a:p>
          <a:p>
            <a:pPr indent="0" lvl="0" marL="0" rtl="0" algn="l">
              <a:spcBef>
                <a:spcPts val="500"/>
              </a:spcBef>
              <a:spcAft>
                <a:spcPts val="0"/>
              </a:spcAft>
              <a:buNone/>
            </a:pPr>
            <a:r>
              <a:rPr lang="en" sz="1800">
                <a:solidFill>
                  <a:srgbClr val="434343"/>
                </a:solidFill>
                <a:latin typeface="Trebuchet MS"/>
                <a:ea typeface="Trebuchet MS"/>
                <a:cs typeface="Trebuchet MS"/>
                <a:sym typeface="Trebuchet MS"/>
              </a:rPr>
              <a:t>	// Run code here</a:t>
            </a:r>
            <a:endParaRPr sz="1800">
              <a:solidFill>
                <a:srgbClr val="434343"/>
              </a:solidFill>
              <a:latin typeface="Trebuchet MS"/>
              <a:ea typeface="Trebuchet MS"/>
              <a:cs typeface="Trebuchet MS"/>
              <a:sym typeface="Trebuchet MS"/>
            </a:endParaRPr>
          </a:p>
          <a:p>
            <a:pPr indent="0" lvl="0" marL="0" rtl="0" algn="l">
              <a:spcBef>
                <a:spcPts val="500"/>
              </a:spcBef>
              <a:spcAft>
                <a:spcPts val="0"/>
              </a:spcAft>
              <a:buNone/>
            </a:pPr>
            <a:r>
              <a:rPr lang="en" sz="1800">
                <a:solidFill>
                  <a:srgbClr val="434343"/>
                </a:solidFill>
                <a:latin typeface="Trebuchet MS"/>
                <a:ea typeface="Trebuchet MS"/>
                <a:cs typeface="Trebuchet MS"/>
                <a:sym typeface="Trebuchet MS"/>
              </a:rPr>
              <a:t>}</a:t>
            </a:r>
            <a:endParaRPr sz="1800">
              <a:solidFill>
                <a:srgbClr val="434343"/>
              </a:solidFill>
              <a:latin typeface="Trebuchet MS"/>
              <a:ea typeface="Trebuchet MS"/>
              <a:cs typeface="Trebuchet MS"/>
              <a:sym typeface="Trebuchet MS"/>
            </a:endParaRPr>
          </a:p>
          <a:p>
            <a:pPr indent="0" lvl="0" marL="0" rtl="0" algn="l">
              <a:spcBef>
                <a:spcPts val="0"/>
              </a:spcBef>
              <a:spcAft>
                <a:spcPts val="0"/>
              </a:spcAft>
              <a:buNone/>
            </a:pPr>
            <a:r>
              <a:t/>
            </a:r>
            <a:endParaRPr/>
          </a:p>
        </p:txBody>
      </p:sp>
      <p:cxnSp>
        <p:nvCxnSpPr>
          <p:cNvPr id="943" name="Google Shape;943;p106"/>
          <p:cNvCxnSpPr>
            <a:endCxn id="941" idx="2"/>
          </p:cNvCxnSpPr>
          <p:nvPr/>
        </p:nvCxnSpPr>
        <p:spPr>
          <a:xfrm>
            <a:off x="4587300" y="2630225"/>
            <a:ext cx="900" cy="2409600"/>
          </a:xfrm>
          <a:prstGeom prst="straightConnector1">
            <a:avLst/>
          </a:prstGeom>
          <a:noFill/>
          <a:ln cap="flat" cmpd="sng" w="19050">
            <a:solidFill>
              <a:srgbClr val="3F87A6"/>
            </a:solidFill>
            <a:prstDash val="solid"/>
            <a:round/>
            <a:headEnd len="med" w="med" type="none"/>
            <a:tailEnd len="med" w="med" type="none"/>
          </a:ln>
        </p:spPr>
      </p:cxnSp>
      <p:sp>
        <p:nvSpPr>
          <p:cNvPr id="944" name="Google Shape;944;p106"/>
          <p:cNvSpPr txBox="1"/>
          <p:nvPr/>
        </p:nvSpPr>
        <p:spPr>
          <a:xfrm>
            <a:off x="4212000" y="3440425"/>
            <a:ext cx="720000" cy="46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3F87A6"/>
                </a:solidFill>
                <a:latin typeface="Alegreya"/>
                <a:ea typeface="Alegreya"/>
                <a:cs typeface="Alegreya"/>
                <a:sym typeface="Alegreya"/>
              </a:rPr>
              <a:t>OR</a:t>
            </a:r>
            <a:endParaRPr b="1" sz="2000">
              <a:solidFill>
                <a:srgbClr val="3F87A6"/>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8" name="Shape 948"/>
        <p:cNvGrpSpPr/>
        <p:nvPr/>
      </p:nvGrpSpPr>
      <p:grpSpPr>
        <a:xfrm>
          <a:off x="0" y="0"/>
          <a:ext cx="0" cy="0"/>
          <a:chOff x="0" y="0"/>
          <a:chExt cx="0" cy="0"/>
        </a:xfrm>
      </p:grpSpPr>
      <p:sp>
        <p:nvSpPr>
          <p:cNvPr id="949" name="Google Shape;949;p107"/>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Error (cont.) </a:t>
            </a:r>
            <a:endParaRPr sz="3600">
              <a:solidFill>
                <a:srgbClr val="63A814"/>
              </a:solidFill>
              <a:latin typeface="Alegreya"/>
              <a:ea typeface="Alegreya"/>
              <a:cs typeface="Alegreya"/>
              <a:sym typeface="Alegreya"/>
            </a:endParaRPr>
          </a:p>
        </p:txBody>
      </p:sp>
      <p:pic>
        <p:nvPicPr>
          <p:cNvPr id="950" name="Google Shape;950;p107"/>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951" name="Google Shape;951;p107"/>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The finally statement</a:t>
            </a:r>
            <a:endParaRPr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rPr lang="en" sz="2000">
                <a:solidFill>
                  <a:schemeClr val="accent5"/>
                </a:solidFill>
                <a:latin typeface="Alegreya"/>
                <a:ea typeface="Alegreya"/>
                <a:cs typeface="Alegreya"/>
                <a:sym typeface="Alegreya"/>
              </a:rPr>
              <a:t>Example:</a:t>
            </a:r>
            <a:r>
              <a:rPr lang="en" sz="2000">
                <a:solidFill>
                  <a:srgbClr val="000000"/>
                </a:solidFill>
                <a:latin typeface="Alegreya"/>
                <a:ea typeface="Alegreya"/>
                <a:cs typeface="Alegreya"/>
                <a:sym typeface="Alegreya"/>
              </a:rPr>
              <a:t> 	</a:t>
            </a:r>
            <a:r>
              <a:rPr b="0" i="1" lang="en" sz="1700">
                <a:solidFill>
                  <a:srgbClr val="434343"/>
                </a:solidFill>
                <a:latin typeface="Trebuchet MS"/>
                <a:ea typeface="Trebuchet MS"/>
                <a:cs typeface="Trebuchet MS"/>
                <a:sym typeface="Trebuchet MS"/>
              </a:rPr>
              <a:t>if (isNaN(width) || isNaN(height)) {</a:t>
            </a:r>
            <a:endParaRPr b="0" i="1" sz="17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rPr b="0" i="1" lang="en" sz="1700">
                <a:solidFill>
                  <a:srgbClr val="434343"/>
                </a:solidFill>
                <a:latin typeface="Trebuchet MS"/>
                <a:ea typeface="Trebuchet MS"/>
                <a:cs typeface="Trebuchet MS"/>
                <a:sym typeface="Trebuchet MS"/>
              </a:rPr>
              <a:t>    throw "Parameter is not a number!";</a:t>
            </a:r>
            <a:endParaRPr b="0" i="1" sz="17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rPr b="0" i="1" lang="en" sz="1700">
                <a:solidFill>
                  <a:srgbClr val="434343"/>
                </a:solidFill>
                <a:latin typeface="Trebuchet MS"/>
                <a:ea typeface="Trebuchet MS"/>
                <a:cs typeface="Trebuchet MS"/>
                <a:sym typeface="Trebuchet MS"/>
              </a:rPr>
              <a:t>  }</a:t>
            </a:r>
            <a:endParaRPr b="0" i="1" sz="17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rPr b="0" i="1" lang="en" sz="1700">
                <a:solidFill>
                  <a:srgbClr val="434343"/>
                </a:solidFill>
                <a:latin typeface="Trebuchet MS"/>
                <a:ea typeface="Trebuchet MS"/>
                <a:cs typeface="Trebuchet MS"/>
                <a:sym typeface="Trebuchet MS"/>
              </a:rPr>
              <a:t>}</a:t>
            </a:r>
            <a:endParaRPr b="0" i="1" sz="1700">
              <a:solidFill>
                <a:srgbClr val="434343"/>
              </a:solidFill>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b="0" i="1" sz="17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rPr b="0" i="1" lang="en" sz="1700">
                <a:solidFill>
                  <a:srgbClr val="434343"/>
                </a:solidFill>
                <a:latin typeface="Trebuchet MS"/>
                <a:ea typeface="Trebuchet MS"/>
                <a:cs typeface="Trebuchet MS"/>
                <a:sym typeface="Trebuchet MS"/>
              </a:rPr>
              <a:t>try {</a:t>
            </a:r>
            <a:endParaRPr b="0" i="1" sz="17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rPr b="0" i="1" lang="en" sz="1700">
                <a:solidFill>
                  <a:srgbClr val="434343"/>
                </a:solidFill>
                <a:latin typeface="Trebuchet MS"/>
                <a:ea typeface="Trebuchet MS"/>
                <a:cs typeface="Trebuchet MS"/>
                <a:sym typeface="Trebuchet MS"/>
              </a:rPr>
              <a:t>  getRectArea(3, 'A');</a:t>
            </a:r>
            <a:endParaRPr b="0" i="1" sz="17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rPr b="0" i="1" lang="en" sz="1700">
                <a:solidFill>
                  <a:srgbClr val="434343"/>
                </a:solidFill>
                <a:latin typeface="Trebuchet MS"/>
                <a:ea typeface="Trebuchet MS"/>
                <a:cs typeface="Trebuchet MS"/>
                <a:sym typeface="Trebuchet MS"/>
              </a:rPr>
              <a:t>}</a:t>
            </a:r>
            <a:endParaRPr b="0" i="1" sz="17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rPr b="0" i="1" lang="en" sz="1700">
                <a:solidFill>
                  <a:srgbClr val="434343"/>
                </a:solidFill>
                <a:latin typeface="Trebuchet MS"/>
                <a:ea typeface="Trebuchet MS"/>
                <a:cs typeface="Trebuchet MS"/>
                <a:sym typeface="Trebuchet MS"/>
              </a:rPr>
              <a:t>catch(e) {</a:t>
            </a:r>
            <a:endParaRPr b="0" i="1" sz="17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rPr b="0" i="1" lang="en" sz="1700">
                <a:solidFill>
                  <a:srgbClr val="434343"/>
                </a:solidFill>
                <a:latin typeface="Trebuchet MS"/>
                <a:ea typeface="Trebuchet MS"/>
                <a:cs typeface="Trebuchet MS"/>
                <a:sym typeface="Trebuchet MS"/>
              </a:rPr>
              <a:t>  console.error(e);</a:t>
            </a:r>
            <a:endParaRPr b="0" i="1" sz="17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rPr b="0" i="1" lang="en" sz="1700">
                <a:solidFill>
                  <a:srgbClr val="434343"/>
                </a:solidFill>
                <a:latin typeface="Trebuchet MS"/>
                <a:ea typeface="Trebuchet MS"/>
                <a:cs typeface="Trebuchet MS"/>
                <a:sym typeface="Trebuchet MS"/>
              </a:rPr>
              <a:t>  // expected output: "Parameter is not a number!"</a:t>
            </a:r>
            <a:endParaRPr b="0" i="1" sz="17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rPr b="0" i="1" lang="en" sz="1700">
                <a:solidFill>
                  <a:srgbClr val="434343"/>
                </a:solidFill>
                <a:latin typeface="Trebuchet MS"/>
                <a:ea typeface="Trebuchet MS"/>
                <a:cs typeface="Trebuchet MS"/>
                <a:sym typeface="Trebuchet MS"/>
              </a:rPr>
              <a:t>} finally { console.log(‘Function works’);	}</a:t>
            </a:r>
            <a:endParaRPr b="0" i="1" sz="17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t/>
            </a:r>
            <a:endParaRPr b="0" i="1" sz="1800">
              <a:solidFill>
                <a:srgbClr val="7F7F7F"/>
              </a:solidFill>
              <a:latin typeface="Trebuchet MS"/>
              <a:ea typeface="Trebuchet MS"/>
              <a:cs typeface="Trebuchet MS"/>
              <a:sym typeface="Trebuchet MS"/>
            </a:endParaRPr>
          </a:p>
          <a:p>
            <a:pPr indent="0" lvl="0" marL="0" marR="2540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5" name="Shape 955"/>
        <p:cNvGrpSpPr/>
        <p:nvPr/>
      </p:nvGrpSpPr>
      <p:grpSpPr>
        <a:xfrm>
          <a:off x="0" y="0"/>
          <a:ext cx="0" cy="0"/>
          <a:chOff x="0" y="0"/>
          <a:chExt cx="0" cy="0"/>
        </a:xfrm>
      </p:grpSpPr>
      <p:sp>
        <p:nvSpPr>
          <p:cNvPr id="956" name="Google Shape;956;p108"/>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Error (cont.) </a:t>
            </a:r>
            <a:endParaRPr sz="3600">
              <a:solidFill>
                <a:srgbClr val="63A814"/>
              </a:solidFill>
              <a:latin typeface="Alegreya"/>
              <a:ea typeface="Alegreya"/>
              <a:cs typeface="Alegreya"/>
              <a:sym typeface="Alegreya"/>
            </a:endParaRPr>
          </a:p>
        </p:txBody>
      </p:sp>
      <p:pic>
        <p:nvPicPr>
          <p:cNvPr id="957" name="Google Shape;957;p108"/>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958" name="Google Shape;958;p108"/>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The Throw statement</a:t>
            </a:r>
            <a:endParaRPr sz="2000">
              <a:solidFill>
                <a:srgbClr val="434343"/>
              </a:solidFill>
              <a:latin typeface="Alegreya"/>
              <a:ea typeface="Alegreya"/>
              <a:cs typeface="Alegreya"/>
              <a:sym typeface="Alegreya"/>
            </a:endParaRPr>
          </a:p>
          <a:p>
            <a:pPr indent="-355600" lvl="0" marL="457200" rtl="0" algn="l">
              <a:lnSpc>
                <a:spcPct val="100000"/>
              </a:lnSpc>
              <a:spcBef>
                <a:spcPts val="50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The </a:t>
            </a:r>
            <a:r>
              <a:rPr lang="en" sz="2000">
                <a:solidFill>
                  <a:schemeClr val="accent5"/>
                </a:solidFill>
                <a:latin typeface="Alegreya"/>
                <a:ea typeface="Alegreya"/>
                <a:cs typeface="Alegreya"/>
                <a:sym typeface="Alegreya"/>
              </a:rPr>
              <a:t>throw statement</a:t>
            </a:r>
            <a:r>
              <a:rPr b="0" lang="en" sz="2000">
                <a:solidFill>
                  <a:srgbClr val="000000"/>
                </a:solidFill>
                <a:latin typeface="Alegreya"/>
                <a:ea typeface="Alegreya"/>
                <a:cs typeface="Alegreya"/>
                <a:sym typeface="Alegreya"/>
              </a:rPr>
              <a:t> allows you to create a </a:t>
            </a:r>
            <a:r>
              <a:rPr b="0" lang="en" sz="2000">
                <a:solidFill>
                  <a:schemeClr val="accent5"/>
                </a:solidFill>
                <a:latin typeface="Alegreya"/>
                <a:ea typeface="Alegreya"/>
                <a:cs typeface="Alegreya"/>
                <a:sym typeface="Alegreya"/>
              </a:rPr>
              <a:t>custom error</a:t>
            </a:r>
            <a:r>
              <a:rPr b="0" lang="en" sz="2000">
                <a:solidFill>
                  <a:srgbClr val="000000"/>
                </a:solidFill>
                <a:latin typeface="Alegreya"/>
                <a:ea typeface="Alegreya"/>
                <a:cs typeface="Alegreya"/>
                <a:sym typeface="Alegreya"/>
              </a:rPr>
              <a:t> or can be called </a:t>
            </a:r>
            <a:r>
              <a:rPr b="0" lang="en" sz="2000">
                <a:solidFill>
                  <a:schemeClr val="accent5"/>
                </a:solidFill>
                <a:latin typeface="Alegreya"/>
                <a:ea typeface="Alegreya"/>
                <a:cs typeface="Alegreya"/>
                <a:sym typeface="Alegreya"/>
              </a:rPr>
              <a:t>user-defined exception</a:t>
            </a:r>
            <a:r>
              <a:rPr b="0" lang="en" sz="2000">
                <a:solidFill>
                  <a:srgbClr val="000000"/>
                </a:solidFill>
                <a:latin typeface="Alegreya"/>
                <a:ea typeface="Alegreya"/>
                <a:cs typeface="Alegreya"/>
                <a:sym typeface="Alegreya"/>
              </a:rPr>
              <a:t>.</a:t>
            </a:r>
            <a:endParaRPr b="0" sz="2000">
              <a:solidFill>
                <a:srgbClr val="000000"/>
              </a:solidFill>
              <a:latin typeface="Alegreya"/>
              <a:ea typeface="Alegreya"/>
              <a:cs typeface="Alegreya"/>
              <a:sym typeface="Alegreya"/>
            </a:endParaRPr>
          </a:p>
          <a:p>
            <a:pPr indent="-355600" lvl="0" marL="457200" rtl="0" algn="l">
              <a:lnSpc>
                <a:spcPct val="100000"/>
              </a:lnSpc>
              <a:spcBef>
                <a:spcPts val="0"/>
              </a:spcBef>
              <a:spcAft>
                <a:spcPts val="0"/>
              </a:spcAft>
              <a:buSzPts val="2000"/>
              <a:buFont typeface="Alegreya"/>
              <a:buChar char="❏"/>
            </a:pPr>
            <a:r>
              <a:rPr b="0" lang="en" sz="2000">
                <a:solidFill>
                  <a:srgbClr val="333333"/>
                </a:solidFill>
                <a:highlight>
                  <a:srgbClr val="FFFFFF"/>
                </a:highlight>
                <a:latin typeface="Alegreya"/>
                <a:ea typeface="Alegreya"/>
                <a:cs typeface="Alegreya"/>
                <a:sym typeface="Alegreya"/>
              </a:rPr>
              <a:t>Execution of the current function will stop (the statements after </a:t>
            </a:r>
            <a:r>
              <a:rPr b="0" lang="en" sz="2000">
                <a:solidFill>
                  <a:srgbClr val="333333"/>
                </a:solidFill>
                <a:latin typeface="Alegreya"/>
                <a:ea typeface="Alegreya"/>
                <a:cs typeface="Alegreya"/>
                <a:sym typeface="Alegreya"/>
              </a:rPr>
              <a:t>throw</a:t>
            </a:r>
            <a:r>
              <a:rPr b="0" lang="en" sz="2000">
                <a:solidFill>
                  <a:srgbClr val="333333"/>
                </a:solidFill>
                <a:highlight>
                  <a:srgbClr val="FFFFFF"/>
                </a:highlight>
                <a:latin typeface="Alegreya"/>
                <a:ea typeface="Alegreya"/>
                <a:cs typeface="Alegreya"/>
                <a:sym typeface="Alegreya"/>
              </a:rPr>
              <a:t> won't be executed), and control will be passed to the first </a:t>
            </a:r>
            <a:r>
              <a:rPr b="0" lang="en" sz="2000" u="sng">
                <a:solidFill>
                  <a:srgbClr val="3F87A6"/>
                </a:solidFill>
                <a:highlight>
                  <a:srgbClr val="FFFFFF"/>
                </a:highlight>
                <a:latin typeface="Alegreya"/>
                <a:ea typeface="Alegreya"/>
                <a:cs typeface="Alegreya"/>
                <a:sym typeface="Alegreya"/>
                <a:hlinkClick r:id="rId4"/>
              </a:rPr>
              <a:t>catch</a:t>
            </a:r>
            <a:r>
              <a:rPr b="0" lang="en" sz="2000">
                <a:solidFill>
                  <a:srgbClr val="333333"/>
                </a:solidFill>
                <a:highlight>
                  <a:srgbClr val="FFFFFF"/>
                </a:highlight>
                <a:latin typeface="Alegreya"/>
                <a:ea typeface="Alegreya"/>
                <a:cs typeface="Alegreya"/>
                <a:sym typeface="Alegreya"/>
              </a:rPr>
              <a:t> block in the call stack. If no </a:t>
            </a:r>
            <a:r>
              <a:rPr b="0" lang="en" sz="2000">
                <a:solidFill>
                  <a:srgbClr val="333333"/>
                </a:solidFill>
                <a:latin typeface="Alegreya"/>
                <a:ea typeface="Alegreya"/>
                <a:cs typeface="Alegreya"/>
                <a:sym typeface="Alegreya"/>
              </a:rPr>
              <a:t>catch</a:t>
            </a:r>
            <a:r>
              <a:rPr b="0" lang="en" sz="2000">
                <a:solidFill>
                  <a:srgbClr val="333333"/>
                </a:solidFill>
                <a:highlight>
                  <a:srgbClr val="FFFFFF"/>
                </a:highlight>
                <a:latin typeface="Alegreya"/>
                <a:ea typeface="Alegreya"/>
                <a:cs typeface="Alegreya"/>
                <a:sym typeface="Alegreya"/>
              </a:rPr>
              <a:t> block exists among caller functions, the program will </a:t>
            </a:r>
            <a:r>
              <a:rPr b="0" lang="en" sz="2000">
                <a:solidFill>
                  <a:schemeClr val="accent5"/>
                </a:solidFill>
                <a:highlight>
                  <a:srgbClr val="FFFFFF"/>
                </a:highlight>
                <a:latin typeface="Alegreya"/>
                <a:ea typeface="Alegreya"/>
                <a:cs typeface="Alegreya"/>
                <a:sym typeface="Alegreya"/>
              </a:rPr>
              <a:t>terminate</a:t>
            </a:r>
            <a:r>
              <a:rPr b="0" lang="en" sz="2000">
                <a:solidFill>
                  <a:srgbClr val="333333"/>
                </a:solidFill>
                <a:highlight>
                  <a:srgbClr val="FFFFFF"/>
                </a:highlight>
                <a:latin typeface="Alegreya"/>
                <a:ea typeface="Alegreya"/>
                <a:cs typeface="Alegreya"/>
                <a:sym typeface="Alegreya"/>
              </a:rPr>
              <a:t>.</a:t>
            </a:r>
            <a:endParaRPr b="0" sz="2000">
              <a:solidFill>
                <a:srgbClr val="000000"/>
              </a:solidFill>
              <a:latin typeface="Alegreya"/>
              <a:ea typeface="Alegreya"/>
              <a:cs typeface="Alegreya"/>
              <a:sym typeface="Alegreya"/>
            </a:endParaRPr>
          </a:p>
          <a:p>
            <a:pPr indent="0" lvl="0" marL="0" rtl="0" algn="l">
              <a:lnSpc>
                <a:spcPct val="100000"/>
              </a:lnSpc>
              <a:spcBef>
                <a:spcPts val="500"/>
              </a:spcBef>
              <a:spcAft>
                <a:spcPts val="0"/>
              </a:spcAft>
              <a:buNone/>
            </a:pPr>
            <a:r>
              <a:rPr b="0" lang="en" sz="2000">
                <a:solidFill>
                  <a:srgbClr val="000000"/>
                </a:solidFill>
                <a:latin typeface="Alegreya"/>
                <a:ea typeface="Alegreya"/>
                <a:cs typeface="Alegreya"/>
                <a:sym typeface="Alegreya"/>
              </a:rPr>
              <a:t> </a:t>
            </a:r>
            <a:endParaRPr b="0" sz="2000">
              <a:solidFill>
                <a:srgbClr val="000000"/>
              </a:solidFill>
              <a:latin typeface="Alegreya"/>
              <a:ea typeface="Alegreya"/>
              <a:cs typeface="Alegreya"/>
              <a:sym typeface="Alegreya"/>
            </a:endParaRPr>
          </a:p>
          <a:p>
            <a:pPr indent="0" lvl="0" marL="0" rtl="0" algn="l">
              <a:lnSpc>
                <a:spcPct val="100000"/>
              </a:lnSpc>
              <a:spcBef>
                <a:spcPts val="500"/>
              </a:spcBef>
              <a:spcAft>
                <a:spcPts val="0"/>
              </a:spcAft>
              <a:buNone/>
            </a:pPr>
            <a:r>
              <a:rPr lang="en" sz="2000">
                <a:solidFill>
                  <a:schemeClr val="accent5"/>
                </a:solidFill>
                <a:latin typeface="Alegreya"/>
                <a:ea typeface="Alegreya"/>
                <a:cs typeface="Alegreya"/>
                <a:sym typeface="Alegreya"/>
              </a:rPr>
              <a:t>Syntax:</a:t>
            </a:r>
            <a:r>
              <a:rPr lang="en" sz="2000">
                <a:solidFill>
                  <a:srgbClr val="000000"/>
                </a:solidFill>
                <a:latin typeface="Alegreya"/>
                <a:ea typeface="Alegreya"/>
                <a:cs typeface="Alegreya"/>
                <a:sym typeface="Alegreya"/>
              </a:rPr>
              <a:t> 		</a:t>
            </a:r>
            <a:r>
              <a:rPr b="0" i="1" lang="en" sz="1800">
                <a:solidFill>
                  <a:srgbClr val="7F7F7F"/>
                </a:solidFill>
                <a:latin typeface="Trebuchet MS"/>
                <a:ea typeface="Trebuchet MS"/>
                <a:cs typeface="Trebuchet MS"/>
                <a:sym typeface="Trebuchet MS"/>
              </a:rPr>
              <a:t>throw exception</a:t>
            </a:r>
            <a:endParaRPr b="0" i="1" sz="1800">
              <a:solidFill>
                <a:srgbClr val="7F7F7F"/>
              </a:solidFill>
              <a:latin typeface="Trebuchet MS"/>
              <a:ea typeface="Trebuchet MS"/>
              <a:cs typeface="Trebuchet MS"/>
              <a:sym typeface="Trebuchet MS"/>
            </a:endParaRPr>
          </a:p>
          <a:p>
            <a:pPr indent="-355600" lvl="0" marL="457200" rtl="0" algn="l">
              <a:lnSpc>
                <a:spcPct val="100000"/>
              </a:lnSpc>
              <a:spcBef>
                <a:spcPts val="500"/>
              </a:spcBef>
              <a:spcAft>
                <a:spcPts val="0"/>
              </a:spcAft>
              <a:buClr>
                <a:srgbClr val="000000"/>
              </a:buClr>
              <a:buSzPts val="2000"/>
              <a:buFont typeface="Alegreya"/>
              <a:buChar char="❏"/>
            </a:pPr>
            <a:r>
              <a:rPr b="0" lang="en" sz="2000">
                <a:solidFill>
                  <a:srgbClr val="000000"/>
                </a:solidFill>
                <a:latin typeface="Alegreya"/>
                <a:ea typeface="Alegreya"/>
                <a:cs typeface="Alegreya"/>
                <a:sym typeface="Alegreya"/>
              </a:rPr>
              <a:t>The exception can be a JavaScript String, a Number, a Boolean or an Object.</a:t>
            </a:r>
            <a:endParaRPr b="0" sz="2000">
              <a:solidFill>
                <a:srgbClr val="000000"/>
              </a:solidFill>
              <a:latin typeface="Alegreya"/>
              <a:ea typeface="Alegreya"/>
              <a:cs typeface="Alegreya"/>
              <a:sym typeface="Alegreya"/>
            </a:endParaRPr>
          </a:p>
          <a:p>
            <a:pPr indent="0" lvl="0" marL="0" marR="25400" rtl="0" algn="l">
              <a:lnSpc>
                <a:spcPct val="100000"/>
              </a:lnSpc>
              <a:spcBef>
                <a:spcPts val="0"/>
              </a:spcBef>
              <a:spcAft>
                <a:spcPts val="0"/>
              </a:spcAft>
              <a:buNone/>
            </a:pPr>
            <a:r>
              <a:t/>
            </a:r>
            <a:endParaRPr sz="2000">
              <a:solidFill>
                <a:schemeClr val="accent5"/>
              </a:solidFill>
              <a:latin typeface="Alegreya"/>
              <a:ea typeface="Alegreya"/>
              <a:cs typeface="Alegreya"/>
              <a:sym typeface="Alegreya"/>
            </a:endParaRPr>
          </a:p>
          <a:p>
            <a:pPr indent="0" lvl="0" marL="0" marR="2540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a:p>
            <a:pPr indent="0" lvl="0" marL="0" marR="2540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2" name="Shape 962"/>
        <p:cNvGrpSpPr/>
        <p:nvPr/>
      </p:nvGrpSpPr>
      <p:grpSpPr>
        <a:xfrm>
          <a:off x="0" y="0"/>
          <a:ext cx="0" cy="0"/>
          <a:chOff x="0" y="0"/>
          <a:chExt cx="0" cy="0"/>
        </a:xfrm>
      </p:grpSpPr>
      <p:sp>
        <p:nvSpPr>
          <p:cNvPr id="963" name="Google Shape;963;p109"/>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Error (cont.) </a:t>
            </a:r>
            <a:endParaRPr sz="3600">
              <a:solidFill>
                <a:srgbClr val="63A814"/>
              </a:solidFill>
              <a:latin typeface="Alegreya"/>
              <a:ea typeface="Alegreya"/>
              <a:cs typeface="Alegreya"/>
              <a:sym typeface="Alegreya"/>
            </a:endParaRPr>
          </a:p>
        </p:txBody>
      </p:sp>
      <p:pic>
        <p:nvPicPr>
          <p:cNvPr id="964" name="Google Shape;964;p109"/>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965" name="Google Shape;965;p109"/>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The Throw statement</a:t>
            </a:r>
            <a:endParaRPr sz="2000">
              <a:solidFill>
                <a:srgbClr val="434343"/>
              </a:solidFill>
              <a:latin typeface="Alegreya"/>
              <a:ea typeface="Alegreya"/>
              <a:cs typeface="Alegreya"/>
              <a:sym typeface="Alegreya"/>
            </a:endParaRPr>
          </a:p>
          <a:p>
            <a:pPr indent="0" lvl="0" marL="0" rtl="0" algn="l">
              <a:lnSpc>
                <a:spcPct val="100000"/>
              </a:lnSpc>
              <a:spcBef>
                <a:spcPts val="0"/>
              </a:spcBef>
              <a:spcAft>
                <a:spcPts val="0"/>
              </a:spcAft>
              <a:buNone/>
            </a:pPr>
            <a:r>
              <a:rPr lang="en" sz="2000">
                <a:solidFill>
                  <a:schemeClr val="accent5"/>
                </a:solidFill>
                <a:latin typeface="Alegreya"/>
                <a:ea typeface="Alegreya"/>
                <a:cs typeface="Alegreya"/>
                <a:sym typeface="Alegreya"/>
              </a:rPr>
              <a:t>Example</a:t>
            </a:r>
            <a:r>
              <a:rPr lang="en" sz="2000">
                <a:solidFill>
                  <a:schemeClr val="accent5"/>
                </a:solidFill>
                <a:latin typeface="Alegreya"/>
                <a:ea typeface="Alegreya"/>
                <a:cs typeface="Alegreya"/>
                <a:sym typeface="Alegreya"/>
              </a:rPr>
              <a:t>:</a:t>
            </a:r>
            <a:r>
              <a:rPr lang="en" sz="2000">
                <a:solidFill>
                  <a:srgbClr val="000000"/>
                </a:solidFill>
                <a:latin typeface="Alegreya"/>
                <a:ea typeface="Alegreya"/>
                <a:cs typeface="Alegreya"/>
                <a:sym typeface="Alegreya"/>
              </a:rPr>
              <a:t> 	</a:t>
            </a:r>
            <a:r>
              <a:rPr b="0" i="1" lang="en" sz="1800">
                <a:solidFill>
                  <a:srgbClr val="434343"/>
                </a:solidFill>
                <a:latin typeface="Trebuchet MS"/>
                <a:ea typeface="Trebuchet MS"/>
                <a:cs typeface="Trebuchet MS"/>
                <a:sym typeface="Trebuchet MS"/>
              </a:rPr>
              <a:t>if (isNaN(width) || isNaN(height)) {</a:t>
            </a:r>
            <a:endParaRPr b="0" i="1" sz="18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rPr b="0" i="1" lang="en" sz="1800">
                <a:solidFill>
                  <a:srgbClr val="434343"/>
                </a:solidFill>
                <a:latin typeface="Trebuchet MS"/>
                <a:ea typeface="Trebuchet MS"/>
                <a:cs typeface="Trebuchet MS"/>
                <a:sym typeface="Trebuchet MS"/>
              </a:rPr>
              <a:t>    throw "Parameter is not a number!";</a:t>
            </a:r>
            <a:endParaRPr b="0" i="1" sz="18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rPr b="0" i="1" lang="en" sz="1800">
                <a:solidFill>
                  <a:srgbClr val="434343"/>
                </a:solidFill>
                <a:latin typeface="Trebuchet MS"/>
                <a:ea typeface="Trebuchet MS"/>
                <a:cs typeface="Trebuchet MS"/>
                <a:sym typeface="Trebuchet MS"/>
              </a:rPr>
              <a:t>  }</a:t>
            </a:r>
            <a:endParaRPr b="0" i="1" sz="18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rPr b="0" i="1" lang="en" sz="1800">
                <a:solidFill>
                  <a:srgbClr val="434343"/>
                </a:solidFill>
                <a:latin typeface="Trebuchet MS"/>
                <a:ea typeface="Trebuchet MS"/>
                <a:cs typeface="Trebuchet MS"/>
                <a:sym typeface="Trebuchet MS"/>
              </a:rPr>
              <a:t>}</a:t>
            </a:r>
            <a:endParaRPr b="0" i="1" sz="18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t/>
            </a:r>
            <a:endParaRPr b="0" i="1" sz="18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rPr b="0" i="1" lang="en" sz="1800">
                <a:solidFill>
                  <a:srgbClr val="434343"/>
                </a:solidFill>
                <a:latin typeface="Trebuchet MS"/>
                <a:ea typeface="Trebuchet MS"/>
                <a:cs typeface="Trebuchet MS"/>
                <a:sym typeface="Trebuchet MS"/>
              </a:rPr>
              <a:t>try {</a:t>
            </a:r>
            <a:endParaRPr b="0" i="1" sz="18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rPr b="0" i="1" lang="en" sz="1800">
                <a:solidFill>
                  <a:srgbClr val="434343"/>
                </a:solidFill>
                <a:latin typeface="Trebuchet MS"/>
                <a:ea typeface="Trebuchet MS"/>
                <a:cs typeface="Trebuchet MS"/>
                <a:sym typeface="Trebuchet MS"/>
              </a:rPr>
              <a:t>  getRectArea(3, 'A');</a:t>
            </a:r>
            <a:endParaRPr b="0" i="1" sz="18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rPr b="0" i="1" lang="en" sz="1800">
                <a:solidFill>
                  <a:srgbClr val="434343"/>
                </a:solidFill>
                <a:latin typeface="Trebuchet MS"/>
                <a:ea typeface="Trebuchet MS"/>
                <a:cs typeface="Trebuchet MS"/>
                <a:sym typeface="Trebuchet MS"/>
              </a:rPr>
              <a:t>}</a:t>
            </a:r>
            <a:endParaRPr b="0" i="1" sz="18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rPr b="0" i="1" lang="en" sz="1800">
                <a:solidFill>
                  <a:srgbClr val="434343"/>
                </a:solidFill>
                <a:latin typeface="Trebuchet MS"/>
                <a:ea typeface="Trebuchet MS"/>
                <a:cs typeface="Trebuchet MS"/>
                <a:sym typeface="Trebuchet MS"/>
              </a:rPr>
              <a:t>catch(e) {</a:t>
            </a:r>
            <a:endParaRPr b="0" i="1" sz="18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rPr b="0" i="1" lang="en" sz="1800">
                <a:solidFill>
                  <a:srgbClr val="434343"/>
                </a:solidFill>
                <a:latin typeface="Trebuchet MS"/>
                <a:ea typeface="Trebuchet MS"/>
                <a:cs typeface="Trebuchet MS"/>
                <a:sym typeface="Trebuchet MS"/>
              </a:rPr>
              <a:t>  console.log(e);</a:t>
            </a:r>
            <a:endParaRPr b="0" i="1" sz="18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rPr b="0" i="1" lang="en" sz="1800">
                <a:solidFill>
                  <a:srgbClr val="434343"/>
                </a:solidFill>
                <a:latin typeface="Trebuchet MS"/>
                <a:ea typeface="Trebuchet MS"/>
                <a:cs typeface="Trebuchet MS"/>
                <a:sym typeface="Trebuchet MS"/>
              </a:rPr>
              <a:t>  // expected output: "Parameter is not a number!"</a:t>
            </a:r>
            <a:endParaRPr b="0" i="1" sz="1800">
              <a:solidFill>
                <a:srgbClr val="434343"/>
              </a:solidFill>
              <a:latin typeface="Trebuchet MS"/>
              <a:ea typeface="Trebuchet MS"/>
              <a:cs typeface="Trebuchet MS"/>
              <a:sym typeface="Trebuchet MS"/>
            </a:endParaRPr>
          </a:p>
          <a:p>
            <a:pPr indent="0" lvl="0" marL="1371600" rtl="0" algn="l">
              <a:lnSpc>
                <a:spcPct val="100000"/>
              </a:lnSpc>
              <a:spcBef>
                <a:spcPts val="0"/>
              </a:spcBef>
              <a:spcAft>
                <a:spcPts val="0"/>
              </a:spcAft>
              <a:buNone/>
            </a:pPr>
            <a:r>
              <a:rPr b="0" i="1" lang="en" sz="1800">
                <a:solidFill>
                  <a:srgbClr val="434343"/>
                </a:solidFill>
                <a:latin typeface="Trebuchet MS"/>
                <a:ea typeface="Trebuchet MS"/>
                <a:cs typeface="Trebuchet MS"/>
                <a:sym typeface="Trebuchet MS"/>
              </a:rPr>
              <a:t>}</a:t>
            </a:r>
            <a:endParaRPr b="0" i="1" sz="1800">
              <a:solidFill>
                <a:srgbClr val="434343"/>
              </a:solidFill>
              <a:latin typeface="Trebuchet MS"/>
              <a:ea typeface="Trebuchet MS"/>
              <a:cs typeface="Trebuchet MS"/>
              <a:sym typeface="Trebuchet MS"/>
            </a:endParaRPr>
          </a:p>
          <a:p>
            <a:pPr indent="0" lvl="0" marL="0" rtl="0" algn="l">
              <a:lnSpc>
                <a:spcPct val="100000"/>
              </a:lnSpc>
              <a:spcBef>
                <a:spcPts val="500"/>
              </a:spcBef>
              <a:spcAft>
                <a:spcPts val="0"/>
              </a:spcAft>
              <a:buNone/>
            </a:pPr>
            <a:r>
              <a:t/>
            </a:r>
            <a:endParaRPr b="0" i="1" sz="1800">
              <a:solidFill>
                <a:srgbClr val="7F7F7F"/>
              </a:solidFill>
              <a:latin typeface="Trebuchet MS"/>
              <a:ea typeface="Trebuchet MS"/>
              <a:cs typeface="Trebuchet MS"/>
              <a:sym typeface="Trebuchet MS"/>
            </a:endParaRPr>
          </a:p>
          <a:p>
            <a:pPr indent="0" lvl="0" marL="0" marR="25400" rtl="0" algn="l">
              <a:lnSpc>
                <a:spcPct val="100000"/>
              </a:lnSpc>
              <a:spcBef>
                <a:spcPts val="0"/>
              </a:spcBef>
              <a:spcAft>
                <a:spcPts val="0"/>
              </a:spcAft>
              <a:buNone/>
            </a:pPr>
            <a:r>
              <a:t/>
            </a:r>
            <a:endParaRPr b="0"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9" name="Shape 969"/>
        <p:cNvGrpSpPr/>
        <p:nvPr/>
      </p:nvGrpSpPr>
      <p:grpSpPr>
        <a:xfrm>
          <a:off x="0" y="0"/>
          <a:ext cx="0" cy="0"/>
          <a:chOff x="0" y="0"/>
          <a:chExt cx="0" cy="0"/>
        </a:xfrm>
      </p:grpSpPr>
      <p:sp>
        <p:nvSpPr>
          <p:cNvPr id="970" name="Google Shape;970;p110"/>
          <p:cNvSpPr txBox="1"/>
          <p:nvPr>
            <p:ph type="title"/>
          </p:nvPr>
        </p:nvSpPr>
        <p:spPr>
          <a:xfrm>
            <a:off x="1388550" y="1777350"/>
            <a:ext cx="6366900" cy="1588800"/>
          </a:xfrm>
          <a:prstGeom prst="rect">
            <a:avLst/>
          </a:prstGeom>
        </p:spPr>
        <p:txBody>
          <a:bodyPr anchorCtr="0" anchor="t" bIns="91425" lIns="91425" spcFirstLastPara="1" rIns="91425" wrap="square" tIns="91425">
            <a:noAutofit/>
          </a:bodyPr>
          <a:lstStyle/>
          <a:p>
            <a:pPr indent="0" lvl="0" marL="0" rtl="0" algn="ctr">
              <a:lnSpc>
                <a:spcPct val="100000"/>
              </a:lnSpc>
              <a:spcBef>
                <a:spcPts val="600"/>
              </a:spcBef>
              <a:spcAft>
                <a:spcPts val="0"/>
              </a:spcAft>
              <a:buNone/>
            </a:pPr>
            <a:r>
              <a:rPr lang="en" sz="6000" u="sng">
                <a:solidFill>
                  <a:srgbClr val="63A814"/>
                </a:solidFill>
                <a:latin typeface="Alegreya"/>
                <a:ea typeface="Alegreya"/>
                <a:cs typeface="Alegreya"/>
                <a:sym typeface="Alegreya"/>
              </a:rPr>
              <a:t>Javascript Objects</a:t>
            </a:r>
            <a:endParaRPr sz="6000" u="sng">
              <a:solidFill>
                <a:srgbClr val="63A814"/>
              </a:solidFill>
              <a:latin typeface="Alegreya"/>
              <a:ea typeface="Alegreya"/>
              <a:cs typeface="Alegreya"/>
              <a:sym typeface="Alegreya"/>
            </a:endParaRPr>
          </a:p>
        </p:txBody>
      </p:sp>
      <p:pic>
        <p:nvPicPr>
          <p:cNvPr id="971" name="Google Shape;971;p110"/>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5" name="Shape 975"/>
        <p:cNvGrpSpPr/>
        <p:nvPr/>
      </p:nvGrpSpPr>
      <p:grpSpPr>
        <a:xfrm>
          <a:off x="0" y="0"/>
          <a:ext cx="0" cy="0"/>
          <a:chOff x="0" y="0"/>
          <a:chExt cx="0" cy="0"/>
        </a:xfrm>
      </p:grpSpPr>
      <p:sp>
        <p:nvSpPr>
          <p:cNvPr id="976" name="Google Shape;976;p111"/>
          <p:cNvSpPr txBox="1"/>
          <p:nvPr>
            <p:ph type="title"/>
          </p:nvPr>
        </p:nvSpPr>
        <p:spPr>
          <a:xfrm>
            <a:off x="1151400" y="446325"/>
            <a:ext cx="70704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63A814"/>
                </a:solidFill>
                <a:latin typeface="Alegreya"/>
                <a:ea typeface="Alegreya"/>
                <a:cs typeface="Alegreya"/>
                <a:sym typeface="Alegreya"/>
              </a:rPr>
              <a:t>Javascript Object </a:t>
            </a:r>
            <a:endParaRPr sz="3600">
              <a:solidFill>
                <a:srgbClr val="63A814"/>
              </a:solidFill>
              <a:latin typeface="Alegreya"/>
              <a:ea typeface="Alegreya"/>
              <a:cs typeface="Alegreya"/>
              <a:sym typeface="Alegreya"/>
            </a:endParaRPr>
          </a:p>
        </p:txBody>
      </p:sp>
      <p:pic>
        <p:nvPicPr>
          <p:cNvPr id="977" name="Google Shape;977;p111"/>
          <p:cNvPicPr preferRelativeResize="0"/>
          <p:nvPr/>
        </p:nvPicPr>
        <p:blipFill rotWithShape="1">
          <a:blip r:embed="rId3">
            <a:alphaModFix/>
          </a:blip>
          <a:srcRect b="0" l="12923" r="12930" t="0"/>
          <a:stretch/>
        </p:blipFill>
        <p:spPr>
          <a:xfrm>
            <a:off x="8221848" y="137349"/>
            <a:ext cx="780977" cy="1053276"/>
          </a:xfrm>
          <a:prstGeom prst="rect">
            <a:avLst/>
          </a:prstGeom>
          <a:noFill/>
          <a:ln>
            <a:noFill/>
          </a:ln>
        </p:spPr>
      </p:pic>
      <p:sp>
        <p:nvSpPr>
          <p:cNvPr id="978" name="Google Shape;978;p111"/>
          <p:cNvSpPr txBox="1"/>
          <p:nvPr>
            <p:ph type="title"/>
          </p:nvPr>
        </p:nvSpPr>
        <p:spPr>
          <a:xfrm>
            <a:off x="496350" y="1162925"/>
            <a:ext cx="8183700" cy="38769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000">
                <a:solidFill>
                  <a:srgbClr val="0170BA"/>
                </a:solidFill>
                <a:latin typeface="Alegreya"/>
                <a:ea typeface="Alegreya"/>
                <a:cs typeface="Alegreya"/>
                <a:sym typeface="Alegreya"/>
              </a:rPr>
              <a:t>Everything is an Object</a:t>
            </a:r>
            <a:endParaRPr sz="2000">
              <a:solidFill>
                <a:srgbClr val="0170BA"/>
              </a:solidFill>
              <a:latin typeface="Alegreya"/>
              <a:ea typeface="Alegreya"/>
              <a:cs typeface="Alegreya"/>
              <a:sym typeface="Alegreya"/>
            </a:endParaRPr>
          </a:p>
          <a:p>
            <a:pPr indent="-355600" lvl="0" marL="457200" marR="0" rtl="0" algn="l">
              <a:lnSpc>
                <a:spcPct val="100000"/>
              </a:lnSpc>
              <a:spcBef>
                <a:spcPts val="50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In JavaScript almost everything is an </a:t>
            </a:r>
            <a:r>
              <a:rPr lang="en" sz="2000">
                <a:solidFill>
                  <a:schemeClr val="accent5"/>
                </a:solidFill>
                <a:latin typeface="Alegreya"/>
                <a:ea typeface="Alegreya"/>
                <a:cs typeface="Alegreya"/>
                <a:sym typeface="Alegreya"/>
              </a:rPr>
              <a:t>object</a:t>
            </a:r>
            <a:r>
              <a:rPr b="0" lang="en" sz="2000">
                <a:solidFill>
                  <a:srgbClr val="434343"/>
                </a:solidFill>
                <a:latin typeface="Alegreya"/>
                <a:ea typeface="Alegreya"/>
                <a:cs typeface="Alegreya"/>
                <a:sym typeface="Alegreya"/>
              </a:rPr>
              <a:t>. Even primitive data types (</a:t>
            </a:r>
            <a:r>
              <a:rPr b="0" lang="en" sz="2000">
                <a:solidFill>
                  <a:schemeClr val="accent5"/>
                </a:solidFill>
                <a:latin typeface="Alegreya"/>
                <a:ea typeface="Alegreya"/>
                <a:cs typeface="Alegreya"/>
                <a:sym typeface="Alegreya"/>
              </a:rPr>
              <a:t>except null and undefined</a:t>
            </a:r>
            <a:r>
              <a:rPr b="0" lang="en" sz="2000">
                <a:solidFill>
                  <a:srgbClr val="434343"/>
                </a:solidFill>
                <a:latin typeface="Alegreya"/>
                <a:ea typeface="Alegreya"/>
                <a:cs typeface="Alegreya"/>
                <a:sym typeface="Alegreya"/>
              </a:rPr>
              <a:t>) can be treated as </a:t>
            </a:r>
            <a:r>
              <a:rPr lang="en" sz="2000">
                <a:solidFill>
                  <a:schemeClr val="accent5"/>
                </a:solidFill>
                <a:latin typeface="Alegreya"/>
                <a:ea typeface="Alegreya"/>
                <a:cs typeface="Alegreya"/>
                <a:sym typeface="Alegreya"/>
              </a:rPr>
              <a:t>objects</a:t>
            </a:r>
            <a:r>
              <a:rPr b="0" lang="en" sz="2000">
                <a:solidFill>
                  <a:srgbClr val="434343"/>
                </a:solidFill>
                <a:latin typeface="Alegreya"/>
                <a:ea typeface="Alegreya"/>
                <a:cs typeface="Alegreya"/>
                <a:sym typeface="Alegreya"/>
              </a:rPr>
              <a:t>.</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Booleans </a:t>
            </a:r>
            <a:r>
              <a:rPr b="0" lang="en" sz="2000">
                <a:solidFill>
                  <a:srgbClr val="434343"/>
                </a:solidFill>
                <a:latin typeface="Alegreya"/>
                <a:ea typeface="Alegreya"/>
                <a:cs typeface="Alegreya"/>
                <a:sym typeface="Alegreya"/>
              </a:rPr>
              <a:t>can be objects or primitive data treated as objects</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Numbers</a:t>
            </a:r>
            <a:r>
              <a:rPr b="0" lang="en" sz="2000">
                <a:solidFill>
                  <a:srgbClr val="434343"/>
                </a:solidFill>
                <a:latin typeface="Alegreya"/>
                <a:ea typeface="Alegreya"/>
                <a:cs typeface="Alegreya"/>
                <a:sym typeface="Alegreya"/>
              </a:rPr>
              <a:t> can be objects or primitive data treated as objects</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Strings</a:t>
            </a:r>
            <a:r>
              <a:rPr b="0" lang="en" sz="2000">
                <a:solidFill>
                  <a:srgbClr val="434343"/>
                </a:solidFill>
                <a:latin typeface="Alegreya"/>
                <a:ea typeface="Alegreya"/>
                <a:cs typeface="Alegreya"/>
                <a:sym typeface="Alegreya"/>
              </a:rPr>
              <a:t> are also objects or primitive data treated as objects</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Dates</a:t>
            </a:r>
            <a:r>
              <a:rPr b="0" lang="en" sz="2000">
                <a:solidFill>
                  <a:srgbClr val="434343"/>
                </a:solidFill>
                <a:latin typeface="Alegreya"/>
                <a:ea typeface="Alegreya"/>
                <a:cs typeface="Alegreya"/>
                <a:sym typeface="Alegreya"/>
              </a:rPr>
              <a:t> are always objects</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Maths</a:t>
            </a:r>
            <a:r>
              <a:rPr b="0" lang="en" sz="2000">
                <a:solidFill>
                  <a:srgbClr val="434343"/>
                </a:solidFill>
                <a:latin typeface="Alegreya"/>
                <a:ea typeface="Alegreya"/>
                <a:cs typeface="Alegreya"/>
                <a:sym typeface="Alegreya"/>
              </a:rPr>
              <a:t> and Regular Expressions are always objects</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Arrays</a:t>
            </a:r>
            <a:r>
              <a:rPr b="0" lang="en" sz="2000">
                <a:solidFill>
                  <a:srgbClr val="434343"/>
                </a:solidFill>
                <a:latin typeface="Alegreya"/>
                <a:ea typeface="Alegreya"/>
                <a:cs typeface="Alegreya"/>
                <a:sym typeface="Alegreya"/>
              </a:rPr>
              <a:t> are always objects</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lang="en" sz="2000">
                <a:solidFill>
                  <a:schemeClr val="accent5"/>
                </a:solidFill>
                <a:latin typeface="Alegreya"/>
                <a:ea typeface="Alegreya"/>
                <a:cs typeface="Alegreya"/>
                <a:sym typeface="Alegreya"/>
              </a:rPr>
              <a:t>RegExps </a:t>
            </a:r>
            <a:r>
              <a:rPr b="0" lang="en" sz="2000">
                <a:solidFill>
                  <a:srgbClr val="434343"/>
                </a:solidFill>
                <a:latin typeface="Alegreya"/>
                <a:ea typeface="Alegreya"/>
                <a:cs typeface="Alegreya"/>
                <a:sym typeface="Alegreya"/>
              </a:rPr>
              <a:t>are objects</a:t>
            </a:r>
            <a:endParaRPr b="0" sz="2000">
              <a:solidFill>
                <a:srgbClr val="434343"/>
              </a:solidFill>
              <a:latin typeface="Alegreya"/>
              <a:ea typeface="Alegreya"/>
              <a:cs typeface="Alegreya"/>
              <a:sym typeface="Alegreya"/>
            </a:endParaRPr>
          </a:p>
          <a:p>
            <a:pPr indent="-355600" lvl="0" marL="457200" rtl="0" algn="l">
              <a:lnSpc>
                <a:spcPct val="100000"/>
              </a:lnSpc>
              <a:spcBef>
                <a:spcPts val="0"/>
              </a:spcBef>
              <a:spcAft>
                <a:spcPts val="0"/>
              </a:spcAft>
              <a:buClr>
                <a:srgbClr val="434343"/>
              </a:buClr>
              <a:buSzPts val="2000"/>
              <a:buFont typeface="Alegreya"/>
              <a:buChar char="❏"/>
            </a:pPr>
            <a:r>
              <a:rPr b="0" lang="en" sz="2000">
                <a:solidFill>
                  <a:srgbClr val="434343"/>
                </a:solidFill>
                <a:latin typeface="Alegreya"/>
                <a:ea typeface="Alegreya"/>
                <a:cs typeface="Alegreya"/>
                <a:sym typeface="Alegreya"/>
              </a:rPr>
              <a:t>Even </a:t>
            </a:r>
            <a:r>
              <a:rPr lang="en" sz="2000">
                <a:solidFill>
                  <a:schemeClr val="accent5"/>
                </a:solidFill>
                <a:latin typeface="Alegreya"/>
                <a:ea typeface="Alegreya"/>
                <a:cs typeface="Alegreya"/>
                <a:sym typeface="Alegreya"/>
              </a:rPr>
              <a:t>functions</a:t>
            </a:r>
            <a:r>
              <a:rPr b="0" lang="en" sz="2000">
                <a:solidFill>
                  <a:srgbClr val="434343"/>
                </a:solidFill>
                <a:latin typeface="Alegreya"/>
                <a:ea typeface="Alegreya"/>
                <a:cs typeface="Alegreya"/>
                <a:sym typeface="Alegreya"/>
              </a:rPr>
              <a:t> are always objects</a:t>
            </a:r>
            <a:endParaRPr b="0" sz="2000">
              <a:solidFill>
                <a:srgbClr val="434343"/>
              </a:solidFill>
              <a:latin typeface="Alegreya"/>
              <a:ea typeface="Alegreya"/>
              <a:cs typeface="Alegreya"/>
              <a:sym typeface="Alegreya"/>
            </a:endParaRPr>
          </a:p>
          <a:p>
            <a:pPr indent="0" lvl="0" marL="0" marR="25400" rtl="0" algn="l">
              <a:lnSpc>
                <a:spcPct val="100000"/>
              </a:lnSpc>
              <a:spcBef>
                <a:spcPts val="0"/>
              </a:spcBef>
              <a:spcAft>
                <a:spcPts val="0"/>
              </a:spcAft>
              <a:buNone/>
            </a:pPr>
            <a:r>
              <a:t/>
            </a:r>
            <a:endParaRPr sz="2000">
              <a:solidFill>
                <a:srgbClr val="434343"/>
              </a:solidFill>
              <a:latin typeface="Alegreya"/>
              <a:ea typeface="Alegreya"/>
              <a:cs typeface="Alegreya"/>
              <a:sym typeface="Alegrey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