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261" r:id="rId2"/>
  </p:sldIdLst>
  <p:sldSz cx="32918400" cy="36576000"/>
  <p:notesSz cx="39776400" cy="32461200"/>
  <p:defaultTextStyle>
    <a:defPPr>
      <a:defRPr lang="en-US"/>
    </a:defPPr>
    <a:lvl1pPr algn="ctr" rtl="0" eaLnBrk="0" fontAlgn="base" hangingPunct="0">
      <a:spcBef>
        <a:spcPct val="0"/>
      </a:spcBef>
      <a:spcAft>
        <a:spcPct val="0"/>
      </a:spcAft>
      <a:defRPr sz="2700"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700"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700"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700"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700" kern="1200">
        <a:solidFill>
          <a:schemeClr val="tx1"/>
        </a:solidFill>
        <a:latin typeface="Tahoma" pitchFamily="34" charset="0"/>
        <a:ea typeface="+mn-ea"/>
        <a:cs typeface="+mn-cs"/>
      </a:defRPr>
    </a:lvl5pPr>
    <a:lvl6pPr marL="2286000" algn="l" defTabSz="914400" rtl="0" eaLnBrk="1" latinLnBrk="0" hangingPunct="1">
      <a:defRPr sz="2700" kern="1200">
        <a:solidFill>
          <a:schemeClr val="tx1"/>
        </a:solidFill>
        <a:latin typeface="Tahoma" pitchFamily="34" charset="0"/>
        <a:ea typeface="+mn-ea"/>
        <a:cs typeface="+mn-cs"/>
      </a:defRPr>
    </a:lvl6pPr>
    <a:lvl7pPr marL="2743200" algn="l" defTabSz="914400" rtl="0" eaLnBrk="1" latinLnBrk="0" hangingPunct="1">
      <a:defRPr sz="2700" kern="1200">
        <a:solidFill>
          <a:schemeClr val="tx1"/>
        </a:solidFill>
        <a:latin typeface="Tahoma" pitchFamily="34" charset="0"/>
        <a:ea typeface="+mn-ea"/>
        <a:cs typeface="+mn-cs"/>
      </a:defRPr>
    </a:lvl7pPr>
    <a:lvl8pPr marL="3200400" algn="l" defTabSz="914400" rtl="0" eaLnBrk="1" latinLnBrk="0" hangingPunct="1">
      <a:defRPr sz="2700" kern="1200">
        <a:solidFill>
          <a:schemeClr val="tx1"/>
        </a:solidFill>
        <a:latin typeface="Tahoma" pitchFamily="34" charset="0"/>
        <a:ea typeface="+mn-ea"/>
        <a:cs typeface="+mn-cs"/>
      </a:defRPr>
    </a:lvl8pPr>
    <a:lvl9pPr marL="3657600" algn="l" defTabSz="914400" rtl="0" eaLnBrk="1" latinLnBrk="0" hangingPunct="1">
      <a:defRPr sz="27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9900"/>
    <a:srgbClr val="FF9900"/>
    <a:srgbClr val="660033"/>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9212" autoAdjust="0"/>
  </p:normalViewPr>
  <p:slideViewPr>
    <p:cSldViewPr>
      <p:cViewPr>
        <p:scale>
          <a:sx n="30" d="100"/>
          <a:sy n="30" d="100"/>
        </p:scale>
        <p:origin x="58" y="394"/>
      </p:cViewPr>
      <p:guideLst>
        <p:guide orient="horz" pos="11568"/>
        <p:guide pos="10368"/>
      </p:guideLst>
    </p:cSldViewPr>
  </p:slideViewPr>
  <p:outlineViewPr>
    <p:cViewPr>
      <p:scale>
        <a:sx n="33" d="100"/>
        <a:sy n="33" d="100"/>
      </p:scale>
      <p:origin x="0" y="0"/>
    </p:cViewPr>
  </p:outlin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17236382"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l" eaLnBrk="1" hangingPunct="1">
              <a:defRPr sz="1300">
                <a:latin typeface="Arial" charset="0"/>
              </a:defRPr>
            </a:lvl1pPr>
          </a:lstStyle>
          <a:p>
            <a:endParaRPr lang="en-US"/>
          </a:p>
        </p:txBody>
      </p:sp>
      <p:sp>
        <p:nvSpPr>
          <p:cNvPr id="13315" name="Rectangle 3"/>
          <p:cNvSpPr>
            <a:spLocks noGrp="1" noChangeArrowheads="1"/>
          </p:cNvSpPr>
          <p:nvPr>
            <p:ph type="dt" sz="quarter" idx="1"/>
          </p:nvPr>
        </p:nvSpPr>
        <p:spPr bwMode="auto">
          <a:xfrm>
            <a:off x="22531042" y="0"/>
            <a:ext cx="17236378"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r" eaLnBrk="1" hangingPunct="1">
              <a:defRPr sz="1300">
                <a:latin typeface="Arial" charset="0"/>
              </a:defRPr>
            </a:lvl1pPr>
          </a:lstStyle>
          <a:p>
            <a:endParaRPr lang="en-US"/>
          </a:p>
        </p:txBody>
      </p:sp>
      <p:sp>
        <p:nvSpPr>
          <p:cNvPr id="13316" name="Rectangle 4"/>
          <p:cNvSpPr>
            <a:spLocks noGrp="1" noChangeArrowheads="1"/>
          </p:cNvSpPr>
          <p:nvPr>
            <p:ph type="ftr" sz="quarter" idx="2"/>
          </p:nvPr>
        </p:nvSpPr>
        <p:spPr bwMode="auto">
          <a:xfrm>
            <a:off x="0" y="30832340"/>
            <a:ext cx="17236382"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l" eaLnBrk="1" hangingPunct="1">
              <a:defRPr sz="1300">
                <a:latin typeface="Arial" charset="0"/>
              </a:defRPr>
            </a:lvl1pPr>
          </a:lstStyle>
          <a:p>
            <a:endParaRPr lang="en-US"/>
          </a:p>
        </p:txBody>
      </p:sp>
      <p:sp>
        <p:nvSpPr>
          <p:cNvPr id="13317" name="Rectangle 5"/>
          <p:cNvSpPr>
            <a:spLocks noGrp="1" noChangeArrowheads="1"/>
          </p:cNvSpPr>
          <p:nvPr>
            <p:ph type="sldNum" sz="quarter" idx="3"/>
          </p:nvPr>
        </p:nvSpPr>
        <p:spPr bwMode="auto">
          <a:xfrm>
            <a:off x="22531042" y="30832340"/>
            <a:ext cx="17236378"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r" eaLnBrk="1" hangingPunct="1">
              <a:defRPr sz="1300">
                <a:latin typeface="Arial" charset="0"/>
              </a:defRPr>
            </a:lvl1pPr>
          </a:lstStyle>
          <a:p>
            <a:fld id="{9B197068-4F68-4E92-8278-DB8675F76407}" type="slidenum">
              <a:rPr lang="en-US"/>
              <a:pPr/>
              <a:t>‹#›</a:t>
            </a:fld>
            <a:endParaRPr lang="en-US"/>
          </a:p>
        </p:txBody>
      </p:sp>
    </p:spTree>
    <p:extLst>
      <p:ext uri="{BB962C8B-B14F-4D97-AF65-F5344CB8AC3E}">
        <p14:creationId xmlns:p14="http://schemas.microsoft.com/office/powerpoint/2010/main" val="29171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17236382"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l" eaLnBrk="1" hangingPunct="1">
              <a:defRPr sz="1300">
                <a:latin typeface="Arial" charset="0"/>
              </a:defRPr>
            </a:lvl1pPr>
          </a:lstStyle>
          <a:p>
            <a:endParaRPr lang="en-US"/>
          </a:p>
        </p:txBody>
      </p:sp>
      <p:sp>
        <p:nvSpPr>
          <p:cNvPr id="15363" name="Rectangle 3"/>
          <p:cNvSpPr>
            <a:spLocks noGrp="1" noChangeArrowheads="1"/>
          </p:cNvSpPr>
          <p:nvPr>
            <p:ph type="dt" idx="1"/>
          </p:nvPr>
        </p:nvSpPr>
        <p:spPr bwMode="auto">
          <a:xfrm>
            <a:off x="22531042" y="0"/>
            <a:ext cx="17236378"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r" eaLnBrk="1" hangingPunct="1">
              <a:defRPr sz="13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14411325" y="2436813"/>
            <a:ext cx="10953750" cy="1217295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3978179" y="15418888"/>
            <a:ext cx="31820043" cy="14607176"/>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30832340"/>
            <a:ext cx="17236382"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l" eaLnBrk="1" hangingPunct="1">
              <a:defRPr sz="1300">
                <a:latin typeface="Arial" charset="0"/>
              </a:defRPr>
            </a:lvl1pPr>
          </a:lstStyle>
          <a:p>
            <a:endParaRPr lang="en-US"/>
          </a:p>
        </p:txBody>
      </p:sp>
      <p:sp>
        <p:nvSpPr>
          <p:cNvPr id="15367" name="Rectangle 7"/>
          <p:cNvSpPr>
            <a:spLocks noGrp="1" noChangeArrowheads="1"/>
          </p:cNvSpPr>
          <p:nvPr>
            <p:ph type="sldNum" sz="quarter" idx="5"/>
          </p:nvPr>
        </p:nvSpPr>
        <p:spPr bwMode="auto">
          <a:xfrm>
            <a:off x="22531042" y="30832340"/>
            <a:ext cx="17236378"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r" eaLnBrk="1" hangingPunct="1">
              <a:defRPr sz="1300">
                <a:latin typeface="Arial" charset="0"/>
              </a:defRPr>
            </a:lvl1pPr>
          </a:lstStyle>
          <a:p>
            <a:fld id="{BA62663D-6236-4F1F-A476-6DF3C92D8583}" type="slidenum">
              <a:rPr lang="en-US"/>
              <a:pPr/>
              <a:t>‹#›</a:t>
            </a:fld>
            <a:endParaRPr lang="en-US"/>
          </a:p>
        </p:txBody>
      </p:sp>
    </p:spTree>
    <p:extLst>
      <p:ext uri="{BB962C8B-B14F-4D97-AF65-F5344CB8AC3E}">
        <p14:creationId xmlns:p14="http://schemas.microsoft.com/office/powerpoint/2010/main" val="3137354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731A7-F829-4083-BE01-4080069C520C}" type="slidenum">
              <a:rPr lang="en-US"/>
              <a:pPr/>
              <a:t>1</a:t>
            </a:fld>
            <a:endParaRPr lang="en-US"/>
          </a:p>
        </p:txBody>
      </p:sp>
      <p:sp>
        <p:nvSpPr>
          <p:cNvPr id="16386" name="Rectangle 2"/>
          <p:cNvSpPr>
            <a:spLocks noGrp="1" noRot="1" noChangeAspect="1" noChangeArrowheads="1" noTextEdit="1"/>
          </p:cNvSpPr>
          <p:nvPr>
            <p:ph type="sldImg"/>
          </p:nvPr>
        </p:nvSpPr>
        <p:spPr>
          <a:xfrm>
            <a:off x="14411325" y="2436813"/>
            <a:ext cx="10953750" cy="12172950"/>
          </a:xfrm>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2468564" y="10650682"/>
            <a:ext cx="27981275" cy="7637318"/>
          </a:xfrm>
        </p:spPr>
        <p:txBody>
          <a:bodyPr anchor="b" anchorCtr="1"/>
          <a:lstStyle>
            <a:lvl1pPr algn="ctr">
              <a:defRPr/>
            </a:lvl1pPr>
          </a:lstStyle>
          <a:p>
            <a:r>
              <a:rPr lang="en-US"/>
              <a:t>Click to edit Master title style</a:t>
            </a:r>
          </a:p>
        </p:txBody>
      </p:sp>
      <p:sp>
        <p:nvSpPr>
          <p:cNvPr id="5123" name="Rectangle 3"/>
          <p:cNvSpPr>
            <a:spLocks noGrp="1" noChangeArrowheads="1"/>
          </p:cNvSpPr>
          <p:nvPr>
            <p:ph type="subTitle" sz="quarter" idx="1"/>
          </p:nvPr>
        </p:nvSpPr>
        <p:spPr>
          <a:xfrm>
            <a:off x="4938714" y="20728421"/>
            <a:ext cx="23040975" cy="9343159"/>
          </a:xfrm>
        </p:spPr>
        <p:txBody>
          <a:bodyPr/>
          <a:lstStyle>
            <a:lvl1pPr marL="0" indent="0" algn="ctr">
              <a:buFontTx/>
              <a:buNone/>
              <a:defRPr/>
            </a:lvl1pPr>
          </a:lstStyle>
          <a:p>
            <a:r>
              <a:rPr lang="en-US"/>
              <a:t>Click to edit Master subtitle style</a:t>
            </a:r>
          </a:p>
        </p:txBody>
      </p:sp>
      <p:sp>
        <p:nvSpPr>
          <p:cNvPr id="5124" name="Freeform 4"/>
          <p:cNvSpPr>
            <a:spLocks/>
          </p:cNvSpPr>
          <p:nvPr/>
        </p:nvSpPr>
        <p:spPr bwMode="auto">
          <a:xfrm>
            <a:off x="1028701" y="14952808"/>
            <a:ext cx="4763" cy="16189614"/>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endParaRPr lang="en-US"/>
          </a:p>
        </p:txBody>
      </p:sp>
      <p:sp>
        <p:nvSpPr>
          <p:cNvPr id="5125" name="Rectangle 5"/>
          <p:cNvSpPr>
            <a:spLocks noGrp="1" noChangeArrowheads="1"/>
          </p:cNvSpPr>
          <p:nvPr>
            <p:ph type="ftr" sz="quarter" idx="3"/>
          </p:nvPr>
        </p:nvSpPr>
        <p:spPr/>
        <p:txBody>
          <a:bodyPr/>
          <a:lstStyle>
            <a:lvl1pPr>
              <a:defRPr/>
            </a:lvl1pPr>
          </a:lstStyle>
          <a:p>
            <a:endParaRPr lang="en-US"/>
          </a:p>
        </p:txBody>
      </p:sp>
      <p:sp>
        <p:nvSpPr>
          <p:cNvPr id="5126" name="Rectangle 6"/>
          <p:cNvSpPr>
            <a:spLocks noGrp="1" noChangeArrowheads="1"/>
          </p:cNvSpPr>
          <p:nvPr>
            <p:ph type="sldNum" sz="quarter" idx="4"/>
          </p:nvPr>
        </p:nvSpPr>
        <p:spPr/>
        <p:txBody>
          <a:bodyPr/>
          <a:lstStyle>
            <a:lvl1pPr>
              <a:defRPr/>
            </a:lvl1pPr>
          </a:lstStyle>
          <a:p>
            <a:fld id="{739480BB-B00B-4D13-828A-7FBA5F7D6074}" type="slidenum">
              <a:rPr lang="en-US"/>
              <a:pPr/>
              <a:t>‹#›</a:t>
            </a:fld>
            <a:endParaRPr lang="en-US"/>
          </a:p>
        </p:txBody>
      </p:sp>
      <p:sp>
        <p:nvSpPr>
          <p:cNvPr id="5127" name="Rectangle 7"/>
          <p:cNvSpPr>
            <a:spLocks noGrp="1" noChangeArrowheads="1"/>
          </p:cNvSpPr>
          <p:nvPr>
            <p:ph type="dt" sz="quarter" idx="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84367C-C417-4BBF-AE7A-A945685D806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557194"/>
            <a:ext cx="7405688" cy="305463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9" y="1557194"/>
            <a:ext cx="22067837" cy="305463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998BBF-6471-40E3-B344-A7782A9A29C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1384DB-B440-4A6E-A394-3F3D7B505F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3503659"/>
            <a:ext cx="27981275" cy="72635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5502659"/>
            <a:ext cx="279812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A42063-2617-47CE-91A9-19EBDEB680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10160000"/>
            <a:ext cx="14736762" cy="219435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1" y="10160000"/>
            <a:ext cx="14736763" cy="219435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483891-0AEE-4B6A-A6D4-215996F5B8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464830"/>
            <a:ext cx="29625925"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9" y="8187171"/>
            <a:ext cx="14544675" cy="34116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9" y="11598853"/>
            <a:ext cx="14544675" cy="210733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8187171"/>
            <a:ext cx="14549438" cy="34116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1598853"/>
            <a:ext cx="14549438" cy="210733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919206-19A5-4153-8CB9-4D572E968E8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90848AF-7385-42C6-9E59-8DC7B60A30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4DE50BD-AB87-4E42-8148-42DDE2C3B78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456171"/>
            <a:ext cx="10829925" cy="619702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456171"/>
            <a:ext cx="18402300" cy="312160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9" y="7653194"/>
            <a:ext cx="1082992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532183-8E00-4EF8-91FB-96313E02AA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25603489"/>
            <a:ext cx="19751675" cy="302202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1" y="3268808"/>
            <a:ext cx="19751675" cy="219450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1" y="28625512"/>
            <a:ext cx="19751675" cy="42934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F3FB80-D74C-4DD3-ABF3-FF20E2633A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646239" y="1557194"/>
            <a:ext cx="29625925" cy="7383318"/>
          </a:xfrm>
          <a:prstGeom prst="rect">
            <a:avLst/>
          </a:prstGeom>
          <a:noFill/>
          <a:ln w="9525">
            <a:noFill/>
            <a:miter lim="800000"/>
            <a:headEnd/>
            <a:tailEnd/>
          </a:ln>
          <a:effectLst/>
        </p:spPr>
        <p:txBody>
          <a:bodyPr vert="horz" wrap="square" lIns="388126" tIns="194064" rIns="388126" bIns="194064"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646239" y="10160000"/>
            <a:ext cx="29625925" cy="21943580"/>
          </a:xfrm>
          <a:prstGeom prst="rect">
            <a:avLst/>
          </a:prstGeom>
          <a:noFill/>
          <a:ln w="9525">
            <a:noFill/>
            <a:miter lim="800000"/>
            <a:headEnd/>
            <a:tailEnd/>
          </a:ln>
          <a:effectLst/>
        </p:spPr>
        <p:txBody>
          <a:bodyPr vert="horz" wrap="square" lIns="388126" tIns="194064" rIns="388126" bIns="19406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1646239" y="33307194"/>
            <a:ext cx="76803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algn="l" defTabSz="3879850" eaLnBrk="1" hangingPunct="1">
              <a:defRPr sz="5900">
                <a:effectLst>
                  <a:outerShdw blurRad="38100" dist="38100" dir="2700000" algn="tl">
                    <a:srgbClr val="000000"/>
                  </a:outerShdw>
                </a:effectLst>
                <a:latin typeface="Arial" charset="0"/>
              </a:defRPr>
            </a:lvl1pPr>
          </a:lstStyle>
          <a:p>
            <a:endParaRPr lang="en-US"/>
          </a:p>
        </p:txBody>
      </p:sp>
      <p:sp>
        <p:nvSpPr>
          <p:cNvPr id="4101" name="Rectangle 5"/>
          <p:cNvSpPr>
            <a:spLocks noGrp="1" noChangeArrowheads="1"/>
          </p:cNvSpPr>
          <p:nvPr>
            <p:ph type="ftr" sz="quarter" idx="3"/>
          </p:nvPr>
        </p:nvSpPr>
        <p:spPr bwMode="auto">
          <a:xfrm>
            <a:off x="11247439" y="33307194"/>
            <a:ext cx="104235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defTabSz="3879850" eaLnBrk="1" hangingPunct="1">
              <a:defRPr sz="5900">
                <a:effectLst>
                  <a:outerShdw blurRad="38100" dist="38100" dir="2700000" algn="tl">
                    <a:srgbClr val="000000"/>
                  </a:outerShdw>
                </a:effectLst>
                <a:latin typeface="Arial" charset="0"/>
              </a:defRPr>
            </a:lvl1pPr>
          </a:lstStyle>
          <a:p>
            <a:endParaRPr lang="en-US"/>
          </a:p>
        </p:txBody>
      </p:sp>
      <p:sp>
        <p:nvSpPr>
          <p:cNvPr id="4102" name="Rectangle 6"/>
          <p:cNvSpPr>
            <a:spLocks noGrp="1" noChangeArrowheads="1"/>
          </p:cNvSpPr>
          <p:nvPr>
            <p:ph type="sldNum" sz="quarter" idx="4"/>
          </p:nvPr>
        </p:nvSpPr>
        <p:spPr bwMode="auto">
          <a:xfrm>
            <a:off x="23591839" y="33307194"/>
            <a:ext cx="76803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algn="r" defTabSz="3879850" eaLnBrk="1" hangingPunct="1">
              <a:defRPr sz="5900">
                <a:effectLst>
                  <a:outerShdw blurRad="38100" dist="38100" dir="2700000" algn="tl">
                    <a:srgbClr val="000000"/>
                  </a:outerShdw>
                </a:effectLst>
                <a:latin typeface="Arial" charset="0"/>
              </a:defRPr>
            </a:lvl1pPr>
          </a:lstStyle>
          <a:p>
            <a:fld id="{E38AF205-3D17-45F9-988D-F947604F76C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3879850" rtl="0" fontAlgn="base">
        <a:spcBef>
          <a:spcPct val="0"/>
        </a:spcBef>
        <a:spcAft>
          <a:spcPct val="0"/>
        </a:spcAft>
        <a:defRPr sz="18700">
          <a:solidFill>
            <a:schemeClr val="tx2"/>
          </a:solidFill>
          <a:effectLst>
            <a:outerShdw blurRad="38100" dist="38100" dir="2700000" algn="tl">
              <a:srgbClr val="000000"/>
            </a:outerShdw>
          </a:effectLst>
          <a:latin typeface="+mj-lt"/>
          <a:ea typeface="+mj-ea"/>
          <a:cs typeface="+mj-cs"/>
        </a:defRPr>
      </a:lvl1pPr>
      <a:lvl2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2pPr>
      <a:lvl3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3pPr>
      <a:lvl4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4pPr>
      <a:lvl5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5pPr>
      <a:lvl6pPr marL="4572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6pPr>
      <a:lvl7pPr marL="9144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7pPr>
      <a:lvl8pPr marL="13716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8pPr>
      <a:lvl9pPr marL="18288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9pPr>
    </p:titleStyle>
    <p:bodyStyle>
      <a:lvl1pPr marL="1455738" indent="-1455738" algn="l" defTabSz="3879850" rtl="0" fontAlgn="base">
        <a:spcBef>
          <a:spcPct val="20000"/>
        </a:spcBef>
        <a:spcAft>
          <a:spcPct val="0"/>
        </a:spcAft>
        <a:buClr>
          <a:schemeClr val="hlink"/>
        </a:buClr>
        <a:buSzPct val="120000"/>
        <a:buChar char="•"/>
        <a:defRPr sz="13700">
          <a:solidFill>
            <a:schemeClr val="tx1"/>
          </a:solidFill>
          <a:effectLst>
            <a:outerShdw blurRad="38100" dist="38100" dir="2700000" algn="tl">
              <a:srgbClr val="000000"/>
            </a:outerShdw>
          </a:effectLst>
          <a:latin typeface="+mn-lt"/>
          <a:ea typeface="+mn-ea"/>
          <a:cs typeface="+mn-cs"/>
        </a:defRPr>
      </a:lvl1pPr>
      <a:lvl2pPr marL="3154363" indent="-1212850" algn="l" defTabSz="3879850" rtl="0" fontAlgn="base">
        <a:spcBef>
          <a:spcPct val="20000"/>
        </a:spcBef>
        <a:spcAft>
          <a:spcPct val="0"/>
        </a:spcAft>
        <a:buFont typeface="Tahoma" pitchFamily="34" charset="0"/>
        <a:buChar char="–"/>
        <a:defRPr sz="11900">
          <a:solidFill>
            <a:schemeClr val="tx1"/>
          </a:solidFill>
          <a:effectLst>
            <a:outerShdw blurRad="38100" dist="38100" dir="2700000" algn="tl">
              <a:srgbClr val="000000"/>
            </a:outerShdw>
          </a:effectLst>
          <a:latin typeface="+mn-lt"/>
        </a:defRPr>
      </a:lvl2pPr>
      <a:lvl3pPr marL="4851400" indent="-971550" algn="l" defTabSz="3879850" rtl="0" fontAlgn="base">
        <a:spcBef>
          <a:spcPct val="20000"/>
        </a:spcBef>
        <a:spcAft>
          <a:spcPct val="0"/>
        </a:spcAft>
        <a:buClr>
          <a:schemeClr val="hlink"/>
        </a:buClr>
        <a:buSzPct val="120000"/>
        <a:buChar char="•"/>
        <a:defRPr sz="10200">
          <a:solidFill>
            <a:schemeClr val="tx1"/>
          </a:solidFill>
          <a:effectLst>
            <a:outerShdw blurRad="38100" dist="38100" dir="2700000" algn="tl">
              <a:srgbClr val="000000"/>
            </a:outerShdw>
          </a:effectLst>
          <a:latin typeface="+mn-lt"/>
        </a:defRPr>
      </a:lvl3pPr>
      <a:lvl4pPr marL="6792913" indent="-969963" algn="l" defTabSz="3879850" rtl="0" fontAlgn="base">
        <a:spcBef>
          <a:spcPct val="20000"/>
        </a:spcBef>
        <a:spcAft>
          <a:spcPct val="0"/>
        </a:spcAft>
        <a:buFont typeface="Tahoma" pitchFamily="34" charset="0"/>
        <a:buChar char="–"/>
        <a:defRPr sz="8400">
          <a:solidFill>
            <a:schemeClr val="tx1"/>
          </a:solidFill>
          <a:effectLst>
            <a:outerShdw blurRad="38100" dist="38100" dir="2700000" algn="tl">
              <a:srgbClr val="000000"/>
            </a:outerShdw>
          </a:effectLst>
          <a:latin typeface="+mn-lt"/>
        </a:defRPr>
      </a:lvl4pPr>
      <a:lvl5pPr marL="87328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5pPr>
      <a:lvl6pPr marL="91900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6pPr>
      <a:lvl7pPr marL="96472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7pPr>
      <a:lvl8pPr marL="101044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8pPr>
      <a:lvl9pPr marL="105616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577630" y="17400444"/>
            <a:ext cx="184666" cy="507831"/>
          </a:xfrm>
          <a:prstGeom prst="rect">
            <a:avLst/>
          </a:prstGeom>
          <a:noFill/>
          <a:ln w="9525">
            <a:noFill/>
            <a:miter lim="800000"/>
            <a:headEnd/>
            <a:tailEnd/>
          </a:ln>
          <a:effectLst/>
        </p:spPr>
        <p:txBody>
          <a:bodyPr wrap="none">
            <a:spAutoFit/>
          </a:bodyPr>
          <a:lstStyle/>
          <a:p>
            <a:endParaRPr lang="en-US"/>
          </a:p>
        </p:txBody>
      </p:sp>
      <p:sp>
        <p:nvSpPr>
          <p:cNvPr id="11267" name="Rectangle 3"/>
          <p:cNvSpPr>
            <a:spLocks noChangeArrowheads="1"/>
          </p:cNvSpPr>
          <p:nvPr/>
        </p:nvSpPr>
        <p:spPr bwMode="auto">
          <a:xfrm>
            <a:off x="16653411" y="16876568"/>
            <a:ext cx="184666" cy="507831"/>
          </a:xfrm>
          <a:prstGeom prst="rect">
            <a:avLst/>
          </a:prstGeom>
          <a:noFill/>
          <a:ln w="9525">
            <a:noFill/>
            <a:miter lim="800000"/>
            <a:headEnd/>
            <a:tailEnd/>
          </a:ln>
          <a:effectLst/>
        </p:spPr>
        <p:txBody>
          <a:bodyPr wrap="none">
            <a:spAutoFit/>
          </a:bodyPr>
          <a:lstStyle/>
          <a:p>
            <a:endParaRPr lang="en-US"/>
          </a:p>
        </p:txBody>
      </p:sp>
      <p:sp>
        <p:nvSpPr>
          <p:cNvPr id="11269" name="Line 5"/>
          <p:cNvSpPr>
            <a:spLocks noChangeShapeType="1"/>
          </p:cNvSpPr>
          <p:nvPr/>
        </p:nvSpPr>
        <p:spPr bwMode="auto">
          <a:xfrm>
            <a:off x="5940425" y="19367500"/>
            <a:ext cx="20956588" cy="0"/>
          </a:xfrm>
          <a:prstGeom prst="line">
            <a:avLst/>
          </a:prstGeom>
          <a:noFill/>
          <a:ln w="9525">
            <a:noFill/>
            <a:round/>
            <a:headEnd/>
            <a:tailEnd/>
          </a:ln>
          <a:effectLst/>
        </p:spPr>
        <p:txBody>
          <a:bodyPr/>
          <a:lstStyle/>
          <a:p>
            <a:endParaRPr lang="en-US"/>
          </a:p>
        </p:txBody>
      </p:sp>
      <p:sp>
        <p:nvSpPr>
          <p:cNvPr id="11270" name="Line 6"/>
          <p:cNvSpPr>
            <a:spLocks noChangeShapeType="1"/>
          </p:cNvSpPr>
          <p:nvPr/>
        </p:nvSpPr>
        <p:spPr bwMode="auto">
          <a:xfrm>
            <a:off x="5181600" y="25410103"/>
            <a:ext cx="20955000" cy="0"/>
          </a:xfrm>
          <a:prstGeom prst="line">
            <a:avLst/>
          </a:prstGeom>
          <a:noFill/>
          <a:ln w="9525">
            <a:noFill/>
            <a:round/>
            <a:headEnd/>
            <a:tailEnd/>
          </a:ln>
          <a:effectLst/>
        </p:spPr>
        <p:txBody>
          <a:bodyPr/>
          <a:lstStyle/>
          <a:p>
            <a:endParaRPr lang="en-US"/>
          </a:p>
        </p:txBody>
      </p:sp>
      <p:sp>
        <p:nvSpPr>
          <p:cNvPr id="11271" name="Line 7"/>
          <p:cNvSpPr>
            <a:spLocks noChangeShapeType="1"/>
          </p:cNvSpPr>
          <p:nvPr/>
        </p:nvSpPr>
        <p:spPr bwMode="auto">
          <a:xfrm>
            <a:off x="5181600" y="19367500"/>
            <a:ext cx="0" cy="6042603"/>
          </a:xfrm>
          <a:prstGeom prst="line">
            <a:avLst/>
          </a:prstGeom>
          <a:noFill/>
          <a:ln w="9525">
            <a:noFill/>
            <a:round/>
            <a:headEnd/>
            <a:tailEnd/>
          </a:ln>
          <a:effectLst/>
        </p:spPr>
        <p:txBody>
          <a:bodyPr/>
          <a:lstStyle/>
          <a:p>
            <a:endParaRPr lang="en-US"/>
          </a:p>
        </p:txBody>
      </p:sp>
      <p:sp>
        <p:nvSpPr>
          <p:cNvPr id="11272" name="Line 8"/>
          <p:cNvSpPr>
            <a:spLocks noChangeShapeType="1"/>
          </p:cNvSpPr>
          <p:nvPr/>
        </p:nvSpPr>
        <p:spPr bwMode="auto">
          <a:xfrm>
            <a:off x="26136600" y="19367500"/>
            <a:ext cx="0" cy="6042603"/>
          </a:xfrm>
          <a:prstGeom prst="line">
            <a:avLst/>
          </a:prstGeom>
          <a:noFill/>
          <a:ln w="9525">
            <a:noFill/>
            <a:round/>
            <a:headEnd/>
            <a:tailEnd/>
          </a:ln>
          <a:effectLst/>
        </p:spPr>
        <p:txBody>
          <a:bodyPr/>
          <a:lstStyle/>
          <a:p>
            <a:endParaRPr lang="en-US"/>
          </a:p>
        </p:txBody>
      </p:sp>
      <p:sp>
        <p:nvSpPr>
          <p:cNvPr id="11275" name="Text Box 11"/>
          <p:cNvSpPr txBox="1">
            <a:spLocks noChangeArrowheads="1"/>
          </p:cNvSpPr>
          <p:nvPr/>
        </p:nvSpPr>
        <p:spPr bwMode="auto">
          <a:xfrm>
            <a:off x="-22402800" y="5651500"/>
            <a:ext cx="4495800" cy="1349816"/>
          </a:xfrm>
          <a:prstGeom prst="rect">
            <a:avLst/>
          </a:prstGeom>
          <a:noFill/>
          <a:ln w="9525">
            <a:noFill/>
            <a:miter lim="800000"/>
            <a:headEnd/>
            <a:tailEnd/>
          </a:ln>
          <a:effectLst/>
        </p:spPr>
        <p:txBody>
          <a:bodyPr lIns="87080" tIns="43541" rIns="87080" bIns="43541">
            <a:spAutoFit/>
          </a:bodyPr>
          <a:lstStyle/>
          <a:p>
            <a:pPr algn="l" defTabSz="4179888" eaLnBrk="1" hangingPunct="1">
              <a:spcBef>
                <a:spcPct val="50000"/>
              </a:spcBef>
            </a:pPr>
            <a:endParaRPr lang="en-US" sz="8200">
              <a:latin typeface="Arial" charset="0"/>
            </a:endParaRPr>
          </a:p>
        </p:txBody>
      </p:sp>
      <p:sp>
        <p:nvSpPr>
          <p:cNvPr id="11393" name="Text Box 129"/>
          <p:cNvSpPr txBox="1">
            <a:spLocks noChangeArrowheads="1"/>
          </p:cNvSpPr>
          <p:nvPr/>
        </p:nvSpPr>
        <p:spPr bwMode="auto">
          <a:xfrm>
            <a:off x="17373601" y="33666545"/>
            <a:ext cx="6170613" cy="2078182"/>
          </a:xfrm>
          <a:prstGeom prst="rect">
            <a:avLst/>
          </a:prstGeom>
          <a:noFill/>
          <a:ln w="25400" algn="ctr">
            <a:solidFill>
              <a:schemeClr val="tx1"/>
            </a:solidFill>
            <a:miter lim="800000"/>
            <a:headEnd/>
            <a:tailEnd/>
          </a:ln>
          <a:effectLst/>
        </p:spPr>
        <p:txBody>
          <a:bodyPr lIns="87080" tIns="43541" rIns="87080" bIns="43541"/>
          <a:lstStyle/>
          <a:p>
            <a:pPr defTabSz="871538"/>
            <a:r>
              <a:rPr lang="en-US" sz="1800">
                <a:effectLst>
                  <a:outerShdw blurRad="38100" dist="38100" dir="2700000" algn="tl">
                    <a:srgbClr val="000000"/>
                  </a:outerShdw>
                </a:effectLst>
              </a:rPr>
              <a:t>CONTACT INFORMATION:</a:t>
            </a:r>
          </a:p>
          <a:p>
            <a:pPr defTabSz="871538"/>
            <a:endParaRPr lang="en-US" sz="1800">
              <a:effectLst>
                <a:outerShdw blurRad="38100" dist="38100" dir="2700000" algn="tl">
                  <a:srgbClr val="000000"/>
                </a:outerShdw>
              </a:effectLst>
            </a:endParaRPr>
          </a:p>
          <a:p>
            <a:pPr defTabSz="871538"/>
            <a:r>
              <a:rPr lang="en-US" sz="1800" b="1">
                <a:effectLst>
                  <a:outerShdw blurRad="38100" dist="38100" dir="2700000" algn="tl">
                    <a:srgbClr val="000000"/>
                  </a:outerShdw>
                </a:effectLst>
              </a:rPr>
              <a:t>Wallace Energy Systems and Renewables Facility</a:t>
            </a:r>
            <a:r>
              <a:rPr lang="en-US" sz="1800">
                <a:effectLst>
                  <a:outerShdw blurRad="38100" dist="38100" dir="2700000" algn="tl">
                    <a:srgbClr val="000000"/>
                  </a:outerShdw>
                </a:effectLst>
              </a:rPr>
              <a:t/>
            </a:r>
            <a:br>
              <a:rPr lang="en-US" sz="1800">
                <a:effectLst>
                  <a:outerShdw blurRad="38100" dist="38100" dir="2700000" algn="tl">
                    <a:srgbClr val="000000"/>
                  </a:outerShdw>
                </a:effectLst>
              </a:rPr>
            </a:br>
            <a:r>
              <a:rPr lang="en-US" sz="1800">
                <a:effectLst>
                  <a:outerShdw blurRad="38100" dist="38100" dir="2700000" algn="tl">
                    <a:srgbClr val="000000"/>
                  </a:outerShdw>
                </a:effectLst>
              </a:rPr>
              <a:t>School of Electrical Engineering and Computer Science</a:t>
            </a:r>
          </a:p>
          <a:p>
            <a:pPr defTabSz="871538"/>
            <a:r>
              <a:rPr lang="en-US" sz="1800">
                <a:effectLst>
                  <a:outerShdw blurRad="38100" dist="38100" dir="2700000" algn="tl">
                    <a:srgbClr val="000000"/>
                  </a:outerShdw>
                </a:effectLst>
              </a:rPr>
              <a:t> 1148 Kelley Engineering Center</a:t>
            </a:r>
            <a:br>
              <a:rPr lang="en-US" sz="1800">
                <a:effectLst>
                  <a:outerShdw blurRad="38100" dist="38100" dir="2700000" algn="tl">
                    <a:srgbClr val="000000"/>
                  </a:outerShdw>
                </a:effectLst>
              </a:rPr>
            </a:br>
            <a:r>
              <a:rPr lang="en-US" sz="1800" b="1">
                <a:effectLst>
                  <a:outerShdw blurRad="38100" dist="38100" dir="2700000" algn="tl">
                    <a:srgbClr val="000000"/>
                  </a:outerShdw>
                </a:effectLst>
              </a:rPr>
              <a:t>Oregon State University</a:t>
            </a:r>
            <a:r>
              <a:rPr lang="en-US" sz="1800">
                <a:effectLst>
                  <a:outerShdw blurRad="38100" dist="38100" dir="2700000" algn="tl">
                    <a:srgbClr val="000000"/>
                  </a:outerShdw>
                </a:effectLst>
              </a:rPr>
              <a:t>, Corvallis, OR 97331-5501</a:t>
            </a:r>
          </a:p>
          <a:p>
            <a:pPr defTabSz="871538"/>
            <a:r>
              <a:rPr lang="en-US" sz="1800"/>
              <a:t> </a:t>
            </a:r>
            <a:r>
              <a:rPr lang="en-US" sz="1800">
                <a:effectLst>
                  <a:outerShdw blurRad="38100" dist="38100" dir="2700000" algn="tl">
                    <a:srgbClr val="000000"/>
                  </a:outerShdw>
                </a:effectLst>
              </a:rPr>
              <a:t>Web Page: </a:t>
            </a:r>
            <a:r>
              <a:rPr lang="en-US" sz="1800" b="1">
                <a:effectLst>
                  <a:outerShdw blurRad="38100" dist="38100" dir="2700000" algn="tl">
                    <a:srgbClr val="000000"/>
                  </a:outerShdw>
                </a:effectLst>
              </a:rPr>
              <a:t>http://eecs.oregonstate.edu/wesrf/</a:t>
            </a:r>
          </a:p>
          <a:p>
            <a:pPr defTabSz="871538" eaLnBrk="1" hangingPunct="1">
              <a:buClr>
                <a:schemeClr val="hlink"/>
              </a:buClr>
              <a:buSzPct val="120000"/>
            </a:pPr>
            <a:r>
              <a:rPr lang="en-US" sz="1700">
                <a:effectLst>
                  <a:outerShdw blurRad="38100" dist="38100" dir="2700000" algn="tl">
                    <a:srgbClr val="000000"/>
                  </a:outerShdw>
                </a:effectLst>
              </a:rPr>
              <a:t>		</a:t>
            </a:r>
            <a:endParaRPr lang="en-US" sz="1700" b="1">
              <a:effectLst>
                <a:outerShdw blurRad="38100" dist="38100" dir="2700000" algn="tl">
                  <a:srgbClr val="000000"/>
                </a:outerShdw>
              </a:effectLst>
            </a:endParaRPr>
          </a:p>
          <a:p>
            <a:pPr algn="l" defTabSz="871538"/>
            <a:endParaRPr lang="en-US" sz="1700">
              <a:effectLst>
                <a:outerShdw blurRad="38100" dist="38100" dir="2700000" algn="tl">
                  <a:srgbClr val="000000"/>
                </a:outerShdw>
              </a:effectLst>
            </a:endParaRPr>
          </a:p>
        </p:txBody>
      </p:sp>
      <p:pic>
        <p:nvPicPr>
          <p:cNvPr id="11399" name="Picture 135"/>
          <p:cNvPicPr>
            <a:picLocks noChangeAspect="1" noChangeArrowheads="1"/>
          </p:cNvPicPr>
          <p:nvPr/>
        </p:nvPicPr>
        <p:blipFill>
          <a:blip r:embed="rId3" cstate="print"/>
          <a:srcRect/>
          <a:stretch>
            <a:fillRect/>
          </a:stretch>
        </p:blipFill>
        <p:spPr bwMode="auto">
          <a:xfrm>
            <a:off x="0" y="0"/>
            <a:ext cx="32918400" cy="1246909"/>
          </a:xfrm>
          <a:prstGeom prst="rect">
            <a:avLst/>
          </a:prstGeom>
          <a:noFill/>
        </p:spPr>
      </p:pic>
      <p:sp>
        <p:nvSpPr>
          <p:cNvPr id="11443" name="Rectangle 179"/>
          <p:cNvSpPr>
            <a:spLocks noChangeArrowheads="1"/>
          </p:cNvSpPr>
          <p:nvPr/>
        </p:nvSpPr>
        <p:spPr bwMode="auto">
          <a:xfrm>
            <a:off x="914400" y="3740726"/>
            <a:ext cx="14173200" cy="4031674"/>
          </a:xfrm>
          <a:prstGeom prst="rect">
            <a:avLst/>
          </a:prstGeom>
          <a:solidFill>
            <a:srgbClr val="808080">
              <a:alpha val="20000"/>
            </a:srgbClr>
          </a:solidFill>
          <a:ln w="25400" algn="ctr">
            <a:solidFill>
              <a:schemeClr val="bg1"/>
            </a:solidFill>
            <a:miter lim="800000"/>
            <a:headEnd/>
            <a:tailEnd/>
          </a:ln>
          <a:effectLst/>
        </p:spPr>
        <p:txBody>
          <a:bodyPr wrap="none" anchor="ctr"/>
          <a:lstStyle/>
          <a:p>
            <a:endParaRPr lang="en-US"/>
          </a:p>
        </p:txBody>
      </p:sp>
      <p:sp>
        <p:nvSpPr>
          <p:cNvPr id="11444" name="Rectangle 180"/>
          <p:cNvSpPr>
            <a:spLocks noChangeArrowheads="1"/>
          </p:cNvSpPr>
          <p:nvPr/>
        </p:nvSpPr>
        <p:spPr bwMode="auto">
          <a:xfrm>
            <a:off x="914400" y="3740727"/>
            <a:ext cx="14173200" cy="4031673"/>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outerShdw>
                </a:effectLst>
                <a:latin typeface="Calibri" pitchFamily="34" charset="0"/>
                <a:cs typeface="Calibri" pitchFamily="34" charset="0"/>
              </a:rPr>
              <a:t>Ratanak So, Asher Simmons, Ted </a:t>
            </a:r>
            <a:r>
              <a:rPr lang="en-US" sz="3200" b="1" dirty="0" err="1" smtClean="0">
                <a:effectLst>
                  <a:outerShdw blurRad="38100" dist="38100" dir="2700000" algn="tl">
                    <a:srgbClr val="000000"/>
                  </a:outerShdw>
                </a:effectLst>
                <a:latin typeface="Calibri" pitchFamily="34" charset="0"/>
                <a:cs typeface="Calibri" pitchFamily="34" charset="0"/>
              </a:rPr>
              <a:t>Brekken</a:t>
            </a:r>
            <a:endParaRPr lang="en-US" sz="3200" b="1" dirty="0" smtClean="0">
              <a:effectLst>
                <a:outerShdw blurRad="38100" dist="38100" dir="2700000" algn="tl">
                  <a:srgbClr val="000000"/>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outerShdw>
                </a:effectLst>
                <a:latin typeface="Calibri" pitchFamily="34" charset="0"/>
                <a:cs typeface="Calibri" pitchFamily="34" charset="0"/>
              </a:rPr>
              <a:t>Oregon State University</a:t>
            </a:r>
          </a:p>
          <a:p>
            <a:pPr defTabSz="871538" eaLnBrk="1" hangingPunct="1">
              <a:spcBef>
                <a:spcPct val="20000"/>
              </a:spcBef>
              <a:buClr>
                <a:schemeClr val="hlink"/>
              </a:buClr>
              <a:buSzPct val="120000"/>
              <a:tabLst>
                <a:tab pos="463550" algn="l"/>
                <a:tab pos="3206750" algn="l"/>
              </a:tabLst>
            </a:pPr>
            <a:endParaRPr lang="en-US" sz="1800" b="1" dirty="0">
              <a:effectLst>
                <a:outerShdw blurRad="38100" dist="38100" dir="2700000" algn="tl">
                  <a:srgbClr val="000000"/>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outerShdw>
                </a:effectLst>
                <a:latin typeface="Calibri" pitchFamily="34" charset="0"/>
                <a:cs typeface="Calibri" pitchFamily="34" charset="0"/>
              </a:rPr>
              <a:t>Sean Casey </a:t>
            </a: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outerShdw>
                </a:effectLst>
                <a:latin typeface="Calibri" pitchFamily="34" charset="0"/>
                <a:cs typeface="Calibri" pitchFamily="34" charset="0"/>
              </a:rPr>
              <a:t>Energy Storage System, </a:t>
            </a:r>
            <a:r>
              <a:rPr lang="en-US" sz="3200" b="1" dirty="0" err="1" smtClean="0">
                <a:effectLst>
                  <a:outerShdw blurRad="38100" dist="38100" dir="2700000" algn="tl">
                    <a:srgbClr val="000000"/>
                  </a:outerShdw>
                </a:effectLst>
                <a:latin typeface="Calibri" pitchFamily="34" charset="0"/>
                <a:cs typeface="Calibri" pitchFamily="34" charset="0"/>
              </a:rPr>
              <a:t>Inc</a:t>
            </a:r>
            <a:endParaRPr lang="en-US" sz="3200" b="1" dirty="0" smtClean="0">
              <a:effectLst>
                <a:outerShdw blurRad="38100" dist="38100" dir="2700000" algn="tl">
                  <a:srgbClr val="000000"/>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outerShdw>
                </a:effectLst>
                <a:latin typeface="Calibri" pitchFamily="34" charset="0"/>
                <a:cs typeface="Calibri" pitchFamily="34" charset="0"/>
              </a:rPr>
              <a:t>Sam </a:t>
            </a:r>
            <a:r>
              <a:rPr lang="en-US" sz="3200" b="1" dirty="0" err="1" smtClean="0">
                <a:effectLst>
                  <a:outerShdw blurRad="38100" dist="38100" dir="2700000" algn="tl">
                    <a:srgbClr val="000000"/>
                  </a:outerShdw>
                </a:effectLst>
                <a:latin typeface="Calibri" pitchFamily="34" charset="0"/>
                <a:cs typeface="Calibri" pitchFamily="34" charset="0"/>
              </a:rPr>
              <a:t>Kanner</a:t>
            </a:r>
            <a:endParaRPr lang="en-US" sz="3200" b="1" dirty="0" smtClean="0">
              <a:effectLst>
                <a:outerShdw blurRad="38100" dist="38100" dir="2700000" algn="tl">
                  <a:srgbClr val="000000"/>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outerShdw>
                </a:effectLst>
                <a:latin typeface="Calibri" pitchFamily="34" charset="0"/>
                <a:cs typeface="Calibri" pitchFamily="34" charset="0"/>
              </a:rPr>
              <a:t>University of California Berkeley</a:t>
            </a:r>
            <a:endParaRPr lang="en-US" sz="3200" b="1" dirty="0">
              <a:effectLst>
                <a:outerShdw blurRad="38100" dist="38100" dir="2700000" algn="tl">
                  <a:srgbClr val="000000"/>
                </a:outerShdw>
              </a:effectLst>
              <a:latin typeface="Calibri" pitchFamily="34" charset="0"/>
              <a:cs typeface="Calibri" pitchFamily="34" charset="0"/>
            </a:endParaRPr>
          </a:p>
        </p:txBody>
      </p:sp>
      <p:sp>
        <p:nvSpPr>
          <p:cNvPr id="11492" name="Rectangle 228"/>
          <p:cNvSpPr>
            <a:spLocks noChangeArrowheads="1"/>
          </p:cNvSpPr>
          <p:nvPr/>
        </p:nvSpPr>
        <p:spPr bwMode="auto">
          <a:xfrm>
            <a:off x="914400" y="1200150"/>
            <a:ext cx="31089600" cy="2152649"/>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chemeClr val="hlink"/>
              </a:buClr>
              <a:buSzPct val="120000"/>
            </a:pPr>
            <a:r>
              <a:rPr lang="en-US" sz="6600" b="1" dirty="0" smtClean="0">
                <a:effectLst>
                  <a:outerShdw blurRad="38100" dist="38100" dir="2700000" algn="tl">
                    <a:srgbClr val="000000"/>
                  </a:outerShdw>
                </a:effectLst>
              </a:rPr>
              <a:t>PTO-Sim: Development of a Power Take Off Modeling Tool for Ocean Wave Energy Conversion</a:t>
            </a:r>
            <a:endParaRPr lang="en-US" sz="6600" b="1" dirty="0">
              <a:effectLst>
                <a:outerShdw blurRad="38100" dist="38100" dir="2700000" algn="tl">
                  <a:srgbClr val="000000"/>
                </a:outerShdw>
              </a:effectLst>
            </a:endParaRPr>
          </a:p>
        </p:txBody>
      </p:sp>
      <p:pic>
        <p:nvPicPr>
          <p:cNvPr id="11496" name="Picture 232"/>
          <p:cNvPicPr>
            <a:picLocks noChangeAspect="1" noChangeArrowheads="1"/>
          </p:cNvPicPr>
          <p:nvPr/>
        </p:nvPicPr>
        <p:blipFill>
          <a:blip r:embed="rId4" cstate="print"/>
          <a:srcRect/>
          <a:stretch>
            <a:fillRect/>
          </a:stretch>
        </p:blipFill>
        <p:spPr bwMode="auto">
          <a:xfrm>
            <a:off x="24534814" y="33666545"/>
            <a:ext cx="7011987" cy="2078182"/>
          </a:xfrm>
          <a:prstGeom prst="rect">
            <a:avLst/>
          </a:prstGeom>
          <a:noFill/>
          <a:ln w="9525" algn="ctr">
            <a:noFill/>
            <a:miter lim="800000"/>
            <a:headEnd/>
            <a:tailEnd/>
          </a:ln>
          <a:effectLst/>
        </p:spPr>
      </p:pic>
      <p:sp>
        <p:nvSpPr>
          <p:cNvPr id="11511" name="Rectangle 247"/>
          <p:cNvSpPr>
            <a:spLocks noChangeArrowheads="1"/>
          </p:cNvSpPr>
          <p:nvPr/>
        </p:nvSpPr>
        <p:spPr bwMode="auto">
          <a:xfrm>
            <a:off x="914400" y="6650182"/>
            <a:ext cx="15087600" cy="4572000"/>
          </a:xfrm>
          <a:prstGeom prst="rect">
            <a:avLst/>
          </a:prstGeom>
          <a:noFill/>
          <a:ln w="9525">
            <a:noFill/>
            <a:miter lim="800000"/>
            <a:headEnd/>
            <a:tailEnd/>
          </a:ln>
          <a:effectLst/>
        </p:spPr>
        <p:txBody>
          <a:bodyPr lIns="388126" tIns="91440" rIns="388126" bIns="194064"/>
          <a:lstStyle/>
          <a:p>
            <a:pPr defTabSz="871538" eaLnBrk="1" hangingPunct="1">
              <a:spcBef>
                <a:spcPct val="20000"/>
              </a:spcBef>
              <a:buClr>
                <a:srgbClr val="FFFFFF"/>
              </a:buClr>
              <a:buSzPct val="120000"/>
            </a:pPr>
            <a:endParaRPr lang="en-US" sz="3200" b="1" dirty="0">
              <a:effectLst>
                <a:outerShdw blurRad="38100" dist="38100" dir="2700000" algn="tl">
                  <a:srgbClr val="000000"/>
                </a:outerShdw>
              </a:effectLst>
              <a:latin typeface="Calibri" pitchFamily="34" charset="0"/>
              <a:cs typeface="Calibri" pitchFamily="34" charset="0"/>
            </a:endParaRPr>
          </a:p>
        </p:txBody>
      </p:sp>
      <p:sp>
        <p:nvSpPr>
          <p:cNvPr id="11515" name="Rectangle 251"/>
          <p:cNvSpPr>
            <a:spLocks noChangeArrowheads="1"/>
          </p:cNvSpPr>
          <p:nvPr/>
        </p:nvSpPr>
        <p:spPr bwMode="auto">
          <a:xfrm>
            <a:off x="571500" y="8021782"/>
            <a:ext cx="15087600" cy="6400800"/>
          </a:xfrm>
          <a:prstGeom prst="rect">
            <a:avLst/>
          </a:prstGeom>
          <a:noFill/>
          <a:ln w="9525">
            <a:noFill/>
            <a:miter lim="800000"/>
            <a:headEnd/>
            <a:tailEnd/>
          </a:ln>
          <a:effectLst/>
        </p:spPr>
        <p:txBody>
          <a:bodyPr lIns="388126" tIns="91440" rIns="388126" bIns="194064"/>
          <a:lstStyle/>
          <a:p>
            <a:pPr lvl="0" eaLnBrk="1" hangingPunct="1">
              <a:spcBef>
                <a:spcPct val="20000"/>
              </a:spcBef>
            </a:pPr>
            <a:r>
              <a:rPr lang="en-US" sz="3600" b="1" dirty="0" smtClean="0">
                <a:solidFill>
                  <a:srgbClr val="FFFFFF"/>
                </a:solidFill>
                <a:effectLst>
                  <a:outerShdw blurRad="38100" dist="38100" dir="2700000" algn="tl">
                    <a:srgbClr val="000000">
                      <a:alpha val="43137"/>
                    </a:srgbClr>
                  </a:outerShdw>
                </a:effectLst>
                <a:latin typeface="Calibri" panose="020F0502020204030204" pitchFamily="34" charset="0"/>
              </a:rPr>
              <a:t>Abstract</a:t>
            </a:r>
          </a:p>
          <a:p>
            <a:pPr lvl="0" algn="just" eaLnBrk="1" hangingPunct="1">
              <a:spcBef>
                <a:spcPct val="20000"/>
              </a:spcBef>
            </a:pPr>
            <a:r>
              <a:rPr lang="en-US" sz="3000" b="1" dirty="0" smtClean="0">
                <a:solidFill>
                  <a:srgbClr val="FFFFFF"/>
                </a:solidFill>
                <a:effectLst>
                  <a:outerShdw blurRad="38100" dist="38100" dir="2700000" algn="tl">
                    <a:srgbClr val="000000">
                      <a:alpha val="43137"/>
                    </a:srgbClr>
                  </a:outerShdw>
                </a:effectLst>
                <a:latin typeface="Calibri" panose="020F0502020204030204" pitchFamily="34" charset="0"/>
              </a:rPr>
              <a:t>Sandia </a:t>
            </a:r>
            <a:r>
              <a:rPr lang="en-US" sz="3000" b="1" dirty="0">
                <a:solidFill>
                  <a:srgbClr val="FFFFFF"/>
                </a:solidFill>
                <a:effectLst>
                  <a:outerShdw blurRad="38100" dist="38100" dir="2700000" algn="tl">
                    <a:srgbClr val="000000">
                      <a:alpha val="43137"/>
                    </a:srgbClr>
                  </a:outerShdw>
                </a:effectLst>
                <a:latin typeface="Calibri" panose="020F0502020204030204" pitchFamily="34" charset="0"/>
              </a:rPr>
              <a:t>National Laboratories (SNL) and National Renewable Energy Laboratory (NREL) have collaborated to develop the open-source Wave Energy Converter (WEC) modeling tool WEC-Sim, capable of running on a standard personal computer. Its main function is to simulate WECs of arbitrary geometry subject to operational waves; both regular and irregular waves. However, WEC-Sim Version 1.0 models a power take-off (PTO) as a simple linear damper. A collaborative effort between SNL and the Energy Systems group at Oregon State University (OSU) has resulted in the development of PTO-Sim, an additional WEC-Sim library for accurately modeling a WEC PTO system such as hydraulic or direct-drive. This development of PTO-Sim makes WEC-Sim a wave-to-wire model by adding functionality that extends WEC-Sim capabilities. The WEC PTO system is easily created with drag and drop PTO-Sim library blocks to build a model that can estimate absorbed and electrical power.</a:t>
            </a:r>
            <a:endParaRPr lang="en-US" sz="3000" b="1" dirty="0">
              <a:solidFill>
                <a:srgbClr val="FFFFFF"/>
              </a:solidFill>
              <a:effectLst>
                <a:outerShdw blurRad="38100" dist="38100" dir="2700000" algn="tl">
                  <a:srgbClr val="000000">
                    <a:alpha val="43137"/>
                  </a:srgbClr>
                </a:outerShdw>
              </a:effectLst>
              <a:latin typeface="Calibri" pitchFamily="34" charset="0"/>
              <a:ea typeface="ＭＳ Ｐゴシック"/>
              <a:cs typeface="Calibri" pitchFamily="34" charset="0"/>
            </a:endParaRPr>
          </a:p>
        </p:txBody>
      </p:sp>
      <p:sp>
        <p:nvSpPr>
          <p:cNvPr id="11520" name="Rectangle 256"/>
          <p:cNvSpPr>
            <a:spLocks noChangeArrowheads="1"/>
          </p:cNvSpPr>
          <p:nvPr/>
        </p:nvSpPr>
        <p:spPr bwMode="auto">
          <a:xfrm>
            <a:off x="16535399" y="26860500"/>
            <a:ext cx="15925801" cy="3200399"/>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200" b="1" dirty="0" smtClean="0">
                <a:effectLst>
                  <a:outerShdw blurRad="38100" dist="38100" dir="2700000" algn="tl">
                    <a:srgbClr val="000000"/>
                  </a:outerShdw>
                </a:effectLst>
                <a:latin typeface="Calibri" pitchFamily="34" charset="0"/>
                <a:cs typeface="Calibri" pitchFamily="34" charset="0"/>
              </a:rPr>
              <a:t>Conclusion</a:t>
            </a:r>
            <a:endParaRPr lang="en-US" sz="3200" b="1" dirty="0">
              <a:effectLst>
                <a:outerShdw blurRad="38100" dist="38100" dir="2700000" algn="tl">
                  <a:srgbClr val="000000"/>
                </a:outerShdw>
              </a:effectLst>
              <a:latin typeface="Calibri" pitchFamily="34" charset="0"/>
              <a:cs typeface="Calibri" pitchFamily="34" charset="0"/>
            </a:endParaRPr>
          </a:p>
          <a:p>
            <a:pPr marL="228600" lvl="0" indent="-228600" algn="just" eaLnBrk="1" hangingPunct="1">
              <a:spcBef>
                <a:spcPct val="20000"/>
              </a:spcBef>
              <a:buFont typeface="Arial"/>
              <a:buChar char="•"/>
            </a:pPr>
            <a:r>
              <a:rPr lang="en-US" sz="2800" b="1" dirty="0" smtClean="0">
                <a:effectLst>
                  <a:outerShdw blurRad="38100" dist="38100" dir="2700000" algn="tl">
                    <a:srgbClr val="000000"/>
                  </a:outerShdw>
                </a:effectLst>
                <a:latin typeface="Calibri"/>
                <a:ea typeface="ＭＳ Ｐゴシック"/>
                <a:cs typeface="Calibri"/>
              </a:rPr>
              <a:t>The development and application of PTO-Sim, the WEC-Sim module responsible for accurately modeling WEC conversion of mechanical power to electrical power through its PTO system.</a:t>
            </a:r>
          </a:p>
          <a:p>
            <a:pPr marL="228600" lvl="0" indent="-228600" algn="just" eaLnBrk="1" hangingPunct="1">
              <a:spcBef>
                <a:spcPct val="20000"/>
              </a:spcBef>
              <a:buFont typeface="Arial"/>
              <a:buChar char="•"/>
            </a:pPr>
            <a:r>
              <a:rPr lang="en-US" sz="2800" b="1" dirty="0" smtClean="0">
                <a:effectLst>
                  <a:outerShdw blurRad="38100" dist="38100" dir="2700000" algn="tl">
                    <a:srgbClr val="000000"/>
                  </a:outerShdw>
                </a:effectLst>
                <a:latin typeface="Calibri"/>
                <a:ea typeface="ＭＳ Ｐゴシック"/>
                <a:cs typeface="Calibri"/>
              </a:rPr>
              <a:t>The demonstration results illustrate the power smoothing (i.e., energy storage) inherent to hydraulic systems.</a:t>
            </a:r>
            <a:endParaRPr lang="en-US" sz="2800" b="1" dirty="0">
              <a:effectLst>
                <a:outerShdw blurRad="38100" dist="38100" dir="2700000" algn="tl">
                  <a:srgbClr val="000000"/>
                </a:outerShdw>
              </a:effectLst>
              <a:latin typeface="Calibri"/>
              <a:ea typeface="ＭＳ Ｐゴシック"/>
              <a:cs typeface="Calibri"/>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1027" name="Picture 3" descr="C:\Users\rso\Documents\WEC-Sim-Progress\Publications\WEC-Sim-OSU-Temp-OMAE2015 (1)\WEC-Sim-OSU-Temp-OMAE2015\OMAE2015-42074_PTO-Sim_Final_Draft_Submitted\Images\PC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4698307"/>
            <a:ext cx="14195860" cy="1039063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961" y="26441400"/>
            <a:ext cx="14188639" cy="836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rso\Documents\WEC-Sim-Progress\Publications\WEC-Sim-OSU-Temp-Nak\WEC-Sim-OSU-Temp-Nak\IEEE-PES_PTO-Sim\Images\HydraulicPT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399" y="3657600"/>
            <a:ext cx="8505951" cy="51399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7400" y="25222200"/>
            <a:ext cx="14516100" cy="830997"/>
          </a:xfrm>
          <a:prstGeom prst="rect">
            <a:avLst/>
          </a:prstGeom>
          <a:noFill/>
        </p:spPr>
        <p:txBody>
          <a:bodyPr wrap="square" rtlCol="0">
            <a:spAutoFit/>
          </a:bodyPr>
          <a:lstStyle/>
          <a:p>
            <a:pPr algn="l"/>
            <a:r>
              <a:rPr lang="en-US" sz="2400" dirty="0" smtClean="0"/>
              <a:t>Figure 1. </a:t>
            </a:r>
            <a:r>
              <a:rPr lang="en-US" sz="2400" dirty="0"/>
              <a:t>Power conversion chain from mechanical energy to electrical connection to grid. Lower TRLs are novel concepts and higher TRLs </a:t>
            </a:r>
            <a:r>
              <a:rPr lang="en-US" sz="2400" dirty="0" smtClean="0"/>
              <a:t>are more </a:t>
            </a:r>
            <a:r>
              <a:rPr lang="en-US" sz="2400" dirty="0"/>
              <a:t>proven technology. </a:t>
            </a:r>
          </a:p>
        </p:txBody>
      </p:sp>
      <p:sp>
        <p:nvSpPr>
          <p:cNvPr id="23" name="TextBox 22"/>
          <p:cNvSpPr txBox="1"/>
          <p:nvPr/>
        </p:nvSpPr>
        <p:spPr>
          <a:xfrm>
            <a:off x="762000" y="34917544"/>
            <a:ext cx="14516100" cy="830997"/>
          </a:xfrm>
          <a:prstGeom prst="rect">
            <a:avLst/>
          </a:prstGeom>
          <a:noFill/>
        </p:spPr>
        <p:txBody>
          <a:bodyPr wrap="square" rtlCol="0">
            <a:spAutoFit/>
          </a:bodyPr>
          <a:lstStyle/>
          <a:p>
            <a:pPr algn="l"/>
            <a:r>
              <a:rPr lang="en-US" sz="2400" dirty="0" smtClean="0"/>
              <a:t>Figure 2.  An example of a fully integrated PTO-Sim coupled with WEC-Sim simulations. RM3 model in WEC-Sim (left), and with the animation (right).</a:t>
            </a:r>
            <a:endParaRPr lang="en-US" sz="2400" dirty="0"/>
          </a:p>
        </p:txBody>
      </p:sp>
      <p:sp>
        <p:nvSpPr>
          <p:cNvPr id="24" name="TextBox 23"/>
          <p:cNvSpPr txBox="1"/>
          <p:nvPr/>
        </p:nvSpPr>
        <p:spPr>
          <a:xfrm>
            <a:off x="16802101" y="8868370"/>
            <a:ext cx="14516100" cy="830997"/>
          </a:xfrm>
          <a:prstGeom prst="rect">
            <a:avLst/>
          </a:prstGeom>
          <a:noFill/>
        </p:spPr>
        <p:txBody>
          <a:bodyPr wrap="square" rtlCol="0">
            <a:spAutoFit/>
          </a:bodyPr>
          <a:lstStyle/>
          <a:p>
            <a:pPr algn="l"/>
            <a:r>
              <a:rPr lang="en-US" sz="2400" dirty="0" smtClean="0"/>
              <a:t>Figure 3. Schematic of the PTO-Sim hydraulic model (left) and valve opening behavior as a function of pressure difference. </a:t>
            </a:r>
            <a:endParaRPr lang="en-US" sz="2400" dirty="0"/>
          </a:p>
        </p:txBody>
      </p:sp>
      <p:pic>
        <p:nvPicPr>
          <p:cNvPr id="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03200" y="3657600"/>
            <a:ext cx="6400801" cy="5158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16821150" y="13872254"/>
            <a:ext cx="14516100" cy="461665"/>
          </a:xfrm>
          <a:prstGeom prst="rect">
            <a:avLst/>
          </a:prstGeom>
          <a:noFill/>
        </p:spPr>
        <p:txBody>
          <a:bodyPr wrap="square" rtlCol="0">
            <a:spAutoFit/>
          </a:bodyPr>
          <a:lstStyle/>
          <a:p>
            <a:pPr algn="l"/>
            <a:r>
              <a:rPr lang="en-US" sz="2400" dirty="0" smtClean="0"/>
              <a:t>Figure 4. Simulink model of the hydraulic system. </a:t>
            </a:r>
            <a:endParaRPr lang="en-US" sz="2400" dirty="0"/>
          </a:p>
        </p:txBody>
      </p:sp>
      <p:pic>
        <p:nvPicPr>
          <p:cNvPr id="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399" y="18592800"/>
            <a:ext cx="7181851" cy="6290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56"/>
          <p:cNvSpPr>
            <a:spLocks noChangeArrowheads="1"/>
          </p:cNvSpPr>
          <p:nvPr/>
        </p:nvSpPr>
        <p:spPr bwMode="auto">
          <a:xfrm>
            <a:off x="16573499" y="14422583"/>
            <a:ext cx="15887701" cy="4170217"/>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200" b="1" dirty="0" smtClean="0">
                <a:effectLst>
                  <a:outerShdw blurRad="38100" dist="38100" dir="2700000" algn="tl">
                    <a:srgbClr val="000000"/>
                  </a:outerShdw>
                </a:effectLst>
                <a:latin typeface="Calibri" pitchFamily="34" charset="0"/>
                <a:cs typeface="Calibri" pitchFamily="34" charset="0"/>
              </a:rPr>
              <a:t>Simulation Results</a:t>
            </a:r>
            <a:endParaRPr lang="en-US" sz="3200" b="1" dirty="0">
              <a:effectLst>
                <a:outerShdw blurRad="38100" dist="38100" dir="2700000" algn="tl">
                  <a:srgbClr val="000000"/>
                </a:outerShdw>
              </a:effectLst>
              <a:latin typeface="Calibri" pitchFamily="34" charset="0"/>
              <a:cs typeface="Calibri" pitchFamily="34" charset="0"/>
            </a:endParaRPr>
          </a:p>
          <a:p>
            <a:pPr lvl="0" algn="l" defTabSz="871538" eaLnBrk="1" hangingPunct="1">
              <a:spcBef>
                <a:spcPct val="20000"/>
              </a:spcBef>
              <a:buClr>
                <a:srgbClr val="FFFFFF"/>
              </a:buClr>
              <a:buSzPct val="120000"/>
            </a:pPr>
            <a:endParaRPr lang="en-US" sz="7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r>
              <a:rPr lang="en-US" sz="2800" b="1" dirty="0" smtClean="0">
                <a:solidFill>
                  <a:srgbClr val="FFFFFF"/>
                </a:solidFill>
                <a:effectLst>
                  <a:outerShdw blurRad="38100" dist="38100" dir="2700000" algn="tl">
                    <a:srgbClr val="000000"/>
                  </a:outerShdw>
                </a:effectLst>
                <a:latin typeface="Calibri" pitchFamily="34" charset="0"/>
                <a:cs typeface="Calibri" pitchFamily="34" charset="0"/>
              </a:rPr>
              <a:t>Figure 5 shows the relationship between the </a:t>
            </a:r>
            <a:r>
              <a:rPr lang="en-US" sz="2800" b="1" dirty="0" smtClean="0">
                <a:solidFill>
                  <a:srgbClr val="FFFFFF"/>
                </a:solidFill>
                <a:effectLst>
                  <a:outerShdw blurRad="38100" dist="38100" dir="2700000" algn="tl">
                    <a:srgbClr val="000000"/>
                  </a:outerShdw>
                </a:effectLst>
                <a:latin typeface="Calibri" pitchFamily="34" charset="0"/>
                <a:cs typeface="Calibri" pitchFamily="34" charset="0"/>
              </a:rPr>
              <a:t>piston pressures </a:t>
            </a:r>
            <a:r>
              <a:rPr lang="en-US" sz="2800" b="1" dirty="0" smtClean="0">
                <a:solidFill>
                  <a:srgbClr val="FFFFFF"/>
                </a:solidFill>
                <a:effectLst>
                  <a:outerShdw blurRad="38100" dist="38100" dir="2700000" algn="tl">
                    <a:srgbClr val="000000"/>
                  </a:outerShdw>
                </a:effectLst>
                <a:latin typeface="Calibri" pitchFamily="34" charset="0"/>
                <a:cs typeface="Calibri" pitchFamily="34" charset="0"/>
              </a:rPr>
              <a:t>and accumulators pressures.  Top and bottom piston pressures are alternated as the buoy moves up and down. </a:t>
            </a:r>
            <a:r>
              <a:rPr lang="en-US" sz="2800" b="1" dirty="0">
                <a:solidFill>
                  <a:srgbClr val="FFFFFF"/>
                </a:solidFill>
                <a:effectLst>
                  <a:outerShdw blurRad="38100" dist="38100" dir="2700000" algn="tl">
                    <a:srgbClr val="000000"/>
                  </a:outerShdw>
                </a:effectLst>
                <a:latin typeface="Calibri" pitchFamily="34" charset="0"/>
                <a:cs typeface="Calibri" pitchFamily="34" charset="0"/>
              </a:rPr>
              <a:t>H</a:t>
            </a:r>
            <a:r>
              <a:rPr lang="en-US" sz="2800" b="1" dirty="0" smtClean="0">
                <a:solidFill>
                  <a:srgbClr val="FFFFFF"/>
                </a:solidFill>
                <a:effectLst>
                  <a:outerShdw blurRad="38100" dist="38100" dir="2700000" algn="tl">
                    <a:srgbClr val="000000"/>
                  </a:outerShdw>
                </a:effectLst>
                <a:latin typeface="Calibri" pitchFamily="34" charset="0"/>
                <a:cs typeface="Calibri" pitchFamily="34" charset="0"/>
              </a:rPr>
              <a:t>igh and low accumulator pressures follow the top and bottom piston pressures, respectively.</a:t>
            </a:r>
          </a:p>
          <a:p>
            <a:pPr lvl="0" algn="just" defTabSz="871538" eaLnBrk="1" hangingPunct="1">
              <a:spcBef>
                <a:spcPct val="20000"/>
              </a:spcBef>
              <a:buClr>
                <a:srgbClr val="FFFFFF"/>
              </a:buClr>
              <a:buSzPct val="120000"/>
            </a:pPr>
            <a:endParaRPr lang="en-US" sz="1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r>
              <a:rPr lang="en-US" sz="2800" b="1" dirty="0" smtClean="0">
                <a:solidFill>
                  <a:srgbClr val="FFFFFF"/>
                </a:solidFill>
                <a:effectLst>
                  <a:outerShdw blurRad="38100" dist="38100" dir="2700000" algn="tl">
                    <a:srgbClr val="000000"/>
                  </a:outerShdw>
                </a:effectLst>
                <a:latin typeface="Calibri" pitchFamily="34" charset="0"/>
                <a:cs typeface="Calibri" pitchFamily="34" charset="0"/>
              </a:rPr>
              <a:t>Figure 6 shows the power produced by the PTO. The blue line represents the power absorbed at the piston. The green line represents the power at the axle connecting the motor and generator. Finally, the red line represents the electrical power at the output of the generator.   </a:t>
            </a: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47698" y="18592800"/>
            <a:ext cx="7418139" cy="6328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6814799" y="24883210"/>
            <a:ext cx="7258050" cy="1938992"/>
          </a:xfrm>
          <a:prstGeom prst="rect">
            <a:avLst/>
          </a:prstGeom>
          <a:noFill/>
        </p:spPr>
        <p:txBody>
          <a:bodyPr wrap="square" rtlCol="0">
            <a:spAutoFit/>
          </a:bodyPr>
          <a:lstStyle/>
          <a:p>
            <a:pPr algn="l"/>
            <a:r>
              <a:rPr lang="en-US" sz="2400" dirty="0" smtClean="0"/>
              <a:t>Figure 5. Piston pump and accumulator pressures. A check valve is open when the differential pressure is greater than minimum pressure. The valve is fully opened when the differential pressure reaches maximum. </a:t>
            </a:r>
            <a:endParaRPr lang="en-US" sz="2400" dirty="0"/>
          </a:p>
        </p:txBody>
      </p:sp>
      <p:sp>
        <p:nvSpPr>
          <p:cNvPr id="33" name="TextBox 32"/>
          <p:cNvSpPr txBox="1"/>
          <p:nvPr/>
        </p:nvSpPr>
        <p:spPr>
          <a:xfrm>
            <a:off x="24441150" y="24881175"/>
            <a:ext cx="7258050" cy="830997"/>
          </a:xfrm>
          <a:prstGeom prst="rect">
            <a:avLst/>
          </a:prstGeom>
          <a:noFill/>
        </p:spPr>
        <p:txBody>
          <a:bodyPr wrap="square" rtlCol="0">
            <a:spAutoFit/>
          </a:bodyPr>
          <a:lstStyle/>
          <a:p>
            <a:pPr algn="l"/>
            <a:r>
              <a:rPr lang="en-US" sz="2400" dirty="0" smtClean="0"/>
              <a:t>Figure 5. Absorbed, mechanical, and electrical power.</a:t>
            </a:r>
            <a:endParaRPr lang="en-US" sz="2400" dirty="0"/>
          </a:p>
        </p:txBody>
      </p:sp>
      <p:sp>
        <p:nvSpPr>
          <p:cNvPr id="34" name="Rectangle 256"/>
          <p:cNvSpPr>
            <a:spLocks noChangeArrowheads="1"/>
          </p:cNvSpPr>
          <p:nvPr/>
        </p:nvSpPr>
        <p:spPr bwMode="auto">
          <a:xfrm>
            <a:off x="16573500" y="29513646"/>
            <a:ext cx="15887700" cy="3200399"/>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200" b="1" dirty="0" smtClean="0">
                <a:effectLst>
                  <a:outerShdw blurRad="38100" dist="38100" dir="2700000" algn="tl">
                    <a:srgbClr val="000000"/>
                  </a:outerShdw>
                </a:effectLst>
                <a:latin typeface="Calibri" pitchFamily="34" charset="0"/>
                <a:cs typeface="Calibri" pitchFamily="34" charset="0"/>
              </a:rPr>
              <a:t>Acknowledgements</a:t>
            </a:r>
            <a:endParaRPr lang="en-US" sz="3200" b="1" dirty="0">
              <a:effectLst>
                <a:outerShdw blurRad="38100" dist="38100" dir="2700000" algn="tl">
                  <a:srgbClr val="000000"/>
                </a:outerShdw>
              </a:effectLst>
              <a:latin typeface="Calibri" pitchFamily="34" charset="0"/>
              <a:cs typeface="Calibri" pitchFamily="34" charset="0"/>
            </a:endParaRPr>
          </a:p>
          <a:p>
            <a:pPr lvl="0" algn="just" eaLnBrk="1" hangingPunct="1">
              <a:spcBef>
                <a:spcPct val="20000"/>
              </a:spcBef>
            </a:pPr>
            <a:r>
              <a:rPr lang="en-US" sz="2400" dirty="0"/>
              <a:t>This research was made possible by support from the Wind and Water Power Technologies Office within the DOE Office of Energy Efficiency </a:t>
            </a:r>
            <a:r>
              <a:rPr lang="en-US" sz="2400" dirty="0" smtClean="0"/>
              <a:t>and </a:t>
            </a:r>
            <a:r>
              <a:rPr lang="en-US" sz="2400" dirty="0"/>
              <a:t>Renewable Energy. The work was supported by Sandia National Laboratories, a multi-program laboratory managed and operated by Sandia Corporation, a wholly owned subsidiary of Lockheed Martin Corporation, for the U.S. Department of Energy's National Nuclear Security Administration under contract DE-AC04-94AL85000.  Special thanks to Kelley Ruehl and Carlos Michelen for their support on the development of </a:t>
            </a:r>
            <a:r>
              <a:rPr lang="en-US" sz="2400" dirty="0" smtClean="0"/>
              <a:t>PTO-Sim.</a:t>
            </a:r>
            <a:endParaRPr lang="en-US" sz="24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6" name="Picture 5" descr="C:\Users\rso\Documents\WEC-Sim-Progress\PTOforIEE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16398" y="9974873"/>
            <a:ext cx="15087603" cy="3897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alpha val="20000"/>
          </a:srgbClr>
        </a:soli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71538"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808080">
            <a:alpha val="20000"/>
          </a:srgbClr>
        </a:soli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71538"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3456</TotalTime>
  <Words>580</Words>
  <Application>Microsoft Office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Ocean</vt:lpstr>
      <vt:lpstr>PowerPoint Presentation</vt:lpstr>
    </vt:vector>
  </TitlesOfParts>
  <Company>College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Poster</dc:title>
  <dc:creator>Douglas Halamay</dc:creator>
  <cp:lastModifiedBy>So, Ratanak</cp:lastModifiedBy>
  <cp:revision>170</cp:revision>
  <dcterms:created xsi:type="dcterms:W3CDTF">2004-05-01T23:56:36Z</dcterms:created>
  <dcterms:modified xsi:type="dcterms:W3CDTF">2015-07-10T16:25:49Z</dcterms:modified>
</cp:coreProperties>
</file>