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
  </p:notesMasterIdLst>
  <p:handoutMasterIdLst>
    <p:handoutMasterId r:id="rId4"/>
  </p:handoutMasterIdLst>
  <p:sldIdLst>
    <p:sldId id="261" r:id="rId2"/>
  </p:sldIdLst>
  <p:sldSz cx="32918400" cy="36576000"/>
  <p:notesSz cx="39776400" cy="32461200"/>
  <p:defaultTextStyle>
    <a:defPPr>
      <a:defRPr lang="en-US"/>
    </a:defPPr>
    <a:lvl1pPr algn="ctr" rtl="0" eaLnBrk="0" fontAlgn="base" hangingPunct="0">
      <a:spcBef>
        <a:spcPct val="0"/>
      </a:spcBef>
      <a:spcAft>
        <a:spcPct val="0"/>
      </a:spcAft>
      <a:defRPr sz="2700" kern="1200">
        <a:solidFill>
          <a:schemeClr val="tx1"/>
        </a:solidFill>
        <a:latin typeface="Tahoma" pitchFamily="34" charset="0"/>
        <a:ea typeface="+mn-ea"/>
        <a:cs typeface="+mn-cs"/>
      </a:defRPr>
    </a:lvl1pPr>
    <a:lvl2pPr marL="457200" algn="ctr" rtl="0" eaLnBrk="0" fontAlgn="base" hangingPunct="0">
      <a:spcBef>
        <a:spcPct val="0"/>
      </a:spcBef>
      <a:spcAft>
        <a:spcPct val="0"/>
      </a:spcAft>
      <a:defRPr sz="2700" kern="1200">
        <a:solidFill>
          <a:schemeClr val="tx1"/>
        </a:solidFill>
        <a:latin typeface="Tahoma" pitchFamily="34" charset="0"/>
        <a:ea typeface="+mn-ea"/>
        <a:cs typeface="+mn-cs"/>
      </a:defRPr>
    </a:lvl2pPr>
    <a:lvl3pPr marL="914400" algn="ctr" rtl="0" eaLnBrk="0" fontAlgn="base" hangingPunct="0">
      <a:spcBef>
        <a:spcPct val="0"/>
      </a:spcBef>
      <a:spcAft>
        <a:spcPct val="0"/>
      </a:spcAft>
      <a:defRPr sz="2700" kern="1200">
        <a:solidFill>
          <a:schemeClr val="tx1"/>
        </a:solidFill>
        <a:latin typeface="Tahoma" pitchFamily="34" charset="0"/>
        <a:ea typeface="+mn-ea"/>
        <a:cs typeface="+mn-cs"/>
      </a:defRPr>
    </a:lvl3pPr>
    <a:lvl4pPr marL="1371600" algn="ctr" rtl="0" eaLnBrk="0" fontAlgn="base" hangingPunct="0">
      <a:spcBef>
        <a:spcPct val="0"/>
      </a:spcBef>
      <a:spcAft>
        <a:spcPct val="0"/>
      </a:spcAft>
      <a:defRPr sz="2700" kern="1200">
        <a:solidFill>
          <a:schemeClr val="tx1"/>
        </a:solidFill>
        <a:latin typeface="Tahoma" pitchFamily="34" charset="0"/>
        <a:ea typeface="+mn-ea"/>
        <a:cs typeface="+mn-cs"/>
      </a:defRPr>
    </a:lvl4pPr>
    <a:lvl5pPr marL="1828800" algn="ctr" rtl="0" eaLnBrk="0" fontAlgn="base" hangingPunct="0">
      <a:spcBef>
        <a:spcPct val="0"/>
      </a:spcBef>
      <a:spcAft>
        <a:spcPct val="0"/>
      </a:spcAft>
      <a:defRPr sz="2700" kern="1200">
        <a:solidFill>
          <a:schemeClr val="tx1"/>
        </a:solidFill>
        <a:latin typeface="Tahoma" pitchFamily="34" charset="0"/>
        <a:ea typeface="+mn-ea"/>
        <a:cs typeface="+mn-cs"/>
      </a:defRPr>
    </a:lvl5pPr>
    <a:lvl6pPr marL="2286000" algn="l" defTabSz="914400" rtl="0" eaLnBrk="1" latinLnBrk="0" hangingPunct="1">
      <a:defRPr sz="2700" kern="1200">
        <a:solidFill>
          <a:schemeClr val="tx1"/>
        </a:solidFill>
        <a:latin typeface="Tahoma" pitchFamily="34" charset="0"/>
        <a:ea typeface="+mn-ea"/>
        <a:cs typeface="+mn-cs"/>
      </a:defRPr>
    </a:lvl6pPr>
    <a:lvl7pPr marL="2743200" algn="l" defTabSz="914400" rtl="0" eaLnBrk="1" latinLnBrk="0" hangingPunct="1">
      <a:defRPr sz="2700" kern="1200">
        <a:solidFill>
          <a:schemeClr val="tx1"/>
        </a:solidFill>
        <a:latin typeface="Tahoma" pitchFamily="34" charset="0"/>
        <a:ea typeface="+mn-ea"/>
        <a:cs typeface="+mn-cs"/>
      </a:defRPr>
    </a:lvl7pPr>
    <a:lvl8pPr marL="3200400" algn="l" defTabSz="914400" rtl="0" eaLnBrk="1" latinLnBrk="0" hangingPunct="1">
      <a:defRPr sz="2700" kern="1200">
        <a:solidFill>
          <a:schemeClr val="tx1"/>
        </a:solidFill>
        <a:latin typeface="Tahoma" pitchFamily="34" charset="0"/>
        <a:ea typeface="+mn-ea"/>
        <a:cs typeface="+mn-cs"/>
      </a:defRPr>
    </a:lvl8pPr>
    <a:lvl9pPr marL="3657600" algn="l" defTabSz="914400" rtl="0" eaLnBrk="1" latinLnBrk="0" hangingPunct="1">
      <a:defRPr sz="27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009900"/>
    <a:srgbClr val="FF9900"/>
    <a:srgbClr val="660033"/>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24347" autoAdjust="0"/>
    <p:restoredTop sz="90511" autoAdjust="0"/>
  </p:normalViewPr>
  <p:slideViewPr>
    <p:cSldViewPr>
      <p:cViewPr>
        <p:scale>
          <a:sx n="40" d="100"/>
          <a:sy n="40" d="100"/>
        </p:scale>
        <p:origin x="2784" y="4176"/>
      </p:cViewPr>
      <p:guideLst>
        <p:guide orient="horz" pos="11568"/>
        <p:guide pos="10368"/>
      </p:guideLst>
    </p:cSldViewPr>
  </p:slideViewPr>
  <p:outlineViewPr>
    <p:cViewPr>
      <p:scale>
        <a:sx n="33" d="100"/>
        <a:sy n="33" d="100"/>
      </p:scale>
      <p:origin x="0" y="0"/>
    </p:cViewPr>
  </p:outlineViewPr>
  <p:notesTextViewPr>
    <p:cViewPr>
      <p:scale>
        <a:sx n="100" d="100"/>
        <a:sy n="100" d="100"/>
      </p:scale>
      <p:origin x="0" y="0"/>
    </p:cViewPr>
  </p:notesTextViewPr>
  <p:gridSpacing cx="457200" cy="457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17236382" cy="1623424"/>
          </a:xfrm>
          <a:prstGeom prst="rect">
            <a:avLst/>
          </a:prstGeom>
          <a:noFill/>
          <a:ln w="9525">
            <a:noFill/>
            <a:miter lim="800000"/>
            <a:headEnd/>
            <a:tailEnd/>
          </a:ln>
          <a:effectLst/>
        </p:spPr>
        <p:txBody>
          <a:bodyPr vert="horz" wrap="square" lIns="103791" tIns="51896" rIns="103791" bIns="51896" numCol="1" anchor="t" anchorCtr="0" compatLnSpc="1">
            <a:prstTxWarp prst="textNoShape">
              <a:avLst/>
            </a:prstTxWarp>
          </a:bodyPr>
          <a:lstStyle>
            <a:lvl1pPr algn="l" eaLnBrk="1" hangingPunct="1">
              <a:defRPr sz="1300">
                <a:latin typeface="Arial" charset="0"/>
              </a:defRPr>
            </a:lvl1pPr>
          </a:lstStyle>
          <a:p>
            <a:endParaRPr lang="en-US"/>
          </a:p>
        </p:txBody>
      </p:sp>
      <p:sp>
        <p:nvSpPr>
          <p:cNvPr id="13315" name="Rectangle 3"/>
          <p:cNvSpPr>
            <a:spLocks noGrp="1" noChangeArrowheads="1"/>
          </p:cNvSpPr>
          <p:nvPr>
            <p:ph type="dt" sz="quarter" idx="1"/>
          </p:nvPr>
        </p:nvSpPr>
        <p:spPr bwMode="auto">
          <a:xfrm>
            <a:off x="22531042" y="0"/>
            <a:ext cx="17236378" cy="1623424"/>
          </a:xfrm>
          <a:prstGeom prst="rect">
            <a:avLst/>
          </a:prstGeom>
          <a:noFill/>
          <a:ln w="9525">
            <a:noFill/>
            <a:miter lim="800000"/>
            <a:headEnd/>
            <a:tailEnd/>
          </a:ln>
          <a:effectLst/>
        </p:spPr>
        <p:txBody>
          <a:bodyPr vert="horz" wrap="square" lIns="103791" tIns="51896" rIns="103791" bIns="51896" numCol="1" anchor="t" anchorCtr="0" compatLnSpc="1">
            <a:prstTxWarp prst="textNoShape">
              <a:avLst/>
            </a:prstTxWarp>
          </a:bodyPr>
          <a:lstStyle>
            <a:lvl1pPr algn="r" eaLnBrk="1" hangingPunct="1">
              <a:defRPr sz="1300">
                <a:latin typeface="Arial" charset="0"/>
              </a:defRPr>
            </a:lvl1pPr>
          </a:lstStyle>
          <a:p>
            <a:endParaRPr lang="en-US"/>
          </a:p>
        </p:txBody>
      </p:sp>
      <p:sp>
        <p:nvSpPr>
          <p:cNvPr id="13316" name="Rectangle 4"/>
          <p:cNvSpPr>
            <a:spLocks noGrp="1" noChangeArrowheads="1"/>
          </p:cNvSpPr>
          <p:nvPr>
            <p:ph type="ftr" sz="quarter" idx="2"/>
          </p:nvPr>
        </p:nvSpPr>
        <p:spPr bwMode="auto">
          <a:xfrm>
            <a:off x="0" y="30832340"/>
            <a:ext cx="17236382" cy="1623424"/>
          </a:xfrm>
          <a:prstGeom prst="rect">
            <a:avLst/>
          </a:prstGeom>
          <a:noFill/>
          <a:ln w="9525">
            <a:noFill/>
            <a:miter lim="800000"/>
            <a:headEnd/>
            <a:tailEnd/>
          </a:ln>
          <a:effectLst/>
        </p:spPr>
        <p:txBody>
          <a:bodyPr vert="horz" wrap="square" lIns="103791" tIns="51896" rIns="103791" bIns="51896" numCol="1" anchor="b" anchorCtr="0" compatLnSpc="1">
            <a:prstTxWarp prst="textNoShape">
              <a:avLst/>
            </a:prstTxWarp>
          </a:bodyPr>
          <a:lstStyle>
            <a:lvl1pPr algn="l" eaLnBrk="1" hangingPunct="1">
              <a:defRPr sz="1300">
                <a:latin typeface="Arial" charset="0"/>
              </a:defRPr>
            </a:lvl1pPr>
          </a:lstStyle>
          <a:p>
            <a:endParaRPr lang="en-US"/>
          </a:p>
        </p:txBody>
      </p:sp>
      <p:sp>
        <p:nvSpPr>
          <p:cNvPr id="13317" name="Rectangle 5"/>
          <p:cNvSpPr>
            <a:spLocks noGrp="1" noChangeArrowheads="1"/>
          </p:cNvSpPr>
          <p:nvPr>
            <p:ph type="sldNum" sz="quarter" idx="3"/>
          </p:nvPr>
        </p:nvSpPr>
        <p:spPr bwMode="auto">
          <a:xfrm>
            <a:off x="22531042" y="30832340"/>
            <a:ext cx="17236378" cy="1623424"/>
          </a:xfrm>
          <a:prstGeom prst="rect">
            <a:avLst/>
          </a:prstGeom>
          <a:noFill/>
          <a:ln w="9525">
            <a:noFill/>
            <a:miter lim="800000"/>
            <a:headEnd/>
            <a:tailEnd/>
          </a:ln>
          <a:effectLst/>
        </p:spPr>
        <p:txBody>
          <a:bodyPr vert="horz" wrap="square" lIns="103791" tIns="51896" rIns="103791" bIns="51896" numCol="1" anchor="b" anchorCtr="0" compatLnSpc="1">
            <a:prstTxWarp prst="textNoShape">
              <a:avLst/>
            </a:prstTxWarp>
          </a:bodyPr>
          <a:lstStyle>
            <a:lvl1pPr algn="r" eaLnBrk="1" hangingPunct="1">
              <a:defRPr sz="1300">
                <a:latin typeface="Arial" charset="0"/>
              </a:defRPr>
            </a:lvl1pPr>
          </a:lstStyle>
          <a:p>
            <a:fld id="{9B197068-4F68-4E92-8278-DB8675F76407}" type="slidenum">
              <a:rPr lang="en-US"/>
              <a:pPr/>
              <a:t>‹#›</a:t>
            </a:fld>
            <a:endParaRPr lang="en-US"/>
          </a:p>
        </p:txBody>
      </p:sp>
    </p:spTree>
    <p:extLst>
      <p:ext uri="{BB962C8B-B14F-4D97-AF65-F5344CB8AC3E}">
        <p14:creationId xmlns:p14="http://schemas.microsoft.com/office/powerpoint/2010/main" val="291713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17236382" cy="1623424"/>
          </a:xfrm>
          <a:prstGeom prst="rect">
            <a:avLst/>
          </a:prstGeom>
          <a:noFill/>
          <a:ln w="9525">
            <a:noFill/>
            <a:miter lim="800000"/>
            <a:headEnd/>
            <a:tailEnd/>
          </a:ln>
          <a:effectLst/>
        </p:spPr>
        <p:txBody>
          <a:bodyPr vert="horz" wrap="square" lIns="103791" tIns="51896" rIns="103791" bIns="51896" numCol="1" anchor="t" anchorCtr="0" compatLnSpc="1">
            <a:prstTxWarp prst="textNoShape">
              <a:avLst/>
            </a:prstTxWarp>
          </a:bodyPr>
          <a:lstStyle>
            <a:lvl1pPr algn="l" eaLnBrk="1" hangingPunct="1">
              <a:defRPr sz="1300">
                <a:latin typeface="Arial" charset="0"/>
              </a:defRPr>
            </a:lvl1pPr>
          </a:lstStyle>
          <a:p>
            <a:endParaRPr lang="en-US"/>
          </a:p>
        </p:txBody>
      </p:sp>
      <p:sp>
        <p:nvSpPr>
          <p:cNvPr id="15363" name="Rectangle 3"/>
          <p:cNvSpPr>
            <a:spLocks noGrp="1" noChangeArrowheads="1"/>
          </p:cNvSpPr>
          <p:nvPr>
            <p:ph type="dt" idx="1"/>
          </p:nvPr>
        </p:nvSpPr>
        <p:spPr bwMode="auto">
          <a:xfrm>
            <a:off x="22531042" y="0"/>
            <a:ext cx="17236378" cy="1623424"/>
          </a:xfrm>
          <a:prstGeom prst="rect">
            <a:avLst/>
          </a:prstGeom>
          <a:noFill/>
          <a:ln w="9525">
            <a:noFill/>
            <a:miter lim="800000"/>
            <a:headEnd/>
            <a:tailEnd/>
          </a:ln>
          <a:effectLst/>
        </p:spPr>
        <p:txBody>
          <a:bodyPr vert="horz" wrap="square" lIns="103791" tIns="51896" rIns="103791" bIns="51896" numCol="1" anchor="t" anchorCtr="0" compatLnSpc="1">
            <a:prstTxWarp prst="textNoShape">
              <a:avLst/>
            </a:prstTxWarp>
          </a:bodyPr>
          <a:lstStyle>
            <a:lvl1pPr algn="r" eaLnBrk="1" hangingPunct="1">
              <a:defRPr sz="1300">
                <a:latin typeface="Arial" charset="0"/>
              </a:defRPr>
            </a:lvl1pPr>
          </a:lstStyle>
          <a:p>
            <a:endParaRPr lang="en-US"/>
          </a:p>
        </p:txBody>
      </p:sp>
      <p:sp>
        <p:nvSpPr>
          <p:cNvPr id="15364" name="Rectangle 4"/>
          <p:cNvSpPr>
            <a:spLocks noGrp="1" noRot="1" noChangeAspect="1" noChangeArrowheads="1" noTextEdit="1"/>
          </p:cNvSpPr>
          <p:nvPr>
            <p:ph type="sldImg" idx="2"/>
          </p:nvPr>
        </p:nvSpPr>
        <p:spPr bwMode="auto">
          <a:xfrm>
            <a:off x="14411325" y="2436813"/>
            <a:ext cx="10953750" cy="12172950"/>
          </a:xfrm>
          <a:prstGeom prst="rect">
            <a:avLst/>
          </a:prstGeom>
          <a:noFill/>
          <a:ln w="9525">
            <a:solidFill>
              <a:srgbClr val="000000"/>
            </a:solidFill>
            <a:miter lim="800000"/>
            <a:headEnd/>
            <a:tailEnd/>
          </a:ln>
          <a:effectLst/>
        </p:spPr>
      </p:sp>
      <p:sp>
        <p:nvSpPr>
          <p:cNvPr id="15365" name="Rectangle 5"/>
          <p:cNvSpPr>
            <a:spLocks noGrp="1" noChangeArrowheads="1"/>
          </p:cNvSpPr>
          <p:nvPr>
            <p:ph type="body" sz="quarter" idx="3"/>
          </p:nvPr>
        </p:nvSpPr>
        <p:spPr bwMode="auto">
          <a:xfrm>
            <a:off x="3978179" y="15418888"/>
            <a:ext cx="31820043" cy="14607176"/>
          </a:xfrm>
          <a:prstGeom prst="rect">
            <a:avLst/>
          </a:prstGeom>
          <a:noFill/>
          <a:ln w="9525">
            <a:noFill/>
            <a:miter lim="800000"/>
            <a:headEnd/>
            <a:tailEnd/>
          </a:ln>
          <a:effectLst/>
        </p:spPr>
        <p:txBody>
          <a:bodyPr vert="horz" wrap="square" lIns="103791" tIns="51896" rIns="103791" bIns="5189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366" name="Rectangle 6"/>
          <p:cNvSpPr>
            <a:spLocks noGrp="1" noChangeArrowheads="1"/>
          </p:cNvSpPr>
          <p:nvPr>
            <p:ph type="ftr" sz="quarter" idx="4"/>
          </p:nvPr>
        </p:nvSpPr>
        <p:spPr bwMode="auto">
          <a:xfrm>
            <a:off x="0" y="30832340"/>
            <a:ext cx="17236382" cy="1623424"/>
          </a:xfrm>
          <a:prstGeom prst="rect">
            <a:avLst/>
          </a:prstGeom>
          <a:noFill/>
          <a:ln w="9525">
            <a:noFill/>
            <a:miter lim="800000"/>
            <a:headEnd/>
            <a:tailEnd/>
          </a:ln>
          <a:effectLst/>
        </p:spPr>
        <p:txBody>
          <a:bodyPr vert="horz" wrap="square" lIns="103791" tIns="51896" rIns="103791" bIns="51896" numCol="1" anchor="b" anchorCtr="0" compatLnSpc="1">
            <a:prstTxWarp prst="textNoShape">
              <a:avLst/>
            </a:prstTxWarp>
          </a:bodyPr>
          <a:lstStyle>
            <a:lvl1pPr algn="l" eaLnBrk="1" hangingPunct="1">
              <a:defRPr sz="1300">
                <a:latin typeface="Arial" charset="0"/>
              </a:defRPr>
            </a:lvl1pPr>
          </a:lstStyle>
          <a:p>
            <a:endParaRPr lang="en-US"/>
          </a:p>
        </p:txBody>
      </p:sp>
      <p:sp>
        <p:nvSpPr>
          <p:cNvPr id="15367" name="Rectangle 7"/>
          <p:cNvSpPr>
            <a:spLocks noGrp="1" noChangeArrowheads="1"/>
          </p:cNvSpPr>
          <p:nvPr>
            <p:ph type="sldNum" sz="quarter" idx="5"/>
          </p:nvPr>
        </p:nvSpPr>
        <p:spPr bwMode="auto">
          <a:xfrm>
            <a:off x="22531042" y="30832340"/>
            <a:ext cx="17236378" cy="1623424"/>
          </a:xfrm>
          <a:prstGeom prst="rect">
            <a:avLst/>
          </a:prstGeom>
          <a:noFill/>
          <a:ln w="9525">
            <a:noFill/>
            <a:miter lim="800000"/>
            <a:headEnd/>
            <a:tailEnd/>
          </a:ln>
          <a:effectLst/>
        </p:spPr>
        <p:txBody>
          <a:bodyPr vert="horz" wrap="square" lIns="103791" tIns="51896" rIns="103791" bIns="51896" numCol="1" anchor="b" anchorCtr="0" compatLnSpc="1">
            <a:prstTxWarp prst="textNoShape">
              <a:avLst/>
            </a:prstTxWarp>
          </a:bodyPr>
          <a:lstStyle>
            <a:lvl1pPr algn="r" eaLnBrk="1" hangingPunct="1">
              <a:defRPr sz="1300">
                <a:latin typeface="Arial" charset="0"/>
              </a:defRPr>
            </a:lvl1pPr>
          </a:lstStyle>
          <a:p>
            <a:fld id="{BA62663D-6236-4F1F-A476-6DF3C92D8583}" type="slidenum">
              <a:rPr lang="en-US"/>
              <a:pPr/>
              <a:t>‹#›</a:t>
            </a:fld>
            <a:endParaRPr lang="en-US"/>
          </a:p>
        </p:txBody>
      </p:sp>
    </p:spTree>
    <p:extLst>
      <p:ext uri="{BB962C8B-B14F-4D97-AF65-F5344CB8AC3E}">
        <p14:creationId xmlns:p14="http://schemas.microsoft.com/office/powerpoint/2010/main" val="313735448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A731A7-F829-4083-BE01-4080069C520C}" type="slidenum">
              <a:rPr lang="en-US"/>
              <a:pPr/>
              <a:t>1</a:t>
            </a:fld>
            <a:endParaRPr lang="en-US"/>
          </a:p>
        </p:txBody>
      </p:sp>
      <p:sp>
        <p:nvSpPr>
          <p:cNvPr id="16386" name="Rectangle 2"/>
          <p:cNvSpPr>
            <a:spLocks noGrp="1" noRot="1" noChangeAspect="1" noChangeArrowheads="1" noTextEdit="1"/>
          </p:cNvSpPr>
          <p:nvPr>
            <p:ph type="sldImg"/>
          </p:nvPr>
        </p:nvSpPr>
        <p:spPr>
          <a:xfrm>
            <a:off x="14411325" y="2436813"/>
            <a:ext cx="10953750" cy="12172950"/>
          </a:xfrm>
          <a:ln/>
        </p:spPr>
      </p:sp>
      <p:sp>
        <p:nvSpPr>
          <p:cNvPr id="16387" name="Rectangle 3"/>
          <p:cNvSpPr>
            <a:spLocks noGrp="1" noChangeArrowheads="1"/>
          </p:cNvSpPr>
          <p:nvPr>
            <p:ph type="body" idx="1"/>
          </p:nvPr>
        </p:nvSpPr>
        <p:spPr/>
        <p:txBody>
          <a:bodyPr/>
          <a:lstStyle/>
          <a:p>
            <a:r>
              <a:rPr lang="en-US" dirty="0" smtClean="0"/>
              <a:t>-Add SNL logo, that’s where funding came from</a:t>
            </a:r>
          </a:p>
          <a:p>
            <a:r>
              <a:rPr lang="en-US" dirty="0" smtClean="0"/>
              <a:t>-text contrast</a:t>
            </a:r>
            <a:r>
              <a:rPr lang="en-US" baseline="0" dirty="0" smtClean="0"/>
              <a:t> difficult to read</a:t>
            </a:r>
          </a:p>
          <a:p>
            <a:pPr marL="171450" indent="-171450">
              <a:buFontTx/>
              <a:buChar char="-"/>
            </a:pPr>
            <a:r>
              <a:rPr lang="en-US" baseline="0" dirty="0" smtClean="0"/>
              <a:t>I reordered text to talk about OSU first, otherwise you start off talking about the labs (which shouldn’t be the focus)</a:t>
            </a:r>
          </a:p>
          <a:p>
            <a:pPr marL="171450" indent="-171450">
              <a:buFontTx/>
              <a:buChar char="-"/>
            </a:pPr>
            <a:r>
              <a:rPr lang="en-US" baseline="0" dirty="0" smtClean="0"/>
              <a:t>Use simple phrases, people wont read this line by line, maybe even change to bullets</a:t>
            </a:r>
          </a:p>
          <a:p>
            <a:pPr marL="171450" indent="-171450">
              <a:buFontTx/>
              <a:buChar char="-"/>
            </a:pPr>
            <a:r>
              <a:rPr lang="en-US" baseline="0" dirty="0" smtClean="0"/>
              <a:t>Why is only the hydraulic system included? For PES I would think the DD system is also interesting</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sz="quarter"/>
          </p:nvPr>
        </p:nvSpPr>
        <p:spPr>
          <a:xfrm>
            <a:off x="2468564" y="10650682"/>
            <a:ext cx="27981275" cy="7637318"/>
          </a:xfrm>
        </p:spPr>
        <p:txBody>
          <a:bodyPr anchor="b" anchorCtr="1"/>
          <a:lstStyle>
            <a:lvl1pPr algn="ctr">
              <a:defRPr/>
            </a:lvl1pPr>
          </a:lstStyle>
          <a:p>
            <a:r>
              <a:rPr lang="en-US"/>
              <a:t>Click to edit Master title style</a:t>
            </a:r>
          </a:p>
        </p:txBody>
      </p:sp>
      <p:sp>
        <p:nvSpPr>
          <p:cNvPr id="5123" name="Rectangle 3"/>
          <p:cNvSpPr>
            <a:spLocks noGrp="1" noChangeArrowheads="1"/>
          </p:cNvSpPr>
          <p:nvPr>
            <p:ph type="subTitle" sz="quarter" idx="1"/>
          </p:nvPr>
        </p:nvSpPr>
        <p:spPr>
          <a:xfrm>
            <a:off x="4938714" y="20728421"/>
            <a:ext cx="23040975" cy="9343159"/>
          </a:xfrm>
        </p:spPr>
        <p:txBody>
          <a:bodyPr/>
          <a:lstStyle>
            <a:lvl1pPr marL="0" indent="0" algn="ctr">
              <a:buFontTx/>
              <a:buNone/>
              <a:defRPr/>
            </a:lvl1pPr>
          </a:lstStyle>
          <a:p>
            <a:r>
              <a:rPr lang="en-US"/>
              <a:t>Click to edit Master subtitle style</a:t>
            </a:r>
          </a:p>
        </p:txBody>
      </p:sp>
      <p:sp>
        <p:nvSpPr>
          <p:cNvPr id="5124" name="Freeform 4"/>
          <p:cNvSpPr>
            <a:spLocks/>
          </p:cNvSpPr>
          <p:nvPr/>
        </p:nvSpPr>
        <p:spPr bwMode="auto">
          <a:xfrm>
            <a:off x="1028701" y="14952808"/>
            <a:ext cx="4763" cy="16189614"/>
          </a:xfrm>
          <a:custGeom>
            <a:avLst/>
            <a:gdLst>
              <a:gd name="T0" fmla="*/ 0 h 1912"/>
              <a:gd name="T1" fmla="*/ 6 h 1912"/>
              <a:gd name="T2" fmla="*/ 6 h 1912"/>
              <a:gd name="T3" fmla="*/ 60 h 1912"/>
              <a:gd name="T4" fmla="*/ 1912 h 1912"/>
              <a:gd name="T5" fmla="*/ 1912 h 1912"/>
              <a:gd name="T6" fmla="*/ 0 h 1912"/>
              <a:gd name="T7" fmla="*/ 0 h 191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1912">
                <a:moveTo>
                  <a:pt x="0" y="0"/>
                </a:moveTo>
                <a:lnTo>
                  <a:pt x="0" y="6"/>
                </a:lnTo>
                <a:lnTo>
                  <a:pt x="0" y="6"/>
                </a:lnTo>
                <a:lnTo>
                  <a:pt x="0" y="60"/>
                </a:lnTo>
                <a:lnTo>
                  <a:pt x="0" y="1912"/>
                </a:lnTo>
                <a:lnTo>
                  <a:pt x="0" y="1912"/>
                </a:lnTo>
                <a:lnTo>
                  <a:pt x="0" y="0"/>
                </a:lnTo>
                <a:lnTo>
                  <a:pt x="0" y="0"/>
                </a:lnTo>
                <a:close/>
              </a:path>
            </a:pathLst>
          </a:custGeom>
          <a:solidFill>
            <a:srgbClr val="6BBA27"/>
          </a:solidFill>
          <a:ln w="9525">
            <a:noFill/>
            <a:round/>
            <a:headEnd/>
            <a:tailEnd/>
          </a:ln>
        </p:spPr>
        <p:txBody>
          <a:bodyPr/>
          <a:lstStyle/>
          <a:p>
            <a:endParaRPr lang="en-US"/>
          </a:p>
        </p:txBody>
      </p:sp>
      <p:sp>
        <p:nvSpPr>
          <p:cNvPr id="5125" name="Rectangle 5"/>
          <p:cNvSpPr>
            <a:spLocks noGrp="1" noChangeArrowheads="1"/>
          </p:cNvSpPr>
          <p:nvPr>
            <p:ph type="ftr" sz="quarter" idx="3"/>
          </p:nvPr>
        </p:nvSpPr>
        <p:spPr/>
        <p:txBody>
          <a:bodyPr/>
          <a:lstStyle>
            <a:lvl1pPr>
              <a:defRPr/>
            </a:lvl1pPr>
          </a:lstStyle>
          <a:p>
            <a:endParaRPr lang="en-US"/>
          </a:p>
        </p:txBody>
      </p:sp>
      <p:sp>
        <p:nvSpPr>
          <p:cNvPr id="5126" name="Rectangle 6"/>
          <p:cNvSpPr>
            <a:spLocks noGrp="1" noChangeArrowheads="1"/>
          </p:cNvSpPr>
          <p:nvPr>
            <p:ph type="sldNum" sz="quarter" idx="4"/>
          </p:nvPr>
        </p:nvSpPr>
        <p:spPr/>
        <p:txBody>
          <a:bodyPr/>
          <a:lstStyle>
            <a:lvl1pPr>
              <a:defRPr/>
            </a:lvl1pPr>
          </a:lstStyle>
          <a:p>
            <a:fld id="{739480BB-B00B-4D13-828A-7FBA5F7D6074}" type="slidenum">
              <a:rPr lang="en-US"/>
              <a:pPr/>
              <a:t>‹#›</a:t>
            </a:fld>
            <a:endParaRPr lang="en-US"/>
          </a:p>
        </p:txBody>
      </p:sp>
      <p:sp>
        <p:nvSpPr>
          <p:cNvPr id="5127" name="Rectangle 7"/>
          <p:cNvSpPr>
            <a:spLocks noGrp="1" noChangeArrowheads="1"/>
          </p:cNvSpPr>
          <p:nvPr>
            <p:ph type="dt" sz="quarter" idx="2"/>
          </p:nvPr>
        </p:nvSpPr>
        <p:spPr/>
        <p:txBody>
          <a:bodyPr/>
          <a:lstStyle>
            <a:lvl1pPr>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A84367C-C417-4BBF-AE7A-A945685D806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475" y="1557194"/>
            <a:ext cx="7405688" cy="3054638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6239" y="1557194"/>
            <a:ext cx="22067837" cy="3054638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4998BBF-6471-40E3-B344-A7782A9A29C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71384DB-B440-4A6E-A394-3F3D7B505FD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3503659"/>
            <a:ext cx="27981275" cy="726353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6" y="15502659"/>
            <a:ext cx="27981275" cy="8001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1A42063-2617-47CE-91A9-19EBDEB680A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6238" y="10160000"/>
            <a:ext cx="14736762" cy="219435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35401" y="10160000"/>
            <a:ext cx="14736763" cy="219435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A483891-0AEE-4B6A-A6D4-215996F5B8B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239" y="1464830"/>
            <a:ext cx="29625925" cy="609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6239" y="8187171"/>
            <a:ext cx="14544675" cy="341168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6239" y="11598853"/>
            <a:ext cx="14544675" cy="210733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725" y="8187171"/>
            <a:ext cx="14549438" cy="341168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725" y="11598853"/>
            <a:ext cx="14549438" cy="210733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9919206-19A5-4153-8CB9-4D572E968E8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D90848AF-7385-42C6-9E59-8DC7B60A308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4DE50BD-AB87-4E42-8148-42DDE2C3B78C}"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9" y="1456171"/>
            <a:ext cx="10829925" cy="619702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69863" y="1456171"/>
            <a:ext cx="18402300" cy="3121602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6239" y="7653194"/>
            <a:ext cx="10829925" cy="2501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5532183-8E00-4EF8-91FB-96313E02AA5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1" y="25603489"/>
            <a:ext cx="19751675" cy="3022023"/>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601" y="3268808"/>
            <a:ext cx="19751675" cy="2194502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451601" y="28625512"/>
            <a:ext cx="19751675" cy="429346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6F3FB80-D74C-4DD3-ABF3-FF20E2633A0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646239" y="1557194"/>
            <a:ext cx="29625925" cy="7383318"/>
          </a:xfrm>
          <a:prstGeom prst="rect">
            <a:avLst/>
          </a:prstGeom>
          <a:noFill/>
          <a:ln w="9525">
            <a:noFill/>
            <a:miter lim="800000"/>
            <a:headEnd/>
            <a:tailEnd/>
          </a:ln>
          <a:effectLst/>
        </p:spPr>
        <p:txBody>
          <a:bodyPr vert="horz" wrap="square" lIns="388126" tIns="194064" rIns="388126" bIns="194064"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1646239" y="10160000"/>
            <a:ext cx="29625925" cy="21943580"/>
          </a:xfrm>
          <a:prstGeom prst="rect">
            <a:avLst/>
          </a:prstGeom>
          <a:noFill/>
          <a:ln w="9525">
            <a:noFill/>
            <a:miter lim="800000"/>
            <a:headEnd/>
            <a:tailEnd/>
          </a:ln>
          <a:effectLst/>
        </p:spPr>
        <p:txBody>
          <a:bodyPr vert="horz" wrap="square" lIns="388126" tIns="194064" rIns="388126" bIns="19406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0" name="Rectangle 4"/>
          <p:cNvSpPr>
            <a:spLocks noGrp="1" noChangeArrowheads="1"/>
          </p:cNvSpPr>
          <p:nvPr>
            <p:ph type="dt" sz="half" idx="2"/>
          </p:nvPr>
        </p:nvSpPr>
        <p:spPr bwMode="auto">
          <a:xfrm>
            <a:off x="1646239" y="33307194"/>
            <a:ext cx="7680325" cy="2540000"/>
          </a:xfrm>
          <a:prstGeom prst="rect">
            <a:avLst/>
          </a:prstGeom>
          <a:noFill/>
          <a:ln w="9525">
            <a:noFill/>
            <a:miter lim="800000"/>
            <a:headEnd/>
            <a:tailEnd/>
          </a:ln>
          <a:effectLst/>
        </p:spPr>
        <p:txBody>
          <a:bodyPr vert="horz" wrap="square" lIns="388126" tIns="194064" rIns="388126" bIns="194064" numCol="1" anchor="b" anchorCtr="0" compatLnSpc="1">
            <a:prstTxWarp prst="textNoShape">
              <a:avLst/>
            </a:prstTxWarp>
          </a:bodyPr>
          <a:lstStyle>
            <a:lvl1pPr algn="l" defTabSz="3879850" eaLnBrk="1" hangingPunct="1">
              <a:defRPr sz="5900">
                <a:effectLst>
                  <a:outerShdw blurRad="38100" dist="38100" dir="2700000" algn="tl">
                    <a:srgbClr val="000000"/>
                  </a:outerShdw>
                </a:effectLst>
                <a:latin typeface="Arial" charset="0"/>
              </a:defRPr>
            </a:lvl1pPr>
          </a:lstStyle>
          <a:p>
            <a:endParaRPr lang="en-US"/>
          </a:p>
        </p:txBody>
      </p:sp>
      <p:sp>
        <p:nvSpPr>
          <p:cNvPr id="4101" name="Rectangle 5"/>
          <p:cNvSpPr>
            <a:spLocks noGrp="1" noChangeArrowheads="1"/>
          </p:cNvSpPr>
          <p:nvPr>
            <p:ph type="ftr" sz="quarter" idx="3"/>
          </p:nvPr>
        </p:nvSpPr>
        <p:spPr bwMode="auto">
          <a:xfrm>
            <a:off x="11247439" y="33307194"/>
            <a:ext cx="10423525" cy="2540000"/>
          </a:xfrm>
          <a:prstGeom prst="rect">
            <a:avLst/>
          </a:prstGeom>
          <a:noFill/>
          <a:ln w="9525">
            <a:noFill/>
            <a:miter lim="800000"/>
            <a:headEnd/>
            <a:tailEnd/>
          </a:ln>
          <a:effectLst/>
        </p:spPr>
        <p:txBody>
          <a:bodyPr vert="horz" wrap="square" lIns="388126" tIns="194064" rIns="388126" bIns="194064" numCol="1" anchor="b" anchorCtr="0" compatLnSpc="1">
            <a:prstTxWarp prst="textNoShape">
              <a:avLst/>
            </a:prstTxWarp>
          </a:bodyPr>
          <a:lstStyle>
            <a:lvl1pPr defTabSz="3879850" eaLnBrk="1" hangingPunct="1">
              <a:defRPr sz="5900">
                <a:effectLst>
                  <a:outerShdw blurRad="38100" dist="38100" dir="2700000" algn="tl">
                    <a:srgbClr val="000000"/>
                  </a:outerShdw>
                </a:effectLst>
                <a:latin typeface="Arial" charset="0"/>
              </a:defRPr>
            </a:lvl1pPr>
          </a:lstStyle>
          <a:p>
            <a:endParaRPr lang="en-US"/>
          </a:p>
        </p:txBody>
      </p:sp>
      <p:sp>
        <p:nvSpPr>
          <p:cNvPr id="4102" name="Rectangle 6"/>
          <p:cNvSpPr>
            <a:spLocks noGrp="1" noChangeArrowheads="1"/>
          </p:cNvSpPr>
          <p:nvPr>
            <p:ph type="sldNum" sz="quarter" idx="4"/>
          </p:nvPr>
        </p:nvSpPr>
        <p:spPr bwMode="auto">
          <a:xfrm>
            <a:off x="23591839" y="33307194"/>
            <a:ext cx="7680325" cy="2540000"/>
          </a:xfrm>
          <a:prstGeom prst="rect">
            <a:avLst/>
          </a:prstGeom>
          <a:noFill/>
          <a:ln w="9525">
            <a:noFill/>
            <a:miter lim="800000"/>
            <a:headEnd/>
            <a:tailEnd/>
          </a:ln>
          <a:effectLst/>
        </p:spPr>
        <p:txBody>
          <a:bodyPr vert="horz" wrap="square" lIns="388126" tIns="194064" rIns="388126" bIns="194064" numCol="1" anchor="b" anchorCtr="0" compatLnSpc="1">
            <a:prstTxWarp prst="textNoShape">
              <a:avLst/>
            </a:prstTxWarp>
          </a:bodyPr>
          <a:lstStyle>
            <a:lvl1pPr algn="r" defTabSz="3879850" eaLnBrk="1" hangingPunct="1">
              <a:defRPr sz="5900">
                <a:effectLst>
                  <a:outerShdw blurRad="38100" dist="38100" dir="2700000" algn="tl">
                    <a:srgbClr val="000000"/>
                  </a:outerShdw>
                </a:effectLst>
                <a:latin typeface="Arial" charset="0"/>
              </a:defRPr>
            </a:lvl1pPr>
          </a:lstStyle>
          <a:p>
            <a:fld id="{E38AF205-3D17-45F9-988D-F947604F76CA}"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3879850" rtl="0" fontAlgn="base">
        <a:spcBef>
          <a:spcPct val="0"/>
        </a:spcBef>
        <a:spcAft>
          <a:spcPct val="0"/>
        </a:spcAft>
        <a:defRPr sz="18700">
          <a:solidFill>
            <a:schemeClr val="tx2"/>
          </a:solidFill>
          <a:effectLst>
            <a:outerShdw blurRad="38100" dist="38100" dir="2700000" algn="tl">
              <a:srgbClr val="000000"/>
            </a:outerShdw>
          </a:effectLst>
          <a:latin typeface="+mj-lt"/>
          <a:ea typeface="+mj-ea"/>
          <a:cs typeface="+mj-cs"/>
        </a:defRPr>
      </a:lvl1pPr>
      <a:lvl2pPr algn="l" defTabSz="3879850" rtl="0" fontAlgn="base">
        <a:spcBef>
          <a:spcPct val="0"/>
        </a:spcBef>
        <a:spcAft>
          <a:spcPct val="0"/>
        </a:spcAft>
        <a:defRPr sz="18700">
          <a:solidFill>
            <a:schemeClr val="tx2"/>
          </a:solidFill>
          <a:effectLst>
            <a:outerShdw blurRad="38100" dist="38100" dir="2700000" algn="tl">
              <a:srgbClr val="000000"/>
            </a:outerShdw>
          </a:effectLst>
          <a:latin typeface="Tahoma" pitchFamily="34" charset="0"/>
        </a:defRPr>
      </a:lvl2pPr>
      <a:lvl3pPr algn="l" defTabSz="3879850" rtl="0" fontAlgn="base">
        <a:spcBef>
          <a:spcPct val="0"/>
        </a:spcBef>
        <a:spcAft>
          <a:spcPct val="0"/>
        </a:spcAft>
        <a:defRPr sz="18700">
          <a:solidFill>
            <a:schemeClr val="tx2"/>
          </a:solidFill>
          <a:effectLst>
            <a:outerShdw blurRad="38100" dist="38100" dir="2700000" algn="tl">
              <a:srgbClr val="000000"/>
            </a:outerShdw>
          </a:effectLst>
          <a:latin typeface="Tahoma" pitchFamily="34" charset="0"/>
        </a:defRPr>
      </a:lvl3pPr>
      <a:lvl4pPr algn="l" defTabSz="3879850" rtl="0" fontAlgn="base">
        <a:spcBef>
          <a:spcPct val="0"/>
        </a:spcBef>
        <a:spcAft>
          <a:spcPct val="0"/>
        </a:spcAft>
        <a:defRPr sz="18700">
          <a:solidFill>
            <a:schemeClr val="tx2"/>
          </a:solidFill>
          <a:effectLst>
            <a:outerShdw blurRad="38100" dist="38100" dir="2700000" algn="tl">
              <a:srgbClr val="000000"/>
            </a:outerShdw>
          </a:effectLst>
          <a:latin typeface="Tahoma" pitchFamily="34" charset="0"/>
        </a:defRPr>
      </a:lvl4pPr>
      <a:lvl5pPr algn="l" defTabSz="3879850" rtl="0" fontAlgn="base">
        <a:spcBef>
          <a:spcPct val="0"/>
        </a:spcBef>
        <a:spcAft>
          <a:spcPct val="0"/>
        </a:spcAft>
        <a:defRPr sz="18700">
          <a:solidFill>
            <a:schemeClr val="tx2"/>
          </a:solidFill>
          <a:effectLst>
            <a:outerShdw blurRad="38100" dist="38100" dir="2700000" algn="tl">
              <a:srgbClr val="000000"/>
            </a:outerShdw>
          </a:effectLst>
          <a:latin typeface="Tahoma" pitchFamily="34" charset="0"/>
        </a:defRPr>
      </a:lvl5pPr>
      <a:lvl6pPr marL="457200" algn="l" defTabSz="3879850" rtl="0" fontAlgn="base">
        <a:spcBef>
          <a:spcPct val="0"/>
        </a:spcBef>
        <a:spcAft>
          <a:spcPct val="0"/>
        </a:spcAft>
        <a:defRPr sz="18700">
          <a:solidFill>
            <a:schemeClr val="tx2"/>
          </a:solidFill>
          <a:effectLst>
            <a:outerShdw blurRad="38100" dist="38100" dir="2700000" algn="tl">
              <a:srgbClr val="000000"/>
            </a:outerShdw>
          </a:effectLst>
          <a:latin typeface="Tahoma" pitchFamily="34" charset="0"/>
        </a:defRPr>
      </a:lvl6pPr>
      <a:lvl7pPr marL="914400" algn="l" defTabSz="3879850" rtl="0" fontAlgn="base">
        <a:spcBef>
          <a:spcPct val="0"/>
        </a:spcBef>
        <a:spcAft>
          <a:spcPct val="0"/>
        </a:spcAft>
        <a:defRPr sz="18700">
          <a:solidFill>
            <a:schemeClr val="tx2"/>
          </a:solidFill>
          <a:effectLst>
            <a:outerShdw blurRad="38100" dist="38100" dir="2700000" algn="tl">
              <a:srgbClr val="000000"/>
            </a:outerShdw>
          </a:effectLst>
          <a:latin typeface="Tahoma" pitchFamily="34" charset="0"/>
        </a:defRPr>
      </a:lvl7pPr>
      <a:lvl8pPr marL="1371600" algn="l" defTabSz="3879850" rtl="0" fontAlgn="base">
        <a:spcBef>
          <a:spcPct val="0"/>
        </a:spcBef>
        <a:spcAft>
          <a:spcPct val="0"/>
        </a:spcAft>
        <a:defRPr sz="18700">
          <a:solidFill>
            <a:schemeClr val="tx2"/>
          </a:solidFill>
          <a:effectLst>
            <a:outerShdw blurRad="38100" dist="38100" dir="2700000" algn="tl">
              <a:srgbClr val="000000"/>
            </a:outerShdw>
          </a:effectLst>
          <a:latin typeface="Tahoma" pitchFamily="34" charset="0"/>
        </a:defRPr>
      </a:lvl8pPr>
      <a:lvl9pPr marL="1828800" algn="l" defTabSz="3879850" rtl="0" fontAlgn="base">
        <a:spcBef>
          <a:spcPct val="0"/>
        </a:spcBef>
        <a:spcAft>
          <a:spcPct val="0"/>
        </a:spcAft>
        <a:defRPr sz="18700">
          <a:solidFill>
            <a:schemeClr val="tx2"/>
          </a:solidFill>
          <a:effectLst>
            <a:outerShdw blurRad="38100" dist="38100" dir="2700000" algn="tl">
              <a:srgbClr val="000000"/>
            </a:outerShdw>
          </a:effectLst>
          <a:latin typeface="Tahoma" pitchFamily="34" charset="0"/>
        </a:defRPr>
      </a:lvl9pPr>
    </p:titleStyle>
    <p:bodyStyle>
      <a:lvl1pPr marL="1455738" indent="-1455738" algn="l" defTabSz="3879850" rtl="0" fontAlgn="base">
        <a:spcBef>
          <a:spcPct val="20000"/>
        </a:spcBef>
        <a:spcAft>
          <a:spcPct val="0"/>
        </a:spcAft>
        <a:buClr>
          <a:schemeClr val="hlink"/>
        </a:buClr>
        <a:buSzPct val="120000"/>
        <a:buChar char="•"/>
        <a:defRPr sz="13700">
          <a:solidFill>
            <a:schemeClr val="tx1"/>
          </a:solidFill>
          <a:effectLst>
            <a:outerShdw blurRad="38100" dist="38100" dir="2700000" algn="tl">
              <a:srgbClr val="000000"/>
            </a:outerShdw>
          </a:effectLst>
          <a:latin typeface="+mn-lt"/>
          <a:ea typeface="+mn-ea"/>
          <a:cs typeface="+mn-cs"/>
        </a:defRPr>
      </a:lvl1pPr>
      <a:lvl2pPr marL="3154363" indent="-1212850" algn="l" defTabSz="3879850" rtl="0" fontAlgn="base">
        <a:spcBef>
          <a:spcPct val="20000"/>
        </a:spcBef>
        <a:spcAft>
          <a:spcPct val="0"/>
        </a:spcAft>
        <a:buFont typeface="Tahoma" pitchFamily="34" charset="0"/>
        <a:buChar char="–"/>
        <a:defRPr sz="11900">
          <a:solidFill>
            <a:schemeClr val="tx1"/>
          </a:solidFill>
          <a:effectLst>
            <a:outerShdw blurRad="38100" dist="38100" dir="2700000" algn="tl">
              <a:srgbClr val="000000"/>
            </a:outerShdw>
          </a:effectLst>
          <a:latin typeface="+mn-lt"/>
        </a:defRPr>
      </a:lvl2pPr>
      <a:lvl3pPr marL="4851400" indent="-971550" algn="l" defTabSz="3879850" rtl="0" fontAlgn="base">
        <a:spcBef>
          <a:spcPct val="20000"/>
        </a:spcBef>
        <a:spcAft>
          <a:spcPct val="0"/>
        </a:spcAft>
        <a:buClr>
          <a:schemeClr val="hlink"/>
        </a:buClr>
        <a:buSzPct val="120000"/>
        <a:buChar char="•"/>
        <a:defRPr sz="10200">
          <a:solidFill>
            <a:schemeClr val="tx1"/>
          </a:solidFill>
          <a:effectLst>
            <a:outerShdw blurRad="38100" dist="38100" dir="2700000" algn="tl">
              <a:srgbClr val="000000"/>
            </a:outerShdw>
          </a:effectLst>
          <a:latin typeface="+mn-lt"/>
        </a:defRPr>
      </a:lvl3pPr>
      <a:lvl4pPr marL="6792913" indent="-969963" algn="l" defTabSz="3879850" rtl="0" fontAlgn="base">
        <a:spcBef>
          <a:spcPct val="20000"/>
        </a:spcBef>
        <a:spcAft>
          <a:spcPct val="0"/>
        </a:spcAft>
        <a:buFont typeface="Tahoma" pitchFamily="34" charset="0"/>
        <a:buChar char="–"/>
        <a:defRPr sz="8400">
          <a:solidFill>
            <a:schemeClr val="tx1"/>
          </a:solidFill>
          <a:effectLst>
            <a:outerShdw blurRad="38100" dist="38100" dir="2700000" algn="tl">
              <a:srgbClr val="000000"/>
            </a:outerShdw>
          </a:effectLst>
          <a:latin typeface="+mn-lt"/>
        </a:defRPr>
      </a:lvl4pPr>
      <a:lvl5pPr marL="8732838" indent="-969963" algn="l" defTabSz="3879850" rtl="0" fontAlgn="base">
        <a:spcBef>
          <a:spcPct val="20000"/>
        </a:spcBef>
        <a:spcAft>
          <a:spcPct val="0"/>
        </a:spcAft>
        <a:buClr>
          <a:schemeClr val="hlink"/>
        </a:buClr>
        <a:buSzPct val="80000"/>
        <a:buFont typeface="Wingdings" pitchFamily="2" charset="2"/>
        <a:buChar char="v"/>
        <a:defRPr sz="8400">
          <a:solidFill>
            <a:schemeClr val="tx1"/>
          </a:solidFill>
          <a:effectLst>
            <a:outerShdw blurRad="38100" dist="38100" dir="2700000" algn="tl">
              <a:srgbClr val="000000"/>
            </a:outerShdw>
          </a:effectLst>
          <a:latin typeface="+mn-lt"/>
        </a:defRPr>
      </a:lvl5pPr>
      <a:lvl6pPr marL="9190038" indent="-969963" algn="l" defTabSz="3879850" rtl="0" fontAlgn="base">
        <a:spcBef>
          <a:spcPct val="20000"/>
        </a:spcBef>
        <a:spcAft>
          <a:spcPct val="0"/>
        </a:spcAft>
        <a:buClr>
          <a:schemeClr val="hlink"/>
        </a:buClr>
        <a:buSzPct val="80000"/>
        <a:buFont typeface="Wingdings" pitchFamily="2" charset="2"/>
        <a:buChar char="v"/>
        <a:defRPr sz="8400">
          <a:solidFill>
            <a:schemeClr val="tx1"/>
          </a:solidFill>
          <a:effectLst>
            <a:outerShdw blurRad="38100" dist="38100" dir="2700000" algn="tl">
              <a:srgbClr val="000000"/>
            </a:outerShdw>
          </a:effectLst>
          <a:latin typeface="+mn-lt"/>
        </a:defRPr>
      </a:lvl6pPr>
      <a:lvl7pPr marL="9647238" indent="-969963" algn="l" defTabSz="3879850" rtl="0" fontAlgn="base">
        <a:spcBef>
          <a:spcPct val="20000"/>
        </a:spcBef>
        <a:spcAft>
          <a:spcPct val="0"/>
        </a:spcAft>
        <a:buClr>
          <a:schemeClr val="hlink"/>
        </a:buClr>
        <a:buSzPct val="80000"/>
        <a:buFont typeface="Wingdings" pitchFamily="2" charset="2"/>
        <a:buChar char="v"/>
        <a:defRPr sz="8400">
          <a:solidFill>
            <a:schemeClr val="tx1"/>
          </a:solidFill>
          <a:effectLst>
            <a:outerShdw blurRad="38100" dist="38100" dir="2700000" algn="tl">
              <a:srgbClr val="000000"/>
            </a:outerShdw>
          </a:effectLst>
          <a:latin typeface="+mn-lt"/>
        </a:defRPr>
      </a:lvl7pPr>
      <a:lvl8pPr marL="10104438" indent="-969963" algn="l" defTabSz="3879850" rtl="0" fontAlgn="base">
        <a:spcBef>
          <a:spcPct val="20000"/>
        </a:spcBef>
        <a:spcAft>
          <a:spcPct val="0"/>
        </a:spcAft>
        <a:buClr>
          <a:schemeClr val="hlink"/>
        </a:buClr>
        <a:buSzPct val="80000"/>
        <a:buFont typeface="Wingdings" pitchFamily="2" charset="2"/>
        <a:buChar char="v"/>
        <a:defRPr sz="8400">
          <a:solidFill>
            <a:schemeClr val="tx1"/>
          </a:solidFill>
          <a:effectLst>
            <a:outerShdw blurRad="38100" dist="38100" dir="2700000" algn="tl">
              <a:srgbClr val="000000"/>
            </a:outerShdw>
          </a:effectLst>
          <a:latin typeface="+mn-lt"/>
        </a:defRPr>
      </a:lvl8pPr>
      <a:lvl9pPr marL="10561638" indent="-969963" algn="l" defTabSz="3879850" rtl="0" fontAlgn="base">
        <a:spcBef>
          <a:spcPct val="20000"/>
        </a:spcBef>
        <a:spcAft>
          <a:spcPct val="0"/>
        </a:spcAft>
        <a:buClr>
          <a:schemeClr val="hlink"/>
        </a:buClr>
        <a:buSzPct val="80000"/>
        <a:buFont typeface="Wingdings" pitchFamily="2" charset="2"/>
        <a:buChar char="v"/>
        <a:defRPr sz="84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3577630" y="17400444"/>
            <a:ext cx="184666" cy="507831"/>
          </a:xfrm>
          <a:prstGeom prst="rect">
            <a:avLst/>
          </a:prstGeom>
          <a:noFill/>
          <a:ln w="9525">
            <a:noFill/>
            <a:miter lim="800000"/>
            <a:headEnd/>
            <a:tailEnd/>
          </a:ln>
          <a:effectLst/>
        </p:spPr>
        <p:txBody>
          <a:bodyPr wrap="none">
            <a:spAutoFit/>
          </a:bodyPr>
          <a:lstStyle/>
          <a:p>
            <a:endParaRPr lang="en-US"/>
          </a:p>
        </p:txBody>
      </p:sp>
      <p:sp>
        <p:nvSpPr>
          <p:cNvPr id="11267" name="Rectangle 3"/>
          <p:cNvSpPr>
            <a:spLocks noChangeArrowheads="1"/>
          </p:cNvSpPr>
          <p:nvPr/>
        </p:nvSpPr>
        <p:spPr bwMode="auto">
          <a:xfrm>
            <a:off x="16653411" y="16876568"/>
            <a:ext cx="184666" cy="507831"/>
          </a:xfrm>
          <a:prstGeom prst="rect">
            <a:avLst/>
          </a:prstGeom>
          <a:noFill/>
          <a:ln w="9525">
            <a:noFill/>
            <a:miter lim="800000"/>
            <a:headEnd/>
            <a:tailEnd/>
          </a:ln>
          <a:effectLst/>
        </p:spPr>
        <p:txBody>
          <a:bodyPr wrap="none">
            <a:spAutoFit/>
          </a:bodyPr>
          <a:lstStyle/>
          <a:p>
            <a:endParaRPr lang="en-US"/>
          </a:p>
        </p:txBody>
      </p:sp>
      <p:sp>
        <p:nvSpPr>
          <p:cNvPr id="11269" name="Line 5"/>
          <p:cNvSpPr>
            <a:spLocks noChangeShapeType="1"/>
          </p:cNvSpPr>
          <p:nvPr/>
        </p:nvSpPr>
        <p:spPr bwMode="auto">
          <a:xfrm>
            <a:off x="5940425" y="19367500"/>
            <a:ext cx="20956588" cy="0"/>
          </a:xfrm>
          <a:prstGeom prst="line">
            <a:avLst/>
          </a:prstGeom>
          <a:noFill/>
          <a:ln w="9525">
            <a:noFill/>
            <a:round/>
            <a:headEnd/>
            <a:tailEnd/>
          </a:ln>
          <a:effectLst/>
        </p:spPr>
        <p:txBody>
          <a:bodyPr/>
          <a:lstStyle/>
          <a:p>
            <a:endParaRPr lang="en-US"/>
          </a:p>
        </p:txBody>
      </p:sp>
      <p:sp>
        <p:nvSpPr>
          <p:cNvPr id="11270" name="Line 6"/>
          <p:cNvSpPr>
            <a:spLocks noChangeShapeType="1"/>
          </p:cNvSpPr>
          <p:nvPr/>
        </p:nvSpPr>
        <p:spPr bwMode="auto">
          <a:xfrm>
            <a:off x="5181600" y="25410103"/>
            <a:ext cx="20955000" cy="0"/>
          </a:xfrm>
          <a:prstGeom prst="line">
            <a:avLst/>
          </a:prstGeom>
          <a:noFill/>
          <a:ln w="9525">
            <a:noFill/>
            <a:round/>
            <a:headEnd/>
            <a:tailEnd/>
          </a:ln>
          <a:effectLst/>
        </p:spPr>
        <p:txBody>
          <a:bodyPr/>
          <a:lstStyle/>
          <a:p>
            <a:endParaRPr lang="en-US"/>
          </a:p>
        </p:txBody>
      </p:sp>
      <p:sp>
        <p:nvSpPr>
          <p:cNvPr id="11271" name="Line 7"/>
          <p:cNvSpPr>
            <a:spLocks noChangeShapeType="1"/>
          </p:cNvSpPr>
          <p:nvPr/>
        </p:nvSpPr>
        <p:spPr bwMode="auto">
          <a:xfrm>
            <a:off x="5181600" y="19367500"/>
            <a:ext cx="0" cy="6042603"/>
          </a:xfrm>
          <a:prstGeom prst="line">
            <a:avLst/>
          </a:prstGeom>
          <a:noFill/>
          <a:ln w="9525">
            <a:noFill/>
            <a:round/>
            <a:headEnd/>
            <a:tailEnd/>
          </a:ln>
          <a:effectLst/>
        </p:spPr>
        <p:txBody>
          <a:bodyPr/>
          <a:lstStyle/>
          <a:p>
            <a:endParaRPr lang="en-US"/>
          </a:p>
        </p:txBody>
      </p:sp>
      <p:sp>
        <p:nvSpPr>
          <p:cNvPr id="11272" name="Line 8"/>
          <p:cNvSpPr>
            <a:spLocks noChangeShapeType="1"/>
          </p:cNvSpPr>
          <p:nvPr/>
        </p:nvSpPr>
        <p:spPr bwMode="auto">
          <a:xfrm>
            <a:off x="26136600" y="19367500"/>
            <a:ext cx="0" cy="6042603"/>
          </a:xfrm>
          <a:prstGeom prst="line">
            <a:avLst/>
          </a:prstGeom>
          <a:noFill/>
          <a:ln w="9525">
            <a:noFill/>
            <a:round/>
            <a:headEnd/>
            <a:tailEnd/>
          </a:ln>
          <a:effectLst/>
        </p:spPr>
        <p:txBody>
          <a:bodyPr/>
          <a:lstStyle/>
          <a:p>
            <a:endParaRPr lang="en-US"/>
          </a:p>
        </p:txBody>
      </p:sp>
      <p:sp>
        <p:nvSpPr>
          <p:cNvPr id="11275" name="Text Box 11"/>
          <p:cNvSpPr txBox="1">
            <a:spLocks noChangeArrowheads="1"/>
          </p:cNvSpPr>
          <p:nvPr/>
        </p:nvSpPr>
        <p:spPr bwMode="auto">
          <a:xfrm>
            <a:off x="-22402800" y="5651500"/>
            <a:ext cx="4495800" cy="1349816"/>
          </a:xfrm>
          <a:prstGeom prst="rect">
            <a:avLst/>
          </a:prstGeom>
          <a:noFill/>
          <a:ln w="9525">
            <a:noFill/>
            <a:miter lim="800000"/>
            <a:headEnd/>
            <a:tailEnd/>
          </a:ln>
          <a:effectLst/>
        </p:spPr>
        <p:txBody>
          <a:bodyPr lIns="87080" tIns="43541" rIns="87080" bIns="43541">
            <a:spAutoFit/>
          </a:bodyPr>
          <a:lstStyle/>
          <a:p>
            <a:pPr algn="l" defTabSz="4179888" eaLnBrk="1" hangingPunct="1">
              <a:spcBef>
                <a:spcPct val="50000"/>
              </a:spcBef>
            </a:pPr>
            <a:endParaRPr lang="en-US" sz="8200">
              <a:latin typeface="Arial" charset="0"/>
            </a:endParaRPr>
          </a:p>
        </p:txBody>
      </p:sp>
      <p:sp>
        <p:nvSpPr>
          <p:cNvPr id="11393" name="Text Box 129"/>
          <p:cNvSpPr txBox="1">
            <a:spLocks noChangeArrowheads="1"/>
          </p:cNvSpPr>
          <p:nvPr/>
        </p:nvSpPr>
        <p:spPr bwMode="auto">
          <a:xfrm>
            <a:off x="17373601" y="33666545"/>
            <a:ext cx="6170613" cy="2078182"/>
          </a:xfrm>
          <a:prstGeom prst="rect">
            <a:avLst/>
          </a:prstGeom>
          <a:noFill/>
          <a:ln w="25400" algn="ctr">
            <a:solidFill>
              <a:schemeClr val="tx1"/>
            </a:solidFill>
            <a:miter lim="800000"/>
            <a:headEnd/>
            <a:tailEnd/>
          </a:ln>
          <a:effectLst/>
        </p:spPr>
        <p:txBody>
          <a:bodyPr lIns="87080" tIns="43541" rIns="87080" bIns="43541"/>
          <a:lstStyle/>
          <a:p>
            <a:pPr defTabSz="871538"/>
            <a:r>
              <a:rPr lang="en-US" sz="1800">
                <a:effectLst>
                  <a:outerShdw blurRad="38100" dist="38100" dir="2700000" algn="tl">
                    <a:srgbClr val="000000"/>
                  </a:outerShdw>
                </a:effectLst>
              </a:rPr>
              <a:t>CONTACT INFORMATION:</a:t>
            </a:r>
          </a:p>
          <a:p>
            <a:pPr defTabSz="871538"/>
            <a:endParaRPr lang="en-US" sz="1800">
              <a:effectLst>
                <a:outerShdw blurRad="38100" dist="38100" dir="2700000" algn="tl">
                  <a:srgbClr val="000000"/>
                </a:outerShdw>
              </a:effectLst>
            </a:endParaRPr>
          </a:p>
          <a:p>
            <a:pPr defTabSz="871538"/>
            <a:r>
              <a:rPr lang="en-US" sz="1800" b="1">
                <a:effectLst>
                  <a:outerShdw blurRad="38100" dist="38100" dir="2700000" algn="tl">
                    <a:srgbClr val="000000"/>
                  </a:outerShdw>
                </a:effectLst>
              </a:rPr>
              <a:t>Wallace Energy Systems and Renewables Facility</a:t>
            </a:r>
            <a:r>
              <a:rPr lang="en-US" sz="1800">
                <a:effectLst>
                  <a:outerShdw blurRad="38100" dist="38100" dir="2700000" algn="tl">
                    <a:srgbClr val="000000"/>
                  </a:outerShdw>
                </a:effectLst>
              </a:rPr>
              <a:t/>
            </a:r>
            <a:br>
              <a:rPr lang="en-US" sz="1800">
                <a:effectLst>
                  <a:outerShdw blurRad="38100" dist="38100" dir="2700000" algn="tl">
                    <a:srgbClr val="000000"/>
                  </a:outerShdw>
                </a:effectLst>
              </a:rPr>
            </a:br>
            <a:r>
              <a:rPr lang="en-US" sz="1800">
                <a:effectLst>
                  <a:outerShdw blurRad="38100" dist="38100" dir="2700000" algn="tl">
                    <a:srgbClr val="000000"/>
                  </a:outerShdw>
                </a:effectLst>
              </a:rPr>
              <a:t>School of Electrical Engineering and Computer Science</a:t>
            </a:r>
          </a:p>
          <a:p>
            <a:pPr defTabSz="871538"/>
            <a:r>
              <a:rPr lang="en-US" sz="1800">
                <a:effectLst>
                  <a:outerShdw blurRad="38100" dist="38100" dir="2700000" algn="tl">
                    <a:srgbClr val="000000"/>
                  </a:outerShdw>
                </a:effectLst>
              </a:rPr>
              <a:t> 1148 Kelley Engineering Center</a:t>
            </a:r>
            <a:br>
              <a:rPr lang="en-US" sz="1800">
                <a:effectLst>
                  <a:outerShdw blurRad="38100" dist="38100" dir="2700000" algn="tl">
                    <a:srgbClr val="000000"/>
                  </a:outerShdw>
                </a:effectLst>
              </a:rPr>
            </a:br>
            <a:r>
              <a:rPr lang="en-US" sz="1800" b="1">
                <a:effectLst>
                  <a:outerShdw blurRad="38100" dist="38100" dir="2700000" algn="tl">
                    <a:srgbClr val="000000"/>
                  </a:outerShdw>
                </a:effectLst>
              </a:rPr>
              <a:t>Oregon State University</a:t>
            </a:r>
            <a:r>
              <a:rPr lang="en-US" sz="1800">
                <a:effectLst>
                  <a:outerShdw blurRad="38100" dist="38100" dir="2700000" algn="tl">
                    <a:srgbClr val="000000"/>
                  </a:outerShdw>
                </a:effectLst>
              </a:rPr>
              <a:t>, Corvallis, OR 97331-5501</a:t>
            </a:r>
          </a:p>
          <a:p>
            <a:pPr defTabSz="871538"/>
            <a:r>
              <a:rPr lang="en-US" sz="1800"/>
              <a:t> </a:t>
            </a:r>
            <a:r>
              <a:rPr lang="en-US" sz="1800">
                <a:effectLst>
                  <a:outerShdw blurRad="38100" dist="38100" dir="2700000" algn="tl">
                    <a:srgbClr val="000000"/>
                  </a:outerShdw>
                </a:effectLst>
              </a:rPr>
              <a:t>Web Page: </a:t>
            </a:r>
            <a:r>
              <a:rPr lang="en-US" sz="1800" b="1">
                <a:effectLst>
                  <a:outerShdw blurRad="38100" dist="38100" dir="2700000" algn="tl">
                    <a:srgbClr val="000000"/>
                  </a:outerShdw>
                </a:effectLst>
              </a:rPr>
              <a:t>http://eecs.oregonstate.edu/wesrf/</a:t>
            </a:r>
          </a:p>
          <a:p>
            <a:pPr defTabSz="871538" eaLnBrk="1" hangingPunct="1">
              <a:buClr>
                <a:schemeClr val="hlink"/>
              </a:buClr>
              <a:buSzPct val="120000"/>
            </a:pPr>
            <a:r>
              <a:rPr lang="en-US" sz="1700">
                <a:effectLst>
                  <a:outerShdw blurRad="38100" dist="38100" dir="2700000" algn="tl">
                    <a:srgbClr val="000000"/>
                  </a:outerShdw>
                </a:effectLst>
              </a:rPr>
              <a:t>		</a:t>
            </a:r>
            <a:endParaRPr lang="en-US" sz="1700" b="1">
              <a:effectLst>
                <a:outerShdw blurRad="38100" dist="38100" dir="2700000" algn="tl">
                  <a:srgbClr val="000000"/>
                </a:outerShdw>
              </a:effectLst>
            </a:endParaRPr>
          </a:p>
          <a:p>
            <a:pPr algn="l" defTabSz="871538"/>
            <a:endParaRPr lang="en-US" sz="1700">
              <a:effectLst>
                <a:outerShdw blurRad="38100" dist="38100" dir="2700000" algn="tl">
                  <a:srgbClr val="000000"/>
                </a:outerShdw>
              </a:effectLst>
            </a:endParaRPr>
          </a:p>
        </p:txBody>
      </p:sp>
      <p:pic>
        <p:nvPicPr>
          <p:cNvPr id="11399" name="Picture 135"/>
          <p:cNvPicPr>
            <a:picLocks noChangeAspect="1" noChangeArrowheads="1"/>
          </p:cNvPicPr>
          <p:nvPr/>
        </p:nvPicPr>
        <p:blipFill>
          <a:blip r:embed="rId3" cstate="print"/>
          <a:srcRect/>
          <a:stretch>
            <a:fillRect/>
          </a:stretch>
        </p:blipFill>
        <p:spPr bwMode="auto">
          <a:xfrm>
            <a:off x="0" y="0"/>
            <a:ext cx="32918400" cy="1246909"/>
          </a:xfrm>
          <a:prstGeom prst="rect">
            <a:avLst/>
          </a:prstGeom>
          <a:noFill/>
        </p:spPr>
      </p:pic>
      <p:sp>
        <p:nvSpPr>
          <p:cNvPr id="11443" name="Rectangle 179"/>
          <p:cNvSpPr>
            <a:spLocks noChangeArrowheads="1"/>
          </p:cNvSpPr>
          <p:nvPr/>
        </p:nvSpPr>
        <p:spPr bwMode="auto">
          <a:xfrm>
            <a:off x="914400" y="3740726"/>
            <a:ext cx="14173200" cy="4031674"/>
          </a:xfrm>
          <a:prstGeom prst="rect">
            <a:avLst/>
          </a:prstGeom>
          <a:solidFill>
            <a:srgbClr val="808080">
              <a:alpha val="20000"/>
            </a:srgbClr>
          </a:solidFill>
          <a:ln w="25400" algn="ctr">
            <a:solidFill>
              <a:schemeClr val="bg1"/>
            </a:solidFill>
            <a:miter lim="800000"/>
            <a:headEnd/>
            <a:tailEnd/>
          </a:ln>
          <a:effectLst/>
        </p:spPr>
        <p:txBody>
          <a:bodyPr wrap="none" anchor="ctr"/>
          <a:lstStyle/>
          <a:p>
            <a:endParaRPr lang="en-US"/>
          </a:p>
        </p:txBody>
      </p:sp>
      <p:sp>
        <p:nvSpPr>
          <p:cNvPr id="11444" name="Rectangle 180"/>
          <p:cNvSpPr>
            <a:spLocks noChangeArrowheads="1"/>
          </p:cNvSpPr>
          <p:nvPr/>
        </p:nvSpPr>
        <p:spPr bwMode="auto">
          <a:xfrm>
            <a:off x="914400" y="3740727"/>
            <a:ext cx="14173200" cy="4031673"/>
          </a:xfrm>
          <a:prstGeom prst="rect">
            <a:avLst/>
          </a:prstGeom>
          <a:noFill/>
          <a:ln w="9525">
            <a:noFill/>
            <a:miter lim="800000"/>
            <a:headEnd/>
            <a:tailEnd/>
          </a:ln>
          <a:effectLst/>
        </p:spPr>
        <p:txBody>
          <a:bodyPr lIns="388126" tIns="194064" rIns="388126" bIns="194064"/>
          <a:lstStyle/>
          <a:p>
            <a:pPr defTabSz="871538" eaLnBrk="1" hangingPunct="1">
              <a:spcBef>
                <a:spcPct val="20000"/>
              </a:spcBef>
              <a:buClr>
                <a:schemeClr val="hlink"/>
              </a:buClr>
              <a:buSzPct val="120000"/>
              <a:tabLst>
                <a:tab pos="463550" algn="l"/>
                <a:tab pos="3206750" algn="l"/>
              </a:tabLst>
            </a:pPr>
            <a:r>
              <a:rPr lang="en-US" sz="3200" b="1" dirty="0" smtClean="0">
                <a:solidFill>
                  <a:srgbClr val="000000"/>
                </a:solidFill>
                <a:latin typeface="Calibri" pitchFamily="34" charset="0"/>
                <a:cs typeface="Calibri" pitchFamily="34" charset="0"/>
              </a:rPr>
              <a:t>Ratanak So, Asher Simmons, Ted </a:t>
            </a:r>
            <a:r>
              <a:rPr lang="en-US" sz="3200" b="1" dirty="0" err="1" smtClean="0">
                <a:solidFill>
                  <a:srgbClr val="000000"/>
                </a:solidFill>
                <a:latin typeface="Calibri" pitchFamily="34" charset="0"/>
                <a:cs typeface="Calibri" pitchFamily="34" charset="0"/>
              </a:rPr>
              <a:t>Brekken</a:t>
            </a:r>
            <a:endParaRPr lang="en-US" sz="3200" b="1" dirty="0" smtClean="0">
              <a:solidFill>
                <a:srgbClr val="000000"/>
              </a:solidFill>
              <a:latin typeface="Calibri" pitchFamily="34" charset="0"/>
              <a:cs typeface="Calibri" pitchFamily="34" charset="0"/>
            </a:endParaRPr>
          </a:p>
          <a:p>
            <a:pPr defTabSz="871538" eaLnBrk="1" hangingPunct="1">
              <a:spcBef>
                <a:spcPct val="20000"/>
              </a:spcBef>
              <a:buClr>
                <a:schemeClr val="hlink"/>
              </a:buClr>
              <a:buSzPct val="120000"/>
              <a:tabLst>
                <a:tab pos="463550" algn="l"/>
                <a:tab pos="3206750" algn="l"/>
              </a:tabLst>
            </a:pPr>
            <a:r>
              <a:rPr lang="en-US" sz="3200" b="1" dirty="0" smtClean="0">
                <a:solidFill>
                  <a:srgbClr val="000000"/>
                </a:solidFill>
                <a:latin typeface="Calibri" pitchFamily="34" charset="0"/>
                <a:cs typeface="Calibri" pitchFamily="34" charset="0"/>
              </a:rPr>
              <a:t>Oregon State University</a:t>
            </a:r>
          </a:p>
          <a:p>
            <a:pPr defTabSz="871538" eaLnBrk="1" hangingPunct="1">
              <a:spcBef>
                <a:spcPct val="20000"/>
              </a:spcBef>
              <a:buClr>
                <a:schemeClr val="hlink"/>
              </a:buClr>
              <a:buSzPct val="120000"/>
              <a:tabLst>
                <a:tab pos="463550" algn="l"/>
                <a:tab pos="3206750" algn="l"/>
              </a:tabLst>
            </a:pPr>
            <a:endParaRPr lang="en-US" sz="1800" b="1" dirty="0">
              <a:solidFill>
                <a:srgbClr val="000000"/>
              </a:solidFill>
              <a:latin typeface="Calibri" pitchFamily="34" charset="0"/>
              <a:cs typeface="Calibri" pitchFamily="34" charset="0"/>
            </a:endParaRPr>
          </a:p>
          <a:p>
            <a:pPr defTabSz="871538" eaLnBrk="1" hangingPunct="1">
              <a:spcBef>
                <a:spcPct val="20000"/>
              </a:spcBef>
              <a:buClr>
                <a:schemeClr val="hlink"/>
              </a:buClr>
              <a:buSzPct val="120000"/>
              <a:tabLst>
                <a:tab pos="463550" algn="l"/>
                <a:tab pos="3206750" algn="l"/>
              </a:tabLst>
            </a:pPr>
            <a:r>
              <a:rPr lang="en-US" sz="3200" b="1" dirty="0" smtClean="0">
                <a:solidFill>
                  <a:srgbClr val="000000"/>
                </a:solidFill>
                <a:latin typeface="Calibri" pitchFamily="34" charset="0"/>
                <a:cs typeface="Calibri" pitchFamily="34" charset="0"/>
              </a:rPr>
              <a:t>Sean Casey </a:t>
            </a:r>
          </a:p>
          <a:p>
            <a:pPr defTabSz="871538" eaLnBrk="1" hangingPunct="1">
              <a:spcBef>
                <a:spcPct val="20000"/>
              </a:spcBef>
              <a:buClr>
                <a:schemeClr val="hlink"/>
              </a:buClr>
              <a:buSzPct val="120000"/>
              <a:tabLst>
                <a:tab pos="463550" algn="l"/>
                <a:tab pos="3206750" algn="l"/>
              </a:tabLst>
            </a:pPr>
            <a:r>
              <a:rPr lang="en-US" sz="3200" b="1" dirty="0" smtClean="0">
                <a:solidFill>
                  <a:srgbClr val="000000"/>
                </a:solidFill>
                <a:latin typeface="Calibri" pitchFamily="34" charset="0"/>
                <a:cs typeface="Calibri" pitchFamily="34" charset="0"/>
              </a:rPr>
              <a:t>Energy Storage System, </a:t>
            </a:r>
            <a:r>
              <a:rPr lang="en-US" sz="3200" b="1" dirty="0" err="1" smtClean="0">
                <a:solidFill>
                  <a:srgbClr val="000000"/>
                </a:solidFill>
                <a:latin typeface="Calibri" pitchFamily="34" charset="0"/>
                <a:cs typeface="Calibri" pitchFamily="34" charset="0"/>
              </a:rPr>
              <a:t>Inc</a:t>
            </a:r>
            <a:endParaRPr lang="en-US" sz="3200" b="1" dirty="0" smtClean="0">
              <a:solidFill>
                <a:srgbClr val="000000"/>
              </a:solidFill>
              <a:latin typeface="Calibri" pitchFamily="34" charset="0"/>
              <a:cs typeface="Calibri" pitchFamily="34" charset="0"/>
            </a:endParaRPr>
          </a:p>
          <a:p>
            <a:pPr defTabSz="871538" eaLnBrk="1" hangingPunct="1">
              <a:spcBef>
                <a:spcPct val="20000"/>
              </a:spcBef>
              <a:buClr>
                <a:schemeClr val="hlink"/>
              </a:buClr>
              <a:buSzPct val="120000"/>
              <a:tabLst>
                <a:tab pos="463550" algn="l"/>
                <a:tab pos="3206750" algn="l"/>
              </a:tabLst>
            </a:pPr>
            <a:r>
              <a:rPr lang="en-US" sz="3200" b="1" dirty="0" smtClean="0">
                <a:solidFill>
                  <a:srgbClr val="000000"/>
                </a:solidFill>
                <a:latin typeface="Calibri" pitchFamily="34" charset="0"/>
                <a:cs typeface="Calibri" pitchFamily="34" charset="0"/>
              </a:rPr>
              <a:t>Sam </a:t>
            </a:r>
            <a:r>
              <a:rPr lang="en-US" sz="3200" b="1" dirty="0" err="1" smtClean="0">
                <a:solidFill>
                  <a:srgbClr val="000000"/>
                </a:solidFill>
                <a:latin typeface="Calibri" pitchFamily="34" charset="0"/>
                <a:cs typeface="Calibri" pitchFamily="34" charset="0"/>
              </a:rPr>
              <a:t>Kanner</a:t>
            </a:r>
            <a:endParaRPr lang="en-US" sz="3200" b="1" dirty="0" smtClean="0">
              <a:solidFill>
                <a:srgbClr val="000000"/>
              </a:solidFill>
              <a:latin typeface="Calibri" pitchFamily="34" charset="0"/>
              <a:cs typeface="Calibri" pitchFamily="34" charset="0"/>
            </a:endParaRPr>
          </a:p>
          <a:p>
            <a:pPr defTabSz="871538" eaLnBrk="1" hangingPunct="1">
              <a:spcBef>
                <a:spcPct val="20000"/>
              </a:spcBef>
              <a:buClr>
                <a:schemeClr val="hlink"/>
              </a:buClr>
              <a:buSzPct val="120000"/>
              <a:tabLst>
                <a:tab pos="463550" algn="l"/>
                <a:tab pos="3206750" algn="l"/>
              </a:tabLst>
            </a:pPr>
            <a:r>
              <a:rPr lang="en-US" sz="3200" b="1" dirty="0" smtClean="0">
                <a:solidFill>
                  <a:srgbClr val="000000"/>
                </a:solidFill>
                <a:latin typeface="Calibri" pitchFamily="34" charset="0"/>
                <a:cs typeface="Calibri" pitchFamily="34" charset="0"/>
              </a:rPr>
              <a:t>University of California Berkeley</a:t>
            </a:r>
            <a:endParaRPr lang="en-US" sz="3200" b="1" dirty="0">
              <a:solidFill>
                <a:srgbClr val="000000"/>
              </a:solidFill>
              <a:latin typeface="Calibri" pitchFamily="34" charset="0"/>
              <a:cs typeface="Calibri" pitchFamily="34" charset="0"/>
            </a:endParaRPr>
          </a:p>
        </p:txBody>
      </p:sp>
      <p:sp>
        <p:nvSpPr>
          <p:cNvPr id="11492" name="Rectangle 228"/>
          <p:cNvSpPr>
            <a:spLocks noChangeArrowheads="1"/>
          </p:cNvSpPr>
          <p:nvPr/>
        </p:nvSpPr>
        <p:spPr bwMode="auto">
          <a:xfrm>
            <a:off x="914400" y="1200150"/>
            <a:ext cx="31089600" cy="2152649"/>
          </a:xfrm>
          <a:prstGeom prst="rect">
            <a:avLst/>
          </a:prstGeom>
          <a:noFill/>
          <a:ln w="9525">
            <a:noFill/>
            <a:miter lim="800000"/>
            <a:headEnd/>
            <a:tailEnd/>
          </a:ln>
          <a:effectLst/>
        </p:spPr>
        <p:txBody>
          <a:bodyPr lIns="388126" tIns="194064" rIns="388126" bIns="194064"/>
          <a:lstStyle/>
          <a:p>
            <a:pPr defTabSz="871538" eaLnBrk="1" hangingPunct="1">
              <a:spcBef>
                <a:spcPct val="20000"/>
              </a:spcBef>
              <a:buClr>
                <a:schemeClr val="hlink"/>
              </a:buClr>
              <a:buSzPct val="120000"/>
            </a:pPr>
            <a:r>
              <a:rPr lang="en-US" sz="6600" b="1" dirty="0" smtClean="0">
                <a:solidFill>
                  <a:srgbClr val="000000"/>
                </a:solidFill>
              </a:rPr>
              <a:t>PTO-Sim: Development of a Power Take Off Modeling Tool for Ocean Wave Energy Conversion</a:t>
            </a:r>
            <a:endParaRPr lang="en-US" sz="6600" b="1" dirty="0">
              <a:solidFill>
                <a:srgbClr val="000000"/>
              </a:solidFill>
            </a:endParaRPr>
          </a:p>
        </p:txBody>
      </p:sp>
      <p:pic>
        <p:nvPicPr>
          <p:cNvPr id="11496" name="Picture 232"/>
          <p:cNvPicPr>
            <a:picLocks noChangeAspect="1" noChangeArrowheads="1"/>
          </p:cNvPicPr>
          <p:nvPr/>
        </p:nvPicPr>
        <p:blipFill>
          <a:blip r:embed="rId4" cstate="print"/>
          <a:srcRect/>
          <a:stretch>
            <a:fillRect/>
          </a:stretch>
        </p:blipFill>
        <p:spPr bwMode="auto">
          <a:xfrm>
            <a:off x="24534814" y="33666545"/>
            <a:ext cx="7011987" cy="2078182"/>
          </a:xfrm>
          <a:prstGeom prst="rect">
            <a:avLst/>
          </a:prstGeom>
          <a:noFill/>
          <a:ln w="9525" algn="ctr">
            <a:noFill/>
            <a:miter lim="800000"/>
            <a:headEnd/>
            <a:tailEnd/>
          </a:ln>
          <a:effectLst/>
        </p:spPr>
      </p:pic>
      <p:sp>
        <p:nvSpPr>
          <p:cNvPr id="11515" name="Rectangle 251"/>
          <p:cNvSpPr>
            <a:spLocks noChangeArrowheads="1"/>
          </p:cNvSpPr>
          <p:nvPr/>
        </p:nvSpPr>
        <p:spPr bwMode="auto">
          <a:xfrm>
            <a:off x="571500" y="8021782"/>
            <a:ext cx="15087600" cy="6400800"/>
          </a:xfrm>
          <a:prstGeom prst="rect">
            <a:avLst/>
          </a:prstGeom>
          <a:noFill/>
          <a:ln w="9525">
            <a:noFill/>
            <a:miter lim="800000"/>
            <a:headEnd/>
            <a:tailEnd/>
          </a:ln>
          <a:effectLst/>
        </p:spPr>
        <p:txBody>
          <a:bodyPr lIns="388126" tIns="91440" rIns="388126" bIns="194064"/>
          <a:lstStyle/>
          <a:p>
            <a:pPr lvl="0" eaLnBrk="1" hangingPunct="1">
              <a:spcBef>
                <a:spcPct val="20000"/>
              </a:spcBef>
            </a:pPr>
            <a:r>
              <a:rPr lang="en-US" sz="3600" b="1" dirty="0" smtClean="0">
                <a:solidFill>
                  <a:srgbClr val="000000"/>
                </a:solidFill>
                <a:latin typeface="Calibri" panose="020F0502020204030204" pitchFamily="34" charset="0"/>
              </a:rPr>
              <a:t>Abstract</a:t>
            </a:r>
          </a:p>
          <a:p>
            <a:pPr lvl="0" algn="just" eaLnBrk="1" hangingPunct="1">
              <a:spcBef>
                <a:spcPct val="20000"/>
              </a:spcBef>
            </a:pPr>
            <a:r>
              <a:rPr lang="en-US" sz="3000" b="1" dirty="0">
                <a:solidFill>
                  <a:srgbClr val="000000"/>
                </a:solidFill>
                <a:latin typeface="Calibri" panose="020F0502020204030204" pitchFamily="34" charset="0"/>
              </a:rPr>
              <a:t>A collaborative effort between the Energy Systems group at Oregon State University (OSU) and Sandia National Laboratories (Sandia) has resulted in the development of PTO-Sim, an additional WEC-Sim library used to accurately model a device’s PTO system (hydraulic or direct-drive). Sandia and the National Renewable Energy Laboratory (NREL) jointly developed the open-source Wave Energy Converter (WEC) modeling tool WEC-Sim, capable of running on a standard personal computer. Its main objective is to simulate WECs of arbitrary geometry subject to regular and irregular operational waves. However, WEC-Sim Version 1.0 models a power take-off (PTO) as a simple linear damper. Development of PTO-Sim makes WEC-Sim a wave-to-wire model by adding functionality that extends WEC-Sim capabilities. In PTO-Sim, a PTO model is easily created with drag and drop PTO-Sim library blocks used to simulate absorbed and electrical power.</a:t>
            </a:r>
            <a:endParaRPr lang="en-US" sz="3000" b="1" dirty="0">
              <a:solidFill>
                <a:srgbClr val="000000"/>
              </a:solidFill>
              <a:latin typeface="Calibri" pitchFamily="34" charset="0"/>
              <a:ea typeface="ＭＳ Ｐゴシック"/>
              <a:cs typeface="Calibri" pitchFamily="34" charset="0"/>
            </a:endParaRPr>
          </a:p>
        </p:txBody>
      </p:sp>
      <p:sp>
        <p:nvSpPr>
          <p:cNvPr id="11520" name="Rectangle 256"/>
          <p:cNvSpPr>
            <a:spLocks noChangeArrowheads="1"/>
          </p:cNvSpPr>
          <p:nvPr/>
        </p:nvSpPr>
        <p:spPr bwMode="auto">
          <a:xfrm>
            <a:off x="16535399" y="22326600"/>
            <a:ext cx="15925801" cy="6858000"/>
          </a:xfrm>
          <a:prstGeom prst="rect">
            <a:avLst/>
          </a:prstGeom>
          <a:noFill/>
          <a:ln w="9525">
            <a:noFill/>
            <a:miter lim="800000"/>
            <a:headEnd/>
            <a:tailEnd/>
          </a:ln>
          <a:effectLst/>
        </p:spPr>
        <p:txBody>
          <a:bodyPr lIns="388126" tIns="194064" rIns="388126" bIns="194064"/>
          <a:lstStyle/>
          <a:p>
            <a:pPr defTabSz="871538" eaLnBrk="1" hangingPunct="1">
              <a:spcBef>
                <a:spcPct val="20000"/>
              </a:spcBef>
              <a:buClr>
                <a:srgbClr val="FFFFFF"/>
              </a:buClr>
              <a:buSzPct val="120000"/>
            </a:pPr>
            <a:r>
              <a:rPr lang="en-US" sz="3600" b="1" dirty="0" smtClean="0">
                <a:solidFill>
                  <a:srgbClr val="000000"/>
                </a:solidFill>
                <a:latin typeface="Calibri" pitchFamily="34" charset="0"/>
                <a:cs typeface="Calibri" pitchFamily="34" charset="0"/>
              </a:rPr>
              <a:t>Conclusions</a:t>
            </a:r>
            <a:endParaRPr lang="en-US" sz="3600" b="1" dirty="0">
              <a:solidFill>
                <a:srgbClr val="000000"/>
              </a:solidFill>
              <a:latin typeface="Calibri" pitchFamily="34" charset="0"/>
              <a:cs typeface="Calibri" pitchFamily="34" charset="0"/>
            </a:endParaRPr>
          </a:p>
          <a:p>
            <a:pPr marL="228600" lvl="0" indent="-228600" algn="just" eaLnBrk="1" hangingPunct="1">
              <a:spcBef>
                <a:spcPct val="20000"/>
              </a:spcBef>
              <a:buFont typeface="Arial"/>
              <a:buChar char="•"/>
            </a:pPr>
            <a:r>
              <a:rPr lang="en-US" sz="3000" b="1" dirty="0" smtClean="0">
                <a:solidFill>
                  <a:srgbClr val="000000"/>
                </a:solidFill>
                <a:latin typeface="Calibri"/>
                <a:ea typeface="ＭＳ Ｐゴシック"/>
                <a:cs typeface="Calibri"/>
              </a:rPr>
              <a:t>The development  and application of PTO-Sim:</a:t>
            </a:r>
          </a:p>
          <a:p>
            <a:pPr marL="685800" lvl="1" indent="-228600" algn="just" eaLnBrk="1" hangingPunct="1">
              <a:spcBef>
                <a:spcPct val="20000"/>
              </a:spcBef>
              <a:buFont typeface="Arial"/>
              <a:buChar char="•"/>
            </a:pPr>
            <a:r>
              <a:rPr lang="en-US" sz="3000" b="1" dirty="0" smtClean="0">
                <a:solidFill>
                  <a:srgbClr val="000000"/>
                </a:solidFill>
                <a:latin typeface="Calibri"/>
                <a:ea typeface="ＭＳ Ｐゴシック"/>
                <a:cs typeface="Calibri"/>
              </a:rPr>
              <a:t>The WEC-Sim module responsible for accurately modeling WEC conversion of:</a:t>
            </a:r>
          </a:p>
          <a:p>
            <a:pPr marL="1143000" lvl="2" indent="-228600" algn="just" eaLnBrk="1" hangingPunct="1">
              <a:spcBef>
                <a:spcPct val="20000"/>
              </a:spcBef>
              <a:buFont typeface="Arial"/>
              <a:buChar char="•"/>
            </a:pPr>
            <a:r>
              <a:rPr lang="en-US" sz="3000" b="1" dirty="0" smtClean="0">
                <a:solidFill>
                  <a:srgbClr val="000000"/>
                </a:solidFill>
                <a:latin typeface="Calibri"/>
                <a:ea typeface="ＭＳ Ｐゴシック"/>
                <a:cs typeface="Calibri"/>
              </a:rPr>
              <a:t>Mechanical power to electrical power through its PTO systems.</a:t>
            </a:r>
          </a:p>
          <a:p>
            <a:pPr marL="228600" lvl="0" indent="-228600" algn="just" eaLnBrk="1" hangingPunct="1">
              <a:spcBef>
                <a:spcPct val="20000"/>
              </a:spcBef>
              <a:buFont typeface="Arial"/>
              <a:buChar char="•"/>
            </a:pPr>
            <a:r>
              <a:rPr lang="en-US" sz="3000" b="1" dirty="0" smtClean="0">
                <a:solidFill>
                  <a:srgbClr val="000000"/>
                </a:solidFill>
                <a:latin typeface="Calibri"/>
                <a:ea typeface="ＭＳ Ｐゴシック"/>
                <a:cs typeface="Calibri"/>
              </a:rPr>
              <a:t>The usefulness of the PTO-Sim tool:</a:t>
            </a:r>
          </a:p>
          <a:p>
            <a:pPr marL="685800" lvl="1" indent="-228600" algn="just" eaLnBrk="1" hangingPunct="1">
              <a:spcBef>
                <a:spcPct val="20000"/>
              </a:spcBef>
              <a:buFont typeface="Arial"/>
              <a:buChar char="•"/>
            </a:pPr>
            <a:r>
              <a:rPr lang="en-US" sz="3000" b="1" dirty="0" smtClean="0">
                <a:solidFill>
                  <a:srgbClr val="000000"/>
                </a:solidFill>
                <a:latin typeface="Calibri"/>
                <a:ea typeface="ＭＳ Ｐゴシック"/>
                <a:cs typeface="Calibri"/>
              </a:rPr>
              <a:t>Comparing the results </a:t>
            </a:r>
            <a:r>
              <a:rPr lang="en-US" sz="3000" b="1" dirty="0" smtClean="0">
                <a:solidFill>
                  <a:srgbClr val="000000"/>
                </a:solidFill>
                <a:latin typeface="Calibri"/>
                <a:ea typeface="ＭＳ Ｐゴシック"/>
                <a:cs typeface="Calibri"/>
              </a:rPr>
              <a:t>from </a:t>
            </a:r>
            <a:r>
              <a:rPr lang="en-US" sz="3000" b="1" dirty="0" smtClean="0">
                <a:solidFill>
                  <a:srgbClr val="000000"/>
                </a:solidFill>
                <a:latin typeface="Calibri"/>
                <a:ea typeface="ＭＳ Ｐゴシック"/>
                <a:cs typeface="Calibri"/>
              </a:rPr>
              <a:t>two different architectures:</a:t>
            </a:r>
          </a:p>
          <a:p>
            <a:pPr marL="1143000" lvl="2" indent="-228600" algn="just" eaLnBrk="1" hangingPunct="1">
              <a:spcBef>
                <a:spcPct val="20000"/>
              </a:spcBef>
              <a:buFont typeface="Arial"/>
              <a:buChar char="•"/>
            </a:pPr>
            <a:r>
              <a:rPr lang="en-US" sz="3000" b="1" dirty="0" smtClean="0">
                <a:solidFill>
                  <a:srgbClr val="000000"/>
                </a:solidFill>
                <a:latin typeface="Calibri"/>
                <a:ea typeface="ＭＳ Ｐゴシック"/>
                <a:cs typeface="Calibri"/>
              </a:rPr>
              <a:t>Hydraulic PTO</a:t>
            </a:r>
          </a:p>
          <a:p>
            <a:pPr marL="1600200" lvl="3" indent="-228600" algn="just" eaLnBrk="1" hangingPunct="1">
              <a:spcBef>
                <a:spcPct val="20000"/>
              </a:spcBef>
              <a:buFont typeface="Arial"/>
              <a:buChar char="•"/>
            </a:pPr>
            <a:r>
              <a:rPr lang="en-US" sz="3000" b="1" dirty="0" smtClean="0">
                <a:solidFill>
                  <a:srgbClr val="000000"/>
                </a:solidFill>
                <a:latin typeface="Calibri"/>
                <a:ea typeface="ＭＳ Ｐゴシック"/>
                <a:cs typeface="Calibri"/>
              </a:rPr>
              <a:t>The native storage capability </a:t>
            </a:r>
          </a:p>
          <a:p>
            <a:pPr marL="1143000" lvl="2" indent="-228600" algn="just" eaLnBrk="1" hangingPunct="1">
              <a:spcBef>
                <a:spcPct val="20000"/>
              </a:spcBef>
              <a:buFont typeface="Arial"/>
              <a:buChar char="•"/>
            </a:pPr>
            <a:r>
              <a:rPr lang="en-US" sz="3000" b="1" dirty="0" smtClean="0">
                <a:solidFill>
                  <a:srgbClr val="000000"/>
                </a:solidFill>
                <a:latin typeface="Calibri"/>
                <a:ea typeface="ＭＳ Ｐゴシック"/>
                <a:cs typeface="Calibri"/>
              </a:rPr>
              <a:t>Direct Drive PTO</a:t>
            </a:r>
          </a:p>
          <a:p>
            <a:pPr marL="1600200" lvl="3" indent="-228600" algn="just" eaLnBrk="1" hangingPunct="1">
              <a:spcBef>
                <a:spcPct val="20000"/>
              </a:spcBef>
              <a:buFont typeface="Arial"/>
              <a:buChar char="•"/>
            </a:pPr>
            <a:r>
              <a:rPr lang="en-US" sz="3000" b="1" dirty="0" smtClean="0">
                <a:solidFill>
                  <a:srgbClr val="000000"/>
                </a:solidFill>
                <a:latin typeface="Calibri"/>
                <a:ea typeface="ＭＳ Ｐゴシック"/>
                <a:cs typeface="Calibri"/>
              </a:rPr>
              <a:t>A direct reflection of the incident sea state</a:t>
            </a:r>
          </a:p>
          <a:p>
            <a:pPr marL="228600" indent="-228600" algn="just" eaLnBrk="1" hangingPunct="1">
              <a:spcBef>
                <a:spcPct val="20000"/>
              </a:spcBef>
              <a:buFont typeface="Arial"/>
              <a:buChar char="•"/>
            </a:pPr>
            <a:r>
              <a:rPr lang="en-US" sz="3000" b="1" dirty="0" smtClean="0">
                <a:solidFill>
                  <a:srgbClr val="000000"/>
                </a:solidFill>
                <a:latin typeface="Calibri"/>
                <a:ea typeface="ＭＳ Ｐゴシック"/>
                <a:cs typeface="Calibri"/>
              </a:rPr>
              <a:t>The goal of designing PTO-Sim:</a:t>
            </a:r>
          </a:p>
          <a:p>
            <a:pPr marL="685800" lvl="1" indent="-228600" algn="just" eaLnBrk="1" hangingPunct="1">
              <a:spcBef>
                <a:spcPct val="20000"/>
              </a:spcBef>
              <a:buFont typeface="Arial"/>
              <a:buChar char="•"/>
            </a:pPr>
            <a:r>
              <a:rPr lang="en-US" sz="3000" b="1" dirty="0" smtClean="0">
                <a:solidFill>
                  <a:srgbClr val="000000"/>
                </a:solidFill>
                <a:latin typeface="Calibri"/>
                <a:ea typeface="ＭＳ Ｐゴシック"/>
                <a:cs typeface="Calibri"/>
              </a:rPr>
              <a:t>To abstract the end-user from the details but to make the WEC more </a:t>
            </a:r>
            <a:r>
              <a:rPr lang="en-US" sz="3000" b="1" dirty="0" smtClean="0">
                <a:solidFill>
                  <a:srgbClr val="000000"/>
                </a:solidFill>
                <a:latin typeface="Calibri"/>
                <a:ea typeface="ＭＳ Ｐゴシック"/>
                <a:cs typeface="Calibri"/>
              </a:rPr>
              <a:t>accessible</a:t>
            </a:r>
            <a:endParaRPr lang="en-US" sz="3000" b="1" dirty="0" smtClean="0">
              <a:solidFill>
                <a:srgbClr val="000000"/>
              </a:solidFill>
              <a:latin typeface="Calibri"/>
              <a:ea typeface="ＭＳ Ｐゴシック"/>
              <a:cs typeface="Calibri"/>
            </a:endParaRPr>
          </a:p>
          <a:p>
            <a:pPr marL="685800" lvl="1" indent="-228600" algn="just" eaLnBrk="1" hangingPunct="1">
              <a:spcBef>
                <a:spcPct val="20000"/>
              </a:spcBef>
              <a:buFont typeface="Arial"/>
              <a:buChar char="•"/>
            </a:pPr>
            <a:endParaRPr lang="en-US" sz="2800" b="1" dirty="0">
              <a:solidFill>
                <a:srgbClr val="000000"/>
              </a:solidFill>
              <a:latin typeface="Calibri"/>
              <a:ea typeface="ＭＳ Ｐゴシック"/>
              <a:cs typeface="Calibri"/>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p:txBody>
      </p:sp>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8961" y="26441400"/>
            <a:ext cx="14188639" cy="8361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787400" y="25222200"/>
            <a:ext cx="14516100" cy="830997"/>
          </a:xfrm>
          <a:prstGeom prst="rect">
            <a:avLst/>
          </a:prstGeom>
          <a:noFill/>
        </p:spPr>
        <p:txBody>
          <a:bodyPr wrap="square" rtlCol="0">
            <a:spAutoFit/>
          </a:bodyPr>
          <a:lstStyle/>
          <a:p>
            <a:pPr algn="l"/>
            <a:r>
              <a:rPr lang="en-US" sz="2400" dirty="0" smtClean="0">
                <a:solidFill>
                  <a:srgbClr val="000000"/>
                </a:solidFill>
              </a:rPr>
              <a:t>Figure 1. </a:t>
            </a:r>
            <a:r>
              <a:rPr lang="en-US" sz="2400" dirty="0">
                <a:solidFill>
                  <a:srgbClr val="000000"/>
                </a:solidFill>
              </a:rPr>
              <a:t>Power conversion chain from mechanical energy to electrical connection to grid. Lower TRLs are novel concepts and higher TRLs </a:t>
            </a:r>
            <a:r>
              <a:rPr lang="en-US" sz="2400" dirty="0" smtClean="0">
                <a:solidFill>
                  <a:srgbClr val="000000"/>
                </a:solidFill>
              </a:rPr>
              <a:t>are more </a:t>
            </a:r>
            <a:r>
              <a:rPr lang="en-US" sz="2400" dirty="0">
                <a:solidFill>
                  <a:srgbClr val="000000"/>
                </a:solidFill>
              </a:rPr>
              <a:t>proven technology. </a:t>
            </a:r>
          </a:p>
        </p:txBody>
      </p:sp>
      <p:sp>
        <p:nvSpPr>
          <p:cNvPr id="23" name="TextBox 22"/>
          <p:cNvSpPr txBox="1"/>
          <p:nvPr/>
        </p:nvSpPr>
        <p:spPr>
          <a:xfrm>
            <a:off x="762000" y="34917544"/>
            <a:ext cx="14516100" cy="830997"/>
          </a:xfrm>
          <a:prstGeom prst="rect">
            <a:avLst/>
          </a:prstGeom>
          <a:noFill/>
        </p:spPr>
        <p:txBody>
          <a:bodyPr wrap="square" rtlCol="0">
            <a:spAutoFit/>
          </a:bodyPr>
          <a:lstStyle/>
          <a:p>
            <a:pPr algn="l"/>
            <a:r>
              <a:rPr lang="en-US" sz="2400" dirty="0" smtClean="0">
                <a:solidFill>
                  <a:srgbClr val="000000"/>
                </a:solidFill>
              </a:rPr>
              <a:t>Figure 2.  An example of a fully integrated PTO-Sim coupled with WEC-Sim simulations. RM3 model in WEC-Sim (left), and with the animation (right).</a:t>
            </a:r>
            <a:endParaRPr lang="en-US" sz="2400" dirty="0">
              <a:solidFill>
                <a:srgbClr val="000000"/>
              </a:solidFill>
            </a:endParaRPr>
          </a:p>
        </p:txBody>
      </p:sp>
      <p:sp>
        <p:nvSpPr>
          <p:cNvPr id="28" name="TextBox 27"/>
          <p:cNvSpPr txBox="1"/>
          <p:nvPr/>
        </p:nvSpPr>
        <p:spPr>
          <a:xfrm>
            <a:off x="16783050" y="7772400"/>
            <a:ext cx="7258050" cy="457200"/>
          </a:xfrm>
          <a:prstGeom prst="rect">
            <a:avLst/>
          </a:prstGeom>
          <a:noFill/>
        </p:spPr>
        <p:txBody>
          <a:bodyPr wrap="square" rtlCol="0">
            <a:spAutoFit/>
          </a:bodyPr>
          <a:lstStyle/>
          <a:p>
            <a:pPr algn="l"/>
            <a:r>
              <a:rPr lang="en-US" sz="2400" dirty="0" smtClean="0">
                <a:solidFill>
                  <a:srgbClr val="000000"/>
                </a:solidFill>
              </a:rPr>
              <a:t>Figure 3. Simulink model of the hydraulic system. </a:t>
            </a:r>
            <a:endParaRPr lang="en-US" sz="2400" dirty="0">
              <a:solidFill>
                <a:srgbClr val="000000"/>
              </a:solidFill>
            </a:endParaRPr>
          </a:p>
        </p:txBody>
      </p:sp>
      <p:pic>
        <p:nvPicPr>
          <p:cNvPr id="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97350" y="14884400"/>
            <a:ext cx="4927855" cy="4316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15460" y="14884400"/>
            <a:ext cx="5059340" cy="4316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Box 30"/>
          <p:cNvSpPr txBox="1"/>
          <p:nvPr/>
        </p:nvSpPr>
        <p:spPr>
          <a:xfrm>
            <a:off x="16783050" y="19414929"/>
            <a:ext cx="5132155" cy="2677656"/>
          </a:xfrm>
          <a:prstGeom prst="rect">
            <a:avLst/>
          </a:prstGeom>
          <a:noFill/>
        </p:spPr>
        <p:txBody>
          <a:bodyPr wrap="square" rtlCol="0">
            <a:spAutoFit/>
          </a:bodyPr>
          <a:lstStyle/>
          <a:p>
            <a:pPr algn="just"/>
            <a:r>
              <a:rPr lang="en-US" sz="2400" dirty="0" smtClean="0">
                <a:solidFill>
                  <a:srgbClr val="000000"/>
                </a:solidFill>
              </a:rPr>
              <a:t>Figure </a:t>
            </a:r>
            <a:r>
              <a:rPr lang="en-US" sz="2400" dirty="0">
                <a:solidFill>
                  <a:srgbClr val="000000"/>
                </a:solidFill>
              </a:rPr>
              <a:t>8</a:t>
            </a:r>
            <a:r>
              <a:rPr lang="en-US" sz="2400" dirty="0" smtClean="0">
                <a:solidFill>
                  <a:srgbClr val="000000"/>
                </a:solidFill>
              </a:rPr>
              <a:t>. Piston pump and accumulator pressures. A check valve is open when the differential pressure is greater than minimum pressure. The valve is fully opened when the differential pressure reaches maximum. </a:t>
            </a:r>
            <a:endParaRPr lang="en-US" sz="2400" dirty="0">
              <a:solidFill>
                <a:srgbClr val="000000"/>
              </a:solidFill>
            </a:endParaRPr>
          </a:p>
        </p:txBody>
      </p:sp>
      <p:sp>
        <p:nvSpPr>
          <p:cNvPr id="33" name="TextBox 32"/>
          <p:cNvSpPr txBox="1"/>
          <p:nvPr/>
        </p:nvSpPr>
        <p:spPr>
          <a:xfrm>
            <a:off x="26985086" y="19420501"/>
            <a:ext cx="5018914" cy="1938992"/>
          </a:xfrm>
          <a:prstGeom prst="rect">
            <a:avLst/>
          </a:prstGeom>
          <a:noFill/>
        </p:spPr>
        <p:txBody>
          <a:bodyPr wrap="square" rtlCol="0">
            <a:spAutoFit/>
          </a:bodyPr>
          <a:lstStyle/>
          <a:p>
            <a:pPr algn="just"/>
            <a:r>
              <a:rPr lang="en-US" sz="2400" dirty="0" smtClean="0">
                <a:solidFill>
                  <a:srgbClr val="000000"/>
                </a:solidFill>
              </a:rPr>
              <a:t>Figure 10. Absorbed and Electrical </a:t>
            </a:r>
            <a:r>
              <a:rPr lang="en-US" sz="2400" dirty="0" smtClean="0">
                <a:solidFill>
                  <a:srgbClr val="000000"/>
                </a:solidFill>
              </a:rPr>
              <a:t>Power </a:t>
            </a:r>
            <a:r>
              <a:rPr lang="en-US" sz="2400" smtClean="0">
                <a:solidFill>
                  <a:srgbClr val="000000"/>
                </a:solidFill>
              </a:rPr>
              <a:t>of the </a:t>
            </a:r>
            <a:r>
              <a:rPr lang="en-US" sz="2400" dirty="0" smtClean="0">
                <a:solidFill>
                  <a:srgbClr val="000000"/>
                </a:solidFill>
              </a:rPr>
              <a:t>direct drive PTO. </a:t>
            </a:r>
            <a:r>
              <a:rPr lang="en-US" sz="2400" dirty="0" smtClean="0">
                <a:solidFill>
                  <a:srgbClr val="000000"/>
                </a:solidFill>
              </a:rPr>
              <a:t>Blue line is the power produced by the PTO and the red line is the electrical power.</a:t>
            </a:r>
            <a:endParaRPr lang="en-US" sz="2400" dirty="0">
              <a:solidFill>
                <a:srgbClr val="000000"/>
              </a:solidFill>
            </a:endParaRPr>
          </a:p>
        </p:txBody>
      </p:sp>
      <p:sp>
        <p:nvSpPr>
          <p:cNvPr id="34" name="Rectangle 256"/>
          <p:cNvSpPr>
            <a:spLocks noChangeArrowheads="1"/>
          </p:cNvSpPr>
          <p:nvPr/>
        </p:nvSpPr>
        <p:spPr bwMode="auto">
          <a:xfrm>
            <a:off x="16573500" y="29286200"/>
            <a:ext cx="15887700" cy="4114800"/>
          </a:xfrm>
          <a:prstGeom prst="rect">
            <a:avLst/>
          </a:prstGeom>
          <a:noFill/>
          <a:ln w="9525">
            <a:noFill/>
            <a:miter lim="800000"/>
            <a:headEnd/>
            <a:tailEnd/>
          </a:ln>
          <a:effectLst/>
        </p:spPr>
        <p:txBody>
          <a:bodyPr lIns="388126" tIns="194064" rIns="388126" bIns="194064"/>
          <a:lstStyle/>
          <a:p>
            <a:pPr defTabSz="871538" eaLnBrk="1" hangingPunct="1">
              <a:spcBef>
                <a:spcPct val="20000"/>
              </a:spcBef>
              <a:buClr>
                <a:srgbClr val="FFFFFF"/>
              </a:buClr>
              <a:buSzPct val="120000"/>
            </a:pPr>
            <a:r>
              <a:rPr lang="en-US" sz="3600" b="1" dirty="0" smtClean="0">
                <a:solidFill>
                  <a:srgbClr val="000000"/>
                </a:solidFill>
                <a:latin typeface="Calibri" pitchFamily="34" charset="0"/>
                <a:cs typeface="Calibri" pitchFamily="34" charset="0"/>
              </a:rPr>
              <a:t>Acknowledgements</a:t>
            </a:r>
            <a:endParaRPr lang="en-US" sz="3600" b="1" dirty="0">
              <a:solidFill>
                <a:srgbClr val="000000"/>
              </a:solidFill>
              <a:latin typeface="Calibri" pitchFamily="34" charset="0"/>
              <a:cs typeface="Calibri" pitchFamily="34" charset="0"/>
            </a:endParaRPr>
          </a:p>
          <a:p>
            <a:pPr lvl="0" algn="just" eaLnBrk="1" hangingPunct="1">
              <a:spcBef>
                <a:spcPct val="20000"/>
              </a:spcBef>
            </a:pPr>
            <a:r>
              <a:rPr lang="en-US" sz="2800" dirty="0">
                <a:solidFill>
                  <a:srgbClr val="000000"/>
                </a:solidFill>
              </a:rPr>
              <a:t>This research was made possible by support from the Wind and Water Power Technologies Office within the DOE Office of Energy Efficiency </a:t>
            </a:r>
            <a:r>
              <a:rPr lang="en-US" sz="2800" dirty="0" smtClean="0">
                <a:solidFill>
                  <a:srgbClr val="000000"/>
                </a:solidFill>
              </a:rPr>
              <a:t>and </a:t>
            </a:r>
            <a:r>
              <a:rPr lang="en-US" sz="2800" dirty="0">
                <a:solidFill>
                  <a:srgbClr val="000000"/>
                </a:solidFill>
              </a:rPr>
              <a:t>Renewable Energy. The work was supported by Sandia National Laboratories, a multi-program laboratory managed and operated by Sandia Corporation, a wholly owned subsidiary of Lockheed Martin Corporation, for the U.S. Department of Energy's National Nuclear Security Administration under contract DE-AC04-94AL85000.  Special thanks to Kelley Ruehl and Carlos Michelen for their support on the development of </a:t>
            </a:r>
            <a:r>
              <a:rPr lang="en-US" sz="2800" dirty="0" smtClean="0">
                <a:solidFill>
                  <a:srgbClr val="000000"/>
                </a:solidFill>
              </a:rPr>
              <a:t>PTO-Sim.</a:t>
            </a:r>
            <a:endParaRPr lang="en-US" sz="2800" dirty="0" smtClean="0">
              <a:solidFill>
                <a:srgbClr val="000000"/>
              </a:solidFill>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p:txBody>
      </p:sp>
      <p:pic>
        <p:nvPicPr>
          <p:cNvPr id="1028" name="Picture 4" descr="C:\Users\rso\Documents\IEEEPES\Sandia_Logos\Sandia_Logos\SNL_Horizontal_Whit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85032" y="115803"/>
            <a:ext cx="6214268" cy="94970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rso\Documents\WEC-Sim-Progress\Publications\WEC-Sim-OSU-Temp-OMAE2015 (1)\WEC-Sim-OSU-Temp-OMAE2015\OMAE2015-42074_PTO-Sim_Final_Draft_Submitted\Images\PCC_HydDD.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4400" y="14285767"/>
            <a:ext cx="14477793" cy="105954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868161" y="8610600"/>
            <a:ext cx="5647155"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7" descr="C:\Users\rso\Documents\WEC-Sim-Progress\Publications\WEC-Sim-OSU-Temp-Nak\WEC-Sim-OSU-Temp-Nak\PTO-Sim\OMAE2015-42074 PTO-Sim V3\Images\PAWECSmithsonian.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50450" y="8610600"/>
            <a:ext cx="6166938" cy="4648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963365" y="8610600"/>
            <a:ext cx="3052632"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905632" y="3791528"/>
            <a:ext cx="9869904" cy="3877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5"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985086" y="3791527"/>
            <a:ext cx="4980751" cy="3877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6751300" y="13423573"/>
            <a:ext cx="5784850" cy="830997"/>
          </a:xfrm>
          <a:prstGeom prst="rect">
            <a:avLst/>
          </a:prstGeom>
          <a:noFill/>
        </p:spPr>
        <p:txBody>
          <a:bodyPr wrap="square" rtlCol="0">
            <a:spAutoFit/>
          </a:bodyPr>
          <a:lstStyle/>
          <a:p>
            <a:pPr algn="just"/>
            <a:r>
              <a:rPr lang="en-US" sz="2400" dirty="0" smtClean="0">
                <a:solidFill>
                  <a:srgbClr val="000000"/>
                </a:solidFill>
              </a:rPr>
              <a:t>Figure 5. Simulink model of the direct drive system. </a:t>
            </a:r>
            <a:endParaRPr lang="en-US" sz="2400" dirty="0">
              <a:solidFill>
                <a:srgbClr val="000000"/>
              </a:solidFill>
            </a:endParaRPr>
          </a:p>
        </p:txBody>
      </p:sp>
      <p:pic>
        <p:nvPicPr>
          <p:cNvPr id="1036" name="Picture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024917" y="14884400"/>
            <a:ext cx="4979083" cy="4316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TextBox 45"/>
          <p:cNvSpPr txBox="1"/>
          <p:nvPr/>
        </p:nvSpPr>
        <p:spPr>
          <a:xfrm>
            <a:off x="26863100" y="7684882"/>
            <a:ext cx="5152897" cy="830997"/>
          </a:xfrm>
          <a:prstGeom prst="rect">
            <a:avLst/>
          </a:prstGeom>
          <a:noFill/>
        </p:spPr>
        <p:txBody>
          <a:bodyPr wrap="square" rtlCol="0">
            <a:spAutoFit/>
          </a:bodyPr>
          <a:lstStyle/>
          <a:p>
            <a:pPr algn="just"/>
            <a:r>
              <a:rPr lang="en-US" sz="2400" dirty="0" smtClean="0">
                <a:solidFill>
                  <a:srgbClr val="000000"/>
                </a:solidFill>
              </a:rPr>
              <a:t>Figure </a:t>
            </a:r>
            <a:r>
              <a:rPr lang="en-US" sz="2400" dirty="0">
                <a:solidFill>
                  <a:srgbClr val="000000"/>
                </a:solidFill>
              </a:rPr>
              <a:t>4</a:t>
            </a:r>
            <a:r>
              <a:rPr lang="en-US" sz="2400" dirty="0" smtClean="0">
                <a:solidFill>
                  <a:srgbClr val="000000"/>
                </a:solidFill>
              </a:rPr>
              <a:t>. Schematic of the PTO-Sim hydraulic model. </a:t>
            </a:r>
            <a:endParaRPr lang="en-US" sz="2400" dirty="0">
              <a:solidFill>
                <a:srgbClr val="000000"/>
              </a:solidFill>
            </a:endParaRPr>
          </a:p>
        </p:txBody>
      </p:sp>
      <p:sp>
        <p:nvSpPr>
          <p:cNvPr id="47" name="TextBox 46"/>
          <p:cNvSpPr txBox="1"/>
          <p:nvPr/>
        </p:nvSpPr>
        <p:spPr>
          <a:xfrm>
            <a:off x="22536150" y="13411201"/>
            <a:ext cx="5764016" cy="461665"/>
          </a:xfrm>
          <a:prstGeom prst="rect">
            <a:avLst/>
          </a:prstGeom>
          <a:noFill/>
        </p:spPr>
        <p:txBody>
          <a:bodyPr wrap="square" rtlCol="0">
            <a:spAutoFit/>
          </a:bodyPr>
          <a:lstStyle/>
          <a:p>
            <a:pPr algn="l"/>
            <a:r>
              <a:rPr lang="en-US" sz="2400" dirty="0" smtClean="0">
                <a:solidFill>
                  <a:srgbClr val="000000"/>
                </a:solidFill>
              </a:rPr>
              <a:t>Figure 6. Direct Drive: OSU </a:t>
            </a:r>
            <a:r>
              <a:rPr lang="en-US" sz="2400" dirty="0" smtClean="0">
                <a:solidFill>
                  <a:srgbClr val="000000"/>
                </a:solidFill>
              </a:rPr>
              <a:t>L10.</a:t>
            </a:r>
            <a:endParaRPr lang="en-US" sz="2400" dirty="0">
              <a:solidFill>
                <a:srgbClr val="000000"/>
              </a:solidFill>
            </a:endParaRPr>
          </a:p>
        </p:txBody>
      </p:sp>
      <p:sp>
        <p:nvSpPr>
          <p:cNvPr id="48" name="TextBox 47"/>
          <p:cNvSpPr txBox="1"/>
          <p:nvPr/>
        </p:nvSpPr>
        <p:spPr>
          <a:xfrm>
            <a:off x="28839157" y="13371950"/>
            <a:ext cx="3164843" cy="1200329"/>
          </a:xfrm>
          <a:prstGeom prst="rect">
            <a:avLst/>
          </a:prstGeom>
          <a:noFill/>
        </p:spPr>
        <p:txBody>
          <a:bodyPr wrap="square" rtlCol="0">
            <a:spAutoFit/>
          </a:bodyPr>
          <a:lstStyle/>
          <a:p>
            <a:pPr algn="just"/>
            <a:r>
              <a:rPr lang="en-US" sz="2400" dirty="0" smtClean="0">
                <a:solidFill>
                  <a:srgbClr val="000000"/>
                </a:solidFill>
              </a:rPr>
              <a:t>Figure </a:t>
            </a:r>
            <a:r>
              <a:rPr lang="en-US" sz="2400" dirty="0">
                <a:solidFill>
                  <a:srgbClr val="000000"/>
                </a:solidFill>
              </a:rPr>
              <a:t>7</a:t>
            </a:r>
            <a:r>
              <a:rPr lang="en-US" sz="2400" dirty="0" smtClean="0">
                <a:solidFill>
                  <a:srgbClr val="000000"/>
                </a:solidFill>
              </a:rPr>
              <a:t>. Cross section view of slots and </a:t>
            </a:r>
            <a:r>
              <a:rPr lang="en-US" sz="2400" dirty="0" smtClean="0">
                <a:solidFill>
                  <a:srgbClr val="000000"/>
                </a:solidFill>
              </a:rPr>
              <a:t>magnets.</a:t>
            </a:r>
            <a:endParaRPr lang="en-US" sz="2400" dirty="0">
              <a:solidFill>
                <a:srgbClr val="000000"/>
              </a:solidFill>
            </a:endParaRPr>
          </a:p>
        </p:txBody>
      </p:sp>
      <p:sp>
        <p:nvSpPr>
          <p:cNvPr id="49" name="TextBox 48"/>
          <p:cNvSpPr txBox="1"/>
          <p:nvPr/>
        </p:nvSpPr>
        <p:spPr>
          <a:xfrm>
            <a:off x="21793200" y="19420501"/>
            <a:ext cx="5109457" cy="2677656"/>
          </a:xfrm>
          <a:prstGeom prst="rect">
            <a:avLst/>
          </a:prstGeom>
          <a:noFill/>
        </p:spPr>
        <p:txBody>
          <a:bodyPr wrap="square" rtlCol="0">
            <a:spAutoFit/>
          </a:bodyPr>
          <a:lstStyle/>
          <a:p>
            <a:pPr algn="l"/>
            <a:r>
              <a:rPr lang="en-US" sz="2400" dirty="0" smtClean="0">
                <a:solidFill>
                  <a:srgbClr val="000000"/>
                </a:solidFill>
              </a:rPr>
              <a:t>Figure </a:t>
            </a:r>
            <a:r>
              <a:rPr lang="en-US" sz="2400" dirty="0">
                <a:solidFill>
                  <a:srgbClr val="000000"/>
                </a:solidFill>
              </a:rPr>
              <a:t>9</a:t>
            </a:r>
            <a:r>
              <a:rPr lang="en-US" sz="2400" dirty="0" smtClean="0">
                <a:solidFill>
                  <a:srgbClr val="000000"/>
                </a:solidFill>
              </a:rPr>
              <a:t>. Absorbed, mechanical, and electrical power. Blue line is the power produced by the PTO. The green line is the power at the axle connecting the motor and generator. Red line is the electrical power at the output of the generator.</a:t>
            </a:r>
            <a:endParaRPr lang="en-US" sz="2400" dirty="0">
              <a:solidFill>
                <a:srgbClr val="00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cean">
  <a:themeElements>
    <a:clrScheme name="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fontScheme name="Ocea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alpha val="20000"/>
          </a:srgbClr>
        </a:solidFill>
        <a:ln w="25400"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71538" rtl="0" eaLnBrk="0" fontAlgn="base" latinLnBrk="0" hangingPunct="0">
          <a:lnSpc>
            <a:spcPct val="100000"/>
          </a:lnSpc>
          <a:spcBef>
            <a:spcPct val="0"/>
          </a:spcBef>
          <a:spcAft>
            <a:spcPct val="0"/>
          </a:spcAft>
          <a:buClrTx/>
          <a:buSzTx/>
          <a:buFontTx/>
          <a:buNone/>
          <a:tabLst/>
          <a:defRPr kumimoji="0" lang="en-US" sz="27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rgbClr val="808080">
            <a:alpha val="20000"/>
          </a:srgbClr>
        </a:solidFill>
        <a:ln w="25400"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71538" rtl="0" eaLnBrk="0" fontAlgn="base" latinLnBrk="0" hangingPunct="0">
          <a:lnSpc>
            <a:spcPct val="100000"/>
          </a:lnSpc>
          <a:spcBef>
            <a:spcPct val="0"/>
          </a:spcBef>
          <a:spcAft>
            <a:spcPct val="0"/>
          </a:spcAft>
          <a:buClrTx/>
          <a:buSzTx/>
          <a:buFontTx/>
          <a:buNone/>
          <a:tabLst/>
          <a:defRPr kumimoji="0" lang="en-US" sz="27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Ocean 2">
        <a:dk1>
          <a:srgbClr val="000066"/>
        </a:dk1>
        <a:lt1>
          <a:srgbClr val="FFFFFF"/>
        </a:lt1>
        <a:dk2>
          <a:srgbClr val="5D93FF"/>
        </a:dk2>
        <a:lt2>
          <a:srgbClr val="FFFFFF"/>
        </a:lt2>
        <a:accent1>
          <a:srgbClr val="6666FF"/>
        </a:accent1>
        <a:accent2>
          <a:srgbClr val="9999FF"/>
        </a:accent2>
        <a:accent3>
          <a:srgbClr val="B6C8FF"/>
        </a:accent3>
        <a:accent4>
          <a:srgbClr val="DADADA"/>
        </a:accent4>
        <a:accent5>
          <a:srgbClr val="B8B8FF"/>
        </a:accent5>
        <a:accent6>
          <a:srgbClr val="8A8AE7"/>
        </a:accent6>
        <a:hlink>
          <a:srgbClr val="FF3300"/>
        </a:hlink>
        <a:folHlink>
          <a:srgbClr val="FF9900"/>
        </a:folHlink>
      </a:clrScheme>
      <a:clrMap bg1="dk2" tx1="lt1" bg2="dk1" tx2="lt2" accent1="accent1" accent2="accent2" accent3="accent3" accent4="accent4" accent5="accent5" accent6="accent6" hlink="hlink" folHlink="folHlink"/>
    </a:extraClrScheme>
    <a:extraClrScheme>
      <a:clrScheme name="Ocean 3">
        <a:dk1>
          <a:srgbClr val="000000"/>
        </a:dk1>
        <a:lt1>
          <a:srgbClr val="FFFFFF"/>
        </a:lt1>
        <a:dk2>
          <a:srgbClr val="572E88"/>
        </a:dk2>
        <a:lt2>
          <a:srgbClr val="FFFFFF"/>
        </a:lt2>
        <a:accent1>
          <a:srgbClr val="FF6600"/>
        </a:accent1>
        <a:accent2>
          <a:srgbClr val="FFCC00"/>
        </a:accent2>
        <a:accent3>
          <a:srgbClr val="B4ADC3"/>
        </a:accent3>
        <a:accent4>
          <a:srgbClr val="DADADA"/>
        </a:accent4>
        <a:accent5>
          <a:srgbClr val="FFB8AA"/>
        </a:accent5>
        <a:accent6>
          <a:srgbClr val="E7B900"/>
        </a:accent6>
        <a:hlink>
          <a:srgbClr val="33CCCC"/>
        </a:hlink>
        <a:folHlink>
          <a:srgbClr val="36CC64"/>
        </a:folHlink>
      </a:clrScheme>
      <a:clrMap bg1="dk2" tx1="lt1" bg2="dk1" tx2="lt2" accent1="accent1" accent2="accent2" accent3="accent3" accent4="accent4" accent5="accent5" accent6="accent6" hlink="hlink" folHlink="folHlink"/>
    </a:extraClrScheme>
    <a:extraClrScheme>
      <a:clrScheme name="Ocean 4">
        <a:dk1>
          <a:srgbClr val="003366"/>
        </a:dk1>
        <a:lt1>
          <a:srgbClr val="FFFFFF"/>
        </a:lt1>
        <a:dk2>
          <a:srgbClr val="666699"/>
        </a:dk2>
        <a:lt2>
          <a:srgbClr val="FFFFFF"/>
        </a:lt2>
        <a:accent1>
          <a:srgbClr val="9966FF"/>
        </a:accent1>
        <a:accent2>
          <a:srgbClr val="00CC66"/>
        </a:accent2>
        <a:accent3>
          <a:srgbClr val="B8B8CA"/>
        </a:accent3>
        <a:accent4>
          <a:srgbClr val="DADADA"/>
        </a:accent4>
        <a:accent5>
          <a:srgbClr val="CAB8FF"/>
        </a:accent5>
        <a:accent6>
          <a:srgbClr val="00B95C"/>
        </a:accent6>
        <a:hlink>
          <a:srgbClr val="65C8FF"/>
        </a:hlink>
        <a:folHlink>
          <a:srgbClr val="FFCC99"/>
        </a:folHlink>
      </a:clrScheme>
      <a:clrMap bg1="dk2" tx1="lt1" bg2="dk1" tx2="lt2" accent1="accent1" accent2="accent2" accent3="accent3" accent4="accent4" accent5="accent5" accent6="accent6" hlink="hlink" folHlink="folHlink"/>
    </a:extraClrScheme>
    <a:extraClrScheme>
      <a:clrScheme name="Ocean 5">
        <a:dk1>
          <a:srgbClr val="000000"/>
        </a:dk1>
        <a:lt1>
          <a:srgbClr val="FFFFFF"/>
        </a:lt1>
        <a:dk2>
          <a:srgbClr val="336600"/>
        </a:dk2>
        <a:lt2>
          <a:srgbClr val="FFFFFF"/>
        </a:lt2>
        <a:accent1>
          <a:srgbClr val="B7C533"/>
        </a:accent1>
        <a:accent2>
          <a:srgbClr val="CCCCFF"/>
        </a:accent2>
        <a:accent3>
          <a:srgbClr val="ADB8AA"/>
        </a:accent3>
        <a:accent4>
          <a:srgbClr val="DADADA"/>
        </a:accent4>
        <a:accent5>
          <a:srgbClr val="D8DFAD"/>
        </a:accent5>
        <a:accent6>
          <a:srgbClr val="B9B9E7"/>
        </a:accent6>
        <a:hlink>
          <a:srgbClr val="FFFFCC"/>
        </a:hlink>
        <a:folHlink>
          <a:srgbClr val="FF9900"/>
        </a:folHlink>
      </a:clrScheme>
      <a:clrMap bg1="dk2" tx1="lt1" bg2="dk1" tx2="lt2" accent1="accent1" accent2="accent2" accent3="accent3" accent4="accent4" accent5="accent5" accent6="accent6" hlink="hlink" folHlink="folHlink"/>
    </a:extraClrScheme>
    <a:extraClrScheme>
      <a:clrScheme name="Ocean 6">
        <a:dk1>
          <a:srgbClr val="000000"/>
        </a:dk1>
        <a:lt1>
          <a:srgbClr val="FFFFFF"/>
        </a:lt1>
        <a:dk2>
          <a:srgbClr val="006B80"/>
        </a:dk2>
        <a:lt2>
          <a:srgbClr val="C1CB75"/>
        </a:lt2>
        <a:accent1>
          <a:srgbClr val="6F8406"/>
        </a:accent1>
        <a:accent2>
          <a:srgbClr val="D9E288"/>
        </a:accent2>
        <a:accent3>
          <a:srgbClr val="AABAC0"/>
        </a:accent3>
        <a:accent4>
          <a:srgbClr val="DADADA"/>
        </a:accent4>
        <a:accent5>
          <a:srgbClr val="BBC2AA"/>
        </a:accent5>
        <a:accent6>
          <a:srgbClr val="C4CD7B"/>
        </a:accent6>
        <a:hlink>
          <a:srgbClr val="00CC00"/>
        </a:hlink>
        <a:folHlink>
          <a:srgbClr val="C0FF73"/>
        </a:folHlink>
      </a:clrScheme>
      <a:clrMap bg1="dk2" tx1="lt1" bg2="dk1" tx2="lt2" accent1="accent1" accent2="accent2" accent3="accent3" accent4="accent4" accent5="accent5" accent6="accent6" hlink="hlink" folHlink="folHlink"/>
    </a:extraClrScheme>
    <a:extraClrScheme>
      <a:clrScheme name="Ocean 7">
        <a:dk1>
          <a:srgbClr val="5F5F5F"/>
        </a:dk1>
        <a:lt1>
          <a:srgbClr val="FFFFFF"/>
        </a:lt1>
        <a:dk2>
          <a:srgbClr val="FF6600"/>
        </a:dk2>
        <a:lt2>
          <a:srgbClr val="FFFFFF"/>
        </a:lt2>
        <a:accent1>
          <a:srgbClr val="CC6600"/>
        </a:accent1>
        <a:accent2>
          <a:srgbClr val="FF6600"/>
        </a:accent2>
        <a:accent3>
          <a:srgbClr val="FFB8AA"/>
        </a:accent3>
        <a:accent4>
          <a:srgbClr val="DADADA"/>
        </a:accent4>
        <a:accent5>
          <a:srgbClr val="E2B8AA"/>
        </a:accent5>
        <a:accent6>
          <a:srgbClr val="E75C00"/>
        </a:accent6>
        <a:hlink>
          <a:srgbClr val="FFFF99"/>
        </a:hlink>
        <a:folHlink>
          <a:srgbClr val="FFCC99"/>
        </a:folHlink>
      </a:clrScheme>
      <a:clrMap bg1="dk2" tx1="lt1" bg2="dk1" tx2="lt2" accent1="accent1" accent2="accent2" accent3="accent3" accent4="accent4" accent5="accent5" accent6="accent6" hlink="hlink" folHlink="folHlink"/>
    </a:extraClrScheme>
    <a:extraClrScheme>
      <a:clrScheme name="Ocean 8">
        <a:dk1>
          <a:srgbClr val="000000"/>
        </a:dk1>
        <a:lt1>
          <a:srgbClr val="FFFFFF"/>
        </a:lt1>
        <a:dk2>
          <a:srgbClr val="FFBA2F"/>
        </a:dk2>
        <a:lt2>
          <a:srgbClr val="A50021"/>
        </a:lt2>
        <a:accent1>
          <a:srgbClr val="FF6600"/>
        </a:accent1>
        <a:accent2>
          <a:srgbClr val="CC6600"/>
        </a:accent2>
        <a:accent3>
          <a:srgbClr val="FFD9AD"/>
        </a:accent3>
        <a:accent4>
          <a:srgbClr val="DADADA"/>
        </a:accent4>
        <a:accent5>
          <a:srgbClr val="FFB8AA"/>
        </a:accent5>
        <a:accent6>
          <a:srgbClr val="B95C00"/>
        </a:accent6>
        <a:hlink>
          <a:srgbClr val="6633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Ocean</Template>
  <TotalTime>3617</TotalTime>
  <Words>674</Words>
  <Application>Microsoft Office PowerPoint</Application>
  <PresentationFormat>Custom</PresentationFormat>
  <Paragraphs>78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Ocean</vt:lpstr>
      <vt:lpstr>PowerPoint Presentation</vt:lpstr>
    </vt:vector>
  </TitlesOfParts>
  <Company>College of Engineering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PES Poster</dc:title>
  <dc:creator>Douglas Halamay</dc:creator>
  <cp:lastModifiedBy>So, Ratanak</cp:lastModifiedBy>
  <cp:revision>199</cp:revision>
  <dcterms:created xsi:type="dcterms:W3CDTF">2004-05-01T23:56:36Z</dcterms:created>
  <dcterms:modified xsi:type="dcterms:W3CDTF">2015-07-13T18:34:47Z</dcterms:modified>
</cp:coreProperties>
</file>