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57" r:id="rId3"/>
    <p:sldId id="350" r:id="rId4"/>
    <p:sldId id="275" r:id="rId5"/>
    <p:sldId id="280" r:id="rId6"/>
    <p:sldId id="281" r:id="rId7"/>
    <p:sldId id="337" r:id="rId8"/>
    <p:sldId id="338" r:id="rId9"/>
    <p:sldId id="340" r:id="rId10"/>
    <p:sldId id="341" r:id="rId11"/>
    <p:sldId id="353" r:id="rId12"/>
    <p:sldId id="310" r:id="rId13"/>
    <p:sldId id="343" r:id="rId14"/>
    <p:sldId id="315" r:id="rId15"/>
    <p:sldId id="314" r:id="rId16"/>
    <p:sldId id="318" r:id="rId17"/>
    <p:sldId id="320" r:id="rId18"/>
    <p:sldId id="319" r:id="rId19"/>
    <p:sldId id="354" r:id="rId20"/>
    <p:sldId id="322" r:id="rId21"/>
    <p:sldId id="352" r:id="rId22"/>
    <p:sldId id="3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dnesh kolhe" initials="yk" lastIdx="2" clrIdx="0">
    <p:extLst>
      <p:ext uri="{19B8F6BF-5375-455C-9EA6-DF929625EA0E}">
        <p15:presenceInfo xmlns:p15="http://schemas.microsoft.com/office/powerpoint/2012/main" userId="cca85108f4e935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29T03:01:52.7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29T03:02:08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29T03:02:09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25 0</inkml:trace>
  <inkml:trace contextRef="#ctx0" brushRef="#br0" timeOffset="1">1 0</inkml:trace>
  <inkml:trace contextRef="#ctx0" brushRef="#br0" timeOffset="2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ADF9-69EE-4789-89AE-12E0CB604989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66A6-EA0A-4588-953D-DCA716078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8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F0E-2003-4EE7-B8D4-D82CF1EC5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84F45-EA30-490D-BEBE-37E71A58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6E92-7B1D-44BA-9A9F-C8D8DBA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A0BE-DD96-424A-93BD-A6C121B0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76AB-33FD-4A20-8E94-5F303F73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682E-5771-496B-BBEA-A8F27CF0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BBA0-A2BD-47E6-8DDC-BD77D406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C088-6E03-4C4B-81DF-7759FCF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3E4F-F0F3-430E-907C-73FA187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97F1-1034-48DB-9D2C-BED765CC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56C81-A5A3-4C5B-9BA2-63BED64C2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3963-0ED4-4B47-B42A-3DA624A5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0BBB-CCAB-4B11-8705-5B50BF2E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AD55-CFFA-4E9C-B8FF-45F0916C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DCF5-7D6E-4A59-870B-62F7131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B26-7DDE-4F5B-9FD7-992ECCEF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F7A9-6C56-46DF-A15C-EE5335CD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D4C6-0A99-454B-A506-86B02E72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C0A8-854B-4512-915C-FCBFC118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58C1-4CCC-4851-B6BA-7A0C6F0D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CAA-99C0-469A-9D9F-AE39D8E9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D88D-BC3E-4EAC-A385-0341B5F6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A350-B65E-4446-8E45-A25540E7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2858-2A03-4837-80E9-C91325FF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6EF4-BA6F-49A6-B018-F8AD68A5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9B6D-6D5B-4120-9B83-DC3D4D21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FC0F-A99B-4D8C-9B07-A40FFA93E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1ED8-CD37-4BA0-830E-953C9489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6645D-B41D-49C6-B4BD-66ABA075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F1FF-A0DB-4ECE-B7DD-67EE6C68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8A2C-6AD1-4ADF-AEEC-75DEB08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0E52-FDF7-4B37-89A7-25330E7C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99FC-C5F3-4754-AFB2-93117EF6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F15A-C02B-4BE3-8324-14C79951A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A5BDA-5550-4547-A8F6-7569EAD4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928D-6392-4025-82D9-D066DEE3F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07AB1-9717-43AB-9ECF-4DA66BD6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0188-6045-4892-B12F-FEDF1913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10463-0731-44D1-930E-51466B5A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B2B9-B799-4560-A55C-8ACF95A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43762-2B45-495B-AAC3-126B4BD7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8C72-05F9-4E21-93E8-9368EE3A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0D5C2-F5D6-43AA-9210-BEBD09C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542C3-16CB-48DB-86DB-C2F753D3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C3C3E-9BBC-466B-8EC4-95BF71A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08A9-CAE8-48E3-B003-79E223B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068B-7377-45FF-8B2D-ED507EAD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3678-8C0A-4FC9-8466-9BA4A38E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1A0EA-FD55-4DA4-89B0-B989E426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FA1B-694A-4BB1-848F-4968B6D5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BA82F-ABB6-44A2-A7E4-273D2C84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68133-02E3-4A77-93FB-677F54D9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EE62-E4E9-430D-8EF3-8C5E7D23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0FF36-5201-48CD-8D70-42EEAC806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C5BA-3B5B-4428-BCFE-0EF9BF20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5116-140A-427F-9C47-D296ABBA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E8C4-93B5-4776-8A5B-09B4DF5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0335-40FF-4095-BC17-47F6921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B5AFC-043F-439D-8AA9-E617F49D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33316-7E55-40B8-9AA5-E6C9DAE1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4586-8D2C-4785-8BF0-4175378F9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69DA-935B-4EB7-997C-047C8C861D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299E-0D06-4E48-AE60-690E839D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BFBF-3FD5-4439-B1DB-D394FA86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BF5D-0669-45DC-875C-D2D3BD10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4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175F76-C7AE-419C-BB60-473C1E1B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88279"/>
            <a:ext cx="10515600" cy="60467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4400" b="1" dirty="0">
                <a:latin typeface="+mn-lt"/>
              </a:rPr>
              <a:t>HR Employee Attrition Analysis</a:t>
            </a:r>
            <a:br>
              <a:rPr lang="en-US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1A633-5006-4132-BBD8-F19A14F4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55" y="174246"/>
            <a:ext cx="4264089" cy="1766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D4873-F302-48AB-A93A-43B9F6253A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91" y="3655637"/>
            <a:ext cx="1482725" cy="1597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F91E8-56CC-4199-969D-6E4DD335C9DB}"/>
              </a:ext>
            </a:extLst>
          </p:cNvPr>
          <p:cNvSpPr txBox="1"/>
          <p:nvPr/>
        </p:nvSpPr>
        <p:spPr>
          <a:xfrm>
            <a:off x="9032032" y="5206483"/>
            <a:ext cx="3629610" cy="1570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RATAN ERABATHINI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VIVEK PATTEBAHADUR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YADNESH KOLHE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SWAPNEEL INGLE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31BB9-40F7-4924-A276-8511CE504FE6}"/>
              </a:ext>
            </a:extLst>
          </p:cNvPr>
          <p:cNvSpPr txBox="1"/>
          <p:nvPr/>
        </p:nvSpPr>
        <p:spPr>
          <a:xfrm>
            <a:off x="4015450" y="5349928"/>
            <a:ext cx="427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Science Program-DSP WD2-Thane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957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0DAB2-140F-4543-8A95-870AFA0C46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2" y="995044"/>
            <a:ext cx="6606858" cy="34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B31AE-7908-4788-A454-E1508A3F5A45}"/>
              </a:ext>
            </a:extLst>
          </p:cNvPr>
          <p:cNvSpPr txBox="1"/>
          <p:nvPr/>
        </p:nvSpPr>
        <p:spPr>
          <a:xfrm>
            <a:off x="1203960" y="4602480"/>
            <a:ext cx="978408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Most of the Employee are leaving the company who worked less than 2 years.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26.6% of the Resigned Employee falls under less than 1 year of working in company.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26.9% of the Resigned Employee falls under less than 2 year of working in company.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5BB8-3C6B-4102-88DD-8B920D98BF7B}"/>
              </a:ext>
            </a:extLst>
          </p:cNvPr>
          <p:cNvSpPr txBox="1"/>
          <p:nvPr/>
        </p:nvSpPr>
        <p:spPr>
          <a:xfrm>
            <a:off x="4775200" y="244552"/>
            <a:ext cx="585216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Tenure vs Attrition 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410FE-E88F-48C6-9A8B-5E8503516A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02" y="1354773"/>
            <a:ext cx="9934258" cy="37963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A32D5-FF63-4427-90BA-481416D5139A}"/>
              </a:ext>
            </a:extLst>
          </p:cNvPr>
          <p:cNvSpPr txBox="1"/>
          <p:nvPr/>
        </p:nvSpPr>
        <p:spPr>
          <a:xfrm>
            <a:off x="2042160" y="592574"/>
            <a:ext cx="934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Employee Position 2016-17 &amp; 2017-2018  vs Attrition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3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A8ABF7A-6D85-499D-B458-BB22F94B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61" y="948685"/>
            <a:ext cx="4705738" cy="36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E468D5-B633-4060-AC47-F81B35D6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32" y="849315"/>
            <a:ext cx="4870707" cy="37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8B9C0-08DD-4E5C-8617-55C57A5B7A45}"/>
              </a:ext>
            </a:extLst>
          </p:cNvPr>
          <p:cNvSpPr txBox="1"/>
          <p:nvPr/>
        </p:nvSpPr>
        <p:spPr>
          <a:xfrm>
            <a:off x="1142175" y="4644046"/>
            <a:ext cx="10314056" cy="152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 per below graph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, analysed the below points for only Resigned data: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Most Employee are leaving below 50% &amp; 60% of Utilization  in year 2016-17.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Most Employee are leaving below 50% of utilization in year 2017-18.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Analysing the following graph, Employee having greater than 90% of utilization must be Retained 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2BE07-2051-459D-97C0-722BEAC2CB23}"/>
              </a:ext>
            </a:extLst>
          </p:cNvPr>
          <p:cNvSpPr txBox="1"/>
          <p:nvPr/>
        </p:nvSpPr>
        <p:spPr>
          <a:xfrm>
            <a:off x="2844799" y="261223"/>
            <a:ext cx="6096000" cy="50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Utilization 2016-17 &amp; 2017-2018   vs   Attrition </a:t>
            </a:r>
            <a:endParaRPr lang="en-IN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5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0B47F-BC25-46BA-B3DA-1999BD404822}"/>
              </a:ext>
            </a:extLst>
          </p:cNvPr>
          <p:cNvSpPr txBox="1"/>
          <p:nvPr/>
        </p:nvSpPr>
        <p:spPr>
          <a:xfrm>
            <a:off x="3789680" y="2624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9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preparation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2D4624-E075-4E7A-8AB1-01C65C9F8C87}"/>
              </a:ext>
            </a:extLst>
          </p:cNvPr>
          <p:cNvSpPr/>
          <p:nvPr/>
        </p:nvSpPr>
        <p:spPr>
          <a:xfrm>
            <a:off x="5448300" y="1733549"/>
            <a:ext cx="971550" cy="381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2F54CD-B167-4229-9A1E-58D911A461AD}"/>
              </a:ext>
            </a:extLst>
          </p:cNvPr>
          <p:cNvSpPr/>
          <p:nvPr/>
        </p:nvSpPr>
        <p:spPr>
          <a:xfrm rot="5400000">
            <a:off x="8924924" y="3238500"/>
            <a:ext cx="971550" cy="381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3AE659-4033-4B1F-A22D-259E5DA188CB}"/>
              </a:ext>
            </a:extLst>
          </p:cNvPr>
          <p:cNvSpPr/>
          <p:nvPr/>
        </p:nvSpPr>
        <p:spPr>
          <a:xfrm rot="10800000">
            <a:off x="5448300" y="5010149"/>
            <a:ext cx="971550" cy="381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2A7B5F-87B7-4149-BBE5-46F88D4457D4}"/>
              </a:ext>
            </a:extLst>
          </p:cNvPr>
          <p:cNvSpPr/>
          <p:nvPr/>
        </p:nvSpPr>
        <p:spPr>
          <a:xfrm>
            <a:off x="361950" y="1407738"/>
            <a:ext cx="4572002" cy="10326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and Drop Columns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5BF0AF-8064-4B0E-8CF0-D19F4FC311F1}"/>
              </a:ext>
            </a:extLst>
          </p:cNvPr>
          <p:cNvSpPr/>
          <p:nvPr/>
        </p:nvSpPr>
        <p:spPr>
          <a:xfrm>
            <a:off x="7124698" y="1407738"/>
            <a:ext cx="4572002" cy="10326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/>
              <a:t>Feature Scaling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2DC0B9-6A22-4637-B28E-3F1708A7F5EB}"/>
              </a:ext>
            </a:extLst>
          </p:cNvPr>
          <p:cNvSpPr/>
          <p:nvPr/>
        </p:nvSpPr>
        <p:spPr>
          <a:xfrm>
            <a:off x="7124698" y="4684338"/>
            <a:ext cx="4572002" cy="10326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Splitting the dataset into the Training set and Testing 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17C8BE-7CED-4AC9-88B6-A3BABA89D4EE}"/>
              </a:ext>
            </a:extLst>
          </p:cNvPr>
          <p:cNvSpPr/>
          <p:nvPr/>
        </p:nvSpPr>
        <p:spPr>
          <a:xfrm>
            <a:off x="361950" y="4684337"/>
            <a:ext cx="4572002" cy="10326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4789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0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62379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Machine Learning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53D0A4-8D32-495F-A17F-ED321C1A7C85}"/>
                  </a:ext>
                </a:extLst>
              </p14:cNvPr>
              <p14:cNvContentPartPr/>
              <p14:nvPr/>
            </p14:nvContentPartPr>
            <p14:xfrm>
              <a:off x="4243404" y="7278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53D0A4-8D32-495F-A17F-ED321C1A7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4404" y="718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53FE9F-46BC-40BD-B642-9519DCACF42D}"/>
                  </a:ext>
                </a:extLst>
              </p14:cNvPr>
              <p14:cNvContentPartPr/>
              <p14:nvPr/>
            </p14:nvContentPartPr>
            <p14:xfrm>
              <a:off x="5530404" y="6565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53FE9F-46BC-40BD-B642-9519DCACF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1764" y="647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ADF23A-92E2-4C81-A8FC-2A24B8A1E37D}"/>
                  </a:ext>
                </a:extLst>
              </p14:cNvPr>
              <p14:cNvContentPartPr/>
              <p14:nvPr/>
            </p14:nvContentPartPr>
            <p14:xfrm>
              <a:off x="5495124" y="692200"/>
              <a:ext cx="90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ADF23A-92E2-4C81-A8FC-2A24B8A1E3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6484" y="683200"/>
                <a:ext cx="2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8AE726-D6F9-4DC0-92A8-0965BD08189D}"/>
              </a:ext>
            </a:extLst>
          </p:cNvPr>
          <p:cNvSpPr/>
          <p:nvPr/>
        </p:nvSpPr>
        <p:spPr>
          <a:xfrm>
            <a:off x="425453" y="3066801"/>
            <a:ext cx="4210050" cy="4832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C297B0-31EF-4C61-A3B7-428050376C4B}"/>
              </a:ext>
            </a:extLst>
          </p:cNvPr>
          <p:cNvSpPr/>
          <p:nvPr/>
        </p:nvSpPr>
        <p:spPr>
          <a:xfrm>
            <a:off x="7838167" y="3111918"/>
            <a:ext cx="4210050" cy="4832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Decision Tree 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9951E3-8B1E-49D7-B2B7-59642DD5A3D8}"/>
              </a:ext>
            </a:extLst>
          </p:cNvPr>
          <p:cNvSpPr/>
          <p:nvPr/>
        </p:nvSpPr>
        <p:spPr>
          <a:xfrm>
            <a:off x="4084784" y="5268091"/>
            <a:ext cx="4210050" cy="4832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Random Forest Classification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8331B2-B1D7-4AE3-8C80-D54426410088}"/>
              </a:ext>
            </a:extLst>
          </p:cNvPr>
          <p:cNvSpPr/>
          <p:nvPr/>
        </p:nvSpPr>
        <p:spPr>
          <a:xfrm>
            <a:off x="425453" y="3662740"/>
            <a:ext cx="4210050" cy="4832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K-NN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8359C-387C-4902-9434-B780CEE9BEC3}"/>
              </a:ext>
            </a:extLst>
          </p:cNvPr>
          <p:cNvSpPr/>
          <p:nvPr/>
        </p:nvSpPr>
        <p:spPr>
          <a:xfrm>
            <a:off x="7838167" y="3742414"/>
            <a:ext cx="4210050" cy="4832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SVM Classification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371E6-4245-4D6D-851A-4D3AF638E6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0"/>
          <a:stretch/>
        </p:blipFill>
        <p:spPr>
          <a:xfrm>
            <a:off x="4791304" y="2442205"/>
            <a:ext cx="2985274" cy="26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1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C52-F895-4259-965D-5E71581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225768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422034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08362-F068-4F09-B537-92B917AC5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89771"/>
              </p:ext>
            </p:extLst>
          </p:nvPr>
        </p:nvGraphicFramePr>
        <p:xfrm>
          <a:off x="1737360" y="1554480"/>
          <a:ext cx="8421069" cy="4175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440">
                  <a:extLst>
                    <a:ext uri="{9D8B030D-6E8A-4147-A177-3AD203B41FA5}">
                      <a16:colId xmlns:a16="http://schemas.microsoft.com/office/drawing/2014/main" val="186407924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1191293957"/>
                    </a:ext>
                  </a:extLst>
                </a:gridCol>
                <a:gridCol w="1668447">
                  <a:extLst>
                    <a:ext uri="{9D8B030D-6E8A-4147-A177-3AD203B41FA5}">
                      <a16:colId xmlns:a16="http://schemas.microsoft.com/office/drawing/2014/main" val="441160275"/>
                    </a:ext>
                  </a:extLst>
                </a:gridCol>
                <a:gridCol w="1656172">
                  <a:extLst>
                    <a:ext uri="{9D8B030D-6E8A-4147-A177-3AD203B41FA5}">
                      <a16:colId xmlns:a16="http://schemas.microsoft.com/office/drawing/2014/main" val="440498017"/>
                    </a:ext>
                  </a:extLst>
                </a:gridCol>
                <a:gridCol w="1777978">
                  <a:extLst>
                    <a:ext uri="{9D8B030D-6E8A-4147-A177-3AD203B41FA5}">
                      <a16:colId xmlns:a16="http://schemas.microsoft.com/office/drawing/2014/main" val="3909788623"/>
                    </a:ext>
                  </a:extLst>
                </a:gridCol>
              </a:tblGrid>
              <a:tr h="5845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Precision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Recall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F1-score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0540"/>
                  </a:ext>
                </a:extLst>
              </a:tr>
              <a:tr h="718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Logistic Regression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0.76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0.85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999094"/>
                  </a:ext>
                </a:extLst>
              </a:tr>
              <a:tr h="718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KNN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0.86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964643"/>
                  </a:ext>
                </a:extLst>
              </a:tr>
              <a:tr h="718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0.98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23105"/>
                  </a:ext>
                </a:extLst>
              </a:tr>
              <a:tr h="718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Decision Tree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0.98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0.96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0.98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54892"/>
                  </a:ext>
                </a:extLst>
              </a:tr>
              <a:tr h="7182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SVM(Classification)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0.97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0.61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0.88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5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2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A86-8B37-44F3-876C-08E8413D87B9}"/>
              </a:ext>
            </a:extLst>
          </p:cNvPr>
          <p:cNvSpPr txBox="1">
            <a:spLocks/>
          </p:cNvSpPr>
          <p:nvPr/>
        </p:nvSpPr>
        <p:spPr>
          <a:xfrm>
            <a:off x="838200" y="2632717"/>
            <a:ext cx="10515600" cy="10326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26286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0763C-60FC-4C94-B9A0-8DBEC1B9264E}"/>
              </a:ext>
            </a:extLst>
          </p:cNvPr>
          <p:cNvSpPr txBox="1"/>
          <p:nvPr/>
        </p:nvSpPr>
        <p:spPr>
          <a:xfrm>
            <a:off x="1589314" y="1708540"/>
            <a:ext cx="8490858" cy="268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Understand the problem and objective: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263238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Attrition is a huge problem across industries and generally costs the company a lot for hiring, retraining, productivity and work loss for each employee who leaves.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263238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weather an employee quits at the earliest, we need to build model to predict whether an employee would quit in the near future</a:t>
            </a:r>
            <a:r>
              <a:rPr lang="en-IN" sz="1800" b="1" dirty="0">
                <a:solidFill>
                  <a:srgbClr val="263238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7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717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650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2A3A-BA3C-4EA1-A0B8-3C98DBA6FDE4}"/>
              </a:ext>
            </a:extLst>
          </p:cNvPr>
          <p:cNvSpPr txBox="1">
            <a:spLocks/>
          </p:cNvSpPr>
          <p:nvPr/>
        </p:nvSpPr>
        <p:spPr>
          <a:xfrm>
            <a:off x="838200" y="2632717"/>
            <a:ext cx="10515600" cy="10326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4525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175F76-C7AE-419C-BB60-473C1E1B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9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FC49-E4D8-4320-B498-AA6A381877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96" y="2656875"/>
            <a:ext cx="1425606" cy="15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CCC2F-6E5B-4798-A829-80D23FD5FBF8}"/>
              </a:ext>
            </a:extLst>
          </p:cNvPr>
          <p:cNvSpPr txBox="1"/>
          <p:nvPr/>
        </p:nvSpPr>
        <p:spPr>
          <a:xfrm>
            <a:off x="1711234" y="1488597"/>
            <a:ext cx="9526555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IN" sz="2000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endParaRPr lang="en-IN" sz="1600" b="1" dirty="0">
              <a:latin typeface="Calibri" panose="020F05020202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sz="1600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objective of this project is to build a data model which will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Identify the factors influencing attrition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Predict possible attrition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Identify possible ways to retain high performers.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936AC-3841-4262-84BE-D8451D790087}"/>
              </a:ext>
            </a:extLst>
          </p:cNvPr>
          <p:cNvSpPr txBox="1"/>
          <p:nvPr/>
        </p:nvSpPr>
        <p:spPr>
          <a:xfrm>
            <a:off x="4735389" y="430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3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A3753B-9ED0-460F-AA0E-3763E3CD054A}"/>
              </a:ext>
            </a:extLst>
          </p:cNvPr>
          <p:cNvSpPr txBox="1">
            <a:spLocks/>
          </p:cNvSpPr>
          <p:nvPr/>
        </p:nvSpPr>
        <p:spPr>
          <a:xfrm>
            <a:off x="838200" y="1197348"/>
            <a:ext cx="10515600" cy="103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 Observations   and   13 Features</a:t>
            </a:r>
          </a:p>
        </p:txBody>
      </p:sp>
    </p:spTree>
    <p:extLst>
      <p:ext uri="{BB962C8B-B14F-4D97-AF65-F5344CB8AC3E}">
        <p14:creationId xmlns:p14="http://schemas.microsoft.com/office/powerpoint/2010/main" val="156016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561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756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99F6-70EA-49A1-981D-1794293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25"/>
            <a:ext cx="10515600" cy="10326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6B3E0-2A3E-4740-90E0-43E9EF286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" y="1111004"/>
            <a:ext cx="5414243" cy="3409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5002B-60DC-481F-B654-8E2E1868D700}"/>
              </a:ext>
            </a:extLst>
          </p:cNvPr>
          <p:cNvSpPr txBox="1"/>
          <p:nvPr/>
        </p:nvSpPr>
        <p:spPr>
          <a:xfrm>
            <a:off x="1369268" y="4949816"/>
            <a:ext cx="910901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Attrition  of employee :-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algn="just">
              <a:lnSpc>
                <a:spcPct val="15000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graph, the employee attrition is  approximate 25 %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130F84-5C4B-4D66-81B1-879A1A05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76" y="1278151"/>
            <a:ext cx="5180828" cy="33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F144BB-4944-4442-977E-B91AFBBE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52675"/>
            <a:ext cx="5140959" cy="44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55BAB5-2C8E-4928-B2C4-25A548F3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39" y="952675"/>
            <a:ext cx="5322661" cy="45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3308A-9E6C-4115-8A94-254DE073D3A9}"/>
              </a:ext>
            </a:extLst>
          </p:cNvPr>
          <p:cNvSpPr txBox="1"/>
          <p:nvPr/>
        </p:nvSpPr>
        <p:spPr>
          <a:xfrm>
            <a:off x="1564821" y="5353273"/>
            <a:ext cx="9062357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50.3 % Men’s  &amp; 28.7% female’s lefts for the Career growth.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51.7 % Women’s 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&amp; 26.6% male’s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lefts for Personal reasons.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57C60-6813-44E5-8C8E-FE3FBBC10201}"/>
              </a:ext>
            </a:extLst>
          </p:cNvPr>
          <p:cNvSpPr txBox="1"/>
          <p:nvPr/>
        </p:nvSpPr>
        <p:spPr>
          <a:xfrm>
            <a:off x="3088640" y="86579"/>
            <a:ext cx="6746240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Attrition : Gender vs Leaving Reasons</a:t>
            </a:r>
            <a:endParaRPr lang="en-IN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E7E657-FE08-4B83-A950-3182A528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0" y="1327580"/>
            <a:ext cx="6434730" cy="34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35046A-F294-4641-9213-77D2E9E8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0" y="1463039"/>
            <a:ext cx="5174890" cy="34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6E6F0-8447-4DDA-B7A6-7D4B41893B41}"/>
              </a:ext>
            </a:extLst>
          </p:cNvPr>
          <p:cNvSpPr txBox="1"/>
          <p:nvPr/>
        </p:nvSpPr>
        <p:spPr>
          <a:xfrm>
            <a:off x="777240" y="4951299"/>
            <a:ext cx="10637520" cy="1718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171450" algn="just">
              <a:lnSpc>
                <a:spcPct val="150000"/>
              </a:lnSpc>
            </a:pPr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 per below  graph</a:t>
            </a:r>
            <a:r>
              <a:rPr lang="en-IN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analysed the below pointers 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Most Employee are leaving under supervisor name </a:t>
            </a:r>
            <a:r>
              <a:rPr lang="en-IN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Orasa</a:t>
            </a:r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Margeaux</a:t>
            </a:r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and lindy marguerite with highest rate of attrition compared to others.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If employee got Demotion , 40-45%  chances he/she  left the company.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6B2C-AC6A-47B0-8FA7-5297F993DFF0}"/>
              </a:ext>
            </a:extLst>
          </p:cNvPr>
          <p:cNvSpPr txBox="1"/>
          <p:nvPr/>
        </p:nvSpPr>
        <p:spPr>
          <a:xfrm>
            <a:off x="1869440" y="256307"/>
            <a:ext cx="9458960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Supervisor name vs Attrition  &amp;  Appraisal vs Attrition    </a:t>
            </a:r>
            <a:endParaRPr lang="en-IN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39992BA-7A46-4D21-A76B-D5B1830F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16" y="1051324"/>
            <a:ext cx="7614167" cy="43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88453-3280-40F6-9677-0BC3FCFC2937}"/>
              </a:ext>
            </a:extLst>
          </p:cNvPr>
          <p:cNvSpPr txBox="1"/>
          <p:nvPr/>
        </p:nvSpPr>
        <p:spPr>
          <a:xfrm>
            <a:off x="2705877" y="5441188"/>
            <a:ext cx="7395678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65 to 75 % employees lefts the company below age of 30 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Max employee left the company at the age of 28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14.3%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7A8F9-4E52-416E-94D8-C5AE7A82BAF6}"/>
              </a:ext>
            </a:extLst>
          </p:cNvPr>
          <p:cNvSpPr txBox="1"/>
          <p:nvPr/>
        </p:nvSpPr>
        <p:spPr>
          <a:xfrm>
            <a:off x="4602480" y="203723"/>
            <a:ext cx="6096000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vs Attrition </a:t>
            </a: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7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478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Symbol</vt:lpstr>
      <vt:lpstr>Wingdings</vt:lpstr>
      <vt:lpstr>Office Theme</vt:lpstr>
      <vt:lpstr> HR Employee Attrition Analysis </vt:lpstr>
      <vt:lpstr>Problem Definition</vt:lpstr>
      <vt:lpstr>PowerPoint Presentation</vt:lpstr>
      <vt:lpstr>Data Information</vt:lpstr>
      <vt:lpstr>Exploratory Data Analysis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and preparation</vt:lpstr>
      <vt:lpstr>Machine Learning </vt:lpstr>
      <vt:lpstr>Applying Machine Learning Algorithms</vt:lpstr>
      <vt:lpstr>Model Comparison</vt:lpstr>
      <vt:lpstr>Model Comparison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 Turkmen  Predict the attrition in the company and Uncover the Factors that lead the employee attrition  January 28, 2019</dc:title>
  <dc:creator>Engin Turkmen</dc:creator>
  <cp:lastModifiedBy>yadnesh kolhe</cp:lastModifiedBy>
  <cp:revision>60</cp:revision>
  <dcterms:created xsi:type="dcterms:W3CDTF">2019-01-28T21:19:05Z</dcterms:created>
  <dcterms:modified xsi:type="dcterms:W3CDTF">2021-05-02T04:35:44Z</dcterms:modified>
</cp:coreProperties>
</file>