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e004b6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e004b6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f5e004b6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f5e004b6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f5e004b6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f5e004b6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f5e004b6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f5e004b6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5e004b6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f5e004b6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f5e004b6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f5e004b6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Central tendency and dispersion measures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3230600"/>
            <a:ext cx="85206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595959"/>
                </a:solidFill>
              </a:rPr>
              <a:t>Dr. Tirthajyoti Sarkar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595959"/>
                </a:solidFill>
              </a:rPr>
              <a:t>August 31st, 2019</a:t>
            </a:r>
            <a:endParaRPr sz="2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314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Measure and describe...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24234"/>
            <a:ext cx="4260301" cy="1965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0900" y="1279312"/>
            <a:ext cx="3283309" cy="22550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11700" y="3667125"/>
            <a:ext cx="4107600" cy="10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ic Sans MS"/>
                <a:ea typeface="Comic Sans MS"/>
                <a:cs typeface="Comic Sans MS"/>
                <a:sym typeface="Comic Sans MS"/>
              </a:rPr>
              <a:t>Deep scientific thoughts have always been inspired by measuring and analyzing raw data for patterns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724700" y="3783800"/>
            <a:ext cx="4107600" cy="10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ic Sans MS"/>
                <a:ea typeface="Comic Sans MS"/>
                <a:cs typeface="Comic Sans MS"/>
                <a:sym typeface="Comic Sans MS"/>
              </a:rPr>
              <a:t>Statistics has been serving society centuries before data science took off :-)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Central tendency and dispersion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76875"/>
            <a:ext cx="3669500" cy="33451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3981200" y="1276872"/>
            <a:ext cx="5055600" cy="14955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There are ups and downs in life. Same for data. There are peaks and troughs but also a baseline.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600">
                <a:latin typeface="Comic Sans MS"/>
                <a:ea typeface="Comic Sans MS"/>
                <a:cs typeface="Comic Sans MS"/>
                <a:sym typeface="Comic Sans MS"/>
              </a:rPr>
              <a:t>What is that one number toward which all the measurements tend to gravitate</a:t>
            </a: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981200" y="3191400"/>
            <a:ext cx="5055600" cy="14955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But there are enormous variety among datasets. Some look like a close-knit family, others behave like highly dispersed organization.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Comic Sans MS"/>
                <a:ea typeface="Comic Sans MS"/>
                <a:cs typeface="Comic Sans MS"/>
                <a:sym typeface="Comic Sans MS"/>
              </a:rPr>
              <a:t>Need to measure dispersion or spread</a:t>
            </a:r>
            <a:endParaRPr b="1"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Mean(s), median, mode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b="1" lang="en-GB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Arithmetic</a:t>
            </a:r>
            <a:r>
              <a:rPr b="1" lang="en-GB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mean</a:t>
            </a: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: </a:t>
            </a: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Colloquially</a:t>
            </a: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 called the all too </a:t>
            </a: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familiar</a:t>
            </a: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 ‘</a:t>
            </a:r>
            <a:r>
              <a:rPr i="1" lang="en-GB">
                <a:latin typeface="Comic Sans MS"/>
                <a:ea typeface="Comic Sans MS"/>
                <a:cs typeface="Comic Sans MS"/>
                <a:sym typeface="Comic Sans MS"/>
              </a:rPr>
              <a:t>Average</a:t>
            </a: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’.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Median</a:t>
            </a: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: The central quantity in a dataset, when it is sorted by (increasing or decreasing) values. Robust to outliers.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Mode</a:t>
            </a: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: The most frequently occurring data. Mainly useful for </a:t>
            </a: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categorical</a:t>
            </a: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 datasets.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Geometric mean</a:t>
            </a: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: Used in special circumstances (datasets where multiplicative growth is observed)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Harmonic</a:t>
            </a:r>
            <a:r>
              <a:rPr b="1" lang="en-GB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mean</a:t>
            </a: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: Used in special circumstances.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373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Variance and standard deviation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17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Variance</a:t>
            </a: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: A measure of the </a:t>
            </a:r>
            <a:r>
              <a:rPr i="1" lang="en-GB">
                <a:latin typeface="Comic Sans MS"/>
                <a:ea typeface="Comic Sans MS"/>
                <a:cs typeface="Comic Sans MS"/>
                <a:sym typeface="Comic Sans MS"/>
              </a:rPr>
              <a:t>average</a:t>
            </a: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 (squared) distance of data from their mean value. Squaring is done to turn distance measures positive.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Standard deviation</a:t>
            </a: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: Just the (positive) square-root of variance to make the quantity comparable to the actual data points in terms of physical units.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699250" y="3014625"/>
            <a:ext cx="7644000" cy="1727400"/>
          </a:xfrm>
          <a:prstGeom prst="wedgeRectCallout">
            <a:avLst>
              <a:gd fmla="val -33499" name="adj1"/>
              <a:gd fmla="val 6825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800">
                <a:solidFill>
                  <a:schemeClr val="dk2"/>
                </a:solidFill>
              </a:rPr>
              <a:t>These concepts are general. </a:t>
            </a:r>
            <a:r>
              <a:rPr b="1" i="1" lang="en-GB" sz="1800">
                <a:solidFill>
                  <a:schemeClr val="dk2"/>
                </a:solidFill>
              </a:rPr>
              <a:t>Do not equate them with the ‘Bell curve’</a:t>
            </a:r>
            <a:r>
              <a:rPr i="1" lang="en-GB" sz="1800">
                <a:solidFill>
                  <a:schemeClr val="dk2"/>
                </a:solidFill>
              </a:rPr>
              <a:t>. Your dataset may not follow a Bell curve, and you may not be able to apply six sigma techniques but </a:t>
            </a:r>
            <a:r>
              <a:rPr b="1" i="1" lang="en-GB" sz="1800">
                <a:solidFill>
                  <a:schemeClr val="dk2"/>
                </a:solidFill>
              </a:rPr>
              <a:t>you can always compute mean and variance</a:t>
            </a:r>
            <a:r>
              <a:rPr i="1" lang="en-GB" sz="1800">
                <a:solidFill>
                  <a:schemeClr val="dk2"/>
                </a:solidFill>
              </a:rPr>
              <a:t>.</a:t>
            </a:r>
            <a:endParaRPr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Other descriptive statistics measures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6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Min and Max</a:t>
            </a: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: Simple as they sound. Minimum and maximum of a dataset, respectively.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Range</a:t>
            </a: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: The numerical difference between the Min and Max.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Percentile</a:t>
            </a: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: It is a measure used indicating the value below which a given percentage of observations in a group of observations falls. For example, the 20th percentile is the value below which 20% of the observations may be found.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Quantile</a:t>
            </a: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: If a dataset is divided in q equal groups, then it is said to have q quantiles. Median is a 2-quantile. Quartiles are 4-quantiles, etc.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coding (head over to the Notebook)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3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First, w</a:t>
            </a: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e will use rather </a:t>
            </a:r>
            <a:r>
              <a:rPr b="1" lang="en-GB">
                <a:latin typeface="Comic Sans MS"/>
                <a:ea typeface="Comic Sans MS"/>
                <a:cs typeface="Comic Sans MS"/>
                <a:sym typeface="Comic Sans MS"/>
              </a:rPr>
              <a:t>inefficient but extremely simple code</a:t>
            </a: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 to compute these quantities from a sample dataset.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Why this approach</a:t>
            </a: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? To be comfortable with mathematical/statistical programming and build a ‘hacker’ mindset.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What if you don’t have access to sophisticated libraries and ready-made routines? Can you still code up a computation from ground up?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Thereafter, we will introduce numerical computing libraries and use </a:t>
            </a:r>
            <a:r>
              <a:rPr b="1" lang="en-GB">
                <a:latin typeface="Comic Sans MS"/>
                <a:ea typeface="Comic Sans MS"/>
                <a:cs typeface="Comic Sans MS"/>
                <a:sym typeface="Comic Sans MS"/>
              </a:rPr>
              <a:t>out-of-the-box functions/methods.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