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706a8b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706a8b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706a8b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706a8b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f706a8b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f706a8b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706a8b5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706a8b5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706a8b5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706a8b5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89d31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f89d31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706a8b5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706a8b5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Relationship Id="rId4" Type="http://schemas.openxmlformats.org/officeDocument/2006/relationships/image" Target="../media/image1.gif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/>
              <a:t>Concept of probability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230600"/>
            <a:ext cx="85206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Dr. Tirthajyoti Sarkar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August 31st, 2019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“Greed is Good”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50" y="1148750"/>
            <a:ext cx="3372550" cy="20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881700" y="1148700"/>
            <a:ext cx="2887200" cy="2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A gambler's dispute in 1654 led to the creation of a mathematical theory of probability by two famous French mathematicians, Blaise Pascal and Pierre de Fermat.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500" y="1417713"/>
            <a:ext cx="1102575" cy="11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2000" y="1231194"/>
            <a:ext cx="862475" cy="15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5700" y="3561263"/>
            <a:ext cx="2203798" cy="11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3988625" y="3828225"/>
            <a:ext cx="812700" cy="6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0450" y="3210775"/>
            <a:ext cx="2151514" cy="16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91967" y="3737417"/>
            <a:ext cx="1883373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camps - </a:t>
            </a:r>
            <a:r>
              <a:rPr b="1" lang="en-GB"/>
              <a:t>frequentists</a:t>
            </a:r>
            <a:r>
              <a:rPr lang="en-GB"/>
              <a:t> and Bayesians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i="1" lang="en-GB" sz="1600">
                <a:latin typeface="Comic Sans MS"/>
                <a:ea typeface="Comic Sans MS"/>
                <a:cs typeface="Comic Sans MS"/>
                <a:sym typeface="Comic Sans MS"/>
              </a:rPr>
              <a:t>Two dice are rolled together. What is the probability of getting a total which is a multiple of 3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?”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latin typeface="Comic Sans MS"/>
                <a:ea typeface="Comic Sans MS"/>
                <a:cs typeface="Comic Sans MS"/>
                <a:sym typeface="Comic Sans MS"/>
              </a:rPr>
              <a:t>This problem is solved by </a:t>
            </a: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Counting</a:t>
            </a:r>
            <a:r>
              <a:rPr lang="en-GB" sz="1400">
                <a:latin typeface="Comic Sans MS"/>
                <a:ea typeface="Comic Sans MS"/>
                <a:cs typeface="Comic Sans MS"/>
                <a:sym typeface="Comic Sans MS"/>
              </a:rPr>
              <a:t>. You count and enumerate all the possible outcomes such as {1,1}, {1,2}, {2,1}... {6,6}, then count the number of outcomes where the total is a multiple of 3, such as {1,2}, {2,1}, {2,4}, {4,2}, etc. Then you just take the ratio.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11700" y="3049600"/>
            <a:ext cx="30093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You count and enumerate all the possible outcomes such as {1,1}, {1,2}, {2,1}... {6,6},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654775" y="3049600"/>
            <a:ext cx="34842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ount the number of outcomes where the total is a multiple of 3, such as {1,2}, {2,1}, {2,4}, {4,2}, etc.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7392375" y="3184350"/>
            <a:ext cx="1261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Take the ratio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899475" y="4362125"/>
            <a:ext cx="549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Would Sir </a:t>
            </a:r>
            <a:r>
              <a:rPr b="1" lang="en-GB" sz="1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Isaac</a:t>
            </a:r>
            <a:r>
              <a:rPr b="1" lang="en-GB" sz="1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Newton approve this method? </a:t>
            </a:r>
            <a:endParaRPr b="1" sz="18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Roll of dice is </a:t>
            </a:r>
            <a:r>
              <a:rPr lang="en-GB"/>
              <a:t>governed</a:t>
            </a:r>
            <a:r>
              <a:rPr lang="en-GB"/>
              <a:t> by strict laws of physics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25" y="1255500"/>
            <a:ext cx="2216600" cy="19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550400" y="1461950"/>
            <a:ext cx="59973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Therefore, in theory, you can precisely calculate the outcome of a dice roll (even if it is loaded or unfair), given its initial position, mass, surface area etc. and the applied force, torque, air friction, etc.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40525" y="3478800"/>
            <a:ext cx="8391900" cy="139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But physics becomes intractable very quickly and first principle calculations are impossible for all but simplest of systems. Therefore, for all practical natural processes, we need a </a:t>
            </a:r>
            <a:r>
              <a:rPr lang="en-GB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theoretical framework</a:t>
            </a: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 which can work with the </a:t>
            </a:r>
            <a:r>
              <a:rPr lang="en-GB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inherent uncertainty</a:t>
            </a: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 that characterizes such systems.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3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pervasive is the concept of probability?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00" y="1149600"/>
            <a:ext cx="3160725" cy="20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025" y="1090362"/>
            <a:ext cx="2764000" cy="22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7675" y="3456971"/>
            <a:ext cx="2658525" cy="15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790850" y="2192550"/>
            <a:ext cx="19317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mic Sans MS"/>
                <a:ea typeface="Comic Sans MS"/>
                <a:cs typeface="Comic Sans MS"/>
                <a:sym typeface="Comic Sans MS"/>
              </a:rPr>
              <a:t>Light, heat, energy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77750" y="3158075"/>
            <a:ext cx="22434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mic Sans MS"/>
                <a:ea typeface="Comic Sans MS"/>
                <a:cs typeface="Comic Sans MS"/>
                <a:sym typeface="Comic Sans MS"/>
              </a:rPr>
              <a:t>Solids, electrons, protons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898675" y="3835000"/>
            <a:ext cx="22434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mic Sans MS"/>
                <a:ea typeface="Comic Sans MS"/>
                <a:cs typeface="Comic Sans MS"/>
                <a:sym typeface="Comic Sans MS"/>
              </a:rPr>
              <a:t>Wave, particle, all of reality!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4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in data science/machine learning?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0600" y="951025"/>
            <a:ext cx="8520600" cy="3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Data is inherently noisy and uncertain. But customers want a “confident” answer from you, the data scientist.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Therefore, you must pass the data through the sieve of probability to be able to give some guarantee to your customer.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Probability theory is applied in virtually all machine learning and statistical modeling techniques 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13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Comic Sans MS"/>
              <a:buChar char="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Linear Regression, Logistic regression, Poisson regression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13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Comic Sans MS"/>
              <a:buChar char="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Naive Bayes classification, O/P layer of most deep learning models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13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Comic Sans MS"/>
              <a:buChar char="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Clustering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 such as k-means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13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Comic Sans MS"/>
              <a:buChar char="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Ensemble techniques such as Random forests, Bagging, Boosting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13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Comic Sans MS"/>
              <a:buChar char="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Language models (NLP), text mining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SzPts val="1400"/>
              <a:buFont typeface="Comic Sans MS"/>
              <a:buChar char="❏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Advanced AI algorithms - Markov processes, Bayesian networks, Reinforcement learning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Fundamental definitions and rules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687325"/>
            <a:ext cx="85206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Sample space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Set of all possible events for an experiment/phenomenon.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Favorable outcome that is under investigation. Probability of the event is given by,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800" y="1730075"/>
            <a:ext cx="406998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65900" y="2348525"/>
            <a:ext cx="8520600" cy="26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Range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Probability ranges between 0 and 1 (inclusive). </a:t>
            </a: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 ≤ Pr(event) ≤ 1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Total p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robability of all events </a:t>
            </a: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must sum up to 1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Joint probability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If A and B are two events, then the joint probability is the probability of them happening together. It is denoted by </a:t>
            </a: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Pr(A,B)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Independence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: If A and B are mutually independent events (one does not affect other in any way), then the joint probability is the product of individual probabilities: </a:t>
            </a:r>
            <a:r>
              <a:rPr b="1" lang="en-GB" sz="1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Pr(A,B) = Pr(A) x Pr(B)</a:t>
            </a:r>
            <a:endParaRPr b="1" sz="16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26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we learn in the bootcamp?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863550"/>
            <a:ext cx="8520600" cy="3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Set theory basics,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permutation/combination, and simple probabilities using Python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Random variables, trials, expectation, </a:t>
            </a:r>
            <a:r>
              <a:rPr i="1" lang="en-GB" sz="1600">
                <a:latin typeface="Comic Sans MS"/>
                <a:ea typeface="Comic Sans MS"/>
                <a:cs typeface="Comic Sans MS"/>
                <a:sym typeface="Comic Sans MS"/>
              </a:rPr>
              <a:t>law of large number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Probability distributions - discrete and continuous, CLT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How probability distributions are used in statistical modeling and inference - F-test, chi-square test, ANOVA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Hypothesis testing, p-values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Conditional probability, Bayes’ rule and its application examples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Circle back to the concept in the context of machine learning algorithms such as linear and logistic regression, k-means clustering, spam filtering, etc.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