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f7ce7310f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5f7ce7310f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f7ce7310f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f7ce7310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f7ce7310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f7ce7310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f7ce7310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f7ce7310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f7ce7310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f7ce7310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f7ce7310f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f7ce7310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f7ce7310f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f7ce7310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f8223d4e8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5f8223d4e8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f8223d4e8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f8223d4e8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200"/>
              <a:t>Random variables, probability distributions</a:t>
            </a:r>
            <a:endParaRPr sz="5200">
              <a:solidFill>
                <a:srgbClr val="000000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11700" y="3230600"/>
            <a:ext cx="8520600" cy="10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595959"/>
                </a:solidFill>
              </a:rPr>
              <a:t>Dr. Tirthajyoti Sarkar</a:t>
            </a:r>
            <a:endParaRPr sz="2800">
              <a:solidFill>
                <a:srgbClr val="59595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595959"/>
                </a:solidFill>
              </a:rPr>
              <a:t>August 31st, 2019</a:t>
            </a:r>
            <a:endParaRPr sz="2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Let’s see some examples using Python</a:t>
            </a:r>
            <a:endParaRPr/>
          </a:p>
        </p:txBody>
      </p:sp>
      <p:sp>
        <p:nvSpPr>
          <p:cNvPr id="177" name="Google Shape;177;p22"/>
          <p:cNvSpPr txBox="1"/>
          <p:nvPr>
            <p:ph idx="1" type="body"/>
          </p:nvPr>
        </p:nvSpPr>
        <p:spPr>
          <a:xfrm>
            <a:off x="311700" y="1152475"/>
            <a:ext cx="8520600" cy="32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mic Sans MS"/>
                <a:ea typeface="Comic Sans MS"/>
                <a:cs typeface="Comic Sans MS"/>
                <a:sym typeface="Comic Sans MS"/>
              </a:rPr>
              <a:t>We will see how using </a:t>
            </a:r>
            <a:r>
              <a:rPr b="1" lang="en-GB">
                <a:latin typeface="Comic Sans MS"/>
                <a:ea typeface="Comic Sans MS"/>
                <a:cs typeface="Comic Sans MS"/>
                <a:sym typeface="Comic Sans MS"/>
              </a:rPr>
              <a:t>Scipy/Numpy</a:t>
            </a:r>
            <a:r>
              <a:rPr lang="en-GB">
                <a:latin typeface="Comic Sans MS"/>
                <a:ea typeface="Comic Sans MS"/>
                <a:cs typeface="Comic Sans MS"/>
                <a:sym typeface="Comic Sans MS"/>
              </a:rPr>
              <a:t>, we can generate random variables from the following distributions, and what happens when we manipulate them,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Comic Sans MS"/>
              <a:buChar char="●"/>
            </a:pPr>
            <a:r>
              <a:rPr lang="en-GB">
                <a:latin typeface="Comic Sans MS"/>
                <a:ea typeface="Comic Sans MS"/>
                <a:cs typeface="Comic Sans MS"/>
                <a:sym typeface="Comic Sans MS"/>
              </a:rPr>
              <a:t>Bernoulli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●"/>
            </a:pPr>
            <a:r>
              <a:rPr lang="en-GB">
                <a:latin typeface="Comic Sans MS"/>
                <a:ea typeface="Comic Sans MS"/>
                <a:cs typeface="Comic Sans MS"/>
                <a:sym typeface="Comic Sans MS"/>
              </a:rPr>
              <a:t>Binomial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●"/>
            </a:pPr>
            <a:r>
              <a:rPr lang="en-GB">
                <a:latin typeface="Comic Sans MS"/>
                <a:ea typeface="Comic Sans MS"/>
                <a:cs typeface="Comic Sans MS"/>
                <a:sym typeface="Comic Sans MS"/>
              </a:rPr>
              <a:t>Poisson/Exponential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●"/>
            </a:pPr>
            <a:r>
              <a:rPr lang="en-GB">
                <a:latin typeface="Comic Sans MS"/>
                <a:ea typeface="Comic Sans MS"/>
                <a:cs typeface="Comic Sans MS"/>
                <a:sym typeface="Comic Sans MS"/>
              </a:rPr>
              <a:t>Uniform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●"/>
            </a:pPr>
            <a:r>
              <a:rPr lang="en-GB">
                <a:latin typeface="Comic Sans MS"/>
                <a:ea typeface="Comic Sans MS"/>
                <a:cs typeface="Comic Sans MS"/>
                <a:sym typeface="Comic Sans MS"/>
              </a:rPr>
              <a:t>Normal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●"/>
            </a:pPr>
            <a:r>
              <a:rPr lang="en-GB">
                <a:latin typeface="Comic Sans MS"/>
                <a:ea typeface="Comic Sans MS"/>
                <a:cs typeface="Comic Sans MS"/>
                <a:sym typeface="Comic Sans MS"/>
              </a:rPr>
              <a:t>Chi-square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●"/>
            </a:pPr>
            <a:r>
              <a:rPr lang="en-GB">
                <a:latin typeface="Comic Sans MS"/>
                <a:ea typeface="Comic Sans MS"/>
                <a:cs typeface="Comic Sans MS"/>
                <a:sym typeface="Comic Sans MS"/>
              </a:rPr>
              <a:t>F- and t-distributions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239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Definitions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258125" y="872500"/>
            <a:ext cx="8520600" cy="37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Font typeface="Comic Sans MS"/>
              <a:buChar char="●"/>
            </a:pPr>
            <a:r>
              <a:rPr b="1" lang="en-GB" sz="16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Random variable</a:t>
            </a:r>
            <a:r>
              <a:rPr lang="en-GB" sz="1600">
                <a:latin typeface="Comic Sans MS"/>
                <a:ea typeface="Comic Sans MS"/>
                <a:cs typeface="Comic Sans MS"/>
                <a:sym typeface="Comic Sans MS"/>
              </a:rPr>
              <a:t>: A </a:t>
            </a:r>
            <a:r>
              <a:rPr lang="en-GB" sz="1600">
                <a:latin typeface="Comic Sans MS"/>
                <a:ea typeface="Comic Sans MS"/>
                <a:cs typeface="Comic Sans MS"/>
                <a:sym typeface="Comic Sans MS"/>
              </a:rPr>
              <a:t>variable whose possible values are numerical/categorical outcomes of a random/natural/statistical phenomenon or experiment. There are two types of random variables - discrete and continuous.</a:t>
            </a:r>
            <a:endParaRPr sz="16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0200" lvl="0" marL="457200" rtl="0" algn="just">
              <a:spcBef>
                <a:spcPts val="1000"/>
              </a:spcBef>
              <a:spcAft>
                <a:spcPts val="0"/>
              </a:spcAft>
              <a:buSzPts val="1600"/>
              <a:buFont typeface="Comic Sans MS"/>
              <a:buChar char="●"/>
            </a:pPr>
            <a:r>
              <a:rPr b="1" lang="en-GB" sz="16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Trial/experiment</a:t>
            </a:r>
            <a:r>
              <a:rPr lang="en-GB" sz="1600">
                <a:latin typeface="Comic Sans MS"/>
                <a:ea typeface="Comic Sans MS"/>
                <a:cs typeface="Comic Sans MS"/>
                <a:sym typeface="Comic Sans MS"/>
              </a:rPr>
              <a:t>: Scientifically designed test/experiments to measure statistical properties of a population or a natural phenomenon. Often randomized to reduce selection bias and derive causation. Example - clinical drug trial, political polling.</a:t>
            </a:r>
            <a:endParaRPr sz="16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0200" lvl="0" marL="457200" rtl="0" algn="just">
              <a:spcBef>
                <a:spcPts val="1000"/>
              </a:spcBef>
              <a:spcAft>
                <a:spcPts val="0"/>
              </a:spcAft>
              <a:buSzPts val="1600"/>
              <a:buFont typeface="Comic Sans MS"/>
              <a:buChar char="●"/>
            </a:pPr>
            <a:r>
              <a:rPr b="1" lang="en-GB" sz="16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Control group</a:t>
            </a:r>
            <a:r>
              <a:rPr lang="en-GB" sz="1600">
                <a:latin typeface="Comic Sans MS"/>
                <a:ea typeface="Comic Sans MS"/>
                <a:cs typeface="Comic Sans MS"/>
                <a:sym typeface="Comic Sans MS"/>
              </a:rPr>
              <a:t>: The control group is defined as the group in an experiment or study that does not receive treatment by the researchers and is then used as a benchmark to measure how the other tested subjects do.</a:t>
            </a:r>
            <a:endParaRPr sz="16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0200" lvl="0" marL="457200" rtl="0" algn="just">
              <a:spcBef>
                <a:spcPts val="1000"/>
              </a:spcBef>
              <a:spcAft>
                <a:spcPts val="0"/>
              </a:spcAft>
              <a:buSzPts val="1600"/>
              <a:buFont typeface="Comic Sans MS"/>
              <a:buChar char="●"/>
            </a:pPr>
            <a:r>
              <a:rPr b="1" lang="en-GB" sz="16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Expectation/Expected value</a:t>
            </a:r>
            <a:r>
              <a:rPr lang="en-GB" sz="1600">
                <a:latin typeface="Comic Sans MS"/>
                <a:ea typeface="Comic Sans MS"/>
                <a:cs typeface="Comic Sans MS"/>
                <a:sym typeface="Comic Sans MS"/>
              </a:rPr>
              <a:t>: The expected value of a random variable, intuitively, is the long-run average value of repetitions of the same experiment.</a:t>
            </a:r>
            <a:endParaRPr sz="16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212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“Law of large numbers”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824925"/>
            <a:ext cx="8520600" cy="18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latin typeface="Comic Sans MS"/>
                <a:ea typeface="Comic Sans MS"/>
                <a:cs typeface="Comic Sans MS"/>
                <a:sym typeface="Comic Sans MS"/>
              </a:rPr>
              <a:t>The law of large numbers (LLN) is a theorem that describes the result of performing the same experiment a large number of times. </a:t>
            </a:r>
            <a:endParaRPr sz="16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600">
                <a:latin typeface="Comic Sans MS"/>
                <a:ea typeface="Comic Sans MS"/>
                <a:cs typeface="Comic Sans MS"/>
                <a:sym typeface="Comic Sans MS"/>
              </a:rPr>
              <a:t>According to the law, the </a:t>
            </a:r>
            <a:r>
              <a:rPr b="1" lang="en-GB" sz="1600">
                <a:latin typeface="Comic Sans MS"/>
                <a:ea typeface="Comic Sans MS"/>
                <a:cs typeface="Comic Sans MS"/>
                <a:sym typeface="Comic Sans MS"/>
              </a:rPr>
              <a:t>average</a:t>
            </a:r>
            <a:r>
              <a:rPr lang="en-GB" sz="1600">
                <a:latin typeface="Comic Sans MS"/>
                <a:ea typeface="Comic Sans MS"/>
                <a:cs typeface="Comic Sans MS"/>
                <a:sym typeface="Comic Sans MS"/>
              </a:rPr>
              <a:t> of the results obtained from a large number of trials should be </a:t>
            </a:r>
            <a:r>
              <a:rPr b="1" lang="en-GB" sz="1600">
                <a:latin typeface="Comic Sans MS"/>
                <a:ea typeface="Comic Sans MS"/>
                <a:cs typeface="Comic Sans MS"/>
                <a:sym typeface="Comic Sans MS"/>
              </a:rPr>
              <a:t>close to the expected value</a:t>
            </a:r>
            <a:r>
              <a:rPr lang="en-GB" sz="1600">
                <a:latin typeface="Comic Sans MS"/>
                <a:ea typeface="Comic Sans MS"/>
                <a:cs typeface="Comic Sans MS"/>
                <a:sym typeface="Comic Sans MS"/>
              </a:rPr>
              <a:t>, and will tend to become closer as more trials are performed.</a:t>
            </a:r>
            <a:endParaRPr sz="16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8" name="Google Shape;68;p15"/>
          <p:cNvSpPr/>
          <p:nvPr/>
        </p:nvSpPr>
        <p:spPr>
          <a:xfrm>
            <a:off x="2178800" y="2628225"/>
            <a:ext cx="18930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ambria"/>
                <a:ea typeface="Cambria"/>
                <a:cs typeface="Cambria"/>
                <a:sym typeface="Cambria"/>
              </a:rPr>
              <a:t>Average (</a:t>
            </a:r>
            <a:r>
              <a:rPr b="1" lang="en-GB">
                <a:latin typeface="Cambria"/>
                <a:ea typeface="Cambria"/>
                <a:cs typeface="Cambria"/>
                <a:sym typeface="Cambria"/>
              </a:rPr>
              <a:t>Arithmetic</a:t>
            </a:r>
            <a:r>
              <a:rPr b="1" lang="en-GB">
                <a:latin typeface="Cambria"/>
                <a:ea typeface="Cambria"/>
                <a:cs typeface="Cambria"/>
                <a:sym typeface="Cambria"/>
              </a:rPr>
              <a:t> mean)</a:t>
            </a:r>
            <a:endParaRPr b="1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9" name="Google Shape;69;p15"/>
          <p:cNvSpPr/>
          <p:nvPr/>
        </p:nvSpPr>
        <p:spPr>
          <a:xfrm>
            <a:off x="4170150" y="2753775"/>
            <a:ext cx="410700" cy="321600"/>
          </a:xfrm>
          <a:prstGeom prst="mathEqual">
            <a:avLst>
              <a:gd fmla="val 23520" name="adj1"/>
              <a:gd fmla="val 1176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/>
          <p:nvPr/>
        </p:nvSpPr>
        <p:spPr>
          <a:xfrm>
            <a:off x="4635050" y="2628225"/>
            <a:ext cx="18930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ambria"/>
                <a:ea typeface="Cambria"/>
                <a:cs typeface="Cambria"/>
                <a:sym typeface="Cambria"/>
              </a:rPr>
              <a:t>Expected value</a:t>
            </a:r>
            <a:endParaRPr b="1"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450" y="3366947"/>
            <a:ext cx="1597350" cy="13933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/>
        </p:nvSpPr>
        <p:spPr>
          <a:xfrm>
            <a:off x="2478050" y="3501100"/>
            <a:ext cx="62070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Comic Sans MS"/>
                <a:ea typeface="Comic Sans MS"/>
                <a:cs typeface="Comic Sans MS"/>
                <a:sym typeface="Comic Sans MS"/>
              </a:rPr>
              <a:t>If we throw dice large number of times, the expected value approaches to the average: </a:t>
            </a:r>
            <a:r>
              <a:rPr b="1" lang="en-GB" sz="1600">
                <a:latin typeface="Comic Sans MS"/>
                <a:ea typeface="Comic Sans MS"/>
                <a:cs typeface="Comic Sans MS"/>
                <a:sym typeface="Comic Sans MS"/>
              </a:rPr>
              <a:t>3.5</a:t>
            </a:r>
            <a:r>
              <a:rPr lang="en-GB" sz="1600">
                <a:latin typeface="Comic Sans MS"/>
                <a:ea typeface="Comic Sans MS"/>
                <a:cs typeface="Comic Sans MS"/>
                <a:sym typeface="Comic Sans MS"/>
              </a:rPr>
              <a:t>. Note that 3.5 is not the face value of a dice. So, expected value is not the ‘most likely’ or ‘mostly </a:t>
            </a:r>
            <a:r>
              <a:rPr lang="en-GB" sz="1600">
                <a:latin typeface="Comic Sans MS"/>
                <a:ea typeface="Comic Sans MS"/>
                <a:cs typeface="Comic Sans MS"/>
                <a:sym typeface="Comic Sans MS"/>
              </a:rPr>
              <a:t>occurring</a:t>
            </a:r>
            <a:r>
              <a:rPr lang="en-GB" sz="1600">
                <a:latin typeface="Comic Sans MS"/>
                <a:ea typeface="Comic Sans MS"/>
                <a:cs typeface="Comic Sans MS"/>
                <a:sym typeface="Comic Sans MS"/>
              </a:rPr>
              <a:t>’ values in trials.</a:t>
            </a:r>
            <a:endParaRPr sz="16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6724075" y="2628225"/>
            <a:ext cx="2071800" cy="572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mic Sans MS"/>
                <a:ea typeface="Comic Sans MS"/>
                <a:cs typeface="Comic Sans MS"/>
                <a:sym typeface="Comic Sans MS"/>
              </a:rPr>
              <a:t>Mathematical definition next page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275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Probability distribution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902450"/>
            <a:ext cx="8520600" cy="7941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600">
                <a:solidFill>
                  <a:srgbClr val="202124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“A probability distribution is a statistical function that describes all the possible values and likelihoods that a random variable can take within a given range.”</a:t>
            </a:r>
            <a:endParaRPr sz="16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80" name="Google Shape;80;p16"/>
          <p:cNvCxnSpPr>
            <a:endCxn id="81" idx="0"/>
          </p:cNvCxnSpPr>
          <p:nvPr/>
        </p:nvCxnSpPr>
        <p:spPr>
          <a:xfrm flipH="1">
            <a:off x="3585300" y="1268000"/>
            <a:ext cx="432900" cy="72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" name="Google Shape;82;p16"/>
          <p:cNvCxnSpPr/>
          <p:nvPr/>
        </p:nvCxnSpPr>
        <p:spPr>
          <a:xfrm flipH="1">
            <a:off x="8045725" y="1224625"/>
            <a:ext cx="330300" cy="112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" name="Google Shape;83;p16"/>
          <p:cNvCxnSpPr/>
          <p:nvPr/>
        </p:nvCxnSpPr>
        <p:spPr>
          <a:xfrm flipH="1">
            <a:off x="4786200" y="1224625"/>
            <a:ext cx="143100" cy="151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" name="Google Shape;84;p16"/>
          <p:cNvCxnSpPr>
            <a:endCxn id="85" idx="0"/>
          </p:cNvCxnSpPr>
          <p:nvPr/>
        </p:nvCxnSpPr>
        <p:spPr>
          <a:xfrm flipH="1">
            <a:off x="968100" y="1493000"/>
            <a:ext cx="202500" cy="115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" name="Google Shape;86;p16"/>
          <p:cNvCxnSpPr/>
          <p:nvPr/>
        </p:nvCxnSpPr>
        <p:spPr>
          <a:xfrm flipH="1">
            <a:off x="2286250" y="1509125"/>
            <a:ext cx="464100" cy="132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7" name="Google Shape;87;p16"/>
          <p:cNvCxnSpPr>
            <a:endCxn id="88" idx="0"/>
          </p:cNvCxnSpPr>
          <p:nvPr/>
        </p:nvCxnSpPr>
        <p:spPr>
          <a:xfrm>
            <a:off x="6331150" y="1535975"/>
            <a:ext cx="80400" cy="154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5" name="Google Shape;85;p16"/>
          <p:cNvSpPr txBox="1"/>
          <p:nvPr/>
        </p:nvSpPr>
        <p:spPr>
          <a:xfrm>
            <a:off x="311700" y="2643200"/>
            <a:ext cx="1312800" cy="5895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mic Sans MS"/>
                <a:ea typeface="Comic Sans MS"/>
                <a:cs typeface="Comic Sans MS"/>
                <a:sym typeface="Comic Sans MS"/>
              </a:rPr>
              <a:t>Quantifies uncertainty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1849050" y="2830750"/>
            <a:ext cx="1044300" cy="5895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mic Sans MS"/>
                <a:ea typeface="Comic Sans MS"/>
                <a:cs typeface="Comic Sans MS"/>
                <a:sym typeface="Comic Sans MS"/>
              </a:rPr>
              <a:t>Random variable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2893350" y="1991300"/>
            <a:ext cx="1383900" cy="7941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mic Sans MS"/>
                <a:ea typeface="Comic Sans MS"/>
                <a:cs typeface="Comic Sans MS"/>
                <a:sym typeface="Comic Sans MS"/>
              </a:rPr>
              <a:t>Used for statistical inference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0" name="Google Shape;90;p16"/>
          <p:cNvSpPr txBox="1"/>
          <p:nvPr/>
        </p:nvSpPr>
        <p:spPr>
          <a:xfrm>
            <a:off x="4335600" y="2785400"/>
            <a:ext cx="1044300" cy="5895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mic Sans MS"/>
                <a:ea typeface="Comic Sans MS"/>
                <a:cs typeface="Comic Sans MS"/>
                <a:sym typeface="Comic Sans MS"/>
              </a:rPr>
              <a:t>Maps I/P to O/P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5755150" y="3080675"/>
            <a:ext cx="1312800" cy="5895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mic Sans MS"/>
                <a:ea typeface="Comic Sans MS"/>
                <a:cs typeface="Comic Sans MS"/>
                <a:sym typeface="Comic Sans MS"/>
              </a:rPr>
              <a:t>Has a domain of validity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1" name="Google Shape;91;p16"/>
          <p:cNvSpPr txBox="1"/>
          <p:nvPr/>
        </p:nvSpPr>
        <p:spPr>
          <a:xfrm>
            <a:off x="6920500" y="2349625"/>
            <a:ext cx="2160900" cy="5895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mic Sans MS"/>
                <a:ea typeface="Comic Sans MS"/>
                <a:cs typeface="Comic Sans MS"/>
                <a:sym typeface="Comic Sans MS"/>
              </a:rPr>
              <a:t>Outputs discrete and continuous values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Discrete probability distributions</a:t>
            </a:r>
            <a:endParaRPr/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311700" y="1152475"/>
            <a:ext cx="8520600" cy="14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latin typeface="Comic Sans MS"/>
                <a:ea typeface="Comic Sans MS"/>
                <a:cs typeface="Comic Sans MS"/>
                <a:sym typeface="Comic Sans MS"/>
              </a:rPr>
              <a:t>A discrete probability distribution (applicable to the scenarios where the set of possible outcomes is discrete, such as a coin toss, or a roll of dice, or a quality failure event in manufacturing) can be encoded by a discrete list of the probabilities of the outcomes, known as a </a:t>
            </a:r>
            <a:r>
              <a:rPr b="1" lang="en-GB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probability mass function</a:t>
            </a:r>
            <a:r>
              <a:rPr lang="en-GB"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8" name="Google Shape;98;p17"/>
          <p:cNvSpPr/>
          <p:nvPr/>
        </p:nvSpPr>
        <p:spPr>
          <a:xfrm>
            <a:off x="267900" y="3027175"/>
            <a:ext cx="1759200" cy="759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/>
              <a:t>Bernoulli distribution</a:t>
            </a:r>
            <a:endParaRPr b="1" sz="1800"/>
          </a:p>
        </p:txBody>
      </p:sp>
      <p:sp>
        <p:nvSpPr>
          <p:cNvPr id="99" name="Google Shape;99;p17"/>
          <p:cNvSpPr/>
          <p:nvPr/>
        </p:nvSpPr>
        <p:spPr>
          <a:xfrm>
            <a:off x="2527700" y="3027175"/>
            <a:ext cx="1759200" cy="759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/>
              <a:t>Binomial</a:t>
            </a:r>
            <a:r>
              <a:rPr b="1" lang="en-GB" sz="1800"/>
              <a:t> distribution</a:t>
            </a:r>
            <a:endParaRPr b="1" sz="1800"/>
          </a:p>
        </p:txBody>
      </p:sp>
      <p:sp>
        <p:nvSpPr>
          <p:cNvPr id="100" name="Google Shape;100;p17"/>
          <p:cNvSpPr/>
          <p:nvPr/>
        </p:nvSpPr>
        <p:spPr>
          <a:xfrm>
            <a:off x="4680350" y="3027175"/>
            <a:ext cx="1759200" cy="759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/>
              <a:t>Poisson </a:t>
            </a:r>
            <a:r>
              <a:rPr b="1" lang="en-GB" sz="1800"/>
              <a:t>distribution</a:t>
            </a:r>
            <a:endParaRPr b="1" sz="1800"/>
          </a:p>
        </p:txBody>
      </p:sp>
      <p:sp>
        <p:nvSpPr>
          <p:cNvPr id="101" name="Google Shape;101;p17"/>
          <p:cNvSpPr/>
          <p:nvPr/>
        </p:nvSpPr>
        <p:spPr>
          <a:xfrm>
            <a:off x="6770500" y="3027175"/>
            <a:ext cx="1759200" cy="759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/>
              <a:t>Geometric</a:t>
            </a:r>
            <a:r>
              <a:rPr b="1" lang="en-GB" sz="1800"/>
              <a:t> distribution</a:t>
            </a:r>
            <a:endParaRPr b="1"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311700" y="194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Continuous probability distributions</a:t>
            </a:r>
            <a:endParaRPr/>
          </a:p>
        </p:txBody>
      </p:sp>
      <p:sp>
        <p:nvSpPr>
          <p:cNvPr id="107" name="Google Shape;107;p18"/>
          <p:cNvSpPr txBox="1"/>
          <p:nvPr>
            <p:ph idx="1" type="body"/>
          </p:nvPr>
        </p:nvSpPr>
        <p:spPr>
          <a:xfrm>
            <a:off x="311700" y="937800"/>
            <a:ext cx="8520600" cy="22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  <a:r>
              <a:rPr lang="en-GB" sz="1600">
                <a:latin typeface="Comic Sans MS"/>
                <a:ea typeface="Comic Sans MS"/>
                <a:cs typeface="Comic Sans MS"/>
                <a:sym typeface="Comic Sans MS"/>
              </a:rPr>
              <a:t> continuous probability distribution (applicable to the scenarios where the set of possible outcomes can take on values in a continuous range (e.g. real numbers), such as the temperature on a given day) is typically described by </a:t>
            </a:r>
            <a:r>
              <a:rPr b="1" lang="en-GB" sz="16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probability density functions</a:t>
            </a:r>
            <a:r>
              <a:rPr lang="en-GB" sz="1600">
                <a:latin typeface="Comic Sans MS"/>
                <a:ea typeface="Comic Sans MS"/>
                <a:cs typeface="Comic Sans MS"/>
                <a:sym typeface="Comic Sans MS"/>
              </a:rPr>
              <a:t> (with the probability of any individual outcome actually being 0).</a:t>
            </a:r>
            <a:endParaRPr sz="16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600">
                <a:latin typeface="Comic Sans MS"/>
                <a:ea typeface="Comic Sans MS"/>
                <a:cs typeface="Comic Sans MS"/>
                <a:sym typeface="Comic Sans MS"/>
              </a:rPr>
              <a:t>Formally, if X is a continuous random variable, then it has a probability density function ƒ(x), and therefore its probability of falling into a given interval, say [a, b], is given by the integral</a:t>
            </a:r>
            <a:endParaRPr sz="16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8" name="Google Shape;108;p18"/>
          <p:cNvSpPr/>
          <p:nvPr/>
        </p:nvSpPr>
        <p:spPr>
          <a:xfrm>
            <a:off x="3282450" y="3175500"/>
            <a:ext cx="1759200" cy="70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/>
              <a:t>Normal</a:t>
            </a:r>
            <a:r>
              <a:rPr b="1" lang="en-GB" sz="1600"/>
              <a:t> distribution</a:t>
            </a:r>
            <a:endParaRPr b="1" sz="1600"/>
          </a:p>
        </p:txBody>
      </p:sp>
      <p:sp>
        <p:nvSpPr>
          <p:cNvPr id="109" name="Google Shape;109;p18"/>
          <p:cNvSpPr/>
          <p:nvPr/>
        </p:nvSpPr>
        <p:spPr>
          <a:xfrm>
            <a:off x="5146000" y="3346050"/>
            <a:ext cx="1759200" cy="759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/>
              <a:t>Weibull</a:t>
            </a:r>
            <a:r>
              <a:rPr b="1" lang="en-GB" sz="1600"/>
              <a:t> distribution</a:t>
            </a:r>
            <a:endParaRPr b="1" sz="1600"/>
          </a:p>
        </p:txBody>
      </p:sp>
      <p:pic>
        <p:nvPicPr>
          <p:cNvPr id="110" name="Google Shape;1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100" y="3256350"/>
            <a:ext cx="2648028" cy="7590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1" name="Google Shape;111;p18"/>
          <p:cNvSpPr/>
          <p:nvPr/>
        </p:nvSpPr>
        <p:spPr>
          <a:xfrm>
            <a:off x="7009550" y="3256350"/>
            <a:ext cx="1759200" cy="759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/>
              <a:t>Chi-square </a:t>
            </a:r>
            <a:r>
              <a:rPr b="1" lang="en-GB" sz="1600"/>
              <a:t>distribution</a:t>
            </a:r>
            <a:endParaRPr b="1" sz="1600"/>
          </a:p>
        </p:txBody>
      </p:sp>
      <p:sp>
        <p:nvSpPr>
          <p:cNvPr id="112" name="Google Shape;112;p18"/>
          <p:cNvSpPr/>
          <p:nvPr/>
        </p:nvSpPr>
        <p:spPr>
          <a:xfrm>
            <a:off x="2951825" y="4178100"/>
            <a:ext cx="1759200" cy="759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/>
              <a:t>Student’s t-distribution</a:t>
            </a:r>
            <a:endParaRPr b="1" sz="1600"/>
          </a:p>
        </p:txBody>
      </p:sp>
      <p:sp>
        <p:nvSpPr>
          <p:cNvPr id="113" name="Google Shape;113;p18"/>
          <p:cNvSpPr/>
          <p:nvPr/>
        </p:nvSpPr>
        <p:spPr>
          <a:xfrm>
            <a:off x="4955675" y="4275600"/>
            <a:ext cx="1878900" cy="510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/>
              <a:t>F-</a:t>
            </a:r>
            <a:r>
              <a:rPr b="1" lang="en-GB" sz="1600"/>
              <a:t> distribution</a:t>
            </a:r>
            <a:endParaRPr b="1" sz="1600"/>
          </a:p>
        </p:txBody>
      </p:sp>
      <p:sp>
        <p:nvSpPr>
          <p:cNvPr id="114" name="Google Shape;114;p18"/>
          <p:cNvSpPr/>
          <p:nvPr/>
        </p:nvSpPr>
        <p:spPr>
          <a:xfrm>
            <a:off x="7079225" y="4275600"/>
            <a:ext cx="1878900" cy="624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/>
              <a:t>Uniform </a:t>
            </a:r>
            <a:r>
              <a:rPr b="1" lang="en-GB" sz="1600"/>
              <a:t>distribution</a:t>
            </a:r>
            <a:endParaRPr b="1"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Probability mass function</a:t>
            </a:r>
            <a:endParaRPr/>
          </a:p>
        </p:txBody>
      </p:sp>
      <p:sp>
        <p:nvSpPr>
          <p:cNvPr id="120" name="Google Shape;120;p19"/>
          <p:cNvSpPr txBox="1"/>
          <p:nvPr>
            <p:ph idx="1" type="body"/>
          </p:nvPr>
        </p:nvSpPr>
        <p:spPr>
          <a:xfrm>
            <a:off x="311700" y="1152475"/>
            <a:ext cx="8520600" cy="17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Comic Sans MS"/>
                <a:ea typeface="Comic Sans MS"/>
                <a:cs typeface="Comic Sans MS"/>
                <a:sym typeface="Comic Sans MS"/>
              </a:rPr>
              <a:t>A probability mass function (PMF) is a function that gives the probability that a discrete random variable is exactly equal to some value. The probability mass function is often the primary means of defining a discrete probability distribution.</a:t>
            </a:r>
            <a:endParaRPr sz="16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600">
                <a:latin typeface="Comic Sans MS"/>
                <a:ea typeface="Comic Sans MS"/>
                <a:cs typeface="Comic Sans MS"/>
                <a:sym typeface="Comic Sans MS"/>
              </a:rPr>
              <a:t>Example - A fair dice has all 6 faces turning up equal probability of ⅙. On the other hand, a loaded dice may have higher probability of 3 and 6 turning up than the others.</a:t>
            </a:r>
            <a:endParaRPr sz="16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21" name="Google Shape;121;p19"/>
          <p:cNvCxnSpPr/>
          <p:nvPr/>
        </p:nvCxnSpPr>
        <p:spPr>
          <a:xfrm flipH="1" rot="10800000">
            <a:off x="446475" y="3089725"/>
            <a:ext cx="9000" cy="109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2" name="Google Shape;122;p19"/>
          <p:cNvCxnSpPr/>
          <p:nvPr/>
        </p:nvCxnSpPr>
        <p:spPr>
          <a:xfrm>
            <a:off x="455425" y="4188025"/>
            <a:ext cx="2821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3" name="Google Shape;123;p19"/>
          <p:cNvCxnSpPr/>
          <p:nvPr/>
        </p:nvCxnSpPr>
        <p:spPr>
          <a:xfrm rot="10800000">
            <a:off x="848325" y="3460400"/>
            <a:ext cx="0" cy="74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" name="Google Shape;124;p19"/>
          <p:cNvCxnSpPr/>
          <p:nvPr/>
        </p:nvCxnSpPr>
        <p:spPr>
          <a:xfrm rot="10800000">
            <a:off x="1161475" y="3446725"/>
            <a:ext cx="0" cy="74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" name="Google Shape;125;p19"/>
          <p:cNvCxnSpPr/>
          <p:nvPr/>
        </p:nvCxnSpPr>
        <p:spPr>
          <a:xfrm rot="10800000">
            <a:off x="1534125" y="3460400"/>
            <a:ext cx="0" cy="74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" name="Google Shape;126;p19"/>
          <p:cNvCxnSpPr/>
          <p:nvPr/>
        </p:nvCxnSpPr>
        <p:spPr>
          <a:xfrm rot="10800000">
            <a:off x="1847275" y="3446725"/>
            <a:ext cx="0" cy="74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" name="Google Shape;127;p19"/>
          <p:cNvCxnSpPr/>
          <p:nvPr/>
        </p:nvCxnSpPr>
        <p:spPr>
          <a:xfrm rot="10800000">
            <a:off x="2143725" y="3460400"/>
            <a:ext cx="0" cy="74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" name="Google Shape;128;p19"/>
          <p:cNvCxnSpPr/>
          <p:nvPr/>
        </p:nvCxnSpPr>
        <p:spPr>
          <a:xfrm rot="10800000">
            <a:off x="2456875" y="3446725"/>
            <a:ext cx="0" cy="74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9" name="Google Shape;129;p19"/>
          <p:cNvSpPr txBox="1"/>
          <p:nvPr/>
        </p:nvSpPr>
        <p:spPr>
          <a:xfrm>
            <a:off x="665325" y="4183275"/>
            <a:ext cx="366000" cy="2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</a:t>
            </a:r>
            <a:endParaRPr/>
          </a:p>
        </p:txBody>
      </p:sp>
      <p:sp>
        <p:nvSpPr>
          <p:cNvPr id="130" name="Google Shape;130;p19"/>
          <p:cNvSpPr txBox="1"/>
          <p:nvPr/>
        </p:nvSpPr>
        <p:spPr>
          <a:xfrm>
            <a:off x="970125" y="4183275"/>
            <a:ext cx="366000" cy="2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</a:t>
            </a:r>
            <a:endParaRPr/>
          </a:p>
        </p:txBody>
      </p:sp>
      <p:sp>
        <p:nvSpPr>
          <p:cNvPr id="131" name="Google Shape;131;p19"/>
          <p:cNvSpPr txBox="1"/>
          <p:nvPr/>
        </p:nvSpPr>
        <p:spPr>
          <a:xfrm>
            <a:off x="1351125" y="4183275"/>
            <a:ext cx="366000" cy="2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</a:t>
            </a:r>
            <a:endParaRPr/>
          </a:p>
        </p:txBody>
      </p:sp>
      <p:sp>
        <p:nvSpPr>
          <p:cNvPr id="132" name="Google Shape;132;p19"/>
          <p:cNvSpPr txBox="1"/>
          <p:nvPr/>
        </p:nvSpPr>
        <p:spPr>
          <a:xfrm>
            <a:off x="1655925" y="4183275"/>
            <a:ext cx="366000" cy="2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</a:t>
            </a:r>
            <a:endParaRPr/>
          </a:p>
        </p:txBody>
      </p:sp>
      <p:sp>
        <p:nvSpPr>
          <p:cNvPr id="133" name="Google Shape;133;p19"/>
          <p:cNvSpPr txBox="1"/>
          <p:nvPr/>
        </p:nvSpPr>
        <p:spPr>
          <a:xfrm>
            <a:off x="1960725" y="4183275"/>
            <a:ext cx="366000" cy="2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5</a:t>
            </a:r>
            <a:endParaRPr/>
          </a:p>
        </p:txBody>
      </p:sp>
      <p:sp>
        <p:nvSpPr>
          <p:cNvPr id="134" name="Google Shape;134;p19"/>
          <p:cNvSpPr txBox="1"/>
          <p:nvPr/>
        </p:nvSpPr>
        <p:spPr>
          <a:xfrm>
            <a:off x="2265525" y="4183275"/>
            <a:ext cx="366000" cy="2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9"/>
          <p:cNvSpPr txBox="1"/>
          <p:nvPr/>
        </p:nvSpPr>
        <p:spPr>
          <a:xfrm>
            <a:off x="2265525" y="4183275"/>
            <a:ext cx="366000" cy="2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6</a:t>
            </a:r>
            <a:endParaRPr/>
          </a:p>
        </p:txBody>
      </p:sp>
      <p:cxnSp>
        <p:nvCxnSpPr>
          <p:cNvPr id="136" name="Google Shape;136;p19"/>
          <p:cNvCxnSpPr/>
          <p:nvPr/>
        </p:nvCxnSpPr>
        <p:spPr>
          <a:xfrm flipH="1" rot="10800000">
            <a:off x="4408875" y="3089725"/>
            <a:ext cx="9000" cy="109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7" name="Google Shape;137;p19"/>
          <p:cNvCxnSpPr/>
          <p:nvPr/>
        </p:nvCxnSpPr>
        <p:spPr>
          <a:xfrm>
            <a:off x="4417825" y="4188025"/>
            <a:ext cx="2821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" name="Google Shape;138;p19"/>
          <p:cNvCxnSpPr/>
          <p:nvPr/>
        </p:nvCxnSpPr>
        <p:spPr>
          <a:xfrm rot="10800000">
            <a:off x="4810725" y="3812900"/>
            <a:ext cx="0" cy="388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" name="Google Shape;139;p19"/>
          <p:cNvCxnSpPr/>
          <p:nvPr/>
        </p:nvCxnSpPr>
        <p:spPr>
          <a:xfrm rot="10800000">
            <a:off x="5123875" y="3822025"/>
            <a:ext cx="0" cy="366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" name="Google Shape;140;p19"/>
          <p:cNvCxnSpPr/>
          <p:nvPr/>
        </p:nvCxnSpPr>
        <p:spPr>
          <a:xfrm rot="10800000">
            <a:off x="5496525" y="3196700"/>
            <a:ext cx="0" cy="1005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" name="Google Shape;141;p19"/>
          <p:cNvCxnSpPr/>
          <p:nvPr/>
        </p:nvCxnSpPr>
        <p:spPr>
          <a:xfrm rot="10800000">
            <a:off x="5809675" y="3813025"/>
            <a:ext cx="0" cy="375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" name="Google Shape;142;p19"/>
          <p:cNvCxnSpPr/>
          <p:nvPr/>
        </p:nvCxnSpPr>
        <p:spPr>
          <a:xfrm rot="10800000">
            <a:off x="6106125" y="3821900"/>
            <a:ext cx="0" cy="379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" name="Google Shape;143;p19"/>
          <p:cNvCxnSpPr/>
          <p:nvPr/>
        </p:nvCxnSpPr>
        <p:spPr>
          <a:xfrm rot="10800000">
            <a:off x="6419275" y="3205825"/>
            <a:ext cx="0" cy="982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4" name="Google Shape;144;p19"/>
          <p:cNvSpPr txBox="1"/>
          <p:nvPr/>
        </p:nvSpPr>
        <p:spPr>
          <a:xfrm>
            <a:off x="4627725" y="4183275"/>
            <a:ext cx="366000" cy="2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</a:t>
            </a:r>
            <a:endParaRPr/>
          </a:p>
        </p:txBody>
      </p:sp>
      <p:sp>
        <p:nvSpPr>
          <p:cNvPr id="145" name="Google Shape;145;p19"/>
          <p:cNvSpPr txBox="1"/>
          <p:nvPr/>
        </p:nvSpPr>
        <p:spPr>
          <a:xfrm>
            <a:off x="4932525" y="4183275"/>
            <a:ext cx="366000" cy="2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</a:t>
            </a:r>
            <a:endParaRPr/>
          </a:p>
        </p:txBody>
      </p:sp>
      <p:sp>
        <p:nvSpPr>
          <p:cNvPr id="146" name="Google Shape;146;p19"/>
          <p:cNvSpPr txBox="1"/>
          <p:nvPr/>
        </p:nvSpPr>
        <p:spPr>
          <a:xfrm>
            <a:off x="5313525" y="4183275"/>
            <a:ext cx="366000" cy="2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</a:t>
            </a:r>
            <a:endParaRPr/>
          </a:p>
        </p:txBody>
      </p:sp>
      <p:sp>
        <p:nvSpPr>
          <p:cNvPr id="147" name="Google Shape;147;p19"/>
          <p:cNvSpPr txBox="1"/>
          <p:nvPr/>
        </p:nvSpPr>
        <p:spPr>
          <a:xfrm>
            <a:off x="5618325" y="4183275"/>
            <a:ext cx="366000" cy="2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</a:t>
            </a:r>
            <a:endParaRPr/>
          </a:p>
        </p:txBody>
      </p:sp>
      <p:sp>
        <p:nvSpPr>
          <p:cNvPr id="148" name="Google Shape;148;p19"/>
          <p:cNvSpPr txBox="1"/>
          <p:nvPr/>
        </p:nvSpPr>
        <p:spPr>
          <a:xfrm>
            <a:off x="5923125" y="4183275"/>
            <a:ext cx="366000" cy="2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5</a:t>
            </a:r>
            <a:endParaRPr/>
          </a:p>
        </p:txBody>
      </p:sp>
      <p:sp>
        <p:nvSpPr>
          <p:cNvPr id="149" name="Google Shape;149;p19"/>
          <p:cNvSpPr txBox="1"/>
          <p:nvPr/>
        </p:nvSpPr>
        <p:spPr>
          <a:xfrm>
            <a:off x="6227925" y="4183275"/>
            <a:ext cx="366000" cy="2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9"/>
          <p:cNvSpPr txBox="1"/>
          <p:nvPr/>
        </p:nvSpPr>
        <p:spPr>
          <a:xfrm>
            <a:off x="6227925" y="4183275"/>
            <a:ext cx="366000" cy="2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6</a:t>
            </a:r>
            <a:endParaRPr/>
          </a:p>
        </p:txBody>
      </p:sp>
      <p:sp>
        <p:nvSpPr>
          <p:cNvPr id="151" name="Google Shape;151;p19"/>
          <p:cNvSpPr txBox="1"/>
          <p:nvPr/>
        </p:nvSpPr>
        <p:spPr>
          <a:xfrm>
            <a:off x="2529725" y="3513925"/>
            <a:ext cx="11967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Fair dice</a:t>
            </a:r>
            <a:endParaRPr/>
          </a:p>
        </p:txBody>
      </p:sp>
      <p:sp>
        <p:nvSpPr>
          <p:cNvPr id="152" name="Google Shape;152;p19"/>
          <p:cNvSpPr txBox="1"/>
          <p:nvPr/>
        </p:nvSpPr>
        <p:spPr>
          <a:xfrm>
            <a:off x="6575175" y="3513925"/>
            <a:ext cx="11967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Loaded dice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0"/>
          <p:cNvSpPr txBox="1"/>
          <p:nvPr>
            <p:ph type="title"/>
          </p:nvPr>
        </p:nvSpPr>
        <p:spPr>
          <a:xfrm>
            <a:off x="311700" y="328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Probability density function</a:t>
            </a:r>
            <a:endParaRPr/>
          </a:p>
        </p:txBody>
      </p:sp>
      <p:sp>
        <p:nvSpPr>
          <p:cNvPr id="158" name="Google Shape;158;p20"/>
          <p:cNvSpPr txBox="1"/>
          <p:nvPr>
            <p:ph idx="1" type="body"/>
          </p:nvPr>
        </p:nvSpPr>
        <p:spPr>
          <a:xfrm>
            <a:off x="311700" y="956050"/>
            <a:ext cx="4627200" cy="39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latin typeface="Comic Sans MS"/>
                <a:ea typeface="Comic Sans MS"/>
                <a:cs typeface="Comic Sans MS"/>
                <a:sym typeface="Comic Sans MS"/>
              </a:rPr>
              <a:t>A probability density function (PDF), or density of a continuous random variable, is a function whose value at any given sample (or point) in the sample space (the set of possible values taken by the random variable) can be interpreted as providing a relative likelihood that the value of the random variable would equal that sample. </a:t>
            </a:r>
            <a:endParaRPr sz="16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latin typeface="Comic Sans MS"/>
                <a:ea typeface="Comic Sans MS"/>
                <a:cs typeface="Comic Sans MS"/>
                <a:sym typeface="Comic Sans MS"/>
              </a:rPr>
              <a:t>In a more precise sense, the PDF is used to specify the probability of the </a:t>
            </a:r>
            <a:r>
              <a:rPr b="1" lang="en-GB" sz="1600">
                <a:latin typeface="Comic Sans MS"/>
                <a:ea typeface="Comic Sans MS"/>
                <a:cs typeface="Comic Sans MS"/>
                <a:sym typeface="Comic Sans MS"/>
              </a:rPr>
              <a:t>random variable falling within a particular range of values</a:t>
            </a:r>
            <a:r>
              <a:rPr lang="en-GB" sz="1600">
                <a:latin typeface="Comic Sans MS"/>
                <a:ea typeface="Comic Sans MS"/>
                <a:cs typeface="Comic Sans MS"/>
                <a:sym typeface="Comic Sans MS"/>
              </a:rPr>
              <a:t>, as opposed to taking on any one value.</a:t>
            </a:r>
            <a:endParaRPr sz="16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59" name="Google Shape;15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1625" y="956038"/>
            <a:ext cx="3421425" cy="3728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1"/>
          <p:cNvSpPr txBox="1"/>
          <p:nvPr>
            <p:ph type="title"/>
          </p:nvPr>
        </p:nvSpPr>
        <p:spPr>
          <a:xfrm>
            <a:off x="311700" y="133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Expectation, CDF, variance, moments</a:t>
            </a:r>
            <a:endParaRPr/>
          </a:p>
        </p:txBody>
      </p:sp>
      <p:sp>
        <p:nvSpPr>
          <p:cNvPr id="165" name="Google Shape;165;p21"/>
          <p:cNvSpPr txBox="1"/>
          <p:nvPr>
            <p:ph idx="1" type="body"/>
          </p:nvPr>
        </p:nvSpPr>
        <p:spPr>
          <a:xfrm>
            <a:off x="311700" y="774200"/>
            <a:ext cx="3029700" cy="1743300"/>
          </a:xfrm>
          <a:prstGeom prst="rect">
            <a:avLst/>
          </a:prstGeom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GB" sz="16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CDF</a:t>
            </a:r>
            <a:r>
              <a:rPr lang="en-GB" sz="1600">
                <a:latin typeface="Comic Sans MS"/>
                <a:ea typeface="Comic Sans MS"/>
                <a:cs typeface="Comic Sans MS"/>
                <a:sym typeface="Comic Sans MS"/>
              </a:rPr>
              <a:t>: Cumulative distribution function (CDF) of a real-valued random variable </a:t>
            </a:r>
            <a:r>
              <a:rPr b="1" i="1" lang="en-GB" sz="1600"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  <a:r>
              <a:rPr lang="en-GB" sz="1600">
                <a:latin typeface="Comic Sans MS"/>
                <a:ea typeface="Comic Sans MS"/>
                <a:cs typeface="Comic Sans MS"/>
                <a:sym typeface="Comic Sans MS"/>
              </a:rPr>
              <a:t>, evaluated at </a:t>
            </a:r>
            <a:r>
              <a:rPr b="1" i="1" lang="en-GB" sz="1600"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  <a:r>
              <a:rPr lang="en-GB" sz="1600">
                <a:latin typeface="Comic Sans MS"/>
                <a:ea typeface="Comic Sans MS"/>
                <a:cs typeface="Comic Sans MS"/>
                <a:sym typeface="Comic Sans MS"/>
              </a:rPr>
              <a:t>, is the probability that </a:t>
            </a:r>
            <a:r>
              <a:rPr b="1" i="1" lang="en-GB" sz="1600"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  <a:r>
              <a:rPr lang="en-GB" sz="1600">
                <a:latin typeface="Comic Sans MS"/>
                <a:ea typeface="Comic Sans MS"/>
                <a:cs typeface="Comic Sans MS"/>
                <a:sym typeface="Comic Sans MS"/>
              </a:rPr>
              <a:t> will take a value less than or equal to </a:t>
            </a:r>
            <a:r>
              <a:rPr b="1" i="1" lang="en-GB" sz="1600"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  <a:r>
              <a:rPr lang="en-GB" sz="1600"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 sz="16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66" name="Google Shape;166;p21"/>
          <p:cNvSpPr txBox="1"/>
          <p:nvPr>
            <p:ph idx="1" type="body"/>
          </p:nvPr>
        </p:nvSpPr>
        <p:spPr>
          <a:xfrm>
            <a:off x="341038" y="3036825"/>
            <a:ext cx="2775000" cy="1571100"/>
          </a:xfrm>
          <a:prstGeom prst="rect">
            <a:avLst/>
          </a:prstGeom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GB" sz="16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Expectation</a:t>
            </a:r>
            <a:r>
              <a:rPr lang="en-GB" sz="1600">
                <a:latin typeface="Comic Sans MS"/>
                <a:ea typeface="Comic Sans MS"/>
                <a:cs typeface="Comic Sans MS"/>
                <a:sym typeface="Comic Sans MS"/>
              </a:rPr>
              <a:t>: </a:t>
            </a:r>
            <a:r>
              <a:rPr lang="en-GB" sz="1600">
                <a:latin typeface="Comic Sans MS"/>
                <a:ea typeface="Comic Sans MS"/>
                <a:cs typeface="Comic Sans MS"/>
                <a:sym typeface="Comic Sans MS"/>
              </a:rPr>
              <a:t>The expected value of a random variable is the long-run average value of repetitions of the same experiment.</a:t>
            </a:r>
            <a:endParaRPr sz="16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67" name="Google Shape;16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840" y="2517500"/>
            <a:ext cx="2663375" cy="519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6500" y="4607925"/>
            <a:ext cx="1661840" cy="51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12675" y="2108400"/>
            <a:ext cx="3580150" cy="45997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1"/>
          <p:cNvSpPr txBox="1"/>
          <p:nvPr>
            <p:ph idx="1" type="body"/>
          </p:nvPr>
        </p:nvSpPr>
        <p:spPr>
          <a:xfrm>
            <a:off x="3452300" y="774200"/>
            <a:ext cx="5315100" cy="1266000"/>
          </a:xfrm>
          <a:prstGeom prst="rect">
            <a:avLst/>
          </a:prstGeom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GB" sz="16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Variance</a:t>
            </a:r>
            <a:r>
              <a:rPr lang="en-GB" sz="1600">
                <a:latin typeface="Comic Sans MS"/>
                <a:ea typeface="Comic Sans MS"/>
                <a:cs typeface="Comic Sans MS"/>
                <a:sym typeface="Comic Sans MS"/>
              </a:rPr>
              <a:t>: T</a:t>
            </a:r>
            <a:r>
              <a:rPr lang="en-GB" sz="1600">
                <a:latin typeface="Comic Sans MS"/>
                <a:ea typeface="Comic Sans MS"/>
                <a:cs typeface="Comic Sans MS"/>
                <a:sym typeface="Comic Sans MS"/>
              </a:rPr>
              <a:t>he expectation of the squared deviation of a random variable from its mean. Informally, it measures how far a set of (random) numbers are spread out from their average value.</a:t>
            </a:r>
            <a:endParaRPr sz="16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71" name="Google Shape;171;p21"/>
          <p:cNvSpPr txBox="1"/>
          <p:nvPr>
            <p:ph idx="1" type="body"/>
          </p:nvPr>
        </p:nvSpPr>
        <p:spPr>
          <a:xfrm>
            <a:off x="3410175" y="2843300"/>
            <a:ext cx="5513100" cy="1871700"/>
          </a:xfrm>
          <a:prstGeom prst="rect">
            <a:avLst/>
          </a:prstGeom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GB" sz="16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Moments</a:t>
            </a:r>
            <a:r>
              <a:rPr lang="en-GB" sz="1600">
                <a:latin typeface="Comic Sans MS"/>
                <a:ea typeface="Comic Sans MS"/>
                <a:cs typeface="Comic Sans MS"/>
                <a:sym typeface="Comic Sans MS"/>
              </a:rPr>
              <a:t>: A</a:t>
            </a:r>
            <a:r>
              <a:rPr lang="en-GB" sz="1600">
                <a:latin typeface="Comic Sans MS"/>
                <a:ea typeface="Comic Sans MS"/>
                <a:cs typeface="Comic Sans MS"/>
                <a:sym typeface="Comic Sans MS"/>
              </a:rPr>
              <a:t> moment is a specific quantitative measure of the shape of a function. For probability distributions, they, collectively, determine all the properties. First raw moment is </a:t>
            </a:r>
            <a:r>
              <a:rPr b="1" lang="en-GB" sz="1600">
                <a:latin typeface="Comic Sans MS"/>
                <a:ea typeface="Comic Sans MS"/>
                <a:cs typeface="Comic Sans MS"/>
                <a:sym typeface="Comic Sans MS"/>
              </a:rPr>
              <a:t>mean</a:t>
            </a:r>
            <a:r>
              <a:rPr lang="en-GB" sz="1600">
                <a:latin typeface="Comic Sans MS"/>
                <a:ea typeface="Comic Sans MS"/>
                <a:cs typeface="Comic Sans MS"/>
                <a:sym typeface="Comic Sans MS"/>
              </a:rPr>
              <a:t>, second central moment is </a:t>
            </a:r>
            <a:r>
              <a:rPr b="1" lang="en-GB" sz="1600">
                <a:latin typeface="Comic Sans MS"/>
                <a:ea typeface="Comic Sans MS"/>
                <a:cs typeface="Comic Sans MS"/>
                <a:sym typeface="Comic Sans MS"/>
              </a:rPr>
              <a:t>variance</a:t>
            </a:r>
            <a:r>
              <a:rPr lang="en-GB" sz="1600">
                <a:latin typeface="Comic Sans MS"/>
                <a:ea typeface="Comic Sans MS"/>
                <a:cs typeface="Comic Sans MS"/>
                <a:sym typeface="Comic Sans MS"/>
              </a:rPr>
              <a:t>, 3rd and 4th standardized moments are </a:t>
            </a:r>
            <a:r>
              <a:rPr b="1" lang="en-GB" sz="1600">
                <a:latin typeface="Comic Sans MS"/>
                <a:ea typeface="Comic Sans MS"/>
                <a:cs typeface="Comic Sans MS"/>
                <a:sym typeface="Comic Sans MS"/>
              </a:rPr>
              <a:t>skewness</a:t>
            </a:r>
            <a:r>
              <a:rPr lang="en-GB" sz="1600">
                <a:latin typeface="Comic Sans MS"/>
                <a:ea typeface="Comic Sans MS"/>
                <a:cs typeface="Comic Sans MS"/>
                <a:sym typeface="Comic Sans MS"/>
              </a:rPr>
              <a:t> and </a:t>
            </a:r>
            <a:r>
              <a:rPr b="1" lang="en-GB" sz="1600">
                <a:latin typeface="Comic Sans MS"/>
                <a:ea typeface="Comic Sans MS"/>
                <a:cs typeface="Comic Sans MS"/>
                <a:sym typeface="Comic Sans MS"/>
              </a:rPr>
              <a:t>kurtosis</a:t>
            </a:r>
            <a:r>
              <a:rPr lang="en-GB" sz="1600">
                <a:latin typeface="Comic Sans MS"/>
                <a:ea typeface="Comic Sans MS"/>
                <a:cs typeface="Comic Sans MS"/>
                <a:sym typeface="Comic Sans MS"/>
              </a:rPr>
              <a:t>, respectively.</a:t>
            </a:r>
            <a:endParaRPr sz="16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