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1A60CF-D47F-42EE-95B8-6CE24AE7B4E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C01532F6-AC57-4041-A833-69AD5D1DDB82}">
      <dgm:prSet phldrT="[Text]" custT="1"/>
      <dgm:spPr/>
      <dgm:t>
        <a:bodyPr/>
        <a:lstStyle/>
        <a:p>
          <a:r>
            <a:rPr lang="en-IN" sz="1800" dirty="0" smtClean="0">
              <a:solidFill>
                <a:schemeClr val="bg1"/>
              </a:solidFill>
              <a:latin typeface="Arial" panose="020B0604020202020204" pitchFamily="34" charset="0"/>
              <a:cs typeface="Arial" panose="020B0604020202020204" pitchFamily="34" charset="0"/>
            </a:rPr>
            <a:t>Z(s)</a:t>
          </a:r>
          <a:endParaRPr lang="en-IN" sz="1800" dirty="0">
            <a:solidFill>
              <a:schemeClr val="bg1"/>
            </a:solidFill>
            <a:latin typeface="Arial" panose="020B0604020202020204" pitchFamily="34" charset="0"/>
            <a:cs typeface="Arial" panose="020B0604020202020204" pitchFamily="34" charset="0"/>
          </a:endParaRPr>
        </a:p>
      </dgm:t>
    </dgm:pt>
    <dgm:pt modelId="{474D9562-390C-4837-AED5-11160A967C54}" type="parTrans" cxnId="{BC9B8679-30B9-4D13-B215-9C171C2293F6}">
      <dgm:prSet/>
      <dgm:spPr/>
      <dgm:t>
        <a:bodyPr/>
        <a:lstStyle/>
        <a:p>
          <a:endParaRPr lang="en-IN"/>
        </a:p>
      </dgm:t>
    </dgm:pt>
    <dgm:pt modelId="{7289E5B2-F5E9-440B-894F-D7EF54D11E7D}" type="sibTrans" cxnId="{BC9B8679-30B9-4D13-B215-9C171C2293F6}">
      <dgm:prSet/>
      <dgm:spPr/>
      <dgm:t>
        <a:bodyPr/>
        <a:lstStyle/>
        <a:p>
          <a:endParaRPr lang="en-IN"/>
        </a:p>
      </dgm:t>
    </dgm:pt>
    <mc:AlternateContent xmlns:mc="http://schemas.openxmlformats.org/markup-compatibility/2006" xmlns:a14="http://schemas.microsoft.com/office/drawing/2010/main">
      <mc:Choice Requires="a14">
        <dgm:pt modelId="{56F986EA-CB21-4E96-A71A-3DD6CB27FCB4}">
          <dgm:prSet phldrT="[Text]" custT="1"/>
          <dgm:spPr/>
          <dgm:t>
            <a:bodyPr/>
            <a:lstStyle/>
            <a:p>
              <a:r>
                <a:rPr lang="en-IN" sz="1400" dirty="0" smtClean="0">
                  <a:solidFill>
                    <a:schemeClr val="bg1"/>
                  </a:solidFill>
                  <a:latin typeface="Arial" panose="020B0604020202020204" pitchFamily="34" charset="0"/>
                  <a:cs typeface="Arial" panose="020B0604020202020204" pitchFamily="34" charset="0"/>
                </a:rPr>
                <a:t>No imaginary poles</a:t>
              </a:r>
            </a:p>
            <a:p>
              <a:r>
                <a:rPr lang="en-IN" sz="1400" dirty="0" smtClean="0">
                  <a:solidFill>
                    <a:schemeClr val="bg1"/>
                  </a:solidFill>
                  <a:latin typeface="Arial" panose="020B0604020202020204" pitchFamily="34" charset="0"/>
                  <a:cs typeface="Arial" panose="020B0604020202020204" pitchFamily="34" charset="0"/>
                </a:rPr>
                <a:t>Z(</a:t>
              </a:r>
              <a14:m>
                <m:oMath xmlns:m="http://schemas.openxmlformats.org/officeDocument/2006/math">
                  <m:r>
                    <a:rPr lang="en-IN" sz="140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m:t>
                  </m:r>
                </m:oMath>
              </a14:m>
              <a:r>
                <a:rPr lang="en-IN" sz="1400" dirty="0" smtClean="0">
                  <a:solidFill>
                    <a:schemeClr val="bg1"/>
                  </a:solidFill>
                  <a:latin typeface="Arial" panose="020B0604020202020204" pitchFamily="34" charset="0"/>
                  <a:cs typeface="Arial" panose="020B0604020202020204" pitchFamily="34" charset="0"/>
                </a:rPr>
                <a:t>) = 0 (Strictly proper)</a:t>
              </a:r>
            </a:p>
            <a:p>
              <a:r>
                <a:rPr lang="en-IN" sz="1400" dirty="0" smtClean="0">
                  <a:solidFill>
                    <a:schemeClr val="bg1"/>
                  </a:solidFill>
                  <a:latin typeface="Arial" panose="020B0604020202020204" pitchFamily="34" charset="0"/>
                  <a:cs typeface="Arial" panose="020B0604020202020204" pitchFamily="34" charset="0"/>
                </a:rPr>
                <a:t>(THEOREM 1)</a:t>
              </a:r>
              <a:endParaRPr lang="en-IN" sz="1400" dirty="0">
                <a:solidFill>
                  <a:schemeClr val="bg1"/>
                </a:solidFill>
                <a:latin typeface="Arial" panose="020B0604020202020204" pitchFamily="34" charset="0"/>
                <a:cs typeface="Arial" panose="020B0604020202020204" pitchFamily="34" charset="0"/>
              </a:endParaRPr>
            </a:p>
          </dgm:t>
        </dgm:pt>
      </mc:Choice>
      <mc:Fallback xmlns="">
        <dgm:pt modelId="{56F986EA-CB21-4E96-A71A-3DD6CB27FCB4}">
          <dgm:prSet phldrT="[Text]" custT="1"/>
          <dgm:spPr/>
          <dgm:t>
            <a:bodyPr/>
            <a:lstStyle/>
            <a:p>
              <a:r>
                <a:rPr lang="en-IN" sz="1400" dirty="0" smtClean="0">
                  <a:solidFill>
                    <a:schemeClr val="bg1"/>
                  </a:solidFill>
                  <a:latin typeface="Arial" panose="020B0604020202020204" pitchFamily="34" charset="0"/>
                  <a:cs typeface="Arial" panose="020B0604020202020204" pitchFamily="34" charset="0"/>
                </a:rPr>
                <a:t>No imaginary poles</a:t>
              </a:r>
            </a:p>
            <a:p>
              <a:r>
                <a:rPr lang="en-IN" sz="1400" dirty="0" smtClean="0">
                  <a:solidFill>
                    <a:schemeClr val="bg1"/>
                  </a:solidFill>
                  <a:latin typeface="Arial" panose="020B0604020202020204" pitchFamily="34" charset="0"/>
                  <a:cs typeface="Arial" panose="020B0604020202020204" pitchFamily="34" charset="0"/>
                </a:rPr>
                <a:t>Z(</a:t>
              </a:r>
              <a:r>
                <a:rPr lang="en-IN" sz="140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IN" sz="1400" dirty="0" smtClean="0">
                  <a:solidFill>
                    <a:schemeClr val="bg1"/>
                  </a:solidFill>
                  <a:latin typeface="Arial" panose="020B0604020202020204" pitchFamily="34" charset="0"/>
                  <a:cs typeface="Arial" panose="020B0604020202020204" pitchFamily="34" charset="0"/>
                </a:rPr>
                <a:t>) </a:t>
              </a:r>
              <a:r>
                <a:rPr lang="en-IN" sz="1400" dirty="0" smtClean="0">
                  <a:solidFill>
                    <a:schemeClr val="bg1"/>
                  </a:solidFill>
                  <a:latin typeface="Arial" panose="020B0604020202020204" pitchFamily="34" charset="0"/>
                  <a:cs typeface="Arial" panose="020B0604020202020204" pitchFamily="34" charset="0"/>
                </a:rPr>
                <a:t>= </a:t>
              </a:r>
              <a:r>
                <a:rPr lang="en-IN" sz="1400" dirty="0" smtClean="0">
                  <a:solidFill>
                    <a:schemeClr val="bg1"/>
                  </a:solidFill>
                  <a:latin typeface="Arial" panose="020B0604020202020204" pitchFamily="34" charset="0"/>
                  <a:cs typeface="Arial" panose="020B0604020202020204" pitchFamily="34" charset="0"/>
                </a:rPr>
                <a:t>0 (Strictly proper)</a:t>
              </a:r>
              <a:endParaRPr lang="en-IN" sz="1400" dirty="0" smtClean="0">
                <a:solidFill>
                  <a:schemeClr val="bg1"/>
                </a:solidFill>
                <a:latin typeface="Arial" panose="020B0604020202020204" pitchFamily="34" charset="0"/>
                <a:cs typeface="Arial" panose="020B0604020202020204" pitchFamily="34" charset="0"/>
              </a:endParaRPr>
            </a:p>
            <a:p>
              <a:r>
                <a:rPr lang="en-IN" sz="1400" dirty="0" smtClean="0">
                  <a:solidFill>
                    <a:schemeClr val="bg1"/>
                  </a:solidFill>
                  <a:latin typeface="Arial" panose="020B0604020202020204" pitchFamily="34" charset="0"/>
                  <a:cs typeface="Arial" panose="020B0604020202020204" pitchFamily="34" charset="0"/>
                </a:rPr>
                <a:t>(THEOREM 1)</a:t>
              </a:r>
              <a:endParaRPr lang="en-IN" sz="1400" dirty="0">
                <a:solidFill>
                  <a:schemeClr val="bg1"/>
                </a:solidFill>
                <a:latin typeface="Arial" panose="020B0604020202020204" pitchFamily="34" charset="0"/>
                <a:cs typeface="Arial" panose="020B0604020202020204" pitchFamily="34" charset="0"/>
              </a:endParaRPr>
            </a:p>
          </dgm:t>
        </dgm:pt>
      </mc:Fallback>
    </mc:AlternateContent>
    <dgm:pt modelId="{E6AEBCC7-D993-4BBE-BE18-928AD0778504}" type="parTrans" cxnId="{BBC81975-EA69-41AF-9CFC-6E6A9458A531}">
      <dgm:prSet custT="1"/>
      <dgm:spPr/>
      <dgm:t>
        <a:bodyPr/>
        <a:lstStyle/>
        <a:p>
          <a:endParaRPr lang="en-IN" sz="1800">
            <a:solidFill>
              <a:schemeClr val="bg1"/>
            </a:solidFill>
            <a:latin typeface="Arial" panose="020B0604020202020204" pitchFamily="34" charset="0"/>
            <a:cs typeface="Arial" panose="020B0604020202020204" pitchFamily="34" charset="0"/>
          </a:endParaRPr>
        </a:p>
      </dgm:t>
    </dgm:pt>
    <dgm:pt modelId="{5F8DD29F-F142-4D57-B3ED-5DDF217ADEB1}" type="sibTrans" cxnId="{BBC81975-EA69-41AF-9CFC-6E6A9458A531}">
      <dgm:prSet/>
      <dgm:spPr/>
      <dgm:t>
        <a:bodyPr/>
        <a:lstStyle/>
        <a:p>
          <a:endParaRPr lang="en-IN"/>
        </a:p>
      </dgm:t>
    </dgm:pt>
    <mc:AlternateContent xmlns:mc="http://schemas.openxmlformats.org/markup-compatibility/2006" xmlns:a14="http://schemas.microsoft.com/office/drawing/2010/main">
      <mc:Choice Requires="a14">
        <dgm:pt modelId="{519B4047-A41F-405D-910D-F160182F6E51}">
          <dgm:prSet phldrT="[Text]" custT="1"/>
          <dgm:spPr/>
          <dgm:t>
            <a:bodyPr/>
            <a:lstStyle/>
            <a:p>
              <a:r>
                <a:rPr lang="en-IN" sz="1400" dirty="0" smtClean="0">
                  <a:solidFill>
                    <a:schemeClr val="bg1"/>
                  </a:solidFill>
                  <a:latin typeface="Arial" panose="020B0604020202020204" pitchFamily="34" charset="0"/>
                  <a:cs typeface="Arial" panose="020B0604020202020204" pitchFamily="34" charset="0"/>
                </a:rPr>
                <a:t>Pure imaginary poles</a:t>
              </a:r>
            </a:p>
            <a:p>
              <a:r>
                <a:rPr lang="en-IN" sz="1400" dirty="0" smtClean="0">
                  <a:solidFill>
                    <a:schemeClr val="bg1"/>
                  </a:solidFill>
                  <a:latin typeface="Arial" panose="020B0604020202020204" pitchFamily="34" charset="0"/>
                  <a:cs typeface="Arial" panose="020B0604020202020204" pitchFamily="34" charset="0"/>
                </a:rPr>
                <a:t>Z(</a:t>
              </a:r>
              <a14:m>
                <m:oMath xmlns:m="http://schemas.openxmlformats.org/officeDocument/2006/math">
                  <m:r>
                    <a:rPr lang="en-IN" sz="140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m:t>
                  </m:r>
                </m:oMath>
              </a14:m>
              <a:r>
                <a:rPr lang="en-IN" sz="1400" dirty="0" smtClean="0">
                  <a:solidFill>
                    <a:schemeClr val="bg1"/>
                  </a:solidFill>
                  <a:latin typeface="Arial" panose="020B0604020202020204" pitchFamily="34" charset="0"/>
                  <a:cs typeface="Arial" panose="020B0604020202020204" pitchFamily="34" charset="0"/>
                </a:rPr>
                <a:t>) = 0 (Strictly proper)</a:t>
              </a:r>
            </a:p>
            <a:p>
              <a:r>
                <a:rPr lang="en-IN" sz="1400" dirty="0" smtClean="0">
                  <a:solidFill>
                    <a:schemeClr val="bg1"/>
                  </a:solidFill>
                  <a:latin typeface="Arial" panose="020B0604020202020204" pitchFamily="34" charset="0"/>
                  <a:cs typeface="Arial" panose="020B0604020202020204" pitchFamily="34" charset="0"/>
                </a:rPr>
                <a:t>(THEOREM 2)</a:t>
              </a:r>
              <a:endParaRPr lang="en-IN" sz="1400" dirty="0">
                <a:solidFill>
                  <a:schemeClr val="bg1"/>
                </a:solidFill>
                <a:latin typeface="Arial" panose="020B0604020202020204" pitchFamily="34" charset="0"/>
                <a:cs typeface="Arial" panose="020B0604020202020204" pitchFamily="34" charset="0"/>
              </a:endParaRPr>
            </a:p>
          </dgm:t>
        </dgm:pt>
      </mc:Choice>
      <mc:Fallback xmlns="">
        <dgm:pt modelId="{519B4047-A41F-405D-910D-F160182F6E51}">
          <dgm:prSet phldrT="[Text]" custT="1"/>
          <dgm:spPr/>
          <dgm:t>
            <a:bodyPr/>
            <a:lstStyle/>
            <a:p>
              <a:r>
                <a:rPr lang="en-IN" sz="1400" dirty="0" smtClean="0">
                  <a:solidFill>
                    <a:schemeClr val="bg1"/>
                  </a:solidFill>
                  <a:latin typeface="Arial" panose="020B0604020202020204" pitchFamily="34" charset="0"/>
                  <a:cs typeface="Arial" panose="020B0604020202020204" pitchFamily="34" charset="0"/>
                </a:rPr>
                <a:t>Pure imaginary poles</a:t>
              </a:r>
            </a:p>
            <a:p>
              <a:r>
                <a:rPr lang="en-IN" sz="1400" dirty="0" smtClean="0">
                  <a:solidFill>
                    <a:schemeClr val="bg1"/>
                  </a:solidFill>
                  <a:latin typeface="Arial" panose="020B0604020202020204" pitchFamily="34" charset="0"/>
                  <a:cs typeface="Arial" panose="020B0604020202020204" pitchFamily="34" charset="0"/>
                </a:rPr>
                <a:t>Z(</a:t>
              </a:r>
              <a:r>
                <a:rPr lang="en-IN" sz="140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IN" sz="1400" dirty="0" smtClean="0">
                  <a:solidFill>
                    <a:schemeClr val="bg1"/>
                  </a:solidFill>
                  <a:latin typeface="Arial" panose="020B0604020202020204" pitchFamily="34" charset="0"/>
                  <a:cs typeface="Arial" panose="020B0604020202020204" pitchFamily="34" charset="0"/>
                </a:rPr>
                <a:t>) </a:t>
              </a:r>
              <a:r>
                <a:rPr lang="en-IN" sz="1400" dirty="0" smtClean="0">
                  <a:solidFill>
                    <a:schemeClr val="bg1"/>
                  </a:solidFill>
                  <a:latin typeface="Arial" panose="020B0604020202020204" pitchFamily="34" charset="0"/>
                  <a:cs typeface="Arial" panose="020B0604020202020204" pitchFamily="34" charset="0"/>
                </a:rPr>
                <a:t>= </a:t>
              </a:r>
              <a:r>
                <a:rPr lang="en-IN" sz="1400" dirty="0" smtClean="0">
                  <a:solidFill>
                    <a:schemeClr val="bg1"/>
                  </a:solidFill>
                  <a:latin typeface="Arial" panose="020B0604020202020204" pitchFamily="34" charset="0"/>
                  <a:cs typeface="Arial" panose="020B0604020202020204" pitchFamily="34" charset="0"/>
                </a:rPr>
                <a:t>0 (Strictly proper)</a:t>
              </a:r>
              <a:endParaRPr lang="en-IN" sz="1400" dirty="0" smtClean="0">
                <a:solidFill>
                  <a:schemeClr val="bg1"/>
                </a:solidFill>
                <a:latin typeface="Arial" panose="020B0604020202020204" pitchFamily="34" charset="0"/>
                <a:cs typeface="Arial" panose="020B0604020202020204" pitchFamily="34" charset="0"/>
              </a:endParaRPr>
            </a:p>
            <a:p>
              <a:r>
                <a:rPr lang="en-IN" sz="1400" dirty="0" smtClean="0">
                  <a:solidFill>
                    <a:schemeClr val="bg1"/>
                  </a:solidFill>
                  <a:latin typeface="Arial" panose="020B0604020202020204" pitchFamily="34" charset="0"/>
                  <a:cs typeface="Arial" panose="020B0604020202020204" pitchFamily="34" charset="0"/>
                </a:rPr>
                <a:t>(THEOREM 2)</a:t>
              </a:r>
              <a:endParaRPr lang="en-IN" sz="1400" dirty="0">
                <a:solidFill>
                  <a:schemeClr val="bg1"/>
                </a:solidFill>
                <a:latin typeface="Arial" panose="020B0604020202020204" pitchFamily="34" charset="0"/>
                <a:cs typeface="Arial" panose="020B0604020202020204" pitchFamily="34" charset="0"/>
              </a:endParaRPr>
            </a:p>
          </dgm:t>
        </dgm:pt>
      </mc:Fallback>
    </mc:AlternateContent>
    <dgm:pt modelId="{3E0F2780-9B22-4BFA-87E3-A2AF87628FEE}" type="parTrans" cxnId="{6E0CC970-1419-48B7-A062-FDC7B5FFB169}">
      <dgm:prSet custT="1"/>
      <dgm:spPr/>
      <dgm:t>
        <a:bodyPr/>
        <a:lstStyle/>
        <a:p>
          <a:endParaRPr lang="en-IN" sz="1800">
            <a:solidFill>
              <a:schemeClr val="bg1"/>
            </a:solidFill>
            <a:latin typeface="Arial" panose="020B0604020202020204" pitchFamily="34" charset="0"/>
            <a:cs typeface="Arial" panose="020B0604020202020204" pitchFamily="34" charset="0"/>
          </a:endParaRPr>
        </a:p>
      </dgm:t>
    </dgm:pt>
    <dgm:pt modelId="{C10F8A1D-D2D2-4E39-87F3-683763F3B830}" type="sibTrans" cxnId="{6E0CC970-1419-48B7-A062-FDC7B5FFB169}">
      <dgm:prSet/>
      <dgm:spPr/>
      <dgm:t>
        <a:bodyPr/>
        <a:lstStyle/>
        <a:p>
          <a:endParaRPr lang="en-IN"/>
        </a:p>
      </dgm:t>
    </dgm:pt>
    <mc:AlternateContent xmlns:mc="http://schemas.openxmlformats.org/markup-compatibility/2006">
      <mc:Choice xmlns:a14="http://schemas.microsoft.com/office/drawing/2010/main" Requires="a14">
        <dgm:pt modelId="{CD6220B7-7C1F-4744-98EE-EC56B6BCF20B}">
          <dgm:prSet phldrT="[Text]" custT="1"/>
          <dgm:spPr/>
          <dgm:t>
            <a:bodyPr/>
            <a:lstStyle/>
            <a:p>
              <a:r>
                <a:rPr lang="en-IN" sz="1400" dirty="0" smtClean="0">
                  <a:solidFill>
                    <a:schemeClr val="bg1"/>
                  </a:solidFill>
                  <a:latin typeface="Arial" panose="020B0604020202020204" pitchFamily="34" charset="0"/>
                  <a:cs typeface="Arial" panose="020B0604020202020204" pitchFamily="34" charset="0"/>
                </a:rPr>
                <a:t>General </a:t>
              </a:r>
              <a:r>
                <a:rPr lang="en-IN" sz="1400" dirty="0" smtClean="0">
                  <a:solidFill>
                    <a:schemeClr val="bg1"/>
                  </a:solidFill>
                  <a:latin typeface="Arial" panose="020B0604020202020204" pitchFamily="34" charset="0"/>
                  <a:cs typeface="Arial" panose="020B0604020202020204" pitchFamily="34" charset="0"/>
                </a:rPr>
                <a:t>Transfer Function</a:t>
              </a:r>
              <a:endParaRPr lang="en-IN" sz="1400" dirty="0" smtClean="0">
                <a:solidFill>
                  <a:schemeClr val="bg1"/>
                </a:solidFill>
                <a:latin typeface="Arial" panose="020B0604020202020204" pitchFamily="34" charset="0"/>
                <a:cs typeface="Arial" panose="020B0604020202020204" pitchFamily="34" charset="0"/>
              </a:endParaRPr>
            </a:p>
            <a:p>
              <a:r>
                <a:rPr lang="en-IN" sz="1400" dirty="0" smtClean="0">
                  <a:solidFill>
                    <a:schemeClr val="bg1"/>
                  </a:solidFill>
                  <a:latin typeface="Arial" panose="020B0604020202020204" pitchFamily="34" charset="0"/>
                  <a:cs typeface="Arial" panose="020B0604020202020204" pitchFamily="34" charset="0"/>
                </a:rPr>
                <a:t>Z(</a:t>
              </a:r>
              <a14:m>
                <m:oMath xmlns:m="http://schemas.openxmlformats.org/officeDocument/2006/math">
                  <m:r>
                    <a:rPr lang="en-IN" sz="1400" i="1" smtClean="0">
                      <a:solidFill>
                        <a:schemeClr val="bg1"/>
                      </a:solidFill>
                      <a:latin typeface="Cambria Math" panose="02040503050406030204" pitchFamily="18" charset="0"/>
                      <a:ea typeface="Cambria Math" panose="02040503050406030204" pitchFamily="18" charset="0"/>
                      <a:cs typeface="Arial" panose="020B0604020202020204" pitchFamily="34" charset="0"/>
                    </a:rPr>
                    <m:t>∞</m:t>
                  </m:r>
                </m:oMath>
              </a14:m>
              <a:r>
                <a:rPr lang="en-IN" sz="1400" dirty="0" smtClean="0">
                  <a:solidFill>
                    <a:schemeClr val="bg1"/>
                  </a:solidFill>
                  <a:latin typeface="Arial" panose="020B0604020202020204" pitchFamily="34" charset="0"/>
                  <a:cs typeface="Arial" panose="020B0604020202020204" pitchFamily="34" charset="0"/>
                </a:rPr>
                <a:t>) is finite (Proper)</a:t>
              </a:r>
            </a:p>
            <a:p>
              <a:r>
                <a:rPr lang="en-IN" sz="1400" dirty="0" smtClean="0">
                  <a:solidFill>
                    <a:schemeClr val="bg1"/>
                  </a:solidFill>
                  <a:latin typeface="Arial" panose="020B0604020202020204" pitchFamily="34" charset="0"/>
                  <a:cs typeface="Arial" panose="020B0604020202020204" pitchFamily="34" charset="0"/>
                </a:rPr>
                <a:t>(THEOREM 3)</a:t>
              </a:r>
              <a:endParaRPr lang="en-IN" sz="1400" dirty="0">
                <a:solidFill>
                  <a:schemeClr val="bg1"/>
                </a:solidFill>
                <a:latin typeface="Arial" panose="020B0604020202020204" pitchFamily="34" charset="0"/>
                <a:cs typeface="Arial" panose="020B0604020202020204" pitchFamily="34" charset="0"/>
              </a:endParaRPr>
            </a:p>
          </dgm:t>
        </dgm:pt>
      </mc:Choice>
      <mc:Fallback>
        <dgm:pt modelId="{CD6220B7-7C1F-4744-98EE-EC56B6BCF20B}">
          <dgm:prSet phldrT="[Text]" custT="1"/>
          <dgm:spPr/>
          <dgm:t>
            <a:bodyPr/>
            <a:lstStyle/>
            <a:p>
              <a:r>
                <a:rPr lang="en-IN" sz="1400" dirty="0" smtClean="0">
                  <a:solidFill>
                    <a:schemeClr val="bg1"/>
                  </a:solidFill>
                  <a:latin typeface="Arial" panose="020B0604020202020204" pitchFamily="34" charset="0"/>
                  <a:cs typeface="Arial" panose="020B0604020202020204" pitchFamily="34" charset="0"/>
                </a:rPr>
                <a:t>General </a:t>
              </a:r>
              <a:r>
                <a:rPr lang="en-IN" sz="1400" dirty="0" smtClean="0">
                  <a:solidFill>
                    <a:schemeClr val="bg1"/>
                  </a:solidFill>
                  <a:latin typeface="Arial" panose="020B0604020202020204" pitchFamily="34" charset="0"/>
                  <a:cs typeface="Arial" panose="020B0604020202020204" pitchFamily="34" charset="0"/>
                </a:rPr>
                <a:t>Transfer Function</a:t>
              </a:r>
              <a:endParaRPr lang="en-IN" sz="1400" dirty="0" smtClean="0">
                <a:solidFill>
                  <a:schemeClr val="bg1"/>
                </a:solidFill>
                <a:latin typeface="Arial" panose="020B0604020202020204" pitchFamily="34" charset="0"/>
                <a:cs typeface="Arial" panose="020B0604020202020204" pitchFamily="34" charset="0"/>
              </a:endParaRPr>
            </a:p>
            <a:p>
              <a:r>
                <a:rPr lang="en-IN" sz="1400" dirty="0" smtClean="0">
                  <a:solidFill>
                    <a:schemeClr val="bg1"/>
                  </a:solidFill>
                  <a:latin typeface="Arial" panose="020B0604020202020204" pitchFamily="34" charset="0"/>
                  <a:cs typeface="Arial" panose="020B0604020202020204" pitchFamily="34" charset="0"/>
                </a:rPr>
                <a:t>Z(</a:t>
              </a:r>
              <a:r>
                <a:rPr lang="en-IN" sz="1400" i="0" smtClean="0">
                  <a:solidFill>
                    <a:schemeClr val="bg1"/>
                  </a:solidFill>
                  <a:latin typeface="Cambria Math" panose="02040503050406030204" pitchFamily="18" charset="0"/>
                  <a:ea typeface="Cambria Math" panose="02040503050406030204" pitchFamily="18" charset="0"/>
                  <a:cs typeface="Arial" panose="020B0604020202020204" pitchFamily="34" charset="0"/>
                </a:rPr>
                <a:t>∞</a:t>
              </a:r>
              <a:r>
                <a:rPr lang="en-IN" sz="1400" dirty="0" smtClean="0">
                  <a:solidFill>
                    <a:schemeClr val="bg1"/>
                  </a:solidFill>
                  <a:latin typeface="Arial" panose="020B0604020202020204" pitchFamily="34" charset="0"/>
                  <a:cs typeface="Arial" panose="020B0604020202020204" pitchFamily="34" charset="0"/>
                </a:rPr>
                <a:t>) is finite (Proper)</a:t>
              </a:r>
            </a:p>
            <a:p>
              <a:r>
                <a:rPr lang="en-IN" sz="1400" dirty="0" smtClean="0">
                  <a:solidFill>
                    <a:schemeClr val="bg1"/>
                  </a:solidFill>
                  <a:latin typeface="Arial" panose="020B0604020202020204" pitchFamily="34" charset="0"/>
                  <a:cs typeface="Arial" panose="020B0604020202020204" pitchFamily="34" charset="0"/>
                </a:rPr>
                <a:t>(THEOREM 3)</a:t>
              </a:r>
              <a:endParaRPr lang="en-IN" sz="1400" dirty="0">
                <a:solidFill>
                  <a:schemeClr val="bg1"/>
                </a:solidFill>
                <a:latin typeface="Arial" panose="020B0604020202020204" pitchFamily="34" charset="0"/>
                <a:cs typeface="Arial" panose="020B0604020202020204" pitchFamily="34" charset="0"/>
              </a:endParaRPr>
            </a:p>
          </dgm:t>
        </dgm:pt>
      </mc:Fallback>
    </mc:AlternateContent>
    <dgm:pt modelId="{FD11885B-BD2E-45F8-BABE-D55463C27FF6}" type="parTrans" cxnId="{A87AC884-74A4-4C26-B1F0-01E6B6C2F302}">
      <dgm:prSet custT="1"/>
      <dgm:spPr/>
      <dgm:t>
        <a:bodyPr/>
        <a:lstStyle/>
        <a:p>
          <a:endParaRPr lang="en-IN" sz="1800">
            <a:solidFill>
              <a:schemeClr val="bg1"/>
            </a:solidFill>
            <a:latin typeface="Arial" panose="020B0604020202020204" pitchFamily="34" charset="0"/>
            <a:cs typeface="Arial" panose="020B0604020202020204" pitchFamily="34" charset="0"/>
          </a:endParaRPr>
        </a:p>
      </dgm:t>
    </dgm:pt>
    <dgm:pt modelId="{0A884678-8FFC-45ED-854F-71970F018E5E}" type="sibTrans" cxnId="{A87AC884-74A4-4C26-B1F0-01E6B6C2F302}">
      <dgm:prSet/>
      <dgm:spPr/>
      <dgm:t>
        <a:bodyPr/>
        <a:lstStyle/>
        <a:p>
          <a:endParaRPr lang="en-IN"/>
        </a:p>
      </dgm:t>
    </dgm:pt>
    <dgm:pt modelId="{7CC1C865-C421-457B-B03F-D7D2C29305C3}" type="pres">
      <dgm:prSet presAssocID="{661A60CF-D47F-42EE-95B8-6CE24AE7B4E7}" presName="Name0" presStyleCnt="0">
        <dgm:presLayoutVars>
          <dgm:chPref val="1"/>
          <dgm:dir/>
          <dgm:animOne val="branch"/>
          <dgm:animLvl val="lvl"/>
          <dgm:resizeHandles val="exact"/>
        </dgm:presLayoutVars>
      </dgm:prSet>
      <dgm:spPr/>
      <dgm:t>
        <a:bodyPr/>
        <a:lstStyle/>
        <a:p>
          <a:endParaRPr lang="en-IN"/>
        </a:p>
      </dgm:t>
    </dgm:pt>
    <dgm:pt modelId="{6F6A09DD-0E1D-4AB4-9C5D-58C0FF85E4EC}" type="pres">
      <dgm:prSet presAssocID="{C01532F6-AC57-4041-A833-69AD5D1DDB82}" presName="root1" presStyleCnt="0"/>
      <dgm:spPr/>
    </dgm:pt>
    <dgm:pt modelId="{FE01B4B5-3AEF-44EA-A03A-67330DED5D5C}" type="pres">
      <dgm:prSet presAssocID="{C01532F6-AC57-4041-A833-69AD5D1DDB82}" presName="LevelOneTextNode" presStyleLbl="node0" presStyleIdx="0" presStyleCnt="1" custAng="5400000" custScaleY="19037">
        <dgm:presLayoutVars>
          <dgm:chPref val="3"/>
        </dgm:presLayoutVars>
      </dgm:prSet>
      <dgm:spPr/>
      <dgm:t>
        <a:bodyPr/>
        <a:lstStyle/>
        <a:p>
          <a:endParaRPr lang="en-IN"/>
        </a:p>
      </dgm:t>
    </dgm:pt>
    <dgm:pt modelId="{B9491118-12F0-4157-8F05-23445E5F43AA}" type="pres">
      <dgm:prSet presAssocID="{C01532F6-AC57-4041-A833-69AD5D1DDB82}" presName="level2hierChild" presStyleCnt="0"/>
      <dgm:spPr/>
    </dgm:pt>
    <dgm:pt modelId="{B5D8E655-020C-40CA-BA00-58AD8077673C}" type="pres">
      <dgm:prSet presAssocID="{E6AEBCC7-D993-4BBE-BE18-928AD0778504}" presName="conn2-1" presStyleLbl="parChTrans1D2" presStyleIdx="0" presStyleCnt="3"/>
      <dgm:spPr/>
      <dgm:t>
        <a:bodyPr/>
        <a:lstStyle/>
        <a:p>
          <a:endParaRPr lang="en-IN"/>
        </a:p>
      </dgm:t>
    </dgm:pt>
    <dgm:pt modelId="{665B0DD4-5F95-4D68-9459-976B7E43B739}" type="pres">
      <dgm:prSet presAssocID="{E6AEBCC7-D993-4BBE-BE18-928AD0778504}" presName="connTx" presStyleLbl="parChTrans1D2" presStyleIdx="0" presStyleCnt="3"/>
      <dgm:spPr/>
      <dgm:t>
        <a:bodyPr/>
        <a:lstStyle/>
        <a:p>
          <a:endParaRPr lang="en-IN"/>
        </a:p>
      </dgm:t>
    </dgm:pt>
    <dgm:pt modelId="{C9920A73-7282-4DBF-A600-7B58CB79348D}" type="pres">
      <dgm:prSet presAssocID="{56F986EA-CB21-4E96-A71A-3DD6CB27FCB4}" presName="root2" presStyleCnt="0"/>
      <dgm:spPr/>
    </dgm:pt>
    <dgm:pt modelId="{B7A82FAD-80D6-4CFC-A84D-7C13A94BAAB3}" type="pres">
      <dgm:prSet presAssocID="{56F986EA-CB21-4E96-A71A-3DD6CB27FCB4}" presName="LevelTwoTextNode" presStyleLbl="node2" presStyleIdx="0" presStyleCnt="3">
        <dgm:presLayoutVars>
          <dgm:chPref val="3"/>
        </dgm:presLayoutVars>
      </dgm:prSet>
      <dgm:spPr/>
      <dgm:t>
        <a:bodyPr/>
        <a:lstStyle/>
        <a:p>
          <a:endParaRPr lang="en-IN"/>
        </a:p>
      </dgm:t>
    </dgm:pt>
    <dgm:pt modelId="{CBEE3D1F-C585-4A3E-BE04-2741C8AD56A8}" type="pres">
      <dgm:prSet presAssocID="{56F986EA-CB21-4E96-A71A-3DD6CB27FCB4}" presName="level3hierChild" presStyleCnt="0"/>
      <dgm:spPr/>
    </dgm:pt>
    <dgm:pt modelId="{D3485268-AB6D-4A4F-B453-0171440509FB}" type="pres">
      <dgm:prSet presAssocID="{3E0F2780-9B22-4BFA-87E3-A2AF87628FEE}" presName="conn2-1" presStyleLbl="parChTrans1D2" presStyleIdx="1" presStyleCnt="3"/>
      <dgm:spPr/>
      <dgm:t>
        <a:bodyPr/>
        <a:lstStyle/>
        <a:p>
          <a:endParaRPr lang="en-IN"/>
        </a:p>
      </dgm:t>
    </dgm:pt>
    <dgm:pt modelId="{8943211E-7A89-4D86-8819-EB3EDE23C067}" type="pres">
      <dgm:prSet presAssocID="{3E0F2780-9B22-4BFA-87E3-A2AF87628FEE}" presName="connTx" presStyleLbl="parChTrans1D2" presStyleIdx="1" presStyleCnt="3"/>
      <dgm:spPr/>
      <dgm:t>
        <a:bodyPr/>
        <a:lstStyle/>
        <a:p>
          <a:endParaRPr lang="en-IN"/>
        </a:p>
      </dgm:t>
    </dgm:pt>
    <dgm:pt modelId="{C57321BF-4D0E-48EC-8371-8D5861A00AE4}" type="pres">
      <dgm:prSet presAssocID="{519B4047-A41F-405D-910D-F160182F6E51}" presName="root2" presStyleCnt="0"/>
      <dgm:spPr/>
    </dgm:pt>
    <dgm:pt modelId="{6683870A-6936-40EA-8FEA-CB515D47B9E8}" type="pres">
      <dgm:prSet presAssocID="{519B4047-A41F-405D-910D-F160182F6E51}" presName="LevelTwoTextNode" presStyleLbl="node2" presStyleIdx="1" presStyleCnt="3">
        <dgm:presLayoutVars>
          <dgm:chPref val="3"/>
        </dgm:presLayoutVars>
      </dgm:prSet>
      <dgm:spPr/>
      <dgm:t>
        <a:bodyPr/>
        <a:lstStyle/>
        <a:p>
          <a:endParaRPr lang="en-IN"/>
        </a:p>
      </dgm:t>
    </dgm:pt>
    <dgm:pt modelId="{E842C670-76D3-43D3-B406-4A7640C3BAEE}" type="pres">
      <dgm:prSet presAssocID="{519B4047-A41F-405D-910D-F160182F6E51}" presName="level3hierChild" presStyleCnt="0"/>
      <dgm:spPr/>
    </dgm:pt>
    <dgm:pt modelId="{F3B9F1EE-C237-4BAA-A38B-CAE38F88E137}" type="pres">
      <dgm:prSet presAssocID="{FD11885B-BD2E-45F8-BABE-D55463C27FF6}" presName="conn2-1" presStyleLbl="parChTrans1D2" presStyleIdx="2" presStyleCnt="3"/>
      <dgm:spPr/>
      <dgm:t>
        <a:bodyPr/>
        <a:lstStyle/>
        <a:p>
          <a:endParaRPr lang="en-IN"/>
        </a:p>
      </dgm:t>
    </dgm:pt>
    <dgm:pt modelId="{0691061D-986B-4E23-B7B0-18C8B177903E}" type="pres">
      <dgm:prSet presAssocID="{FD11885B-BD2E-45F8-BABE-D55463C27FF6}" presName="connTx" presStyleLbl="parChTrans1D2" presStyleIdx="2" presStyleCnt="3"/>
      <dgm:spPr/>
      <dgm:t>
        <a:bodyPr/>
        <a:lstStyle/>
        <a:p>
          <a:endParaRPr lang="en-IN"/>
        </a:p>
      </dgm:t>
    </dgm:pt>
    <dgm:pt modelId="{4F0ED3B3-E343-4EB8-935B-ADC247AD9905}" type="pres">
      <dgm:prSet presAssocID="{CD6220B7-7C1F-4744-98EE-EC56B6BCF20B}" presName="root2" presStyleCnt="0"/>
      <dgm:spPr/>
    </dgm:pt>
    <dgm:pt modelId="{3EAC6E6B-C8DD-4092-BFEA-E29B85EC6893}" type="pres">
      <dgm:prSet presAssocID="{CD6220B7-7C1F-4744-98EE-EC56B6BCF20B}" presName="LevelTwoTextNode" presStyleLbl="node2" presStyleIdx="2" presStyleCnt="3">
        <dgm:presLayoutVars>
          <dgm:chPref val="3"/>
        </dgm:presLayoutVars>
      </dgm:prSet>
      <dgm:spPr/>
      <dgm:t>
        <a:bodyPr/>
        <a:lstStyle/>
        <a:p>
          <a:endParaRPr lang="en-IN"/>
        </a:p>
      </dgm:t>
    </dgm:pt>
    <dgm:pt modelId="{9C8553B9-2C17-424C-A2A6-9449A8353CE7}" type="pres">
      <dgm:prSet presAssocID="{CD6220B7-7C1F-4744-98EE-EC56B6BCF20B}" presName="level3hierChild" presStyleCnt="0"/>
      <dgm:spPr/>
    </dgm:pt>
  </dgm:ptLst>
  <dgm:cxnLst>
    <dgm:cxn modelId="{44D5AEB3-F592-423D-AE60-2E40B84DDEF2}" type="presOf" srcId="{E6AEBCC7-D993-4BBE-BE18-928AD0778504}" destId="{665B0DD4-5F95-4D68-9459-976B7E43B739}" srcOrd="1" destOrd="0" presId="urn:microsoft.com/office/officeart/2008/layout/HorizontalMultiLevelHierarchy"/>
    <dgm:cxn modelId="{7E76A774-AE59-454A-B300-E0E6725585F9}" type="presOf" srcId="{E6AEBCC7-D993-4BBE-BE18-928AD0778504}" destId="{B5D8E655-020C-40CA-BA00-58AD8077673C}" srcOrd="0" destOrd="0" presId="urn:microsoft.com/office/officeart/2008/layout/HorizontalMultiLevelHierarchy"/>
    <dgm:cxn modelId="{A87AC884-74A4-4C26-B1F0-01E6B6C2F302}" srcId="{C01532F6-AC57-4041-A833-69AD5D1DDB82}" destId="{CD6220B7-7C1F-4744-98EE-EC56B6BCF20B}" srcOrd="2" destOrd="0" parTransId="{FD11885B-BD2E-45F8-BABE-D55463C27FF6}" sibTransId="{0A884678-8FFC-45ED-854F-71970F018E5E}"/>
    <dgm:cxn modelId="{6E0CC970-1419-48B7-A062-FDC7B5FFB169}" srcId="{C01532F6-AC57-4041-A833-69AD5D1DDB82}" destId="{519B4047-A41F-405D-910D-F160182F6E51}" srcOrd="1" destOrd="0" parTransId="{3E0F2780-9B22-4BFA-87E3-A2AF87628FEE}" sibTransId="{C10F8A1D-D2D2-4E39-87F3-683763F3B830}"/>
    <dgm:cxn modelId="{CDE3D9D3-D58C-482E-9CD4-B8D41F39DB5C}" type="presOf" srcId="{3E0F2780-9B22-4BFA-87E3-A2AF87628FEE}" destId="{D3485268-AB6D-4A4F-B453-0171440509FB}" srcOrd="0" destOrd="0" presId="urn:microsoft.com/office/officeart/2008/layout/HorizontalMultiLevelHierarchy"/>
    <dgm:cxn modelId="{BBC81975-EA69-41AF-9CFC-6E6A9458A531}" srcId="{C01532F6-AC57-4041-A833-69AD5D1DDB82}" destId="{56F986EA-CB21-4E96-A71A-3DD6CB27FCB4}" srcOrd="0" destOrd="0" parTransId="{E6AEBCC7-D993-4BBE-BE18-928AD0778504}" sibTransId="{5F8DD29F-F142-4D57-B3ED-5DDF217ADEB1}"/>
    <dgm:cxn modelId="{BC9B8679-30B9-4D13-B215-9C171C2293F6}" srcId="{661A60CF-D47F-42EE-95B8-6CE24AE7B4E7}" destId="{C01532F6-AC57-4041-A833-69AD5D1DDB82}" srcOrd="0" destOrd="0" parTransId="{474D9562-390C-4837-AED5-11160A967C54}" sibTransId="{7289E5B2-F5E9-440B-894F-D7EF54D11E7D}"/>
    <dgm:cxn modelId="{38F42A3A-E25D-4368-8FD3-42D238041A59}" type="presOf" srcId="{CD6220B7-7C1F-4744-98EE-EC56B6BCF20B}" destId="{3EAC6E6B-C8DD-4092-BFEA-E29B85EC6893}" srcOrd="0" destOrd="0" presId="urn:microsoft.com/office/officeart/2008/layout/HorizontalMultiLevelHierarchy"/>
    <dgm:cxn modelId="{6C63FAE3-EF14-4CC7-B46B-24DD1ED312A8}" type="presOf" srcId="{3E0F2780-9B22-4BFA-87E3-A2AF87628FEE}" destId="{8943211E-7A89-4D86-8819-EB3EDE23C067}" srcOrd="1" destOrd="0" presId="urn:microsoft.com/office/officeart/2008/layout/HorizontalMultiLevelHierarchy"/>
    <dgm:cxn modelId="{C4CAC50F-4755-4137-B0DD-F77F09EDE522}" type="presOf" srcId="{661A60CF-D47F-42EE-95B8-6CE24AE7B4E7}" destId="{7CC1C865-C421-457B-B03F-D7D2C29305C3}" srcOrd="0" destOrd="0" presId="urn:microsoft.com/office/officeart/2008/layout/HorizontalMultiLevelHierarchy"/>
    <dgm:cxn modelId="{60216595-9EE5-41A2-BF2D-DF0FC5857E02}" type="presOf" srcId="{FD11885B-BD2E-45F8-BABE-D55463C27FF6}" destId="{F3B9F1EE-C237-4BAA-A38B-CAE38F88E137}" srcOrd="0" destOrd="0" presId="urn:microsoft.com/office/officeart/2008/layout/HorizontalMultiLevelHierarchy"/>
    <dgm:cxn modelId="{B388A7E6-D78E-47E3-83B7-E61A130D930D}" type="presOf" srcId="{56F986EA-CB21-4E96-A71A-3DD6CB27FCB4}" destId="{B7A82FAD-80D6-4CFC-A84D-7C13A94BAAB3}" srcOrd="0" destOrd="0" presId="urn:microsoft.com/office/officeart/2008/layout/HorizontalMultiLevelHierarchy"/>
    <dgm:cxn modelId="{7992C2CD-6B21-4B48-8C6A-3E58F61E9696}" type="presOf" srcId="{C01532F6-AC57-4041-A833-69AD5D1DDB82}" destId="{FE01B4B5-3AEF-44EA-A03A-67330DED5D5C}" srcOrd="0" destOrd="0" presId="urn:microsoft.com/office/officeart/2008/layout/HorizontalMultiLevelHierarchy"/>
    <dgm:cxn modelId="{346370FF-8F23-4550-B9CC-8ECEBC962847}" type="presOf" srcId="{FD11885B-BD2E-45F8-BABE-D55463C27FF6}" destId="{0691061D-986B-4E23-B7B0-18C8B177903E}" srcOrd="1" destOrd="0" presId="urn:microsoft.com/office/officeart/2008/layout/HorizontalMultiLevelHierarchy"/>
    <dgm:cxn modelId="{A9008390-44AC-46FD-9B42-66FDB45F4431}" type="presOf" srcId="{519B4047-A41F-405D-910D-F160182F6E51}" destId="{6683870A-6936-40EA-8FEA-CB515D47B9E8}" srcOrd="0" destOrd="0" presId="urn:microsoft.com/office/officeart/2008/layout/HorizontalMultiLevelHierarchy"/>
    <dgm:cxn modelId="{EFC98AE8-C6E9-4EBA-A4A2-F972005C9BB4}" type="presParOf" srcId="{7CC1C865-C421-457B-B03F-D7D2C29305C3}" destId="{6F6A09DD-0E1D-4AB4-9C5D-58C0FF85E4EC}" srcOrd="0" destOrd="0" presId="urn:microsoft.com/office/officeart/2008/layout/HorizontalMultiLevelHierarchy"/>
    <dgm:cxn modelId="{A27D80C5-DCE8-4574-8940-B0CB492AAB66}" type="presParOf" srcId="{6F6A09DD-0E1D-4AB4-9C5D-58C0FF85E4EC}" destId="{FE01B4B5-3AEF-44EA-A03A-67330DED5D5C}" srcOrd="0" destOrd="0" presId="urn:microsoft.com/office/officeart/2008/layout/HorizontalMultiLevelHierarchy"/>
    <dgm:cxn modelId="{0C9A9C2B-3C72-4F2B-86FB-09565DAEACC1}" type="presParOf" srcId="{6F6A09DD-0E1D-4AB4-9C5D-58C0FF85E4EC}" destId="{B9491118-12F0-4157-8F05-23445E5F43AA}" srcOrd="1" destOrd="0" presId="urn:microsoft.com/office/officeart/2008/layout/HorizontalMultiLevelHierarchy"/>
    <dgm:cxn modelId="{1F9BF535-F408-45D9-84D0-57A3CBAAB4C7}" type="presParOf" srcId="{B9491118-12F0-4157-8F05-23445E5F43AA}" destId="{B5D8E655-020C-40CA-BA00-58AD8077673C}" srcOrd="0" destOrd="0" presId="urn:microsoft.com/office/officeart/2008/layout/HorizontalMultiLevelHierarchy"/>
    <dgm:cxn modelId="{3C07B3B6-313D-47FE-90AF-4AAB91C19D4A}" type="presParOf" srcId="{B5D8E655-020C-40CA-BA00-58AD8077673C}" destId="{665B0DD4-5F95-4D68-9459-976B7E43B739}" srcOrd="0" destOrd="0" presId="urn:microsoft.com/office/officeart/2008/layout/HorizontalMultiLevelHierarchy"/>
    <dgm:cxn modelId="{0EFD4D12-C6C4-469A-9B70-933C4102E5FF}" type="presParOf" srcId="{B9491118-12F0-4157-8F05-23445E5F43AA}" destId="{C9920A73-7282-4DBF-A600-7B58CB79348D}" srcOrd="1" destOrd="0" presId="urn:microsoft.com/office/officeart/2008/layout/HorizontalMultiLevelHierarchy"/>
    <dgm:cxn modelId="{96228FB6-68F6-493D-B34F-603428C006A8}" type="presParOf" srcId="{C9920A73-7282-4DBF-A600-7B58CB79348D}" destId="{B7A82FAD-80D6-4CFC-A84D-7C13A94BAAB3}" srcOrd="0" destOrd="0" presId="urn:microsoft.com/office/officeart/2008/layout/HorizontalMultiLevelHierarchy"/>
    <dgm:cxn modelId="{8D51BCA2-2142-4D72-B0A6-476443B5EB86}" type="presParOf" srcId="{C9920A73-7282-4DBF-A600-7B58CB79348D}" destId="{CBEE3D1F-C585-4A3E-BE04-2741C8AD56A8}" srcOrd="1" destOrd="0" presId="urn:microsoft.com/office/officeart/2008/layout/HorizontalMultiLevelHierarchy"/>
    <dgm:cxn modelId="{6B87F601-EBA5-4EC0-80C1-7FFD03D2FFB9}" type="presParOf" srcId="{B9491118-12F0-4157-8F05-23445E5F43AA}" destId="{D3485268-AB6D-4A4F-B453-0171440509FB}" srcOrd="2" destOrd="0" presId="urn:microsoft.com/office/officeart/2008/layout/HorizontalMultiLevelHierarchy"/>
    <dgm:cxn modelId="{5F4A3866-3AA3-46AF-AEF7-0FB975BF007F}" type="presParOf" srcId="{D3485268-AB6D-4A4F-B453-0171440509FB}" destId="{8943211E-7A89-4D86-8819-EB3EDE23C067}" srcOrd="0" destOrd="0" presId="urn:microsoft.com/office/officeart/2008/layout/HorizontalMultiLevelHierarchy"/>
    <dgm:cxn modelId="{69F6310A-691F-4D09-99BC-99F53E53B3C8}" type="presParOf" srcId="{B9491118-12F0-4157-8F05-23445E5F43AA}" destId="{C57321BF-4D0E-48EC-8371-8D5861A00AE4}" srcOrd="3" destOrd="0" presId="urn:microsoft.com/office/officeart/2008/layout/HorizontalMultiLevelHierarchy"/>
    <dgm:cxn modelId="{47BC11CA-37CF-4D64-A359-2453F7E7585B}" type="presParOf" srcId="{C57321BF-4D0E-48EC-8371-8D5861A00AE4}" destId="{6683870A-6936-40EA-8FEA-CB515D47B9E8}" srcOrd="0" destOrd="0" presId="urn:microsoft.com/office/officeart/2008/layout/HorizontalMultiLevelHierarchy"/>
    <dgm:cxn modelId="{E09EBA9D-DAD6-41C0-B2A3-DBC3D0D39FFA}" type="presParOf" srcId="{C57321BF-4D0E-48EC-8371-8D5861A00AE4}" destId="{E842C670-76D3-43D3-B406-4A7640C3BAEE}" srcOrd="1" destOrd="0" presId="urn:microsoft.com/office/officeart/2008/layout/HorizontalMultiLevelHierarchy"/>
    <dgm:cxn modelId="{E6602A5B-8004-4465-B72D-231EC172C077}" type="presParOf" srcId="{B9491118-12F0-4157-8F05-23445E5F43AA}" destId="{F3B9F1EE-C237-4BAA-A38B-CAE38F88E137}" srcOrd="4" destOrd="0" presId="urn:microsoft.com/office/officeart/2008/layout/HorizontalMultiLevelHierarchy"/>
    <dgm:cxn modelId="{DC19E6DA-4D2C-4F90-80BD-E35484CAACF0}" type="presParOf" srcId="{F3B9F1EE-C237-4BAA-A38B-CAE38F88E137}" destId="{0691061D-986B-4E23-B7B0-18C8B177903E}" srcOrd="0" destOrd="0" presId="urn:microsoft.com/office/officeart/2008/layout/HorizontalMultiLevelHierarchy"/>
    <dgm:cxn modelId="{5A34C4CF-37A8-4A70-8E54-37E7360D19E0}" type="presParOf" srcId="{B9491118-12F0-4157-8F05-23445E5F43AA}" destId="{4F0ED3B3-E343-4EB8-935B-ADC247AD9905}" srcOrd="5" destOrd="0" presId="urn:microsoft.com/office/officeart/2008/layout/HorizontalMultiLevelHierarchy"/>
    <dgm:cxn modelId="{9C392EB6-15A6-4C19-AD37-6E1B9079F7A0}" type="presParOf" srcId="{4F0ED3B3-E343-4EB8-935B-ADC247AD9905}" destId="{3EAC6E6B-C8DD-4092-BFEA-E29B85EC6893}" srcOrd="0" destOrd="0" presId="urn:microsoft.com/office/officeart/2008/layout/HorizontalMultiLevelHierarchy"/>
    <dgm:cxn modelId="{F075CC30-C641-4308-9690-2B291D111146}" type="presParOf" srcId="{4F0ED3B3-E343-4EB8-935B-ADC247AD9905}" destId="{9C8553B9-2C17-424C-A2A6-9449A8353CE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A60CF-D47F-42EE-95B8-6CE24AE7B4E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C01532F6-AC57-4041-A833-69AD5D1DDB82}">
      <dgm:prSet phldrT="[Text]" custT="1"/>
      <dgm:spPr/>
      <dgm:t>
        <a:bodyPr/>
        <a:lstStyle/>
        <a:p>
          <a:r>
            <a:rPr lang="en-IN" sz="1800" dirty="0" smtClean="0">
              <a:solidFill>
                <a:schemeClr val="bg1"/>
              </a:solidFill>
              <a:latin typeface="Arial" panose="020B0604020202020204" pitchFamily="34" charset="0"/>
              <a:cs typeface="Arial" panose="020B0604020202020204" pitchFamily="34" charset="0"/>
            </a:rPr>
            <a:t>Z(s)</a:t>
          </a:r>
          <a:endParaRPr lang="en-IN" sz="1800" dirty="0">
            <a:solidFill>
              <a:schemeClr val="bg1"/>
            </a:solidFill>
            <a:latin typeface="Arial" panose="020B0604020202020204" pitchFamily="34" charset="0"/>
            <a:cs typeface="Arial" panose="020B0604020202020204" pitchFamily="34" charset="0"/>
          </a:endParaRPr>
        </a:p>
      </dgm:t>
    </dgm:pt>
    <dgm:pt modelId="{474D9562-390C-4837-AED5-11160A967C54}" type="parTrans" cxnId="{BC9B8679-30B9-4D13-B215-9C171C2293F6}">
      <dgm:prSet/>
      <dgm:spPr/>
      <dgm:t>
        <a:bodyPr/>
        <a:lstStyle/>
        <a:p>
          <a:endParaRPr lang="en-IN"/>
        </a:p>
      </dgm:t>
    </dgm:pt>
    <dgm:pt modelId="{7289E5B2-F5E9-440B-894F-D7EF54D11E7D}" type="sibTrans" cxnId="{BC9B8679-30B9-4D13-B215-9C171C2293F6}">
      <dgm:prSet/>
      <dgm:spPr/>
      <dgm:t>
        <a:bodyPr/>
        <a:lstStyle/>
        <a:p>
          <a:endParaRPr lang="en-IN"/>
        </a:p>
      </dgm:t>
    </dgm:pt>
    <dgm:pt modelId="{56F986EA-CB21-4E96-A71A-3DD6CB27FCB4}">
      <dgm:prSet phldrT="[Text]" custT="1"/>
      <dgm:spPr>
        <a:blipFill rotWithShape="0">
          <a:blip xmlns:r="http://schemas.openxmlformats.org/officeDocument/2006/relationships" r:embed="rId1"/>
          <a:stretch>
            <a:fillRect t="-3876" b="-6977"/>
          </a:stretch>
        </a:blipFill>
      </dgm:spPr>
      <dgm:t>
        <a:bodyPr/>
        <a:lstStyle/>
        <a:p>
          <a:r>
            <a:rPr lang="en-IN">
              <a:noFill/>
            </a:rPr>
            <a:t> </a:t>
          </a:r>
        </a:p>
      </dgm:t>
    </dgm:pt>
    <dgm:pt modelId="{E6AEBCC7-D993-4BBE-BE18-928AD0778504}" type="parTrans" cxnId="{BBC81975-EA69-41AF-9CFC-6E6A9458A531}">
      <dgm:prSet custT="1"/>
      <dgm:spPr/>
      <dgm:t>
        <a:bodyPr/>
        <a:lstStyle/>
        <a:p>
          <a:endParaRPr lang="en-IN" sz="1800">
            <a:solidFill>
              <a:schemeClr val="bg1"/>
            </a:solidFill>
            <a:latin typeface="Arial" panose="020B0604020202020204" pitchFamily="34" charset="0"/>
            <a:cs typeface="Arial" panose="020B0604020202020204" pitchFamily="34" charset="0"/>
          </a:endParaRPr>
        </a:p>
      </dgm:t>
    </dgm:pt>
    <dgm:pt modelId="{5F8DD29F-F142-4D57-B3ED-5DDF217ADEB1}" type="sibTrans" cxnId="{BBC81975-EA69-41AF-9CFC-6E6A9458A531}">
      <dgm:prSet/>
      <dgm:spPr/>
      <dgm:t>
        <a:bodyPr/>
        <a:lstStyle/>
        <a:p>
          <a:endParaRPr lang="en-IN"/>
        </a:p>
      </dgm:t>
    </dgm:pt>
    <dgm:pt modelId="{519B4047-A41F-405D-910D-F160182F6E51}">
      <dgm:prSet phldrT="[Text]" custT="1"/>
      <dgm:spPr>
        <a:blipFill rotWithShape="0">
          <a:blip xmlns:r="http://schemas.openxmlformats.org/officeDocument/2006/relationships" r:embed="rId2"/>
          <a:stretch>
            <a:fillRect t="-3876" b="-7752"/>
          </a:stretch>
        </a:blipFill>
      </dgm:spPr>
      <dgm:t>
        <a:bodyPr/>
        <a:lstStyle/>
        <a:p>
          <a:r>
            <a:rPr lang="en-IN">
              <a:noFill/>
            </a:rPr>
            <a:t> </a:t>
          </a:r>
        </a:p>
      </dgm:t>
    </dgm:pt>
    <dgm:pt modelId="{3E0F2780-9B22-4BFA-87E3-A2AF87628FEE}" type="parTrans" cxnId="{6E0CC970-1419-48B7-A062-FDC7B5FFB169}">
      <dgm:prSet custT="1"/>
      <dgm:spPr/>
      <dgm:t>
        <a:bodyPr/>
        <a:lstStyle/>
        <a:p>
          <a:endParaRPr lang="en-IN" sz="1800">
            <a:solidFill>
              <a:schemeClr val="bg1"/>
            </a:solidFill>
            <a:latin typeface="Arial" panose="020B0604020202020204" pitchFamily="34" charset="0"/>
            <a:cs typeface="Arial" panose="020B0604020202020204" pitchFamily="34" charset="0"/>
          </a:endParaRPr>
        </a:p>
      </dgm:t>
    </dgm:pt>
    <dgm:pt modelId="{C10F8A1D-D2D2-4E39-87F3-683763F3B830}" type="sibTrans" cxnId="{6E0CC970-1419-48B7-A062-FDC7B5FFB169}">
      <dgm:prSet/>
      <dgm:spPr/>
      <dgm:t>
        <a:bodyPr/>
        <a:lstStyle/>
        <a:p>
          <a:endParaRPr lang="en-IN"/>
        </a:p>
      </dgm:t>
    </dgm:pt>
    <dgm:pt modelId="{CD6220B7-7C1F-4744-98EE-EC56B6BCF20B}">
      <dgm:prSet phldrT="[Text]" custT="1"/>
      <dgm:spPr>
        <a:blipFill rotWithShape="0">
          <a:blip xmlns:r="http://schemas.openxmlformats.org/officeDocument/2006/relationships" r:embed="rId3"/>
          <a:stretch>
            <a:fillRect t="-3876" b="-7752"/>
          </a:stretch>
        </a:blipFill>
      </dgm:spPr>
      <dgm:t>
        <a:bodyPr/>
        <a:lstStyle/>
        <a:p>
          <a:r>
            <a:rPr lang="en-IN">
              <a:noFill/>
            </a:rPr>
            <a:t> </a:t>
          </a:r>
        </a:p>
      </dgm:t>
    </dgm:pt>
    <dgm:pt modelId="{FD11885B-BD2E-45F8-BABE-D55463C27FF6}" type="parTrans" cxnId="{A87AC884-74A4-4C26-B1F0-01E6B6C2F302}">
      <dgm:prSet custT="1"/>
      <dgm:spPr/>
      <dgm:t>
        <a:bodyPr/>
        <a:lstStyle/>
        <a:p>
          <a:endParaRPr lang="en-IN" sz="1800">
            <a:solidFill>
              <a:schemeClr val="bg1"/>
            </a:solidFill>
            <a:latin typeface="Arial" panose="020B0604020202020204" pitchFamily="34" charset="0"/>
            <a:cs typeface="Arial" panose="020B0604020202020204" pitchFamily="34" charset="0"/>
          </a:endParaRPr>
        </a:p>
      </dgm:t>
    </dgm:pt>
    <dgm:pt modelId="{0A884678-8FFC-45ED-854F-71970F018E5E}" type="sibTrans" cxnId="{A87AC884-74A4-4C26-B1F0-01E6B6C2F302}">
      <dgm:prSet/>
      <dgm:spPr/>
      <dgm:t>
        <a:bodyPr/>
        <a:lstStyle/>
        <a:p>
          <a:endParaRPr lang="en-IN"/>
        </a:p>
      </dgm:t>
    </dgm:pt>
    <dgm:pt modelId="{7CC1C865-C421-457B-B03F-D7D2C29305C3}" type="pres">
      <dgm:prSet presAssocID="{661A60CF-D47F-42EE-95B8-6CE24AE7B4E7}" presName="Name0" presStyleCnt="0">
        <dgm:presLayoutVars>
          <dgm:chPref val="1"/>
          <dgm:dir/>
          <dgm:animOne val="branch"/>
          <dgm:animLvl val="lvl"/>
          <dgm:resizeHandles val="exact"/>
        </dgm:presLayoutVars>
      </dgm:prSet>
      <dgm:spPr/>
      <dgm:t>
        <a:bodyPr/>
        <a:lstStyle/>
        <a:p>
          <a:endParaRPr lang="en-IN"/>
        </a:p>
      </dgm:t>
    </dgm:pt>
    <dgm:pt modelId="{6F6A09DD-0E1D-4AB4-9C5D-58C0FF85E4EC}" type="pres">
      <dgm:prSet presAssocID="{C01532F6-AC57-4041-A833-69AD5D1DDB82}" presName="root1" presStyleCnt="0"/>
      <dgm:spPr/>
    </dgm:pt>
    <dgm:pt modelId="{FE01B4B5-3AEF-44EA-A03A-67330DED5D5C}" type="pres">
      <dgm:prSet presAssocID="{C01532F6-AC57-4041-A833-69AD5D1DDB82}" presName="LevelOneTextNode" presStyleLbl="node0" presStyleIdx="0" presStyleCnt="1" custAng="5400000" custScaleY="19037">
        <dgm:presLayoutVars>
          <dgm:chPref val="3"/>
        </dgm:presLayoutVars>
      </dgm:prSet>
      <dgm:spPr/>
      <dgm:t>
        <a:bodyPr/>
        <a:lstStyle/>
        <a:p>
          <a:endParaRPr lang="en-IN"/>
        </a:p>
      </dgm:t>
    </dgm:pt>
    <dgm:pt modelId="{B9491118-12F0-4157-8F05-23445E5F43AA}" type="pres">
      <dgm:prSet presAssocID="{C01532F6-AC57-4041-A833-69AD5D1DDB82}" presName="level2hierChild" presStyleCnt="0"/>
      <dgm:spPr/>
    </dgm:pt>
    <dgm:pt modelId="{B5D8E655-020C-40CA-BA00-58AD8077673C}" type="pres">
      <dgm:prSet presAssocID="{E6AEBCC7-D993-4BBE-BE18-928AD0778504}" presName="conn2-1" presStyleLbl="parChTrans1D2" presStyleIdx="0" presStyleCnt="3"/>
      <dgm:spPr/>
      <dgm:t>
        <a:bodyPr/>
        <a:lstStyle/>
        <a:p>
          <a:endParaRPr lang="en-IN"/>
        </a:p>
      </dgm:t>
    </dgm:pt>
    <dgm:pt modelId="{665B0DD4-5F95-4D68-9459-976B7E43B739}" type="pres">
      <dgm:prSet presAssocID="{E6AEBCC7-D993-4BBE-BE18-928AD0778504}" presName="connTx" presStyleLbl="parChTrans1D2" presStyleIdx="0" presStyleCnt="3"/>
      <dgm:spPr/>
      <dgm:t>
        <a:bodyPr/>
        <a:lstStyle/>
        <a:p>
          <a:endParaRPr lang="en-IN"/>
        </a:p>
      </dgm:t>
    </dgm:pt>
    <dgm:pt modelId="{C9920A73-7282-4DBF-A600-7B58CB79348D}" type="pres">
      <dgm:prSet presAssocID="{56F986EA-CB21-4E96-A71A-3DD6CB27FCB4}" presName="root2" presStyleCnt="0"/>
      <dgm:spPr/>
    </dgm:pt>
    <dgm:pt modelId="{B7A82FAD-80D6-4CFC-A84D-7C13A94BAAB3}" type="pres">
      <dgm:prSet presAssocID="{56F986EA-CB21-4E96-A71A-3DD6CB27FCB4}" presName="LevelTwoTextNode" presStyleLbl="node2" presStyleIdx="0" presStyleCnt="3">
        <dgm:presLayoutVars>
          <dgm:chPref val="3"/>
        </dgm:presLayoutVars>
      </dgm:prSet>
      <dgm:spPr/>
      <dgm:t>
        <a:bodyPr/>
        <a:lstStyle/>
        <a:p>
          <a:endParaRPr lang="en-IN"/>
        </a:p>
      </dgm:t>
    </dgm:pt>
    <dgm:pt modelId="{CBEE3D1F-C585-4A3E-BE04-2741C8AD56A8}" type="pres">
      <dgm:prSet presAssocID="{56F986EA-CB21-4E96-A71A-3DD6CB27FCB4}" presName="level3hierChild" presStyleCnt="0"/>
      <dgm:spPr/>
    </dgm:pt>
    <dgm:pt modelId="{D3485268-AB6D-4A4F-B453-0171440509FB}" type="pres">
      <dgm:prSet presAssocID="{3E0F2780-9B22-4BFA-87E3-A2AF87628FEE}" presName="conn2-1" presStyleLbl="parChTrans1D2" presStyleIdx="1" presStyleCnt="3"/>
      <dgm:spPr/>
      <dgm:t>
        <a:bodyPr/>
        <a:lstStyle/>
        <a:p>
          <a:endParaRPr lang="en-IN"/>
        </a:p>
      </dgm:t>
    </dgm:pt>
    <dgm:pt modelId="{8943211E-7A89-4D86-8819-EB3EDE23C067}" type="pres">
      <dgm:prSet presAssocID="{3E0F2780-9B22-4BFA-87E3-A2AF87628FEE}" presName="connTx" presStyleLbl="parChTrans1D2" presStyleIdx="1" presStyleCnt="3"/>
      <dgm:spPr/>
      <dgm:t>
        <a:bodyPr/>
        <a:lstStyle/>
        <a:p>
          <a:endParaRPr lang="en-IN"/>
        </a:p>
      </dgm:t>
    </dgm:pt>
    <dgm:pt modelId="{C57321BF-4D0E-48EC-8371-8D5861A00AE4}" type="pres">
      <dgm:prSet presAssocID="{519B4047-A41F-405D-910D-F160182F6E51}" presName="root2" presStyleCnt="0"/>
      <dgm:spPr/>
    </dgm:pt>
    <dgm:pt modelId="{6683870A-6936-40EA-8FEA-CB515D47B9E8}" type="pres">
      <dgm:prSet presAssocID="{519B4047-A41F-405D-910D-F160182F6E51}" presName="LevelTwoTextNode" presStyleLbl="node2" presStyleIdx="1" presStyleCnt="3">
        <dgm:presLayoutVars>
          <dgm:chPref val="3"/>
        </dgm:presLayoutVars>
      </dgm:prSet>
      <dgm:spPr/>
      <dgm:t>
        <a:bodyPr/>
        <a:lstStyle/>
        <a:p>
          <a:endParaRPr lang="en-IN"/>
        </a:p>
      </dgm:t>
    </dgm:pt>
    <dgm:pt modelId="{E842C670-76D3-43D3-B406-4A7640C3BAEE}" type="pres">
      <dgm:prSet presAssocID="{519B4047-A41F-405D-910D-F160182F6E51}" presName="level3hierChild" presStyleCnt="0"/>
      <dgm:spPr/>
    </dgm:pt>
    <dgm:pt modelId="{F3B9F1EE-C237-4BAA-A38B-CAE38F88E137}" type="pres">
      <dgm:prSet presAssocID="{FD11885B-BD2E-45F8-BABE-D55463C27FF6}" presName="conn2-1" presStyleLbl="parChTrans1D2" presStyleIdx="2" presStyleCnt="3"/>
      <dgm:spPr/>
      <dgm:t>
        <a:bodyPr/>
        <a:lstStyle/>
        <a:p>
          <a:endParaRPr lang="en-IN"/>
        </a:p>
      </dgm:t>
    </dgm:pt>
    <dgm:pt modelId="{0691061D-986B-4E23-B7B0-18C8B177903E}" type="pres">
      <dgm:prSet presAssocID="{FD11885B-BD2E-45F8-BABE-D55463C27FF6}" presName="connTx" presStyleLbl="parChTrans1D2" presStyleIdx="2" presStyleCnt="3"/>
      <dgm:spPr/>
      <dgm:t>
        <a:bodyPr/>
        <a:lstStyle/>
        <a:p>
          <a:endParaRPr lang="en-IN"/>
        </a:p>
      </dgm:t>
    </dgm:pt>
    <dgm:pt modelId="{4F0ED3B3-E343-4EB8-935B-ADC247AD9905}" type="pres">
      <dgm:prSet presAssocID="{CD6220B7-7C1F-4744-98EE-EC56B6BCF20B}" presName="root2" presStyleCnt="0"/>
      <dgm:spPr/>
    </dgm:pt>
    <dgm:pt modelId="{3EAC6E6B-C8DD-4092-BFEA-E29B85EC6893}" type="pres">
      <dgm:prSet presAssocID="{CD6220B7-7C1F-4744-98EE-EC56B6BCF20B}" presName="LevelTwoTextNode" presStyleLbl="node2" presStyleIdx="2" presStyleCnt="3">
        <dgm:presLayoutVars>
          <dgm:chPref val="3"/>
        </dgm:presLayoutVars>
      </dgm:prSet>
      <dgm:spPr/>
      <dgm:t>
        <a:bodyPr/>
        <a:lstStyle/>
        <a:p>
          <a:endParaRPr lang="en-IN"/>
        </a:p>
      </dgm:t>
    </dgm:pt>
    <dgm:pt modelId="{9C8553B9-2C17-424C-A2A6-9449A8353CE7}" type="pres">
      <dgm:prSet presAssocID="{CD6220B7-7C1F-4744-98EE-EC56B6BCF20B}" presName="level3hierChild" presStyleCnt="0"/>
      <dgm:spPr/>
    </dgm:pt>
  </dgm:ptLst>
  <dgm:cxnLst>
    <dgm:cxn modelId="{44D5AEB3-F592-423D-AE60-2E40B84DDEF2}" type="presOf" srcId="{E6AEBCC7-D993-4BBE-BE18-928AD0778504}" destId="{665B0DD4-5F95-4D68-9459-976B7E43B739}" srcOrd="1" destOrd="0" presId="urn:microsoft.com/office/officeart/2008/layout/HorizontalMultiLevelHierarchy"/>
    <dgm:cxn modelId="{7E76A774-AE59-454A-B300-E0E6725585F9}" type="presOf" srcId="{E6AEBCC7-D993-4BBE-BE18-928AD0778504}" destId="{B5D8E655-020C-40CA-BA00-58AD8077673C}" srcOrd="0" destOrd="0" presId="urn:microsoft.com/office/officeart/2008/layout/HorizontalMultiLevelHierarchy"/>
    <dgm:cxn modelId="{A87AC884-74A4-4C26-B1F0-01E6B6C2F302}" srcId="{C01532F6-AC57-4041-A833-69AD5D1DDB82}" destId="{CD6220B7-7C1F-4744-98EE-EC56B6BCF20B}" srcOrd="2" destOrd="0" parTransId="{FD11885B-BD2E-45F8-BABE-D55463C27FF6}" sibTransId="{0A884678-8FFC-45ED-854F-71970F018E5E}"/>
    <dgm:cxn modelId="{6E0CC970-1419-48B7-A062-FDC7B5FFB169}" srcId="{C01532F6-AC57-4041-A833-69AD5D1DDB82}" destId="{519B4047-A41F-405D-910D-F160182F6E51}" srcOrd="1" destOrd="0" parTransId="{3E0F2780-9B22-4BFA-87E3-A2AF87628FEE}" sibTransId="{C10F8A1D-D2D2-4E39-87F3-683763F3B830}"/>
    <dgm:cxn modelId="{CDE3D9D3-D58C-482E-9CD4-B8D41F39DB5C}" type="presOf" srcId="{3E0F2780-9B22-4BFA-87E3-A2AF87628FEE}" destId="{D3485268-AB6D-4A4F-B453-0171440509FB}" srcOrd="0" destOrd="0" presId="urn:microsoft.com/office/officeart/2008/layout/HorizontalMultiLevelHierarchy"/>
    <dgm:cxn modelId="{BBC81975-EA69-41AF-9CFC-6E6A9458A531}" srcId="{C01532F6-AC57-4041-A833-69AD5D1DDB82}" destId="{56F986EA-CB21-4E96-A71A-3DD6CB27FCB4}" srcOrd="0" destOrd="0" parTransId="{E6AEBCC7-D993-4BBE-BE18-928AD0778504}" sibTransId="{5F8DD29F-F142-4D57-B3ED-5DDF217ADEB1}"/>
    <dgm:cxn modelId="{BC9B8679-30B9-4D13-B215-9C171C2293F6}" srcId="{661A60CF-D47F-42EE-95B8-6CE24AE7B4E7}" destId="{C01532F6-AC57-4041-A833-69AD5D1DDB82}" srcOrd="0" destOrd="0" parTransId="{474D9562-390C-4837-AED5-11160A967C54}" sibTransId="{7289E5B2-F5E9-440B-894F-D7EF54D11E7D}"/>
    <dgm:cxn modelId="{38F42A3A-E25D-4368-8FD3-42D238041A59}" type="presOf" srcId="{CD6220B7-7C1F-4744-98EE-EC56B6BCF20B}" destId="{3EAC6E6B-C8DD-4092-BFEA-E29B85EC6893}" srcOrd="0" destOrd="0" presId="urn:microsoft.com/office/officeart/2008/layout/HorizontalMultiLevelHierarchy"/>
    <dgm:cxn modelId="{6C63FAE3-EF14-4CC7-B46B-24DD1ED312A8}" type="presOf" srcId="{3E0F2780-9B22-4BFA-87E3-A2AF87628FEE}" destId="{8943211E-7A89-4D86-8819-EB3EDE23C067}" srcOrd="1" destOrd="0" presId="urn:microsoft.com/office/officeart/2008/layout/HorizontalMultiLevelHierarchy"/>
    <dgm:cxn modelId="{C4CAC50F-4755-4137-B0DD-F77F09EDE522}" type="presOf" srcId="{661A60CF-D47F-42EE-95B8-6CE24AE7B4E7}" destId="{7CC1C865-C421-457B-B03F-D7D2C29305C3}" srcOrd="0" destOrd="0" presId="urn:microsoft.com/office/officeart/2008/layout/HorizontalMultiLevelHierarchy"/>
    <dgm:cxn modelId="{60216595-9EE5-41A2-BF2D-DF0FC5857E02}" type="presOf" srcId="{FD11885B-BD2E-45F8-BABE-D55463C27FF6}" destId="{F3B9F1EE-C237-4BAA-A38B-CAE38F88E137}" srcOrd="0" destOrd="0" presId="urn:microsoft.com/office/officeart/2008/layout/HorizontalMultiLevelHierarchy"/>
    <dgm:cxn modelId="{B388A7E6-D78E-47E3-83B7-E61A130D930D}" type="presOf" srcId="{56F986EA-CB21-4E96-A71A-3DD6CB27FCB4}" destId="{B7A82FAD-80D6-4CFC-A84D-7C13A94BAAB3}" srcOrd="0" destOrd="0" presId="urn:microsoft.com/office/officeart/2008/layout/HorizontalMultiLevelHierarchy"/>
    <dgm:cxn modelId="{7992C2CD-6B21-4B48-8C6A-3E58F61E9696}" type="presOf" srcId="{C01532F6-AC57-4041-A833-69AD5D1DDB82}" destId="{FE01B4B5-3AEF-44EA-A03A-67330DED5D5C}" srcOrd="0" destOrd="0" presId="urn:microsoft.com/office/officeart/2008/layout/HorizontalMultiLevelHierarchy"/>
    <dgm:cxn modelId="{346370FF-8F23-4550-B9CC-8ECEBC962847}" type="presOf" srcId="{FD11885B-BD2E-45F8-BABE-D55463C27FF6}" destId="{0691061D-986B-4E23-B7B0-18C8B177903E}" srcOrd="1" destOrd="0" presId="urn:microsoft.com/office/officeart/2008/layout/HorizontalMultiLevelHierarchy"/>
    <dgm:cxn modelId="{A9008390-44AC-46FD-9B42-66FDB45F4431}" type="presOf" srcId="{519B4047-A41F-405D-910D-F160182F6E51}" destId="{6683870A-6936-40EA-8FEA-CB515D47B9E8}" srcOrd="0" destOrd="0" presId="urn:microsoft.com/office/officeart/2008/layout/HorizontalMultiLevelHierarchy"/>
    <dgm:cxn modelId="{EFC98AE8-C6E9-4EBA-A4A2-F972005C9BB4}" type="presParOf" srcId="{7CC1C865-C421-457B-B03F-D7D2C29305C3}" destId="{6F6A09DD-0E1D-4AB4-9C5D-58C0FF85E4EC}" srcOrd="0" destOrd="0" presId="urn:microsoft.com/office/officeart/2008/layout/HorizontalMultiLevelHierarchy"/>
    <dgm:cxn modelId="{A27D80C5-DCE8-4574-8940-B0CB492AAB66}" type="presParOf" srcId="{6F6A09DD-0E1D-4AB4-9C5D-58C0FF85E4EC}" destId="{FE01B4B5-3AEF-44EA-A03A-67330DED5D5C}" srcOrd="0" destOrd="0" presId="urn:microsoft.com/office/officeart/2008/layout/HorizontalMultiLevelHierarchy"/>
    <dgm:cxn modelId="{0C9A9C2B-3C72-4F2B-86FB-09565DAEACC1}" type="presParOf" srcId="{6F6A09DD-0E1D-4AB4-9C5D-58C0FF85E4EC}" destId="{B9491118-12F0-4157-8F05-23445E5F43AA}" srcOrd="1" destOrd="0" presId="urn:microsoft.com/office/officeart/2008/layout/HorizontalMultiLevelHierarchy"/>
    <dgm:cxn modelId="{1F9BF535-F408-45D9-84D0-57A3CBAAB4C7}" type="presParOf" srcId="{B9491118-12F0-4157-8F05-23445E5F43AA}" destId="{B5D8E655-020C-40CA-BA00-58AD8077673C}" srcOrd="0" destOrd="0" presId="urn:microsoft.com/office/officeart/2008/layout/HorizontalMultiLevelHierarchy"/>
    <dgm:cxn modelId="{3C07B3B6-313D-47FE-90AF-4AAB91C19D4A}" type="presParOf" srcId="{B5D8E655-020C-40CA-BA00-58AD8077673C}" destId="{665B0DD4-5F95-4D68-9459-976B7E43B739}" srcOrd="0" destOrd="0" presId="urn:microsoft.com/office/officeart/2008/layout/HorizontalMultiLevelHierarchy"/>
    <dgm:cxn modelId="{0EFD4D12-C6C4-469A-9B70-933C4102E5FF}" type="presParOf" srcId="{B9491118-12F0-4157-8F05-23445E5F43AA}" destId="{C9920A73-7282-4DBF-A600-7B58CB79348D}" srcOrd="1" destOrd="0" presId="urn:microsoft.com/office/officeart/2008/layout/HorizontalMultiLevelHierarchy"/>
    <dgm:cxn modelId="{96228FB6-68F6-493D-B34F-603428C006A8}" type="presParOf" srcId="{C9920A73-7282-4DBF-A600-7B58CB79348D}" destId="{B7A82FAD-80D6-4CFC-A84D-7C13A94BAAB3}" srcOrd="0" destOrd="0" presId="urn:microsoft.com/office/officeart/2008/layout/HorizontalMultiLevelHierarchy"/>
    <dgm:cxn modelId="{8D51BCA2-2142-4D72-B0A6-476443B5EB86}" type="presParOf" srcId="{C9920A73-7282-4DBF-A600-7B58CB79348D}" destId="{CBEE3D1F-C585-4A3E-BE04-2741C8AD56A8}" srcOrd="1" destOrd="0" presId="urn:microsoft.com/office/officeart/2008/layout/HorizontalMultiLevelHierarchy"/>
    <dgm:cxn modelId="{6B87F601-EBA5-4EC0-80C1-7FFD03D2FFB9}" type="presParOf" srcId="{B9491118-12F0-4157-8F05-23445E5F43AA}" destId="{D3485268-AB6D-4A4F-B453-0171440509FB}" srcOrd="2" destOrd="0" presId="urn:microsoft.com/office/officeart/2008/layout/HorizontalMultiLevelHierarchy"/>
    <dgm:cxn modelId="{5F4A3866-3AA3-46AF-AEF7-0FB975BF007F}" type="presParOf" srcId="{D3485268-AB6D-4A4F-B453-0171440509FB}" destId="{8943211E-7A89-4D86-8819-EB3EDE23C067}" srcOrd="0" destOrd="0" presId="urn:microsoft.com/office/officeart/2008/layout/HorizontalMultiLevelHierarchy"/>
    <dgm:cxn modelId="{69F6310A-691F-4D09-99BC-99F53E53B3C8}" type="presParOf" srcId="{B9491118-12F0-4157-8F05-23445E5F43AA}" destId="{C57321BF-4D0E-48EC-8371-8D5861A00AE4}" srcOrd="3" destOrd="0" presId="urn:microsoft.com/office/officeart/2008/layout/HorizontalMultiLevelHierarchy"/>
    <dgm:cxn modelId="{47BC11CA-37CF-4D64-A359-2453F7E7585B}" type="presParOf" srcId="{C57321BF-4D0E-48EC-8371-8D5861A00AE4}" destId="{6683870A-6936-40EA-8FEA-CB515D47B9E8}" srcOrd="0" destOrd="0" presId="urn:microsoft.com/office/officeart/2008/layout/HorizontalMultiLevelHierarchy"/>
    <dgm:cxn modelId="{E09EBA9D-DAD6-41C0-B2A3-DBC3D0D39FFA}" type="presParOf" srcId="{C57321BF-4D0E-48EC-8371-8D5861A00AE4}" destId="{E842C670-76D3-43D3-B406-4A7640C3BAEE}" srcOrd="1" destOrd="0" presId="urn:microsoft.com/office/officeart/2008/layout/HorizontalMultiLevelHierarchy"/>
    <dgm:cxn modelId="{E6602A5B-8004-4465-B72D-231EC172C077}" type="presParOf" srcId="{B9491118-12F0-4157-8F05-23445E5F43AA}" destId="{F3B9F1EE-C237-4BAA-A38B-CAE38F88E137}" srcOrd="4" destOrd="0" presId="urn:microsoft.com/office/officeart/2008/layout/HorizontalMultiLevelHierarchy"/>
    <dgm:cxn modelId="{DC19E6DA-4D2C-4F90-80BD-E35484CAACF0}" type="presParOf" srcId="{F3B9F1EE-C237-4BAA-A38B-CAE38F88E137}" destId="{0691061D-986B-4E23-B7B0-18C8B177903E}" srcOrd="0" destOrd="0" presId="urn:microsoft.com/office/officeart/2008/layout/HorizontalMultiLevelHierarchy"/>
    <dgm:cxn modelId="{5A34C4CF-37A8-4A70-8E54-37E7360D19E0}" type="presParOf" srcId="{B9491118-12F0-4157-8F05-23445E5F43AA}" destId="{4F0ED3B3-E343-4EB8-935B-ADC247AD9905}" srcOrd="5" destOrd="0" presId="urn:microsoft.com/office/officeart/2008/layout/HorizontalMultiLevelHierarchy"/>
    <dgm:cxn modelId="{9C392EB6-15A6-4C19-AD37-6E1B9079F7A0}" type="presParOf" srcId="{4F0ED3B3-E343-4EB8-935B-ADC247AD9905}" destId="{3EAC6E6B-C8DD-4092-BFEA-E29B85EC6893}" srcOrd="0" destOrd="0" presId="urn:microsoft.com/office/officeart/2008/layout/HorizontalMultiLevelHierarchy"/>
    <dgm:cxn modelId="{F075CC30-C641-4308-9690-2B291D111146}" type="presParOf" srcId="{4F0ED3B3-E343-4EB8-935B-ADC247AD9905}" destId="{9C8553B9-2C17-424C-A2A6-9449A8353CE7}"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9F1EE-C237-4BAA-A38B-CAE38F88E137}">
      <dsp:nvSpPr>
        <dsp:cNvPr id="0" name=""/>
        <dsp:cNvSpPr/>
      </dsp:nvSpPr>
      <dsp:spPr>
        <a:xfrm>
          <a:off x="1453590" y="2029968"/>
          <a:ext cx="506030" cy="964234"/>
        </a:xfrm>
        <a:custGeom>
          <a:avLst/>
          <a:gdLst/>
          <a:ahLst/>
          <a:cxnLst/>
          <a:rect l="0" t="0" r="0" b="0"/>
          <a:pathLst>
            <a:path>
              <a:moveTo>
                <a:pt x="0" y="0"/>
              </a:moveTo>
              <a:lnTo>
                <a:pt x="253015" y="0"/>
              </a:lnTo>
              <a:lnTo>
                <a:pt x="253015" y="964234"/>
              </a:lnTo>
              <a:lnTo>
                <a:pt x="506030" y="96423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IN" sz="1800" kern="1200">
            <a:solidFill>
              <a:schemeClr val="bg1"/>
            </a:solidFill>
            <a:latin typeface="Arial" panose="020B0604020202020204" pitchFamily="34" charset="0"/>
            <a:cs typeface="Arial" panose="020B0604020202020204" pitchFamily="34" charset="0"/>
          </a:endParaRPr>
        </a:p>
      </dsp:txBody>
      <dsp:txXfrm>
        <a:off x="1679382" y="2484861"/>
        <a:ext cx="54447" cy="54447"/>
      </dsp:txXfrm>
    </dsp:sp>
    <dsp:sp modelId="{D3485268-AB6D-4A4F-B453-0171440509FB}">
      <dsp:nvSpPr>
        <dsp:cNvPr id="0" name=""/>
        <dsp:cNvSpPr/>
      </dsp:nvSpPr>
      <dsp:spPr>
        <a:xfrm>
          <a:off x="1453590" y="1984248"/>
          <a:ext cx="506030" cy="91440"/>
        </a:xfrm>
        <a:custGeom>
          <a:avLst/>
          <a:gdLst/>
          <a:ahLst/>
          <a:cxnLst/>
          <a:rect l="0" t="0" r="0" b="0"/>
          <a:pathLst>
            <a:path>
              <a:moveTo>
                <a:pt x="0" y="45720"/>
              </a:moveTo>
              <a:lnTo>
                <a:pt x="506030" y="4572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IN" sz="1800" kern="1200">
            <a:solidFill>
              <a:schemeClr val="bg1"/>
            </a:solidFill>
            <a:latin typeface="Arial" panose="020B0604020202020204" pitchFamily="34" charset="0"/>
            <a:cs typeface="Arial" panose="020B0604020202020204" pitchFamily="34" charset="0"/>
          </a:endParaRPr>
        </a:p>
      </dsp:txBody>
      <dsp:txXfrm>
        <a:off x="1693955" y="2017317"/>
        <a:ext cx="25301" cy="25301"/>
      </dsp:txXfrm>
    </dsp:sp>
    <dsp:sp modelId="{B5D8E655-020C-40CA-BA00-58AD8077673C}">
      <dsp:nvSpPr>
        <dsp:cNvPr id="0" name=""/>
        <dsp:cNvSpPr/>
      </dsp:nvSpPr>
      <dsp:spPr>
        <a:xfrm>
          <a:off x="1453590" y="1065733"/>
          <a:ext cx="506030" cy="964234"/>
        </a:xfrm>
        <a:custGeom>
          <a:avLst/>
          <a:gdLst/>
          <a:ahLst/>
          <a:cxnLst/>
          <a:rect l="0" t="0" r="0" b="0"/>
          <a:pathLst>
            <a:path>
              <a:moveTo>
                <a:pt x="0" y="964234"/>
              </a:moveTo>
              <a:lnTo>
                <a:pt x="253015" y="964234"/>
              </a:lnTo>
              <a:lnTo>
                <a:pt x="253015" y="0"/>
              </a:lnTo>
              <a:lnTo>
                <a:pt x="506030" y="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IN" sz="1800" kern="1200">
            <a:solidFill>
              <a:schemeClr val="bg1"/>
            </a:solidFill>
            <a:latin typeface="Arial" panose="020B0604020202020204" pitchFamily="34" charset="0"/>
            <a:cs typeface="Arial" panose="020B0604020202020204" pitchFamily="34" charset="0"/>
          </a:endParaRPr>
        </a:p>
      </dsp:txBody>
      <dsp:txXfrm>
        <a:off x="1679382" y="1520626"/>
        <a:ext cx="54447" cy="54447"/>
      </dsp:txXfrm>
    </dsp:sp>
    <dsp:sp modelId="{FE01B4B5-3AEF-44EA-A03A-67330DED5D5C}">
      <dsp:nvSpPr>
        <dsp:cNvPr id="0" name=""/>
        <dsp:cNvSpPr/>
      </dsp:nvSpPr>
      <dsp:spPr>
        <a:xfrm>
          <a:off x="681451" y="1644274"/>
          <a:ext cx="772890" cy="77138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kern="1200" dirty="0" smtClean="0">
              <a:solidFill>
                <a:schemeClr val="bg1"/>
              </a:solidFill>
              <a:latin typeface="Arial" panose="020B0604020202020204" pitchFamily="34" charset="0"/>
              <a:cs typeface="Arial" panose="020B0604020202020204" pitchFamily="34" charset="0"/>
            </a:rPr>
            <a:t>Z(s)</a:t>
          </a:r>
          <a:endParaRPr lang="en-IN" sz="1800" kern="1200" dirty="0">
            <a:solidFill>
              <a:schemeClr val="bg1"/>
            </a:solidFill>
            <a:latin typeface="Arial" panose="020B0604020202020204" pitchFamily="34" charset="0"/>
            <a:cs typeface="Arial" panose="020B0604020202020204" pitchFamily="34" charset="0"/>
          </a:endParaRPr>
        </a:p>
      </dsp:txBody>
      <dsp:txXfrm>
        <a:off x="681451" y="1644274"/>
        <a:ext cx="772890" cy="771387"/>
      </dsp:txXfrm>
    </dsp:sp>
    <dsp:sp modelId="{B7A82FAD-80D6-4CFC-A84D-7C13A94BAAB3}">
      <dsp:nvSpPr>
        <dsp:cNvPr id="0" name=""/>
        <dsp:cNvSpPr/>
      </dsp:nvSpPr>
      <dsp:spPr>
        <a:xfrm>
          <a:off x="1959621" y="680039"/>
          <a:ext cx="2530152" cy="77138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No imaginary poles</a:t>
          </a:r>
        </a:p>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Z(</a:t>
          </a:r>
          <a14:m xmlns:a14="http://schemas.microsoft.com/office/drawing/2010/main">
            <m:oMath xmlns:m="http://schemas.openxmlformats.org/officeDocument/2006/math">
              <m:r>
                <a:rPr lang="en-IN" sz="1400" i="1" kern="120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m:t>
              </m:r>
            </m:oMath>
          </a14:m>
          <a:r>
            <a:rPr lang="en-IN" sz="1400" kern="1200" dirty="0" smtClean="0">
              <a:solidFill>
                <a:schemeClr val="bg1"/>
              </a:solidFill>
              <a:latin typeface="Arial" panose="020B0604020202020204" pitchFamily="34" charset="0"/>
              <a:cs typeface="Arial" panose="020B0604020202020204" pitchFamily="34" charset="0"/>
            </a:rPr>
            <a:t>) = 0 (Strictly proper)</a:t>
          </a:r>
        </a:p>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(THEOREM 1)</a:t>
          </a:r>
          <a:endParaRPr lang="en-IN" sz="1400" kern="1200" dirty="0">
            <a:solidFill>
              <a:schemeClr val="bg1"/>
            </a:solidFill>
            <a:latin typeface="Arial" panose="020B0604020202020204" pitchFamily="34" charset="0"/>
            <a:cs typeface="Arial" panose="020B0604020202020204" pitchFamily="34" charset="0"/>
          </a:endParaRPr>
        </a:p>
      </dsp:txBody>
      <dsp:txXfrm>
        <a:off x="1959621" y="680039"/>
        <a:ext cx="2530152" cy="771387"/>
      </dsp:txXfrm>
    </dsp:sp>
    <dsp:sp modelId="{6683870A-6936-40EA-8FEA-CB515D47B9E8}">
      <dsp:nvSpPr>
        <dsp:cNvPr id="0" name=""/>
        <dsp:cNvSpPr/>
      </dsp:nvSpPr>
      <dsp:spPr>
        <a:xfrm>
          <a:off x="1959621" y="1644274"/>
          <a:ext cx="2530152" cy="77138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Pure imaginary poles</a:t>
          </a:r>
        </a:p>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Z(</a:t>
          </a:r>
          <a14:m xmlns:a14="http://schemas.microsoft.com/office/drawing/2010/main">
            <m:oMath xmlns:m="http://schemas.openxmlformats.org/officeDocument/2006/math">
              <m:r>
                <a:rPr lang="en-IN" sz="1400" i="1" kern="120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m:t>
              </m:r>
            </m:oMath>
          </a14:m>
          <a:r>
            <a:rPr lang="en-IN" sz="1400" kern="1200" dirty="0" smtClean="0">
              <a:solidFill>
                <a:schemeClr val="bg1"/>
              </a:solidFill>
              <a:latin typeface="Arial" panose="020B0604020202020204" pitchFamily="34" charset="0"/>
              <a:cs typeface="Arial" panose="020B0604020202020204" pitchFamily="34" charset="0"/>
            </a:rPr>
            <a:t>) = 0 (Strictly proper)</a:t>
          </a:r>
        </a:p>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(THEOREM 2)</a:t>
          </a:r>
          <a:endParaRPr lang="en-IN" sz="1400" kern="1200" dirty="0">
            <a:solidFill>
              <a:schemeClr val="bg1"/>
            </a:solidFill>
            <a:latin typeface="Arial" panose="020B0604020202020204" pitchFamily="34" charset="0"/>
            <a:cs typeface="Arial" panose="020B0604020202020204" pitchFamily="34" charset="0"/>
          </a:endParaRPr>
        </a:p>
      </dsp:txBody>
      <dsp:txXfrm>
        <a:off x="1959621" y="1644274"/>
        <a:ext cx="2530152" cy="771387"/>
      </dsp:txXfrm>
    </dsp:sp>
    <dsp:sp modelId="{3EAC6E6B-C8DD-4092-BFEA-E29B85EC6893}">
      <dsp:nvSpPr>
        <dsp:cNvPr id="0" name=""/>
        <dsp:cNvSpPr/>
      </dsp:nvSpPr>
      <dsp:spPr>
        <a:xfrm>
          <a:off x="1959621" y="2608508"/>
          <a:ext cx="2530152" cy="771387"/>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General </a:t>
          </a:r>
          <a:r>
            <a:rPr lang="en-IN" sz="1400" kern="1200" dirty="0" smtClean="0">
              <a:solidFill>
                <a:schemeClr val="bg1"/>
              </a:solidFill>
              <a:latin typeface="Arial" panose="020B0604020202020204" pitchFamily="34" charset="0"/>
              <a:cs typeface="Arial" panose="020B0604020202020204" pitchFamily="34" charset="0"/>
            </a:rPr>
            <a:t>Transfer Function</a:t>
          </a:r>
          <a:endParaRPr lang="en-IN" sz="1400" kern="1200" dirty="0" smtClean="0">
            <a:solidFill>
              <a:schemeClr val="bg1"/>
            </a:solidFill>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Z(</a:t>
          </a:r>
          <a14:m xmlns:a14="http://schemas.microsoft.com/office/drawing/2010/main">
            <m:oMath xmlns:m="http://schemas.openxmlformats.org/officeDocument/2006/math">
              <m:r>
                <a:rPr lang="en-IN" sz="1400" i="1" kern="120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m:t>
              </m:r>
            </m:oMath>
          </a14:m>
          <a:r>
            <a:rPr lang="en-IN" sz="1400" kern="1200" dirty="0" smtClean="0">
              <a:solidFill>
                <a:schemeClr val="bg1"/>
              </a:solidFill>
              <a:latin typeface="Arial" panose="020B0604020202020204" pitchFamily="34" charset="0"/>
              <a:cs typeface="Arial" panose="020B0604020202020204" pitchFamily="34" charset="0"/>
            </a:rPr>
            <a:t>) is finite (Proper)</a:t>
          </a:r>
        </a:p>
        <a:p>
          <a:pPr lvl="0" algn="ctr" defTabSz="622300">
            <a:lnSpc>
              <a:spcPct val="90000"/>
            </a:lnSpc>
            <a:spcBef>
              <a:spcPct val="0"/>
            </a:spcBef>
            <a:spcAft>
              <a:spcPct val="35000"/>
            </a:spcAft>
          </a:pPr>
          <a:r>
            <a:rPr lang="en-IN" sz="1400" kern="1200" dirty="0" smtClean="0">
              <a:solidFill>
                <a:schemeClr val="bg1"/>
              </a:solidFill>
              <a:latin typeface="Arial" panose="020B0604020202020204" pitchFamily="34" charset="0"/>
              <a:cs typeface="Arial" panose="020B0604020202020204" pitchFamily="34" charset="0"/>
            </a:rPr>
            <a:t>(THEOREM 3)</a:t>
          </a:r>
          <a:endParaRPr lang="en-IN" sz="1400" kern="1200" dirty="0">
            <a:solidFill>
              <a:schemeClr val="bg1"/>
            </a:solidFill>
            <a:latin typeface="Arial" panose="020B0604020202020204" pitchFamily="34" charset="0"/>
            <a:cs typeface="Arial" panose="020B0604020202020204" pitchFamily="34" charset="0"/>
          </a:endParaRPr>
        </a:p>
      </dsp:txBody>
      <dsp:txXfrm>
        <a:off x="1959621" y="2608508"/>
        <a:ext cx="2530152" cy="77138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310F9-DFD6-4496-ABF8-502BC8ED4CF9}" type="datetimeFigureOut">
              <a:rPr lang="en-IN" smtClean="0"/>
              <a:t>01-05-2020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A47310-C33E-4F69-AADA-B9AD093D5F1D}" type="slidenum">
              <a:rPr lang="en-IN" smtClean="0"/>
              <a:t>‹#›</a:t>
            </a:fld>
            <a:endParaRPr lang="en-IN"/>
          </a:p>
        </p:txBody>
      </p:sp>
    </p:spTree>
    <p:extLst>
      <p:ext uri="{BB962C8B-B14F-4D97-AF65-F5344CB8AC3E}">
        <p14:creationId xmlns:p14="http://schemas.microsoft.com/office/powerpoint/2010/main" val="1038716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BA47310-C33E-4F69-AADA-B9AD093D5F1D}" type="slidenum">
              <a:rPr lang="en-IN" smtClean="0"/>
              <a:t>4</a:t>
            </a:fld>
            <a:endParaRPr lang="en-IN"/>
          </a:p>
        </p:txBody>
      </p:sp>
    </p:spTree>
    <p:extLst>
      <p:ext uri="{BB962C8B-B14F-4D97-AF65-F5344CB8AC3E}">
        <p14:creationId xmlns:p14="http://schemas.microsoft.com/office/powerpoint/2010/main" val="98612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D79DAE-CB15-42D1-A9A4-051451AF0586}"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257556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751623-FB53-47BF-AE99-8F907F151371}"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375394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25D1BC-1FAB-4835-B65A-E8C278DEF1EA}"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FA9668-F9A7-43AE-9257-7AF7EAF828B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5587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1A6ED8B-60B3-46AB-BD70-986C2CAC6449}"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2260738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119ABF2-A586-4A89-9507-203C69816686}"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FA9668-F9A7-43AE-9257-7AF7EAF828B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4120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508175B-B037-48E5-85BA-84E8F04A7FB6}"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2940593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DC270A-DB14-4B4B-9051-60E736CEF579}"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2519670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508A77-EDA1-4535-AD61-3BEA7F746346}"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318149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52B75F-0881-4F95-9B92-05925F168DD0}"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358878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01C9E2-C32E-4CEB-98C7-13862EA13E9C}" type="datetime1">
              <a:rPr lang="en-IN" smtClean="0"/>
              <a:t>01-05-2020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59425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D0A2BB-B66E-4AE4-B451-0A77671E0367}"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3317368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BF6F4E-9C58-4EAA-A7CC-DE54F71F251B}" type="datetime1">
              <a:rPr lang="en-IN" smtClean="0"/>
              <a:t>01-05-2020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395724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1AC0F3-922B-4287-A513-C54A7D8432E2}" type="datetime1">
              <a:rPr lang="en-IN" smtClean="0"/>
              <a:t>01-05-2020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1552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592EC8-E1F4-4104-BB91-C5B4017CFEC1}" type="datetime1">
              <a:rPr lang="en-IN" smtClean="0"/>
              <a:t>01-05-2020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2065289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D29CEC-3C76-4540-9FB7-9741A330E215}"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364623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C086BD-45B9-46E4-A7D5-1ED2344E6C4A}" type="datetime1">
              <a:rPr lang="en-IN" smtClean="0"/>
              <a:t>01-05-2020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FA9668-F9A7-43AE-9257-7AF7EAF828B1}" type="slidenum">
              <a:rPr lang="en-IN" smtClean="0"/>
              <a:t>‹#›</a:t>
            </a:fld>
            <a:endParaRPr lang="en-IN"/>
          </a:p>
        </p:txBody>
      </p:sp>
    </p:spTree>
    <p:extLst>
      <p:ext uri="{BB962C8B-B14F-4D97-AF65-F5344CB8AC3E}">
        <p14:creationId xmlns:p14="http://schemas.microsoft.com/office/powerpoint/2010/main" val="549627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480546-C7E4-42DA-829D-AA3106639ACD}" type="datetime1">
              <a:rPr lang="en-IN" smtClean="0"/>
              <a:t>01-05-2020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FA9668-F9A7-43AE-9257-7AF7EAF828B1}" type="slidenum">
              <a:rPr lang="en-IN" smtClean="0"/>
              <a:t>‹#›</a:t>
            </a:fld>
            <a:endParaRPr lang="en-IN"/>
          </a:p>
        </p:txBody>
      </p:sp>
    </p:spTree>
    <p:extLst>
      <p:ext uri="{BB962C8B-B14F-4D97-AF65-F5344CB8AC3E}">
        <p14:creationId xmlns:p14="http://schemas.microsoft.com/office/powerpoint/2010/main" val="255278719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48384" y="707835"/>
            <a:ext cx="9829768" cy="767397"/>
          </a:xfrm>
        </p:spPr>
        <p:txBody>
          <a:bodyPr>
            <a:normAutofit fontScale="90000"/>
          </a:bodyPr>
          <a:lstStyle/>
          <a:p>
            <a:pPr algn="ctr"/>
            <a:r>
              <a:rPr lang="en-IN" sz="4000" b="1" u="sng" dirty="0" smtClean="0">
                <a:latin typeface="+mn-lt"/>
                <a:cs typeface="Arial" panose="020B0604020202020204" pitchFamily="34" charset="0"/>
              </a:rPr>
              <a:t>ADAPTIVE </a:t>
            </a:r>
            <a:r>
              <a:rPr lang="en-IN" sz="4000" b="1" u="sng" dirty="0" smtClean="0">
                <a:latin typeface="+mn-lt"/>
                <a:cs typeface="Arial" panose="020B0604020202020204" pitchFamily="34" charset="0"/>
              </a:rPr>
              <a:t>SYSTEMS </a:t>
            </a:r>
            <a:br>
              <a:rPr lang="en-IN" sz="4000" b="1" u="sng" dirty="0" smtClean="0">
                <a:latin typeface="+mn-lt"/>
                <a:cs typeface="Arial" panose="020B0604020202020204" pitchFamily="34" charset="0"/>
              </a:rPr>
            </a:br>
            <a:r>
              <a:rPr lang="en-IN" sz="3100" b="1" dirty="0" smtClean="0">
                <a:latin typeface="+mn-lt"/>
                <a:cs typeface="Arial" panose="020B0604020202020204" pitchFamily="34" charset="0"/>
              </a:rPr>
              <a:t>(UE17EC346)</a:t>
            </a:r>
            <a:endParaRPr lang="en-IN" sz="3100" b="1" dirty="0">
              <a:latin typeface="+mn-lt"/>
              <a:cs typeface="Arial" panose="020B0604020202020204" pitchFamily="34" charset="0"/>
            </a:endParaRPr>
          </a:p>
        </p:txBody>
      </p:sp>
      <p:sp>
        <p:nvSpPr>
          <p:cNvPr id="7" name="Subtitle 6"/>
          <p:cNvSpPr>
            <a:spLocks noGrp="1"/>
          </p:cNvSpPr>
          <p:nvPr>
            <p:ph type="subTitle" idx="1"/>
          </p:nvPr>
        </p:nvSpPr>
        <p:spPr>
          <a:xfrm>
            <a:off x="1548383" y="1725985"/>
            <a:ext cx="9829769" cy="4401438"/>
          </a:xfrm>
        </p:spPr>
        <p:txBody>
          <a:bodyPr>
            <a:normAutofit/>
          </a:bodyPr>
          <a:lstStyle/>
          <a:p>
            <a:pPr algn="ctr"/>
            <a:r>
              <a:rPr lang="en-IN" sz="2000" dirty="0" smtClean="0">
                <a:solidFill>
                  <a:schemeClr val="tx1"/>
                </a:solidFill>
                <a:cs typeface="Arial" panose="020B0604020202020204" pitchFamily="34" charset="0"/>
              </a:rPr>
              <a:t>PAPER ON :</a:t>
            </a:r>
          </a:p>
          <a:p>
            <a:pPr algn="ctr"/>
            <a:r>
              <a:rPr lang="en-IN" sz="3600" b="1" u="sng" dirty="0" smtClean="0">
                <a:solidFill>
                  <a:schemeClr val="tx1"/>
                </a:solidFill>
                <a:cs typeface="Arial" panose="020B0604020202020204" pitchFamily="34" charset="0"/>
              </a:rPr>
              <a:t>A SYSTEM THEORY CRITERION FOR POSITIVE REAL MATRICES</a:t>
            </a:r>
          </a:p>
          <a:p>
            <a:pPr algn="r"/>
            <a:r>
              <a:rPr lang="en-IN" sz="1600" dirty="0" smtClean="0">
                <a:solidFill>
                  <a:schemeClr val="tx1"/>
                </a:solidFill>
                <a:cs typeface="Arial" panose="020B0604020202020204" pitchFamily="34" charset="0"/>
              </a:rPr>
              <a:t>			</a:t>
            </a:r>
            <a:r>
              <a:rPr lang="en-IN" dirty="0" smtClean="0">
                <a:solidFill>
                  <a:schemeClr val="tx1"/>
                </a:solidFill>
                <a:cs typeface="Arial" panose="020B0604020202020204" pitchFamily="34" charset="0"/>
              </a:rPr>
              <a:t>BY – B. D. O. ANDERSON (1967)</a:t>
            </a:r>
          </a:p>
          <a:p>
            <a:pPr algn="ctr"/>
            <a:endParaRPr lang="en-IN" sz="3600" b="1" u="sng" dirty="0" smtClean="0">
              <a:solidFill>
                <a:schemeClr val="tx1"/>
              </a:solidFill>
              <a:cs typeface="Arial" panose="020B0604020202020204" pitchFamily="34" charset="0"/>
            </a:endParaRPr>
          </a:p>
          <a:p>
            <a:pPr algn="ctr"/>
            <a:endParaRPr lang="en-IN" sz="3600" b="1" u="sng" dirty="0" smtClean="0">
              <a:solidFill>
                <a:schemeClr val="tx1"/>
              </a:solidFill>
              <a:cs typeface="Arial" panose="020B0604020202020204" pitchFamily="34" charset="0"/>
            </a:endParaRPr>
          </a:p>
          <a:p>
            <a:pPr algn="r"/>
            <a:r>
              <a:rPr lang="en-IN" sz="2000" dirty="0" smtClean="0">
                <a:solidFill>
                  <a:schemeClr val="tx1"/>
                </a:solidFill>
                <a:cs typeface="Arial" panose="020B0604020202020204" pitchFamily="34" charset="0"/>
              </a:rPr>
              <a:t>Report By : Ratan Gundami</a:t>
            </a:r>
          </a:p>
          <a:p>
            <a:pPr algn="r"/>
            <a:r>
              <a:rPr lang="en-IN" sz="2000" dirty="0" smtClean="0">
                <a:solidFill>
                  <a:schemeClr val="tx1"/>
                </a:solidFill>
                <a:cs typeface="Arial" panose="020B0604020202020204" pitchFamily="34" charset="0"/>
              </a:rPr>
              <a:t>PES1201701556</a:t>
            </a:r>
            <a:endParaRPr lang="en-IN" sz="1600" dirty="0" smtClean="0">
              <a:solidFill>
                <a:schemeClr val="tx1"/>
              </a:solidFill>
              <a:cs typeface="Arial" panose="020B0604020202020204" pitchFamily="34" charset="0"/>
            </a:endParaRPr>
          </a:p>
        </p:txBody>
      </p:sp>
    </p:spTree>
    <p:extLst>
      <p:ext uri="{BB962C8B-B14F-4D97-AF65-F5344CB8AC3E}">
        <p14:creationId xmlns:p14="http://schemas.microsoft.com/office/powerpoint/2010/main" val="677211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690257"/>
            <a:ext cx="8915400" cy="2220964"/>
          </a:xfrm>
        </p:spPr>
        <p:txBody>
          <a:bodyPr/>
          <a:lstStyle/>
          <a:p>
            <a:r>
              <a:rPr lang="en-IN" dirty="0" smtClean="0"/>
              <a:t>The proofs of these corollaries are derived with the help of Lemma 1.</a:t>
            </a:r>
          </a:p>
          <a:p>
            <a:r>
              <a:rPr lang="en-IN" dirty="0" smtClean="0"/>
              <a:t>Using these corollary we another Lemma which will make the realization of the factor(W) more relatable to </a:t>
            </a:r>
            <a:r>
              <a:rPr lang="en-IN" dirty="0" smtClean="0"/>
              <a:t>Z</a:t>
            </a:r>
          </a:p>
          <a:p>
            <a:endParaRPr lang="en-IN" dirty="0"/>
          </a:p>
        </p:txBody>
      </p:sp>
      <p:pic>
        <p:nvPicPr>
          <p:cNvPr id="5" name="Picture 4"/>
          <p:cNvPicPr>
            <a:picLocks noChangeAspect="1"/>
          </p:cNvPicPr>
          <p:nvPr/>
        </p:nvPicPr>
        <p:blipFill>
          <a:blip r:embed="rId2"/>
          <a:stretch>
            <a:fillRect/>
          </a:stretch>
        </p:blipFill>
        <p:spPr>
          <a:xfrm>
            <a:off x="4122737" y="901467"/>
            <a:ext cx="5848350" cy="2552700"/>
          </a:xfrm>
          <a:prstGeom prst="rect">
            <a:avLst/>
          </a:prstGeom>
        </p:spPr>
      </p:pic>
    </p:spTree>
    <p:extLst>
      <p:ext uri="{BB962C8B-B14F-4D97-AF65-F5344CB8AC3E}">
        <p14:creationId xmlns:p14="http://schemas.microsoft.com/office/powerpoint/2010/main" val="2431183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By corollary A in the previous slide , we will assume min. real. of W as [</a:t>
                </a:r>
                <a:r>
                  <a:rPr lang="en-IN" b="1" dirty="0" smtClean="0"/>
                  <a:t>F,K,L</a:t>
                </a:r>
                <a:r>
                  <a:rPr lang="en-IN" dirty="0" smtClean="0"/>
                  <a:t>]</a:t>
                </a:r>
              </a:p>
              <a:p>
                <a:r>
                  <a:rPr lang="en-IN" dirty="0" smtClean="0"/>
                  <a:t>When we apply Lemma 1 on the Corollary B we get :</a:t>
                </a:r>
              </a:p>
              <a:p>
                <a:endParaRPr lang="en-IN" dirty="0"/>
              </a:p>
              <a:p>
                <a:r>
                  <a:rPr lang="en-IN" dirty="0" smtClean="0"/>
                  <a:t>Here T must commute  </a:t>
                </a:r>
                <a14:m>
                  <m:oMath xmlns:m="http://schemas.openxmlformats.org/officeDocument/2006/math">
                    <m:d>
                      <m:dPr>
                        <m:begChr m:val="["/>
                        <m:endChr m:val="]"/>
                        <m:ctrlPr>
                          <a:rPr lang="en-IN" b="1" i="1" smtClean="0">
                            <a:latin typeface="Cambria Math" panose="02040503050406030204" pitchFamily="18" charset="0"/>
                          </a:rPr>
                        </m:ctrlPr>
                      </m:dPr>
                      <m:e>
                        <m:m>
                          <m:mPr>
                            <m:mcs>
                              <m:mc>
                                <m:mcPr>
                                  <m:count m:val="2"/>
                                  <m:mcJc m:val="center"/>
                                </m:mcPr>
                              </m:mc>
                            </m:mcs>
                            <m:ctrlPr>
                              <a:rPr lang="en-IN" b="1" i="1" smtClean="0">
                                <a:latin typeface="Cambria Math" panose="02040503050406030204" pitchFamily="18" charset="0"/>
                              </a:rPr>
                            </m:ctrlPr>
                          </m:mPr>
                          <m:mr>
                            <m:e>
                              <m:r>
                                <m:rPr>
                                  <m:brk m:alnAt="7"/>
                                </m:rPr>
                                <a:rPr lang="en-IN" b="1" i="1" smtClean="0">
                                  <a:latin typeface="Cambria Math" panose="02040503050406030204" pitchFamily="18" charset="0"/>
                                </a:rPr>
                                <m:t>𝑭</m:t>
                              </m:r>
                            </m:e>
                            <m:e>
                              <m:r>
                                <a:rPr lang="en-IN" b="1" i="1" smtClean="0">
                                  <a:latin typeface="Cambria Math" panose="02040503050406030204" pitchFamily="18" charset="0"/>
                                </a:rPr>
                                <m:t>𝟎</m:t>
                              </m:r>
                            </m:e>
                          </m:mr>
                          <m:mr>
                            <m:e>
                              <m:r>
                                <a:rPr lang="en-IN" b="1" i="1" smtClean="0">
                                  <a:latin typeface="Cambria Math" panose="02040503050406030204" pitchFamily="18" charset="0"/>
                                </a:rPr>
                                <m:t>𝟎</m:t>
                              </m:r>
                            </m:e>
                            <m:e>
                              <m:r>
                                <a:rPr lang="en-IN" b="1" i="1" smtClean="0">
                                  <a:latin typeface="Cambria Math" panose="02040503050406030204" pitchFamily="18" charset="0"/>
                                </a:rPr>
                                <m:t>−</m:t>
                              </m:r>
                              <m:r>
                                <a:rPr lang="en-IN" b="1" i="1" smtClean="0">
                                  <a:latin typeface="Cambria Math" panose="02040503050406030204" pitchFamily="18" charset="0"/>
                                </a:rPr>
                                <m:t>𝑭</m:t>
                              </m:r>
                              <m:r>
                                <a:rPr lang="en-IN" b="1" i="1" smtClean="0">
                                  <a:latin typeface="Cambria Math" panose="02040503050406030204" pitchFamily="18" charset="0"/>
                                </a:rPr>
                                <m:t>′</m:t>
                              </m:r>
                            </m:e>
                          </m:mr>
                        </m:m>
                      </m:e>
                    </m:d>
                    <m:r>
                      <a:rPr lang="en-IN" b="0" i="0" smtClean="0">
                        <a:latin typeface="Cambria Math" panose="02040503050406030204" pitchFamily="18" charset="0"/>
                      </a:rPr>
                      <m:t> </m:t>
                    </m:r>
                  </m:oMath>
                </a14:m>
                <a:r>
                  <a:rPr lang="en-IN" dirty="0" smtClean="0"/>
                  <a:t>. Hence from corollary of Lemma 5, </a:t>
                </a:r>
              </a:p>
              <a:p>
                <a:pPr marL="0" indent="0">
                  <a:buNone/>
                </a:pPr>
                <a:r>
                  <a:rPr lang="en-IN" dirty="0"/>
                  <a:t>	</a:t>
                </a:r>
                <a:r>
                  <a:rPr lang="en-IN" dirty="0" smtClean="0"/>
                  <a:t>We get </a:t>
                </a:r>
                <a14:m>
                  <m:oMath xmlns:m="http://schemas.openxmlformats.org/officeDocument/2006/math">
                    <m:sSub>
                      <m:sSubPr>
                        <m:ctrlPr>
                          <a:rPr lang="en-IN" sz="1600" b="1" i="1" smtClean="0">
                            <a:latin typeface="Cambria Math" panose="02040503050406030204" pitchFamily="18" charset="0"/>
                          </a:rPr>
                        </m:ctrlPr>
                      </m:sSubPr>
                      <m:e>
                        <m:r>
                          <a:rPr lang="en-IN" sz="1600" b="1" i="1" smtClean="0">
                            <a:latin typeface="Cambria Math" panose="02040503050406030204" pitchFamily="18" charset="0"/>
                          </a:rPr>
                          <m:t>𝑻</m:t>
                        </m:r>
                      </m:e>
                      <m:sub>
                        <m:r>
                          <a:rPr lang="en-IN" sz="1600" b="1" i="1" smtClean="0">
                            <a:latin typeface="Cambria Math" panose="02040503050406030204" pitchFamily="18" charset="0"/>
                          </a:rPr>
                          <m:t>𝟏</m:t>
                        </m:r>
                      </m:sub>
                    </m:sSub>
                    <m:r>
                      <a:rPr lang="en-IN" sz="1600" b="1" i="1" smtClean="0">
                        <a:latin typeface="Cambria Math" panose="02040503050406030204" pitchFamily="18" charset="0"/>
                      </a:rPr>
                      <m:t>𝑮</m:t>
                    </m:r>
                    <m:r>
                      <a:rPr lang="en-IN" sz="1600" b="1" i="1" smtClean="0">
                        <a:latin typeface="Cambria Math" panose="02040503050406030204" pitchFamily="18" charset="0"/>
                      </a:rPr>
                      <m:t>=</m:t>
                    </m:r>
                    <m:r>
                      <a:rPr lang="en-IN" sz="1600" b="1" i="1" smtClean="0">
                        <a:latin typeface="Cambria Math" panose="02040503050406030204" pitchFamily="18" charset="0"/>
                      </a:rPr>
                      <m:t>𝑲</m:t>
                    </m:r>
                  </m:oMath>
                </a14:m>
                <a:endParaRPr lang="en-IN" sz="1600" b="1" dirty="0" smtClean="0"/>
              </a:p>
              <a:p>
                <a:r>
                  <a:rPr lang="en-IN" sz="1800" b="1" dirty="0" smtClean="0"/>
                  <a:t> </a:t>
                </a:r>
                <a:r>
                  <a:rPr lang="en-IN" sz="1800" dirty="0" smtClean="0"/>
                  <a:t>Applying Lemma 1 again, similar to corollary A we have </a:t>
                </a:r>
              </a:p>
              <a:p>
                <a:pPr marL="0" indent="0">
                  <a:buNone/>
                </a:pPr>
                <a14:m>
                  <m:oMathPara xmlns:m="http://schemas.openxmlformats.org/officeDocument/2006/math">
                    <m:oMathParaPr>
                      <m:jc m:val="centerGroup"/>
                    </m:oMathParaPr>
                    <m:oMath xmlns:m="http://schemas.openxmlformats.org/officeDocument/2006/math">
                      <m:sSup>
                        <m:sSupPr>
                          <m:ctrlPr>
                            <a:rPr lang="en-IN" sz="1800" b="1" i="1" smtClean="0">
                              <a:latin typeface="Cambria Math" panose="02040503050406030204" pitchFamily="18" charset="0"/>
                            </a:rPr>
                          </m:ctrlPr>
                        </m:sSupPr>
                        <m:e>
                          <m:d>
                            <m:dPr>
                              <m:begChr m:val="{"/>
                              <m:ctrlPr>
                                <a:rPr lang="en-IN" sz="1800" b="1" i="1" smtClean="0">
                                  <a:latin typeface="Cambria Math" panose="02040503050406030204" pitchFamily="18" charset="0"/>
                                </a:rPr>
                              </m:ctrlPr>
                            </m:dPr>
                            <m:e>
                              <m:sSubSup>
                                <m:sSubSupPr>
                                  <m:ctrlPr>
                                    <a:rPr lang="en-IN" sz="1800" b="1" i="1" smtClean="0">
                                      <a:latin typeface="Cambria Math" panose="02040503050406030204" pitchFamily="18" charset="0"/>
                                    </a:rPr>
                                  </m:ctrlPr>
                                </m:sSubSupPr>
                                <m:e>
                                  <m:r>
                                    <a:rPr lang="en-IN" sz="1800" b="1" i="1" smtClean="0">
                                      <a:latin typeface="Cambria Math" panose="02040503050406030204" pitchFamily="18" charset="0"/>
                                    </a:rPr>
                                    <m:t>𝑻</m:t>
                                  </m:r>
                                </m:e>
                                <m:sub>
                                  <m:r>
                                    <a:rPr lang="en-IN" sz="1800" b="1" i="1" smtClean="0">
                                      <a:latin typeface="Cambria Math" panose="02040503050406030204" pitchFamily="18" charset="0"/>
                                    </a:rPr>
                                    <m:t>𝟏</m:t>
                                  </m:r>
                                </m:sub>
                                <m:sup>
                                  <m:r>
                                    <a:rPr lang="en-IN" sz="1800" b="1" i="1" smtClean="0">
                                      <a:latin typeface="Cambria Math" panose="02040503050406030204" pitchFamily="18" charset="0"/>
                                    </a:rPr>
                                    <m:t>−</m:t>
                                  </m:r>
                                  <m:r>
                                    <a:rPr lang="en-IN" sz="1800" b="1" i="1" smtClean="0">
                                      <a:latin typeface="Cambria Math" panose="02040503050406030204" pitchFamily="18" charset="0"/>
                                    </a:rPr>
                                    <m:t>𝟏</m:t>
                                  </m:r>
                                </m:sup>
                              </m:sSubSup>
                              <m:r>
                                <a:rPr lang="en-IN" sz="1800" b="1" i="1" smtClean="0">
                                  <a:latin typeface="Cambria Math" panose="02040503050406030204" pitchFamily="18" charset="0"/>
                                </a:rPr>
                                <m:t>𝑭</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𝑻</m:t>
                                  </m:r>
                                </m:e>
                                <m:sub>
                                  <m:r>
                                    <a:rPr lang="en-IN" sz="1800" b="1" i="1" smtClean="0">
                                      <a:latin typeface="Cambria Math" panose="02040503050406030204" pitchFamily="18" charset="0"/>
                                    </a:rPr>
                                    <m:t>𝟏</m:t>
                                  </m:r>
                                </m:sub>
                              </m:sSub>
                              <m:r>
                                <a:rPr lang="en-IN" sz="1800" b="1" i="1" smtClean="0">
                                  <a:latin typeface="Cambria Math" panose="02040503050406030204" pitchFamily="18" charset="0"/>
                                </a:rPr>
                                <m:t> ,</m:t>
                              </m:r>
                              <m:sSubSup>
                                <m:sSubSupPr>
                                  <m:ctrlPr>
                                    <a:rPr lang="en-IN" sz="1800" b="1" i="1" smtClean="0">
                                      <a:latin typeface="Cambria Math" panose="02040503050406030204" pitchFamily="18" charset="0"/>
                                    </a:rPr>
                                  </m:ctrlPr>
                                </m:sSubSupPr>
                                <m:e>
                                  <m:r>
                                    <a:rPr lang="en-IN" sz="1800" b="1" i="1" smtClean="0">
                                      <a:latin typeface="Cambria Math" panose="02040503050406030204" pitchFamily="18" charset="0"/>
                                    </a:rPr>
                                    <m:t>𝑻</m:t>
                                  </m:r>
                                </m:e>
                                <m:sub>
                                  <m:r>
                                    <a:rPr lang="en-IN" sz="1800" b="1" i="1" smtClean="0">
                                      <a:latin typeface="Cambria Math" panose="02040503050406030204" pitchFamily="18" charset="0"/>
                                    </a:rPr>
                                    <m:t>𝟏</m:t>
                                  </m:r>
                                </m:sub>
                                <m:sup>
                                  <m:r>
                                    <a:rPr lang="en-IN" sz="1800" b="1" i="1" smtClean="0">
                                      <a:latin typeface="Cambria Math" panose="02040503050406030204" pitchFamily="18" charset="0"/>
                                    </a:rPr>
                                    <m:t>−</m:t>
                                  </m:r>
                                  <m:r>
                                    <a:rPr lang="en-IN" sz="1800" b="1" i="1" smtClean="0">
                                      <a:latin typeface="Cambria Math" panose="02040503050406030204" pitchFamily="18" charset="0"/>
                                    </a:rPr>
                                    <m:t>𝟏</m:t>
                                  </m:r>
                                </m:sup>
                              </m:sSubSup>
                              <m:r>
                                <a:rPr lang="en-IN" sz="1800" b="1" i="1" smtClean="0">
                                  <a:latin typeface="Cambria Math" panose="02040503050406030204" pitchFamily="18" charset="0"/>
                                </a:rPr>
                                <m:t>𝑲</m:t>
                              </m:r>
                              <m:r>
                                <a:rPr lang="en-IN" sz="1800" b="1" i="1" smtClean="0">
                                  <a:latin typeface="Cambria Math" panose="02040503050406030204" pitchFamily="18" charset="0"/>
                                </a:rPr>
                                <m:t> , </m:t>
                              </m:r>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m:t>
                                  </m:r>
                                  <m:r>
                                    <a:rPr lang="en-IN" sz="1800" b="1" i="1" smtClean="0">
                                      <a:latin typeface="Cambria Math" panose="02040503050406030204" pitchFamily="18" charset="0"/>
                                    </a:rPr>
                                    <m:t>𝑻</m:t>
                                  </m:r>
                                </m:e>
                                <m:sub>
                                  <m:r>
                                    <a:rPr lang="en-IN" sz="1800" b="1" i="1" smtClean="0">
                                      <a:latin typeface="Cambria Math" panose="02040503050406030204" pitchFamily="18" charset="0"/>
                                    </a:rPr>
                                    <m:t>𝟏</m:t>
                                  </m:r>
                                </m:sub>
                              </m:sSub>
                            </m:e>
                          </m:d>
                        </m:e>
                        <m:sup>
                          <m:r>
                            <a:rPr lang="en-IN" sz="1800" b="1" i="1" smtClean="0">
                              <a:latin typeface="Cambria Math" panose="02040503050406030204" pitchFamily="18" charset="0"/>
                            </a:rPr>
                            <m:t>′</m:t>
                          </m:r>
                        </m:sup>
                      </m:sSup>
                      <m:r>
                        <a:rPr lang="en-IN" sz="1800" b="1" i="1" smtClean="0">
                          <a:latin typeface="Cambria Math" panose="02040503050406030204" pitchFamily="18" charset="0"/>
                        </a:rPr>
                        <m:t>𝑳</m:t>
                      </m:r>
                      <m:r>
                        <a:rPr lang="en-IN" sz="1800" b="1" i="1" smtClean="0">
                          <a:latin typeface="Cambria Math" panose="02040503050406030204" pitchFamily="18" charset="0"/>
                        </a:rPr>
                        <m:t>}={</m:t>
                      </m:r>
                      <m:r>
                        <a:rPr lang="en-IN" sz="1800" b="1" i="1" smtClean="0">
                          <a:latin typeface="Cambria Math" panose="02040503050406030204" pitchFamily="18" charset="0"/>
                        </a:rPr>
                        <m:t>𝑭</m:t>
                      </m:r>
                      <m:r>
                        <a:rPr lang="en-IN" sz="1800" b="1" i="1" smtClean="0">
                          <a:latin typeface="Cambria Math" panose="02040503050406030204" pitchFamily="18" charset="0"/>
                        </a:rPr>
                        <m:t>,</m:t>
                      </m:r>
                      <m:r>
                        <a:rPr lang="en-IN" sz="1800" b="1" i="1" smtClean="0">
                          <a:latin typeface="Cambria Math" panose="02040503050406030204" pitchFamily="18" charset="0"/>
                        </a:rPr>
                        <m:t>𝑮</m:t>
                      </m:r>
                      <m:r>
                        <a:rPr lang="en-IN" sz="1800" b="1" i="1" smtClean="0">
                          <a:latin typeface="Cambria Math" panose="02040503050406030204" pitchFamily="18" charset="0"/>
                        </a:rPr>
                        <m:t>,</m:t>
                      </m:r>
                      <m:acc>
                        <m:accPr>
                          <m:chr m:val="̂"/>
                          <m:ctrlPr>
                            <a:rPr lang="en-IN" sz="1800" b="1" i="1" smtClean="0">
                              <a:latin typeface="Cambria Math" panose="02040503050406030204" pitchFamily="18" charset="0"/>
                            </a:rPr>
                          </m:ctrlPr>
                        </m:accPr>
                        <m:e>
                          <m:r>
                            <a:rPr lang="en-IN" sz="1800" b="1" i="1" smtClean="0">
                              <a:latin typeface="Cambria Math" panose="02040503050406030204" pitchFamily="18" charset="0"/>
                            </a:rPr>
                            <m:t>𝑳</m:t>
                          </m:r>
                        </m:e>
                      </m:acc>
                      <m:r>
                        <a:rPr lang="en-IN" sz="1800" b="1" i="1" smtClean="0">
                          <a:latin typeface="Cambria Math" panose="02040503050406030204" pitchFamily="18" charset="0"/>
                        </a:rPr>
                        <m:t>}</m:t>
                      </m:r>
                    </m:oMath>
                  </m:oMathPara>
                </a14:m>
                <a:endParaRPr lang="en-IN" sz="1800"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3058359" y="676557"/>
            <a:ext cx="7977105" cy="935426"/>
          </a:xfrm>
          <a:prstGeom prst="rect">
            <a:avLst/>
          </a:prstGeom>
        </p:spPr>
      </p:pic>
      <p:pic>
        <p:nvPicPr>
          <p:cNvPr id="7" name="Picture 6"/>
          <p:cNvPicPr>
            <a:picLocks noChangeAspect="1"/>
          </p:cNvPicPr>
          <p:nvPr/>
        </p:nvPicPr>
        <p:blipFill>
          <a:blip r:embed="rId4"/>
          <a:stretch>
            <a:fillRect/>
          </a:stretch>
        </p:blipFill>
        <p:spPr>
          <a:xfrm>
            <a:off x="8939998" y="2502030"/>
            <a:ext cx="1476375" cy="609600"/>
          </a:xfrm>
          <a:prstGeom prst="rect">
            <a:avLst/>
          </a:prstGeom>
        </p:spPr>
      </p:pic>
    </p:spTree>
    <p:extLst>
      <p:ext uri="{BB962C8B-B14F-4D97-AF65-F5344CB8AC3E}">
        <p14:creationId xmlns:p14="http://schemas.microsoft.com/office/powerpoint/2010/main" val="2148752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58" y="115063"/>
            <a:ext cx="1488881" cy="582521"/>
          </a:xfrm>
        </p:spPr>
        <p:txBody>
          <a:bodyPr>
            <a:normAutofit fontScale="90000"/>
          </a:bodyPr>
          <a:lstStyle/>
          <a:p>
            <a:r>
              <a:rPr lang="en-IN" dirty="0" smtClean="0"/>
              <a:t>Part 3</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771480"/>
                <a:ext cx="8915400" cy="3139742"/>
              </a:xfrm>
            </p:spPr>
            <p:txBody>
              <a:bodyPr/>
              <a:lstStyle/>
              <a:p>
                <a:r>
                  <a:rPr lang="en-IN" dirty="0" smtClean="0"/>
                  <a:t>For proof of sufficiency, only the 3 point of the PR definition needs to be proven,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𝑍</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𝑠</m:t>
                            </m:r>
                          </m:e>
                          <m:sup>
                            <m:r>
                              <a:rPr lang="en-IN" b="0" i="1" smtClean="0">
                                <a:latin typeface="Cambria Math" panose="02040503050406030204" pitchFamily="18" charset="0"/>
                              </a:rPr>
                              <m:t>∗</m:t>
                            </m:r>
                          </m:sup>
                        </m:sSup>
                      </m:e>
                    </m:d>
                    <m:r>
                      <a:rPr lang="en-IN" b="0" i="1" smtClean="0">
                        <a:latin typeface="Cambria Math" panose="02040503050406030204" pitchFamily="18" charset="0"/>
                      </a:rPr>
                      <m:t>+</m:t>
                    </m:r>
                    <m:r>
                      <a:rPr lang="en-IN" b="0" i="1" smtClean="0">
                        <a:latin typeface="Cambria Math" panose="02040503050406030204" pitchFamily="18" charset="0"/>
                      </a:rPr>
                      <m:t>𝑍</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r>
                      <a:rPr lang="en-IN" b="0" i="1" smtClean="0">
                        <a:latin typeface="Cambria Math" panose="02040503050406030204" pitchFamily="18" charset="0"/>
                      </a:rPr>
                      <m:t> </m:t>
                    </m:r>
                    <m:r>
                      <a:rPr lang="en-IN" b="0" i="1" smtClean="0">
                        <a:latin typeface="Cambria Math" panose="02040503050406030204" pitchFamily="18" charset="0"/>
                      </a:rPr>
                      <m:t>𝑖𝑠</m:t>
                    </m:r>
                    <m:r>
                      <a:rPr lang="en-IN" b="0" i="1" smtClean="0">
                        <a:latin typeface="Cambria Math" panose="02040503050406030204" pitchFamily="18" charset="0"/>
                      </a:rPr>
                      <m:t> </m:t>
                    </m:r>
                    <m:r>
                      <a:rPr lang="en-IN" b="0" i="1" smtClean="0">
                        <a:latin typeface="Cambria Math" panose="02040503050406030204" pitchFamily="18" charset="0"/>
                      </a:rPr>
                      <m:t>𝑛𝑜𝑛</m:t>
                    </m:r>
                    <m:r>
                      <a:rPr lang="en-IN" b="0" i="1" smtClean="0">
                        <a:latin typeface="Cambria Math" panose="02040503050406030204" pitchFamily="18" charset="0"/>
                      </a:rPr>
                      <m:t>−</m:t>
                    </m:r>
                    <m:r>
                      <a:rPr lang="en-IN" b="0" i="1" smtClean="0">
                        <a:latin typeface="Cambria Math" panose="02040503050406030204" pitchFamily="18" charset="0"/>
                      </a:rPr>
                      <m:t>𝑛𝑒𝑔𝑎𝑡𝑖𝑣𝑒</m:t>
                    </m:r>
                    <m:r>
                      <a:rPr lang="en-IN" b="0" i="1" smtClean="0">
                        <a:latin typeface="Cambria Math" panose="02040503050406030204" pitchFamily="18" charset="0"/>
                      </a:rPr>
                      <m:t> </m:t>
                    </m:r>
                    <m:r>
                      <a:rPr lang="en-IN" b="0" i="1" smtClean="0">
                        <a:latin typeface="Cambria Math" panose="02040503050406030204" pitchFamily="18" charset="0"/>
                      </a:rPr>
                      <m:t>𝑑𝑒𝑓𝑖𝑛𝑖𝑡𝑒</m:t>
                    </m:r>
                    <m:r>
                      <a:rPr lang="en-IN" b="0" i="1" smtClean="0">
                        <a:latin typeface="Cambria Math" panose="02040503050406030204" pitchFamily="18" charset="0"/>
                      </a:rPr>
                      <m:t> </m:t>
                    </m:r>
                    <m:r>
                      <a:rPr lang="en-IN" b="0" i="1" smtClean="0">
                        <a:latin typeface="Cambria Math" panose="02040503050406030204" pitchFamily="18" charset="0"/>
                      </a:rPr>
                      <m:t>𝑓𝑜𝑟</m:t>
                    </m:r>
                    <m:r>
                      <a:rPr lang="en-IN" b="0" i="1" smtClean="0">
                        <a:latin typeface="Cambria Math" panose="02040503050406030204" pitchFamily="18" charset="0"/>
                      </a:rPr>
                      <m:t> </m:t>
                    </m:r>
                    <m:r>
                      <a:rPr lang="en-IN" b="0" i="1" smtClean="0">
                        <a:latin typeface="Cambria Math" panose="02040503050406030204" pitchFamily="18" charset="0"/>
                      </a:rPr>
                      <m:t>𝑅𝑒</m:t>
                    </m:r>
                    <m:r>
                      <a:rPr lang="en-IN" b="0" i="1" smtClean="0">
                        <a:latin typeface="Cambria Math" panose="02040503050406030204" pitchFamily="18" charset="0"/>
                      </a:rPr>
                      <m:t> </m:t>
                    </m:r>
                    <m:r>
                      <a:rPr lang="en-IN" b="0" i="1" smtClean="0">
                        <a:latin typeface="Cambria Math" panose="02040503050406030204" pitchFamily="18" charset="0"/>
                      </a:rPr>
                      <m:t>𝑠</m:t>
                    </m:r>
                    <m:r>
                      <a:rPr lang="en-IN" b="0" i="1" smtClean="0">
                        <a:latin typeface="Cambria Math" panose="02040503050406030204" pitchFamily="18" charset="0"/>
                      </a:rPr>
                      <m:t>&gt;0</m:t>
                    </m:r>
                  </m:oMath>
                </a14:m>
                <a:r>
                  <a:rPr lang="en-IN" dirty="0" smtClean="0"/>
                  <a:t>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771480"/>
                <a:ext cx="8915400" cy="3139742"/>
              </a:xfrm>
              <a:blipFill rotWithShape="0">
                <a:blip r:embed="rId2"/>
                <a:stretch>
                  <a:fillRect l="-479" t="-1165"/>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4046537" y="697584"/>
            <a:ext cx="6000750" cy="714375"/>
          </a:xfrm>
          <a:prstGeom prst="rect">
            <a:avLst/>
          </a:prstGeom>
        </p:spPr>
      </p:pic>
      <p:pic>
        <p:nvPicPr>
          <p:cNvPr id="6" name="Picture 5"/>
          <p:cNvPicPr>
            <a:picLocks noChangeAspect="1"/>
          </p:cNvPicPr>
          <p:nvPr/>
        </p:nvPicPr>
        <p:blipFill>
          <a:blip r:embed="rId4"/>
          <a:stretch>
            <a:fillRect/>
          </a:stretch>
        </p:blipFill>
        <p:spPr>
          <a:xfrm>
            <a:off x="4046537" y="1411959"/>
            <a:ext cx="6000750" cy="1257300"/>
          </a:xfrm>
          <a:prstGeom prst="rect">
            <a:avLst/>
          </a:prstGeom>
        </p:spPr>
      </p:pic>
      <p:pic>
        <p:nvPicPr>
          <p:cNvPr id="10" name="Picture 9"/>
          <p:cNvPicPr>
            <a:picLocks noChangeAspect="1"/>
          </p:cNvPicPr>
          <p:nvPr/>
        </p:nvPicPr>
        <p:blipFill>
          <a:blip r:embed="rId5"/>
          <a:stretch>
            <a:fillRect/>
          </a:stretch>
        </p:blipFill>
        <p:spPr>
          <a:xfrm>
            <a:off x="4060824" y="3464645"/>
            <a:ext cx="5972175" cy="2228850"/>
          </a:xfrm>
          <a:prstGeom prst="rect">
            <a:avLst/>
          </a:prstGeom>
        </p:spPr>
      </p:pic>
    </p:spTree>
    <p:extLst>
      <p:ext uri="{BB962C8B-B14F-4D97-AF65-F5344CB8AC3E}">
        <p14:creationId xmlns:p14="http://schemas.microsoft.com/office/powerpoint/2010/main" val="1463429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96445" y="622169"/>
                <a:ext cx="9728461" cy="5289053"/>
              </a:xfrm>
            </p:spPr>
            <p:txBody>
              <a:bodyPr/>
              <a:lstStyle/>
              <a:p>
                <a:r>
                  <a:rPr lang="en-IN" dirty="0" smtClean="0"/>
                  <a:t>Proof of necessity:</a:t>
                </a:r>
              </a:p>
              <a:p>
                <a:pPr marL="0" indent="0">
                  <a:buNone/>
                </a:pPr>
                <a:r>
                  <a:rPr lang="en-IN" dirty="0"/>
                  <a:t>	</a:t>
                </a:r>
                <a:r>
                  <a:rPr lang="en-IN" dirty="0" smtClean="0"/>
                  <a:t>Let us take W(s) as in Lemma 6 with minimal realization [F,G,L] (Lemma 8),</a:t>
                </a:r>
              </a:p>
              <a:p>
                <a:pPr marL="0" indent="0">
                  <a:buNone/>
                </a:pPr>
                <a:r>
                  <a:rPr lang="en-IN" dirty="0"/>
                  <a:t>	</a:t>
                </a:r>
                <a:r>
                  <a:rPr lang="en-IN" dirty="0" smtClean="0"/>
                  <a:t>then the realization of Y(s) can be defined from Z(s) and W(s) perspective as:</a:t>
                </a:r>
              </a:p>
              <a:p>
                <a:pPr marL="0" indent="0">
                  <a:buNone/>
                </a:pPr>
                <a:endParaRPr lang="en-IN" dirty="0"/>
              </a:p>
              <a:p>
                <a:pPr marL="0" indent="0">
                  <a:buNone/>
                </a:pPr>
                <a:endParaRPr lang="en-IN" dirty="0" smtClean="0"/>
              </a:p>
              <a:p>
                <a:pPr marL="0" indent="0">
                  <a:buNone/>
                </a:pPr>
                <a:r>
                  <a:rPr lang="en-IN" dirty="0"/>
                  <a:t>	</a:t>
                </a:r>
                <a:r>
                  <a:rPr lang="en-IN" dirty="0" smtClean="0"/>
                  <a:t>similar to what we did in Lemma 8, here also we will apply Lemma 1 we get</a:t>
                </a:r>
              </a:p>
              <a:p>
                <a:pPr marL="0" indent="0">
                  <a:buNone/>
                </a:pPr>
                <a:endParaRPr lang="en-IN" dirty="0"/>
              </a:p>
              <a:p>
                <a:pPr marL="0" indent="0">
                  <a:buNone/>
                </a:pPr>
                <a:endParaRPr lang="en-IN" dirty="0" smtClean="0"/>
              </a:p>
              <a:p>
                <a:pPr marL="0" indent="0">
                  <a:buNone/>
                </a:pPr>
                <a:r>
                  <a:rPr lang="en-IN" dirty="0"/>
                  <a:t>	</a:t>
                </a:r>
                <a:r>
                  <a:rPr lang="en-IN" dirty="0" smtClean="0"/>
                  <a:t>By Lemma 5 corollary, we have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m:t>
                        </m:r>
                        <m:r>
                          <a:rPr lang="en-IN" b="0" i="1" smtClean="0">
                            <a:latin typeface="Cambria Math" panose="02040503050406030204" pitchFamily="18" charset="0"/>
                          </a:rPr>
                          <m:t>𝑇</m:t>
                        </m:r>
                      </m:e>
                      <m:sub>
                        <m:r>
                          <a:rPr lang="en-IN" b="0" i="1" smtClean="0">
                            <a:latin typeface="Cambria Math" panose="02040503050406030204" pitchFamily="18" charset="0"/>
                          </a:rPr>
                          <m:t>1</m:t>
                        </m:r>
                      </m:sub>
                      <m:sup>
                        <m:r>
                          <a:rPr lang="en-IN" b="0" i="1" smtClean="0">
                            <a:latin typeface="Cambria Math" panose="02040503050406030204" pitchFamily="18" charset="0"/>
                          </a:rPr>
                          <m:t>−1</m:t>
                        </m:r>
                      </m:sup>
                    </m:sSubSup>
                    <m:r>
                      <a:rPr lang="en-IN" b="0" i="1" smtClean="0">
                        <a:latin typeface="Cambria Math" panose="02040503050406030204" pitchFamily="18" charset="0"/>
                      </a:rPr>
                      <m:t>)′</m:t>
                    </m:r>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𝑃𝐺</m:t>
                    </m:r>
                  </m:oMath>
                </a14:m>
                <a:r>
                  <a:rPr lang="en-IN" dirty="0" smtClean="0"/>
                  <a:t>.</a:t>
                </a:r>
              </a:p>
              <a:p>
                <a:pPr marL="0" indent="0">
                  <a:buNone/>
                </a:pPr>
                <a:r>
                  <a:rPr lang="en-IN" dirty="0"/>
                  <a:t>	</a:t>
                </a:r>
                <a:r>
                  <a:rPr lang="en-IN" dirty="0" smtClean="0"/>
                  <a:t>As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oMath>
                </a14:m>
                <a:r>
                  <a:rPr lang="en-IN" dirty="0" smtClean="0"/>
                  <a:t> commutes </a:t>
                </a:r>
                <a:r>
                  <a:rPr lang="en-IN" i="1" dirty="0" smtClean="0"/>
                  <a:t>F</a:t>
                </a:r>
                <a:r>
                  <a:rPr lang="en-IN" dirty="0" smtClean="0"/>
                  <a:t>, looking at the controllability matrix we get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𝐹𝐺</m:t>
                          </m:r>
                          <m:r>
                            <a:rPr lang="en-IN" b="0" i="1" smtClean="0">
                              <a:latin typeface="Cambria Math" panose="02040503050406030204" pitchFamily="18" charset="0"/>
                            </a:rPr>
                            <m:t>,….</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𝐹</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𝐺</m:t>
                          </m:r>
                          <m:r>
                            <a:rPr lang="en-IN" b="0" i="1" smtClean="0">
                              <a:latin typeface="Cambria Math" panose="02040503050406030204" pitchFamily="18" charset="0"/>
                            </a:rPr>
                            <m:t>,….</m:t>
                          </m:r>
                        </m:e>
                      </m:d>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r>
                        <a:rPr lang="en-IN" b="0" i="1"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r>
                        <a:rPr lang="en-IN" b="0" i="1" smtClean="0">
                          <a:latin typeface="Cambria Math" panose="02040503050406030204" pitchFamily="18" charset="0"/>
                        </a:rPr>
                        <m:t>𝐹𝐺</m:t>
                      </m:r>
                      <m:r>
                        <a:rPr lang="en-IN" b="0" i="1" smtClean="0">
                          <a:latin typeface="Cambria Math" panose="02040503050406030204" pitchFamily="18" charset="0"/>
                        </a:rPr>
                        <m:t>,….]</m:t>
                      </m:r>
                    </m:oMath>
                  </m:oMathPara>
                </a14:m>
                <a:endParaRPr lang="en-IN" dirty="0" smtClean="0"/>
              </a:p>
              <a:p>
                <a:pPr marL="0" indent="0">
                  <a:buNone/>
                </a:pPr>
                <a:r>
                  <a:rPr lang="en-IN" dirty="0"/>
                  <a:t>	</a:t>
                </a:r>
                <a:r>
                  <a:rPr lang="en-IN" dirty="0" smtClean="0"/>
                  <a:t>Hence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1 </m:t>
                        </m:r>
                      </m:sub>
                    </m:sSub>
                    <m:r>
                      <a:rPr lang="en-IN" b="0" i="1" smtClean="0">
                        <a:latin typeface="Cambria Math" panose="02040503050406030204" pitchFamily="18" charset="0"/>
                      </a:rPr>
                      <m:t>=</m:t>
                    </m:r>
                    <m:r>
                      <a:rPr lang="en-IN" b="0" i="1" smtClean="0">
                        <a:latin typeface="Cambria Math" panose="02040503050406030204" pitchFamily="18" charset="0"/>
                      </a:rPr>
                      <m:t>𝐼</m:t>
                    </m:r>
                  </m:oMath>
                </a14:m>
                <a:r>
                  <a:rPr lang="en-IN" dirty="0" smtClean="0"/>
                  <a:t>, thus PG = H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96445" y="622169"/>
                <a:ext cx="9728461" cy="5289053"/>
              </a:xfrm>
              <a:blipFill rotWithShape="0">
                <a:blip r:embed="rId2"/>
                <a:stretch>
                  <a:fillRect l="-439" t="-57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4060824" y="1813875"/>
            <a:ext cx="5972175" cy="609600"/>
          </a:xfrm>
          <a:prstGeom prst="rect">
            <a:avLst/>
          </a:prstGeom>
        </p:spPr>
      </p:pic>
      <p:pic>
        <p:nvPicPr>
          <p:cNvPr id="5" name="Picture 4"/>
          <p:cNvPicPr>
            <a:picLocks noChangeAspect="1"/>
          </p:cNvPicPr>
          <p:nvPr/>
        </p:nvPicPr>
        <p:blipFill>
          <a:blip r:embed="rId4"/>
          <a:stretch>
            <a:fillRect/>
          </a:stretch>
        </p:blipFill>
        <p:spPr>
          <a:xfrm>
            <a:off x="5003275" y="3024631"/>
            <a:ext cx="4114800" cy="590550"/>
          </a:xfrm>
          <a:prstGeom prst="rect">
            <a:avLst/>
          </a:prstGeom>
        </p:spPr>
      </p:pic>
    </p:spTree>
    <p:extLst>
      <p:ext uri="{BB962C8B-B14F-4D97-AF65-F5344CB8AC3E}">
        <p14:creationId xmlns:p14="http://schemas.microsoft.com/office/powerpoint/2010/main" val="2755029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First we consider, 	and from the direct sum </a:t>
                </a:r>
              </a:p>
              <a:p>
                <a:pPr marL="0" indent="0">
                  <a:buNone/>
                </a:pPr>
                <a:r>
                  <a:rPr lang="en-IN" dirty="0" smtClean="0"/>
                  <a:t>	techniques,	we shall consider a simpler case:</a:t>
                </a:r>
              </a:p>
              <a:p>
                <a:pPr marL="0" indent="0">
                  <a:buNone/>
                </a:pPr>
                <a:endParaRPr lang="en-IN" dirty="0"/>
              </a:p>
              <a:p>
                <a:r>
                  <a:rPr lang="en-IN" dirty="0" smtClean="0"/>
                  <a:t>Taking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 </m:t>
                    </m:r>
                  </m:oMath>
                </a14:m>
                <a:r>
                  <a:rPr lang="en-IN" dirty="0" smtClean="0"/>
                  <a:t>as complex vector we get :</a:t>
                </a:r>
              </a:p>
              <a:p>
                <a:pPr marL="0" indent="0">
                  <a:buNone/>
                </a:pPr>
                <a:endParaRPr lang="en-IN" dirty="0"/>
              </a:p>
              <a:p>
                <a:r>
                  <a:rPr lang="en-IN" dirty="0" smtClean="0"/>
                  <a:t>Substituting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m:t>
                            </m:r>
                          </m:sup>
                        </m:sSup>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e>
                        </m:rad>
                      </m:den>
                    </m:f>
                    <m:r>
                      <a:rPr lang="en-IN" b="0" i="1"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𝑗</m:t>
                    </m:r>
                    <m:f>
                      <m:fPr>
                        <m:ctrlPr>
                          <a:rPr lang="en-IN" b="0" i="1" smtClean="0">
                            <a:latin typeface="Cambria Math" panose="02040503050406030204" pitchFamily="18" charset="0"/>
                          </a:rPr>
                        </m:ctrlPr>
                      </m:fPr>
                      <m:num>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m:t>
                            </m:r>
                          </m:sup>
                        </m:sSup>
                      </m:num>
                      <m:den>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2</m:t>
                            </m:r>
                          </m:e>
                        </m:rad>
                      </m:den>
                    </m:f>
                  </m:oMath>
                </a14:m>
                <a:r>
                  <a:rPr lang="en-IN" dirty="0" smtClean="0"/>
                  <a:t>, we get:</a:t>
                </a:r>
              </a:p>
              <a:p>
                <a:endParaRPr lang="en-IN" dirty="0" smtClean="0"/>
              </a:p>
              <a:p>
                <a:r>
                  <a:rPr lang="en-IN" dirty="0" smtClean="0"/>
                  <a:t>Hence finally from the above Z(s), the minimal realization is :</a:t>
                </a:r>
              </a:p>
              <a:p>
                <a:pPr marL="0" indent="0">
                  <a:buNone/>
                </a:pPr>
                <a:endParaRPr lang="en-IN" dirty="0"/>
              </a:p>
              <a:p>
                <a:pPr marL="0" indent="0">
                  <a:buNone/>
                </a:pPr>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4122737" y="572452"/>
            <a:ext cx="5848350" cy="1323975"/>
          </a:xfrm>
          <a:prstGeom prst="rect">
            <a:avLst/>
          </a:prstGeom>
        </p:spPr>
      </p:pic>
      <p:pic>
        <p:nvPicPr>
          <p:cNvPr id="5" name="Picture 4"/>
          <p:cNvPicPr>
            <a:picLocks noChangeAspect="1"/>
          </p:cNvPicPr>
          <p:nvPr/>
        </p:nvPicPr>
        <p:blipFill>
          <a:blip r:embed="rId4"/>
          <a:stretch>
            <a:fillRect/>
          </a:stretch>
        </p:blipFill>
        <p:spPr>
          <a:xfrm>
            <a:off x="8718549" y="1937558"/>
            <a:ext cx="2505075" cy="619125"/>
          </a:xfrm>
          <a:prstGeom prst="rect">
            <a:avLst/>
          </a:prstGeom>
        </p:spPr>
      </p:pic>
      <p:pic>
        <p:nvPicPr>
          <p:cNvPr id="6" name="Picture 5"/>
          <p:cNvPicPr>
            <a:picLocks noChangeAspect="1"/>
          </p:cNvPicPr>
          <p:nvPr/>
        </p:nvPicPr>
        <p:blipFill>
          <a:blip r:embed="rId5"/>
          <a:stretch>
            <a:fillRect/>
          </a:stretch>
        </p:blipFill>
        <p:spPr>
          <a:xfrm>
            <a:off x="8999537" y="2556683"/>
            <a:ext cx="1666875" cy="561975"/>
          </a:xfrm>
          <a:prstGeom prst="rect">
            <a:avLst/>
          </a:prstGeom>
        </p:spPr>
      </p:pic>
      <p:pic>
        <p:nvPicPr>
          <p:cNvPr id="7" name="Picture 6"/>
          <p:cNvPicPr>
            <a:picLocks noChangeAspect="1"/>
          </p:cNvPicPr>
          <p:nvPr/>
        </p:nvPicPr>
        <p:blipFill>
          <a:blip r:embed="rId6"/>
          <a:stretch>
            <a:fillRect/>
          </a:stretch>
        </p:blipFill>
        <p:spPr>
          <a:xfrm>
            <a:off x="8628061" y="3303908"/>
            <a:ext cx="2409825" cy="609600"/>
          </a:xfrm>
          <a:prstGeom prst="rect">
            <a:avLst/>
          </a:prstGeom>
        </p:spPr>
      </p:pic>
      <p:pic>
        <p:nvPicPr>
          <p:cNvPr id="8" name="Picture 7"/>
          <p:cNvPicPr>
            <a:picLocks noChangeAspect="1"/>
          </p:cNvPicPr>
          <p:nvPr/>
        </p:nvPicPr>
        <p:blipFill>
          <a:blip r:embed="rId7"/>
          <a:stretch>
            <a:fillRect/>
          </a:stretch>
        </p:blipFill>
        <p:spPr>
          <a:xfrm>
            <a:off x="8051799" y="4132719"/>
            <a:ext cx="3562350" cy="638175"/>
          </a:xfrm>
          <a:prstGeom prst="rect">
            <a:avLst/>
          </a:prstGeom>
        </p:spPr>
      </p:pic>
      <p:pic>
        <p:nvPicPr>
          <p:cNvPr id="9" name="Picture 8"/>
          <p:cNvPicPr>
            <a:picLocks noChangeAspect="1"/>
          </p:cNvPicPr>
          <p:nvPr/>
        </p:nvPicPr>
        <p:blipFill>
          <a:blip r:embed="rId8"/>
          <a:stretch>
            <a:fillRect/>
          </a:stretch>
        </p:blipFill>
        <p:spPr>
          <a:xfrm>
            <a:off x="4846637" y="5440514"/>
            <a:ext cx="4400550" cy="666750"/>
          </a:xfrm>
          <a:prstGeom prst="rect">
            <a:avLst/>
          </a:prstGeom>
        </p:spPr>
      </p:pic>
      <p:sp>
        <p:nvSpPr>
          <p:cNvPr id="2" name="Footer Placeholder 1"/>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808005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1" y="2781993"/>
                <a:ext cx="8915400" cy="3777622"/>
              </a:xfrm>
            </p:spPr>
            <p:txBody>
              <a:bodyPr/>
              <a:lstStyle/>
              <a:p>
                <a:r>
                  <a:rPr lang="en-IN" dirty="0" smtClean="0"/>
                  <a:t>Any Positive </a:t>
                </a:r>
                <a:r>
                  <a:rPr lang="en-IN" dirty="0"/>
                  <a:t>r</a:t>
                </a:r>
                <a:r>
                  <a:rPr lang="en-IN" dirty="0" smtClean="0"/>
                  <a:t>eal matrix can be written as a sum of Ds and Z(s), where D is semi-definite and Z(s) is also positive real, but with Z(</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smtClean="0"/>
                  <a:t>) finite, we wont lose generality in restricting the theorem statement to such Z(s)</a:t>
                </a:r>
              </a:p>
              <a:p>
                <a:r>
                  <a:rPr lang="en-IN" dirty="0" smtClean="0"/>
                  <a:t>Proof of sufficiency: We only have to verify that behaviour of Z’(s*)+Z(s) in the right half plane is positive real.</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1" y="2781993"/>
                <a:ext cx="8915400" cy="3777622"/>
              </a:xfrm>
              <a:blipFill rotWithShape="0">
                <a:blip r:embed="rId2"/>
                <a:stretch>
                  <a:fillRect l="-479" t="-80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4070349" y="388533"/>
            <a:ext cx="5953125" cy="2124075"/>
          </a:xfrm>
          <a:prstGeom prst="rect">
            <a:avLst/>
          </a:prstGeom>
        </p:spPr>
      </p:pic>
      <p:pic>
        <p:nvPicPr>
          <p:cNvPr id="5" name="Picture 4"/>
          <p:cNvPicPr>
            <a:picLocks noChangeAspect="1"/>
          </p:cNvPicPr>
          <p:nvPr/>
        </p:nvPicPr>
        <p:blipFill>
          <a:blip r:embed="rId4"/>
          <a:stretch>
            <a:fillRect/>
          </a:stretch>
        </p:blipFill>
        <p:spPr>
          <a:xfrm>
            <a:off x="3654569" y="4351716"/>
            <a:ext cx="5381625" cy="638175"/>
          </a:xfrm>
          <a:prstGeom prst="rect">
            <a:avLst/>
          </a:prstGeom>
        </p:spPr>
      </p:pic>
      <p:pic>
        <p:nvPicPr>
          <p:cNvPr id="6" name="Picture 5"/>
          <p:cNvPicPr>
            <a:picLocks noChangeAspect="1"/>
          </p:cNvPicPr>
          <p:nvPr/>
        </p:nvPicPr>
        <p:blipFill>
          <a:blip r:embed="rId5"/>
          <a:stretch>
            <a:fillRect/>
          </a:stretch>
        </p:blipFill>
        <p:spPr>
          <a:xfrm>
            <a:off x="3654568" y="4989891"/>
            <a:ext cx="5381625" cy="704850"/>
          </a:xfrm>
          <a:prstGeom prst="rect">
            <a:avLst/>
          </a:prstGeom>
        </p:spPr>
      </p:pic>
    </p:spTree>
    <p:extLst>
      <p:ext uri="{BB962C8B-B14F-4D97-AF65-F5344CB8AC3E}">
        <p14:creationId xmlns:p14="http://schemas.microsoft.com/office/powerpoint/2010/main" val="4140072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615142"/>
                <a:ext cx="8915400" cy="5296080"/>
              </a:xfrm>
            </p:spPr>
            <p:txBody>
              <a:bodyPr/>
              <a:lstStyle/>
              <a:p>
                <a:r>
                  <a:rPr lang="en-IN" dirty="0" smtClean="0"/>
                  <a:t>Proof of necessity:</a:t>
                </a:r>
              </a:p>
              <a:p>
                <a:pPr marL="0" indent="0">
                  <a:buNone/>
                </a:pPr>
                <a:r>
                  <a:rPr lang="en-IN" dirty="0"/>
                  <a:t>	</a:t>
                </a:r>
                <a:r>
                  <a:rPr lang="en-IN" dirty="0" smtClean="0"/>
                  <a:t>Consider the case with Z(s) has strict left half-plane poles.</a:t>
                </a:r>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		</a:t>
                </a:r>
              </a:p>
              <a:p>
                <a:pPr marL="0" indent="0">
                  <a:buNone/>
                </a:pPr>
                <a:endParaRPr lang="en-IN" dirty="0"/>
              </a:p>
              <a:p>
                <a:pPr marL="0" indent="0">
                  <a:buNone/>
                </a:pPr>
                <a:r>
                  <a:rPr lang="en-IN" dirty="0" smtClean="0"/>
                  <a:t>	By this we can prove the statements but with restriction on poles.</a:t>
                </a:r>
              </a:p>
              <a:p>
                <a:r>
                  <a:rPr lang="en-IN" dirty="0" smtClean="0"/>
                  <a:t>Now remove the restriction, </a:t>
                </a:r>
                <a14:m>
                  <m:oMath xmlns:m="http://schemas.openxmlformats.org/officeDocument/2006/math">
                    <m:r>
                      <a:rPr lang="en-IN" b="0" i="1" smtClean="0">
                        <a:latin typeface="Cambria Math" panose="02040503050406030204" pitchFamily="18" charset="0"/>
                      </a:rPr>
                      <m:t>𝑍</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oMath>
                </a14:m>
                <a:r>
                  <a:rPr lang="en-IN" dirty="0" smtClean="0"/>
                  <a:t>.</a:t>
                </a:r>
              </a:p>
              <a:p>
                <a:pPr marL="0" indent="0">
                  <a:buNone/>
                </a:pPr>
                <a:r>
                  <a:rPr lang="en-IN" dirty="0"/>
                  <a:t>	</a:t>
                </a:r>
                <a:r>
                  <a:rPr lang="en-IN" dirty="0" smtClean="0"/>
                  <a:t>using Theorem 2, we get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𝐹</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sSub>
                      <m:sSubPr>
                        <m:ctrlPr>
                          <a:rPr lang="en-IN"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=0</m:t>
                    </m:r>
                    <m:r>
                      <a:rPr lang="en-IN" b="0" i="0" smtClean="0">
                        <a:latin typeface="Cambria Math" panose="02040503050406030204" pitchFamily="18" charset="0"/>
                      </a:rPr>
                      <m:t> </m:t>
                    </m:r>
                    <m:r>
                      <a:rPr lang="en-IN" b="0" i="1" smtClean="0">
                        <a:latin typeface="Cambria Math" panose="02040503050406030204" pitchFamily="18" charset="0"/>
                      </a:rPr>
                      <m:t>𝑎𝑛𝑑</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𝐺</m:t>
                        </m:r>
                      </m:e>
                      <m:sub>
                        <m:r>
                          <a:rPr lang="en-IN" b="0" i="1" smtClean="0">
                            <a:latin typeface="Cambria Math" panose="02040503050406030204" pitchFamily="18" charset="0"/>
                          </a:rPr>
                          <m:t>1</m:t>
                        </m:r>
                      </m:sub>
                    </m:sSub>
                    <m:r>
                      <a:rPr lang="en-IN" b="0" i="0"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𝐻</m:t>
                        </m:r>
                      </m:e>
                      <m:sub>
                        <m:r>
                          <a:rPr lang="en-IN" b="0" i="1" smtClean="0">
                            <a:latin typeface="Cambria Math" panose="02040503050406030204" pitchFamily="18" charset="0"/>
                          </a:rPr>
                          <m:t>1</m:t>
                        </m:r>
                      </m:sub>
                    </m:sSub>
                    <m:r>
                      <a:rPr lang="en-IN" b="0" i="0" smtClean="0">
                        <a:latin typeface="Cambria Math" panose="02040503050406030204" pitchFamily="18" charset="0"/>
                      </a:rPr>
                      <m:t> </m:t>
                    </m:r>
                  </m:oMath>
                </a14:m>
                <a:endParaRPr lang="en-IN" dirty="0" smtClean="0"/>
              </a:p>
              <a:p>
                <a:r>
                  <a:rPr lang="en-IN" dirty="0" smtClean="0"/>
                  <a:t>Combining both the results as :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𝑃</m:t>
                        </m:r>
                      </m:e>
                      <m:sub>
                        <m:r>
                          <a:rPr lang="en-IN" b="0" i="1" smtClean="0">
                            <a:latin typeface="Cambria Math" panose="02040503050406030204" pitchFamily="18" charset="0"/>
                          </a:rPr>
                          <m:t>2 </m:t>
                        </m:r>
                      </m:sub>
                    </m:sSub>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2</m:t>
                        </m:r>
                      </m:sub>
                    </m:sSub>
                  </m:oMath>
                </a14:m>
                <a:r>
                  <a:rPr lang="en-I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IN" i="1" dirty="0" smtClean="0">
                              <a:latin typeface="Cambria Math" panose="02040503050406030204" pitchFamily="18" charset="0"/>
                            </a:rPr>
                          </m:ctrlPr>
                        </m:sSupPr>
                        <m:e>
                          <m:r>
                            <a:rPr lang="en-IN" b="0" i="1" dirty="0" smtClean="0">
                              <a:latin typeface="Cambria Math" panose="02040503050406030204" pitchFamily="18" charset="0"/>
                            </a:rPr>
                            <m:t>𝐺</m:t>
                          </m:r>
                        </m:e>
                        <m:sup>
                          <m:r>
                            <a:rPr lang="en-IN" b="0" i="1" dirty="0" smtClean="0">
                              <a:latin typeface="Cambria Math" panose="02040503050406030204" pitchFamily="18" charset="0"/>
                            </a:rPr>
                            <m:t>′</m:t>
                          </m:r>
                        </m:sup>
                      </m:sSup>
                      <m:r>
                        <a:rPr lang="en-IN" b="0" i="1" dirty="0" smtClean="0">
                          <a:latin typeface="Cambria Math" panose="02040503050406030204" pitchFamily="18" charset="0"/>
                        </a:rPr>
                        <m:t>=</m:t>
                      </m:r>
                      <m:d>
                        <m:dPr>
                          <m:begChr m:val="["/>
                          <m:endChr m:val="]"/>
                          <m:ctrlPr>
                            <a:rPr lang="en-IN" b="0" i="1" dirty="0" smtClean="0">
                              <a:latin typeface="Cambria Math" panose="02040503050406030204" pitchFamily="18" charset="0"/>
                            </a:rPr>
                          </m:ctrlPr>
                        </m:dPr>
                        <m:e>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𝐺</m:t>
                              </m:r>
                            </m:e>
                            <m:sub>
                              <m:r>
                                <a:rPr lang="en-IN" b="0" i="1" dirty="0" smtClean="0">
                                  <a:latin typeface="Cambria Math" panose="02040503050406030204" pitchFamily="18" charset="0"/>
                                </a:rPr>
                                <m:t>1</m:t>
                              </m:r>
                            </m:sub>
                            <m:sup>
                              <m:r>
                                <a:rPr lang="en-IN" b="0" i="1" dirty="0" smtClean="0">
                                  <a:latin typeface="Cambria Math" panose="02040503050406030204" pitchFamily="18" charset="0"/>
                                </a:rPr>
                                <m:t>′</m:t>
                              </m:r>
                            </m:sup>
                          </m:sSubSup>
                          <m:r>
                            <a:rPr lang="en-IN" b="0" i="1" dirty="0" smtClean="0">
                              <a:latin typeface="Cambria Math" panose="02040503050406030204" pitchFamily="18" charset="0"/>
                            </a:rPr>
                            <m:t>,</m:t>
                          </m:r>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𝐺</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m:t>
                              </m:r>
                            </m:sup>
                          </m:sSubSup>
                        </m:e>
                      </m:d>
                      <m:r>
                        <a:rPr lang="en-IN" b="0" i="1" dirty="0" smtClean="0">
                          <a:latin typeface="Cambria Math" panose="02040503050406030204" pitchFamily="18" charset="0"/>
                        </a:rPr>
                        <m:t> ;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𝐻</m:t>
                          </m:r>
                        </m:e>
                        <m:sup>
                          <m:r>
                            <a:rPr lang="en-IN" b="0" i="1" dirty="0" smtClean="0">
                              <a:latin typeface="Cambria Math" panose="02040503050406030204" pitchFamily="18" charset="0"/>
                            </a:rPr>
                            <m:t>′</m:t>
                          </m:r>
                        </m:sup>
                      </m:sSup>
                      <m:r>
                        <a:rPr lang="en-IN" b="0" i="1" dirty="0" smtClean="0">
                          <a:latin typeface="Cambria Math" panose="02040503050406030204" pitchFamily="18" charset="0"/>
                        </a:rPr>
                        <m:t>=</m:t>
                      </m:r>
                      <m:d>
                        <m:dPr>
                          <m:begChr m:val="["/>
                          <m:endChr m:val="]"/>
                          <m:ctrlPr>
                            <a:rPr lang="en-IN" b="0" i="1" dirty="0" smtClean="0">
                              <a:latin typeface="Cambria Math" panose="02040503050406030204" pitchFamily="18" charset="0"/>
                            </a:rPr>
                          </m:ctrlPr>
                        </m:dPr>
                        <m:e>
                          <m:sSubSup>
                            <m:sSubSupPr>
                              <m:ctrlPr>
                                <a:rPr lang="en-IN" b="0" i="1" dirty="0" smtClean="0">
                                  <a:latin typeface="Cambria Math" panose="02040503050406030204" pitchFamily="18" charset="0"/>
                                </a:rPr>
                              </m:ctrlPr>
                            </m:sSubSupPr>
                            <m:e>
                              <m:r>
                                <a:rPr lang="en-IN" b="0" i="1" dirty="0" smtClean="0">
                                  <a:latin typeface="Cambria Math" panose="02040503050406030204" pitchFamily="18" charset="0"/>
                                </a:rPr>
                                <m:t>𝐻</m:t>
                              </m:r>
                            </m:e>
                            <m:sub>
                              <m:r>
                                <a:rPr lang="en-IN" b="0" i="1" dirty="0" smtClean="0">
                                  <a:latin typeface="Cambria Math" panose="02040503050406030204" pitchFamily="18" charset="0"/>
                                </a:rPr>
                                <m:t>1</m:t>
                              </m:r>
                            </m:sub>
                            <m:sup>
                              <m:r>
                                <a:rPr lang="en-IN" b="0" i="1" dirty="0" smtClean="0">
                                  <a:latin typeface="Cambria Math" panose="02040503050406030204" pitchFamily="18" charset="0"/>
                                </a:rPr>
                                <m:t>′</m:t>
                              </m:r>
                            </m:sup>
                          </m:sSubSup>
                          <m:r>
                            <a:rPr lang="en-IN" b="0" i="1" dirty="0" smtClean="0">
                              <a:latin typeface="Cambria Math" panose="02040503050406030204" pitchFamily="18" charset="0"/>
                            </a:rPr>
                            <m:t>,</m:t>
                          </m:r>
                          <m:sSubSup>
                            <m:sSubSupPr>
                              <m:ctrlPr>
                                <a:rPr lang="en-IN" b="0" i="1" dirty="0" smtClean="0">
                                  <a:latin typeface="Cambria Math" panose="02040503050406030204" pitchFamily="18" charset="0"/>
                                </a:rPr>
                              </m:ctrlPr>
                            </m:sSubSupPr>
                            <m:e>
                              <m:r>
                                <a:rPr lang="en-IN" b="0" i="1" dirty="0" smtClean="0">
                                  <a:latin typeface="Cambria Math" panose="02040503050406030204" pitchFamily="18" charset="0"/>
                                </a:rPr>
                                <m:t>𝐻</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m:t>
                              </m:r>
                            </m:sup>
                          </m:sSubSup>
                        </m:e>
                      </m:d>
                      <m:r>
                        <a:rPr lang="en-IN" b="0" i="1" dirty="0" smtClean="0">
                          <a:latin typeface="Cambria Math" panose="02040503050406030204" pitchFamily="18" charset="0"/>
                        </a:rPr>
                        <m:t> ; </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𝐿</m:t>
                          </m:r>
                        </m:e>
                        <m:sup>
                          <m:r>
                            <a:rPr lang="en-IN" b="0" i="1" dirty="0" smtClean="0">
                              <a:latin typeface="Cambria Math" panose="02040503050406030204" pitchFamily="18" charset="0"/>
                            </a:rPr>
                            <m:t>′</m:t>
                          </m:r>
                        </m:sup>
                      </m:sSup>
                      <m:r>
                        <a:rPr lang="en-IN" b="0" i="1" dirty="0" smtClean="0">
                          <a:latin typeface="Cambria Math" panose="02040503050406030204" pitchFamily="18" charset="0"/>
                        </a:rPr>
                        <m:t>=[0,</m:t>
                      </m:r>
                      <m:sSubSup>
                        <m:sSubSupPr>
                          <m:ctrlPr>
                            <a:rPr lang="en-IN" b="0" i="1" dirty="0" smtClean="0">
                              <a:latin typeface="Cambria Math" panose="02040503050406030204" pitchFamily="18" charset="0"/>
                            </a:rPr>
                          </m:ctrlPr>
                        </m:sSubSupPr>
                        <m:e>
                          <m:r>
                            <a:rPr lang="en-IN" b="0" i="1" dirty="0" smtClean="0">
                              <a:latin typeface="Cambria Math" panose="02040503050406030204" pitchFamily="18" charset="0"/>
                            </a:rPr>
                            <m:t>𝐿</m:t>
                          </m:r>
                        </m:e>
                        <m:sub>
                          <m:r>
                            <a:rPr lang="en-IN" b="0" i="1" dirty="0" smtClean="0">
                              <a:latin typeface="Cambria Math" panose="02040503050406030204" pitchFamily="18" charset="0"/>
                            </a:rPr>
                            <m:t>2</m:t>
                          </m:r>
                        </m:sub>
                        <m:sup>
                          <m:r>
                            <a:rPr lang="en-IN" b="0" i="1" dirty="0" smtClean="0">
                              <a:latin typeface="Cambria Math" panose="02040503050406030204" pitchFamily="18" charset="0"/>
                            </a:rPr>
                            <m:t>′</m:t>
                          </m:r>
                        </m:sup>
                      </m:sSubSup>
                      <m:r>
                        <a:rPr lang="en-IN" b="0" i="1" dirty="0" smtClean="0">
                          <a:latin typeface="Cambria Math" panose="02040503050406030204" pitchFamily="18" charset="0"/>
                        </a:rPr>
                        <m:t>] </m:t>
                      </m:r>
                    </m:oMath>
                  </m:oMathPara>
                </a14:m>
                <a:endParaRPr lang="en-IN" dirty="0" smtClean="0"/>
              </a:p>
              <a:p>
                <a:pPr marL="0" indent="0">
                  <a:buNone/>
                </a:pPr>
                <a:r>
                  <a:rPr lang="en-IN" dirty="0" smtClean="0"/>
                  <a:t>	The criterion can be verified.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615142"/>
                <a:ext cx="8915400" cy="5296080"/>
              </a:xfrm>
              <a:blipFill rotWithShape="0">
                <a:blip r:embed="rId2"/>
                <a:stretch>
                  <a:fillRect l="-479" t="-690"/>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3242829" y="1405807"/>
            <a:ext cx="6038850" cy="1857375"/>
          </a:xfrm>
          <a:prstGeom prst="rect">
            <a:avLst/>
          </a:prstGeom>
        </p:spPr>
      </p:pic>
    </p:spTree>
    <p:extLst>
      <p:ext uri="{BB962C8B-B14F-4D97-AF65-F5344CB8AC3E}">
        <p14:creationId xmlns:p14="http://schemas.microsoft.com/office/powerpoint/2010/main" val="2068747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smtClean="0"/>
              <a:t>This Criterion </a:t>
            </a:r>
            <a:r>
              <a:rPr lang="en-IN" dirty="0" smtClean="0"/>
              <a:t>later came to be known as Positive Real(PR) Lemma</a:t>
            </a:r>
            <a:r>
              <a:rPr lang="en-IN" dirty="0" smtClean="0"/>
              <a:t>. It </a:t>
            </a:r>
            <a:r>
              <a:rPr lang="en-IN" dirty="0" smtClean="0"/>
              <a:t>provides </a:t>
            </a:r>
            <a:r>
              <a:rPr lang="en-IN" dirty="0" smtClean="0"/>
              <a:t>a conceptual link between the Network theory and Control Theory. </a:t>
            </a:r>
            <a:endParaRPr lang="en-IN" dirty="0" smtClean="0"/>
          </a:p>
          <a:p>
            <a:r>
              <a:rPr lang="en-IN" dirty="0"/>
              <a:t>This criterion solved the problem negative storage function </a:t>
            </a:r>
            <a:r>
              <a:rPr lang="en-IN" dirty="0" smtClean="0"/>
              <a:t>problem, which was solved using only Nyquist criterion.</a:t>
            </a:r>
            <a:endParaRPr lang="en-IN" dirty="0" smtClean="0"/>
          </a:p>
          <a:p>
            <a:r>
              <a:rPr lang="en-IN" dirty="0" smtClean="0"/>
              <a:t>The </a:t>
            </a:r>
            <a:r>
              <a:rPr lang="en-IN" dirty="0" smtClean="0"/>
              <a:t>one drawback of this criterion is that it is valid under a state space co-ordinate transformation, as they have merely been established for a particular class of F(of the form F1 + F2)</a:t>
            </a:r>
            <a:endParaRPr lang="en-IN" dirty="0"/>
          </a:p>
        </p:txBody>
      </p:sp>
    </p:spTree>
    <p:extLst>
      <p:ext uri="{BB962C8B-B14F-4D97-AF65-F5344CB8AC3E}">
        <p14:creationId xmlns:p14="http://schemas.microsoft.com/office/powerpoint/2010/main" val="3524304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IN" dirty="0" smtClean="0"/>
                  <a:t>It was the basic idea behind the development of Kalman-Yakubovich-Popov lemma</a:t>
                </a:r>
                <a:r>
                  <a:rPr lang="en-IN" dirty="0"/>
                  <a:t>. </a:t>
                </a:r>
                <a:endParaRPr lang="en-IN" dirty="0" smtClean="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𝑃𝐴</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𝐴</m:t>
                          </m:r>
                        </m:e>
                        <m:sup>
                          <m:r>
                            <a:rPr lang="en-IN" b="0" i="1" smtClean="0">
                              <a:latin typeface="Cambria Math" panose="02040503050406030204" pitchFamily="18" charset="0"/>
                            </a:rPr>
                            <m:t>𝑇</m:t>
                          </m:r>
                        </m:sup>
                      </m:sSup>
                      <m:r>
                        <a:rPr lang="en-IN" b="0" i="1" smtClean="0">
                          <a:latin typeface="Cambria Math" panose="02040503050406030204" pitchFamily="18" charset="0"/>
                        </a:rPr>
                        <m:t>𝑃</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𝐿</m:t>
                          </m:r>
                        </m:e>
                        <m:sup>
                          <m:r>
                            <a:rPr lang="en-IN" b="0" i="1" smtClean="0">
                              <a:latin typeface="Cambria Math" panose="02040503050406030204" pitchFamily="18" charset="0"/>
                            </a:rPr>
                            <m:t>𝑇</m:t>
                          </m:r>
                        </m:sup>
                      </m:sSup>
                      <m:r>
                        <a:rPr lang="en-IN" b="0" i="1" smtClean="0">
                          <a:latin typeface="Cambria Math" panose="02040503050406030204" pitchFamily="18" charset="0"/>
                        </a:rPr>
                        <m:t>𝐿</m:t>
                      </m:r>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𝜀</m:t>
                      </m:r>
                      <m:r>
                        <a:rPr lang="en-IN" b="0" i="1" smtClean="0">
                          <a:latin typeface="Cambria Math" panose="02040503050406030204" pitchFamily="18" charset="0"/>
                          <a:ea typeface="Cambria Math" panose="02040503050406030204" pitchFamily="18" charset="0"/>
                        </a:rPr>
                        <m:t>𝑃</m:t>
                      </m:r>
                    </m:oMath>
                  </m:oMathPara>
                </a14:m>
                <a:endParaRPr lang="en-IN" b="0" dirty="0" smtClean="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𝑃𝐵</m:t>
                      </m:r>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𝐶</m:t>
                          </m:r>
                        </m:e>
                        <m:sup>
                          <m:r>
                            <a:rPr lang="en-IN" b="0" i="1" smtClean="0">
                              <a:latin typeface="Cambria Math" panose="02040503050406030204" pitchFamily="18" charset="0"/>
                            </a:rPr>
                            <m:t>𝑇</m:t>
                          </m:r>
                        </m:sup>
                      </m:sSup>
                      <m:r>
                        <a:rPr lang="en-IN" b="0" i="1" smtClean="0">
                          <a:latin typeface="Cambria Math" panose="02040503050406030204" pitchFamily="18" charset="0"/>
                        </a:rPr>
                        <m:t> −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𝐿</m:t>
                          </m:r>
                        </m:e>
                        <m:sup>
                          <m:r>
                            <a:rPr lang="en-IN" b="0" i="1" smtClean="0">
                              <a:latin typeface="Cambria Math" panose="02040503050406030204" pitchFamily="18" charset="0"/>
                            </a:rPr>
                            <m:t>𝑇</m:t>
                          </m:r>
                        </m:sup>
                      </m:sSup>
                      <m:r>
                        <a:rPr lang="en-IN" b="0" i="1" smtClean="0">
                          <a:latin typeface="Cambria Math" panose="02040503050406030204" pitchFamily="18" charset="0"/>
                        </a:rPr>
                        <m:t>𝑊</m:t>
                      </m:r>
                    </m:oMath>
                  </m:oMathPara>
                </a14:m>
                <a:endParaRPr lang="en-IN" b="0" dirty="0" smtClean="0"/>
              </a:p>
              <a:p>
                <a:pPr marL="0" indent="0">
                  <a:buNone/>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𝑊</m:t>
                          </m:r>
                        </m:e>
                        <m:sup>
                          <m:r>
                            <a:rPr lang="en-IN" b="0" i="1" smtClean="0">
                              <a:latin typeface="Cambria Math" panose="02040503050406030204" pitchFamily="18" charset="0"/>
                            </a:rPr>
                            <m:t>𝑇</m:t>
                          </m:r>
                        </m:sup>
                      </m:sSup>
                      <m:r>
                        <a:rPr lang="en-IN" b="0" i="1" smtClean="0">
                          <a:latin typeface="Cambria Math" panose="02040503050406030204" pitchFamily="18" charset="0"/>
                        </a:rPr>
                        <m:t>𝑊</m:t>
                      </m:r>
                      <m:r>
                        <a:rPr lang="en-IN" b="0" i="1" smtClean="0">
                          <a:latin typeface="Cambria Math" panose="02040503050406030204" pitchFamily="18" charset="0"/>
                        </a:rPr>
                        <m:t>=</m:t>
                      </m:r>
                      <m:r>
                        <a:rPr lang="en-IN" b="0" i="1" smtClean="0">
                          <a:latin typeface="Cambria Math" panose="02040503050406030204" pitchFamily="18" charset="0"/>
                        </a:rPr>
                        <m:t>𝐷</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𝐷</m:t>
                          </m:r>
                        </m:e>
                        <m:sup>
                          <m:r>
                            <a:rPr lang="en-IN" b="0" i="1" smtClean="0">
                              <a:latin typeface="Cambria Math" panose="02040503050406030204" pitchFamily="18" charset="0"/>
                            </a:rPr>
                            <m:t>𝑇</m:t>
                          </m:r>
                        </m:sup>
                      </m:sSup>
                    </m:oMath>
                  </m:oMathPara>
                </a14:m>
                <a:endParaRPr lang="en-IN" dirty="0" smtClean="0"/>
              </a:p>
              <a:p>
                <a:r>
                  <a:rPr lang="en-IN" dirty="0"/>
                  <a:t>The usage of interesting features such as W(s) factorization of Z(s) + Z’(-s), the concept of degree (McMillan degree), Canonical representation of transfer function(or minimal realization) etc., makes this paper a unique approach to forge a link between control and network theory.</a:t>
                </a:r>
              </a:p>
              <a:p>
                <a:endParaRPr lang="en-IN"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IN">
                    <a:noFill/>
                  </a:rPr>
                  <a:t> </a:t>
                </a:r>
              </a:p>
            </p:txBody>
          </p:sp>
        </mc:Fallback>
      </mc:AlternateContent>
    </p:spTree>
    <p:extLst>
      <p:ext uri="{BB962C8B-B14F-4D97-AF65-F5344CB8AC3E}">
        <p14:creationId xmlns:p14="http://schemas.microsoft.com/office/powerpoint/2010/main" val="4014105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04372" y="1326823"/>
            <a:ext cx="8915399" cy="2262781"/>
          </a:xfrm>
        </p:spPr>
        <p:txBody>
          <a:bodyPr/>
          <a:lstStyle/>
          <a:p>
            <a:pPr algn="ctr"/>
            <a:r>
              <a:rPr lang="en-IN" dirty="0" smtClean="0"/>
              <a:t>Thank You</a:t>
            </a:r>
            <a:endParaRPr lang="en-IN" dirty="0"/>
          </a:p>
        </p:txBody>
      </p:sp>
    </p:spTree>
    <p:extLst>
      <p:ext uri="{BB962C8B-B14F-4D97-AF65-F5344CB8AC3E}">
        <p14:creationId xmlns:p14="http://schemas.microsoft.com/office/powerpoint/2010/main" val="323898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2589212" y="1905000"/>
            <a:ext cx="8915400" cy="4416829"/>
          </a:xfrm>
        </p:spPr>
        <p:txBody>
          <a:bodyPr>
            <a:normAutofit/>
          </a:bodyPr>
          <a:lstStyle/>
          <a:p>
            <a:pPr marL="0" indent="0">
              <a:buNone/>
            </a:pPr>
            <a:r>
              <a:rPr lang="en-IN" dirty="0" smtClean="0"/>
              <a:t>The concept of a positive real function is a vast and important topic in network theory. But due to some applications of positive real function in the control systems theory, it seems possible that this concept can be employed in control systems investigation.</a:t>
            </a:r>
          </a:p>
          <a:p>
            <a:pPr marL="0" indent="0">
              <a:buNone/>
            </a:pPr>
            <a:r>
              <a:rPr lang="en-IN" dirty="0" smtClean="0"/>
              <a:t>The main aim of the paper is to develop a system theoretic criterion of a matrix, which is formulated in terms of the parameters of a control system realization of matrix.</a:t>
            </a:r>
          </a:p>
          <a:p>
            <a:pPr marL="0" indent="0">
              <a:buNone/>
            </a:pPr>
            <a:r>
              <a:rPr lang="en-IN" dirty="0" smtClean="0"/>
              <a:t>Before proceeding to the final theorem, a couple of theorems have been derived for a sub-class of the generalized theorem. These theorems motivate in the development of the 3</a:t>
            </a:r>
            <a:r>
              <a:rPr lang="en-IN" baseline="30000" dirty="0" smtClean="0"/>
              <a:t>rd</a:t>
            </a:r>
            <a:r>
              <a:rPr lang="en-IN" dirty="0" smtClean="0"/>
              <a:t> i.e. more generalized theorem. </a:t>
            </a:r>
          </a:p>
          <a:p>
            <a:pPr marL="0" indent="0">
              <a:buNone/>
            </a:pPr>
            <a:r>
              <a:rPr lang="en-IN" dirty="0" smtClean="0"/>
              <a:t>These theorem are derived with the help of several preliminary concepts such as Minimal realizations, Spectral factorization, Lyapunov’s direct method, etc.  These preliminary concept are revised are several Lemmas and the some Lemmas are derived according to our need derive the theorems</a:t>
            </a:r>
            <a:endParaRPr lang="en-IN" dirty="0"/>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501385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7045"/>
          </a:xfrm>
        </p:spPr>
        <p:txBody>
          <a:bodyPr/>
          <a:lstStyle/>
          <a:p>
            <a:r>
              <a:rPr lang="en-IN" dirty="0" smtClean="0"/>
              <a:t>Literature Review</a:t>
            </a:r>
            <a:endParaRPr lang="en-IN" dirty="0"/>
          </a:p>
        </p:txBody>
      </p:sp>
      <p:sp>
        <p:nvSpPr>
          <p:cNvPr id="3" name="Content Placeholder 2"/>
          <p:cNvSpPr>
            <a:spLocks noGrp="1"/>
          </p:cNvSpPr>
          <p:nvPr>
            <p:ph idx="1"/>
          </p:nvPr>
        </p:nvSpPr>
        <p:spPr>
          <a:xfrm>
            <a:off x="2589212" y="1555423"/>
            <a:ext cx="8915400" cy="4355799"/>
          </a:xfrm>
        </p:spPr>
        <p:txBody>
          <a:bodyPr/>
          <a:lstStyle/>
          <a:p>
            <a:pPr marL="0" indent="0">
              <a:buNone/>
            </a:pPr>
            <a:r>
              <a:rPr lang="en-IN" dirty="0" smtClean="0"/>
              <a:t>For the ease, we will divide our review into 3 parts as follows:</a:t>
            </a:r>
          </a:p>
          <a:p>
            <a:pPr>
              <a:buFont typeface="+mj-lt"/>
              <a:buAutoNum type="arabicPeriod"/>
            </a:pPr>
            <a:r>
              <a:rPr lang="en-IN" dirty="0"/>
              <a:t>P</a:t>
            </a:r>
            <a:r>
              <a:rPr lang="en-IN" dirty="0" smtClean="0"/>
              <a:t>reliminary concepts and their background.</a:t>
            </a:r>
          </a:p>
          <a:p>
            <a:pPr>
              <a:buFont typeface="+mj-lt"/>
              <a:buAutoNum type="arabicPeriod"/>
            </a:pPr>
            <a:r>
              <a:rPr lang="en-IN" dirty="0" smtClean="0"/>
              <a:t>Proofs of some Lemmas which will form basis of derivation of Theorems</a:t>
            </a:r>
          </a:p>
          <a:p>
            <a:pPr>
              <a:buFont typeface="+mj-lt"/>
              <a:buAutoNum type="arabicPeriod"/>
            </a:pPr>
            <a:r>
              <a:rPr lang="en-IN" dirty="0" smtClean="0"/>
              <a:t>3 Theorems which describe the criterion of positive real matrices.</a:t>
            </a:r>
          </a:p>
          <a:p>
            <a:pPr marL="0" indent="0">
              <a:buNone/>
            </a:pPr>
            <a:r>
              <a:rPr lang="en-IN" dirty="0" smtClean="0"/>
              <a:t> </a:t>
            </a:r>
          </a:p>
          <a:p>
            <a:pPr>
              <a:buFont typeface="+mj-lt"/>
              <a:buAutoNum type="arabicPeriod"/>
            </a:pPr>
            <a:endParaRPr lang="en-IN" dirty="0" smtClean="0"/>
          </a:p>
          <a:p>
            <a:pPr marL="0" indent="0">
              <a:buNone/>
            </a:pPr>
            <a:endParaRPr lang="en-IN" dirty="0"/>
          </a:p>
        </p:txBody>
      </p:sp>
      <mc:AlternateContent xmlns:mc="http://schemas.openxmlformats.org/markup-compatibility/2006">
        <mc:Choice xmlns:a14="http://schemas.microsoft.com/office/drawing/2010/main" Requires="a14">
          <p:graphicFrame>
            <p:nvGraphicFramePr>
              <p:cNvPr id="4" name="Content Placeholder 8"/>
              <p:cNvGraphicFramePr>
                <a:graphicFrameLocks/>
              </p:cNvGraphicFramePr>
              <p:nvPr>
                <p:extLst>
                  <p:ext uri="{D42A27DB-BD31-4B8C-83A1-F6EECF244321}">
                    <p14:modId xmlns:p14="http://schemas.microsoft.com/office/powerpoint/2010/main" val="810822621"/>
                  </p:ext>
                </p:extLst>
              </p:nvPr>
            </p:nvGraphicFramePr>
            <p:xfrm>
              <a:off x="3841681" y="2798064"/>
              <a:ext cx="5171976" cy="4059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4" name="Content Placeholder 8"/>
              <p:cNvGraphicFramePr>
                <a:graphicFrameLocks/>
              </p:cNvGraphicFramePr>
              <p:nvPr>
                <p:extLst>
                  <p:ext uri="{D42A27DB-BD31-4B8C-83A1-F6EECF244321}">
                    <p14:modId xmlns:p14="http://schemas.microsoft.com/office/powerpoint/2010/main" val="810822621"/>
                  </p:ext>
                </p:extLst>
              </p:nvPr>
            </p:nvGraphicFramePr>
            <p:xfrm>
              <a:off x="3841681" y="2798064"/>
              <a:ext cx="5171976" cy="4059936"/>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14238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0237" y="171624"/>
            <a:ext cx="1752832" cy="516533"/>
          </a:xfrm>
        </p:spPr>
        <p:txBody>
          <a:bodyPr>
            <a:normAutofit fontScale="90000"/>
          </a:bodyPr>
          <a:lstStyle/>
          <a:p>
            <a:r>
              <a:rPr lang="en-IN" dirty="0" smtClean="0"/>
              <a:t>Part 1</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688157"/>
                <a:ext cx="8553270" cy="5223065"/>
              </a:xfrm>
            </p:spPr>
            <p:txBody>
              <a:bodyPr>
                <a:normAutofit lnSpcReduction="10000"/>
              </a:bodyPr>
              <a:lstStyle/>
              <a:p>
                <a:pPr marL="0" indent="0">
                  <a:buNone/>
                </a:pPr>
                <a:r>
                  <a:rPr lang="en-IN" sz="2400" b="1" dirty="0" smtClean="0"/>
                  <a:t>Definition of </a:t>
                </a:r>
                <a:br>
                  <a:rPr lang="en-IN" sz="2400" b="1" dirty="0" smtClean="0"/>
                </a:br>
                <a:r>
                  <a:rPr lang="en-IN" sz="2400" b="1" dirty="0" smtClean="0"/>
                  <a:t>Positive Real Transfer Matrices:</a:t>
                </a:r>
                <a:endParaRPr lang="en-GB" sz="2400" dirty="0" smtClean="0"/>
              </a:p>
              <a:p>
                <a:pPr marL="0" indent="0">
                  <a:buNone/>
                </a:pPr>
                <a:r>
                  <a:rPr lang="en-GB" dirty="0" smtClean="0"/>
                  <a:t>An </a:t>
                </a:r>
                <a:r>
                  <a:rPr lang="en-GB" i="1" dirty="0" smtClean="0"/>
                  <a:t>n </a:t>
                </a:r>
                <a:r>
                  <a:rPr lang="en-GB" dirty="0" smtClean="0"/>
                  <a:t>x </a:t>
                </a:r>
                <a:r>
                  <a:rPr lang="en-GB" i="1" dirty="0" smtClean="0"/>
                  <a:t>n </a:t>
                </a:r>
                <a:r>
                  <a:rPr lang="en-GB" dirty="0" smtClean="0"/>
                  <a:t>matrix </a:t>
                </a:r>
                <a:r>
                  <a:rPr lang="en-GB" i="1" dirty="0" smtClean="0"/>
                  <a:t>Z</a:t>
                </a:r>
                <a:r>
                  <a:rPr lang="en-GB" dirty="0" smtClean="0"/>
                  <a:t>(</a:t>
                </a:r>
                <a:r>
                  <a:rPr lang="en-GB" i="1" dirty="0" smtClean="0"/>
                  <a:t>s</a:t>
                </a:r>
                <a:r>
                  <a:rPr lang="en-GB" dirty="0" smtClean="0"/>
                  <a:t>) of functions of a complex variable </a:t>
                </a:r>
                <a:r>
                  <a:rPr lang="en-GB" i="1" dirty="0" smtClean="0"/>
                  <a:t>s </a:t>
                </a:r>
                <a:r>
                  <a:rPr lang="en-GB" dirty="0" smtClean="0"/>
                  <a:t>is called Positive Real if</a:t>
                </a:r>
              </a:p>
              <a:p>
                <a:pPr>
                  <a:buFont typeface="+mj-lt"/>
                  <a:buAutoNum type="arabicPeriod"/>
                </a:pPr>
                <a:r>
                  <a:rPr lang="en-GB" i="1" dirty="0" smtClean="0"/>
                  <a:t>Z</a:t>
                </a:r>
                <a:r>
                  <a:rPr lang="en-GB" dirty="0" smtClean="0"/>
                  <a:t>(</a:t>
                </a:r>
                <a:r>
                  <a:rPr lang="en-GB" i="1" dirty="0" smtClean="0"/>
                  <a:t>s</a:t>
                </a:r>
                <a:r>
                  <a:rPr lang="en-GB" dirty="0" smtClean="0"/>
                  <a:t>) has elements that are analytic for Re[</a:t>
                </a:r>
                <a:r>
                  <a:rPr lang="en-GB" i="1" dirty="0" smtClean="0"/>
                  <a:t>s</a:t>
                </a:r>
                <a:r>
                  <a:rPr lang="en-GB" dirty="0" smtClean="0"/>
                  <a:t>] &gt; 0,</a:t>
                </a:r>
              </a:p>
              <a:p>
                <a:pPr>
                  <a:buFont typeface="+mj-lt"/>
                  <a:buAutoNum type="arabicPeriod"/>
                </a:pPr>
                <a:r>
                  <a:rPr lang="pl-PL" i="1" dirty="0" smtClean="0"/>
                  <a:t>Z</a:t>
                </a:r>
                <a:r>
                  <a:rPr lang="pl-PL" dirty="0" smtClean="0"/>
                  <a:t>*(</a:t>
                </a:r>
                <a:r>
                  <a:rPr lang="pl-PL" i="1" dirty="0" smtClean="0"/>
                  <a:t>s</a:t>
                </a:r>
                <a:r>
                  <a:rPr lang="pl-PL" dirty="0" smtClean="0"/>
                  <a:t>) = </a:t>
                </a:r>
                <a:r>
                  <a:rPr lang="pl-PL" i="1" dirty="0" smtClean="0"/>
                  <a:t>Z</a:t>
                </a:r>
                <a:r>
                  <a:rPr lang="pl-PL" dirty="0" smtClean="0"/>
                  <a:t>(</a:t>
                </a:r>
                <a:r>
                  <a:rPr lang="pl-PL" i="1" dirty="0" smtClean="0"/>
                  <a:t>s</a:t>
                </a:r>
                <a:r>
                  <a:rPr lang="pl-PL" dirty="0" smtClean="0"/>
                  <a:t>*), Re[</a:t>
                </a:r>
                <a:r>
                  <a:rPr lang="pl-PL" i="1" dirty="0" smtClean="0"/>
                  <a:t>s</a:t>
                </a:r>
                <a:r>
                  <a:rPr lang="pl-PL" dirty="0" smtClean="0"/>
                  <a:t>] &gt; 0, and</a:t>
                </a:r>
              </a:p>
              <a:p>
                <a:pPr>
                  <a:buFont typeface="+mj-lt"/>
                  <a:buAutoNum type="arabicPeriod"/>
                </a:pPr>
                <a:r>
                  <a:rPr lang="en-GB" i="1" dirty="0" smtClean="0"/>
                  <a:t>Z’ </a:t>
                </a:r>
                <a:r>
                  <a:rPr lang="en-GB" dirty="0" smtClean="0"/>
                  <a:t>(</a:t>
                </a:r>
                <a:r>
                  <a:rPr lang="en-GB" i="1" dirty="0" smtClean="0"/>
                  <a:t>s</a:t>
                </a:r>
                <a:r>
                  <a:rPr lang="en-GB" dirty="0" smtClean="0"/>
                  <a:t>*) + </a:t>
                </a:r>
                <a:r>
                  <a:rPr lang="en-GB" i="1" dirty="0" smtClean="0"/>
                  <a:t>Z</a:t>
                </a:r>
                <a:r>
                  <a:rPr lang="en-GB" dirty="0" smtClean="0"/>
                  <a:t>(</a:t>
                </a:r>
                <a:r>
                  <a:rPr lang="en-GB" i="1" dirty="0" smtClean="0"/>
                  <a:t>s</a:t>
                </a:r>
                <a:r>
                  <a:rPr lang="en-GB" dirty="0" smtClean="0"/>
                  <a:t>) is positive-semidefinite for Re[</a:t>
                </a:r>
                <a:r>
                  <a:rPr lang="en-GB" i="1" dirty="0" smtClean="0"/>
                  <a:t>s</a:t>
                </a:r>
                <a:r>
                  <a:rPr lang="en-GB" dirty="0" smtClean="0"/>
                  <a:t>] &gt; 0</a:t>
                </a:r>
              </a:p>
              <a:p>
                <a:pPr>
                  <a:buFont typeface="+mj-lt"/>
                  <a:buAutoNum type="arabicPeriod"/>
                </a:pPr>
                <a:endParaRPr lang="en-GB" dirty="0"/>
              </a:p>
              <a:p>
                <a:pPr marL="0" indent="0">
                  <a:buNone/>
                </a:pPr>
                <a:r>
                  <a:rPr lang="en-GB" sz="2400" b="1" dirty="0" smtClean="0"/>
                  <a:t>Realizations:</a:t>
                </a:r>
              </a:p>
              <a:p>
                <a:pPr marL="0" indent="0">
                  <a:buNone/>
                </a:pPr>
                <a:r>
                  <a:rPr lang="en-GB" dirty="0" smtClean="0"/>
                  <a:t>If M(s) is an </a:t>
                </a:r>
                <a:r>
                  <a:rPr lang="en-GB" i="1" dirty="0" smtClean="0"/>
                  <a:t>m x n </a:t>
                </a:r>
                <a:r>
                  <a:rPr lang="en-GB" dirty="0" smtClean="0"/>
                  <a:t>matrix of rational functions, with M(</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smtClean="0"/>
                  <a:t>) = 0, then [F,G,H] is termed a realization of M if  </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𝑀</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r>
                        <a:rPr lang="en-IN" b="0" i="1" smtClean="0">
                          <a:latin typeface="Cambria Math" panose="02040503050406030204" pitchFamily="18" charset="0"/>
                        </a:rPr>
                        <m:t>=</m:t>
                      </m:r>
                      <m:r>
                        <a:rPr lang="en-IN" b="0" i="1" smtClean="0">
                          <a:latin typeface="Cambria Math" panose="02040503050406030204" pitchFamily="18" charset="0"/>
                        </a:rPr>
                        <m:t>𝐻</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r>
                            <a:rPr lang="en-IN" b="0" i="1" smtClean="0">
                              <a:latin typeface="Cambria Math" panose="02040503050406030204" pitchFamily="18" charset="0"/>
                            </a:rPr>
                            <m:t>𝑠𝐼</m:t>
                          </m:r>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e>
                        <m:sup>
                          <m:r>
                            <a:rPr lang="en-IN" b="0" i="1" smtClean="0">
                              <a:latin typeface="Cambria Math" panose="02040503050406030204" pitchFamily="18" charset="0"/>
                            </a:rPr>
                            <m:t>−1</m:t>
                          </m:r>
                        </m:sup>
                      </m:sSup>
                      <m:r>
                        <a:rPr lang="en-IN" b="0" i="1" smtClean="0">
                          <a:latin typeface="Cambria Math" panose="02040503050406030204" pitchFamily="18" charset="0"/>
                        </a:rPr>
                        <m:t>𝐺</m:t>
                      </m:r>
                    </m:oMath>
                  </m:oMathPara>
                </a14:m>
                <a:endParaRPr lang="en-GB" i="1" dirty="0" smtClean="0"/>
              </a:p>
              <a:p>
                <a:pPr marL="0" indent="0">
                  <a:buNone/>
                </a:pPr>
                <a:r>
                  <a:rPr lang="en-GB" dirty="0" smtClean="0"/>
                  <a:t>Where state space model is given by:</a:t>
                </a:r>
              </a:p>
              <a:p>
                <a:pPr marL="0" indent="0">
                  <a:buNone/>
                </a:pPr>
                <a14:m>
                  <m:oMathPara xmlns:m="http://schemas.openxmlformats.org/officeDocument/2006/math">
                    <m:oMathParaPr>
                      <m:jc m:val="centerGroup"/>
                    </m:oMathParaPr>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r>
                        <a:rPr lang="en-IN" b="0" i="1" smtClean="0">
                          <a:latin typeface="Cambria Math" panose="02040503050406030204" pitchFamily="18" charset="0"/>
                        </a:rPr>
                        <m:t>𝐹𝑥</m:t>
                      </m:r>
                      <m:r>
                        <a:rPr lang="en-IN" b="0" i="1" smtClean="0">
                          <a:latin typeface="Cambria Math" panose="02040503050406030204" pitchFamily="18" charset="0"/>
                        </a:rPr>
                        <m:t>+</m:t>
                      </m:r>
                      <m:r>
                        <a:rPr lang="en-IN" b="0" i="1" smtClean="0">
                          <a:latin typeface="Cambria Math" panose="02040503050406030204" pitchFamily="18" charset="0"/>
                        </a:rPr>
                        <m:t>𝐺𝑢</m:t>
                      </m:r>
                    </m:oMath>
                  </m:oMathPara>
                </a14:m>
                <a:endParaRPr lang="en-IN" b="0" dirty="0" smtClean="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𝐻</m:t>
                          </m:r>
                        </m:e>
                        <m:sup>
                          <m:r>
                            <a:rPr lang="en-IN" b="0" i="1" smtClean="0">
                              <a:latin typeface="Cambria Math" panose="02040503050406030204" pitchFamily="18" charset="0"/>
                            </a:rPr>
                            <m:t>′</m:t>
                          </m:r>
                        </m:sup>
                      </m:sSup>
                      <m:r>
                        <a:rPr lang="en-IN" b="0" i="1" smtClean="0">
                          <a:latin typeface="Cambria Math" panose="02040503050406030204" pitchFamily="18" charset="0"/>
                        </a:rPr>
                        <m:t>𝑥</m:t>
                      </m:r>
                    </m:oMath>
                  </m:oMathPara>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688157"/>
                <a:ext cx="8553270" cy="5223065"/>
              </a:xfrm>
              <a:blipFill rotWithShape="0">
                <a:blip r:embed="rId3"/>
                <a:stretch>
                  <a:fillRect l="-1140" t="-1634"/>
                </a:stretch>
              </a:blipFill>
            </p:spPr>
            <p:txBody>
              <a:bodyPr/>
              <a:lstStyle/>
              <a:p>
                <a:r>
                  <a:rPr lang="en-IN">
                    <a:noFill/>
                  </a:rPr>
                  <a:t> </a:t>
                </a:r>
              </a:p>
            </p:txBody>
          </p:sp>
        </mc:Fallback>
      </mc:AlternateContent>
      <p:sp>
        <p:nvSpPr>
          <p:cNvPr id="2" name="Footer Placeholder 1"/>
          <p:cNvSpPr>
            <a:spLocks noGrp="1"/>
          </p:cNvSpPr>
          <p:nvPr>
            <p:ph type="ftr" sz="quarter" idx="11"/>
          </p:nvPr>
        </p:nvSpPr>
        <p:spPr/>
        <p:txBody>
          <a:bodyPr/>
          <a:lstStyle/>
          <a:p>
            <a:r>
              <a:rPr lang="en-IN" dirty="0" smtClean="0"/>
              <a:t>[5]</a:t>
            </a:r>
            <a:r>
              <a:rPr lang="en-IN" dirty="0"/>
              <a:t> </a:t>
            </a:r>
            <a:r>
              <a:rPr lang="en-IN" dirty="0" smtClean="0"/>
              <a:t>R.E. Kalman – Mathematical description of linear dynamical system</a:t>
            </a:r>
            <a:endParaRPr lang="en-IN" dirty="0"/>
          </a:p>
        </p:txBody>
      </p:sp>
    </p:spTree>
    <p:extLst>
      <p:ext uri="{BB962C8B-B14F-4D97-AF65-F5344CB8AC3E}">
        <p14:creationId xmlns:p14="http://schemas.microsoft.com/office/powerpoint/2010/main" val="3367105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347274" y="3646713"/>
                <a:ext cx="9157338" cy="2603257"/>
              </a:xfrm>
            </p:spPr>
            <p:txBody>
              <a:bodyPr>
                <a:normAutofit/>
              </a:bodyPr>
              <a:lstStyle/>
              <a:p>
                <a:r>
                  <a:rPr lang="en-IN" dirty="0" smtClean="0"/>
                  <a:t>Lemma 1 is based on the concept of </a:t>
                </a:r>
                <a:r>
                  <a:rPr lang="en-IN" dirty="0">
                    <a:effectLst>
                      <a:glow rad="38100">
                        <a:schemeClr val="bg1">
                          <a:lumMod val="50000"/>
                          <a:lumOff val="50000"/>
                          <a:alpha val="20000"/>
                        </a:schemeClr>
                      </a:glow>
                    </a:effectLst>
                    <a:cs typeface="Calibri" panose="020F0502020204030204" pitchFamily="34" charset="0"/>
                  </a:rPr>
                  <a:t>Similarity transform based on Kalman Decomposition for minimal realizations</a:t>
                </a:r>
                <a:r>
                  <a:rPr lang="en-IN" dirty="0" smtClean="0">
                    <a:effectLst>
                      <a:glow rad="38100">
                        <a:schemeClr val="bg1">
                          <a:lumMod val="50000"/>
                          <a:lumOff val="50000"/>
                          <a:alpha val="20000"/>
                        </a:schemeClr>
                      </a:glow>
                    </a:effectLst>
                    <a:cs typeface="Calibri" panose="020F0502020204030204" pitchFamily="34" charset="0"/>
                  </a:rPr>
                  <a:t>.</a:t>
                </a:r>
                <a:endParaRPr lang="en-IN" dirty="0" smtClean="0"/>
              </a:p>
              <a:p>
                <a:r>
                  <a:rPr lang="en-IN" dirty="0" smtClean="0"/>
                  <a:t>A Realization is minimal if it is both controllable and observable.</a:t>
                </a:r>
              </a:p>
              <a:p>
                <a:r>
                  <a:rPr lang="en-IN" dirty="0" smtClean="0"/>
                  <a:t>Here T is given by </a:t>
                </a:r>
                <a14:m>
                  <m:oMath xmlns:m="http://schemas.openxmlformats.org/officeDocument/2006/math">
                    <m:r>
                      <a:rPr lang="en-IN" b="1" i="0" smtClean="0">
                        <a:latin typeface="Cambria Math" panose="02040503050406030204" pitchFamily="18" charset="0"/>
                      </a:rPr>
                      <m:t>𝐓</m:t>
                    </m:r>
                    <m:r>
                      <a:rPr lang="en-IN" b="1" i="0" smtClean="0">
                        <a:latin typeface="Cambria Math" panose="02040503050406030204" pitchFamily="18" charset="0"/>
                      </a:rPr>
                      <m:t>=[</m:t>
                    </m:r>
                    <m:sSub>
                      <m:sSubPr>
                        <m:ctrlPr>
                          <a:rPr lang="en-IN" b="1" i="1" smtClean="0">
                            <a:latin typeface="Cambria Math" panose="02040503050406030204" pitchFamily="18" charset="0"/>
                          </a:rPr>
                        </m:ctrlPr>
                      </m:sSubPr>
                      <m:e>
                        <m:r>
                          <a:rPr lang="en-IN" b="1" i="0" smtClean="0">
                            <a:latin typeface="Cambria Math" panose="02040503050406030204" pitchFamily="18" charset="0"/>
                          </a:rPr>
                          <m:t>𝐓</m:t>
                        </m:r>
                      </m:e>
                      <m:sub>
                        <m:r>
                          <a:rPr lang="en-IN" b="1" i="0" smtClean="0">
                            <a:latin typeface="Cambria Math" panose="02040503050406030204" pitchFamily="18" charset="0"/>
                          </a:rPr>
                          <m:t>𝐂𝐎</m:t>
                        </m:r>
                        <m:r>
                          <a:rPr lang="en-IN" b="1" i="0" smtClean="0">
                            <a:latin typeface="Cambria Math" panose="02040503050406030204" pitchFamily="18" charset="0"/>
                          </a:rPr>
                          <m:t> </m:t>
                        </m:r>
                      </m:sub>
                    </m:sSub>
                    <m:r>
                      <a:rPr lang="en-IN" b="1" i="0" smtClean="0">
                        <a:latin typeface="Cambria Math" panose="02040503050406030204" pitchFamily="18" charset="0"/>
                      </a:rPr>
                      <m:t> </m:t>
                    </m:r>
                    <m:sSub>
                      <m:sSubPr>
                        <m:ctrlPr>
                          <a:rPr lang="en-IN" b="1" i="1" smtClean="0">
                            <a:latin typeface="Cambria Math" panose="02040503050406030204" pitchFamily="18" charset="0"/>
                          </a:rPr>
                        </m:ctrlPr>
                      </m:sSubPr>
                      <m:e>
                        <m:r>
                          <a:rPr lang="en-IN" b="1" i="0" smtClean="0">
                            <a:latin typeface="Cambria Math" panose="02040503050406030204" pitchFamily="18" charset="0"/>
                          </a:rPr>
                          <m:t>𝐓</m:t>
                        </m:r>
                      </m:e>
                      <m:sub>
                        <m:r>
                          <a:rPr lang="en-IN" b="1" i="0" smtClean="0">
                            <a:latin typeface="Cambria Math" panose="02040503050406030204" pitchFamily="18" charset="0"/>
                          </a:rPr>
                          <m:t>𝐂</m:t>
                        </m:r>
                        <m:sSup>
                          <m:sSupPr>
                            <m:ctrlPr>
                              <a:rPr lang="en-IN" b="1" i="1" smtClean="0">
                                <a:latin typeface="Cambria Math" panose="02040503050406030204" pitchFamily="18" charset="0"/>
                              </a:rPr>
                            </m:ctrlPr>
                          </m:sSupPr>
                          <m:e>
                            <m:r>
                              <a:rPr lang="en-IN" b="1" i="0" smtClean="0">
                                <a:latin typeface="Cambria Math" panose="02040503050406030204" pitchFamily="18" charset="0"/>
                              </a:rPr>
                              <m:t>𝐎</m:t>
                            </m:r>
                          </m:e>
                          <m:sup>
                            <m:r>
                              <a:rPr lang="en-IN" b="1" i="0" smtClean="0">
                                <a:latin typeface="Cambria Math" panose="02040503050406030204" pitchFamily="18" charset="0"/>
                              </a:rPr>
                              <m:t>′</m:t>
                            </m:r>
                          </m:sup>
                        </m:sSup>
                      </m:sub>
                    </m:sSub>
                    <m:r>
                      <a:rPr lang="en-IN" b="1" i="0" smtClean="0">
                        <a:latin typeface="Cambria Math" panose="02040503050406030204" pitchFamily="18" charset="0"/>
                      </a:rPr>
                      <m:t> </m:t>
                    </m:r>
                    <m:sSub>
                      <m:sSubPr>
                        <m:ctrlPr>
                          <a:rPr lang="en-IN" b="1" i="1" smtClean="0">
                            <a:latin typeface="Cambria Math" panose="02040503050406030204" pitchFamily="18" charset="0"/>
                          </a:rPr>
                        </m:ctrlPr>
                      </m:sSubPr>
                      <m:e>
                        <m:r>
                          <a:rPr lang="en-IN" b="1" i="0" smtClean="0">
                            <a:latin typeface="Cambria Math" panose="02040503050406030204" pitchFamily="18" charset="0"/>
                          </a:rPr>
                          <m:t>𝐓</m:t>
                        </m:r>
                      </m:e>
                      <m:sub>
                        <m:r>
                          <a:rPr lang="en-IN" b="1" i="0" smtClean="0">
                            <a:latin typeface="Cambria Math" panose="02040503050406030204" pitchFamily="18" charset="0"/>
                          </a:rPr>
                          <m:t> </m:t>
                        </m:r>
                        <m:sSup>
                          <m:sSupPr>
                            <m:ctrlPr>
                              <a:rPr lang="en-IN" b="1" i="1" smtClean="0">
                                <a:latin typeface="Cambria Math" panose="02040503050406030204" pitchFamily="18" charset="0"/>
                              </a:rPr>
                            </m:ctrlPr>
                          </m:sSupPr>
                          <m:e>
                            <m:r>
                              <a:rPr lang="en-IN" b="1" i="0" smtClean="0">
                                <a:latin typeface="Cambria Math" panose="02040503050406030204" pitchFamily="18" charset="0"/>
                              </a:rPr>
                              <m:t>𝐂</m:t>
                            </m:r>
                          </m:e>
                          <m:sup>
                            <m:r>
                              <a:rPr lang="en-IN" b="1" i="0" smtClean="0">
                                <a:latin typeface="Cambria Math" panose="02040503050406030204" pitchFamily="18" charset="0"/>
                              </a:rPr>
                              <m:t>′</m:t>
                            </m:r>
                          </m:sup>
                        </m:sSup>
                        <m:r>
                          <a:rPr lang="en-IN" b="1" i="0" smtClean="0">
                            <a:latin typeface="Cambria Math" panose="02040503050406030204" pitchFamily="18" charset="0"/>
                          </a:rPr>
                          <m:t>𝐎</m:t>
                        </m:r>
                      </m:sub>
                    </m:sSub>
                    <m:r>
                      <a:rPr lang="en-IN" b="1" i="0" smtClean="0">
                        <a:latin typeface="Cambria Math" panose="02040503050406030204" pitchFamily="18" charset="0"/>
                      </a:rPr>
                      <m:t> </m:t>
                    </m:r>
                    <m:sSub>
                      <m:sSubPr>
                        <m:ctrlPr>
                          <a:rPr lang="en-IN" b="1" i="1" smtClean="0">
                            <a:latin typeface="Cambria Math" panose="02040503050406030204" pitchFamily="18" charset="0"/>
                          </a:rPr>
                        </m:ctrlPr>
                      </m:sSubPr>
                      <m:e>
                        <m:r>
                          <a:rPr lang="en-IN" b="1" i="0" smtClean="0">
                            <a:latin typeface="Cambria Math" panose="02040503050406030204" pitchFamily="18" charset="0"/>
                          </a:rPr>
                          <m:t>𝐓</m:t>
                        </m:r>
                      </m:e>
                      <m:sub>
                        <m:r>
                          <a:rPr lang="en-IN" b="1" i="0" smtClean="0">
                            <a:latin typeface="Cambria Math" panose="02040503050406030204" pitchFamily="18" charset="0"/>
                          </a:rPr>
                          <m:t> </m:t>
                        </m:r>
                        <m:sSup>
                          <m:sSupPr>
                            <m:ctrlPr>
                              <a:rPr lang="en-IN" b="1" i="1" smtClean="0">
                                <a:latin typeface="Cambria Math" panose="02040503050406030204" pitchFamily="18" charset="0"/>
                              </a:rPr>
                            </m:ctrlPr>
                          </m:sSupPr>
                          <m:e>
                            <m:r>
                              <a:rPr lang="en-IN" b="1" i="0" smtClean="0">
                                <a:latin typeface="Cambria Math" panose="02040503050406030204" pitchFamily="18" charset="0"/>
                              </a:rPr>
                              <m:t>𝐂</m:t>
                            </m:r>
                          </m:e>
                          <m:sup>
                            <m:r>
                              <a:rPr lang="en-IN" b="1" i="0" smtClean="0">
                                <a:latin typeface="Cambria Math" panose="02040503050406030204" pitchFamily="18" charset="0"/>
                              </a:rPr>
                              <m:t>′</m:t>
                            </m:r>
                          </m:sup>
                        </m:sSup>
                        <m:sSup>
                          <m:sSupPr>
                            <m:ctrlPr>
                              <a:rPr lang="en-IN" b="1" i="1" smtClean="0">
                                <a:latin typeface="Cambria Math" panose="02040503050406030204" pitchFamily="18" charset="0"/>
                              </a:rPr>
                            </m:ctrlPr>
                          </m:sSupPr>
                          <m:e>
                            <m:r>
                              <a:rPr lang="en-IN" b="1" i="0" smtClean="0">
                                <a:latin typeface="Cambria Math" panose="02040503050406030204" pitchFamily="18" charset="0"/>
                              </a:rPr>
                              <m:t>𝐎</m:t>
                            </m:r>
                          </m:e>
                          <m:sup>
                            <m:r>
                              <a:rPr lang="en-IN" b="1" i="0" smtClean="0">
                                <a:latin typeface="Cambria Math" panose="02040503050406030204" pitchFamily="18" charset="0"/>
                              </a:rPr>
                              <m:t>′</m:t>
                            </m:r>
                          </m:sup>
                        </m:sSup>
                      </m:sub>
                    </m:sSub>
                    <m:r>
                      <a:rPr lang="en-IN" b="1" i="0" smtClean="0">
                        <a:latin typeface="Cambria Math" panose="02040503050406030204" pitchFamily="18" charset="0"/>
                      </a:rPr>
                      <m:t>]</m:t>
                    </m:r>
                  </m:oMath>
                </a14:m>
                <a:endParaRPr lang="en-IN" b="1" dirty="0" smtClean="0"/>
              </a:p>
              <a:p>
                <a:r>
                  <a:rPr lang="en-IN" dirty="0" smtClean="0"/>
                  <a:t>This Lemma is used further to develop the minimal realization of factorization we will study later.</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347274" y="3646713"/>
                <a:ext cx="9157338" cy="2603257"/>
              </a:xfrm>
              <a:blipFill rotWithShape="0">
                <a:blip r:embed="rId2"/>
                <a:stretch>
                  <a:fillRect l="-466" t="-1874"/>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3370006" y="839995"/>
            <a:ext cx="6839205" cy="2438614"/>
          </a:xfrm>
          <a:prstGeom prst="rect">
            <a:avLst/>
          </a:prstGeom>
        </p:spPr>
      </p:pic>
      <p:sp>
        <p:nvSpPr>
          <p:cNvPr id="2" name="Footer Placeholder 1"/>
          <p:cNvSpPr>
            <a:spLocks noGrp="1"/>
          </p:cNvSpPr>
          <p:nvPr>
            <p:ph type="ftr" sz="quarter" idx="11"/>
          </p:nvPr>
        </p:nvSpPr>
        <p:spPr/>
        <p:txBody>
          <a:bodyPr/>
          <a:lstStyle/>
          <a:p>
            <a:r>
              <a:rPr lang="en-IN" dirty="0" smtClean="0"/>
              <a:t>[7] B.L.Ho  and R.E. Kalman – Effective construction of linear state-variable models from input/output</a:t>
            </a:r>
            <a:endParaRPr lang="en-IN" dirty="0"/>
          </a:p>
        </p:txBody>
      </p:sp>
    </p:spTree>
    <p:extLst>
      <p:ext uri="{BB962C8B-B14F-4D97-AF65-F5344CB8AC3E}">
        <p14:creationId xmlns:p14="http://schemas.microsoft.com/office/powerpoint/2010/main" val="2652030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828800" y="3082565"/>
                <a:ext cx="9675812" cy="3073138"/>
              </a:xfrm>
            </p:spPr>
            <p:txBody>
              <a:bodyPr/>
              <a:lstStyle/>
              <a:p>
                <a:r>
                  <a:rPr lang="en-IN" dirty="0" smtClean="0"/>
                  <a:t>Here </a:t>
                </a:r>
                <a14:m>
                  <m:oMath xmlns:m="http://schemas.openxmlformats.org/officeDocument/2006/math">
                    <m:r>
                      <a:rPr lang="en-IN"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𝑀</m:t>
                    </m:r>
                    <m:r>
                      <a:rPr lang="en-IN" b="0" i="1" smtClean="0">
                        <a:latin typeface="Cambria Math" panose="02040503050406030204" pitchFamily="18" charset="0"/>
                        <a:ea typeface="Cambria Math" panose="02040503050406030204" pitchFamily="18" charset="0"/>
                      </a:rPr>
                      <m:t>]</m:t>
                    </m:r>
                  </m:oMath>
                </a14:m>
                <a:r>
                  <a:rPr lang="en-IN" dirty="0" smtClean="0"/>
                  <a:t> is the dimension the minimal realization(i.e. minimal F matrix) and is termed as the degree of M(s). </a:t>
                </a:r>
              </a:p>
              <a:p>
                <a:r>
                  <a:rPr lang="en-IN" dirty="0" smtClean="0"/>
                  <a:t>The above stated are the properties McMillan degree and proved with the help of Smith-McMillan decomposition.</a:t>
                </a:r>
              </a:p>
              <a:p>
                <a:endParaRPr lang="en-IN" dirty="0" smtClean="0"/>
              </a:p>
              <a:p>
                <a:r>
                  <a:rPr lang="en-IN" dirty="0" smtClean="0"/>
                  <a:t> Some brief points of the proofs are given here</a:t>
                </a:r>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𝑀</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1</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1</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i="1" smtClean="0">
                              <a:latin typeface="Cambria Math" panose="02040503050406030204" pitchFamily="18" charset="0"/>
                            </a:rPr>
                          </m:ctrlPr>
                        </m:sSubPr>
                        <m:e>
                          <m:r>
                            <a:rPr lang="en-IN" b="0" i="1" smtClean="0">
                              <a:latin typeface="Cambria Math" panose="02040503050406030204" pitchFamily="18" charset="0"/>
                            </a:rPr>
                            <m:t> </m:t>
                          </m:r>
                          <m:r>
                            <a:rPr lang="en-IN" b="0" i="1" smtClean="0">
                              <a:latin typeface="Cambria Math" panose="02040503050406030204" pitchFamily="18" charset="0"/>
                            </a:rPr>
                            <m:t>𝑀</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i="1" smtClean="0">
                              <a:latin typeface="Cambria Math" panose="02040503050406030204" pitchFamily="18" charset="0"/>
                            </a:rPr>
                          </m:ctrlPr>
                        </m:sSubPr>
                        <m:e>
                          <m:r>
                            <a:rPr lang="en-IN" b="0" i="1" smtClean="0">
                              <a:latin typeface="Cambria Math" panose="02040503050406030204" pitchFamily="18" charset="0"/>
                            </a:rPr>
                            <m:t>𝐴</m:t>
                          </m:r>
                        </m:e>
                        <m:sub>
                          <m:r>
                            <a:rPr lang="en-IN" b="0" i="1" smtClean="0">
                              <a:latin typeface="Cambria Math" panose="02040503050406030204" pitchFamily="18" charset="0"/>
                            </a:rPr>
                            <m:t>2</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2</m:t>
                          </m:r>
                        </m:sub>
                      </m:sSub>
                      <m:sSub>
                        <m:sSubPr>
                          <m:ctrlPr>
                            <a:rPr lang="en-IN" i="1" smtClean="0">
                              <a:latin typeface="Cambria Math" panose="02040503050406030204" pitchFamily="18" charset="0"/>
                            </a:rPr>
                          </m:ctrlPr>
                        </m:sSubPr>
                        <m:e>
                          <m:r>
                            <a:rPr lang="en-IN" b="0" i="1" smtClean="0">
                              <a:latin typeface="Cambria Math" panose="02040503050406030204" pitchFamily="18" charset="0"/>
                            </a:rPr>
                            <m:t>𝐵</m:t>
                          </m:r>
                        </m:e>
                        <m:sub>
                          <m:r>
                            <a:rPr lang="en-IN" b="0" i="1" smtClean="0">
                              <a:latin typeface="Cambria Math" panose="02040503050406030204" pitchFamily="18" charset="0"/>
                            </a:rPr>
                            <m:t>2</m:t>
                          </m:r>
                        </m:sub>
                      </m:sSub>
                    </m:oMath>
                  </m:oMathPara>
                </a14:m>
                <a:endParaRPr lang="en-IN" dirty="0" smtClean="0"/>
              </a:p>
              <a:p>
                <a:pPr marL="0" indent="0">
                  <a:buNone/>
                </a:pPr>
                <a:endParaRPr lang="en-IN" dirty="0" smtClean="0"/>
              </a:p>
              <a:p>
                <a:pPr marL="0" indent="0">
                  <a:buNone/>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𝛿</m:t>
                      </m:r>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𝑀</m:t>
                              </m:r>
                            </m:e>
                            <m:sub>
                              <m:r>
                                <a:rPr lang="en-IN" b="0" i="1" smtClean="0">
                                  <a:latin typeface="Cambria Math" panose="02040503050406030204" pitchFamily="18" charset="0"/>
                                  <a:ea typeface="Cambria Math" panose="02040503050406030204" pitchFamily="18" charset="0"/>
                                </a:rPr>
                                <m:t>1</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𝑀</m:t>
                              </m:r>
                            </m:e>
                            <m:sub>
                              <m:r>
                                <a:rPr lang="en-IN" b="0" i="1" smtClean="0">
                                  <a:latin typeface="Cambria Math" panose="02040503050406030204" pitchFamily="18" charset="0"/>
                                  <a:ea typeface="Cambria Math" panose="02040503050406030204" pitchFamily="18" charset="0"/>
                                </a:rPr>
                                <m:t>2</m:t>
                              </m:r>
                            </m:sub>
                          </m:sSub>
                        </m:e>
                      </m:d>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𝛿</m:t>
                      </m:r>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b="0" i="1" smtClean="0">
                                  <a:latin typeface="Cambria Math" panose="02040503050406030204" pitchFamily="18" charset="0"/>
                                  <a:ea typeface="Cambria Math" panose="02040503050406030204" pitchFamily="18" charset="0"/>
                                </a:rPr>
                                <m:t>1</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𝐵</m:t>
                              </m:r>
                            </m:e>
                            <m:sub>
                              <m:r>
                                <a:rPr lang="en-IN" b="0" i="1" smtClean="0">
                                  <a:latin typeface="Cambria Math" panose="02040503050406030204" pitchFamily="18" charset="0"/>
                                  <a:ea typeface="Cambria Math" panose="02040503050406030204" pitchFamily="18" charset="0"/>
                                </a:rPr>
                                <m:t>1</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𝐴</m:t>
                              </m:r>
                            </m:e>
                            <m:sub>
                              <m:r>
                                <a:rPr lang="en-IN" b="0" i="1" smtClean="0">
                                  <a:latin typeface="Cambria Math" panose="02040503050406030204" pitchFamily="18" charset="0"/>
                                  <a:ea typeface="Cambria Math" panose="02040503050406030204" pitchFamily="18" charset="0"/>
                                </a:rPr>
                                <m:t>2</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e>
                            <m:sub>
                              <m:r>
                                <a:rPr lang="en-IN" b="0" i="1" smtClean="0">
                                  <a:latin typeface="Cambria Math" panose="02040503050406030204" pitchFamily="18" charset="0"/>
                                  <a:ea typeface="Cambria Math" panose="02040503050406030204" pitchFamily="18" charset="0"/>
                                </a:rPr>
                                <m:t>2</m:t>
                              </m:r>
                            </m:sub>
                          </m:sSub>
                        </m:e>
                      </m:d>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𝛿</m:t>
                      </m:r>
                      <m:d>
                        <m:dPr>
                          <m:begChr m:val="["/>
                          <m:endChr m:val="]"/>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𝑇</m:t>
                                  </m:r>
                                </m:e>
                                <m:sup>
                                  <m:r>
                                    <a:rPr lang="en-IN" b="0" i="1" smtClean="0">
                                      <a:latin typeface="Cambria Math" panose="02040503050406030204" pitchFamily="18" charset="0"/>
                                      <a:ea typeface="Cambria Math" panose="02040503050406030204" pitchFamily="18" charset="0"/>
                                    </a:rPr>
                                    <m:t>′</m:t>
                                  </m:r>
                                </m:sup>
                              </m:sSup>
                            </m:e>
                            <m:sub>
                              <m:r>
                                <a:rPr lang="en-IN" b="0" i="1" smtClean="0">
                                  <a:latin typeface="Cambria Math" panose="02040503050406030204" pitchFamily="18" charset="0"/>
                                  <a:ea typeface="Cambria Math" panose="02040503050406030204" pitchFamily="18" charset="0"/>
                                </a:rPr>
                                <m:t>1</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𝐵</m:t>
                              </m:r>
                            </m:e>
                            <m:sub>
                              <m:r>
                                <a:rPr lang="en-IN" b="0" i="1" smtClean="0">
                                  <a:latin typeface="Cambria Math" panose="02040503050406030204" pitchFamily="18" charset="0"/>
                                  <a:ea typeface="Cambria Math" panose="02040503050406030204" pitchFamily="18" charset="0"/>
                                </a:rPr>
                                <m:t>1</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𝐴</m:t>
                              </m:r>
                            </m:e>
                            <m:sub>
                              <m:r>
                                <a:rPr lang="en-IN" b="0" i="1" smtClean="0">
                                  <a:latin typeface="Cambria Math" panose="02040503050406030204" pitchFamily="18" charset="0"/>
                                  <a:ea typeface="Cambria Math" panose="02040503050406030204" pitchFamily="18" charset="0"/>
                                </a:rPr>
                                <m:t>2</m:t>
                              </m:r>
                            </m:sub>
                          </m:sSub>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𝑇</m:t>
                              </m:r>
                              <m:r>
                                <a:rPr lang="en-IN" b="0" i="1" smtClean="0">
                                  <a:latin typeface="Cambria Math" panose="02040503050406030204" pitchFamily="18" charset="0"/>
                                  <a:ea typeface="Cambria Math" panose="02040503050406030204" pitchFamily="18" charset="0"/>
                                </a:rPr>
                                <m:t>′</m:t>
                              </m:r>
                            </m:e>
                            <m:sub>
                              <m:r>
                                <a:rPr lang="en-IN" b="0" i="1" smtClean="0">
                                  <a:latin typeface="Cambria Math" panose="02040503050406030204" pitchFamily="18" charset="0"/>
                                  <a:ea typeface="Cambria Math" panose="02040503050406030204" pitchFamily="18" charset="0"/>
                                </a:rPr>
                                <m:t>2</m:t>
                              </m:r>
                            </m:sub>
                          </m:sSub>
                        </m:e>
                      </m:d>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𝑇</m:t>
                              </m:r>
                            </m:e>
                            <m:sup>
                              <m:r>
                                <a:rPr lang="en-IN" b="0" i="1" smtClean="0">
                                  <a:latin typeface="Cambria Math" panose="02040503050406030204" pitchFamily="18" charset="0"/>
                                  <a:ea typeface="Cambria Math" panose="02040503050406030204" pitchFamily="18" charset="0"/>
                                </a:rPr>
                                <m:t>′</m:t>
                              </m:r>
                            </m:sup>
                          </m:sSup>
                        </m:e>
                        <m:sub>
                          <m:r>
                            <a:rPr lang="en-IN" b="0" i="1" smtClean="0">
                              <a:latin typeface="Cambria Math" panose="02040503050406030204" pitchFamily="18" charset="0"/>
                              <a:ea typeface="Cambria Math" panose="02040503050406030204" pitchFamily="18" charset="0"/>
                            </a:rPr>
                            <m:t>1</m:t>
                          </m:r>
                        </m:sub>
                      </m:sSub>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𝑇</m:t>
                              </m:r>
                            </m:e>
                            <m:sup>
                              <m:r>
                                <a:rPr lang="en-IN" b="0" i="1" smtClean="0">
                                  <a:latin typeface="Cambria Math" panose="02040503050406030204" pitchFamily="18" charset="0"/>
                                  <a:ea typeface="Cambria Math" panose="02040503050406030204" pitchFamily="18" charset="0"/>
                                </a:rPr>
                                <m:t>′</m:t>
                              </m:r>
                            </m:sup>
                          </m:sSup>
                        </m:e>
                        <m:sub>
                          <m:r>
                            <a:rPr lang="en-IN" b="0" i="1" smtClean="0">
                              <a:latin typeface="Cambria Math" panose="02040503050406030204" pitchFamily="18" charset="0"/>
                              <a:ea typeface="Cambria Math" panose="02040503050406030204" pitchFamily="18" charset="0"/>
                            </a:rPr>
                            <m:t>2</m:t>
                          </m:r>
                        </m:sub>
                      </m:sSub>
                      <m:r>
                        <a:rPr lang="en-IN" b="0" i="1" smtClean="0">
                          <a:latin typeface="Cambria Math" panose="02040503050406030204" pitchFamily="18" charset="0"/>
                          <a:ea typeface="Cambria Math" panose="02040503050406030204" pitchFamily="18" charset="0"/>
                        </a:rPr>
                        <m:t>]</m:t>
                      </m:r>
                    </m:oMath>
                  </m:oMathPara>
                </a14:m>
                <a:endParaRPr lang="en-IN" dirty="0" smtClean="0"/>
              </a:p>
              <a:p>
                <a:pPr marL="0" indent="0">
                  <a:buNone/>
                </a:pPr>
                <a:endParaRPr lang="en-IN"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828800" y="3082565"/>
                <a:ext cx="9675812" cy="3073138"/>
              </a:xfrm>
              <a:blipFill rotWithShape="0">
                <a:blip r:embed="rId2"/>
                <a:stretch>
                  <a:fillRect l="-441" t="-1190" r="-882" b="-2183"/>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3661568" y="358219"/>
            <a:ext cx="6010275" cy="2600325"/>
          </a:xfrm>
          <a:prstGeom prst="rect">
            <a:avLst/>
          </a:prstGeom>
        </p:spPr>
      </p:pic>
      <p:pic>
        <p:nvPicPr>
          <p:cNvPr id="5" name="Picture 4"/>
          <p:cNvPicPr>
            <a:picLocks noChangeAspect="1"/>
          </p:cNvPicPr>
          <p:nvPr/>
        </p:nvPicPr>
        <p:blipFill>
          <a:blip r:embed="rId4"/>
          <a:stretch>
            <a:fillRect/>
          </a:stretch>
        </p:blipFill>
        <p:spPr>
          <a:xfrm>
            <a:off x="6044879" y="4132574"/>
            <a:ext cx="4505325" cy="666750"/>
          </a:xfrm>
          <a:prstGeom prst="rect">
            <a:avLst/>
          </a:prstGeom>
        </p:spPr>
      </p:pic>
      <p:sp>
        <p:nvSpPr>
          <p:cNvPr id="2" name="Footer Placeholder 1"/>
          <p:cNvSpPr>
            <a:spLocks noGrp="1"/>
          </p:cNvSpPr>
          <p:nvPr>
            <p:ph type="ftr" sz="quarter" idx="11"/>
          </p:nvPr>
        </p:nvSpPr>
        <p:spPr>
          <a:xfrm>
            <a:off x="2534784" y="6339427"/>
            <a:ext cx="7619999" cy="365125"/>
          </a:xfrm>
        </p:spPr>
        <p:txBody>
          <a:bodyPr/>
          <a:lstStyle/>
          <a:p>
            <a:r>
              <a:rPr lang="en-IN" dirty="0" smtClean="0"/>
              <a:t>[8] </a:t>
            </a:r>
            <a:r>
              <a:rPr lang="en-IN" dirty="0" err="1" smtClean="0"/>
              <a:t>B.McMillan</a:t>
            </a:r>
            <a:r>
              <a:rPr lang="en-IN" dirty="0" smtClean="0"/>
              <a:t> – Introduction to formal </a:t>
            </a:r>
            <a:r>
              <a:rPr lang="en-IN" dirty="0" err="1" smtClean="0"/>
              <a:t>realizability</a:t>
            </a:r>
            <a:r>
              <a:rPr lang="en-IN" dirty="0" smtClean="0"/>
              <a:t> theory</a:t>
            </a:r>
            <a:endParaRPr lang="en-IN" dirty="0"/>
          </a:p>
        </p:txBody>
      </p:sp>
    </p:spTree>
    <p:extLst>
      <p:ext uri="{BB962C8B-B14F-4D97-AF65-F5344CB8AC3E}">
        <p14:creationId xmlns:p14="http://schemas.microsoft.com/office/powerpoint/2010/main" val="2700041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2655200" y="4746171"/>
            <a:ext cx="8915400" cy="1570404"/>
          </a:xfrm>
        </p:spPr>
        <p:txBody>
          <a:bodyPr/>
          <a:lstStyle/>
          <a:p>
            <a:r>
              <a:rPr lang="en-IN" dirty="0" smtClean="0"/>
              <a:t>This is the straight application Lyapunov’s Direct method</a:t>
            </a:r>
          </a:p>
          <a:p>
            <a:r>
              <a:rPr lang="en-IN" dirty="0" smtClean="0"/>
              <a:t>We are going to use the corollary a lot in the future parts to derive most of our results.</a:t>
            </a:r>
          </a:p>
          <a:p>
            <a:endParaRPr lang="en-IN" dirty="0" smtClean="0"/>
          </a:p>
          <a:p>
            <a:endParaRPr lang="en-IN" dirty="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3637098" y="249680"/>
            <a:ext cx="5962650" cy="1504950"/>
          </a:xfrm>
          <a:prstGeom prst="rect">
            <a:avLst/>
          </a:prstGeom>
        </p:spPr>
      </p:pic>
      <p:pic>
        <p:nvPicPr>
          <p:cNvPr id="5" name="Picture 4"/>
          <p:cNvPicPr>
            <a:picLocks noChangeAspect="1"/>
          </p:cNvPicPr>
          <p:nvPr/>
        </p:nvPicPr>
        <p:blipFill>
          <a:blip r:embed="rId3"/>
          <a:stretch>
            <a:fillRect/>
          </a:stretch>
        </p:blipFill>
        <p:spPr>
          <a:xfrm>
            <a:off x="3637098" y="1694250"/>
            <a:ext cx="5962650" cy="2600325"/>
          </a:xfrm>
          <a:prstGeom prst="rect">
            <a:avLst/>
          </a:prstGeom>
        </p:spPr>
      </p:pic>
      <p:pic>
        <p:nvPicPr>
          <p:cNvPr id="22" name="Picture 21"/>
          <p:cNvPicPr>
            <a:picLocks noChangeAspect="1"/>
          </p:cNvPicPr>
          <p:nvPr/>
        </p:nvPicPr>
        <p:blipFill>
          <a:blip r:embed="rId4"/>
          <a:stretch>
            <a:fillRect/>
          </a:stretch>
        </p:blipFill>
        <p:spPr>
          <a:xfrm>
            <a:off x="4419775" y="5531373"/>
            <a:ext cx="1276350" cy="685800"/>
          </a:xfrm>
          <a:prstGeom prst="rect">
            <a:avLst/>
          </a:prstGeom>
        </p:spPr>
      </p:pic>
      <p:sp>
        <p:nvSpPr>
          <p:cNvPr id="2" name="Footer Placeholder 1"/>
          <p:cNvSpPr>
            <a:spLocks noGrp="1"/>
          </p:cNvSpPr>
          <p:nvPr>
            <p:ph type="ftr" sz="quarter" idx="11"/>
          </p:nvPr>
        </p:nvSpPr>
        <p:spPr>
          <a:xfrm>
            <a:off x="2655200" y="6388650"/>
            <a:ext cx="7619999" cy="365125"/>
          </a:xfrm>
        </p:spPr>
        <p:txBody>
          <a:bodyPr/>
          <a:lstStyle/>
          <a:p>
            <a:r>
              <a:rPr lang="en-IN" dirty="0" smtClean="0"/>
              <a:t>[12] </a:t>
            </a:r>
            <a:r>
              <a:rPr lang="en-IN" dirty="0" err="1" smtClean="0"/>
              <a:t>J.LaSalle</a:t>
            </a:r>
            <a:r>
              <a:rPr lang="en-IN" dirty="0" smtClean="0"/>
              <a:t> and </a:t>
            </a:r>
            <a:r>
              <a:rPr lang="en-IN" dirty="0" err="1" smtClean="0"/>
              <a:t>S.Lefschetz</a:t>
            </a:r>
            <a:r>
              <a:rPr lang="en-IN" dirty="0" smtClean="0"/>
              <a:t> – Stability of </a:t>
            </a:r>
            <a:r>
              <a:rPr lang="en-IN" dirty="0" err="1" smtClean="0"/>
              <a:t>Liapunovs</a:t>
            </a:r>
            <a:r>
              <a:rPr lang="en-IN" dirty="0" smtClean="0"/>
              <a:t> Direct Method with applications</a:t>
            </a:r>
            <a:endParaRPr lang="en-IN" dirty="0"/>
          </a:p>
        </p:txBody>
      </p:sp>
    </p:spTree>
    <p:extLst>
      <p:ext uri="{BB962C8B-B14F-4D97-AF65-F5344CB8AC3E}">
        <p14:creationId xmlns:p14="http://schemas.microsoft.com/office/powerpoint/2010/main" val="11736809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922308"/>
            <a:ext cx="8915400" cy="2988913"/>
          </a:xfrm>
        </p:spPr>
        <p:txBody>
          <a:bodyPr/>
          <a:lstStyle/>
          <a:p>
            <a:r>
              <a:rPr lang="en-IN" dirty="0" smtClean="0"/>
              <a:t>This proof is based on Spectral Factorization. Here Y(s) is para Hermitian.</a:t>
            </a:r>
          </a:p>
          <a:p>
            <a:r>
              <a:rPr lang="en-IN" dirty="0" smtClean="0"/>
              <a:t>Even this proof is derived based on the concepts of Smith McMillan decomposition.</a:t>
            </a:r>
          </a:p>
          <a:p>
            <a:r>
              <a:rPr lang="en-IN" dirty="0" smtClean="0"/>
              <a:t>This is the theorem present in D.C Youla’s “On the factorization of Rational matrices” . </a:t>
            </a:r>
          </a:p>
          <a:p>
            <a:r>
              <a:rPr lang="en-IN" dirty="0" smtClean="0"/>
              <a:t>This Lemma is the most important one we will use to further derive 2 more Lemma’s which will help in deriving the theorems. </a:t>
            </a:r>
            <a:endParaRPr lang="en-IN" dirty="0"/>
          </a:p>
        </p:txBody>
      </p:sp>
      <p:pic>
        <p:nvPicPr>
          <p:cNvPr id="5" name="Picture 4"/>
          <p:cNvPicPr>
            <a:picLocks noChangeAspect="1"/>
          </p:cNvPicPr>
          <p:nvPr/>
        </p:nvPicPr>
        <p:blipFill>
          <a:blip r:embed="rId2"/>
          <a:stretch>
            <a:fillRect/>
          </a:stretch>
        </p:blipFill>
        <p:spPr>
          <a:xfrm>
            <a:off x="4013199" y="275734"/>
            <a:ext cx="6067425" cy="2514600"/>
          </a:xfrm>
          <a:prstGeom prst="rect">
            <a:avLst/>
          </a:prstGeom>
        </p:spPr>
      </p:pic>
      <p:sp>
        <p:nvSpPr>
          <p:cNvPr id="2" name="Footer Placeholder 1"/>
          <p:cNvSpPr>
            <a:spLocks noGrp="1"/>
          </p:cNvSpPr>
          <p:nvPr>
            <p:ph type="ftr" sz="quarter" idx="11"/>
          </p:nvPr>
        </p:nvSpPr>
        <p:spPr/>
        <p:txBody>
          <a:bodyPr/>
          <a:lstStyle/>
          <a:p>
            <a:r>
              <a:rPr lang="en-IN" dirty="0" smtClean="0"/>
              <a:t>[13] D.C. </a:t>
            </a:r>
            <a:r>
              <a:rPr lang="en-IN" dirty="0" err="1" smtClean="0"/>
              <a:t>Youla</a:t>
            </a:r>
            <a:r>
              <a:rPr lang="en-IN" dirty="0" smtClean="0"/>
              <a:t> – On the factorization of rational matrices.</a:t>
            </a:r>
            <a:endParaRPr lang="en-IN" dirty="0"/>
          </a:p>
        </p:txBody>
      </p:sp>
    </p:spTree>
    <p:extLst>
      <p:ext uri="{BB962C8B-B14F-4D97-AF65-F5344CB8AC3E}">
        <p14:creationId xmlns:p14="http://schemas.microsoft.com/office/powerpoint/2010/main" val="163212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45" y="171623"/>
            <a:ext cx="1828246" cy="544814"/>
          </a:xfrm>
        </p:spPr>
        <p:txBody>
          <a:bodyPr>
            <a:normAutofit fontScale="90000"/>
          </a:bodyPr>
          <a:lstStyle/>
          <a:p>
            <a:r>
              <a:rPr lang="en-IN" dirty="0" smtClean="0"/>
              <a:t>Part 2</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589211" y="2133599"/>
                <a:ext cx="9169035" cy="3918857"/>
              </a:xfrm>
            </p:spPr>
            <p:txBody>
              <a:bodyPr>
                <a:normAutofit fontScale="92500" lnSpcReduction="10000"/>
              </a:bodyPr>
              <a:lstStyle/>
              <a:p>
                <a:r>
                  <a:rPr lang="en-IN" dirty="0" smtClean="0"/>
                  <a:t>The proof of this Lemma is based on the previous Lemmas. </a:t>
                </a:r>
              </a:p>
              <a:p>
                <a:r>
                  <a:rPr lang="en-IN" dirty="0" smtClean="0"/>
                  <a:t>Step 1 :     									  is realization for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𝑍</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𝑠</m:t>
                        </m:r>
                      </m:e>
                    </m:d>
                    <m:r>
                      <a:rPr lang="en-IN" b="0" i="1" smtClean="0">
                        <a:latin typeface="Cambria Math" panose="02040503050406030204" pitchFamily="18" charset="0"/>
                      </a:rPr>
                      <m:t>+</m:t>
                    </m:r>
                    <m:r>
                      <a:rPr lang="en-IN" b="0" i="1" smtClean="0">
                        <a:latin typeface="Cambria Math" panose="02040503050406030204" pitchFamily="18" charset="0"/>
                      </a:rPr>
                      <m:t>𝑍</m:t>
                    </m:r>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oMath>
                </a14:m>
                <a:r>
                  <a:rPr lang="en-IN" dirty="0" smtClean="0"/>
                  <a:t>.</a:t>
                </a:r>
              </a:p>
              <a:p>
                <a:endParaRPr lang="en-IN" dirty="0"/>
              </a:p>
              <a:p>
                <a:r>
                  <a:rPr lang="en-IN" dirty="0" smtClean="0"/>
                  <a:t>Step 2: 										   is realization for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𝑊</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𝑠</m:t>
                        </m:r>
                      </m:e>
                    </m:d>
                    <m:r>
                      <a:rPr lang="en-IN" b="0" i="1" smtClean="0">
                        <a:latin typeface="Cambria Math" panose="02040503050406030204" pitchFamily="18" charset="0"/>
                      </a:rPr>
                      <m:t>𝑊</m:t>
                    </m:r>
                    <m:r>
                      <a:rPr lang="en-IN" b="0" i="1" smtClean="0">
                        <a:latin typeface="Cambria Math" panose="02040503050406030204" pitchFamily="18" charset="0"/>
                      </a:rPr>
                      <m:t>(</m:t>
                    </m:r>
                    <m:r>
                      <a:rPr lang="en-IN" b="0" i="1" smtClean="0">
                        <a:latin typeface="Cambria Math" panose="02040503050406030204" pitchFamily="18" charset="0"/>
                      </a:rPr>
                      <m:t>𝑠</m:t>
                    </m:r>
                    <m:r>
                      <a:rPr lang="en-IN" b="0" i="1" smtClean="0">
                        <a:latin typeface="Cambria Math" panose="02040503050406030204" pitchFamily="18" charset="0"/>
                      </a:rPr>
                      <m:t>)</m:t>
                    </m:r>
                  </m:oMath>
                </a14:m>
                <a:r>
                  <a:rPr lang="en-IN" dirty="0" smtClean="0"/>
                  <a:t>.</a:t>
                </a:r>
              </a:p>
              <a:p>
                <a:endParaRPr lang="en-IN" dirty="0"/>
              </a:p>
              <a:p>
                <a:r>
                  <a:rPr lang="en-IN" dirty="0" smtClean="0"/>
                  <a:t>Step 3</a:t>
                </a:r>
                <a:r>
                  <a:rPr lang="en-IN" dirty="0" smtClean="0"/>
                  <a:t>:				using this T, we apply Lemma 1 on the above realization, 						we get:</a:t>
                </a:r>
              </a:p>
              <a:p>
                <a:endParaRPr lang="en-IN" dirty="0" smtClean="0"/>
              </a:p>
              <a:p>
                <a:endParaRPr lang="en-IN" dirty="0"/>
              </a:p>
              <a:p>
                <a:pPr marL="0" indent="0">
                  <a:buNone/>
                </a:pPr>
                <a:r>
                  <a:rPr lang="en-IN" dirty="0" smtClean="0"/>
                  <a:t>										   </a:t>
                </a:r>
                <a:endParaRPr lang="en-IN" dirty="0" smtClean="0"/>
              </a:p>
              <a:p>
                <a:pPr marL="0" indent="0">
                  <a:buNone/>
                </a:pPr>
                <a:r>
                  <a:rPr lang="en-IN" dirty="0" smtClean="0"/>
                  <a:t>is </a:t>
                </a:r>
                <a:r>
                  <a:rPr lang="en-IN" dirty="0" smtClean="0"/>
                  <a:t>alternative minimal realization for </a:t>
                </a:r>
                <a:r>
                  <a:rPr lang="en-IN" dirty="0" smtClean="0"/>
                  <a:t>step 2 </a:t>
                </a:r>
                <a:r>
                  <a:rPr lang="en-IN" dirty="0" smtClean="0"/>
                  <a:t>with the help of Lemma </a:t>
                </a:r>
                <a:r>
                  <a:rPr lang="en-IN" dirty="0" smtClean="0"/>
                  <a:t>5.</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589211" y="2133599"/>
                <a:ext cx="9169035" cy="3918857"/>
              </a:xfrm>
              <a:blipFill rotWithShape="0">
                <a:blip r:embed="rId2"/>
                <a:stretch>
                  <a:fillRect l="-465" t="-1089"/>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3440634" y="716437"/>
            <a:ext cx="7212555" cy="829559"/>
          </a:xfrm>
          <a:prstGeom prst="rect">
            <a:avLst/>
          </a:prstGeom>
        </p:spPr>
      </p:pic>
      <p:pic>
        <p:nvPicPr>
          <p:cNvPr id="6" name="Picture 5"/>
          <p:cNvPicPr>
            <a:picLocks noChangeAspect="1"/>
          </p:cNvPicPr>
          <p:nvPr/>
        </p:nvPicPr>
        <p:blipFill>
          <a:blip r:embed="rId4"/>
          <a:stretch>
            <a:fillRect/>
          </a:stretch>
        </p:blipFill>
        <p:spPr>
          <a:xfrm>
            <a:off x="4093326" y="2532784"/>
            <a:ext cx="4038600" cy="628650"/>
          </a:xfrm>
          <a:prstGeom prst="rect">
            <a:avLst/>
          </a:prstGeom>
        </p:spPr>
      </p:pic>
      <p:pic>
        <p:nvPicPr>
          <p:cNvPr id="7" name="Picture 6"/>
          <p:cNvPicPr>
            <a:picLocks noChangeAspect="1"/>
          </p:cNvPicPr>
          <p:nvPr/>
        </p:nvPicPr>
        <p:blipFill>
          <a:blip r:embed="rId5"/>
          <a:stretch>
            <a:fillRect/>
          </a:stretch>
        </p:blipFill>
        <p:spPr>
          <a:xfrm>
            <a:off x="3950451" y="3293918"/>
            <a:ext cx="4324350" cy="533400"/>
          </a:xfrm>
          <a:prstGeom prst="rect">
            <a:avLst/>
          </a:prstGeom>
        </p:spPr>
      </p:pic>
      <p:pic>
        <p:nvPicPr>
          <p:cNvPr id="9" name="Picture 8"/>
          <p:cNvPicPr>
            <a:picLocks noChangeAspect="1"/>
          </p:cNvPicPr>
          <p:nvPr/>
        </p:nvPicPr>
        <p:blipFill>
          <a:blip r:embed="rId6"/>
          <a:stretch>
            <a:fillRect/>
          </a:stretch>
        </p:blipFill>
        <p:spPr>
          <a:xfrm>
            <a:off x="3959976" y="4846888"/>
            <a:ext cx="4314825" cy="542925"/>
          </a:xfrm>
          <a:prstGeom prst="rect">
            <a:avLst/>
          </a:prstGeom>
        </p:spPr>
      </p:pic>
      <p:pic>
        <p:nvPicPr>
          <p:cNvPr id="8" name="Picture 7"/>
          <p:cNvPicPr>
            <a:picLocks noChangeAspect="1"/>
          </p:cNvPicPr>
          <p:nvPr/>
        </p:nvPicPr>
        <p:blipFill>
          <a:blip r:embed="rId7"/>
          <a:stretch>
            <a:fillRect/>
          </a:stretch>
        </p:blipFill>
        <p:spPr>
          <a:xfrm>
            <a:off x="3959976" y="3943487"/>
            <a:ext cx="1333500" cy="609600"/>
          </a:xfrm>
          <a:prstGeom prst="rect">
            <a:avLst/>
          </a:prstGeom>
        </p:spPr>
      </p:pic>
    </p:spTree>
    <p:extLst>
      <p:ext uri="{BB962C8B-B14F-4D97-AF65-F5344CB8AC3E}">
        <p14:creationId xmlns:p14="http://schemas.microsoft.com/office/powerpoint/2010/main" val="2916432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588</TotalTime>
  <Words>834</Words>
  <Application>Microsoft Office PowerPoint</Application>
  <PresentationFormat>Widescreen</PresentationFormat>
  <Paragraphs>136</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Cambria Math</vt:lpstr>
      <vt:lpstr>Century Gothic</vt:lpstr>
      <vt:lpstr>Wingdings 3</vt:lpstr>
      <vt:lpstr>Wisp</vt:lpstr>
      <vt:lpstr>ADAPTIVE SYSTEMS  (UE17EC346)</vt:lpstr>
      <vt:lpstr>Introduction</vt:lpstr>
      <vt:lpstr>Literature Review</vt:lpstr>
      <vt:lpstr>Part 1</vt:lpstr>
      <vt:lpstr>PowerPoint Presentation</vt:lpstr>
      <vt:lpstr>PowerPoint Presentation</vt:lpstr>
      <vt:lpstr>PowerPoint Presentation</vt:lpstr>
      <vt:lpstr>PowerPoint Presentation</vt:lpstr>
      <vt:lpstr>Part 2</vt:lpstr>
      <vt:lpstr>PowerPoint Presentation</vt:lpstr>
      <vt:lpstr>PowerPoint Presentation</vt:lpstr>
      <vt:lpstr>Part 3</vt:lpstr>
      <vt:lpstr>PowerPoint Presentation</vt:lpstr>
      <vt:lpstr>PowerPoint Presentation</vt:lpstr>
      <vt:lpstr>PowerPoint Presentation</vt:lpstr>
      <vt:lpstr>PowerPoint Presentation</vt:lpstr>
      <vt:lpstr>Conclusion: </vt:lpstr>
      <vt:lpstr>Future Scope: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SYSTEMS</dc:title>
  <dc:creator>Rekha Gundami</dc:creator>
  <cp:lastModifiedBy>Rekha Gundami</cp:lastModifiedBy>
  <cp:revision>41</cp:revision>
  <dcterms:created xsi:type="dcterms:W3CDTF">2020-04-30T19:09:05Z</dcterms:created>
  <dcterms:modified xsi:type="dcterms:W3CDTF">2020-05-01T09:12:41Z</dcterms:modified>
</cp:coreProperties>
</file>