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659c50e7a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659c50e7a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659c50e7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659c50e7a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659c50e7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659c50e7a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659c50e7a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659c50e7a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659c50e7a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659c50e7a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659c50e7a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659c50e7a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659c50e7a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659c50e7a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659c50e7a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659c50e7a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659c50e7a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659c50e7a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archive.indiaspend.com/cover-story/how-ignorance-cuts-indias-healthy-life-by-half-9118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github.com/ratanlal/cop290.g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56375"/>
            <a:ext cx="7688100" cy="69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Disease Tracker</a:t>
            </a:r>
            <a:endParaRPr/>
          </a:p>
        </p:txBody>
      </p:sp>
      <p:sp>
        <p:nvSpPr>
          <p:cNvPr id="87" name="Google Shape;87;p13"/>
          <p:cNvSpPr txBox="1"/>
          <p:nvPr>
            <p:ph idx="1" type="subTitle"/>
          </p:nvPr>
        </p:nvSpPr>
        <p:spPr>
          <a:xfrm>
            <a:off x="727950" y="2444175"/>
            <a:ext cx="7688100" cy="20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n"/>
              <a:t>COP290</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Ratanlal (2012CS10265), </a:t>
            </a:r>
            <a:endParaRPr/>
          </a:p>
          <a:p>
            <a:pPr indent="0" lvl="0" marL="0" rtl="0" algn="ctr">
              <a:spcBef>
                <a:spcPts val="0"/>
              </a:spcBef>
              <a:spcAft>
                <a:spcPts val="0"/>
              </a:spcAft>
              <a:buNone/>
            </a:pPr>
            <a:r>
              <a:rPr lang="en"/>
              <a:t>Pankaj Saini (2015CS50289)</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ctrTitle"/>
          </p:nvPr>
        </p:nvSpPr>
        <p:spPr>
          <a:xfrm>
            <a:off x="729450" y="1356375"/>
            <a:ext cx="7688100" cy="6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45" name="Google Shape;145;p22"/>
          <p:cNvSpPr txBox="1"/>
          <p:nvPr>
            <p:ph idx="1" type="subTitle"/>
          </p:nvPr>
        </p:nvSpPr>
        <p:spPr>
          <a:xfrm>
            <a:off x="727950" y="2444175"/>
            <a:ext cx="7688100" cy="2081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Arial"/>
              <a:buChar char="●"/>
            </a:pPr>
            <a:r>
              <a:rPr lang="en" u="sng">
                <a:solidFill>
                  <a:schemeClr val="hlink"/>
                </a:solidFill>
                <a:latin typeface="Arial"/>
                <a:ea typeface="Arial"/>
                <a:cs typeface="Arial"/>
                <a:sym typeface="Arial"/>
                <a:hlinkClick r:id="rId3"/>
              </a:rPr>
              <a:t>https://archive.indiaspend.com/cover-story/how-ignorance-cuts-indias-healthy-life-by-half-91181</a:t>
            </a:r>
            <a:endParaRPr/>
          </a:p>
          <a:p>
            <a:pPr indent="-330200" lvl="0" marL="457200" rtl="0" algn="l">
              <a:spcBef>
                <a:spcPts val="0"/>
              </a:spcBef>
              <a:spcAft>
                <a:spcPts val="0"/>
              </a:spcAft>
              <a:buSzPts val="1600"/>
              <a:buChar cha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83175" y="456600"/>
            <a:ext cx="7688100" cy="69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Cause</a:t>
            </a:r>
            <a:endParaRPr/>
          </a:p>
        </p:txBody>
      </p:sp>
      <p:sp>
        <p:nvSpPr>
          <p:cNvPr id="93" name="Google Shape;93;p14"/>
          <p:cNvSpPr txBox="1"/>
          <p:nvPr>
            <p:ph idx="1" type="subTitle"/>
          </p:nvPr>
        </p:nvSpPr>
        <p:spPr>
          <a:xfrm>
            <a:off x="727950" y="1450375"/>
            <a:ext cx="7688100" cy="33438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1100"/>
              </a:spcBef>
              <a:spcAft>
                <a:spcPts val="0"/>
              </a:spcAft>
              <a:buClr>
                <a:srgbClr val="555555"/>
              </a:buClr>
              <a:buSzPts val="1600"/>
              <a:buFont typeface="Georgia"/>
              <a:buChar char="●"/>
            </a:pPr>
            <a:r>
              <a:rPr lang="en">
                <a:solidFill>
                  <a:srgbClr val="555555"/>
                </a:solidFill>
                <a:latin typeface="Georgia"/>
                <a:ea typeface="Georgia"/>
                <a:cs typeface="Georgia"/>
                <a:sym typeface="Georgia"/>
              </a:rPr>
              <a:t>As many as 21% of 12,608 participants of a 2014 pan India study were found to have hypertension but only 4.76% of those knew of their condition.</a:t>
            </a:r>
            <a:endParaRPr>
              <a:solidFill>
                <a:srgbClr val="555555"/>
              </a:solidFill>
              <a:latin typeface="Georgia"/>
              <a:ea typeface="Georgia"/>
              <a:cs typeface="Georgia"/>
              <a:sym typeface="Georgia"/>
            </a:endParaRPr>
          </a:p>
          <a:p>
            <a:pPr indent="-330200" lvl="0" marL="457200" rtl="0" algn="just">
              <a:lnSpc>
                <a:spcPct val="150000"/>
              </a:lnSpc>
              <a:spcBef>
                <a:spcPts val="0"/>
              </a:spcBef>
              <a:spcAft>
                <a:spcPts val="0"/>
              </a:spcAft>
              <a:buClr>
                <a:srgbClr val="555555"/>
              </a:buClr>
              <a:buSzPts val="1600"/>
              <a:buFont typeface="Georgia"/>
              <a:buChar char="●"/>
            </a:pPr>
            <a:r>
              <a:rPr lang="en">
                <a:solidFill>
                  <a:srgbClr val="555555"/>
                </a:solidFill>
                <a:latin typeface="Georgia"/>
                <a:ea typeface="Georgia"/>
                <a:cs typeface="Georgia"/>
                <a:sym typeface="Georgia"/>
              </a:rPr>
              <a:t>Barely 48% of participants of a 2014 study in Coimbatore were aware of cardiovascular risk factors.</a:t>
            </a:r>
            <a:endParaRPr>
              <a:solidFill>
                <a:srgbClr val="555555"/>
              </a:solidFill>
              <a:latin typeface="Georgia"/>
              <a:ea typeface="Georgia"/>
              <a:cs typeface="Georgia"/>
              <a:sym typeface="Georgia"/>
            </a:endParaRPr>
          </a:p>
          <a:p>
            <a:pPr indent="-330200" lvl="0" marL="457200" rtl="0" algn="just">
              <a:lnSpc>
                <a:spcPct val="150000"/>
              </a:lnSpc>
              <a:spcBef>
                <a:spcPts val="0"/>
              </a:spcBef>
              <a:spcAft>
                <a:spcPts val="0"/>
              </a:spcAft>
              <a:buClr>
                <a:srgbClr val="555555"/>
              </a:buClr>
              <a:buSzPts val="1600"/>
              <a:buFont typeface="Georgia"/>
              <a:buChar char="●"/>
            </a:pPr>
            <a:r>
              <a:rPr lang="en">
                <a:solidFill>
                  <a:srgbClr val="555555"/>
                </a:solidFill>
                <a:latin typeface="Georgia"/>
                <a:ea typeface="Georgia"/>
                <a:cs typeface="Georgia"/>
                <a:sym typeface="Georgia"/>
              </a:rPr>
              <a:t>In Kerala, 86% respondents of a 2011 study had heard of oral cancer but only 62% could pin-point the correct cause.</a:t>
            </a:r>
            <a:endParaRPr>
              <a:solidFill>
                <a:srgbClr val="555555"/>
              </a:solidFill>
              <a:latin typeface="Georgia"/>
              <a:ea typeface="Georgia"/>
              <a:cs typeface="Georgia"/>
              <a:sym typeface="Georgia"/>
            </a:endParaRPr>
          </a:p>
          <a:p>
            <a:pPr indent="-330200" lvl="0" marL="457200" rtl="0" algn="just">
              <a:lnSpc>
                <a:spcPct val="150000"/>
              </a:lnSpc>
              <a:spcBef>
                <a:spcPts val="0"/>
              </a:spcBef>
              <a:spcAft>
                <a:spcPts val="0"/>
              </a:spcAft>
              <a:buClr>
                <a:srgbClr val="555555"/>
              </a:buClr>
              <a:buSzPts val="1600"/>
              <a:buFont typeface="Georgia"/>
              <a:buChar char="●"/>
            </a:pPr>
            <a:r>
              <a:rPr lang="en">
                <a:solidFill>
                  <a:srgbClr val="555555"/>
                </a:solidFill>
                <a:latin typeface="Georgia"/>
                <a:ea typeface="Georgia"/>
                <a:cs typeface="Georgia"/>
                <a:sym typeface="Georgia"/>
              </a:rPr>
              <a:t>Can we rise the awareness of Disease through android game?</a:t>
            </a:r>
            <a:endParaRPr>
              <a:solidFill>
                <a:srgbClr val="555555"/>
              </a:solidFill>
              <a:latin typeface="Georgia"/>
              <a:ea typeface="Georgia"/>
              <a:cs typeface="Georgia"/>
              <a:sym typeface="Georgia"/>
            </a:endParaRPr>
          </a:p>
          <a:p>
            <a:pPr indent="0" lvl="0" marL="0" rtl="0" algn="ctr">
              <a:spcBef>
                <a:spcPts val="11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ctrTitle"/>
          </p:nvPr>
        </p:nvSpPr>
        <p:spPr>
          <a:xfrm>
            <a:off x="810025" y="470025"/>
            <a:ext cx="7688100" cy="69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Gamify the cause</a:t>
            </a:r>
            <a:endParaRPr/>
          </a:p>
        </p:txBody>
      </p:sp>
      <p:sp>
        <p:nvSpPr>
          <p:cNvPr id="99" name="Google Shape;99;p15"/>
          <p:cNvSpPr txBox="1"/>
          <p:nvPr>
            <p:ph idx="1" type="subTitle"/>
          </p:nvPr>
        </p:nvSpPr>
        <p:spPr>
          <a:xfrm>
            <a:off x="727950" y="1364150"/>
            <a:ext cx="7688100" cy="3161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An android game app design , which is freely available for users.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Task for users to identify the Disease for given no of symptoms .</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For the symptoms given in the image user have to identify the Disease for those symptoms.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Some rewards will be given to the player for every correct identification of disease on the basis of symptoms. That makes players interested in this game.</a:t>
            </a:r>
            <a:endParaRPr/>
          </a:p>
          <a:p>
            <a:pPr indent="0" lvl="0" marL="45720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836875" y="470025"/>
            <a:ext cx="7688100" cy="69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Game Model</a:t>
            </a:r>
            <a:endParaRPr/>
          </a:p>
        </p:txBody>
      </p:sp>
      <p:sp>
        <p:nvSpPr>
          <p:cNvPr id="105" name="Google Shape;105;p16"/>
          <p:cNvSpPr txBox="1"/>
          <p:nvPr>
            <p:ph idx="1" type="subTitle"/>
          </p:nvPr>
        </p:nvSpPr>
        <p:spPr>
          <a:xfrm>
            <a:off x="727950" y="1410100"/>
            <a:ext cx="7688100" cy="3733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This is a single player android game.</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It has multiple levels.</a:t>
            </a:r>
            <a:endParaRPr/>
          </a:p>
          <a:p>
            <a:pPr indent="0" lvl="0" marL="457200" rtl="0" algn="l">
              <a:spcBef>
                <a:spcPts val="0"/>
              </a:spcBef>
              <a:spcAft>
                <a:spcPts val="0"/>
              </a:spcAft>
              <a:buNone/>
            </a:pPr>
            <a:r>
              <a:t/>
            </a:r>
            <a:endParaRPr/>
          </a:p>
          <a:p>
            <a:pPr indent="-330200" lvl="0" marL="457200" rtl="0" algn="l">
              <a:lnSpc>
                <a:spcPct val="115000"/>
              </a:lnSpc>
              <a:spcBef>
                <a:spcPts val="0"/>
              </a:spcBef>
              <a:spcAft>
                <a:spcPts val="0"/>
              </a:spcAft>
              <a:buClr>
                <a:srgbClr val="666666"/>
              </a:buClr>
              <a:buSzPts val="1600"/>
              <a:buChar char="●"/>
            </a:pPr>
            <a:r>
              <a:rPr lang="en">
                <a:solidFill>
                  <a:srgbClr val="666666"/>
                </a:solidFill>
                <a:latin typeface="Arial"/>
                <a:ea typeface="Arial"/>
                <a:cs typeface="Arial"/>
                <a:sym typeface="Arial"/>
              </a:rPr>
              <a:t>In first level player has to select a Disease on the basis of given four symptoms, for each correct Disease player will get 10 points reward.</a:t>
            </a:r>
            <a:endParaRPr>
              <a:solidFill>
                <a:srgbClr val="666666"/>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666666"/>
              </a:solidFill>
              <a:latin typeface="Arial"/>
              <a:ea typeface="Arial"/>
              <a:cs typeface="Arial"/>
              <a:sym typeface="Arial"/>
            </a:endParaRPr>
          </a:p>
          <a:p>
            <a:pPr indent="-330200" lvl="0" marL="457200" rtl="0" algn="l">
              <a:lnSpc>
                <a:spcPct val="115000"/>
              </a:lnSpc>
              <a:spcBef>
                <a:spcPts val="0"/>
              </a:spcBef>
              <a:spcAft>
                <a:spcPts val="0"/>
              </a:spcAft>
              <a:buClr>
                <a:srgbClr val="666666"/>
              </a:buClr>
              <a:buSzPts val="1600"/>
              <a:buFont typeface="Arial"/>
              <a:buChar char="●"/>
            </a:pPr>
            <a:r>
              <a:rPr lang="en">
                <a:solidFill>
                  <a:srgbClr val="666666"/>
                </a:solidFill>
                <a:latin typeface="Arial"/>
                <a:ea typeface="Arial"/>
                <a:cs typeface="Arial"/>
                <a:sym typeface="Arial"/>
              </a:rPr>
              <a:t> in second level player select the Disease on the basis of symptom given in the image and for each correct selection player get 10 points as reward.</a:t>
            </a:r>
            <a:endParaRPr>
              <a:solidFill>
                <a:srgbClr val="666666"/>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666666"/>
              </a:solidFill>
              <a:latin typeface="Arial"/>
              <a:ea typeface="Arial"/>
              <a:cs typeface="Arial"/>
              <a:sym typeface="Arial"/>
            </a:endParaRPr>
          </a:p>
          <a:p>
            <a:pPr indent="-330200" lvl="0" marL="457200" rtl="0" algn="l">
              <a:lnSpc>
                <a:spcPct val="115000"/>
              </a:lnSpc>
              <a:spcBef>
                <a:spcPts val="0"/>
              </a:spcBef>
              <a:spcAft>
                <a:spcPts val="0"/>
              </a:spcAft>
              <a:buClr>
                <a:srgbClr val="666666"/>
              </a:buClr>
              <a:buSzPts val="1600"/>
              <a:buFont typeface="Arial"/>
              <a:buChar char="●"/>
            </a:pPr>
            <a:r>
              <a:rPr lang="en">
                <a:solidFill>
                  <a:srgbClr val="666666"/>
                </a:solidFill>
                <a:latin typeface="Arial"/>
                <a:ea typeface="Arial"/>
                <a:cs typeface="Arial"/>
                <a:sym typeface="Arial"/>
              </a:rPr>
              <a:t>After identified right disease the player will reach in the second level. In the second level, the payer has to select some cures regarding that disease. If those will be correct, the player will gain more points.</a:t>
            </a:r>
            <a:endParaRPr>
              <a:solidFill>
                <a:srgbClr val="666666"/>
              </a:solidFill>
              <a:latin typeface="Arial"/>
              <a:ea typeface="Arial"/>
              <a:cs typeface="Arial"/>
              <a:sym typeface="Arial"/>
            </a:endParaRPr>
          </a:p>
          <a:p>
            <a:pPr indent="0" lvl="0" marL="0" rtl="0" algn="l">
              <a:lnSpc>
                <a:spcPct val="115000"/>
              </a:lnSpc>
              <a:spcBef>
                <a:spcPts val="0"/>
              </a:spcBef>
              <a:spcAft>
                <a:spcPts val="0"/>
              </a:spcAft>
              <a:buNone/>
            </a:pPr>
            <a:r>
              <a:t/>
            </a:r>
            <a:endParaRPr>
              <a:solidFill>
                <a:srgbClr val="666666"/>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ctrTitle"/>
          </p:nvPr>
        </p:nvSpPr>
        <p:spPr>
          <a:xfrm>
            <a:off x="836875" y="470025"/>
            <a:ext cx="7688100" cy="69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Welcome screen </a:t>
            </a:r>
            <a:endParaRPr/>
          </a:p>
        </p:txBody>
      </p:sp>
      <p:sp>
        <p:nvSpPr>
          <p:cNvPr id="111" name="Google Shape;111;p17"/>
          <p:cNvSpPr txBox="1"/>
          <p:nvPr>
            <p:ph idx="1" type="subTitle"/>
          </p:nvPr>
        </p:nvSpPr>
        <p:spPr>
          <a:xfrm>
            <a:off x="727950" y="1410100"/>
            <a:ext cx="7688100" cy="37335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666666"/>
              </a:buClr>
              <a:buSzPts val="1600"/>
              <a:buFont typeface="Arial"/>
              <a:buChar char="●"/>
            </a:pPr>
            <a:r>
              <a:rPr lang="en">
                <a:solidFill>
                  <a:srgbClr val="666666"/>
                </a:solidFill>
                <a:latin typeface="Arial"/>
                <a:ea typeface="Arial"/>
                <a:cs typeface="Arial"/>
                <a:sym typeface="Arial"/>
              </a:rPr>
              <a:t>The first screen of the game will be the welcome screen of the game.</a:t>
            </a:r>
            <a:endParaRPr>
              <a:solidFill>
                <a:srgbClr val="666666"/>
              </a:solidFill>
              <a:latin typeface="Arial"/>
              <a:ea typeface="Arial"/>
              <a:cs typeface="Arial"/>
              <a:sym typeface="Arial"/>
            </a:endParaRPr>
          </a:p>
          <a:p>
            <a:pPr indent="0" lvl="0" marL="0" rtl="0" algn="l">
              <a:lnSpc>
                <a:spcPct val="115000"/>
              </a:lnSpc>
              <a:spcBef>
                <a:spcPts val="0"/>
              </a:spcBef>
              <a:spcAft>
                <a:spcPts val="0"/>
              </a:spcAft>
              <a:buNone/>
            </a:pPr>
            <a:r>
              <a:t/>
            </a:r>
            <a:endParaRPr>
              <a:solidFill>
                <a:srgbClr val="666666"/>
              </a:solidFill>
              <a:latin typeface="Arial"/>
              <a:ea typeface="Arial"/>
              <a:cs typeface="Arial"/>
              <a:sym typeface="Arial"/>
            </a:endParaRPr>
          </a:p>
        </p:txBody>
      </p:sp>
      <p:pic>
        <p:nvPicPr>
          <p:cNvPr id="112" name="Google Shape;112;p17"/>
          <p:cNvPicPr preferRelativeResize="0"/>
          <p:nvPr/>
        </p:nvPicPr>
        <p:blipFill>
          <a:blip r:embed="rId3">
            <a:alphaModFix/>
          </a:blip>
          <a:stretch>
            <a:fillRect/>
          </a:stretch>
        </p:blipFill>
        <p:spPr>
          <a:xfrm>
            <a:off x="1911675" y="1980450"/>
            <a:ext cx="5111950" cy="25928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ctrTitle"/>
          </p:nvPr>
        </p:nvSpPr>
        <p:spPr>
          <a:xfrm>
            <a:off x="836875" y="470025"/>
            <a:ext cx="7688100" cy="69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Game Level </a:t>
            </a:r>
            <a:endParaRPr/>
          </a:p>
        </p:txBody>
      </p:sp>
      <p:sp>
        <p:nvSpPr>
          <p:cNvPr id="118" name="Google Shape;118;p18"/>
          <p:cNvSpPr txBox="1"/>
          <p:nvPr>
            <p:ph idx="1" type="subTitle"/>
          </p:nvPr>
        </p:nvSpPr>
        <p:spPr>
          <a:xfrm>
            <a:off x="727950" y="1410100"/>
            <a:ext cx="7688100" cy="37335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666666"/>
              </a:buClr>
              <a:buSzPts val="1600"/>
              <a:buFont typeface="Arial"/>
              <a:buChar char="●"/>
            </a:pPr>
            <a:r>
              <a:rPr lang="en">
                <a:solidFill>
                  <a:srgbClr val="666666"/>
                </a:solidFill>
                <a:latin typeface="Arial"/>
                <a:ea typeface="Arial"/>
                <a:cs typeface="Arial"/>
                <a:sym typeface="Arial"/>
              </a:rPr>
              <a:t>In this screen player can the choose the level of the game that he/she want to play.</a:t>
            </a:r>
            <a:endParaRPr>
              <a:solidFill>
                <a:srgbClr val="666666"/>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666666"/>
              </a:solidFill>
              <a:latin typeface="Arial"/>
              <a:ea typeface="Arial"/>
              <a:cs typeface="Arial"/>
              <a:sym typeface="Arial"/>
            </a:endParaRPr>
          </a:p>
        </p:txBody>
      </p:sp>
      <p:pic>
        <p:nvPicPr>
          <p:cNvPr id="119" name="Google Shape;119;p18"/>
          <p:cNvPicPr preferRelativeResize="0"/>
          <p:nvPr/>
        </p:nvPicPr>
        <p:blipFill>
          <a:blip r:embed="rId3">
            <a:alphaModFix/>
          </a:blip>
          <a:stretch>
            <a:fillRect/>
          </a:stretch>
        </p:blipFill>
        <p:spPr>
          <a:xfrm>
            <a:off x="2074113" y="2237075"/>
            <a:ext cx="4995775" cy="2471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ctrTitle"/>
          </p:nvPr>
        </p:nvSpPr>
        <p:spPr>
          <a:xfrm>
            <a:off x="836875" y="470025"/>
            <a:ext cx="7688100" cy="69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Game Level 1</a:t>
            </a:r>
            <a:endParaRPr/>
          </a:p>
        </p:txBody>
      </p:sp>
      <p:sp>
        <p:nvSpPr>
          <p:cNvPr id="125" name="Google Shape;125;p19"/>
          <p:cNvSpPr txBox="1"/>
          <p:nvPr>
            <p:ph idx="1" type="subTitle"/>
          </p:nvPr>
        </p:nvSpPr>
        <p:spPr>
          <a:xfrm>
            <a:off x="727950" y="1410100"/>
            <a:ext cx="7688100" cy="37335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666666"/>
              </a:buClr>
              <a:buSzPts val="1600"/>
              <a:buFont typeface="Arial"/>
              <a:buChar char="●"/>
            </a:pPr>
            <a:r>
              <a:rPr lang="en">
                <a:solidFill>
                  <a:srgbClr val="666666"/>
                </a:solidFill>
                <a:latin typeface="Arial"/>
                <a:ea typeface="Arial"/>
                <a:cs typeface="Arial"/>
                <a:sym typeface="Arial"/>
              </a:rPr>
              <a:t>In this level of the game player has to select the disease for the given symptoms.</a:t>
            </a:r>
            <a:endParaRPr>
              <a:solidFill>
                <a:srgbClr val="666666"/>
              </a:solidFill>
              <a:latin typeface="Arial"/>
              <a:ea typeface="Arial"/>
              <a:cs typeface="Arial"/>
              <a:sym typeface="Arial"/>
            </a:endParaRPr>
          </a:p>
        </p:txBody>
      </p:sp>
      <p:pic>
        <p:nvPicPr>
          <p:cNvPr id="126" name="Google Shape;126;p19"/>
          <p:cNvPicPr preferRelativeResize="0"/>
          <p:nvPr/>
        </p:nvPicPr>
        <p:blipFill>
          <a:blip r:embed="rId3">
            <a:alphaModFix/>
          </a:blip>
          <a:stretch>
            <a:fillRect/>
          </a:stretch>
        </p:blipFill>
        <p:spPr>
          <a:xfrm>
            <a:off x="2068125" y="2210200"/>
            <a:ext cx="4821200" cy="244533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ctrTitle"/>
          </p:nvPr>
        </p:nvSpPr>
        <p:spPr>
          <a:xfrm>
            <a:off x="836875" y="470025"/>
            <a:ext cx="7688100" cy="69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Game Level 2</a:t>
            </a:r>
            <a:endParaRPr/>
          </a:p>
        </p:txBody>
      </p:sp>
      <p:sp>
        <p:nvSpPr>
          <p:cNvPr id="132" name="Google Shape;132;p20"/>
          <p:cNvSpPr txBox="1"/>
          <p:nvPr>
            <p:ph idx="1" type="subTitle"/>
          </p:nvPr>
        </p:nvSpPr>
        <p:spPr>
          <a:xfrm>
            <a:off x="727950" y="1410100"/>
            <a:ext cx="7688100" cy="37335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666666"/>
              </a:buClr>
              <a:buSzPts val="1600"/>
              <a:buFont typeface="Arial"/>
              <a:buChar char="●"/>
            </a:pPr>
            <a:r>
              <a:rPr lang="en"/>
              <a:t>In this level player has to identify the disease on the basis of given symptoms on the image.</a:t>
            </a:r>
            <a:endParaRPr>
              <a:solidFill>
                <a:srgbClr val="666666"/>
              </a:solidFill>
              <a:latin typeface="Arial"/>
              <a:ea typeface="Arial"/>
              <a:cs typeface="Arial"/>
              <a:sym typeface="Arial"/>
            </a:endParaRPr>
          </a:p>
        </p:txBody>
      </p:sp>
      <p:pic>
        <p:nvPicPr>
          <p:cNvPr id="133" name="Google Shape;133;p20"/>
          <p:cNvPicPr preferRelativeResize="0"/>
          <p:nvPr/>
        </p:nvPicPr>
        <p:blipFill>
          <a:blip r:embed="rId3">
            <a:alphaModFix/>
          </a:blip>
          <a:stretch>
            <a:fillRect/>
          </a:stretch>
        </p:blipFill>
        <p:spPr>
          <a:xfrm>
            <a:off x="2156175" y="2196775"/>
            <a:ext cx="5049500" cy="2659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ctrTitle"/>
          </p:nvPr>
        </p:nvSpPr>
        <p:spPr>
          <a:xfrm>
            <a:off x="836875" y="470025"/>
            <a:ext cx="7688100" cy="69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Git Repository</a:t>
            </a:r>
            <a:endParaRPr/>
          </a:p>
        </p:txBody>
      </p:sp>
      <p:sp>
        <p:nvSpPr>
          <p:cNvPr id="139" name="Google Shape;139;p21"/>
          <p:cNvSpPr txBox="1"/>
          <p:nvPr>
            <p:ph idx="1" type="subTitle"/>
          </p:nvPr>
        </p:nvSpPr>
        <p:spPr>
          <a:xfrm>
            <a:off x="727950" y="1410100"/>
            <a:ext cx="7688100" cy="3733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66666"/>
              </a:buClr>
              <a:buSzPts val="1800"/>
              <a:buFont typeface="Arial"/>
              <a:buChar char="●"/>
            </a:pPr>
            <a:r>
              <a:rPr lang="en" sz="1800" u="sng">
                <a:solidFill>
                  <a:schemeClr val="hlink"/>
                </a:solidFill>
                <a:latin typeface="Arial"/>
                <a:ea typeface="Arial"/>
                <a:cs typeface="Arial"/>
                <a:sym typeface="Arial"/>
                <a:hlinkClick r:id="rId3"/>
              </a:rPr>
              <a:t>https://github.com/ratanlal/cop290.git</a:t>
            </a:r>
            <a:endParaRPr sz="1800">
              <a:solidFill>
                <a:srgbClr val="666666"/>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rgbClr val="666666"/>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