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3" r:id="rId5"/>
    <p:sldId id="264" r:id="rId6"/>
    <p:sldId id="265" r:id="rId7"/>
    <p:sldId id="259" r:id="rId8"/>
    <p:sldId id="266" r:id="rId9"/>
    <p:sldId id="258" r:id="rId10"/>
    <p:sldId id="267" r:id="rId11"/>
    <p:sldId id="268" r:id="rId12"/>
    <p:sldId id="26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smtClean="0">
                <a:latin typeface="Times New Roman" pitchFamily="18" charset="0"/>
                <a:cs typeface="Times New Roman" pitchFamily="18" charset="0"/>
              </a:rPr>
              <a:t>HTMLTableElement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err="1">
                <a:latin typeface="Times New Roman" pitchFamily="18" charset="0"/>
                <a:cs typeface="Times New Roman" pitchFamily="18" charset="0"/>
              </a:rPr>
              <a:t>HTMLTableElement</a:t>
            </a:r>
            <a:r>
              <a:rPr lang="en-US" sz="2000" dirty="0">
                <a:latin typeface="Times New Roman" pitchFamily="18" charset="0"/>
                <a:cs typeface="Times New Roman" pitchFamily="18" charset="0"/>
              </a:rPr>
              <a:t> interface provides special properties and </a:t>
            </a: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manipulating the layout and presentation of tables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an HTML document</a:t>
            </a:r>
            <a:r>
              <a:rPr lang="en-US" sz="2000" dirty="0" smtClean="0">
                <a:latin typeface="Times New Roman" pitchFamily="18" charset="0"/>
                <a:cs typeface="Times New Roman" pitchFamily="18" charset="0"/>
              </a:rPr>
              <a:t>.</a:t>
            </a:r>
          </a:p>
          <a:p>
            <a:pPr marL="0" indent="0">
              <a:buNone/>
            </a:pPr>
            <a:r>
              <a:rPr lang="en-US" sz="2000" b="1" u="sng" dirty="0" smtClean="0">
                <a:latin typeface="Times New Roman" pitchFamily="18" charset="0"/>
                <a:cs typeface="Times New Roman" pitchFamily="18" charset="0"/>
              </a:rPr>
              <a:t>Properties</a:t>
            </a:r>
          </a:p>
          <a:p>
            <a:pPr marL="0" indent="0">
              <a:buNone/>
            </a:pPr>
            <a:r>
              <a:rPr lang="en-US" sz="1800" dirty="0" smtClean="0">
                <a:latin typeface="Times New Roman" pitchFamily="18" charset="0"/>
                <a:cs typeface="Times New Roman" pitchFamily="18" charset="0"/>
              </a:rPr>
              <a:t>caption</a:t>
            </a:r>
          </a:p>
          <a:p>
            <a:pPr marL="0" indent="0">
              <a:buNone/>
            </a:pPr>
            <a:r>
              <a:rPr lang="en-US" sz="1800" dirty="0" err="1" smtClean="0">
                <a:latin typeface="Times New Roman" pitchFamily="18" charset="0"/>
                <a:cs typeface="Times New Roman" pitchFamily="18" charset="0"/>
              </a:rPr>
              <a:t>tHead</a:t>
            </a:r>
            <a:endParaRPr lang="en-US" sz="1800" dirty="0" smtClean="0">
              <a:latin typeface="Times New Roman" pitchFamily="18" charset="0"/>
              <a:cs typeface="Times New Roman" pitchFamily="18" charset="0"/>
            </a:endParaRPr>
          </a:p>
          <a:p>
            <a:pPr marL="0" indent="0">
              <a:buNone/>
            </a:pPr>
            <a:r>
              <a:rPr lang="en-IN" sz="1800" dirty="0" err="1" smtClean="0">
                <a:latin typeface="Times New Roman" pitchFamily="18" charset="0"/>
                <a:cs typeface="Times New Roman" pitchFamily="18" charset="0"/>
              </a:rPr>
              <a:t>tFoot</a:t>
            </a:r>
            <a:endParaRPr lang="en-IN" sz="1800" dirty="0" smtClean="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rows</a:t>
            </a:r>
          </a:p>
          <a:p>
            <a:pPr marL="0" indent="0">
              <a:buNone/>
            </a:pPr>
            <a:r>
              <a:rPr lang="en-IN" sz="1800" dirty="0" err="1" smtClean="0">
                <a:latin typeface="Times New Roman" pitchFamily="18" charset="0"/>
                <a:cs typeface="Times New Roman" pitchFamily="18" charset="0"/>
              </a:rPr>
              <a:t>tBodies</a:t>
            </a:r>
            <a:endParaRPr lang="en-IN" sz="1800" dirty="0" smtClean="0">
              <a:latin typeface="Times New Roman" pitchFamily="18" charset="0"/>
              <a:cs typeface="Times New Roman" pitchFamily="18" charset="0"/>
            </a:endParaRPr>
          </a:p>
        </p:txBody>
      </p:sp>
      <p:sp>
        <p:nvSpPr>
          <p:cNvPr id="5" name="Content Placeholder 2"/>
          <p:cNvSpPr txBox="1">
            <a:spLocks/>
          </p:cNvSpPr>
          <p:nvPr/>
        </p:nvSpPr>
        <p:spPr>
          <a:xfrm>
            <a:off x="3657600" y="1657350"/>
            <a:ext cx="3810000"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800" b="1" u="sng" dirty="0" smtClean="0">
                <a:latin typeface="Times New Roman" pitchFamily="18" charset="0"/>
                <a:cs typeface="Times New Roman" pitchFamily="18" charset="0"/>
              </a:rPr>
              <a:t>Methods</a:t>
            </a:r>
          </a:p>
          <a:p>
            <a:pPr marL="0" indent="0">
              <a:buNone/>
            </a:pPr>
            <a:r>
              <a:rPr lang="en-IN" sz="1800" dirty="0" err="1">
                <a:latin typeface="Times New Roman" pitchFamily="18" charset="0"/>
                <a:cs typeface="Times New Roman" pitchFamily="18" charset="0"/>
              </a:rPr>
              <a:t>createCaption</a:t>
            </a:r>
            <a:r>
              <a:rPr lang="en-IN" sz="1800" dirty="0">
                <a:latin typeface="Times New Roman" pitchFamily="18" charset="0"/>
                <a:cs typeface="Times New Roman" pitchFamily="18" charset="0"/>
              </a:rPr>
              <a:t>()</a:t>
            </a:r>
          </a:p>
          <a:p>
            <a:pPr marL="0" indent="0">
              <a:buNone/>
            </a:pPr>
            <a:r>
              <a:rPr lang="en-IN" sz="1800" dirty="0" err="1">
                <a:latin typeface="Times New Roman" pitchFamily="18" charset="0"/>
                <a:cs typeface="Times New Roman" pitchFamily="18" charset="0"/>
              </a:rPr>
              <a:t>deleteCaption</a:t>
            </a:r>
            <a:r>
              <a:rPr lang="en-IN" sz="1800" dirty="0" smtClean="0">
                <a:latin typeface="Times New Roman" pitchFamily="18" charset="0"/>
                <a:cs typeface="Times New Roman" pitchFamily="18" charset="0"/>
              </a:rPr>
              <a:t>()</a:t>
            </a:r>
          </a:p>
          <a:p>
            <a:pPr marL="0" indent="0">
              <a:buFont typeface="Arial" pitchFamily="34" charset="0"/>
              <a:buNone/>
            </a:pPr>
            <a:r>
              <a:rPr lang="en-IN" sz="1800" dirty="0" err="1" smtClean="0">
                <a:latin typeface="Times New Roman" pitchFamily="18" charset="0"/>
                <a:cs typeface="Times New Roman" pitchFamily="18" charset="0"/>
              </a:rPr>
              <a:t>createTHead</a:t>
            </a:r>
            <a:r>
              <a:rPr lang="en-IN" sz="1800" dirty="0" smtClean="0">
                <a:latin typeface="Times New Roman" pitchFamily="18" charset="0"/>
                <a:cs typeface="Times New Roman" pitchFamily="18" charset="0"/>
              </a:rPr>
              <a:t>()</a:t>
            </a:r>
          </a:p>
          <a:p>
            <a:pPr marL="0" indent="0">
              <a:buFont typeface="Arial" pitchFamily="34" charset="0"/>
              <a:buNone/>
            </a:pPr>
            <a:r>
              <a:rPr lang="en-IN" sz="1800" dirty="0" err="1" smtClean="0">
                <a:latin typeface="Times New Roman" pitchFamily="18" charset="0"/>
                <a:cs typeface="Times New Roman" pitchFamily="18" charset="0"/>
              </a:rPr>
              <a:t>deleteTHead</a:t>
            </a:r>
            <a:r>
              <a:rPr lang="en-IN" sz="1800" dirty="0" smtClean="0">
                <a:latin typeface="Times New Roman" pitchFamily="18" charset="0"/>
                <a:cs typeface="Times New Roman" pitchFamily="18" charset="0"/>
              </a:rPr>
              <a:t>()</a:t>
            </a:r>
          </a:p>
          <a:p>
            <a:pPr marL="0" indent="0">
              <a:buFont typeface="Arial" pitchFamily="34" charset="0"/>
              <a:buNone/>
            </a:pPr>
            <a:r>
              <a:rPr lang="en-IN" sz="1800" dirty="0" err="1" smtClean="0">
                <a:latin typeface="Times New Roman" pitchFamily="18" charset="0"/>
                <a:cs typeface="Times New Roman" pitchFamily="18" charset="0"/>
              </a:rPr>
              <a:t>createTFoot</a:t>
            </a:r>
            <a:r>
              <a:rPr lang="en-IN" sz="1800" dirty="0" smtClean="0">
                <a:latin typeface="Times New Roman" pitchFamily="18" charset="0"/>
                <a:cs typeface="Times New Roman" pitchFamily="18" charset="0"/>
              </a:rPr>
              <a:t>()</a:t>
            </a:r>
          </a:p>
          <a:p>
            <a:pPr marL="0" indent="0">
              <a:buFont typeface="Arial" pitchFamily="34" charset="0"/>
              <a:buNone/>
            </a:pPr>
            <a:r>
              <a:rPr lang="en-IN" sz="1800" dirty="0" err="1" smtClean="0">
                <a:latin typeface="Times New Roman" pitchFamily="18" charset="0"/>
                <a:cs typeface="Times New Roman" pitchFamily="18" charset="0"/>
              </a:rPr>
              <a:t>deleteTFoot</a:t>
            </a:r>
            <a:r>
              <a:rPr lang="en-IN" sz="1800" dirty="0" smtClean="0">
                <a:latin typeface="Times New Roman" pitchFamily="18" charset="0"/>
                <a:cs typeface="Times New Roman" pitchFamily="18" charset="0"/>
              </a:rPr>
              <a:t>()</a:t>
            </a:r>
          </a:p>
          <a:p>
            <a:pPr marL="0" indent="0">
              <a:buFont typeface="Arial" pitchFamily="34" charset="0"/>
              <a:buNone/>
            </a:pPr>
            <a:r>
              <a:rPr lang="en-IN" sz="1800" dirty="0" err="1" smtClean="0">
                <a:latin typeface="Times New Roman" pitchFamily="18" charset="0"/>
                <a:cs typeface="Times New Roman" pitchFamily="18" charset="0"/>
              </a:rPr>
              <a:t>insertRow</a:t>
            </a:r>
            <a:r>
              <a:rPr lang="en-IN" sz="1800" dirty="0" smtClean="0">
                <a:latin typeface="Times New Roman" pitchFamily="18" charset="0"/>
                <a:cs typeface="Times New Roman" pitchFamily="18" charset="0"/>
              </a:rPr>
              <a:t>()</a:t>
            </a:r>
          </a:p>
          <a:p>
            <a:pPr marL="0" indent="0">
              <a:buFont typeface="Arial" pitchFamily="34" charset="0"/>
              <a:buNone/>
            </a:pPr>
            <a:r>
              <a:rPr lang="en-IN" sz="1800" dirty="0" err="1" smtClean="0">
                <a:latin typeface="Times New Roman" pitchFamily="18" charset="0"/>
                <a:cs typeface="Times New Roman" pitchFamily="18" charset="0"/>
              </a:rPr>
              <a:t>deleteRow</a:t>
            </a:r>
            <a:r>
              <a:rPr lang="en-IN" sz="1800" dirty="0" smtClean="0">
                <a:latin typeface="Times New Roman" pitchFamily="18" charset="0"/>
                <a:cs typeface="Times New Roman" pitchFamily="18" charset="0"/>
              </a:rPr>
              <a:t>()</a:t>
            </a:r>
          </a:p>
          <a:p>
            <a:pPr marL="0" indent="0">
              <a:buFont typeface="Arial" pitchFamily="34" charset="0"/>
              <a:buNone/>
            </a:pP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893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Properties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r>
              <a:rPr lang="en-US" sz="2000" dirty="0" smtClean="0">
                <a:latin typeface="Times New Roman" pitchFamily="18" charset="0"/>
                <a:cs typeface="Times New Roman" pitchFamily="18" charset="0"/>
              </a:rPr>
              <a:t>cells </a:t>
            </a:r>
            <a:r>
              <a:rPr lang="en-US" sz="2000" dirty="0">
                <a:latin typeface="Times New Roman" pitchFamily="18" charset="0"/>
                <a:cs typeface="Times New Roman" pitchFamily="18" charset="0"/>
              </a:rPr>
              <a:t>- It returns a live </a:t>
            </a:r>
            <a:r>
              <a:rPr lang="en-US" sz="2000" dirty="0" err="1">
                <a:latin typeface="Times New Roman" pitchFamily="18" charset="0"/>
                <a:cs typeface="Times New Roman" pitchFamily="18" charset="0"/>
              </a:rPr>
              <a:t>HTMLCollection</a:t>
            </a:r>
            <a:r>
              <a:rPr lang="en-US" sz="2000" dirty="0">
                <a:latin typeface="Times New Roman" pitchFamily="18" charset="0"/>
                <a:cs typeface="Times New Roman" pitchFamily="18" charset="0"/>
              </a:rPr>
              <a:t> containing the cells in the row. The </a:t>
            </a:r>
            <a:r>
              <a:rPr lang="en-US" sz="2000" dirty="0" err="1">
                <a:latin typeface="Times New Roman" pitchFamily="18" charset="0"/>
                <a:cs typeface="Times New Roman" pitchFamily="18" charset="0"/>
              </a:rPr>
              <a:t>HTMLCollection</a:t>
            </a:r>
            <a:r>
              <a:rPr lang="en-US" sz="2000" dirty="0">
                <a:latin typeface="Times New Roman" pitchFamily="18" charset="0"/>
                <a:cs typeface="Times New Roman" pitchFamily="18" charset="0"/>
              </a:rPr>
              <a:t> is live and is automatically updated when cells are added or removed</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rowIndex</a:t>
            </a:r>
            <a:r>
              <a:rPr lang="en-US" sz="2000" dirty="0">
                <a:latin typeface="Times New Roman" pitchFamily="18" charset="0"/>
                <a:cs typeface="Times New Roman" pitchFamily="18" charset="0"/>
              </a:rPr>
              <a:t> - It returns a long value which gives the logical position of the row within the entire table. If the row is not part of a table, returns -1</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sectionRowIndex</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It returns a long value which gives the logical position of the row within the table section it belongs to. If the row is not part of a section, returns -1.</a:t>
            </a:r>
          </a:p>
        </p:txBody>
      </p:sp>
    </p:spTree>
    <p:extLst>
      <p:ext uri="{BB962C8B-B14F-4D97-AF65-F5344CB8AC3E}">
        <p14:creationId xmlns:p14="http://schemas.microsoft.com/office/powerpoint/2010/main" val="292854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err="1">
                <a:latin typeface="Times New Roman" pitchFamily="18" charset="0"/>
                <a:cs typeface="Times New Roman" pitchFamily="18" charset="0"/>
              </a:rPr>
              <a:t>insertCell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This method </a:t>
            </a:r>
            <a:r>
              <a:rPr lang="en-US" sz="1800" dirty="0">
                <a:latin typeface="Times New Roman" pitchFamily="18" charset="0"/>
                <a:cs typeface="Times New Roman" pitchFamily="18" charset="0"/>
              </a:rPr>
              <a:t>inserts a new cell into a table row and returns a reference to the cell.</a:t>
            </a:r>
          </a:p>
          <a:p>
            <a:pPr marL="0" indent="0">
              <a:buNone/>
            </a:pPr>
            <a:r>
              <a:rPr lang="en-US" sz="1800" dirty="0" smtClean="0">
                <a:latin typeface="Times New Roman" pitchFamily="18" charset="0"/>
                <a:cs typeface="Times New Roman" pitchFamily="18" charset="0"/>
              </a:rPr>
              <a:t>	Syntax: - </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cell = </a:t>
            </a:r>
            <a:r>
              <a:rPr lang="en-US" sz="1800" dirty="0" err="1">
                <a:latin typeface="Times New Roman" pitchFamily="18" charset="0"/>
                <a:cs typeface="Times New Roman" pitchFamily="18" charset="0"/>
              </a:rPr>
              <a:t>HTMLTableRowElement.insertCell</a:t>
            </a:r>
            <a:r>
              <a:rPr lang="en-US" sz="1800" dirty="0">
                <a:latin typeface="Times New Roman" pitchFamily="18" charset="0"/>
                <a:cs typeface="Times New Roman" pitchFamily="18" charset="0"/>
              </a:rPr>
              <a:t>(index = -1);</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HTMLTableRowElement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a reference to an HTML table row element.</a:t>
            </a:r>
          </a:p>
          <a:p>
            <a:pPr marL="0" indent="0">
              <a:buNone/>
            </a:pPr>
            <a:r>
              <a:rPr lang="en-US" sz="1800" dirty="0" smtClean="0">
                <a:latin typeface="Times New Roman" pitchFamily="18" charset="0"/>
                <a:cs typeface="Times New Roman" pitchFamily="18" charset="0"/>
              </a:rPr>
              <a:t>	index </a:t>
            </a:r>
            <a:r>
              <a:rPr lang="en-US" sz="1800" dirty="0">
                <a:latin typeface="Times New Roman" pitchFamily="18" charset="0"/>
                <a:cs typeface="Times New Roman" pitchFamily="18" charset="0"/>
              </a:rPr>
              <a:t>is the cell index of the new cell.</a:t>
            </a:r>
          </a:p>
          <a:p>
            <a:pPr marL="0" indent="0">
              <a:buNone/>
            </a:pPr>
            <a:r>
              <a:rPr lang="en-US" sz="1800" dirty="0" smtClean="0">
                <a:latin typeface="Times New Roman" pitchFamily="18" charset="0"/>
                <a:cs typeface="Times New Roman" pitchFamily="18" charset="0"/>
              </a:rPr>
              <a:t>	cell</a:t>
            </a:r>
            <a:r>
              <a:rPr lang="en-US" sz="1800" dirty="0">
                <a:latin typeface="Times New Roman" pitchFamily="18" charset="0"/>
                <a:cs typeface="Times New Roman" pitchFamily="18" charset="0"/>
              </a:rPr>
              <a:t>, is assigned a reference to the new cell.</a:t>
            </a:r>
          </a:p>
          <a:p>
            <a:pPr marL="0" indent="0">
              <a:buNone/>
            </a:pPr>
            <a:r>
              <a:rPr lang="en-US" sz="1800" dirty="0" smtClean="0">
                <a:latin typeface="Times New Roman" pitchFamily="18" charset="0"/>
                <a:cs typeface="Times New Roman" pitchFamily="18" charset="0"/>
              </a:rPr>
              <a:t>	If </a:t>
            </a:r>
            <a:r>
              <a:rPr lang="en-US" sz="1800" dirty="0">
                <a:latin typeface="Times New Roman" pitchFamily="18" charset="0"/>
                <a:cs typeface="Times New Roman" pitchFamily="18" charset="0"/>
              </a:rPr>
              <a:t>index is -1 or equal to the number of cells, the cell is appended as the last </a:t>
            </a:r>
            <a:r>
              <a:rPr lang="en-US" sz="1800" dirty="0" smtClean="0">
                <a:latin typeface="Times New Roman" pitchFamily="18" charset="0"/>
                <a:cs typeface="Times New Roman" pitchFamily="18" charset="0"/>
              </a:rPr>
              <a:t>	cell </a:t>
            </a:r>
            <a:r>
              <a:rPr lang="en-US" sz="1800" dirty="0">
                <a:latin typeface="Times New Roman" pitchFamily="18" charset="0"/>
                <a:cs typeface="Times New Roman" pitchFamily="18" charset="0"/>
              </a:rPr>
              <a:t>in the row. If index is greater than the number of cells, an </a:t>
            </a:r>
            <a:r>
              <a:rPr lang="en-US" sz="1800" dirty="0" err="1">
                <a:latin typeface="Times New Roman" pitchFamily="18" charset="0"/>
                <a:cs typeface="Times New Roman" pitchFamily="18" charset="0"/>
              </a:rPr>
              <a:t>IndexSizeError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exception </a:t>
            </a:r>
            <a:r>
              <a:rPr lang="en-US" sz="1800" dirty="0">
                <a:latin typeface="Times New Roman" pitchFamily="18" charset="0"/>
                <a:cs typeface="Times New Roman" pitchFamily="18" charset="0"/>
              </a:rPr>
              <a:t>will result. If index is omitted it defaults to -1</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0201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err="1">
                <a:latin typeface="Times New Roman" pitchFamily="18" charset="0"/>
                <a:cs typeface="Times New Roman" pitchFamily="18" charset="0"/>
              </a:rPr>
              <a:t>deleteCell</a:t>
            </a:r>
            <a:r>
              <a:rPr lang="en-US" sz="2000" dirty="0">
                <a:latin typeface="Times New Roman" pitchFamily="18" charset="0"/>
                <a:cs typeface="Times New Roman" pitchFamily="18" charset="0"/>
              </a:rPr>
              <a:t>() – It removes the cell at the given position in the row. If the given position is greater (or equal as it starts at zero) than the amount of cells in the row, or is smaller than 0, it raises a </a:t>
            </a:r>
            <a:r>
              <a:rPr lang="en-US" sz="2000" dirty="0" err="1">
                <a:latin typeface="Times New Roman" pitchFamily="18" charset="0"/>
                <a:cs typeface="Times New Roman" pitchFamily="18" charset="0"/>
              </a:rPr>
              <a:t>DOMException</a:t>
            </a:r>
            <a:r>
              <a:rPr lang="en-US" sz="2000" dirty="0">
                <a:latin typeface="Times New Roman" pitchFamily="18" charset="0"/>
                <a:cs typeface="Times New Roman" pitchFamily="18" charset="0"/>
              </a:rPr>
              <a:t> with the </a:t>
            </a:r>
            <a:r>
              <a:rPr lang="en-US" sz="2000" dirty="0" err="1">
                <a:latin typeface="Times New Roman" pitchFamily="18" charset="0"/>
                <a:cs typeface="Times New Roman" pitchFamily="18" charset="0"/>
              </a:rPr>
              <a:t>IndexSizeError</a:t>
            </a:r>
            <a:r>
              <a:rPr lang="en-US" sz="2000" dirty="0">
                <a:latin typeface="Times New Roman" pitchFamily="18" charset="0"/>
                <a:cs typeface="Times New Roman" pitchFamily="18" charset="0"/>
              </a:rPr>
              <a:t> value.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7962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Properties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191000"/>
          </a:xfrm>
        </p:spPr>
        <p:txBody>
          <a:bodyPr>
            <a:normAutofit/>
          </a:bodyPr>
          <a:lstStyle/>
          <a:p>
            <a:r>
              <a:rPr lang="en-IN" sz="1800" dirty="0" smtClean="0">
                <a:latin typeface="Times New Roman" pitchFamily="18" charset="0"/>
                <a:cs typeface="Times New Roman" pitchFamily="18" charset="0"/>
              </a:rPr>
              <a:t>caption – This </a:t>
            </a:r>
            <a:r>
              <a:rPr lang="en-US" sz="1800" dirty="0">
                <a:latin typeface="Times New Roman" pitchFamily="18" charset="0"/>
                <a:cs typeface="Times New Roman" pitchFamily="18" charset="0"/>
              </a:rPr>
              <a:t>property represents the table caption. If no caption element is associated with the table, it can be null</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tHead</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This property </a:t>
            </a:r>
            <a:r>
              <a:rPr lang="en-US" sz="1800" dirty="0">
                <a:latin typeface="Times New Roman" pitchFamily="18" charset="0"/>
                <a:cs typeface="Times New Roman" pitchFamily="18" charset="0"/>
              </a:rPr>
              <a:t>represents  the table's &lt;</a:t>
            </a:r>
            <a:r>
              <a:rPr lang="en-US" sz="1800" dirty="0" err="1">
                <a:latin typeface="Times New Roman" pitchFamily="18" charset="0"/>
                <a:cs typeface="Times New Roman" pitchFamily="18" charset="0"/>
              </a:rPr>
              <a:t>thead</a:t>
            </a:r>
            <a:r>
              <a:rPr lang="en-US" sz="1800" dirty="0">
                <a:latin typeface="Times New Roman" pitchFamily="18" charset="0"/>
                <a:cs typeface="Times New Roman" pitchFamily="18" charset="0"/>
              </a:rPr>
              <a:t>&gt; element. Its value can be null if there is no such element</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tFoot</a:t>
            </a:r>
            <a:r>
              <a:rPr lang="en-US" sz="1800" dirty="0">
                <a:latin typeface="Times New Roman" pitchFamily="18" charset="0"/>
                <a:cs typeface="Times New Roman" pitchFamily="18" charset="0"/>
              </a:rPr>
              <a:t> – This property represents the table's &lt;</a:t>
            </a:r>
            <a:r>
              <a:rPr lang="en-US" sz="1800" dirty="0" err="1">
                <a:latin typeface="Times New Roman" pitchFamily="18" charset="0"/>
                <a:cs typeface="Times New Roman" pitchFamily="18" charset="0"/>
              </a:rPr>
              <a:t>tfoot</a:t>
            </a:r>
            <a:r>
              <a:rPr lang="en-US" sz="1800" dirty="0">
                <a:latin typeface="Times New Roman" pitchFamily="18" charset="0"/>
                <a:cs typeface="Times New Roman" pitchFamily="18" charset="0"/>
              </a:rPr>
              <a:t>&gt; element. Its value can be null if there is no such element</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rows – This property rows returns a live </a:t>
            </a:r>
            <a:r>
              <a:rPr lang="en-US" sz="1800" dirty="0" err="1">
                <a:latin typeface="Times New Roman" pitchFamily="18" charset="0"/>
                <a:cs typeface="Times New Roman" pitchFamily="18" charset="0"/>
              </a:rPr>
              <a:t>HTMLCollection</a:t>
            </a:r>
            <a:r>
              <a:rPr lang="en-US" sz="1800" dirty="0">
                <a:latin typeface="Times New Roman" pitchFamily="18" charset="0"/>
                <a:cs typeface="Times New Roman" pitchFamily="18" charset="0"/>
              </a:rPr>
              <a:t> of all the rows in the table, including the rows contained within any &lt;</a:t>
            </a:r>
            <a:r>
              <a:rPr lang="en-US" sz="1800" dirty="0" err="1">
                <a:latin typeface="Times New Roman" pitchFamily="18" charset="0"/>
                <a:cs typeface="Times New Roman" pitchFamily="18" charset="0"/>
              </a:rPr>
              <a:t>thead</a:t>
            </a:r>
            <a:r>
              <a:rPr lang="en-US" sz="1800" dirty="0">
                <a:latin typeface="Times New Roman" pitchFamily="18" charset="0"/>
                <a:cs typeface="Times New Roman" pitchFamily="18" charset="0"/>
              </a:rPr>
              <a:t>&gt;, &lt;</a:t>
            </a:r>
            <a:r>
              <a:rPr lang="en-US" sz="1800" dirty="0" err="1">
                <a:latin typeface="Times New Roman" pitchFamily="18" charset="0"/>
                <a:cs typeface="Times New Roman" pitchFamily="18" charset="0"/>
              </a:rPr>
              <a:t>tfoot</a:t>
            </a:r>
            <a:r>
              <a:rPr lang="en-US" sz="1800" dirty="0">
                <a:latin typeface="Times New Roman" pitchFamily="18" charset="0"/>
                <a:cs typeface="Times New Roman" pitchFamily="18" charset="0"/>
              </a:rPr>
              <a:t>&gt;, and &lt;</a:t>
            </a:r>
            <a:r>
              <a:rPr lang="en-US" sz="1800" dirty="0" err="1">
                <a:latin typeface="Times New Roman" pitchFamily="18" charset="0"/>
                <a:cs typeface="Times New Roman" pitchFamily="18" charset="0"/>
              </a:rPr>
              <a:t>tbody</a:t>
            </a:r>
            <a:r>
              <a:rPr lang="en-US" sz="1800" dirty="0">
                <a:latin typeface="Times New Roman" pitchFamily="18" charset="0"/>
                <a:cs typeface="Times New Roman" pitchFamily="18" charset="0"/>
              </a:rPr>
              <a:t>&gt; elements. Although the property itself is read-only, the returned object is live and allows the modification of its content.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1842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Properties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r>
              <a:rPr lang="en-IN" sz="2000" dirty="0" err="1" smtClean="0">
                <a:latin typeface="Times New Roman" pitchFamily="18" charset="0"/>
                <a:cs typeface="Times New Roman" pitchFamily="18" charset="0"/>
              </a:rPr>
              <a:t>tBodies</a:t>
            </a:r>
            <a:r>
              <a:rPr lang="en-IN" sz="2000" dirty="0" smtClean="0">
                <a:latin typeface="Times New Roman" pitchFamily="18" charset="0"/>
                <a:cs typeface="Times New Roman" pitchFamily="18" charset="0"/>
              </a:rPr>
              <a:t> – This </a:t>
            </a:r>
            <a:r>
              <a:rPr lang="en-US" sz="2000" dirty="0">
                <a:latin typeface="Times New Roman" pitchFamily="18" charset="0"/>
                <a:cs typeface="Times New Roman" pitchFamily="18" charset="0"/>
              </a:rPr>
              <a:t>read-only property returns a live </a:t>
            </a:r>
            <a:r>
              <a:rPr lang="en-US" sz="2000" dirty="0" err="1">
                <a:latin typeface="Times New Roman" pitchFamily="18" charset="0"/>
                <a:cs typeface="Times New Roman" pitchFamily="18" charset="0"/>
              </a:rPr>
              <a:t>HTMLCollection</a:t>
            </a:r>
            <a:r>
              <a:rPr lang="en-US" sz="2000" dirty="0">
                <a:latin typeface="Times New Roman" pitchFamily="18" charset="0"/>
                <a:cs typeface="Times New Roman" pitchFamily="18" charset="0"/>
              </a:rPr>
              <a:t> of the table </a:t>
            </a:r>
            <a:r>
              <a:rPr lang="en-US" sz="2000" dirty="0" smtClean="0">
                <a:latin typeface="Times New Roman" pitchFamily="18" charset="0"/>
                <a:cs typeface="Times New Roman" pitchFamily="18" charset="0"/>
              </a:rPr>
              <a:t>bodies. Although </a:t>
            </a:r>
            <a:r>
              <a:rPr lang="en-US" sz="2000" dirty="0">
                <a:latin typeface="Times New Roman" pitchFamily="18" charset="0"/>
                <a:cs typeface="Times New Roman" pitchFamily="18" charset="0"/>
              </a:rPr>
              <a:t>the property is read-only, the returned object is live and allows the modification of its content.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247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r>
              <a:rPr lang="en-US" sz="1400" dirty="0" err="1">
                <a:latin typeface="Times New Roman" pitchFamily="18" charset="0"/>
                <a:cs typeface="Times New Roman" pitchFamily="18" charset="0"/>
              </a:rPr>
              <a:t>createCaption</a:t>
            </a:r>
            <a:r>
              <a:rPr lang="en-US" sz="1400" dirty="0">
                <a:latin typeface="Times New Roman" pitchFamily="18" charset="0"/>
                <a:cs typeface="Times New Roman" pitchFamily="18" charset="0"/>
              </a:rPr>
              <a:t>() – This method returns the caption for the table. If no caption element exists on the table, this method creates it, then returns it</a:t>
            </a:r>
            <a:r>
              <a:rPr lang="en-US" sz="1400" dirty="0" smtClean="0">
                <a:latin typeface="Times New Roman" pitchFamily="18" charset="0"/>
                <a:cs typeface="Times New Roman" pitchFamily="18" charset="0"/>
              </a:rPr>
              <a:t>.</a:t>
            </a:r>
          </a:p>
          <a:p>
            <a:pPr marL="0" indent="0">
              <a:buNone/>
            </a:pPr>
            <a:endParaRPr lang="en-IN" sz="11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deleteCaption</a:t>
            </a:r>
            <a:r>
              <a:rPr lang="en-US" sz="1400" dirty="0">
                <a:latin typeface="Times New Roman" pitchFamily="18" charset="0"/>
                <a:cs typeface="Times New Roman" pitchFamily="18" charset="0"/>
              </a:rPr>
              <a:t>() – This method removes the caption from the table. If there is no caption associated with the table, this method does nothing.</a:t>
            </a:r>
          </a:p>
          <a:p>
            <a:pPr marL="0" indent="0">
              <a:buNone/>
            </a:pPr>
            <a:endParaRPr lang="en-IN" sz="1050" dirty="0" smtClean="0">
              <a:latin typeface="Times New Roman" pitchFamily="18" charset="0"/>
              <a:cs typeface="Times New Roman" pitchFamily="18" charset="0"/>
            </a:endParaRPr>
          </a:p>
          <a:p>
            <a:r>
              <a:rPr lang="en-IN" sz="1400" dirty="0" err="1" smtClean="0">
                <a:latin typeface="Times New Roman" pitchFamily="18" charset="0"/>
                <a:cs typeface="Times New Roman" pitchFamily="18" charset="0"/>
              </a:rPr>
              <a:t>createTHead</a:t>
            </a:r>
            <a:r>
              <a:rPr lang="en-IN" sz="1400" dirty="0" smtClean="0">
                <a:latin typeface="Times New Roman" pitchFamily="18" charset="0"/>
                <a:cs typeface="Times New Roman" pitchFamily="18" charset="0"/>
              </a:rPr>
              <a:t>( ) – This </a:t>
            </a:r>
            <a:r>
              <a:rPr lang="en-US" sz="1400" dirty="0">
                <a:latin typeface="Times New Roman" pitchFamily="18" charset="0"/>
                <a:cs typeface="Times New Roman" pitchFamily="18" charset="0"/>
              </a:rPr>
              <a:t>method returns the &lt;</a:t>
            </a:r>
            <a:r>
              <a:rPr lang="en-US" sz="1400" dirty="0" err="1">
                <a:latin typeface="Times New Roman" pitchFamily="18" charset="0"/>
                <a:cs typeface="Times New Roman" pitchFamily="18" charset="0"/>
              </a:rPr>
              <a:t>thead</a:t>
            </a:r>
            <a:r>
              <a:rPr lang="en-US" sz="1400" dirty="0">
                <a:latin typeface="Times New Roman" pitchFamily="18" charset="0"/>
                <a:cs typeface="Times New Roman" pitchFamily="18" charset="0"/>
              </a:rPr>
              <a:t>&gt; element association with the table, of type </a:t>
            </a:r>
            <a:r>
              <a:rPr lang="en-US" sz="1400" dirty="0" err="1">
                <a:latin typeface="Times New Roman" pitchFamily="18" charset="0"/>
                <a:cs typeface="Times New Roman" pitchFamily="18" charset="0"/>
              </a:rPr>
              <a:t>HTMLTableSectionElement</a:t>
            </a:r>
            <a:r>
              <a:rPr lang="en-US" sz="1400" dirty="0">
                <a:latin typeface="Times New Roman" pitchFamily="18" charset="0"/>
                <a:cs typeface="Times New Roman" pitchFamily="18" charset="0"/>
              </a:rPr>
              <a:t>. If there is no such element associated to the table, this method creates it, then returns it</a:t>
            </a:r>
            <a:r>
              <a:rPr lang="en-US" sz="1400" dirty="0" smtClean="0">
                <a:latin typeface="Times New Roman" pitchFamily="18" charset="0"/>
                <a:cs typeface="Times New Roman" pitchFamily="18" charset="0"/>
              </a:rPr>
              <a:t>.</a:t>
            </a:r>
          </a:p>
          <a:p>
            <a:endParaRPr lang="en-US" sz="6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deleteTHead</a:t>
            </a:r>
            <a:r>
              <a:rPr lang="en-US" sz="1400" dirty="0" smtClean="0">
                <a:latin typeface="Times New Roman" pitchFamily="18" charset="0"/>
                <a:cs typeface="Times New Roman" pitchFamily="18" charset="0"/>
              </a:rPr>
              <a:t>() – This </a:t>
            </a:r>
            <a:r>
              <a:rPr lang="en-US" sz="1400" dirty="0">
                <a:latin typeface="Times New Roman" pitchFamily="18" charset="0"/>
                <a:cs typeface="Times New Roman" pitchFamily="18" charset="0"/>
              </a:rPr>
              <a:t>removes a &lt;</a:t>
            </a:r>
            <a:r>
              <a:rPr lang="en-US" sz="1400" dirty="0" err="1">
                <a:latin typeface="Times New Roman" pitchFamily="18" charset="0"/>
                <a:cs typeface="Times New Roman" pitchFamily="18" charset="0"/>
              </a:rPr>
              <a:t>thead</a:t>
            </a:r>
            <a:r>
              <a:rPr lang="en-US" sz="1400" dirty="0">
                <a:latin typeface="Times New Roman" pitchFamily="18" charset="0"/>
                <a:cs typeface="Times New Roman" pitchFamily="18" charset="0"/>
              </a:rPr>
              <a:t>&gt; element from the table</a:t>
            </a:r>
            <a:r>
              <a:rPr lang="en-US" sz="1400" dirty="0" smtClean="0">
                <a:latin typeface="Times New Roman" pitchFamily="18" charset="0"/>
                <a:cs typeface="Times New Roman" pitchFamily="18" charset="0"/>
              </a:rPr>
              <a:t>.</a:t>
            </a:r>
          </a:p>
          <a:p>
            <a:endParaRPr lang="en-US" sz="8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createTFoot</a:t>
            </a:r>
            <a:r>
              <a:rPr lang="en-US" sz="1400" dirty="0">
                <a:latin typeface="Times New Roman" pitchFamily="18" charset="0"/>
                <a:cs typeface="Times New Roman" pitchFamily="18" charset="0"/>
              </a:rPr>
              <a:t>() – This method returns the &lt;</a:t>
            </a:r>
            <a:r>
              <a:rPr lang="en-US" sz="1400" dirty="0" err="1">
                <a:latin typeface="Times New Roman" pitchFamily="18" charset="0"/>
                <a:cs typeface="Times New Roman" pitchFamily="18" charset="0"/>
              </a:rPr>
              <a:t>tfoot</a:t>
            </a:r>
            <a:r>
              <a:rPr lang="en-US" sz="1400" dirty="0">
                <a:latin typeface="Times New Roman" pitchFamily="18" charset="0"/>
                <a:cs typeface="Times New Roman" pitchFamily="18" charset="0"/>
              </a:rPr>
              <a:t>&gt; element associated with the table, of type </a:t>
            </a:r>
            <a:r>
              <a:rPr lang="en-US" sz="1400" dirty="0" err="1">
                <a:latin typeface="Times New Roman" pitchFamily="18" charset="0"/>
                <a:cs typeface="Times New Roman" pitchFamily="18" charset="0"/>
              </a:rPr>
              <a:t>HTMLTableSectionElement</a:t>
            </a:r>
            <a:r>
              <a:rPr lang="en-US" sz="1400" dirty="0">
                <a:latin typeface="Times New Roman" pitchFamily="18" charset="0"/>
                <a:cs typeface="Times New Roman" pitchFamily="18" charset="0"/>
              </a:rPr>
              <a:t>. If there is no footer for this table, this methods creates it, then returns it</a:t>
            </a:r>
            <a:r>
              <a:rPr lang="en-US" sz="1400" dirty="0" smtClean="0">
                <a:latin typeface="Times New Roman" pitchFamily="18" charset="0"/>
                <a:cs typeface="Times New Roman" pitchFamily="18" charset="0"/>
              </a:rPr>
              <a:t>.</a:t>
            </a:r>
          </a:p>
          <a:p>
            <a:endParaRPr lang="en-US" sz="7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deleteTFoot</a:t>
            </a:r>
            <a:r>
              <a:rPr lang="en-US" sz="1400" dirty="0">
                <a:latin typeface="Times New Roman" pitchFamily="18" charset="0"/>
                <a:cs typeface="Times New Roman" pitchFamily="18" charset="0"/>
              </a:rPr>
              <a:t>() – This method removes a &lt;</a:t>
            </a:r>
            <a:r>
              <a:rPr lang="en-US" sz="1400" dirty="0" err="1">
                <a:latin typeface="Times New Roman" pitchFamily="18" charset="0"/>
                <a:cs typeface="Times New Roman" pitchFamily="18" charset="0"/>
              </a:rPr>
              <a:t>tfoot</a:t>
            </a:r>
            <a:r>
              <a:rPr lang="en-US" sz="1400" dirty="0">
                <a:latin typeface="Times New Roman" pitchFamily="18" charset="0"/>
                <a:cs typeface="Times New Roman" pitchFamily="18" charset="0"/>
              </a:rPr>
              <a:t>&gt; element from the table</a:t>
            </a:r>
            <a:r>
              <a:rPr lang="en-US" sz="1400" dirty="0" smtClean="0">
                <a:latin typeface="Times New Roman" pitchFamily="18" charset="0"/>
                <a:cs typeface="Times New Roman" pitchFamily="18" charset="0"/>
              </a:rPr>
              <a:t>.</a:t>
            </a:r>
          </a:p>
          <a:p>
            <a:endParaRPr lang="en-US" sz="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552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r>
              <a:rPr lang="en-US" sz="1600" dirty="0" err="1" smtClean="0">
                <a:latin typeface="Times New Roman" pitchFamily="18" charset="0"/>
                <a:cs typeface="Times New Roman" pitchFamily="18" charset="0"/>
              </a:rPr>
              <a:t>insertRow</a:t>
            </a:r>
            <a:r>
              <a:rPr lang="en-US" sz="1600" dirty="0">
                <a:latin typeface="Times New Roman" pitchFamily="18" charset="0"/>
                <a:cs typeface="Times New Roman" pitchFamily="18" charset="0"/>
              </a:rPr>
              <a:t>() method inserts a new row in the table and returns a reference to the new </a:t>
            </a:r>
            <a:r>
              <a:rPr lang="en-US" sz="1600" dirty="0" smtClean="0">
                <a:latin typeface="Times New Roman" pitchFamily="18" charset="0"/>
                <a:cs typeface="Times New Roman" pitchFamily="18" charset="0"/>
              </a:rPr>
              <a:t>row.</a:t>
            </a:r>
          </a:p>
          <a:p>
            <a:pPr marL="0" indent="0">
              <a:buNone/>
            </a:pPr>
            <a:r>
              <a:rPr lang="en-US" sz="1600" dirty="0" smtClean="0">
                <a:latin typeface="Times New Roman" pitchFamily="18" charset="0"/>
                <a:cs typeface="Times New Roman" pitchFamily="18" charset="0"/>
              </a:rPr>
              <a:t>	Syntax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row = </a:t>
            </a:r>
            <a:r>
              <a:rPr lang="en-US" sz="1600" dirty="0" err="1" smtClean="0">
                <a:latin typeface="Times New Roman" pitchFamily="18" charset="0"/>
                <a:cs typeface="Times New Roman" pitchFamily="18" charset="0"/>
              </a:rPr>
              <a:t>HTMLTableElement.insertRow</a:t>
            </a:r>
            <a:r>
              <a:rPr lang="en-US" sz="1600" dirty="0" smtClean="0">
                <a:latin typeface="Times New Roman" pitchFamily="18" charset="0"/>
                <a:cs typeface="Times New Roman" pitchFamily="18" charset="0"/>
              </a:rPr>
              <a:t>(index </a:t>
            </a:r>
            <a:r>
              <a:rPr lang="en-US" sz="1600" dirty="0">
                <a:latin typeface="Times New Roman" pitchFamily="18" charset="0"/>
                <a:cs typeface="Times New Roman" pitchFamily="18" charset="0"/>
              </a:rPr>
              <a:t>= -1);</a:t>
            </a:r>
          </a:p>
          <a:p>
            <a:pPr marL="0" indent="0">
              <a:buNone/>
            </a:pPr>
            <a:r>
              <a:rPr lang="en-US" sz="1600" dirty="0" smtClean="0">
                <a:latin typeface="Times New Roman" pitchFamily="18" charset="0"/>
                <a:cs typeface="Times New Roman" pitchFamily="18" charset="0"/>
              </a:rPr>
              <a:t>	index </a:t>
            </a:r>
            <a:r>
              <a:rPr lang="en-US" sz="1600" dirty="0">
                <a:latin typeface="Times New Roman" pitchFamily="18" charset="0"/>
                <a:cs typeface="Times New Roman" pitchFamily="18" charset="0"/>
              </a:rPr>
              <a:t>is the row index of the new row.</a:t>
            </a:r>
          </a:p>
          <a:p>
            <a:pPr marL="0" indent="0">
              <a:buNone/>
            </a:pPr>
            <a:r>
              <a:rPr lang="en-US" sz="1600" dirty="0" smtClean="0">
                <a:latin typeface="Times New Roman" pitchFamily="18" charset="0"/>
                <a:cs typeface="Times New Roman" pitchFamily="18" charset="0"/>
              </a:rPr>
              <a:t>	row </a:t>
            </a:r>
            <a:r>
              <a:rPr lang="en-US" sz="1600" dirty="0">
                <a:latin typeface="Times New Roman" pitchFamily="18" charset="0"/>
                <a:cs typeface="Times New Roman" pitchFamily="18" charset="0"/>
              </a:rPr>
              <a:t>is assigned a reference to the new row. A reference to </a:t>
            </a:r>
            <a:r>
              <a:rPr lang="en-US" sz="1600" dirty="0" err="1" smtClean="0">
                <a:latin typeface="Times New Roman" pitchFamily="18" charset="0"/>
                <a:cs typeface="Times New Roman" pitchFamily="18" charset="0"/>
              </a:rPr>
              <a:t>HTMLTableRowElement</a:t>
            </a:r>
            <a:r>
              <a:rPr lang="en-US" sz="1600" dirty="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If </a:t>
            </a:r>
            <a:r>
              <a:rPr lang="en-US" sz="1600" dirty="0">
                <a:latin typeface="Times New Roman" pitchFamily="18" charset="0"/>
                <a:cs typeface="Times New Roman" pitchFamily="18" charset="0"/>
              </a:rPr>
              <a:t>index is -1 or equal to the number of rows, the row is appended as the </a:t>
            </a:r>
            <a:r>
              <a:rPr lang="en-US" sz="1600" dirty="0" smtClean="0">
                <a:latin typeface="Times New Roman" pitchFamily="18" charset="0"/>
                <a:cs typeface="Times New Roman" pitchFamily="18" charset="0"/>
              </a:rPr>
              <a:t>last </a:t>
            </a:r>
            <a:r>
              <a:rPr lang="en-US" sz="1600" dirty="0">
                <a:latin typeface="Times New Roman" pitchFamily="18" charset="0"/>
                <a:cs typeface="Times New Roman" pitchFamily="18" charset="0"/>
              </a:rPr>
              <a:t>row. If </a:t>
            </a:r>
            <a:r>
              <a:rPr lang="en-US" sz="1600" dirty="0" smtClean="0">
                <a:latin typeface="Times New Roman" pitchFamily="18" charset="0"/>
                <a:cs typeface="Times New Roman" pitchFamily="18" charset="0"/>
              </a:rPr>
              <a:t>	index </a:t>
            </a:r>
            <a:r>
              <a:rPr lang="en-US" sz="1600" dirty="0">
                <a:latin typeface="Times New Roman" pitchFamily="18" charset="0"/>
                <a:cs typeface="Times New Roman" pitchFamily="18" charset="0"/>
              </a:rPr>
              <a:t>is greater than the number of rows, an </a:t>
            </a:r>
            <a:r>
              <a:rPr lang="en-US" sz="1600" dirty="0" err="1">
                <a:latin typeface="Times New Roman" pitchFamily="18" charset="0"/>
                <a:cs typeface="Times New Roman" pitchFamily="18" charset="0"/>
              </a:rPr>
              <a:t>IndexSizeError</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exception </a:t>
            </a:r>
            <a:r>
              <a:rPr lang="en-US" sz="1600" dirty="0">
                <a:latin typeface="Times New Roman" pitchFamily="18" charset="0"/>
                <a:cs typeface="Times New Roman" pitchFamily="18" charset="0"/>
              </a:rPr>
              <a:t>will result. If </a:t>
            </a:r>
            <a:r>
              <a:rPr lang="en-US" sz="1600" dirty="0" smtClean="0">
                <a:latin typeface="Times New Roman" pitchFamily="18" charset="0"/>
                <a:cs typeface="Times New Roman" pitchFamily="18" charset="0"/>
              </a:rPr>
              <a:t>	index </a:t>
            </a:r>
            <a:r>
              <a:rPr lang="en-US" sz="1600" dirty="0">
                <a:latin typeface="Times New Roman" pitchFamily="18" charset="0"/>
                <a:cs typeface="Times New Roman" pitchFamily="18" charset="0"/>
              </a:rPr>
              <a:t>is omitted it defaults to -1.</a:t>
            </a:r>
          </a:p>
          <a:p>
            <a:pPr marL="0" indent="0">
              <a:buNone/>
            </a:pPr>
            <a:r>
              <a:rPr lang="en-US" sz="1600" dirty="0" smtClean="0">
                <a:latin typeface="Times New Roman" pitchFamily="18" charset="0"/>
                <a:cs typeface="Times New Roman" pitchFamily="18" charset="0"/>
              </a:rPr>
              <a:t>	If </a:t>
            </a:r>
            <a:r>
              <a:rPr lang="en-US" sz="1600" dirty="0">
                <a:latin typeface="Times New Roman" pitchFamily="18" charset="0"/>
                <a:cs typeface="Times New Roman" pitchFamily="18" charset="0"/>
              </a:rPr>
              <a:t>a table has multiple </a:t>
            </a:r>
            <a:r>
              <a:rPr lang="en-US" sz="1600" dirty="0" err="1">
                <a:latin typeface="Times New Roman" pitchFamily="18" charset="0"/>
                <a:cs typeface="Times New Roman" pitchFamily="18" charset="0"/>
              </a:rPr>
              <a:t>tbody</a:t>
            </a:r>
            <a:r>
              <a:rPr lang="en-US" sz="1600" dirty="0">
                <a:latin typeface="Times New Roman" pitchFamily="18" charset="0"/>
                <a:cs typeface="Times New Roman" pitchFamily="18" charset="0"/>
              </a:rPr>
              <a:t> elements, by default, the new row is inserted </a:t>
            </a:r>
            <a:r>
              <a:rPr lang="en-US" sz="1600" dirty="0" smtClean="0">
                <a:latin typeface="Times New Roman" pitchFamily="18" charset="0"/>
                <a:cs typeface="Times New Roman" pitchFamily="18" charset="0"/>
              </a:rPr>
              <a:t>into </a:t>
            </a:r>
            <a:r>
              <a:rPr lang="en-US" sz="1600" dirty="0">
                <a:latin typeface="Times New Roman" pitchFamily="18" charset="0"/>
                <a:cs typeface="Times New Roman" pitchFamily="18" charset="0"/>
              </a:rPr>
              <a:t>the last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tbody</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6522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r>
              <a:rPr lang="en-US" sz="2000" dirty="0" err="1">
                <a:latin typeface="Times New Roman" pitchFamily="18" charset="0"/>
                <a:cs typeface="Times New Roman" pitchFamily="18" charset="0"/>
              </a:rPr>
              <a:t>deleteRow</a:t>
            </a:r>
            <a:r>
              <a:rPr lang="en-US" sz="2000" dirty="0">
                <a:latin typeface="Times New Roman" pitchFamily="18" charset="0"/>
                <a:cs typeface="Times New Roman" pitchFamily="18" charset="0"/>
              </a:rPr>
              <a:t>() method removes a row from the table. If the number of rows to delete, specified by the parameter, is greater or equal to the number of available rows, or if it is negative and not equal to the special index -1, representing the last row of the table, the exception INDEX_SIZE_ERR is thrown.</a:t>
            </a:r>
          </a:p>
          <a:p>
            <a:pPr marL="0" indent="0">
              <a:buNone/>
            </a:pPr>
            <a:r>
              <a:rPr lang="en-US" sz="2000" dirty="0" smtClean="0">
                <a:latin typeface="Times New Roman" pitchFamily="18" charset="0"/>
                <a:cs typeface="Times New Roman" pitchFamily="18" charset="0"/>
              </a:rPr>
              <a:t>	Syntax: - </a:t>
            </a:r>
            <a:r>
              <a:rPr lang="en-US" sz="2000" dirty="0" err="1" smtClean="0">
                <a:latin typeface="Times New Roman" pitchFamily="18" charset="0"/>
                <a:cs typeface="Times New Roman" pitchFamily="18" charset="0"/>
              </a:rPr>
              <a:t>HTMLTableElement.deleteRow</a:t>
            </a:r>
            <a:r>
              <a:rPr lang="en-US" sz="2000" dirty="0" smtClean="0">
                <a:latin typeface="Times New Roman" pitchFamily="18" charset="0"/>
                <a:cs typeface="Times New Roman" pitchFamily="18" charset="0"/>
              </a:rPr>
              <a:t>(index</a:t>
            </a: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index </a:t>
            </a:r>
            <a:r>
              <a:rPr lang="en-US" sz="2000" dirty="0">
                <a:latin typeface="Times New Roman" pitchFamily="18" charset="0"/>
                <a:cs typeface="Times New Roman" pitchFamily="18" charset="0"/>
              </a:rPr>
              <a:t>is an integer representing the row that should be deleted.</a:t>
            </a:r>
          </a:p>
          <a:p>
            <a:pPr marL="0" indent="0">
              <a:buNone/>
            </a:pPr>
            <a:r>
              <a:rPr lang="en-US" sz="2000" dirty="0" smtClean="0">
                <a:latin typeface="Times New Roman" pitchFamily="18" charset="0"/>
                <a:cs typeface="Times New Roman" pitchFamily="18" charset="0"/>
              </a:rPr>
              <a:t>	However</a:t>
            </a:r>
            <a:r>
              <a:rPr lang="en-US" sz="2000" dirty="0">
                <a:latin typeface="Times New Roman" pitchFamily="18" charset="0"/>
                <a:cs typeface="Times New Roman" pitchFamily="18" charset="0"/>
              </a:rPr>
              <a:t>, the special index -1 can be used to remove the very last row </a:t>
            </a:r>
            <a:r>
              <a:rPr lang="en-US" sz="2000" dirty="0" smtClean="0">
                <a:latin typeface="Times New Roman" pitchFamily="18" charset="0"/>
                <a:cs typeface="Times New Roman" pitchFamily="18" charset="0"/>
              </a:rPr>
              <a:t>	of </a:t>
            </a:r>
            <a:r>
              <a:rPr lang="en-US" sz="2000" dirty="0">
                <a:latin typeface="Times New Roman" pitchFamily="18" charset="0"/>
                <a:cs typeface="Times New Roman" pitchFamily="18" charset="0"/>
              </a:rPr>
              <a:t>a table.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435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HTMLTableSectionElement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HTMLTableSectionElement</a:t>
            </a:r>
            <a:r>
              <a:rPr lang="en-US" sz="2000" dirty="0">
                <a:latin typeface="Times New Roman" pitchFamily="18" charset="0"/>
                <a:cs typeface="Times New Roman" pitchFamily="18" charset="0"/>
              </a:rPr>
              <a:t> interface provides special properties and methods </a:t>
            </a: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manipulating the layout and presentation of sections, that is headers, footers and bodies, in an HTML table</a:t>
            </a:r>
            <a:r>
              <a:rPr lang="en-US" sz="2000" dirty="0" smtClean="0">
                <a:latin typeface="Times New Roman" pitchFamily="18" charset="0"/>
                <a:cs typeface="Times New Roman" pitchFamily="18" charset="0"/>
              </a:rPr>
              <a:t>.</a:t>
            </a:r>
          </a:p>
          <a:p>
            <a:pPr marL="0" indent="0">
              <a:buNone/>
            </a:pPr>
            <a:r>
              <a:rPr lang="en-US" sz="2000" b="1" u="sng" dirty="0" smtClean="0">
                <a:latin typeface="Times New Roman" pitchFamily="18" charset="0"/>
                <a:cs typeface="Times New Roman" pitchFamily="18" charset="0"/>
              </a:rPr>
              <a:t>Properties</a:t>
            </a:r>
          </a:p>
          <a:p>
            <a:pPr marL="0" indent="0">
              <a:buNone/>
            </a:pPr>
            <a:r>
              <a:rPr lang="en-US" sz="2000" dirty="0" smtClean="0">
                <a:latin typeface="Times New Roman" pitchFamily="18" charset="0"/>
                <a:cs typeface="Times New Roman" pitchFamily="18" charset="0"/>
              </a:rPr>
              <a:t>rows</a:t>
            </a:r>
          </a:p>
          <a:p>
            <a:pPr marL="0" indent="0">
              <a:buNone/>
            </a:pPr>
            <a:endParaRPr lang="en-IN" sz="2000" dirty="0" smtClean="0">
              <a:latin typeface="Times New Roman" pitchFamily="18" charset="0"/>
              <a:cs typeface="Times New Roman" pitchFamily="18" charset="0"/>
            </a:endParaRPr>
          </a:p>
          <a:p>
            <a:pPr marL="0" indent="0">
              <a:buNone/>
            </a:pPr>
            <a:r>
              <a:rPr lang="en-IN" sz="2000" b="1" u="sng" dirty="0" smtClean="0">
                <a:latin typeface="Times New Roman" pitchFamily="18" charset="0"/>
                <a:cs typeface="Times New Roman" pitchFamily="18" charset="0"/>
              </a:rPr>
              <a:t>Methods</a:t>
            </a:r>
          </a:p>
          <a:p>
            <a:pPr marL="0" indent="0">
              <a:buNone/>
            </a:pPr>
            <a:r>
              <a:rPr lang="en-IN" sz="2000" dirty="0" err="1" smtClean="0">
                <a:latin typeface="Times New Roman" pitchFamily="18" charset="0"/>
                <a:cs typeface="Times New Roman" pitchFamily="18" charset="0"/>
              </a:rPr>
              <a:t>insertRow</a:t>
            </a:r>
            <a:r>
              <a:rPr lang="en-IN" sz="2000" dirty="0" smtClean="0">
                <a:latin typeface="Times New Roman" pitchFamily="18" charset="0"/>
                <a:cs typeface="Times New Roman" pitchFamily="18" charset="0"/>
              </a:rPr>
              <a:t>()</a:t>
            </a:r>
          </a:p>
          <a:p>
            <a:pPr marL="0" indent="0">
              <a:buNone/>
            </a:pPr>
            <a:r>
              <a:rPr lang="en-IN" sz="2000" dirty="0" err="1" smtClean="0">
                <a:latin typeface="Times New Roman" pitchFamily="18" charset="0"/>
                <a:cs typeface="Times New Roman" pitchFamily="18" charset="0"/>
              </a:rPr>
              <a:t>deleteRow</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351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343400"/>
          </a:xfrm>
        </p:spPr>
        <p:txBody>
          <a:bodyPr>
            <a:normAutofit/>
          </a:bodyPr>
          <a:lstStyle/>
          <a:p>
            <a:r>
              <a:rPr lang="en-IN" sz="1800" dirty="0" smtClean="0">
                <a:latin typeface="Times New Roman" pitchFamily="18" charset="0"/>
                <a:cs typeface="Times New Roman" pitchFamily="18" charset="0"/>
              </a:rPr>
              <a:t>Rows – This r</a:t>
            </a:r>
            <a:r>
              <a:rPr lang="en-US" sz="1800" dirty="0" err="1" smtClean="0">
                <a:latin typeface="Times New Roman" pitchFamily="18" charset="0"/>
                <a:cs typeface="Times New Roman" pitchFamily="18" charset="0"/>
              </a:rPr>
              <a:t>eturns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live </a:t>
            </a:r>
            <a:r>
              <a:rPr lang="en-US" sz="1800" dirty="0" err="1">
                <a:latin typeface="Times New Roman" pitchFamily="18" charset="0"/>
                <a:cs typeface="Times New Roman" pitchFamily="18" charset="0"/>
              </a:rPr>
              <a:t>HTMLCollection</a:t>
            </a:r>
            <a:r>
              <a:rPr lang="en-US" sz="1800" dirty="0">
                <a:latin typeface="Times New Roman" pitchFamily="18" charset="0"/>
                <a:cs typeface="Times New Roman" pitchFamily="18" charset="0"/>
              </a:rPr>
              <a:t> containing the rows in the section. The </a:t>
            </a:r>
            <a:r>
              <a:rPr lang="en-US" sz="1800" dirty="0" err="1">
                <a:latin typeface="Times New Roman" pitchFamily="18" charset="0"/>
                <a:cs typeface="Times New Roman" pitchFamily="18" charset="0"/>
              </a:rPr>
              <a:t>HTMLCollection</a:t>
            </a:r>
            <a:r>
              <a:rPr lang="en-US" sz="1800" dirty="0">
                <a:latin typeface="Times New Roman" pitchFamily="18" charset="0"/>
                <a:cs typeface="Times New Roman" pitchFamily="18" charset="0"/>
              </a:rPr>
              <a:t> is live and is automatically updated when rows are added or removed</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IN" sz="1800" dirty="0" err="1" smtClean="0">
                <a:latin typeface="Times New Roman" pitchFamily="18" charset="0"/>
                <a:cs typeface="Times New Roman" pitchFamily="18" charset="0"/>
              </a:rPr>
              <a:t>insertRow</a:t>
            </a:r>
            <a:r>
              <a:rPr lang="en-IN" sz="1800" dirty="0" smtClean="0">
                <a:latin typeface="Times New Roman" pitchFamily="18" charset="0"/>
                <a:cs typeface="Times New Roman" pitchFamily="18" charset="0"/>
              </a:rPr>
              <a:t>() – It </a:t>
            </a:r>
            <a:r>
              <a:rPr lang="en-US" sz="1800" dirty="0" smtClean="0">
                <a:latin typeface="Times New Roman" pitchFamily="18" charset="0"/>
                <a:cs typeface="Times New Roman" pitchFamily="18" charset="0"/>
              </a:rPr>
              <a:t>inserts </a:t>
            </a:r>
            <a:r>
              <a:rPr lang="en-US" sz="1800" dirty="0">
                <a:latin typeface="Times New Roman" pitchFamily="18" charset="0"/>
                <a:cs typeface="Times New Roman" pitchFamily="18" charset="0"/>
              </a:rPr>
              <a:t>a new row just before the given position in the section. If the given position is not given or is -1, it appends the row to the end of section. If the given position is greater (or equal as it starts at zero) than the amount of rows in the section, or is smaller than -1, it raises a </a:t>
            </a:r>
            <a:r>
              <a:rPr lang="en-US" sz="1800" dirty="0" err="1">
                <a:latin typeface="Times New Roman" pitchFamily="18" charset="0"/>
                <a:cs typeface="Times New Roman" pitchFamily="18" charset="0"/>
              </a:rPr>
              <a:t>DOMException</a:t>
            </a:r>
            <a:r>
              <a:rPr lang="en-US" sz="1800" dirty="0">
                <a:latin typeface="Times New Roman" pitchFamily="18" charset="0"/>
                <a:cs typeface="Times New Roman" pitchFamily="18" charset="0"/>
              </a:rPr>
              <a:t> with the </a:t>
            </a:r>
            <a:r>
              <a:rPr lang="en-US" sz="1800" dirty="0" err="1">
                <a:latin typeface="Times New Roman" pitchFamily="18" charset="0"/>
                <a:cs typeface="Times New Roman" pitchFamily="18" charset="0"/>
              </a:rPr>
              <a:t>IndexSizeError</a:t>
            </a:r>
            <a:r>
              <a:rPr lang="en-US" sz="1800" dirty="0">
                <a:latin typeface="Times New Roman" pitchFamily="18" charset="0"/>
                <a:cs typeface="Times New Roman" pitchFamily="18" charset="0"/>
              </a:rPr>
              <a:t> value.</a:t>
            </a:r>
          </a:p>
          <a:p>
            <a:endParaRPr lang="en-US" sz="1800" dirty="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deleteRow</a:t>
            </a:r>
            <a:r>
              <a:rPr lang="en-US" sz="1800" dirty="0" smtClean="0">
                <a:latin typeface="Times New Roman" pitchFamily="18" charset="0"/>
                <a:cs typeface="Times New Roman" pitchFamily="18" charset="0"/>
              </a:rPr>
              <a:t>() – It removes </a:t>
            </a:r>
            <a:r>
              <a:rPr lang="en-US" sz="1800" dirty="0">
                <a:latin typeface="Times New Roman" pitchFamily="18" charset="0"/>
                <a:cs typeface="Times New Roman" pitchFamily="18" charset="0"/>
              </a:rPr>
              <a:t>the cell at the given position in the section. If the given position is greater (or equal as it starts at zero) than the amount of rows in the section, or is smaller than 0, it raises a </a:t>
            </a:r>
            <a:r>
              <a:rPr lang="en-US" sz="1800" dirty="0" err="1">
                <a:latin typeface="Times New Roman" pitchFamily="18" charset="0"/>
                <a:cs typeface="Times New Roman" pitchFamily="18" charset="0"/>
              </a:rPr>
              <a:t>DOMException</a:t>
            </a:r>
            <a:r>
              <a:rPr lang="en-US" sz="1800" dirty="0">
                <a:latin typeface="Times New Roman" pitchFamily="18" charset="0"/>
                <a:cs typeface="Times New Roman" pitchFamily="18" charset="0"/>
              </a:rPr>
              <a:t> with the </a:t>
            </a:r>
            <a:r>
              <a:rPr lang="en-US" sz="1800" dirty="0" err="1">
                <a:latin typeface="Times New Roman" pitchFamily="18" charset="0"/>
                <a:cs typeface="Times New Roman" pitchFamily="18" charset="0"/>
              </a:rPr>
              <a:t>IndexSizeError</a:t>
            </a:r>
            <a:r>
              <a:rPr lang="en-US" sz="1800" dirty="0">
                <a:latin typeface="Times New Roman" pitchFamily="18" charset="0"/>
                <a:cs typeface="Times New Roman" pitchFamily="18" charset="0"/>
              </a:rPr>
              <a:t> value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994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smtClean="0">
                <a:latin typeface="Times New Roman" pitchFamily="18" charset="0"/>
                <a:cs typeface="Times New Roman" pitchFamily="18" charset="0"/>
              </a:rPr>
              <a:t>HTMLTableRowElement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HTMLTableRowElement</a:t>
            </a:r>
            <a:r>
              <a:rPr lang="en-US" sz="1800" dirty="0">
                <a:latin typeface="Times New Roman" pitchFamily="18" charset="0"/>
                <a:cs typeface="Times New Roman" pitchFamily="18" charset="0"/>
              </a:rPr>
              <a:t> interface provides special properties and methods </a:t>
            </a:r>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manipulating the layout and presentation of rows in an HTML table</a:t>
            </a:r>
            <a:r>
              <a:rPr lang="en-US" sz="1800" dirty="0" smtClean="0">
                <a:latin typeface="Times New Roman" pitchFamily="18" charset="0"/>
                <a:cs typeface="Times New Roman" pitchFamily="18" charset="0"/>
              </a:rPr>
              <a:t>.</a:t>
            </a:r>
          </a:p>
          <a:p>
            <a:pPr marL="0" indent="0">
              <a:buNone/>
            </a:pPr>
            <a:r>
              <a:rPr lang="en-US" sz="1800" b="1" u="sng" dirty="0" smtClean="0">
                <a:latin typeface="Times New Roman" pitchFamily="18" charset="0"/>
                <a:cs typeface="Times New Roman" pitchFamily="18" charset="0"/>
              </a:rPr>
              <a:t>Properties </a:t>
            </a:r>
          </a:p>
          <a:p>
            <a:pPr marL="0" indent="0">
              <a:buNone/>
            </a:pPr>
            <a:r>
              <a:rPr lang="en-US" sz="1800" dirty="0">
                <a:latin typeface="Times New Roman" pitchFamily="18" charset="0"/>
                <a:cs typeface="Times New Roman" pitchFamily="18" charset="0"/>
              </a:rPr>
              <a:t>c</a:t>
            </a:r>
            <a:r>
              <a:rPr lang="en-US" sz="1800" dirty="0" smtClean="0">
                <a:latin typeface="Times New Roman" pitchFamily="18" charset="0"/>
                <a:cs typeface="Times New Roman" pitchFamily="18" charset="0"/>
              </a:rPr>
              <a:t>ells</a:t>
            </a:r>
          </a:p>
          <a:p>
            <a:pPr marL="0" indent="0">
              <a:buNone/>
            </a:pPr>
            <a:r>
              <a:rPr lang="en-US" sz="1800" dirty="0" err="1" smtClean="0">
                <a:latin typeface="Times New Roman" pitchFamily="18" charset="0"/>
                <a:cs typeface="Times New Roman" pitchFamily="18" charset="0"/>
              </a:rPr>
              <a:t>rowIndex</a:t>
            </a: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sectionRowIndex</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b="1" u="sng" dirty="0" smtClean="0">
                <a:latin typeface="Times New Roman" pitchFamily="18" charset="0"/>
                <a:cs typeface="Times New Roman" pitchFamily="18" charset="0"/>
              </a:rPr>
              <a:t>Methods</a:t>
            </a:r>
          </a:p>
          <a:p>
            <a:pPr marL="0" indent="0">
              <a:buNone/>
            </a:pPr>
            <a:r>
              <a:rPr lang="en-US" sz="1800" dirty="0" err="1" smtClean="0">
                <a:latin typeface="Times New Roman" pitchFamily="18" charset="0"/>
                <a:cs typeface="Times New Roman" pitchFamily="18" charset="0"/>
              </a:rPr>
              <a:t>insertCell</a:t>
            </a:r>
            <a:r>
              <a:rPr lang="en-US" sz="1800" dirty="0" smtClean="0">
                <a:latin typeface="Times New Roman" pitchFamily="18" charset="0"/>
                <a:cs typeface="Times New Roman" pitchFamily="18" charset="0"/>
              </a:rPr>
              <a:t>()</a:t>
            </a:r>
          </a:p>
          <a:p>
            <a:pPr marL="0" indent="0">
              <a:buNone/>
            </a:pPr>
            <a:r>
              <a:rPr lang="en-US" sz="1800" dirty="0" err="1" smtClean="0">
                <a:latin typeface="Times New Roman" pitchFamily="18" charset="0"/>
                <a:cs typeface="Times New Roman" pitchFamily="18" charset="0"/>
              </a:rPr>
              <a:t>deleteCell</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2461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865</Words>
  <Application>Microsoft Office PowerPoint</Application>
  <PresentationFormat>On-screen Show (16:9)</PresentationFormat>
  <Paragraphs>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HTMLTableElement</vt:lpstr>
      <vt:lpstr>Properties</vt:lpstr>
      <vt:lpstr>Properties</vt:lpstr>
      <vt:lpstr>Methods</vt:lpstr>
      <vt:lpstr>Methods</vt:lpstr>
      <vt:lpstr>Methods</vt:lpstr>
      <vt:lpstr>HTMLTableSectionElement</vt:lpstr>
      <vt:lpstr>PowerPoint Presentation</vt:lpstr>
      <vt:lpstr>HTMLTableRowElement</vt:lpstr>
      <vt:lpstr>Properties</vt:lpstr>
      <vt:lpstr>Methods</vt:lpstr>
      <vt:lpstr>Methods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HTMLTableElement</dc:title>
  <dc:creator>RK</dc:creator>
  <cp:lastModifiedBy>Windows User</cp:lastModifiedBy>
  <cp:revision>23</cp:revision>
  <dcterms:created xsi:type="dcterms:W3CDTF">2006-08-16T00:00:00Z</dcterms:created>
  <dcterms:modified xsi:type="dcterms:W3CDTF">2018-07-26T15:52:52Z</dcterms:modified>
</cp:coreProperties>
</file>