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58"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Element Access Methods</a:t>
            </a:r>
            <a:endParaRPr lang="en-IN" sz="4000"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1895554"/>
              </p:ext>
            </p:extLst>
          </p:nvPr>
        </p:nvGraphicFramePr>
        <p:xfrm>
          <a:off x="457200" y="971550"/>
          <a:ext cx="8229600" cy="2372360"/>
        </p:xfrm>
        <a:graphic>
          <a:graphicData uri="http://schemas.openxmlformats.org/drawingml/2006/table">
            <a:tbl>
              <a:tblPr firstRow="1" bandRow="1">
                <a:tableStyleId>{5940675A-B579-460E-94D1-54222C63F5DA}</a:tableStyleId>
              </a:tblPr>
              <a:tblGrid>
                <a:gridCol w="4114800"/>
                <a:gridCol w="4114800"/>
              </a:tblGrid>
              <a:tr h="370840">
                <a:tc>
                  <a:txBody>
                    <a:bodyPr/>
                    <a:lstStyle/>
                    <a:p>
                      <a:pPr algn="ctr"/>
                      <a:r>
                        <a:rPr lang="en-IN" sz="1400" b="1" dirty="0" smtClean="0">
                          <a:latin typeface="Times New Roman" pitchFamily="18" charset="0"/>
                          <a:cs typeface="Times New Roman" pitchFamily="18" charset="0"/>
                        </a:rPr>
                        <a:t>Method</a:t>
                      </a:r>
                      <a:endParaRPr lang="en-IN" sz="1400" b="1" dirty="0">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IN" sz="1400" b="1" dirty="0" smtClean="0">
                          <a:latin typeface="Times New Roman" pitchFamily="18" charset="0"/>
                          <a:cs typeface="Times New Roman" pitchFamily="18" charset="0"/>
                        </a:rPr>
                        <a:t>Description</a:t>
                      </a:r>
                      <a:endParaRPr lang="en-IN" sz="1400" b="1" dirty="0">
                        <a:latin typeface="Times New Roman" pitchFamily="18" charset="0"/>
                        <a:cs typeface="Times New Roman" pitchFamily="18" charset="0"/>
                      </a:endParaRPr>
                    </a:p>
                  </a:txBody>
                  <a:tcPr>
                    <a:solidFill>
                      <a:schemeClr val="accent2">
                        <a:lumMod val="20000"/>
                        <a:lumOff val="80000"/>
                      </a:schemeClr>
                    </a:solidFill>
                  </a:tcPr>
                </a:tc>
              </a:tr>
              <a:tr h="370840">
                <a:tc>
                  <a:txBody>
                    <a:bodyPr/>
                    <a:lstStyle/>
                    <a:p>
                      <a:r>
                        <a:rPr lang="en-IN" sz="1400" dirty="0" err="1" smtClean="0">
                          <a:latin typeface="Times New Roman" pitchFamily="18" charset="0"/>
                          <a:cs typeface="Times New Roman" pitchFamily="18" charset="0"/>
                        </a:rPr>
                        <a:t>document.getElementById</a:t>
                      </a:r>
                      <a:r>
                        <a:rPr lang="en-IN" sz="1400" dirty="0" smtClean="0">
                          <a:latin typeface="Times New Roman" pitchFamily="18" charset="0"/>
                          <a:cs typeface="Times New Roman" pitchFamily="18" charset="0"/>
                        </a:rPr>
                        <a:t>(“ID”)</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Get the element with</a:t>
                      </a:r>
                      <a:r>
                        <a:rPr lang="en-IN" sz="1400" baseline="0" dirty="0" smtClean="0">
                          <a:latin typeface="Times New Roman" pitchFamily="18" charset="0"/>
                          <a:cs typeface="Times New Roman" pitchFamily="18" charset="0"/>
                        </a:rPr>
                        <a:t> the specified ID</a:t>
                      </a:r>
                      <a:endParaRPr lang="en-IN" sz="1400"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err="1" smtClean="0">
                          <a:latin typeface="Times New Roman" pitchFamily="18" charset="0"/>
                          <a:cs typeface="Times New Roman" pitchFamily="18" charset="0"/>
                        </a:rPr>
                        <a:t>document.getElementsByTagName</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Tag_Name</a:t>
                      </a:r>
                      <a:r>
                        <a:rPr lang="en-IN" sz="1400" dirty="0" smtClean="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Get all the specified</a:t>
                      </a:r>
                      <a:r>
                        <a:rPr lang="en-IN" sz="1400" baseline="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element by</a:t>
                      </a:r>
                      <a:r>
                        <a:rPr lang="en-IN" sz="1400" baseline="0" dirty="0" smtClean="0">
                          <a:latin typeface="Times New Roman" pitchFamily="18" charset="0"/>
                          <a:cs typeface="Times New Roman" pitchFamily="18" charset="0"/>
                        </a:rPr>
                        <a:t> the Tag Name</a:t>
                      </a:r>
                      <a:endParaRPr lang="en-IN" sz="1400" dirty="0" smtClean="0">
                        <a:latin typeface="Times New Roman" pitchFamily="18" charset="0"/>
                        <a:cs typeface="Times New Roman" pitchFamily="18" charset="0"/>
                      </a:endParaRPr>
                    </a:p>
                  </a:txBody>
                  <a:tcPr/>
                </a:tc>
              </a:tr>
              <a:tr h="370840">
                <a:tc>
                  <a:txBody>
                    <a:bodyPr/>
                    <a:lstStyle/>
                    <a:p>
                      <a:r>
                        <a:rPr lang="en-IN" sz="1400" dirty="0" err="1" smtClean="0">
                          <a:latin typeface="Times New Roman" pitchFamily="18" charset="0"/>
                          <a:cs typeface="Times New Roman" pitchFamily="18" charset="0"/>
                        </a:rPr>
                        <a:t>document.getElementsByClassName</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Class_Name</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Get all the specified</a:t>
                      </a:r>
                      <a:r>
                        <a:rPr lang="en-IN" sz="1400" baseline="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element by</a:t>
                      </a:r>
                      <a:r>
                        <a:rPr lang="en-IN" sz="1400" baseline="0" dirty="0" smtClean="0">
                          <a:latin typeface="Times New Roman" pitchFamily="18" charset="0"/>
                          <a:cs typeface="Times New Roman" pitchFamily="18" charset="0"/>
                        </a:rPr>
                        <a:t> the Class Name</a:t>
                      </a:r>
                      <a:endParaRPr lang="en-IN" sz="1400" dirty="0" smtClean="0">
                        <a:latin typeface="Times New Roman" pitchFamily="18" charset="0"/>
                        <a:cs typeface="Times New Roman" pitchFamily="18" charset="0"/>
                      </a:endParaRPr>
                    </a:p>
                  </a:txBody>
                  <a:tcPr/>
                </a:tc>
              </a:tr>
              <a:tr h="370840">
                <a:tc>
                  <a:txBody>
                    <a:bodyPr/>
                    <a:lstStyle/>
                    <a:p>
                      <a:r>
                        <a:rPr lang="en-IN" sz="1400" dirty="0" err="1" smtClean="0">
                          <a:latin typeface="Times New Roman" pitchFamily="18" charset="0"/>
                          <a:cs typeface="Times New Roman" pitchFamily="18" charset="0"/>
                        </a:rPr>
                        <a:t>document.querySelector</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CSS_Selector</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It returns the first match of the passed selector string</a:t>
                      </a:r>
                      <a:endParaRPr lang="en-IN" sz="1400" dirty="0">
                        <a:latin typeface="Times New Roman" pitchFamily="18" charset="0"/>
                        <a:cs typeface="Times New Roman" pitchFamily="18" charset="0"/>
                      </a:endParaRPr>
                    </a:p>
                  </a:txBody>
                  <a:tcPr/>
                </a:tc>
              </a:tr>
              <a:tr h="370840">
                <a:tc>
                  <a:txBody>
                    <a:bodyPr/>
                    <a:lstStyle/>
                    <a:p>
                      <a:r>
                        <a:rPr lang="en-IN" sz="1400" dirty="0" err="1" smtClean="0">
                          <a:latin typeface="Times New Roman" pitchFamily="18" charset="0"/>
                          <a:cs typeface="Times New Roman" pitchFamily="18" charset="0"/>
                        </a:rPr>
                        <a:t>document.querySelectorAll</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CSS_Selector</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It returns a node list of DOM elements that match the query</a:t>
                      </a:r>
                      <a:r>
                        <a:rPr lang="en-IN" sz="1400" baseline="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103386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err="1" smtClean="0">
                <a:latin typeface="Times New Roman" pitchFamily="18" charset="0"/>
                <a:cs typeface="Times New Roman" pitchFamily="18" charset="0"/>
              </a:rPr>
              <a:t>getElementsByClassName</a:t>
            </a:r>
            <a:r>
              <a:rPr lang="en-US" sz="3600" dirty="0" smtClean="0">
                <a:latin typeface="Times New Roman" pitchFamily="18" charset="0"/>
                <a:cs typeface="Times New Roman" pitchFamily="18" charset="0"/>
              </a:rPr>
              <a:t>(“</a:t>
            </a:r>
            <a:r>
              <a:rPr lang="en-US" sz="3600" dirty="0" err="1" smtClean="0">
                <a:latin typeface="Times New Roman" pitchFamily="18" charset="0"/>
                <a:cs typeface="Times New Roman" pitchFamily="18" charset="0"/>
              </a:rPr>
              <a:t>Class_Name</a:t>
            </a:r>
            <a:r>
              <a:rPr lang="en-US" sz="3600" dirty="0" smtClean="0">
                <a:latin typeface="Times New Roman" pitchFamily="18" charset="0"/>
                <a:cs typeface="Times New Roman" pitchFamily="18" charset="0"/>
              </a:rPr>
              <a:t>”)</a:t>
            </a:r>
            <a:endParaRPr lang="en-IN" sz="3600" dirty="0"/>
          </a:p>
        </p:txBody>
      </p:sp>
      <p:sp>
        <p:nvSpPr>
          <p:cNvPr id="3" name="Content Placeholder 2"/>
          <p:cNvSpPr>
            <a:spLocks noGrp="1"/>
          </p:cNvSpPr>
          <p:nvPr>
            <p:ph idx="1"/>
          </p:nvPr>
        </p:nvSpPr>
        <p:spPr>
          <a:xfrm>
            <a:off x="457200" y="819150"/>
            <a:ext cx="8229600" cy="3394472"/>
          </a:xfrm>
        </p:spPr>
        <p:txBody>
          <a:bodyPr>
            <a:normAutofit/>
          </a:bodyPr>
          <a:lstStyle/>
          <a:p>
            <a:r>
              <a:rPr lang="en-IN" sz="2400" dirty="0" smtClean="0">
                <a:latin typeface="Times New Roman" pitchFamily="18" charset="0"/>
                <a:cs typeface="Times New Roman" pitchFamily="18" charset="0"/>
              </a:rPr>
              <a:t>Length Property</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len</a:t>
            </a:r>
            <a:r>
              <a:rPr lang="en-IN"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document.getElementsByClassName</a:t>
            </a:r>
            <a:r>
              <a:rPr lang="en-US" sz="2000" dirty="0" smtClean="0">
                <a:latin typeface="Times New Roman" pitchFamily="18" charset="0"/>
                <a:cs typeface="Times New Roman" pitchFamily="18" charset="0"/>
              </a:rPr>
              <a:t>(“geek”).length</a:t>
            </a:r>
          </a:p>
          <a:p>
            <a:pPr marL="0" indent="0">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Loop</a:t>
            </a:r>
          </a:p>
          <a:p>
            <a:pPr marL="0" indent="0">
              <a:buNone/>
            </a:pPr>
            <a:r>
              <a:rPr lang="en-US" sz="2000" dirty="0" smtClean="0">
                <a:latin typeface="Times New Roman" pitchFamily="18" charset="0"/>
                <a:cs typeface="Times New Roman" pitchFamily="18" charset="0"/>
              </a:rPr>
              <a:t>for (</a:t>
            </a:r>
            <a:r>
              <a:rPr lang="en-US" sz="2000" dirty="0" smtClean="0">
                <a:cs typeface="Times New Roman" pitchFamily="18" charset="0"/>
              </a:rPr>
              <a:t>i = 0</a:t>
            </a:r>
            <a:r>
              <a:rPr lang="en-US" sz="2000" dirty="0" smtClean="0">
                <a:latin typeface="Times New Roman" pitchFamily="18" charset="0"/>
                <a:cs typeface="Times New Roman" pitchFamily="18" charset="0"/>
              </a:rPr>
              <a:t>; </a:t>
            </a:r>
            <a:r>
              <a:rPr lang="en-US" sz="2000" dirty="0" smtClean="0">
                <a:cs typeface="Times New Roman" pitchFamily="18" charset="0"/>
              </a:rPr>
              <a:t>i &lt;</a:t>
            </a:r>
            <a:r>
              <a:rPr lang="en-US" sz="2000" dirty="0" err="1" smtClean="0">
                <a:cs typeface="Times New Roman" pitchFamily="18" charset="0"/>
              </a:rPr>
              <a:t>len</a:t>
            </a:r>
            <a:r>
              <a:rPr lang="en-US" sz="2000" dirty="0" smtClean="0">
                <a:latin typeface="Times New Roman" pitchFamily="18" charset="0"/>
                <a:cs typeface="Times New Roman" pitchFamily="18" charset="0"/>
              </a:rPr>
              <a:t>; i</a:t>
            </a:r>
            <a:r>
              <a:rPr lang="en-US" sz="2000" dirty="0" smtClean="0">
                <a:cs typeface="Times New Roman" pitchFamily="18" charset="0"/>
              </a:rPr>
              <a:t>++</a:t>
            </a:r>
            <a:r>
              <a:rPr lang="en-US" sz="2000" dirty="0" smtClean="0">
                <a:latin typeface="Times New Roman" pitchFamily="18" charset="0"/>
                <a:cs typeface="Times New Roman" pitchFamily="18" charset="0"/>
              </a:rPr>
              <a:t>){</a:t>
            </a:r>
          </a:p>
          <a:p>
            <a:pPr marL="457200" lvl="1" indent="0">
              <a:buNone/>
            </a:pP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result = </a:t>
            </a:r>
            <a:r>
              <a:rPr lang="en-US" sz="1800" dirty="0" err="1" smtClean="0">
                <a:latin typeface="Times New Roman" pitchFamily="18" charset="0"/>
                <a:cs typeface="Times New Roman" pitchFamily="18" charset="0"/>
              </a:rPr>
              <a:t>document.getElementsByClassName</a:t>
            </a:r>
            <a:r>
              <a:rPr lang="en-US" sz="1800" dirty="0" smtClean="0">
                <a:latin typeface="Times New Roman" pitchFamily="18" charset="0"/>
                <a:cs typeface="Times New Roman" pitchFamily="18" charset="0"/>
              </a:rPr>
              <a:t>(“geek”)[i];</a:t>
            </a:r>
          </a:p>
          <a:p>
            <a:pPr marL="457200" lvl="1" indent="0">
              <a:buNone/>
            </a:pP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(result +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9085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smtClean="0">
                <a:latin typeface="Times New Roman" pitchFamily="18" charset="0"/>
                <a:cs typeface="Times New Roman" pitchFamily="18" charset="0"/>
              </a:rPr>
              <a:t>querySelector</a:t>
            </a:r>
            <a:r>
              <a:rPr lang="en-US" sz="3600" dirty="0" smtClean="0">
                <a:latin typeface="Times New Roman" pitchFamily="18" charset="0"/>
                <a:cs typeface="Times New Roman" pitchFamily="18" charset="0"/>
              </a:rPr>
              <a:t>(“CSS Selector”)</a:t>
            </a:r>
            <a:endParaRPr lang="en-IN" sz="3600" dirty="0"/>
          </a:p>
        </p:txBody>
      </p:sp>
      <p:sp>
        <p:nvSpPr>
          <p:cNvPr id="3" name="Content Placeholder 2"/>
          <p:cNvSpPr>
            <a:spLocks noGrp="1"/>
          </p:cNvSpPr>
          <p:nvPr>
            <p:ph idx="1"/>
          </p:nvPr>
        </p:nvSpPr>
        <p:spPr>
          <a:xfrm>
            <a:off x="457200" y="819150"/>
            <a:ext cx="8229600" cy="3886200"/>
          </a:xfrm>
        </p:spPr>
        <p:txBody>
          <a:bodyPr>
            <a:normAutofit/>
          </a:bodyPr>
          <a:lstStyle/>
          <a:p>
            <a:pPr marL="0" indent="0">
              <a:buNone/>
            </a:pPr>
            <a:r>
              <a:rPr lang="en-US" sz="1400" dirty="0">
                <a:latin typeface="Times New Roman" pitchFamily="18" charset="0"/>
                <a:cs typeface="Times New Roman" pitchFamily="18" charset="0"/>
              </a:rPr>
              <a:t>The method </a:t>
            </a:r>
            <a:r>
              <a:rPr lang="en-US" sz="1400" dirty="0" err="1">
                <a:latin typeface="Times New Roman" pitchFamily="18" charset="0"/>
                <a:cs typeface="Times New Roman" pitchFamily="18" charset="0"/>
              </a:rPr>
              <a:t>querySelector</a:t>
            </a:r>
            <a:r>
              <a:rPr lang="en-US" sz="1400" dirty="0">
                <a:latin typeface="Times New Roman" pitchFamily="18" charset="0"/>
                <a:cs typeface="Times New Roman" pitchFamily="18" charset="0"/>
              </a:rPr>
              <a:t>() returns the first Element match of the specified selector, or group of selectors. If no matches are found, null is returned</a:t>
            </a:r>
            <a:r>
              <a:rPr lang="en-US" sz="1400" dirty="0" smtClean="0">
                <a:latin typeface="Times New Roman" pitchFamily="18" charset="0"/>
                <a:cs typeface="Times New Roman" pitchFamily="18" charset="0"/>
              </a:rPr>
              <a:t>.</a:t>
            </a:r>
          </a:p>
          <a:p>
            <a:pPr marL="0" indent="0">
              <a:buNone/>
            </a:pPr>
            <a:r>
              <a:rPr lang="en-US" sz="1400" dirty="0" smtClean="0">
                <a:latin typeface="Times New Roman" pitchFamily="18" charset="0"/>
                <a:cs typeface="Times New Roman" pitchFamily="18" charset="0"/>
              </a:rPr>
              <a:t>Ex: -</a:t>
            </a:r>
          </a:p>
          <a:p>
            <a:pPr marL="0" indent="0">
              <a:buNone/>
            </a:pPr>
            <a:r>
              <a:rPr lang="en-US" sz="1400" u="sng" dirty="0" smtClean="0">
                <a:latin typeface="Times New Roman" pitchFamily="18" charset="0"/>
                <a:cs typeface="Times New Roman" pitchFamily="18" charset="0"/>
              </a:rPr>
              <a:t>Element Selector</a:t>
            </a:r>
          </a:p>
          <a:p>
            <a:pPr marL="0" indent="0">
              <a:buNone/>
            </a:pPr>
            <a:r>
              <a:rPr lang="en-US" sz="1400" dirty="0" err="1" smtClean="0">
                <a:latin typeface="Times New Roman" pitchFamily="18" charset="0"/>
                <a:cs typeface="Times New Roman" pitchFamily="18" charset="0"/>
              </a:rPr>
              <a:t>querySelector</a:t>
            </a:r>
            <a:r>
              <a:rPr lang="en-US" sz="1400" dirty="0" smtClean="0">
                <a:latin typeface="Times New Roman" pitchFamily="18" charset="0"/>
                <a:cs typeface="Times New Roman" pitchFamily="18" charset="0"/>
              </a:rPr>
              <a:t>(“p”)</a:t>
            </a:r>
          </a:p>
          <a:p>
            <a:pPr marL="0" indent="0">
              <a:buNone/>
            </a:pPr>
            <a:r>
              <a:rPr lang="en-US" sz="1400" dirty="0" err="1" smtClean="0">
                <a:latin typeface="Times New Roman" pitchFamily="18" charset="0"/>
                <a:cs typeface="Times New Roman" pitchFamily="18" charset="0"/>
              </a:rPr>
              <a:t>querySelector</a:t>
            </a:r>
            <a:r>
              <a:rPr lang="en-US" sz="1400" dirty="0">
                <a:latin typeface="Times New Roman" pitchFamily="18" charset="0"/>
                <a:cs typeface="Times New Roman" pitchFamily="18" charset="0"/>
              </a:rPr>
              <a:t>(“</a:t>
            </a:r>
            <a:r>
              <a:rPr lang="en-US" sz="1400" dirty="0" smtClean="0">
                <a:latin typeface="Times New Roman" pitchFamily="18" charset="0"/>
                <a:cs typeface="Times New Roman" pitchFamily="18" charset="0"/>
              </a:rPr>
              <a:t>p, h1”)</a:t>
            </a:r>
            <a:endParaRPr lang="en-US" sz="1400" dirty="0">
              <a:latin typeface="Times New Roman" pitchFamily="18" charset="0"/>
              <a:cs typeface="Times New Roman" pitchFamily="18" charset="0"/>
            </a:endParaRPr>
          </a:p>
          <a:p>
            <a:pPr marL="0" indent="0">
              <a:buNone/>
            </a:pPr>
            <a:endParaRPr lang="en-US" sz="1400" dirty="0" smtClean="0">
              <a:latin typeface="Times New Roman" pitchFamily="18" charset="0"/>
              <a:cs typeface="Times New Roman" pitchFamily="18" charset="0"/>
            </a:endParaRPr>
          </a:p>
          <a:p>
            <a:pPr marL="0" indent="0">
              <a:buNone/>
            </a:pPr>
            <a:r>
              <a:rPr lang="en-US" sz="1400" u="sng" dirty="0" smtClean="0">
                <a:latin typeface="Times New Roman" pitchFamily="18" charset="0"/>
                <a:cs typeface="Times New Roman" pitchFamily="18" charset="0"/>
              </a:rPr>
              <a:t>ID Selector</a:t>
            </a:r>
          </a:p>
          <a:p>
            <a:pPr marL="0" indent="0">
              <a:buNone/>
            </a:pPr>
            <a:r>
              <a:rPr lang="en-US" sz="1400" dirty="0" err="1" smtClean="0">
                <a:latin typeface="Times New Roman" pitchFamily="18" charset="0"/>
                <a:cs typeface="Times New Roman" pitchFamily="18" charset="0"/>
              </a:rPr>
              <a:t>querySelector</a:t>
            </a:r>
            <a:r>
              <a:rPr lang="en-US" sz="1400" dirty="0" smtClean="0">
                <a:latin typeface="Times New Roman" pitchFamily="18" charset="0"/>
                <a:cs typeface="Times New Roman" pitchFamily="18" charset="0"/>
              </a:rPr>
              <a:t>(“#show1”)</a:t>
            </a:r>
          </a:p>
          <a:p>
            <a:pPr marL="0" indent="0">
              <a:buNone/>
            </a:pPr>
            <a:r>
              <a:rPr lang="en-US" sz="1400" dirty="0" err="1" smtClean="0">
                <a:latin typeface="Times New Roman" pitchFamily="18" charset="0"/>
                <a:cs typeface="Times New Roman" pitchFamily="18" charset="0"/>
              </a:rPr>
              <a:t>querySelector</a:t>
            </a:r>
            <a:r>
              <a:rPr lang="en-US" sz="1400" dirty="0" smtClean="0">
                <a:latin typeface="Times New Roman" pitchFamily="18" charset="0"/>
                <a:cs typeface="Times New Roman" pitchFamily="18" charset="0"/>
              </a:rPr>
              <a:t>(“#show, #show1”)</a:t>
            </a:r>
          </a:p>
          <a:p>
            <a:pPr marL="0" indent="0">
              <a:buNone/>
            </a:pPr>
            <a:endParaRPr lang="en-US" sz="1400" dirty="0">
              <a:latin typeface="Times New Roman" pitchFamily="18" charset="0"/>
              <a:cs typeface="Times New Roman" pitchFamily="18" charset="0"/>
            </a:endParaRPr>
          </a:p>
          <a:p>
            <a:pPr marL="0" indent="0">
              <a:buNone/>
            </a:pPr>
            <a:r>
              <a:rPr lang="en-US" sz="1400" u="sng" dirty="0" smtClean="0">
                <a:latin typeface="Times New Roman" pitchFamily="18" charset="0"/>
                <a:cs typeface="Times New Roman" pitchFamily="18" charset="0"/>
              </a:rPr>
              <a:t>Class Selector </a:t>
            </a:r>
          </a:p>
          <a:p>
            <a:pPr marL="0" indent="0">
              <a:buNone/>
            </a:pPr>
            <a:r>
              <a:rPr lang="en-US" sz="1400" dirty="0" err="1" smtClean="0">
                <a:latin typeface="Times New Roman" pitchFamily="18" charset="0"/>
                <a:cs typeface="Times New Roman" pitchFamily="18" charset="0"/>
              </a:rPr>
              <a:t>querySelector</a:t>
            </a:r>
            <a:r>
              <a:rPr lang="en-US" sz="1400" dirty="0" smtClean="0">
                <a:latin typeface="Times New Roman" pitchFamily="18" charset="0"/>
                <a:cs typeface="Times New Roman" pitchFamily="18" charset="0"/>
              </a:rPr>
              <a:t>(“.geek”)</a:t>
            </a:r>
          </a:p>
          <a:p>
            <a:pPr marL="0" indent="0">
              <a:buNone/>
            </a:pPr>
            <a:r>
              <a:rPr lang="en-US" sz="1400" dirty="0" err="1" smtClean="0">
                <a:latin typeface="Times New Roman" pitchFamily="18" charset="0"/>
                <a:cs typeface="Times New Roman" pitchFamily="18" charset="0"/>
              </a:rPr>
              <a:t>querySelector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p.myclass</a:t>
            </a:r>
            <a:r>
              <a:rPr lang="en-US" sz="1400" dirty="0" smtClean="0">
                <a:latin typeface="Times New Roman" pitchFamily="18" charset="0"/>
                <a:cs typeface="Times New Roman" pitchFamily="18" charset="0"/>
              </a:rPr>
              <a:t>”)</a:t>
            </a:r>
            <a:endParaRPr lang="en-IN" sz="1400" dirty="0" smtClean="0">
              <a:latin typeface="Times New Roman" pitchFamily="18" charset="0"/>
              <a:cs typeface="Times New Roman" pitchFamily="18" charset="0"/>
            </a:endParaRPr>
          </a:p>
          <a:p>
            <a:pPr marL="0" indent="0">
              <a:buNone/>
            </a:pPr>
            <a:r>
              <a:rPr lang="en-US" sz="1400" dirty="0" err="1" smtClean="0">
                <a:latin typeface="Times New Roman" pitchFamily="18" charset="0"/>
                <a:cs typeface="Times New Roman" pitchFamily="18" charset="0"/>
              </a:rPr>
              <a:t>querySelector</a:t>
            </a:r>
            <a:r>
              <a:rPr lang="en-US" sz="1400" dirty="0" smtClean="0">
                <a:latin typeface="Times New Roman" pitchFamily="18" charset="0"/>
                <a:cs typeface="Times New Roman" pitchFamily="18" charset="0"/>
              </a:rPr>
              <a:t>(“</a:t>
            </a:r>
            <a:r>
              <a:rPr lang="en-US" sz="1400" dirty="0" smtClean="0">
                <a:cs typeface="Times New Roman" pitchFamily="18" charset="0"/>
              </a:rPr>
              <a:t>p &gt; </a:t>
            </a:r>
            <a:r>
              <a:rPr lang="en-US" sz="1400" dirty="0" err="1" smtClean="0">
                <a:latin typeface="Times New Roman" pitchFamily="18" charset="0"/>
                <a:cs typeface="Times New Roman" pitchFamily="18" charset="0"/>
              </a:rPr>
              <a:t>span.myclass</a:t>
            </a:r>
            <a:r>
              <a:rPr lang="en-US"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39636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smtClean="0">
                <a:latin typeface="Times New Roman" pitchFamily="18" charset="0"/>
                <a:cs typeface="Times New Roman" pitchFamily="18" charset="0"/>
              </a:rPr>
              <a:t>querySelectorAll</a:t>
            </a:r>
            <a:r>
              <a:rPr lang="en-US" sz="3600" dirty="0" smtClean="0">
                <a:latin typeface="Times New Roman" pitchFamily="18" charset="0"/>
                <a:cs typeface="Times New Roman" pitchFamily="18" charset="0"/>
              </a:rPr>
              <a:t>(“CSS Selector”)</a:t>
            </a:r>
            <a:endParaRPr lang="en-IN" sz="3600" dirty="0"/>
          </a:p>
        </p:txBody>
      </p:sp>
      <p:sp>
        <p:nvSpPr>
          <p:cNvPr id="3" name="Content Placeholder 2"/>
          <p:cNvSpPr>
            <a:spLocks noGrp="1"/>
          </p:cNvSpPr>
          <p:nvPr>
            <p:ph idx="1"/>
          </p:nvPr>
        </p:nvSpPr>
        <p:spPr>
          <a:xfrm>
            <a:off x="457200" y="819150"/>
            <a:ext cx="8229600" cy="3886200"/>
          </a:xfrm>
        </p:spPr>
        <p:txBody>
          <a:bodyPr>
            <a:normAutofit/>
          </a:bodyPr>
          <a:lstStyle/>
          <a:p>
            <a:pPr marL="0" indent="0">
              <a:buNone/>
            </a:pPr>
            <a:r>
              <a:rPr lang="en-US" sz="1600" dirty="0">
                <a:latin typeface="Times New Roman" pitchFamily="18" charset="0"/>
                <a:cs typeface="Times New Roman" pitchFamily="18" charset="0"/>
              </a:rPr>
              <a:t>The </a:t>
            </a:r>
            <a:r>
              <a:rPr lang="en-US" sz="1600" dirty="0" smtClean="0">
                <a:latin typeface="Times New Roman" pitchFamily="18" charset="0"/>
                <a:cs typeface="Times New Roman" pitchFamily="18" charset="0"/>
              </a:rPr>
              <a:t>method </a:t>
            </a: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 returns a static (not live) </a:t>
            </a:r>
            <a:r>
              <a:rPr lang="en-US" sz="1600" dirty="0" err="1">
                <a:latin typeface="Times New Roman" pitchFamily="18" charset="0"/>
                <a:cs typeface="Times New Roman" pitchFamily="18" charset="0"/>
              </a:rPr>
              <a:t>NodeList</a:t>
            </a:r>
            <a:r>
              <a:rPr lang="en-US" sz="1600" dirty="0">
                <a:latin typeface="Times New Roman" pitchFamily="18" charset="0"/>
                <a:cs typeface="Times New Roman" pitchFamily="18" charset="0"/>
              </a:rPr>
              <a:t> representing a list of the document's elements that match the specified group of selectors</a:t>
            </a:r>
            <a:r>
              <a:rPr lang="en-US" sz="1600" dirty="0" smtClean="0">
                <a:latin typeface="Times New Roman" pitchFamily="18" charset="0"/>
                <a:cs typeface="Times New Roman" pitchFamily="18" charset="0"/>
              </a:rPr>
              <a:t>.</a:t>
            </a:r>
          </a:p>
          <a:p>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NodeList</a:t>
            </a:r>
            <a:r>
              <a:rPr lang="en-US" sz="1600" dirty="0">
                <a:latin typeface="Times New Roman" pitchFamily="18" charset="0"/>
                <a:cs typeface="Times New Roman" pitchFamily="18" charset="0"/>
              </a:rPr>
              <a:t> object represents a collection of nodes. The nodes can be accessed by index numbers. The index starts at 0.</a:t>
            </a:r>
          </a:p>
          <a:p>
            <a:r>
              <a:rPr lang="en-US" sz="1600" dirty="0">
                <a:latin typeface="Times New Roman" pitchFamily="18" charset="0"/>
                <a:cs typeface="Times New Roman" pitchFamily="18" charset="0"/>
              </a:rPr>
              <a:t>You can use the length property of the </a:t>
            </a:r>
            <a:r>
              <a:rPr lang="en-US" sz="1600" dirty="0" err="1">
                <a:latin typeface="Times New Roman" pitchFamily="18" charset="0"/>
                <a:cs typeface="Times New Roman" pitchFamily="18" charset="0"/>
              </a:rPr>
              <a:t>NodeList</a:t>
            </a:r>
            <a:r>
              <a:rPr lang="en-US" sz="1600" dirty="0">
                <a:latin typeface="Times New Roman" pitchFamily="18" charset="0"/>
                <a:cs typeface="Times New Roman" pitchFamily="18" charset="0"/>
              </a:rPr>
              <a:t> object to determine the number of elements that matches the specified selector, then you can loop through all elements and extract the info you want.</a:t>
            </a:r>
          </a:p>
          <a:p>
            <a:r>
              <a:rPr lang="en-US" sz="1600" dirty="0">
                <a:latin typeface="Times New Roman" pitchFamily="18" charset="0"/>
                <a:cs typeface="Times New Roman" pitchFamily="18" charset="0"/>
              </a:rPr>
              <a:t>If the specified selectors include a CSS pseudo-element, the returned list is always empty</a:t>
            </a:r>
            <a:r>
              <a:rPr lang="en-US" sz="16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806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33800"/>
          </a:xfrm>
        </p:spPr>
        <p:txBody>
          <a:bodyPr>
            <a:noAutofit/>
          </a:bodyPr>
          <a:lstStyle/>
          <a:p>
            <a:pPr marL="0" indent="0">
              <a:buNone/>
            </a:pPr>
            <a:r>
              <a:rPr lang="en-US" sz="1600" u="sng" dirty="0" smtClean="0">
                <a:latin typeface="Times New Roman" pitchFamily="18" charset="0"/>
                <a:cs typeface="Times New Roman" pitchFamily="18" charset="0"/>
              </a:rPr>
              <a:t>Element </a:t>
            </a:r>
            <a:r>
              <a:rPr lang="en-US" sz="1600" u="sng" dirty="0">
                <a:latin typeface="Times New Roman" pitchFamily="18" charset="0"/>
                <a:cs typeface="Times New Roman" pitchFamily="18" charset="0"/>
              </a:rPr>
              <a:t>Selector</a:t>
            </a:r>
          </a:p>
          <a:p>
            <a:pPr marL="0" indent="0">
              <a:buNone/>
            </a:pPr>
            <a:r>
              <a:rPr lang="en-US" sz="1600" dirty="0" err="1" smtClean="0">
                <a:latin typeface="Times New Roman" pitchFamily="18" charset="0"/>
                <a:cs typeface="Times New Roman" pitchFamily="18" charset="0"/>
              </a:rPr>
              <a:t>querySelectorAll</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p</a:t>
            </a:r>
            <a:r>
              <a:rPr lang="en-US" sz="1600" dirty="0" smtClean="0">
                <a:latin typeface="Times New Roman" pitchFamily="18" charset="0"/>
                <a:cs typeface="Times New Roman" pitchFamily="18" charset="0"/>
              </a:rPr>
              <a:t>”)</a:t>
            </a:r>
          </a:p>
          <a:p>
            <a:pPr marL="0" indent="0">
              <a:buNone/>
            </a:pPr>
            <a:r>
              <a:rPr lang="en-US" sz="1600" dirty="0" err="1" smtClean="0">
                <a:latin typeface="Times New Roman" pitchFamily="18" charset="0"/>
                <a:cs typeface="Times New Roman" pitchFamily="18" charset="0"/>
              </a:rPr>
              <a:t>querySelectorAll</a:t>
            </a: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p, div, h1”)</a:t>
            </a: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r>
              <a:rPr lang="en-US" sz="1600" u="sng" dirty="0" smtClean="0">
                <a:latin typeface="Times New Roman" pitchFamily="18" charset="0"/>
                <a:cs typeface="Times New Roman" pitchFamily="18" charset="0"/>
              </a:rPr>
              <a:t>Class </a:t>
            </a:r>
            <a:r>
              <a:rPr lang="en-US" sz="1600" u="sng" dirty="0">
                <a:latin typeface="Times New Roman" pitchFamily="18" charset="0"/>
                <a:cs typeface="Times New Roman" pitchFamily="18" charset="0"/>
              </a:rPr>
              <a:t>Selector </a:t>
            </a:r>
          </a:p>
          <a:p>
            <a:pPr marL="0" indent="0">
              <a:buNone/>
            </a:pPr>
            <a:r>
              <a:rPr lang="en-US" sz="1600" dirty="0" err="1" smtClean="0">
                <a:latin typeface="Times New Roman" pitchFamily="18" charset="0"/>
                <a:cs typeface="Times New Roman" pitchFamily="18" charset="0"/>
              </a:rPr>
              <a:t>querySelectorAll</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geek”)</a:t>
            </a:r>
          </a:p>
          <a:p>
            <a:pPr marL="0" indent="0">
              <a:buNone/>
            </a:pPr>
            <a:r>
              <a:rPr lang="en-US" sz="1600" dirty="0" err="1" smtClean="0">
                <a:latin typeface="Times New Roman" pitchFamily="18" charset="0"/>
                <a:cs typeface="Times New Roman" pitchFamily="18" charset="0"/>
              </a:rPr>
              <a:t>querySelectorAll</a:t>
            </a:r>
            <a:r>
              <a:rPr lang="en-US" sz="1600" dirty="0" smtClean="0">
                <a:latin typeface="Times New Roman" pitchFamily="18" charset="0"/>
                <a:cs typeface="Times New Roman" pitchFamily="18" charset="0"/>
              </a:rPr>
              <a:t>(“</a:t>
            </a:r>
            <a:r>
              <a:rPr lang="en-US" sz="1600" dirty="0" err="1">
                <a:latin typeface="Times New Roman" pitchFamily="18" charset="0"/>
                <a:cs typeface="Times New Roman" pitchFamily="18" charset="0"/>
              </a:rPr>
              <a:t>p.myclass</a:t>
            </a:r>
            <a:r>
              <a:rPr lang="en-US" sz="1600"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0" indent="0">
              <a:buNone/>
            </a:pPr>
            <a:r>
              <a:rPr lang="en-US" sz="1600" dirty="0" err="1" smtClean="0">
                <a:latin typeface="Times New Roman" pitchFamily="18" charset="0"/>
                <a:cs typeface="Times New Roman" pitchFamily="18" charset="0"/>
              </a:rPr>
              <a:t>querySelectorAll</a:t>
            </a:r>
            <a:r>
              <a:rPr lang="en-US" sz="1600" dirty="0" smtClean="0">
                <a:latin typeface="Times New Roman" pitchFamily="18" charset="0"/>
                <a:cs typeface="Times New Roman" pitchFamily="18" charset="0"/>
              </a:rPr>
              <a:t>(“</a:t>
            </a:r>
            <a:r>
              <a:rPr lang="en-US" sz="1600" dirty="0">
                <a:cs typeface="Times New Roman" pitchFamily="18" charset="0"/>
              </a:rPr>
              <a:t>p &gt; </a:t>
            </a:r>
            <a:r>
              <a:rPr lang="en-US" sz="1600" dirty="0" err="1">
                <a:latin typeface="Times New Roman" pitchFamily="18" charset="0"/>
                <a:cs typeface="Times New Roman" pitchFamily="18" charset="0"/>
              </a:rPr>
              <a:t>span.myclass</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u="sng" dirty="0" smtClean="0">
                <a:latin typeface="Times New Roman" pitchFamily="18" charset="0"/>
                <a:cs typeface="Times New Roman" pitchFamily="18" charset="0"/>
              </a:rPr>
              <a:t>Attribute Selector</a:t>
            </a:r>
          </a:p>
          <a:p>
            <a:pPr marL="0" indent="0">
              <a:buNone/>
            </a:pPr>
            <a:r>
              <a:rPr lang="en-US" sz="1600" dirty="0" err="1" smtClean="0">
                <a:latin typeface="Times New Roman" pitchFamily="18" charset="0"/>
                <a:cs typeface="Times New Roman" pitchFamily="18" charset="0"/>
              </a:rPr>
              <a:t>querySelectorAll</a:t>
            </a:r>
            <a:r>
              <a:rPr lang="en-US" sz="1600" dirty="0" smtClean="0">
                <a:latin typeface="Times New Roman" pitchFamily="18" charset="0"/>
                <a:cs typeface="Times New Roman" pitchFamily="18" charset="0"/>
              </a:rPr>
              <a:t>(“div[id]”)</a:t>
            </a:r>
          </a:p>
          <a:p>
            <a:pPr marL="0" indent="0">
              <a:buNone/>
            </a:pPr>
            <a:r>
              <a:rPr lang="en-US" sz="1600" dirty="0" err="1" smtClean="0">
                <a:latin typeface="Times New Roman" pitchFamily="18" charset="0"/>
                <a:cs typeface="Times New Roman" pitchFamily="18" charset="0"/>
              </a:rPr>
              <a:t>querySelectorAll</a:t>
            </a: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div[id=‘geek’]”)</a:t>
            </a:r>
            <a:endParaRPr lang="en-US" sz="1600" dirty="0">
              <a:latin typeface="Times New Roman" pitchFamily="18" charset="0"/>
              <a:cs typeface="Times New Roman" pitchFamily="18" charset="0"/>
            </a:endParaRPr>
          </a:p>
          <a:p>
            <a:pPr marL="0" indent="0">
              <a:buNone/>
            </a:pPr>
            <a:endParaRPr lang="en-IN" sz="1400" dirty="0">
              <a:latin typeface="Times New Roman" pitchFamily="18" charset="0"/>
              <a:cs typeface="Times New Roman" pitchFamily="18" charset="0"/>
            </a:endParaRPr>
          </a:p>
          <a:p>
            <a:endParaRPr lang="en-IN" sz="1400" dirty="0"/>
          </a:p>
        </p:txBody>
      </p:sp>
      <p:sp>
        <p:nvSpPr>
          <p:cNvPr id="4" name="Title 1"/>
          <p:cNvSpPr>
            <a:spLocks noGrp="1"/>
          </p:cNvSpPr>
          <p:nvPr>
            <p:ph type="title"/>
          </p:nvPr>
        </p:nvSpPr>
        <p:spPr>
          <a:xfrm>
            <a:off x="457200" y="-19050"/>
            <a:ext cx="8229600" cy="857250"/>
          </a:xfrm>
        </p:spPr>
        <p:txBody>
          <a:bodyPr>
            <a:normAutofit/>
          </a:bodyPr>
          <a:lstStyle/>
          <a:p>
            <a:r>
              <a:rPr lang="en-US" sz="3600" dirty="0" err="1" smtClean="0">
                <a:latin typeface="Times New Roman" pitchFamily="18" charset="0"/>
                <a:cs typeface="Times New Roman" pitchFamily="18" charset="0"/>
              </a:rPr>
              <a:t>querySelectorAll</a:t>
            </a:r>
            <a:r>
              <a:rPr lang="en-US" sz="3600" dirty="0" smtClean="0">
                <a:latin typeface="Times New Roman" pitchFamily="18" charset="0"/>
                <a:cs typeface="Times New Roman" pitchFamily="18" charset="0"/>
              </a:rPr>
              <a:t>(“CSS Selector”)</a:t>
            </a:r>
            <a:endParaRPr lang="en-IN" sz="3600" dirty="0"/>
          </a:p>
        </p:txBody>
      </p:sp>
    </p:spTree>
    <p:extLst>
      <p:ext uri="{BB962C8B-B14F-4D97-AF65-F5344CB8AC3E}">
        <p14:creationId xmlns:p14="http://schemas.microsoft.com/office/powerpoint/2010/main" val="58972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a:latin typeface="Times New Roman" pitchFamily="18" charset="0"/>
                <a:cs typeface="Times New Roman" pitchFamily="18" charset="0"/>
              </a:rPr>
              <a:t>querySelectorAll</a:t>
            </a:r>
            <a:r>
              <a:rPr lang="en-US" sz="3600" dirty="0">
                <a:latin typeface="Times New Roman" pitchFamily="18" charset="0"/>
                <a:cs typeface="Times New Roman" pitchFamily="18" charset="0"/>
              </a:rPr>
              <a:t>(“CSS Selector”)</a:t>
            </a: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1600" b="1" dirty="0" smtClean="0">
                <a:latin typeface="Times New Roman" pitchFamily="18" charset="0"/>
                <a:cs typeface="Times New Roman" pitchFamily="18" charset="0"/>
              </a:rPr>
              <a:t>More specific</a:t>
            </a:r>
          </a:p>
          <a:p>
            <a:pPr marL="0" indent="0">
              <a:buNone/>
            </a:pPr>
            <a:r>
              <a:rPr lang="en-US" sz="1600" dirty="0">
                <a:cs typeface="Segoe UI Semibold" pitchFamily="34" charset="0"/>
              </a:rPr>
              <a:t>&lt;div id="show"&gt;</a:t>
            </a:r>
          </a:p>
          <a:p>
            <a:pPr marL="0" indent="0">
              <a:buNone/>
            </a:pPr>
            <a:r>
              <a:rPr lang="en-US" sz="1600" dirty="0">
                <a:cs typeface="Segoe UI Semibold" pitchFamily="34" charset="0"/>
              </a:rPr>
              <a:t>            &lt;p&gt;1st p inside div&lt;/p&gt;</a:t>
            </a:r>
          </a:p>
          <a:p>
            <a:pPr marL="0" indent="0">
              <a:buNone/>
            </a:pPr>
            <a:r>
              <a:rPr lang="en-US" sz="1600" dirty="0">
                <a:cs typeface="Segoe UI Semibold" pitchFamily="34" charset="0"/>
              </a:rPr>
              <a:t>            &lt;p class="geek"&gt;2nd p </a:t>
            </a:r>
            <a:r>
              <a:rPr lang="en-US" sz="1600" dirty="0" smtClean="0">
                <a:cs typeface="Segoe UI Semibold" pitchFamily="34" charset="0"/>
              </a:rPr>
              <a:t>&lt;span class=“</a:t>
            </a:r>
            <a:r>
              <a:rPr lang="en-US" sz="1600" dirty="0" err="1" smtClean="0">
                <a:cs typeface="Segoe UI Semibold" pitchFamily="34" charset="0"/>
              </a:rPr>
              <a:t>myspan</a:t>
            </a:r>
            <a:r>
              <a:rPr lang="en-US" sz="1600" dirty="0" smtClean="0">
                <a:cs typeface="Segoe UI Semibold" pitchFamily="34" charset="0"/>
              </a:rPr>
              <a:t>”&gt;inside&lt;/span&gt; &lt;</a:t>
            </a:r>
            <a:r>
              <a:rPr lang="en-US" sz="1600" dirty="0" err="1" smtClean="0">
                <a:cs typeface="Segoe UI Semibold" pitchFamily="34" charset="0"/>
              </a:rPr>
              <a:t>em</a:t>
            </a:r>
            <a:r>
              <a:rPr lang="en-US" sz="1600" dirty="0" smtClean="0">
                <a:cs typeface="Segoe UI Semibold" pitchFamily="34" charset="0"/>
              </a:rPr>
              <a:t>&gt;div&lt;/</a:t>
            </a:r>
            <a:r>
              <a:rPr lang="en-US" sz="1600" dirty="0" err="1" smtClean="0">
                <a:cs typeface="Segoe UI Semibold" pitchFamily="34" charset="0"/>
              </a:rPr>
              <a:t>em</a:t>
            </a:r>
            <a:r>
              <a:rPr lang="en-US" sz="1600" dirty="0" smtClean="0">
                <a:cs typeface="Segoe UI Semibold" pitchFamily="34" charset="0"/>
              </a:rPr>
              <a:t>&gt;&lt;/</a:t>
            </a:r>
            <a:r>
              <a:rPr lang="en-US" sz="1600" dirty="0">
                <a:cs typeface="Segoe UI Semibold" pitchFamily="34" charset="0"/>
              </a:rPr>
              <a:t>p&gt;</a:t>
            </a:r>
          </a:p>
          <a:p>
            <a:pPr marL="0" indent="0">
              <a:buNone/>
            </a:pPr>
            <a:r>
              <a:rPr lang="en-US" sz="1600" dirty="0">
                <a:cs typeface="Segoe UI Semibold" pitchFamily="34" charset="0"/>
              </a:rPr>
              <a:t> &lt;/div</a:t>
            </a:r>
            <a:r>
              <a:rPr lang="en-US" sz="1600" dirty="0" smtClean="0">
                <a:cs typeface="Segoe UI Semibold" pitchFamily="34" charset="0"/>
              </a:rPr>
              <a:t>&gt;</a:t>
            </a:r>
            <a:endParaRPr lang="en-US" sz="1600" dirty="0" smtClean="0">
              <a:latin typeface="Times New Roman" pitchFamily="18" charset="0"/>
              <a:cs typeface="Times New Roman" pitchFamily="18" charset="0"/>
            </a:endParaRP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data = </a:t>
            </a:r>
            <a:r>
              <a:rPr lang="en-US" sz="1600" dirty="0" err="1" smtClean="0">
                <a:latin typeface="Times New Roman" pitchFamily="18" charset="0"/>
                <a:cs typeface="Times New Roman" pitchFamily="18" charset="0"/>
              </a:rPr>
              <a:t>document.getElementById</a:t>
            </a:r>
            <a:r>
              <a:rPr lang="en-US" sz="1600" dirty="0" smtClean="0">
                <a:latin typeface="Times New Roman" pitchFamily="18" charset="0"/>
                <a:cs typeface="Times New Roman" pitchFamily="18" charset="0"/>
              </a:rPr>
              <a:t>(“show”);</a:t>
            </a: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result = </a:t>
            </a:r>
            <a:r>
              <a:rPr lang="en-US" sz="1600" dirty="0" err="1" smtClean="0">
                <a:latin typeface="Times New Roman" pitchFamily="18" charset="0"/>
                <a:cs typeface="Times New Roman" pitchFamily="18" charset="0"/>
              </a:rPr>
              <a:t>data.querySelectorAll</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span.myspan</a:t>
            </a:r>
            <a:r>
              <a:rPr lang="en-US" sz="1600" dirty="0" smtClean="0">
                <a:latin typeface="Times New Roman" pitchFamily="18" charset="0"/>
                <a:cs typeface="Times New Roman" pitchFamily="18" charset="0"/>
              </a:rPr>
              <a:t>”); </a:t>
            </a:r>
          </a:p>
          <a:p>
            <a:pPr marL="0" indent="0">
              <a:buNone/>
            </a:pPr>
            <a:endParaRPr lang="en-US" sz="1600" dirty="0">
              <a:latin typeface="Times New Roman" pitchFamily="18" charset="0"/>
              <a:cs typeface="Times New Roman" pitchFamily="18" charset="0"/>
            </a:endParaRP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result = </a:t>
            </a:r>
            <a:r>
              <a:rPr lang="en-US" sz="1600" dirty="0" err="1" smtClean="0">
                <a:latin typeface="Times New Roman" pitchFamily="18" charset="0"/>
                <a:cs typeface="Times New Roman" pitchFamily="18" charset="0"/>
              </a:rPr>
              <a:t>document.querySelectorAll</a:t>
            </a:r>
            <a:r>
              <a:rPr lang="en-IN" sz="1600" dirty="0" smtClean="0"/>
              <a:t>("#</a:t>
            </a:r>
            <a:r>
              <a:rPr lang="en-IN" sz="1600" dirty="0"/>
              <a:t>show &gt; .geek &gt; </a:t>
            </a:r>
            <a:r>
              <a:rPr lang="en-IN" sz="1600" dirty="0" err="1"/>
              <a:t>span.myspan</a:t>
            </a:r>
            <a:r>
              <a:rPr lang="en-IN" sz="1600" dirty="0" smtClean="0"/>
              <a:t>"</a:t>
            </a:r>
            <a:r>
              <a:rPr lang="en-US" sz="1600" dirty="0" smtClean="0">
                <a:latin typeface="Times New Roman" pitchFamily="18" charset="0"/>
                <a:cs typeface="Times New Roman" pitchFamily="18" charset="0"/>
              </a:rPr>
              <a:t>);</a:t>
            </a: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(“show</a:t>
            </a:r>
            <a:r>
              <a:rPr lang="en-US" sz="1600" dirty="0" smtClean="0">
                <a:latin typeface="Times New Roman" pitchFamily="18" charset="0"/>
                <a:cs typeface="Times New Roman" pitchFamily="18" charset="0"/>
              </a:rPr>
              <a:t>”).</a:t>
            </a:r>
            <a:r>
              <a:rPr lang="en-US" sz="1600" dirty="0" err="1">
                <a:latin typeface="Times New Roman" pitchFamily="18" charset="0"/>
                <a:cs typeface="Times New Roman" pitchFamily="18" charset="0"/>
              </a:rPr>
              <a:t>querySelectorAll</a:t>
            </a:r>
            <a:r>
              <a:rPr lang="en-US" sz="1600" dirty="0">
                <a:latin typeface="Times New Roman" pitchFamily="18" charset="0"/>
                <a:cs typeface="Times New Roman" pitchFamily="18" charset="0"/>
              </a:rPr>
              <a:t>(“</a:t>
            </a:r>
            <a:r>
              <a:rPr lang="en-US" sz="1600" dirty="0" err="1" smtClean="0">
                <a:latin typeface="Times New Roman" pitchFamily="18" charset="0"/>
                <a:cs typeface="Times New Roman" pitchFamily="18" charset="0"/>
              </a:rPr>
              <a:t>span.myspan</a:t>
            </a:r>
            <a:r>
              <a:rPr lang="en-US" sz="1600" dirty="0" smtClean="0">
                <a:latin typeface="Times New Roman" pitchFamily="18" charset="0"/>
                <a:cs typeface="Times New Roman" pitchFamily="18" charset="0"/>
              </a:rPr>
              <a:t>”);</a:t>
            </a: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(“show”).</a:t>
            </a:r>
            <a:r>
              <a:rPr lang="en-US" sz="1600" dirty="0" err="1">
                <a:latin typeface="Times New Roman" pitchFamily="18" charset="0"/>
                <a:cs typeface="Times New Roman" pitchFamily="18" charset="0"/>
              </a:rPr>
              <a:t>querySelectorAll</a:t>
            </a:r>
            <a:r>
              <a:rPr lang="en-US" sz="1600" dirty="0" smtClean="0">
                <a:latin typeface="Times New Roman" pitchFamily="18" charset="0"/>
                <a:cs typeface="Times New Roman" pitchFamily="18" charset="0"/>
              </a:rPr>
              <a:t>(“p, h1, span”);</a:t>
            </a: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3830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err="1">
                <a:latin typeface="Times New Roman" pitchFamily="18" charset="0"/>
                <a:cs typeface="Times New Roman" pitchFamily="18" charset="0"/>
              </a:rPr>
              <a:t>querySelectorAll</a:t>
            </a:r>
            <a:r>
              <a:rPr lang="en-US" sz="3600" dirty="0">
                <a:latin typeface="Times New Roman" pitchFamily="18" charset="0"/>
                <a:cs typeface="Times New Roman" pitchFamily="18" charset="0"/>
              </a:rPr>
              <a:t>(“CSS Selector”)</a:t>
            </a:r>
            <a:endParaRPr lang="en-IN" sz="3600" dirty="0"/>
          </a:p>
        </p:txBody>
      </p:sp>
      <p:sp>
        <p:nvSpPr>
          <p:cNvPr id="3" name="Content Placeholder 2"/>
          <p:cNvSpPr>
            <a:spLocks noGrp="1"/>
          </p:cNvSpPr>
          <p:nvPr>
            <p:ph idx="1"/>
          </p:nvPr>
        </p:nvSpPr>
        <p:spPr>
          <a:xfrm>
            <a:off x="457200" y="819150"/>
            <a:ext cx="8229600" cy="3394472"/>
          </a:xfrm>
        </p:spPr>
        <p:txBody>
          <a:bodyPr>
            <a:normAutofit/>
          </a:bodyPr>
          <a:lstStyle/>
          <a:p>
            <a:r>
              <a:rPr lang="en-IN" sz="2400" dirty="0" smtClean="0">
                <a:latin typeface="Times New Roman" pitchFamily="18" charset="0"/>
                <a:cs typeface="Times New Roman" pitchFamily="18" charset="0"/>
              </a:rPr>
              <a:t>Length Property</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len</a:t>
            </a:r>
            <a:r>
              <a:rPr lang="en-IN"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document.querySelectorAll</a:t>
            </a:r>
            <a:r>
              <a:rPr lang="en-US" sz="2000" dirty="0" smtClean="0">
                <a:latin typeface="Times New Roman" pitchFamily="18" charset="0"/>
                <a:cs typeface="Times New Roman" pitchFamily="18" charset="0"/>
              </a:rPr>
              <a:t>(“.geek”).length</a:t>
            </a:r>
          </a:p>
          <a:p>
            <a:pPr marL="0" indent="0">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Loop</a:t>
            </a:r>
          </a:p>
          <a:p>
            <a:pPr marL="0" indent="0">
              <a:buNone/>
            </a:pPr>
            <a:r>
              <a:rPr lang="en-US" sz="2000" dirty="0" smtClean="0">
                <a:latin typeface="Times New Roman" pitchFamily="18" charset="0"/>
                <a:cs typeface="Times New Roman" pitchFamily="18" charset="0"/>
              </a:rPr>
              <a:t>for (</a:t>
            </a:r>
            <a:r>
              <a:rPr lang="en-US" sz="2000" dirty="0" smtClean="0">
                <a:cs typeface="Times New Roman" pitchFamily="18" charset="0"/>
              </a:rPr>
              <a:t>i = 0</a:t>
            </a:r>
            <a:r>
              <a:rPr lang="en-US" sz="2000" dirty="0" smtClean="0">
                <a:latin typeface="Times New Roman" pitchFamily="18" charset="0"/>
                <a:cs typeface="Times New Roman" pitchFamily="18" charset="0"/>
              </a:rPr>
              <a:t>; </a:t>
            </a:r>
            <a:r>
              <a:rPr lang="en-US" sz="2000" dirty="0" smtClean="0">
                <a:cs typeface="Times New Roman" pitchFamily="18" charset="0"/>
              </a:rPr>
              <a:t>i &lt;</a:t>
            </a:r>
            <a:r>
              <a:rPr lang="en-US" sz="2000" dirty="0" err="1" smtClean="0">
                <a:cs typeface="Times New Roman" pitchFamily="18" charset="0"/>
              </a:rPr>
              <a:t>len</a:t>
            </a:r>
            <a:r>
              <a:rPr lang="en-US" sz="2000" dirty="0" smtClean="0">
                <a:latin typeface="Times New Roman" pitchFamily="18" charset="0"/>
                <a:cs typeface="Times New Roman" pitchFamily="18" charset="0"/>
              </a:rPr>
              <a:t>; i</a:t>
            </a:r>
            <a:r>
              <a:rPr lang="en-US" sz="2000" dirty="0" smtClean="0">
                <a:cs typeface="Times New Roman" pitchFamily="18" charset="0"/>
              </a:rPr>
              <a:t>++</a:t>
            </a:r>
            <a:r>
              <a:rPr lang="en-US" sz="2000" dirty="0" smtClean="0">
                <a:latin typeface="Times New Roman" pitchFamily="18" charset="0"/>
                <a:cs typeface="Times New Roman" pitchFamily="18" charset="0"/>
              </a:rPr>
              <a:t>){</a:t>
            </a:r>
          </a:p>
          <a:p>
            <a:pPr marL="457200" lvl="1" indent="0">
              <a:buNone/>
            </a:pP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result = </a:t>
            </a:r>
            <a:r>
              <a:rPr lang="en-US" sz="1800" dirty="0" err="1" smtClean="0">
                <a:latin typeface="Times New Roman" pitchFamily="18" charset="0"/>
                <a:cs typeface="Times New Roman" pitchFamily="18" charset="0"/>
              </a:rPr>
              <a:t>document.querySelectorAll</a:t>
            </a:r>
            <a:r>
              <a:rPr lang="en-US" sz="1800" dirty="0" smtClean="0">
                <a:latin typeface="Times New Roman" pitchFamily="18" charset="0"/>
                <a:cs typeface="Times New Roman" pitchFamily="18" charset="0"/>
              </a:rPr>
              <a:t>(“.geek”)[i];</a:t>
            </a:r>
          </a:p>
          <a:p>
            <a:pPr marL="457200" lvl="1" indent="0">
              <a:buNone/>
            </a:pP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(result +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9132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err="1" smtClean="0">
                <a:latin typeface="Times New Roman" pitchFamily="18" charset="0"/>
                <a:cs typeface="Times New Roman" pitchFamily="18" charset="0"/>
              </a:rPr>
              <a:t>innerHTML</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733800"/>
          </a:xfrm>
        </p:spPr>
        <p:txBody>
          <a:bodyPr>
            <a:normAutofit fontScale="92500" lnSpcReduction="20000"/>
          </a:bodyPr>
          <a:lstStyle/>
          <a:p>
            <a:pPr marL="0" indent="0">
              <a:buNone/>
            </a:pP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innerHTML</a:t>
            </a:r>
            <a:r>
              <a:rPr lang="en-US" sz="1800" dirty="0">
                <a:latin typeface="Times New Roman" pitchFamily="18" charset="0"/>
                <a:cs typeface="Times New Roman" pitchFamily="18" charset="0"/>
              </a:rPr>
              <a:t> property defines the HTML </a:t>
            </a:r>
            <a:r>
              <a:rPr lang="en-US" sz="1800" dirty="0" smtClean="0">
                <a:latin typeface="Times New Roman" pitchFamily="18" charset="0"/>
                <a:cs typeface="Times New Roman" pitchFamily="18" charset="0"/>
              </a:rPr>
              <a:t>content.</a:t>
            </a:r>
          </a:p>
          <a:p>
            <a:pPr marL="0" indent="0">
              <a:buNone/>
            </a:pPr>
            <a:r>
              <a:rPr lang="en-US" sz="1800" dirty="0">
                <a:latin typeface="Times New Roman" pitchFamily="18" charset="0"/>
                <a:cs typeface="Times New Roman" pitchFamily="18" charset="0"/>
              </a:rPr>
              <a:t>&lt;p id = “geek”&gt;Hello </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&lt;/p&gt;</a:t>
            </a:r>
          </a:p>
          <a:p>
            <a:pPr marL="0" indent="0">
              <a:buNone/>
            </a:pPr>
            <a:r>
              <a:rPr lang="en-US" sz="1800" dirty="0" err="1">
                <a:latin typeface="Times New Roman" pitchFamily="18" charset="0"/>
                <a:cs typeface="Times New Roman" pitchFamily="18" charset="0"/>
              </a:rPr>
              <a:t>document.getElementById</a:t>
            </a:r>
            <a:r>
              <a:rPr lang="en-US" sz="1800" dirty="0">
                <a:latin typeface="Times New Roman" pitchFamily="18" charset="0"/>
                <a:cs typeface="Times New Roman" pitchFamily="18" charset="0"/>
              </a:rPr>
              <a:t>(“geek</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innerHTML</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findelem</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document.getElementById</a:t>
            </a:r>
            <a:r>
              <a:rPr lang="en-US" sz="1800" dirty="0">
                <a:latin typeface="Times New Roman" pitchFamily="18" charset="0"/>
                <a:cs typeface="Times New Roman" pitchFamily="18" charset="0"/>
              </a:rPr>
              <a:t>(“geek</a:t>
            </a:r>
            <a:r>
              <a:rPr lang="en-US" sz="1800" dirty="0" smtClean="0">
                <a:latin typeface="Times New Roman" pitchFamily="18" charset="0"/>
                <a:cs typeface="Times New Roman" pitchFamily="18" charset="0"/>
              </a:rPr>
              <a:t>”);</a:t>
            </a:r>
          </a:p>
          <a:p>
            <a:pPr marL="0" indent="0">
              <a:buNone/>
            </a:pP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showcont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findelem.innerHTML</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showcont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showcont</a:t>
            </a:r>
            <a:r>
              <a:rPr lang="en-US" sz="1800" dirty="0" smtClean="0">
                <a:latin typeface="Times New Roman" pitchFamily="18" charset="0"/>
                <a:cs typeface="Times New Roman" pitchFamily="18" charset="0"/>
              </a:rPr>
              <a:t> = </a:t>
            </a:r>
            <a:r>
              <a:rPr lang="en-US" sz="1800" dirty="0" err="1">
                <a:latin typeface="Times New Roman" pitchFamily="18" charset="0"/>
                <a:cs typeface="Times New Roman" pitchFamily="18" charset="0"/>
              </a:rPr>
              <a:t>document.getElementById</a:t>
            </a:r>
            <a:r>
              <a:rPr lang="en-US" sz="1800" dirty="0">
                <a:latin typeface="Times New Roman" pitchFamily="18" charset="0"/>
                <a:cs typeface="Times New Roman" pitchFamily="18" charset="0"/>
              </a:rPr>
              <a:t>(“geek”).</a:t>
            </a:r>
            <a:r>
              <a:rPr lang="en-US" sz="1800" dirty="0" err="1">
                <a:latin typeface="Times New Roman" pitchFamily="18" charset="0"/>
                <a:cs typeface="Times New Roman" pitchFamily="18" charset="0"/>
              </a:rPr>
              <a:t>innerHTML</a:t>
            </a:r>
            <a:endParaRPr lang="en-US" sz="1800" dirty="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showcont</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&lt;p id = “geek</a:t>
            </a:r>
            <a:r>
              <a:rPr lang="en-US" sz="1800" dirty="0" smtClean="0">
                <a:latin typeface="Times New Roman" pitchFamily="18" charset="0"/>
                <a:cs typeface="Times New Roman" pitchFamily="18" charset="0"/>
              </a:rPr>
              <a:t>”&gt;     &lt;/</a:t>
            </a:r>
            <a:r>
              <a:rPr lang="en-US" sz="1800" dirty="0">
                <a:latin typeface="Times New Roman" pitchFamily="18" charset="0"/>
                <a:cs typeface="Times New Roman" pitchFamily="18" charset="0"/>
              </a:rPr>
              <a:t>p&gt;</a:t>
            </a:r>
          </a:p>
          <a:p>
            <a:pPr marL="0" indent="0">
              <a:buNone/>
            </a:pPr>
            <a:r>
              <a:rPr lang="en-US" sz="1800" dirty="0" err="1">
                <a:latin typeface="Times New Roman" pitchFamily="18" charset="0"/>
                <a:cs typeface="Times New Roman" pitchFamily="18" charset="0"/>
              </a:rPr>
              <a:t>document.getElementById</a:t>
            </a:r>
            <a:r>
              <a:rPr lang="en-US" sz="1800" dirty="0">
                <a:latin typeface="Times New Roman" pitchFamily="18" charset="0"/>
                <a:cs typeface="Times New Roman" pitchFamily="18" charset="0"/>
              </a:rPr>
              <a:t>(“geek”).</a:t>
            </a:r>
            <a:r>
              <a:rPr lang="en-US" sz="1800" dirty="0" err="1" smtClean="0">
                <a:latin typeface="Times New Roman" pitchFamily="18" charset="0"/>
                <a:cs typeface="Times New Roman" pitchFamily="18" charset="0"/>
              </a:rPr>
              <a:t>innerHTML</a:t>
            </a:r>
            <a:r>
              <a:rPr lang="en-US" sz="1800" dirty="0" smtClean="0">
                <a:latin typeface="Times New Roman" pitchFamily="18" charset="0"/>
                <a:cs typeface="Times New Roman" pitchFamily="18" charset="0"/>
              </a:rPr>
              <a:t> = “Geeky Shows”;</a:t>
            </a:r>
            <a:endParaRPr lang="en-US" sz="18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39686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err="1" smtClean="0">
                <a:latin typeface="Times New Roman" pitchFamily="18" charset="0"/>
                <a:cs typeface="Times New Roman" pitchFamily="18" charset="0"/>
              </a:rPr>
              <a:t>getElementById</a:t>
            </a:r>
            <a:r>
              <a:rPr lang="en-US" sz="4000" dirty="0" smtClean="0">
                <a:latin typeface="Times New Roman" pitchFamily="18" charset="0"/>
                <a:cs typeface="Times New Roman" pitchFamily="18" charset="0"/>
              </a:rPr>
              <a:t>(“</a:t>
            </a:r>
            <a:r>
              <a:rPr lang="en-US" sz="4000" dirty="0" err="1" smtClean="0">
                <a:latin typeface="Times New Roman" pitchFamily="18" charset="0"/>
                <a:cs typeface="Times New Roman" pitchFamily="18" charset="0"/>
              </a:rPr>
              <a:t>ID_Name</a:t>
            </a:r>
            <a:r>
              <a:rPr lang="en-US" sz="4000" dirty="0" smtClean="0">
                <a:latin typeface="Times New Roman" pitchFamily="18" charset="0"/>
                <a:cs typeface="Times New Roman" pitchFamily="18" charset="0"/>
              </a:rPr>
              <a: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600" dirty="0">
                <a:latin typeface="Times New Roman" pitchFamily="18" charset="0"/>
                <a:cs typeface="Times New Roman" pitchFamily="18" charset="0"/>
              </a:rPr>
              <a:t>The </a:t>
            </a:r>
            <a:r>
              <a:rPr lang="en-US" sz="1600" dirty="0" smtClean="0">
                <a:latin typeface="Times New Roman" pitchFamily="18" charset="0"/>
                <a:cs typeface="Times New Roman" pitchFamily="18" charset="0"/>
              </a:rPr>
              <a:t>method </a:t>
            </a:r>
            <a:r>
              <a:rPr lang="en-US" sz="1600" dirty="0" err="1">
                <a:latin typeface="Times New Roman" pitchFamily="18" charset="0"/>
                <a:cs typeface="Times New Roman" pitchFamily="18" charset="0"/>
              </a:rPr>
              <a:t>get</a:t>
            </a:r>
            <a:r>
              <a:rPr lang="en-US" sz="1600" b="1" dirty="0" err="1">
                <a:latin typeface="Times New Roman" pitchFamily="18" charset="0"/>
                <a:cs typeface="Times New Roman" pitchFamily="18" charset="0"/>
              </a:rPr>
              <a:t>E</a:t>
            </a:r>
            <a:r>
              <a:rPr lang="en-US" sz="1600" dirty="0" err="1">
                <a:latin typeface="Times New Roman" pitchFamily="18" charset="0"/>
                <a:cs typeface="Times New Roman" pitchFamily="18" charset="0"/>
              </a:rPr>
              <a:t>lement</a:t>
            </a:r>
            <a:r>
              <a:rPr lang="en-US" sz="1600" b="1" dirty="0" err="1">
                <a:latin typeface="Times New Roman" pitchFamily="18" charset="0"/>
                <a:cs typeface="Times New Roman" pitchFamily="18" charset="0"/>
              </a:rPr>
              <a:t>B</a:t>
            </a:r>
            <a:r>
              <a:rPr lang="en-US" sz="1600" dirty="0" err="1">
                <a:latin typeface="Times New Roman" pitchFamily="18" charset="0"/>
                <a:cs typeface="Times New Roman" pitchFamily="18" charset="0"/>
              </a:rPr>
              <a:t>y</a:t>
            </a:r>
            <a:r>
              <a:rPr lang="en-US" sz="1600" b="1" dirty="0" err="1">
                <a:latin typeface="Times New Roman" pitchFamily="18" charset="0"/>
                <a:cs typeface="Times New Roman" pitchFamily="18" charset="0"/>
              </a:rPr>
              <a:t>I</a:t>
            </a:r>
            <a:r>
              <a:rPr lang="en-US" sz="1600" dirty="0" err="1">
                <a:latin typeface="Times New Roman" pitchFamily="18" charset="0"/>
                <a:cs typeface="Times New Roman" pitchFamily="18" charset="0"/>
              </a:rPr>
              <a:t>d</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ID_Name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returns an Element object representing the element whose id property matches the specified string. Since element IDs are required to be unique if specified, they're a useful way to get access to a specific element quickly</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Ex: -</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getElementById</a:t>
            </a:r>
            <a:r>
              <a:rPr lang="en-US" sz="1600" dirty="0" smtClean="0">
                <a:latin typeface="Times New Roman" pitchFamily="18" charset="0"/>
                <a:cs typeface="Times New Roman" pitchFamily="18" charset="0"/>
              </a:rPr>
              <a:t>(“geek”) </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Where geek is id of that element. </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&lt;p id = “</a:t>
            </a:r>
            <a:r>
              <a:rPr lang="en-US" sz="1600" dirty="0" smtClean="0">
                <a:solidFill>
                  <a:srgbClr val="FF0000"/>
                </a:solidFill>
                <a:latin typeface="Times New Roman" pitchFamily="18" charset="0"/>
                <a:cs typeface="Times New Roman" pitchFamily="18" charset="0"/>
              </a:rPr>
              <a:t>geek</a:t>
            </a:r>
            <a:r>
              <a:rPr lang="en-US" sz="1600" dirty="0" smtClean="0">
                <a:latin typeface="Times New Roman" pitchFamily="18" charset="0"/>
                <a:cs typeface="Times New Roman" pitchFamily="18" charset="0"/>
              </a:rPr>
              <a:t>”&gt;Hello </a:t>
            </a:r>
            <a:r>
              <a:rPr lang="en-US" sz="1600" dirty="0" err="1" smtClean="0">
                <a:latin typeface="Times New Roman" pitchFamily="18" charset="0"/>
                <a:cs typeface="Times New Roman" pitchFamily="18" charset="0"/>
              </a:rPr>
              <a:t>Geekyshows</a:t>
            </a:r>
            <a:r>
              <a:rPr lang="en-US" sz="1600" dirty="0" smtClean="0">
                <a:latin typeface="Times New Roman" pitchFamily="18" charset="0"/>
                <a:cs typeface="Times New Roman" pitchFamily="18" charset="0"/>
              </a:rPr>
              <a:t>&lt;/p&gt;</a:t>
            </a:r>
          </a:p>
          <a:p>
            <a:pPr marL="0" indent="0">
              <a:buNone/>
            </a:pPr>
            <a:r>
              <a:rPr lang="en-US" sz="1600" dirty="0" err="1" smtClean="0">
                <a:latin typeface="Times New Roman" pitchFamily="18" charset="0"/>
                <a:cs typeface="Times New Roman" pitchFamily="18" charset="0"/>
              </a:rPr>
              <a:t>document.getElementById</a:t>
            </a:r>
            <a:r>
              <a:rPr lang="en-US" sz="1600" dirty="0" smtClean="0">
                <a:latin typeface="Times New Roman" pitchFamily="18" charset="0"/>
                <a:cs typeface="Times New Roman" pitchFamily="18" charset="0"/>
              </a:rPr>
              <a:t>(“</a:t>
            </a:r>
            <a:r>
              <a:rPr lang="en-US" sz="1600" dirty="0" smtClean="0">
                <a:solidFill>
                  <a:srgbClr val="FF0000"/>
                </a:solidFill>
                <a:latin typeface="Times New Roman" pitchFamily="18" charset="0"/>
                <a:cs typeface="Times New Roman" pitchFamily="18" charset="0"/>
              </a:rPr>
              <a:t>geek</a:t>
            </a:r>
            <a:r>
              <a:rPr lang="en-US" sz="1600" dirty="0" smtClean="0">
                <a:latin typeface="Times New Roman" pitchFamily="18" charset="0"/>
                <a:cs typeface="Times New Roman" pitchFamily="18" charset="0"/>
              </a:rPr>
              <a:t>”)</a:t>
            </a: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a:t>
            </a:r>
            <a:r>
              <a:rPr lang="en-US" sz="1600" dirty="0">
                <a:solidFill>
                  <a:srgbClr val="FF0000"/>
                </a:solidFill>
                <a:latin typeface="Times New Roman" pitchFamily="18" charset="0"/>
                <a:cs typeface="Times New Roman" pitchFamily="18" charset="0"/>
              </a:rPr>
              <a:t>geek</a:t>
            </a:r>
            <a:r>
              <a:rPr lang="en-US" sz="1600" dirty="0" smtClean="0">
                <a:latin typeface="Times New Roman" pitchFamily="18" charset="0"/>
                <a:cs typeface="Times New Roman" pitchFamily="18" charset="0"/>
              </a:rPr>
              <a:t>”)</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p id = </a:t>
            </a:r>
            <a:r>
              <a:rPr lang="en-US" sz="1600" dirty="0" smtClean="0">
                <a:latin typeface="Times New Roman" pitchFamily="18" charset="0"/>
                <a:cs typeface="Times New Roman" pitchFamily="18" charset="0"/>
              </a:rPr>
              <a:t>“</a:t>
            </a:r>
            <a:r>
              <a:rPr lang="en-US" sz="1600" dirty="0" smtClean="0">
                <a:solidFill>
                  <a:srgbClr val="FF0000"/>
                </a:solidFill>
                <a:latin typeface="Times New Roman" pitchFamily="18" charset="0"/>
                <a:cs typeface="Times New Roman" pitchFamily="18" charset="0"/>
              </a:rPr>
              <a:t>find</a:t>
            </a:r>
            <a:r>
              <a:rPr lang="en-US" sz="1600" dirty="0" smtClean="0">
                <a:latin typeface="Times New Roman" pitchFamily="18" charset="0"/>
                <a:cs typeface="Times New Roman" pitchFamily="18" charset="0"/>
              </a:rPr>
              <a:t>”&gt;Bye </a:t>
            </a:r>
            <a:r>
              <a:rPr lang="en-US" sz="1600" dirty="0" err="1" smtClean="0">
                <a:latin typeface="Times New Roman" pitchFamily="18" charset="0"/>
                <a:cs typeface="Times New Roman" pitchFamily="18" charset="0"/>
              </a:rPr>
              <a:t>Geekyshows</a:t>
            </a:r>
            <a:r>
              <a:rPr lang="en-US" sz="1600" dirty="0">
                <a:latin typeface="Times New Roman" pitchFamily="18" charset="0"/>
                <a:cs typeface="Times New Roman" pitchFamily="18" charset="0"/>
              </a:rPr>
              <a:t>&lt;/p&gt;</a:t>
            </a:r>
          </a:p>
          <a:p>
            <a:pPr marL="0" indent="0">
              <a:buNone/>
            </a:pPr>
            <a:r>
              <a:rPr lang="en-US" sz="1600" dirty="0" err="1">
                <a:latin typeface="Times New Roman" pitchFamily="18" charset="0"/>
                <a:cs typeface="Times New Roman" pitchFamily="18" charset="0"/>
              </a:rPr>
              <a:t>document.getElementById</a:t>
            </a:r>
            <a:r>
              <a:rPr lang="en-US" sz="1600" dirty="0" smtClean="0">
                <a:latin typeface="Times New Roman" pitchFamily="18" charset="0"/>
                <a:cs typeface="Times New Roman" pitchFamily="18" charset="0"/>
              </a:rPr>
              <a:t>(“</a:t>
            </a:r>
            <a:r>
              <a:rPr lang="en-US" sz="1600" dirty="0" smtClean="0">
                <a:solidFill>
                  <a:srgbClr val="FF0000"/>
                </a:solidFill>
                <a:latin typeface="Times New Roman" pitchFamily="18" charset="0"/>
                <a:cs typeface="Times New Roman" pitchFamily="18" charset="0"/>
              </a:rPr>
              <a:t>find</a:t>
            </a:r>
            <a:r>
              <a:rPr lang="en-US" sz="1600" dirty="0" smtClean="0">
                <a:latin typeface="Times New Roman" pitchFamily="18" charset="0"/>
                <a:cs typeface="Times New Roman" pitchFamily="18" charset="0"/>
              </a:rPr>
              <a:t>”)</a:t>
            </a: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smtClean="0">
                <a:latin typeface="Times New Roman" pitchFamily="18" charset="0"/>
                <a:cs typeface="Times New Roman" pitchFamily="18" charset="0"/>
              </a:rPr>
              <a:t>(“</a:t>
            </a:r>
            <a:r>
              <a:rPr lang="en-US" sz="1600" dirty="0" smtClean="0">
                <a:solidFill>
                  <a:srgbClr val="FF0000"/>
                </a:solidFill>
                <a:latin typeface="Times New Roman" pitchFamily="18" charset="0"/>
                <a:cs typeface="Times New Roman" pitchFamily="18" charset="0"/>
              </a:rPr>
              <a:t>find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35486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smtClean="0">
                <a:latin typeface="Times New Roman" pitchFamily="18" charset="0"/>
                <a:cs typeface="Times New Roman" pitchFamily="18" charset="0"/>
              </a:rPr>
              <a:t>getElementsByTagName</a:t>
            </a:r>
            <a:r>
              <a:rPr lang="en-US" sz="3600" dirty="0" smtClean="0">
                <a:latin typeface="Times New Roman" pitchFamily="18" charset="0"/>
                <a:cs typeface="Times New Roman" pitchFamily="18" charset="0"/>
              </a:rPr>
              <a:t>(“</a:t>
            </a:r>
            <a:r>
              <a:rPr lang="en-US" sz="3600" dirty="0" err="1" smtClean="0">
                <a:latin typeface="Times New Roman" pitchFamily="18" charset="0"/>
                <a:cs typeface="Times New Roman" pitchFamily="18" charset="0"/>
              </a:rPr>
              <a:t>Tag_Name</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800" dirty="0">
                <a:latin typeface="Times New Roman" pitchFamily="18" charset="0"/>
                <a:cs typeface="Times New Roman" pitchFamily="18" charset="0"/>
              </a:rPr>
              <a:t>The </a:t>
            </a:r>
            <a:r>
              <a:rPr lang="en-US" sz="1800" dirty="0" smtClean="0">
                <a:latin typeface="Times New Roman" pitchFamily="18" charset="0"/>
                <a:cs typeface="Times New Roman" pitchFamily="18" charset="0"/>
              </a:rPr>
              <a:t>method </a:t>
            </a:r>
            <a:r>
              <a:rPr lang="en-US" sz="1800" dirty="0" err="1" smtClean="0">
                <a:latin typeface="Times New Roman" pitchFamily="18" charset="0"/>
                <a:cs typeface="Times New Roman" pitchFamily="18" charset="0"/>
              </a:rPr>
              <a:t>get</a:t>
            </a:r>
            <a:r>
              <a:rPr lang="en-US" sz="1800" b="1" dirty="0" err="1" smtClean="0">
                <a:latin typeface="Times New Roman" pitchFamily="18" charset="0"/>
                <a:cs typeface="Times New Roman" pitchFamily="18" charset="0"/>
              </a:rPr>
              <a:t>E</a:t>
            </a:r>
            <a:r>
              <a:rPr lang="en-US" sz="1800" dirty="0" err="1" smtClean="0">
                <a:latin typeface="Times New Roman" pitchFamily="18" charset="0"/>
                <a:cs typeface="Times New Roman" pitchFamily="18" charset="0"/>
              </a:rPr>
              <a:t>lement</a:t>
            </a:r>
            <a:r>
              <a:rPr lang="en-US" sz="1800" dirty="0" err="1" smtClean="0">
                <a:solidFill>
                  <a:srgbClr val="FF0000"/>
                </a:solidFill>
                <a:latin typeface="Times New Roman" pitchFamily="18" charset="0"/>
                <a:cs typeface="Times New Roman" pitchFamily="18" charset="0"/>
              </a:rPr>
              <a:t>s</a:t>
            </a:r>
            <a:r>
              <a:rPr lang="en-US" sz="1800" b="1" dirty="0" err="1" smtClean="0">
                <a:latin typeface="Times New Roman" pitchFamily="18" charset="0"/>
                <a:cs typeface="Times New Roman" pitchFamily="18" charset="0"/>
              </a:rPr>
              <a:t>B</a:t>
            </a:r>
            <a:r>
              <a:rPr lang="en-US" sz="1800" dirty="0" err="1" smtClean="0">
                <a:latin typeface="Times New Roman" pitchFamily="18" charset="0"/>
                <a:cs typeface="Times New Roman" pitchFamily="18" charset="0"/>
              </a:rPr>
              <a:t>y</a:t>
            </a:r>
            <a:r>
              <a:rPr lang="en-US" sz="1800" b="1" dirty="0" err="1" smtClean="0">
                <a:latin typeface="Times New Roman" pitchFamily="18" charset="0"/>
                <a:cs typeface="Times New Roman" pitchFamily="18" charset="0"/>
              </a:rPr>
              <a:t>T</a:t>
            </a:r>
            <a:r>
              <a:rPr lang="en-US" sz="1800" dirty="0" err="1" smtClean="0">
                <a:latin typeface="Times New Roman" pitchFamily="18" charset="0"/>
                <a:cs typeface="Times New Roman" pitchFamily="18" charset="0"/>
              </a:rPr>
              <a:t>ag</a:t>
            </a:r>
            <a:r>
              <a:rPr lang="en-US" sz="1800" b="1" dirty="0" err="1" smtClean="0">
                <a:latin typeface="Times New Roman" pitchFamily="18" charset="0"/>
                <a:cs typeface="Times New Roman" pitchFamily="18" charset="0"/>
              </a:rPr>
              <a:t>N</a:t>
            </a:r>
            <a:r>
              <a:rPr lang="en-US" sz="1800" dirty="0" err="1" smtClean="0">
                <a:latin typeface="Times New Roman" pitchFamily="18" charset="0"/>
                <a:cs typeface="Times New Roman" pitchFamily="18" charset="0"/>
              </a:rPr>
              <a:t>ame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Tag_Name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returns </a:t>
            </a:r>
            <a:r>
              <a:rPr lang="en-US" sz="1800" dirty="0" smtClean="0">
                <a:latin typeface="Times New Roman" pitchFamily="18" charset="0"/>
                <a:cs typeface="Times New Roman" pitchFamily="18" charset="0"/>
              </a:rPr>
              <a:t>a live </a:t>
            </a:r>
            <a:r>
              <a:rPr lang="en-US" sz="1800" dirty="0">
                <a:latin typeface="Times New Roman" pitchFamily="18" charset="0"/>
                <a:cs typeface="Times New Roman" pitchFamily="18" charset="0"/>
              </a:rPr>
              <a:t>node list meaning that it updates itself with the DOM tree automatically, </a:t>
            </a:r>
            <a:r>
              <a:rPr lang="en-US" sz="1800" dirty="0" smtClean="0">
                <a:latin typeface="Times New Roman" pitchFamily="18" charset="0"/>
                <a:cs typeface="Times New Roman" pitchFamily="18" charset="0"/>
              </a:rPr>
              <a:t>so modification of the DOM tree will be reflected in the returned collection. The returned Node List or Collection of Nodes can be accessed by index numbers starting with index 0 . </a:t>
            </a:r>
          </a:p>
          <a:p>
            <a:r>
              <a:rPr lang="en-US" sz="1800" dirty="0" smtClean="0">
                <a:latin typeface="Times New Roman" pitchFamily="18" charset="0"/>
                <a:cs typeface="Times New Roman" pitchFamily="18" charset="0"/>
              </a:rPr>
              <a:t>This method accepts a string indicating the type of elements that be retrieved, a special value “ * ” returns all elements in </a:t>
            </a:r>
            <a:r>
              <a:rPr lang="en-US" sz="1800" dirty="0">
                <a:latin typeface="Times New Roman" pitchFamily="18" charset="0"/>
                <a:cs typeface="Times New Roman" pitchFamily="18" charset="0"/>
              </a:rPr>
              <a:t>the documents.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You </a:t>
            </a:r>
            <a:r>
              <a:rPr lang="en-US" sz="1800" dirty="0">
                <a:latin typeface="Times New Roman" pitchFamily="18" charset="0"/>
                <a:cs typeface="Times New Roman" pitchFamily="18" charset="0"/>
              </a:rPr>
              <a:t>can use the length property of the </a:t>
            </a:r>
            <a:r>
              <a:rPr lang="en-US" sz="1800" dirty="0" err="1">
                <a:latin typeface="Times New Roman" pitchFamily="18" charset="0"/>
                <a:cs typeface="Times New Roman" pitchFamily="18" charset="0"/>
              </a:rPr>
              <a:t>NodeList</a:t>
            </a:r>
            <a:r>
              <a:rPr lang="en-US" sz="1800" dirty="0">
                <a:latin typeface="Times New Roman" pitchFamily="18" charset="0"/>
                <a:cs typeface="Times New Roman" pitchFamily="18" charset="0"/>
              </a:rPr>
              <a:t> object to determine the number of elements with the specified tag name, then you can loop through all elements and extract the info you want</a:t>
            </a:r>
            <a:r>
              <a:rPr lang="en-US" sz="1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9601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err="1" smtClean="0">
                <a:latin typeface="Times New Roman" pitchFamily="18" charset="0"/>
                <a:cs typeface="Times New Roman" pitchFamily="18" charset="0"/>
              </a:rPr>
              <a:t>getElementsByTagName</a:t>
            </a:r>
            <a:r>
              <a:rPr lang="en-US" sz="3600" dirty="0" smtClean="0">
                <a:latin typeface="Times New Roman" pitchFamily="18" charset="0"/>
                <a:cs typeface="Times New Roman" pitchFamily="18" charset="0"/>
              </a:rPr>
              <a:t>(“</a:t>
            </a:r>
            <a:r>
              <a:rPr lang="en-US" sz="3600" dirty="0" err="1" smtClean="0">
                <a:latin typeface="Times New Roman" pitchFamily="18" charset="0"/>
                <a:cs typeface="Times New Roman" pitchFamily="18" charset="0"/>
              </a:rPr>
              <a:t>Tag_Name</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600" dirty="0" err="1" smtClean="0">
                <a:latin typeface="Times New Roman" pitchFamily="18" charset="0"/>
                <a:cs typeface="Times New Roman" pitchFamily="18" charset="0"/>
              </a:rPr>
              <a:t>getElementsByTagName</a:t>
            </a:r>
            <a:r>
              <a:rPr lang="en-US" sz="1600" dirty="0" smtClean="0">
                <a:latin typeface="Times New Roman" pitchFamily="18" charset="0"/>
                <a:cs typeface="Times New Roman" pitchFamily="18" charset="0"/>
              </a:rPr>
              <a:t>(“p”)</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Where p is name of Tag.</a:t>
            </a:r>
          </a:p>
          <a:p>
            <a:pPr marL="0" indent="0">
              <a:buNone/>
            </a:pPr>
            <a:endParaRPr lang="en-US" sz="1000" dirty="0" smtClean="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getElementsByTagName</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The parameter value </a:t>
            </a:r>
            <a:r>
              <a:rPr lang="en-US" sz="1600" dirty="0">
                <a:latin typeface="Times New Roman" pitchFamily="18" charset="0"/>
                <a:cs typeface="Times New Roman" pitchFamily="18" charset="0"/>
              </a:rPr>
              <a:t>"*" returns all elements in the document.</a:t>
            </a:r>
          </a:p>
          <a:p>
            <a:pPr marL="0" indent="0">
              <a:buNone/>
            </a:pPr>
            <a:endParaRPr lang="en-US" sz="1100" dirty="0" smtClean="0">
              <a:latin typeface="Times New Roman" pitchFamily="18" charset="0"/>
              <a:cs typeface="Times New Roman" pitchFamily="18" charset="0"/>
            </a:endParaRPr>
          </a:p>
          <a:p>
            <a:pPr marL="0" indent="0">
              <a:buNone/>
            </a:pPr>
            <a:r>
              <a:rPr lang="en-US" sz="1600" dirty="0" smtClean="0">
                <a:cs typeface="Segoe UI Semibold" pitchFamily="34" charset="0"/>
              </a:rPr>
              <a:t>&lt;</a:t>
            </a:r>
            <a:r>
              <a:rPr lang="en-US" sz="1600" dirty="0">
                <a:cs typeface="Segoe UI Semibold" pitchFamily="34" charset="0"/>
              </a:rPr>
              <a:t>p id = “geek”&gt;Hello </a:t>
            </a:r>
            <a:r>
              <a:rPr lang="en-US" sz="1600" dirty="0" err="1">
                <a:cs typeface="Segoe UI Semibold" pitchFamily="34" charset="0"/>
              </a:rPr>
              <a:t>Geekyshows</a:t>
            </a:r>
            <a:r>
              <a:rPr lang="en-US" sz="1600" dirty="0">
                <a:cs typeface="Segoe UI Semibold" pitchFamily="34" charset="0"/>
              </a:rPr>
              <a:t>&lt;/p&gt;</a:t>
            </a:r>
          </a:p>
          <a:p>
            <a:pPr marL="0" indent="0">
              <a:buNone/>
            </a:pPr>
            <a:r>
              <a:rPr lang="en-US" sz="1600" dirty="0" err="1" smtClean="0">
                <a:cs typeface="Segoe UI Semibold" pitchFamily="34" charset="0"/>
              </a:rPr>
              <a:t>document.getElementsByTagName</a:t>
            </a:r>
            <a:r>
              <a:rPr lang="en-US" sz="1600" dirty="0" smtClean="0">
                <a:cs typeface="Segoe UI Semibold" pitchFamily="34" charset="0"/>
              </a:rPr>
              <a:t>(“p”)</a:t>
            </a:r>
          </a:p>
          <a:p>
            <a:pPr marL="0" indent="0">
              <a:buNone/>
            </a:pPr>
            <a:r>
              <a:rPr lang="en-US" sz="1600" dirty="0" err="1">
                <a:cs typeface="Segoe UI Semibold" pitchFamily="34" charset="0"/>
              </a:rPr>
              <a:t>var</a:t>
            </a:r>
            <a:r>
              <a:rPr lang="en-US" sz="1600" dirty="0">
                <a:cs typeface="Segoe UI Semibold" pitchFamily="34" charset="0"/>
              </a:rPr>
              <a:t> result = </a:t>
            </a:r>
            <a:r>
              <a:rPr lang="en-US" sz="1600" dirty="0" err="1">
                <a:cs typeface="Segoe UI Semibold" pitchFamily="34" charset="0"/>
              </a:rPr>
              <a:t>document.getElementsByTagName</a:t>
            </a:r>
            <a:r>
              <a:rPr lang="en-US" sz="1600" dirty="0">
                <a:cs typeface="Segoe UI Semibold" pitchFamily="34" charset="0"/>
              </a:rPr>
              <a:t>(“p”)</a:t>
            </a:r>
          </a:p>
          <a:p>
            <a:pPr marL="0" indent="0">
              <a:buNone/>
            </a:pPr>
            <a:endParaRPr lang="en-US" sz="1600" dirty="0">
              <a:cs typeface="Segoe UI Semibold" pitchFamily="34" charset="0"/>
            </a:endParaRPr>
          </a:p>
          <a:p>
            <a:pPr marL="0" indent="0">
              <a:buNone/>
            </a:pPr>
            <a:r>
              <a:rPr lang="en-US" sz="1600" dirty="0" smtClean="0">
                <a:cs typeface="Segoe UI Semibold" pitchFamily="34" charset="0"/>
              </a:rPr>
              <a:t>&lt;h1 </a:t>
            </a:r>
            <a:r>
              <a:rPr lang="en-US" sz="1600" dirty="0">
                <a:cs typeface="Segoe UI Semibold" pitchFamily="34" charset="0"/>
              </a:rPr>
              <a:t>id = “find”&gt;Bye </a:t>
            </a:r>
            <a:r>
              <a:rPr lang="en-US" sz="1600" dirty="0" err="1">
                <a:cs typeface="Segoe UI Semibold" pitchFamily="34" charset="0"/>
              </a:rPr>
              <a:t>Geekyshows</a:t>
            </a:r>
            <a:r>
              <a:rPr lang="en-US" sz="1600" dirty="0" smtClean="0">
                <a:cs typeface="Segoe UI Semibold" pitchFamily="34" charset="0"/>
              </a:rPr>
              <a:t>&lt;/h1&gt;</a:t>
            </a:r>
            <a:endParaRPr lang="en-US" sz="1600" dirty="0">
              <a:cs typeface="Segoe UI Semibold" pitchFamily="34" charset="0"/>
            </a:endParaRPr>
          </a:p>
          <a:p>
            <a:pPr marL="0" indent="0">
              <a:buNone/>
            </a:pPr>
            <a:r>
              <a:rPr lang="en-US" sz="1600" dirty="0" err="1" smtClean="0">
                <a:cs typeface="Segoe UI Semibold" pitchFamily="34" charset="0"/>
              </a:rPr>
              <a:t>document.getElementsByTagName</a:t>
            </a:r>
            <a:r>
              <a:rPr lang="en-US" sz="1600" dirty="0" smtClean="0">
                <a:cs typeface="Segoe UI Semibold" pitchFamily="34" charset="0"/>
              </a:rPr>
              <a:t>(“h1”)</a:t>
            </a:r>
            <a:endParaRPr lang="en-IN" sz="1400" dirty="0"/>
          </a:p>
          <a:p>
            <a:pPr marL="0" indent="0">
              <a:buNone/>
            </a:pPr>
            <a:r>
              <a:rPr lang="en-US" sz="1600" dirty="0" err="1">
                <a:cs typeface="Segoe UI Semibold" pitchFamily="34" charset="0"/>
              </a:rPr>
              <a:t>var</a:t>
            </a:r>
            <a:r>
              <a:rPr lang="en-US" sz="1600" dirty="0">
                <a:cs typeface="Segoe UI Semibold" pitchFamily="34" charset="0"/>
              </a:rPr>
              <a:t> result = </a:t>
            </a:r>
            <a:r>
              <a:rPr lang="en-US" sz="1600" dirty="0" err="1">
                <a:cs typeface="Segoe UI Semibold" pitchFamily="34" charset="0"/>
              </a:rPr>
              <a:t>document.getElementsByTagName</a:t>
            </a:r>
            <a:r>
              <a:rPr lang="en-US" sz="1600" dirty="0" smtClean="0">
                <a:cs typeface="Segoe UI Semibold" pitchFamily="34" charset="0"/>
              </a:rPr>
              <a:t>(“h1”)</a:t>
            </a:r>
            <a:endParaRPr lang="en-US" sz="1600" dirty="0">
              <a:cs typeface="Segoe UI Semibold" pitchFamily="34" charset="0"/>
            </a:endParaRPr>
          </a:p>
        </p:txBody>
      </p:sp>
    </p:spTree>
    <p:extLst>
      <p:ext uri="{BB962C8B-B14F-4D97-AF65-F5344CB8AC3E}">
        <p14:creationId xmlns:p14="http://schemas.microsoft.com/office/powerpoint/2010/main" val="87386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smtClean="0">
                <a:latin typeface="Times New Roman" pitchFamily="18" charset="0"/>
                <a:cs typeface="Times New Roman" pitchFamily="18" charset="0"/>
              </a:rPr>
              <a:t>getElementsByTagName</a:t>
            </a:r>
            <a:r>
              <a:rPr lang="en-US" sz="3600" dirty="0">
                <a:latin typeface="Times New Roman" pitchFamily="18" charset="0"/>
                <a:cs typeface="Times New Roman" pitchFamily="18" charset="0"/>
              </a:rPr>
              <a:t>(“</a:t>
            </a:r>
            <a:r>
              <a:rPr lang="en-US" sz="3600" dirty="0" err="1">
                <a:latin typeface="Times New Roman" pitchFamily="18" charset="0"/>
                <a:cs typeface="Times New Roman" pitchFamily="18" charset="0"/>
              </a:rPr>
              <a:t>Tag_Name</a:t>
            </a:r>
            <a:r>
              <a:rPr lang="en-US" sz="36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600" b="1" dirty="0" smtClean="0">
                <a:latin typeface="Times New Roman" pitchFamily="18" charset="0"/>
                <a:cs typeface="Times New Roman" pitchFamily="18" charset="0"/>
              </a:rPr>
              <a:t>More specific</a:t>
            </a:r>
          </a:p>
          <a:p>
            <a:pPr marL="0" indent="0">
              <a:buNone/>
            </a:pPr>
            <a:r>
              <a:rPr lang="en-US" sz="1600" dirty="0" err="1" smtClean="0">
                <a:latin typeface="Times New Roman" pitchFamily="18" charset="0"/>
                <a:cs typeface="Times New Roman" pitchFamily="18" charset="0"/>
              </a:rPr>
              <a:t>document.body.getElementsByTagName</a:t>
            </a:r>
            <a:r>
              <a:rPr lang="en-US" sz="1600" dirty="0" smtClean="0">
                <a:latin typeface="Times New Roman" pitchFamily="18" charset="0"/>
                <a:cs typeface="Times New Roman" pitchFamily="18" charset="0"/>
              </a:rPr>
              <a:t>(“*”);</a:t>
            </a:r>
          </a:p>
          <a:p>
            <a:pPr marL="0" indent="0">
              <a:buNone/>
            </a:pPr>
            <a:endParaRPr lang="en-US" sz="1600" dirty="0" smtClean="0">
              <a:latin typeface="Times New Roman" pitchFamily="18" charset="0"/>
              <a:cs typeface="Times New Roman" pitchFamily="18" charset="0"/>
            </a:endParaRPr>
          </a:p>
          <a:p>
            <a:pPr marL="0" indent="0">
              <a:buNone/>
            </a:pPr>
            <a:r>
              <a:rPr lang="en-US" sz="1600" dirty="0">
                <a:cs typeface="Segoe UI Semibold" pitchFamily="34" charset="0"/>
              </a:rPr>
              <a:t>&lt;p id = “geek”&gt;</a:t>
            </a:r>
            <a:r>
              <a:rPr lang="en-US" sz="1600" dirty="0" smtClean="0">
                <a:cs typeface="Segoe UI Semibold" pitchFamily="34" charset="0"/>
              </a:rPr>
              <a:t>Hello  </a:t>
            </a:r>
          </a:p>
          <a:p>
            <a:pPr marL="0" indent="0">
              <a:buNone/>
            </a:pPr>
            <a:r>
              <a:rPr lang="en-US" sz="1600" dirty="0">
                <a:cs typeface="Segoe UI Semibold" pitchFamily="34" charset="0"/>
              </a:rPr>
              <a:t>	</a:t>
            </a:r>
            <a:r>
              <a:rPr lang="en-US" sz="1600" dirty="0" smtClean="0">
                <a:cs typeface="Segoe UI Semibold" pitchFamily="34" charset="0"/>
              </a:rPr>
              <a:t>&lt;span&gt;</a:t>
            </a:r>
            <a:r>
              <a:rPr lang="en-US" sz="1600" dirty="0" err="1" smtClean="0">
                <a:cs typeface="Segoe UI Semibold" pitchFamily="34" charset="0"/>
              </a:rPr>
              <a:t>Geekyshows</a:t>
            </a:r>
            <a:r>
              <a:rPr lang="en-US" sz="1600" dirty="0" smtClean="0">
                <a:cs typeface="Segoe UI Semibold" pitchFamily="34" charset="0"/>
              </a:rPr>
              <a:t>&lt;/span&gt; </a:t>
            </a:r>
          </a:p>
          <a:p>
            <a:pPr marL="0" indent="0">
              <a:buNone/>
            </a:pPr>
            <a:r>
              <a:rPr lang="en-US" sz="1600" dirty="0">
                <a:cs typeface="Segoe UI Semibold" pitchFamily="34" charset="0"/>
              </a:rPr>
              <a:t>	</a:t>
            </a:r>
            <a:r>
              <a:rPr lang="en-US" sz="1600" dirty="0" smtClean="0">
                <a:cs typeface="Segoe UI Semibold" pitchFamily="34" charset="0"/>
              </a:rPr>
              <a:t>&lt;</a:t>
            </a:r>
            <a:r>
              <a:rPr lang="en-US" sz="1600" dirty="0" err="1" smtClean="0">
                <a:cs typeface="Segoe UI Semibold" pitchFamily="34" charset="0"/>
              </a:rPr>
              <a:t>em</a:t>
            </a:r>
            <a:r>
              <a:rPr lang="en-US" sz="1600" dirty="0" smtClean="0">
                <a:cs typeface="Segoe UI Semibold" pitchFamily="34" charset="0"/>
              </a:rPr>
              <a:t>&gt;World&lt;/</a:t>
            </a:r>
            <a:r>
              <a:rPr lang="en-US" sz="1600" dirty="0" err="1" smtClean="0">
                <a:cs typeface="Segoe UI Semibold" pitchFamily="34" charset="0"/>
              </a:rPr>
              <a:t>em</a:t>
            </a:r>
            <a:r>
              <a:rPr lang="en-US" sz="1600" dirty="0" smtClean="0">
                <a:cs typeface="Segoe UI Semibold" pitchFamily="34" charset="0"/>
              </a:rPr>
              <a:t>&gt; </a:t>
            </a:r>
          </a:p>
          <a:p>
            <a:pPr marL="0" indent="0">
              <a:buNone/>
            </a:pPr>
            <a:r>
              <a:rPr lang="en-US" sz="1600" dirty="0" smtClean="0">
                <a:cs typeface="Segoe UI Semibold" pitchFamily="34" charset="0"/>
              </a:rPr>
              <a:t>&lt;/</a:t>
            </a:r>
            <a:r>
              <a:rPr lang="en-US" sz="1600" dirty="0">
                <a:cs typeface="Segoe UI Semibold" pitchFamily="34" charset="0"/>
              </a:rPr>
              <a:t>p</a:t>
            </a:r>
            <a:r>
              <a:rPr lang="en-US" sz="1600" dirty="0" smtClean="0">
                <a:cs typeface="Segoe UI Semibold" pitchFamily="34" charset="0"/>
              </a:rPr>
              <a:t>&gt;</a:t>
            </a:r>
            <a:endParaRPr lang="en-US" sz="1600" dirty="0">
              <a:latin typeface="Times New Roman" pitchFamily="18" charset="0"/>
              <a:cs typeface="Times New Roman" pitchFamily="18" charset="0"/>
            </a:endParaRP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getSpan</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document.getElementById</a:t>
            </a:r>
            <a:r>
              <a:rPr lang="en-US" sz="1600" dirty="0" smtClean="0">
                <a:latin typeface="Times New Roman" pitchFamily="18" charset="0"/>
                <a:cs typeface="Times New Roman" pitchFamily="18" charset="0"/>
              </a:rPr>
              <a:t>(“geek”);</a:t>
            </a: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result = </a:t>
            </a:r>
            <a:r>
              <a:rPr lang="en-US" sz="1600" dirty="0" err="1" smtClean="0">
                <a:latin typeface="Times New Roman" pitchFamily="18" charset="0"/>
                <a:cs typeface="Times New Roman" pitchFamily="18" charset="0"/>
              </a:rPr>
              <a:t>getSpan.getElementsByTagName</a:t>
            </a:r>
            <a:r>
              <a:rPr lang="en-US" sz="1600" dirty="0" smtClean="0">
                <a:latin typeface="Times New Roman" pitchFamily="18" charset="0"/>
                <a:cs typeface="Times New Roman" pitchFamily="18" charset="0"/>
              </a:rPr>
              <a:t>(“span”); </a:t>
            </a:r>
          </a:p>
          <a:p>
            <a:pPr marL="0" indent="0">
              <a:buNone/>
            </a:pPr>
            <a:endParaRPr lang="en-US" sz="1600" dirty="0">
              <a:latin typeface="Times New Roman" pitchFamily="18" charset="0"/>
              <a:cs typeface="Times New Roman" pitchFamily="18" charset="0"/>
            </a:endParaRP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result = </a:t>
            </a:r>
            <a:r>
              <a:rPr lang="en-US" sz="1600" dirty="0" err="1" smtClean="0">
                <a:latin typeface="Times New Roman" pitchFamily="18" charset="0"/>
                <a:cs typeface="Times New Roman" pitchFamily="18" charset="0"/>
              </a:rPr>
              <a:t>document.getElementById</a:t>
            </a:r>
            <a:r>
              <a:rPr lang="en-US" sz="1600" dirty="0" smtClean="0">
                <a:latin typeface="Times New Roman" pitchFamily="18" charset="0"/>
                <a:cs typeface="Times New Roman" pitchFamily="18" charset="0"/>
              </a:rPr>
              <a:t>(“geek”).</a:t>
            </a:r>
            <a:r>
              <a:rPr lang="en-US" sz="1600" dirty="0" err="1" smtClean="0">
                <a:latin typeface="Times New Roman" pitchFamily="18" charset="0"/>
                <a:cs typeface="Times New Roman" pitchFamily="18" charset="0"/>
              </a:rPr>
              <a:t>getElementsByTagName</a:t>
            </a:r>
            <a:r>
              <a:rPr lang="en-US" sz="1600" dirty="0" smtClean="0">
                <a:latin typeface="Times New Roman" pitchFamily="18" charset="0"/>
                <a:cs typeface="Times New Roman" pitchFamily="18" charset="0"/>
              </a:rPr>
              <a:t>(“span”);</a:t>
            </a:r>
          </a:p>
          <a:p>
            <a:pPr marL="0" indent="0">
              <a:buNone/>
            </a:pPr>
            <a:endParaRPr lang="en-US" sz="1600" dirty="0">
              <a:latin typeface="Times New Roman" pitchFamily="18" charset="0"/>
              <a:cs typeface="Times New Roman" pitchFamily="18" charset="0"/>
            </a:endParaRP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(“geek”).</a:t>
            </a:r>
            <a:r>
              <a:rPr lang="en-US" sz="1600" dirty="0" err="1">
                <a:latin typeface="Times New Roman" pitchFamily="18" charset="0"/>
                <a:cs typeface="Times New Roman" pitchFamily="18" charset="0"/>
              </a:rPr>
              <a:t>getElementsByTagName</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6978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err="1">
                <a:latin typeface="Times New Roman" pitchFamily="18" charset="0"/>
                <a:cs typeface="Times New Roman" pitchFamily="18" charset="0"/>
              </a:rPr>
              <a:t>getElementsByTagName</a:t>
            </a:r>
            <a:r>
              <a:rPr lang="en-US" sz="3600" dirty="0" smtClean="0">
                <a:latin typeface="Times New Roman" pitchFamily="18" charset="0"/>
                <a:cs typeface="Times New Roman" pitchFamily="18" charset="0"/>
              </a:rPr>
              <a:t>(“</a:t>
            </a:r>
            <a:r>
              <a:rPr lang="en-US" sz="3600" dirty="0" err="1">
                <a:latin typeface="Times New Roman" pitchFamily="18" charset="0"/>
                <a:cs typeface="Times New Roman" pitchFamily="18" charset="0"/>
              </a:rPr>
              <a:t>Tag_Name</a:t>
            </a:r>
            <a:r>
              <a:rPr lang="en-US" sz="3600" dirty="0" smtClean="0">
                <a:latin typeface="Times New Roman" pitchFamily="18" charset="0"/>
                <a:cs typeface="Times New Roman" pitchFamily="18" charset="0"/>
              </a:rPr>
              <a:t>”)</a:t>
            </a:r>
            <a:endParaRPr lang="en-IN" sz="3600" dirty="0"/>
          </a:p>
        </p:txBody>
      </p:sp>
      <p:sp>
        <p:nvSpPr>
          <p:cNvPr id="3" name="Content Placeholder 2"/>
          <p:cNvSpPr>
            <a:spLocks noGrp="1"/>
          </p:cNvSpPr>
          <p:nvPr>
            <p:ph idx="1"/>
          </p:nvPr>
        </p:nvSpPr>
        <p:spPr>
          <a:xfrm>
            <a:off x="457200" y="819150"/>
            <a:ext cx="8229600" cy="4038600"/>
          </a:xfrm>
        </p:spPr>
        <p:txBody>
          <a:bodyPr>
            <a:normAutofit/>
          </a:bodyPr>
          <a:lstStyle/>
          <a:p>
            <a:r>
              <a:rPr lang="en-IN" sz="2000" dirty="0" smtClean="0">
                <a:latin typeface="Times New Roman" pitchFamily="18" charset="0"/>
                <a:cs typeface="Times New Roman" pitchFamily="18" charset="0"/>
              </a:rPr>
              <a:t>Length Property</a:t>
            </a:r>
          </a:p>
          <a:p>
            <a:pPr marL="0" indent="0">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var</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len</a:t>
            </a:r>
            <a:r>
              <a:rPr lang="en-IN"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document.getElementsByTagName</a:t>
            </a:r>
            <a:r>
              <a:rPr lang="en-US" sz="1800" dirty="0">
                <a:latin typeface="Times New Roman" pitchFamily="18" charset="0"/>
                <a:cs typeface="Times New Roman" pitchFamily="18" charset="0"/>
              </a:rPr>
              <a:t>(“p</a:t>
            </a:r>
            <a:r>
              <a:rPr lang="en-US" sz="1800" dirty="0" smtClean="0">
                <a:latin typeface="Times New Roman" pitchFamily="18" charset="0"/>
                <a:cs typeface="Times New Roman" pitchFamily="18" charset="0"/>
              </a:rPr>
              <a:t>”).length</a:t>
            </a:r>
          </a:p>
          <a:p>
            <a:pPr marL="0" indent="0">
              <a:buNone/>
            </a:pPr>
            <a:endParaRPr lang="en-US" sz="1800" dirty="0" smtClean="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var</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data </a:t>
            </a:r>
            <a:r>
              <a:rPr lang="en-IN"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document.getElementsByTagName</a:t>
            </a:r>
            <a:r>
              <a:rPr lang="en-US" sz="1800" dirty="0">
                <a:latin typeface="Times New Roman" pitchFamily="18" charset="0"/>
                <a:cs typeface="Times New Roman" pitchFamily="18" charset="0"/>
              </a:rPr>
              <a:t>(“p</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len</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data.length</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Loop</a:t>
            </a:r>
          </a:p>
        </p:txBody>
      </p:sp>
      <p:sp>
        <p:nvSpPr>
          <p:cNvPr id="5" name="Rectangle 4"/>
          <p:cNvSpPr/>
          <p:nvPr/>
        </p:nvSpPr>
        <p:spPr>
          <a:xfrm>
            <a:off x="609600" y="3337977"/>
            <a:ext cx="7772400" cy="1138773"/>
          </a:xfrm>
          <a:prstGeom prst="rect">
            <a:avLst/>
          </a:prstGeom>
        </p:spPr>
        <p:txBody>
          <a:bodyPr wrap="square">
            <a:spAutoFit/>
          </a:bodyPr>
          <a:lstStyle/>
          <a:p>
            <a:r>
              <a:rPr lang="en-US" dirty="0">
                <a:latin typeface="Times New Roman" pitchFamily="18" charset="0"/>
                <a:cs typeface="Times New Roman" pitchFamily="18" charset="0"/>
              </a:rPr>
              <a:t>for (</a:t>
            </a:r>
            <a:r>
              <a:rPr lang="en-US" dirty="0">
                <a:cs typeface="Times New Roman" pitchFamily="18" charset="0"/>
              </a:rPr>
              <a:t>i = 0</a:t>
            </a:r>
            <a:r>
              <a:rPr lang="en-US" dirty="0">
                <a:latin typeface="Times New Roman" pitchFamily="18" charset="0"/>
                <a:cs typeface="Times New Roman" pitchFamily="18" charset="0"/>
              </a:rPr>
              <a:t>; </a:t>
            </a:r>
            <a:r>
              <a:rPr lang="en-US" dirty="0">
                <a:cs typeface="Times New Roman" pitchFamily="18" charset="0"/>
              </a:rPr>
              <a:t>i &lt;</a:t>
            </a:r>
            <a:r>
              <a:rPr lang="en-US" dirty="0" err="1">
                <a:cs typeface="Times New Roman" pitchFamily="18" charset="0"/>
              </a:rPr>
              <a:t>len</a:t>
            </a:r>
            <a:r>
              <a:rPr lang="en-US" dirty="0">
                <a:latin typeface="Times New Roman" pitchFamily="18" charset="0"/>
                <a:cs typeface="Times New Roman" pitchFamily="18" charset="0"/>
              </a:rPr>
              <a:t>; i</a:t>
            </a:r>
            <a:r>
              <a:rPr lang="en-US" dirty="0">
                <a:cs typeface="Times New Roman" pitchFamily="18" charset="0"/>
              </a:rPr>
              <a:t>++</a:t>
            </a:r>
            <a:r>
              <a:rPr lang="en-US" dirty="0">
                <a:latin typeface="Times New Roman" pitchFamily="18" charset="0"/>
                <a:cs typeface="Times New Roman" pitchFamily="18" charset="0"/>
              </a:rPr>
              <a:t>){</a:t>
            </a:r>
          </a:p>
          <a:p>
            <a:pPr lvl="1"/>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smtClean="0">
                <a:latin typeface="Times New Roman" pitchFamily="18" charset="0"/>
                <a:cs typeface="Times New Roman" pitchFamily="18" charset="0"/>
              </a:rPr>
              <a:t>document.getElementsByTagName</a:t>
            </a:r>
            <a:r>
              <a:rPr lang="en-US" sz="1600" dirty="0">
                <a:latin typeface="Times New Roman" pitchFamily="18" charset="0"/>
                <a:cs typeface="Times New Roman" pitchFamily="18" charset="0"/>
              </a:rPr>
              <a:t>(“p”)[i];</a:t>
            </a:r>
          </a:p>
          <a:p>
            <a:pPr lvl="1"/>
            <a:r>
              <a:rPr lang="en-US" sz="1600" dirty="0" err="1">
                <a:latin typeface="Times New Roman" pitchFamily="18" charset="0"/>
                <a:cs typeface="Times New Roman" pitchFamily="18" charset="0"/>
              </a:rPr>
              <a:t>document.write</a:t>
            </a:r>
            <a:r>
              <a:rPr lang="en-US" sz="1600" dirty="0">
                <a:latin typeface="Times New Roman" pitchFamily="18" charset="0"/>
                <a:cs typeface="Times New Roman" pitchFamily="18" charset="0"/>
              </a:rPr>
              <a:t>(result +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&gt;”);</a:t>
            </a:r>
          </a:p>
          <a:p>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6" name="Rectangle 5"/>
          <p:cNvSpPr/>
          <p:nvPr/>
        </p:nvSpPr>
        <p:spPr>
          <a:xfrm>
            <a:off x="614855" y="3337977"/>
            <a:ext cx="6324600" cy="1138773"/>
          </a:xfrm>
          <a:prstGeom prst="rect">
            <a:avLst/>
          </a:prstGeom>
        </p:spPr>
        <p:txBody>
          <a:bodyPr wrap="square">
            <a:spAutoFit/>
          </a:bodyPr>
          <a:lstStyle/>
          <a:p>
            <a:r>
              <a:rPr lang="en-US" dirty="0">
                <a:latin typeface="Times New Roman" pitchFamily="18" charset="0"/>
                <a:cs typeface="Times New Roman" pitchFamily="18" charset="0"/>
              </a:rPr>
              <a:t>for (</a:t>
            </a:r>
            <a:r>
              <a:rPr lang="en-US" dirty="0">
                <a:cs typeface="Times New Roman" pitchFamily="18" charset="0"/>
              </a:rPr>
              <a:t>i = 0</a:t>
            </a:r>
            <a:r>
              <a:rPr lang="en-US" dirty="0">
                <a:latin typeface="Times New Roman" pitchFamily="18" charset="0"/>
                <a:cs typeface="Times New Roman" pitchFamily="18" charset="0"/>
              </a:rPr>
              <a:t>; </a:t>
            </a:r>
            <a:r>
              <a:rPr lang="en-US" dirty="0">
                <a:cs typeface="Times New Roman" pitchFamily="18" charset="0"/>
              </a:rPr>
              <a:t>i </a:t>
            </a:r>
            <a:r>
              <a:rPr lang="en-US" dirty="0" smtClean="0">
                <a:cs typeface="Times New Roman" pitchFamily="18" charset="0"/>
              </a:rPr>
              <a:t>&lt;</a:t>
            </a:r>
            <a:r>
              <a:rPr lang="en-US" dirty="0" err="1" smtClean="0">
                <a:cs typeface="Times New Roman" pitchFamily="18" charset="0"/>
              </a:rPr>
              <a:t>a.length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a:t>
            </a:r>
            <a:r>
              <a:rPr lang="en-US" dirty="0">
                <a:cs typeface="Times New Roman" pitchFamily="18" charset="0"/>
              </a:rPr>
              <a:t>++</a:t>
            </a:r>
            <a:r>
              <a:rPr lang="en-US" dirty="0">
                <a:latin typeface="Times New Roman" pitchFamily="18" charset="0"/>
                <a:cs typeface="Times New Roman" pitchFamily="18" charset="0"/>
              </a:rPr>
              <a:t>){</a:t>
            </a:r>
          </a:p>
          <a:p>
            <a:pPr lvl="1"/>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smtClean="0">
                <a:latin typeface="Times New Roman" pitchFamily="18" charset="0"/>
                <a:cs typeface="Times New Roman" pitchFamily="18" charset="0"/>
              </a:rPr>
              <a:t>document.getElementsByTagName</a:t>
            </a:r>
            <a:r>
              <a:rPr lang="en-US" sz="1600" dirty="0">
                <a:latin typeface="Times New Roman" pitchFamily="18" charset="0"/>
                <a:cs typeface="Times New Roman" pitchFamily="18" charset="0"/>
              </a:rPr>
              <a:t>(“p”)[i];</a:t>
            </a:r>
          </a:p>
          <a:p>
            <a:pPr lvl="1"/>
            <a:r>
              <a:rPr lang="en-US" sz="1600" dirty="0" err="1">
                <a:latin typeface="Times New Roman" pitchFamily="18" charset="0"/>
                <a:cs typeface="Times New Roman" pitchFamily="18" charset="0"/>
              </a:rPr>
              <a:t>document.write</a:t>
            </a:r>
            <a:r>
              <a:rPr lang="en-US" sz="1600" dirty="0">
                <a:latin typeface="Times New Roman" pitchFamily="18" charset="0"/>
                <a:cs typeface="Times New Roman" pitchFamily="18" charset="0"/>
              </a:rPr>
              <a:t>(result +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&gt;”);</a:t>
            </a:r>
          </a:p>
          <a:p>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283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smtClean="0">
                <a:latin typeface="Times New Roman" pitchFamily="18" charset="0"/>
                <a:cs typeface="Times New Roman" pitchFamily="18" charset="0"/>
              </a:rPr>
              <a:t>getElementsByClassName</a:t>
            </a:r>
            <a:r>
              <a:rPr lang="en-US" sz="3600" dirty="0" smtClean="0">
                <a:latin typeface="Times New Roman" pitchFamily="18" charset="0"/>
                <a:cs typeface="Times New Roman" pitchFamily="18" charset="0"/>
              </a:rPr>
              <a:t>(“</a:t>
            </a:r>
            <a:r>
              <a:rPr lang="en-US" sz="3600" dirty="0" err="1" smtClean="0">
                <a:latin typeface="Times New Roman" pitchFamily="18" charset="0"/>
                <a:cs typeface="Times New Roman" pitchFamily="18" charset="0"/>
              </a:rPr>
              <a:t>Class_Name</a:t>
            </a:r>
            <a:r>
              <a:rPr lang="en-US" sz="3600" dirty="0">
                <a:latin typeface="Times New Roman" pitchFamily="18" charset="0"/>
                <a:cs typeface="Times New Roman" pitchFamily="18" charset="0"/>
              </a:rPr>
              <a:t>”)</a:t>
            </a:r>
            <a:endParaRPr lang="en-IN" sz="36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latin typeface="Times New Roman" pitchFamily="18" charset="0"/>
                <a:cs typeface="Times New Roman" pitchFamily="18" charset="0"/>
              </a:rPr>
              <a:t>The </a:t>
            </a:r>
            <a:r>
              <a:rPr lang="en-US" sz="1800" dirty="0" smtClean="0">
                <a:latin typeface="Times New Roman" pitchFamily="18" charset="0"/>
                <a:cs typeface="Times New Roman" pitchFamily="18" charset="0"/>
              </a:rPr>
              <a:t>Method </a:t>
            </a:r>
            <a:r>
              <a:rPr lang="en-US" sz="1800" dirty="0" err="1" smtClean="0">
                <a:latin typeface="Times New Roman" pitchFamily="18" charset="0"/>
                <a:cs typeface="Times New Roman" pitchFamily="18" charset="0"/>
              </a:rPr>
              <a:t>getElementsByClassName</a:t>
            </a:r>
            <a:r>
              <a:rPr lang="en-US" sz="1800" dirty="0">
                <a:latin typeface="Times New Roman" pitchFamily="18" charset="0"/>
                <a:cs typeface="Times New Roman" pitchFamily="18" charset="0"/>
              </a:rPr>
              <a:t>() returns a live node list meaning that it updates itself with the DOM tree automatically, so modification of the DOM tree will be reflected in the returned collection. The returned Node List or Collection of Nodes can be accessed by index numbers starting with index 0 . </a:t>
            </a:r>
          </a:p>
          <a:p>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method accepts </a:t>
            </a:r>
            <a:r>
              <a:rPr lang="en-US" sz="1800" dirty="0" smtClean="0">
                <a:latin typeface="Times New Roman" pitchFamily="18" charset="0"/>
                <a:cs typeface="Times New Roman" pitchFamily="18" charset="0"/>
              </a:rPr>
              <a:t>string </a:t>
            </a:r>
            <a:r>
              <a:rPr lang="en-US" sz="1800" dirty="0">
                <a:latin typeface="Times New Roman" pitchFamily="18" charset="0"/>
                <a:cs typeface="Times New Roman" pitchFamily="18" charset="0"/>
              </a:rPr>
              <a:t>indicating the </a:t>
            </a:r>
            <a:r>
              <a:rPr lang="en-US" sz="1800" dirty="0" smtClean="0">
                <a:latin typeface="Times New Roman" pitchFamily="18" charset="0"/>
                <a:cs typeface="Times New Roman" pitchFamily="18" charset="0"/>
              </a:rPr>
              <a:t>class name </a:t>
            </a:r>
            <a:r>
              <a:rPr lang="en-US" sz="1800" dirty="0">
                <a:latin typeface="Times New Roman" pitchFamily="18" charset="0"/>
                <a:cs typeface="Times New Roman" pitchFamily="18" charset="0"/>
              </a:rPr>
              <a:t>of elements that be </a:t>
            </a:r>
            <a:r>
              <a:rPr lang="en-US" sz="1800" dirty="0" smtClean="0">
                <a:latin typeface="Times New Roman" pitchFamily="18" charset="0"/>
                <a:cs typeface="Times New Roman" pitchFamily="18" charset="0"/>
              </a:rPr>
              <a:t>retrieved</a:t>
            </a:r>
          </a:p>
          <a:p>
            <a:r>
              <a:rPr lang="en-US" sz="1800" dirty="0" smtClean="0">
                <a:latin typeface="Times New Roman" pitchFamily="18" charset="0"/>
                <a:cs typeface="Times New Roman" pitchFamily="18" charset="0"/>
              </a:rPr>
              <a:t>We can also pass multiple class name. For matching, all the class name should match. </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You can use the length property of the </a:t>
            </a:r>
            <a:r>
              <a:rPr lang="en-US" sz="1800" dirty="0" err="1">
                <a:latin typeface="Times New Roman" pitchFamily="18" charset="0"/>
                <a:cs typeface="Times New Roman" pitchFamily="18" charset="0"/>
              </a:rPr>
              <a:t>NodeList</a:t>
            </a:r>
            <a:r>
              <a:rPr lang="en-US" sz="1800" dirty="0">
                <a:latin typeface="Times New Roman" pitchFamily="18" charset="0"/>
                <a:cs typeface="Times New Roman" pitchFamily="18" charset="0"/>
              </a:rPr>
              <a:t> object to determine the number of elements with the specified </a:t>
            </a:r>
            <a:r>
              <a:rPr lang="en-US" sz="1800" dirty="0" smtClean="0">
                <a:latin typeface="Times New Roman" pitchFamily="18" charset="0"/>
                <a:cs typeface="Times New Roman" pitchFamily="18" charset="0"/>
              </a:rPr>
              <a:t>class </a:t>
            </a:r>
            <a:r>
              <a:rPr lang="en-US" sz="1800" dirty="0">
                <a:latin typeface="Times New Roman" pitchFamily="18" charset="0"/>
                <a:cs typeface="Times New Roman" pitchFamily="18" charset="0"/>
              </a:rPr>
              <a:t>name, then you can loop through all elements and extract the info you want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24017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err="1" smtClean="0">
                <a:latin typeface="Times New Roman" pitchFamily="18" charset="0"/>
                <a:cs typeface="Times New Roman" pitchFamily="18" charset="0"/>
              </a:rPr>
              <a:t>getElementsByClassName</a:t>
            </a:r>
            <a:r>
              <a:rPr lang="en-US" sz="3600" dirty="0" smtClean="0">
                <a:latin typeface="Times New Roman" pitchFamily="18" charset="0"/>
                <a:cs typeface="Times New Roman" pitchFamily="18" charset="0"/>
              </a:rPr>
              <a:t>(“</a:t>
            </a:r>
            <a:r>
              <a:rPr lang="en-US" sz="3600" dirty="0" err="1" smtClean="0">
                <a:latin typeface="Times New Roman" pitchFamily="18" charset="0"/>
                <a:cs typeface="Times New Roman" pitchFamily="18" charset="0"/>
              </a:rPr>
              <a:t>Class_Name</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600" dirty="0" err="1" smtClean="0">
                <a:latin typeface="Times New Roman" pitchFamily="18" charset="0"/>
                <a:cs typeface="Times New Roman" pitchFamily="18" charset="0"/>
              </a:rPr>
              <a:t>getElementsByClassName</a:t>
            </a:r>
            <a:r>
              <a:rPr lang="en-US" sz="1600" dirty="0" smtClean="0">
                <a:latin typeface="Times New Roman" pitchFamily="18" charset="0"/>
                <a:cs typeface="Times New Roman" pitchFamily="18" charset="0"/>
              </a:rPr>
              <a:t>(“geek”)</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Where geek is name of class.</a:t>
            </a:r>
          </a:p>
          <a:p>
            <a:pPr marL="0" indent="0">
              <a:buNone/>
            </a:pPr>
            <a:endParaRPr lang="en-US" sz="1000" dirty="0" smtClean="0">
              <a:latin typeface="Times New Roman" pitchFamily="18" charset="0"/>
              <a:cs typeface="Times New Roman" pitchFamily="18" charset="0"/>
            </a:endParaRPr>
          </a:p>
          <a:p>
            <a:pPr marL="0" indent="0">
              <a:buNone/>
            </a:pPr>
            <a:r>
              <a:rPr lang="en-US" sz="1600" dirty="0" err="1" smtClean="0">
                <a:latin typeface="Times New Roman" pitchFamily="18" charset="0"/>
                <a:cs typeface="Times New Roman" pitchFamily="18" charset="0"/>
              </a:rPr>
              <a:t>getElementsByClassName</a:t>
            </a:r>
            <a:r>
              <a:rPr lang="en-US" sz="1600" dirty="0" smtClean="0">
                <a:latin typeface="Times New Roman" pitchFamily="18" charset="0"/>
                <a:cs typeface="Times New Roman" pitchFamily="18" charset="0"/>
              </a:rPr>
              <a:t>(“geek </a:t>
            </a:r>
            <a:r>
              <a:rPr lang="en-US" sz="1600" dirty="0" err="1" smtClean="0">
                <a:latin typeface="Times New Roman" pitchFamily="18" charset="0"/>
                <a:cs typeface="Times New Roman" pitchFamily="18" charset="0"/>
              </a:rPr>
              <a:t>myclass</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The parameter value “geek </a:t>
            </a:r>
            <a:r>
              <a:rPr lang="en-US" sz="1600" dirty="0" err="1" smtClean="0">
                <a:latin typeface="Times New Roman" pitchFamily="18" charset="0"/>
                <a:cs typeface="Times New Roman" pitchFamily="18" charset="0"/>
              </a:rPr>
              <a:t>myclass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returns all elements in the </a:t>
            </a:r>
            <a:r>
              <a:rPr lang="en-US" sz="1600" dirty="0" smtClean="0">
                <a:latin typeface="Times New Roman" pitchFamily="18" charset="0"/>
                <a:cs typeface="Times New Roman" pitchFamily="18" charset="0"/>
              </a:rPr>
              <a:t>document which has both 	the class name.</a:t>
            </a:r>
            <a:endParaRPr lang="en-US" sz="1600" dirty="0">
              <a:latin typeface="Times New Roman" pitchFamily="18" charset="0"/>
              <a:cs typeface="Times New Roman" pitchFamily="18" charset="0"/>
            </a:endParaRPr>
          </a:p>
          <a:p>
            <a:pPr marL="0" indent="0">
              <a:buNone/>
            </a:pPr>
            <a:endParaRPr lang="en-US" sz="1100" dirty="0" smtClean="0">
              <a:latin typeface="Times New Roman" pitchFamily="18" charset="0"/>
              <a:cs typeface="Times New Roman" pitchFamily="18" charset="0"/>
            </a:endParaRPr>
          </a:p>
          <a:p>
            <a:pPr marL="0" indent="0">
              <a:buNone/>
            </a:pPr>
            <a:r>
              <a:rPr lang="en-US" sz="1600" dirty="0" smtClean="0">
                <a:cs typeface="Segoe UI Semibold" pitchFamily="34" charset="0"/>
              </a:rPr>
              <a:t>&lt;</a:t>
            </a:r>
            <a:r>
              <a:rPr lang="en-US" sz="1600" dirty="0">
                <a:cs typeface="Segoe UI Semibold" pitchFamily="34" charset="0"/>
              </a:rPr>
              <a:t>p </a:t>
            </a:r>
            <a:r>
              <a:rPr lang="en-US" sz="1600" dirty="0" smtClean="0">
                <a:cs typeface="Segoe UI Semibold" pitchFamily="34" charset="0"/>
              </a:rPr>
              <a:t>class </a:t>
            </a:r>
            <a:r>
              <a:rPr lang="en-US" sz="1600" dirty="0">
                <a:cs typeface="Segoe UI Semibold" pitchFamily="34" charset="0"/>
              </a:rPr>
              <a:t>= “geek”&gt;Hello </a:t>
            </a:r>
            <a:r>
              <a:rPr lang="en-US" sz="1600" dirty="0" err="1">
                <a:cs typeface="Segoe UI Semibold" pitchFamily="34" charset="0"/>
              </a:rPr>
              <a:t>Geekyshows</a:t>
            </a:r>
            <a:r>
              <a:rPr lang="en-US" sz="1600" dirty="0">
                <a:cs typeface="Segoe UI Semibold" pitchFamily="34" charset="0"/>
              </a:rPr>
              <a:t>&lt;/p&gt;</a:t>
            </a:r>
          </a:p>
          <a:p>
            <a:pPr marL="0" indent="0">
              <a:buNone/>
            </a:pPr>
            <a:r>
              <a:rPr lang="en-US" sz="1600" dirty="0" err="1" smtClean="0">
                <a:cs typeface="Segoe UI Semibold" pitchFamily="34" charset="0"/>
              </a:rPr>
              <a:t>document.getElementsByClassName</a:t>
            </a:r>
            <a:r>
              <a:rPr lang="en-US" sz="1600" dirty="0" smtClean="0">
                <a:cs typeface="Segoe UI Semibold" pitchFamily="34" charset="0"/>
              </a:rPr>
              <a:t>(“geek”)</a:t>
            </a:r>
          </a:p>
          <a:p>
            <a:pPr marL="0" indent="0">
              <a:buNone/>
            </a:pPr>
            <a:r>
              <a:rPr lang="en-US" sz="1600" dirty="0" err="1">
                <a:cs typeface="Segoe UI Semibold" pitchFamily="34" charset="0"/>
              </a:rPr>
              <a:t>var</a:t>
            </a:r>
            <a:r>
              <a:rPr lang="en-US" sz="1600" dirty="0">
                <a:cs typeface="Segoe UI Semibold" pitchFamily="34" charset="0"/>
              </a:rPr>
              <a:t> result = </a:t>
            </a:r>
            <a:r>
              <a:rPr lang="en-US" sz="1600" dirty="0" err="1" smtClean="0">
                <a:cs typeface="Segoe UI Semibold" pitchFamily="34" charset="0"/>
              </a:rPr>
              <a:t>document.getElementsByClassName</a:t>
            </a:r>
            <a:r>
              <a:rPr lang="en-US" sz="1600" dirty="0" smtClean="0">
                <a:cs typeface="Segoe UI Semibold" pitchFamily="34" charset="0"/>
              </a:rPr>
              <a:t>(“geek”)</a:t>
            </a:r>
            <a:endParaRPr lang="en-US" sz="1600" dirty="0">
              <a:cs typeface="Segoe UI Semibold" pitchFamily="34" charset="0"/>
            </a:endParaRPr>
          </a:p>
          <a:p>
            <a:pPr marL="0" indent="0">
              <a:buNone/>
            </a:pPr>
            <a:endParaRPr lang="en-US" sz="1600" dirty="0">
              <a:cs typeface="Segoe UI Semibold" pitchFamily="34" charset="0"/>
            </a:endParaRPr>
          </a:p>
          <a:p>
            <a:pPr marL="0" indent="0">
              <a:buNone/>
            </a:pPr>
            <a:r>
              <a:rPr lang="en-US" sz="1600" dirty="0" smtClean="0">
                <a:cs typeface="Segoe UI Semibold" pitchFamily="34" charset="0"/>
              </a:rPr>
              <a:t>&lt;h1 class </a:t>
            </a:r>
            <a:r>
              <a:rPr lang="en-US" sz="1600" dirty="0">
                <a:cs typeface="Segoe UI Semibold" pitchFamily="34" charset="0"/>
              </a:rPr>
              <a:t>= </a:t>
            </a:r>
            <a:r>
              <a:rPr lang="en-US" sz="1600" dirty="0" smtClean="0">
                <a:cs typeface="Segoe UI Semibold" pitchFamily="34" charset="0"/>
              </a:rPr>
              <a:t>“geek </a:t>
            </a:r>
            <a:r>
              <a:rPr lang="en-US" sz="1600" dirty="0" err="1" smtClean="0">
                <a:cs typeface="Segoe UI Semibold" pitchFamily="34" charset="0"/>
              </a:rPr>
              <a:t>myclass</a:t>
            </a:r>
            <a:r>
              <a:rPr lang="en-US" sz="1600" dirty="0" smtClean="0">
                <a:cs typeface="Segoe UI Semibold" pitchFamily="34" charset="0"/>
              </a:rPr>
              <a:t>”&gt;</a:t>
            </a:r>
            <a:r>
              <a:rPr lang="en-US" sz="1600" dirty="0">
                <a:cs typeface="Segoe UI Semibold" pitchFamily="34" charset="0"/>
              </a:rPr>
              <a:t>Bye </a:t>
            </a:r>
            <a:r>
              <a:rPr lang="en-US" sz="1600" dirty="0" err="1">
                <a:cs typeface="Segoe UI Semibold" pitchFamily="34" charset="0"/>
              </a:rPr>
              <a:t>Geekyshows</a:t>
            </a:r>
            <a:r>
              <a:rPr lang="en-US" sz="1600" dirty="0" smtClean="0">
                <a:cs typeface="Segoe UI Semibold" pitchFamily="34" charset="0"/>
              </a:rPr>
              <a:t>&lt;/h1&gt;</a:t>
            </a:r>
            <a:endParaRPr lang="en-US" sz="1600" dirty="0">
              <a:cs typeface="Segoe UI Semibold" pitchFamily="34" charset="0"/>
            </a:endParaRPr>
          </a:p>
          <a:p>
            <a:pPr marL="0" indent="0">
              <a:buNone/>
            </a:pPr>
            <a:r>
              <a:rPr lang="en-US" sz="1600" dirty="0" err="1" smtClean="0">
                <a:cs typeface="Segoe UI Semibold" pitchFamily="34" charset="0"/>
              </a:rPr>
              <a:t>document.getElementsByClassName</a:t>
            </a:r>
            <a:r>
              <a:rPr lang="en-US" sz="1600" dirty="0" smtClean="0">
                <a:cs typeface="Segoe UI Semibold" pitchFamily="34" charset="0"/>
              </a:rPr>
              <a:t>(“geek  </a:t>
            </a:r>
            <a:r>
              <a:rPr lang="en-US" sz="1600" dirty="0" err="1" smtClean="0">
                <a:cs typeface="Segoe UI Semibold" pitchFamily="34" charset="0"/>
              </a:rPr>
              <a:t>myclass</a:t>
            </a:r>
            <a:r>
              <a:rPr lang="en-US" sz="1600" dirty="0" smtClean="0">
                <a:cs typeface="Segoe UI Semibold" pitchFamily="34" charset="0"/>
              </a:rPr>
              <a:t>”)</a:t>
            </a:r>
            <a:endParaRPr lang="en-IN" sz="1400" dirty="0"/>
          </a:p>
          <a:p>
            <a:pPr marL="0" indent="0">
              <a:buNone/>
            </a:pPr>
            <a:r>
              <a:rPr lang="en-US" sz="1600" dirty="0" err="1">
                <a:cs typeface="Segoe UI Semibold" pitchFamily="34" charset="0"/>
              </a:rPr>
              <a:t>var</a:t>
            </a:r>
            <a:r>
              <a:rPr lang="en-US" sz="1600" dirty="0">
                <a:cs typeface="Segoe UI Semibold" pitchFamily="34" charset="0"/>
              </a:rPr>
              <a:t> result = </a:t>
            </a:r>
            <a:r>
              <a:rPr lang="en-US" sz="1600" dirty="0" err="1" smtClean="0">
                <a:cs typeface="Segoe UI Semibold" pitchFamily="34" charset="0"/>
              </a:rPr>
              <a:t>document.getElementsByClassName</a:t>
            </a:r>
            <a:r>
              <a:rPr lang="en-US" sz="1600" dirty="0" smtClean="0">
                <a:cs typeface="Segoe UI Semibold" pitchFamily="34" charset="0"/>
              </a:rPr>
              <a:t>(“geek  </a:t>
            </a:r>
            <a:r>
              <a:rPr lang="en-US" sz="1600" dirty="0" err="1" smtClean="0">
                <a:cs typeface="Segoe UI Semibold" pitchFamily="34" charset="0"/>
              </a:rPr>
              <a:t>myclass</a:t>
            </a:r>
            <a:r>
              <a:rPr lang="en-US" sz="1600" dirty="0" smtClean="0">
                <a:cs typeface="Segoe UI Semibold" pitchFamily="34" charset="0"/>
              </a:rPr>
              <a:t>”)</a:t>
            </a:r>
            <a:endParaRPr lang="en-US" sz="1600" dirty="0">
              <a:cs typeface="Segoe UI Semibold" pitchFamily="34" charset="0"/>
            </a:endParaRPr>
          </a:p>
        </p:txBody>
      </p:sp>
    </p:spTree>
    <p:extLst>
      <p:ext uri="{BB962C8B-B14F-4D97-AF65-F5344CB8AC3E}">
        <p14:creationId xmlns:p14="http://schemas.microsoft.com/office/powerpoint/2010/main" val="11535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dirty="0" err="1" smtClean="0">
                <a:latin typeface="Times New Roman" pitchFamily="18" charset="0"/>
                <a:cs typeface="Times New Roman" pitchFamily="18" charset="0"/>
              </a:rPr>
              <a:t>getElementsByClassName</a:t>
            </a:r>
            <a:r>
              <a:rPr lang="en-US" sz="3600" dirty="0" smtClean="0">
                <a:latin typeface="Times New Roman" pitchFamily="18" charset="0"/>
                <a:cs typeface="Times New Roman" pitchFamily="18" charset="0"/>
              </a:rPr>
              <a:t>(“</a:t>
            </a:r>
            <a:r>
              <a:rPr lang="en-US" sz="3600" dirty="0" err="1" smtClean="0">
                <a:latin typeface="Times New Roman" pitchFamily="18" charset="0"/>
                <a:cs typeface="Times New Roman" pitchFamily="18" charset="0"/>
              </a:rPr>
              <a:t>Class_Name</a:t>
            </a:r>
            <a:r>
              <a:rPr lang="en-US" sz="3600"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600" b="1" dirty="0" smtClean="0">
                <a:latin typeface="Times New Roman" pitchFamily="18" charset="0"/>
                <a:cs typeface="Times New Roman" pitchFamily="18" charset="0"/>
              </a:rPr>
              <a:t>More specific</a:t>
            </a:r>
          </a:p>
          <a:p>
            <a:pPr marL="0" indent="0">
              <a:buNone/>
            </a:pPr>
            <a:r>
              <a:rPr lang="en-US" sz="1600" dirty="0" err="1" smtClean="0">
                <a:latin typeface="Times New Roman" pitchFamily="18" charset="0"/>
                <a:cs typeface="Times New Roman" pitchFamily="18" charset="0"/>
              </a:rPr>
              <a:t>document.body.getElementsByClassName</a:t>
            </a:r>
            <a:r>
              <a:rPr lang="en-US" sz="1600" dirty="0" smtClean="0">
                <a:latin typeface="Times New Roman" pitchFamily="18" charset="0"/>
                <a:cs typeface="Times New Roman" pitchFamily="18" charset="0"/>
              </a:rPr>
              <a:t>(“geek”);</a:t>
            </a:r>
          </a:p>
          <a:p>
            <a:pPr marL="0" indent="0">
              <a:buNone/>
            </a:pPr>
            <a:endParaRPr lang="en-US" sz="1600" dirty="0" smtClean="0">
              <a:latin typeface="Times New Roman" pitchFamily="18" charset="0"/>
              <a:cs typeface="Times New Roman" pitchFamily="18" charset="0"/>
            </a:endParaRPr>
          </a:p>
          <a:p>
            <a:pPr marL="0" indent="0">
              <a:buNone/>
            </a:pPr>
            <a:r>
              <a:rPr lang="en-US" sz="1600" dirty="0">
                <a:cs typeface="Segoe UI Semibold" pitchFamily="34" charset="0"/>
              </a:rPr>
              <a:t>&lt;div id="show"&gt;</a:t>
            </a:r>
          </a:p>
          <a:p>
            <a:pPr marL="0" indent="0">
              <a:buNone/>
            </a:pPr>
            <a:r>
              <a:rPr lang="en-US" sz="1600" dirty="0">
                <a:cs typeface="Segoe UI Semibold" pitchFamily="34" charset="0"/>
              </a:rPr>
              <a:t>            &lt;p&gt;1st p inside div&lt;/p&gt;</a:t>
            </a:r>
          </a:p>
          <a:p>
            <a:pPr marL="0" indent="0">
              <a:buNone/>
            </a:pPr>
            <a:r>
              <a:rPr lang="en-US" sz="1600" dirty="0">
                <a:cs typeface="Segoe UI Semibold" pitchFamily="34" charset="0"/>
              </a:rPr>
              <a:t>            &lt;p class="geek"&gt;2nd p inside div&lt;/p&gt;</a:t>
            </a:r>
          </a:p>
          <a:p>
            <a:pPr marL="0" indent="0">
              <a:buNone/>
            </a:pPr>
            <a:r>
              <a:rPr lang="en-US" sz="1600" dirty="0" smtClean="0">
                <a:cs typeface="Segoe UI Semibold" pitchFamily="34" charset="0"/>
              </a:rPr>
              <a:t> </a:t>
            </a:r>
            <a:r>
              <a:rPr lang="en-US" sz="1600" dirty="0">
                <a:cs typeface="Segoe UI Semibold" pitchFamily="34" charset="0"/>
              </a:rPr>
              <a:t>&lt;/div</a:t>
            </a:r>
            <a:r>
              <a:rPr lang="en-US" sz="1600" dirty="0" smtClean="0">
                <a:cs typeface="Segoe UI Semibold" pitchFamily="34" charset="0"/>
              </a:rPr>
              <a:t>&gt;</a:t>
            </a:r>
          </a:p>
          <a:p>
            <a:pPr marL="0" indent="0">
              <a:buNone/>
            </a:pPr>
            <a:endParaRPr lang="en-US" sz="1600" dirty="0" smtClean="0">
              <a:latin typeface="Times New Roman" pitchFamily="18" charset="0"/>
              <a:cs typeface="Times New Roman" pitchFamily="18" charset="0"/>
            </a:endParaRP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getShow</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("show</a:t>
            </a:r>
            <a:r>
              <a:rPr lang="en-US" sz="1600" dirty="0" smtClean="0">
                <a:latin typeface="Times New Roman" pitchFamily="18" charset="0"/>
                <a:cs typeface="Times New Roman" pitchFamily="18" charset="0"/>
              </a:rPr>
              <a:t>");</a:t>
            </a:r>
          </a:p>
          <a:p>
            <a:pPr marL="0" indent="0">
              <a:buNone/>
            </a:pP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result = </a:t>
            </a:r>
            <a:r>
              <a:rPr lang="en-US" sz="1600" dirty="0" err="1">
                <a:latin typeface="Times New Roman" pitchFamily="18" charset="0"/>
                <a:cs typeface="Times New Roman" pitchFamily="18" charset="0"/>
              </a:rPr>
              <a:t>getShow.getElementsByClassName</a:t>
            </a:r>
            <a:r>
              <a:rPr lang="en-US" sz="1600" dirty="0">
                <a:latin typeface="Times New Roman" pitchFamily="18" charset="0"/>
                <a:cs typeface="Times New Roman" pitchFamily="18" charset="0"/>
              </a:rPr>
              <a:t>("geek</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result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("show").</a:t>
            </a:r>
            <a:r>
              <a:rPr lang="en-US" sz="1600" dirty="0" err="1">
                <a:latin typeface="Times New Roman" pitchFamily="18" charset="0"/>
                <a:cs typeface="Times New Roman" pitchFamily="18" charset="0"/>
              </a:rPr>
              <a:t>getElementsByClassName</a:t>
            </a:r>
            <a:r>
              <a:rPr lang="en-US" sz="1600" dirty="0">
                <a:latin typeface="Times New Roman" pitchFamily="18" charset="0"/>
                <a:cs typeface="Times New Roman" pitchFamily="18" charset="0"/>
              </a:rPr>
              <a:t>("geek");</a:t>
            </a: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2955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1052</Words>
  <Application>Microsoft Office PowerPoint</Application>
  <PresentationFormat>On-screen Show (16:9)</PresentationFormat>
  <Paragraphs>182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Element Access Methods</vt:lpstr>
      <vt:lpstr>getElementById(“ID_Name”)</vt:lpstr>
      <vt:lpstr>getElementsByTagName(“Tag_Name”)</vt:lpstr>
      <vt:lpstr>getElementsByTagName(“Tag_Name”)</vt:lpstr>
      <vt:lpstr>getElementsByTagName(“Tag_Name”)</vt:lpstr>
      <vt:lpstr>getElementsByTagName(“Tag_Name”)</vt:lpstr>
      <vt:lpstr>getElementsByClassName(“Class_Name”)</vt:lpstr>
      <vt:lpstr>getElementsByClassName(“Class_Name”)</vt:lpstr>
      <vt:lpstr>getElementsByClassName(“Class_Name”)</vt:lpstr>
      <vt:lpstr>getElementsByClassName(“Class_Name”)</vt:lpstr>
      <vt:lpstr>querySelector(“CSS Selector”)</vt:lpstr>
      <vt:lpstr>querySelectorAll(“CSS Selector”)</vt:lpstr>
      <vt:lpstr>querySelectorAll(“CSS Selector”)</vt:lpstr>
      <vt:lpstr>querySelectorAll(“CSS Selector”)</vt:lpstr>
      <vt:lpstr>querySelectorAll(“CSS Selector”)</vt:lpstr>
      <vt:lpstr>innerHTML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document.getElementById(“demo”)</dc:title>
  <dc:creator>R</dc:creator>
  <cp:lastModifiedBy>RK</cp:lastModifiedBy>
  <cp:revision>74</cp:revision>
  <dcterms:created xsi:type="dcterms:W3CDTF">2006-08-16T00:00:00Z</dcterms:created>
  <dcterms:modified xsi:type="dcterms:W3CDTF">2018-09-07T16:31:41Z</dcterms:modified>
</cp:coreProperties>
</file>