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5" r:id="rId6"/>
    <p:sldId id="262" r:id="rId7"/>
    <p:sldId id="259" r:id="rId8"/>
    <p:sldId id="263" r:id="rId9"/>
    <p:sldId id="266" r:id="rId10"/>
    <p:sldId id="264"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4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What is Module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800" dirty="0" smtClean="0">
                <a:latin typeface="Times New Roman" pitchFamily="18" charset="0"/>
                <a:cs typeface="Times New Roman" pitchFamily="18" charset="0"/>
              </a:rPr>
              <a:t>In JavaScript, Module is a JavaScript file where we </a:t>
            </a:r>
            <a:r>
              <a:rPr lang="en-US" sz="2800" dirty="0" smtClean="0">
                <a:latin typeface="Times New Roman" pitchFamily="18" charset="0"/>
                <a:cs typeface="Times New Roman" pitchFamily="18" charset="0"/>
              </a:rPr>
              <a:t>write </a:t>
            </a:r>
            <a:r>
              <a:rPr lang="en-US" sz="2800" dirty="0" smtClean="0">
                <a:latin typeface="Times New Roman" pitchFamily="18" charset="0"/>
                <a:cs typeface="Times New Roman" pitchFamily="18" charset="0"/>
              </a:rPr>
              <a:t>codes</a:t>
            </a:r>
            <a:r>
              <a:rPr lang="en-US" sz="2800" dirty="0">
                <a:latin typeface="Times New Roman" pitchFamily="18" charset="0"/>
                <a:cs typeface="Times New Roman" pitchFamily="18" charset="0"/>
              </a:rPr>
              <a:t>. The </a:t>
            </a:r>
            <a:r>
              <a:rPr lang="en-US" sz="2800" dirty="0" smtClean="0">
                <a:latin typeface="Times New Roman" pitchFamily="18" charset="0"/>
                <a:cs typeface="Times New Roman" pitchFamily="18" charset="0"/>
              </a:rPr>
              <a:t>object </a:t>
            </a:r>
            <a:r>
              <a:rPr lang="en-US" sz="2800" dirty="0">
                <a:latin typeface="Times New Roman" pitchFamily="18" charset="0"/>
                <a:cs typeface="Times New Roman" pitchFamily="18" charset="0"/>
              </a:rPr>
              <a:t>in a module are not available for use, unless the module file exports them.</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67534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Importing Default and Named</a:t>
            </a:r>
            <a:endParaRPr lang="en-IN" sz="4000" b="1" u="sng" dirty="0">
              <a:latin typeface="Times New Roman" pitchFamily="18" charset="0"/>
              <a:cs typeface="Times New Roman" pitchFamily="18" charset="0"/>
            </a:endParaRPr>
          </a:p>
        </p:txBody>
      </p:sp>
      <p:sp>
        <p:nvSpPr>
          <p:cNvPr id="4" name="Rectangle 3"/>
          <p:cNvSpPr/>
          <p:nvPr/>
        </p:nvSpPr>
        <p:spPr>
          <a:xfrm>
            <a:off x="685800" y="1387554"/>
            <a:ext cx="3352800" cy="2308324"/>
          </a:xfrm>
          <a:prstGeom prst="rect">
            <a:avLst/>
          </a:prstGeom>
        </p:spPr>
        <p:txBody>
          <a:bodyPr wrap="square">
            <a:spAutoFit/>
          </a:bodyPr>
          <a:lstStyle/>
          <a:p>
            <a:r>
              <a:rPr lang="en-US" dirty="0" smtClean="0">
                <a:latin typeface="Times New Roman" pitchFamily="18" charset="0"/>
                <a:cs typeface="Times New Roman" pitchFamily="18" charset="0"/>
              </a:rPr>
              <a:t>class Nokia </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Properties</a:t>
            </a:r>
          </a:p>
          <a:p>
            <a:r>
              <a:rPr lang="en-US" dirty="0">
                <a:latin typeface="Times New Roman" pitchFamily="18" charset="0"/>
                <a:cs typeface="Times New Roman" pitchFamily="18" charset="0"/>
              </a:rPr>
              <a:t>	Methods</a:t>
            </a:r>
          </a:p>
          <a:p>
            <a:r>
              <a:rPr lang="en-US" dirty="0" smtClean="0">
                <a:latin typeface="Times New Roman" pitchFamily="18" charset="0"/>
                <a:cs typeface="Times New Roman" pitchFamily="18" charset="0"/>
              </a:rPr>
              <a:t>}</a:t>
            </a:r>
          </a:p>
          <a:p>
            <a:r>
              <a:rPr lang="en-IN" dirty="0">
                <a:latin typeface="Times New Roman" pitchFamily="18" charset="0"/>
                <a:cs typeface="Times New Roman" pitchFamily="18" charset="0"/>
              </a:rPr>
              <a:t>export function show () {</a:t>
            </a: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export default Nokia;</a:t>
            </a:r>
            <a:endParaRPr lang="en-US" dirty="0">
              <a:latin typeface="Times New Roman" pitchFamily="18" charset="0"/>
              <a:cs typeface="Times New Roman" pitchFamily="18" charset="0"/>
            </a:endParaRPr>
          </a:p>
        </p:txBody>
      </p:sp>
      <p:sp>
        <p:nvSpPr>
          <p:cNvPr id="5" name="TextBox 4"/>
          <p:cNvSpPr txBox="1"/>
          <p:nvPr/>
        </p:nvSpPr>
        <p:spPr>
          <a:xfrm>
            <a:off x="1143000" y="971550"/>
            <a:ext cx="1075936"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mobile.js</a:t>
            </a:r>
            <a:endParaRPr lang="en-IN" b="1" u="sng" dirty="0">
              <a:latin typeface="Times New Roman" pitchFamily="18" charset="0"/>
              <a:cs typeface="Times New Roman" pitchFamily="18" charset="0"/>
            </a:endParaRPr>
          </a:p>
        </p:txBody>
      </p:sp>
      <p:sp>
        <p:nvSpPr>
          <p:cNvPr id="6" name="Rectangle 5"/>
          <p:cNvSpPr/>
          <p:nvPr/>
        </p:nvSpPr>
        <p:spPr>
          <a:xfrm>
            <a:off x="4191000" y="1364218"/>
            <a:ext cx="4343400" cy="369332"/>
          </a:xfrm>
          <a:prstGeom prst="rect">
            <a:avLst/>
          </a:prstGeom>
        </p:spPr>
        <p:txBody>
          <a:bodyPr wrap="square">
            <a:spAutoFit/>
          </a:bodyPr>
          <a:lstStyle/>
          <a:p>
            <a:r>
              <a:rPr lang="en-US" dirty="0" smtClean="0">
                <a:latin typeface="Times New Roman" pitchFamily="18" charset="0"/>
                <a:cs typeface="Times New Roman" pitchFamily="18" charset="0"/>
              </a:rPr>
              <a:t>import Nokia, {show} from ‘./mobile.js’</a:t>
            </a:r>
            <a:endParaRPr lang="en-US" dirty="0">
              <a:latin typeface="Times New Roman" pitchFamily="18" charset="0"/>
              <a:cs typeface="Times New Roman" pitchFamily="18" charset="0"/>
            </a:endParaRPr>
          </a:p>
        </p:txBody>
      </p:sp>
      <p:sp>
        <p:nvSpPr>
          <p:cNvPr id="7" name="TextBox 6"/>
          <p:cNvSpPr txBox="1"/>
          <p:nvPr/>
        </p:nvSpPr>
        <p:spPr>
          <a:xfrm>
            <a:off x="5581717" y="936612"/>
            <a:ext cx="780983"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app.js</a:t>
            </a:r>
            <a:endParaRPr lang="en-IN" b="1" u="sng" dirty="0">
              <a:latin typeface="Times New Roman" pitchFamily="18" charset="0"/>
              <a:cs typeface="Times New Roman" pitchFamily="18" charset="0"/>
            </a:endParaRPr>
          </a:p>
        </p:txBody>
      </p:sp>
    </p:spTree>
    <p:extLst>
      <p:ext uri="{BB962C8B-B14F-4D97-AF65-F5344CB8AC3E}">
        <p14:creationId xmlns:p14="http://schemas.microsoft.com/office/powerpoint/2010/main" val="27787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Exporting Module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a:latin typeface="Times New Roman" pitchFamily="18" charset="0"/>
                <a:cs typeface="Times New Roman" pitchFamily="18" charset="0"/>
              </a:rPr>
              <a:t>export - The export statement is used when creating JavaScript modules to export functions, objects, or primitive values from the module so they can be used by other programs with the import statement</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There are two different types of </a:t>
            </a:r>
            <a:r>
              <a:rPr lang="en-US" sz="2000" dirty="0" smtClean="0">
                <a:latin typeface="Times New Roman" pitchFamily="18" charset="0"/>
                <a:cs typeface="Times New Roman" pitchFamily="18" charset="0"/>
              </a:rPr>
              <a:t>export - </a:t>
            </a:r>
            <a:r>
              <a:rPr lang="en-US" sz="2000" dirty="0">
                <a:latin typeface="Times New Roman" pitchFamily="18" charset="0"/>
                <a:cs typeface="Times New Roman" pitchFamily="18" charset="0"/>
              </a:rPr>
              <a:t>named and default. You can have multiple named exports per module but only one default export. </a:t>
            </a:r>
            <a:endParaRPr lang="en-US"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185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Export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US" sz="2000" dirty="0">
                <a:latin typeface="Times New Roman" pitchFamily="18" charset="0"/>
                <a:cs typeface="Times New Roman" pitchFamily="18" charset="0"/>
              </a:rPr>
              <a:t>You can have </a:t>
            </a:r>
            <a:r>
              <a:rPr lang="en-US" sz="2000" dirty="0" smtClean="0">
                <a:latin typeface="Times New Roman" pitchFamily="18" charset="0"/>
                <a:cs typeface="Times New Roman" pitchFamily="18" charset="0"/>
              </a:rPr>
              <a:t>only one default export </a:t>
            </a:r>
            <a:r>
              <a:rPr lang="en-US" sz="2000" dirty="0">
                <a:latin typeface="Times New Roman" pitchFamily="18" charset="0"/>
                <a:cs typeface="Times New Roman" pitchFamily="18" charset="0"/>
              </a:rPr>
              <a:t>per module. </a:t>
            </a:r>
            <a:r>
              <a:rPr lang="en-US" sz="2000" dirty="0" smtClean="0">
                <a:latin typeface="Times New Roman" pitchFamily="18" charset="0"/>
                <a:cs typeface="Times New Roman" pitchFamily="18" charset="0"/>
              </a:rPr>
              <a:t>A default </a:t>
            </a:r>
            <a:r>
              <a:rPr lang="en-US" sz="2000" dirty="0">
                <a:latin typeface="Times New Roman" pitchFamily="18" charset="0"/>
                <a:cs typeface="Times New Roman" pitchFamily="18" charset="0"/>
              </a:rPr>
              <a:t>export can be imported with any </a:t>
            </a:r>
            <a:r>
              <a:rPr lang="en-US" sz="2000" dirty="0" smtClean="0">
                <a:latin typeface="Times New Roman" pitchFamily="18" charset="0"/>
                <a:cs typeface="Times New Roman" pitchFamily="18" charset="0"/>
              </a:rPr>
              <a:t>name.</a:t>
            </a:r>
          </a:p>
          <a:p>
            <a:pPr marL="0" indent="0">
              <a:buNone/>
            </a:pPr>
            <a:endParaRPr lang="en-US" sz="20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export </a:t>
            </a:r>
            <a:r>
              <a:rPr lang="en-US" sz="1800" b="1" dirty="0">
                <a:latin typeface="Times New Roman" pitchFamily="18" charset="0"/>
                <a:cs typeface="Times New Roman" pitchFamily="18" charset="0"/>
              </a:rPr>
              <a:t>default</a:t>
            </a:r>
            <a:r>
              <a:rPr lang="en-US" sz="1800" dirty="0">
                <a:latin typeface="Times New Roman" pitchFamily="18" charset="0"/>
                <a:cs typeface="Times New Roman" pitchFamily="18" charset="0"/>
              </a:rPr>
              <a:t> class </a:t>
            </a:r>
            <a:r>
              <a:rPr lang="en-US" sz="1800" dirty="0" smtClean="0">
                <a:latin typeface="Times New Roman" pitchFamily="18" charset="0"/>
                <a:cs typeface="Times New Roman" pitchFamily="18" charset="0"/>
              </a:rPr>
              <a:t>Nokia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Properties</a:t>
            </a:r>
          </a:p>
          <a:p>
            <a:pPr marL="0" indent="0">
              <a:buNone/>
            </a:pPr>
            <a:r>
              <a:rPr lang="en-US" sz="1800" dirty="0">
                <a:latin typeface="Times New Roman" pitchFamily="18" charset="0"/>
                <a:cs typeface="Times New Roman" pitchFamily="18" charset="0"/>
              </a:rPr>
              <a:t>	Methods</a:t>
            </a:r>
          </a:p>
          <a:p>
            <a:pPr marL="0" indent="0">
              <a:buNone/>
            </a:pPr>
            <a:r>
              <a:rPr lang="en-US" sz="1800" dirty="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p:txBody>
      </p:sp>
      <p:sp>
        <p:nvSpPr>
          <p:cNvPr id="5" name="Rectangle 4"/>
          <p:cNvSpPr/>
          <p:nvPr/>
        </p:nvSpPr>
        <p:spPr>
          <a:xfrm>
            <a:off x="457200" y="3300232"/>
            <a:ext cx="2362200" cy="1477328"/>
          </a:xfrm>
          <a:prstGeom prst="rect">
            <a:avLst/>
          </a:prstGeom>
        </p:spPr>
        <p:txBody>
          <a:bodyPr wrap="square">
            <a:spAutoFit/>
          </a:bodyPr>
          <a:lstStyle/>
          <a:p>
            <a:r>
              <a:rPr lang="en-US" dirty="0" smtClean="0">
                <a:latin typeface="Times New Roman" pitchFamily="18" charset="0"/>
                <a:cs typeface="Times New Roman" pitchFamily="18" charset="0"/>
              </a:rPr>
              <a:t>class Nokia </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Properties</a:t>
            </a:r>
          </a:p>
          <a:p>
            <a:r>
              <a:rPr lang="en-US" dirty="0">
                <a:latin typeface="Times New Roman" pitchFamily="18" charset="0"/>
                <a:cs typeface="Times New Roman" pitchFamily="18" charset="0"/>
              </a:rPr>
              <a:t>	Methods</a:t>
            </a:r>
          </a:p>
          <a:p>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export default </a:t>
            </a:r>
            <a:r>
              <a:rPr lang="en-US" dirty="0" smtClean="0">
                <a:latin typeface="Times New Roman" pitchFamily="18" charset="0"/>
                <a:cs typeface="Times New Roman" pitchFamily="18" charset="0"/>
              </a:rPr>
              <a:t>Nokia;</a:t>
            </a:r>
            <a:endParaRPr lang="en-US" dirty="0">
              <a:latin typeface="Times New Roman" pitchFamily="18" charset="0"/>
              <a:cs typeface="Times New Roman" pitchFamily="18" charset="0"/>
            </a:endParaRPr>
          </a:p>
        </p:txBody>
      </p:sp>
      <p:sp>
        <p:nvSpPr>
          <p:cNvPr id="6" name="Rectangle 5"/>
          <p:cNvSpPr/>
          <p:nvPr/>
        </p:nvSpPr>
        <p:spPr>
          <a:xfrm>
            <a:off x="3429000" y="1885950"/>
            <a:ext cx="3270447" cy="923330"/>
          </a:xfrm>
          <a:prstGeom prst="rect">
            <a:avLst/>
          </a:prstGeom>
        </p:spPr>
        <p:txBody>
          <a:bodyPr wrap="none">
            <a:spAutoFit/>
          </a:bodyPr>
          <a:lstStyle/>
          <a:p>
            <a:r>
              <a:rPr lang="en-IN" b="1" dirty="0">
                <a:latin typeface="Times New Roman" pitchFamily="18" charset="0"/>
                <a:cs typeface="Times New Roman" pitchFamily="18" charset="0"/>
              </a:rPr>
              <a:t>export default</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function show()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Rectangle 8"/>
          <p:cNvSpPr/>
          <p:nvPr/>
        </p:nvSpPr>
        <p:spPr>
          <a:xfrm>
            <a:off x="6629400" y="3220819"/>
            <a:ext cx="1800493" cy="646331"/>
          </a:xfrm>
          <a:prstGeom prst="rect">
            <a:avLst/>
          </a:prstGeom>
        </p:spPr>
        <p:txBody>
          <a:bodyPr wrap="none">
            <a:spAutoFit/>
          </a:bodyPr>
          <a:lstStyle/>
          <a:p>
            <a:r>
              <a:rPr lang="en-IN" dirty="0" err="1" smtClean="0">
                <a:latin typeface="Times New Roman" pitchFamily="18" charset="0"/>
                <a:cs typeface="Times New Roman" pitchFamily="18" charset="0"/>
              </a:rPr>
              <a:t>const</a:t>
            </a:r>
            <a:r>
              <a:rPr lang="en-IN" dirty="0" smtClean="0">
                <a:latin typeface="Times New Roman" pitchFamily="18" charset="0"/>
                <a:cs typeface="Times New Roman" pitchFamily="18" charset="0"/>
              </a:rPr>
              <a:t> a </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10;</a:t>
            </a:r>
          </a:p>
          <a:p>
            <a:r>
              <a:rPr lang="en-US" b="1" dirty="0" smtClean="0">
                <a:latin typeface="Times New Roman" pitchFamily="18" charset="0"/>
                <a:cs typeface="Times New Roman" pitchFamily="18" charset="0"/>
              </a:rPr>
              <a:t>export default</a:t>
            </a:r>
            <a:r>
              <a:rPr lang="en-US" dirty="0" smtClean="0">
                <a:latin typeface="Times New Roman" pitchFamily="18" charset="0"/>
                <a:cs typeface="Times New Roman" pitchFamily="18" charset="0"/>
              </a:rPr>
              <a:t> a;</a:t>
            </a:r>
            <a:endParaRPr lang="en-IN" dirty="0">
              <a:latin typeface="Times New Roman" pitchFamily="18" charset="0"/>
              <a:cs typeface="Times New Roman" pitchFamily="18" charset="0"/>
            </a:endParaRPr>
          </a:p>
        </p:txBody>
      </p:sp>
      <p:sp>
        <p:nvSpPr>
          <p:cNvPr id="10" name="Rectangle 9"/>
          <p:cNvSpPr/>
          <p:nvPr/>
        </p:nvSpPr>
        <p:spPr>
          <a:xfrm>
            <a:off x="3505200" y="3257550"/>
            <a:ext cx="2185214" cy="923330"/>
          </a:xfrm>
          <a:prstGeom prst="rect">
            <a:avLst/>
          </a:prstGeom>
        </p:spPr>
        <p:txBody>
          <a:bodyPr wrap="none">
            <a:spAutoFit/>
          </a:bodyPr>
          <a:lstStyle/>
          <a:p>
            <a:r>
              <a:rPr lang="en-US" dirty="0" smtClean="0">
                <a:latin typeface="Times New Roman" pitchFamily="18" charset="0"/>
                <a:cs typeface="Times New Roman" pitchFamily="18" charset="0"/>
              </a:rPr>
              <a:t>function show() {</a:t>
            </a:r>
          </a:p>
          <a:p>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export default</a:t>
            </a:r>
            <a:r>
              <a:rPr lang="en-US" dirty="0" smtClean="0">
                <a:latin typeface="Times New Roman" pitchFamily="18" charset="0"/>
                <a:cs typeface="Times New Roman" pitchFamily="18" charset="0"/>
              </a:rPr>
              <a:t> show;</a:t>
            </a:r>
            <a:endParaRPr lang="en-US" dirty="0">
              <a:latin typeface="Times New Roman" pitchFamily="18" charset="0"/>
              <a:cs typeface="Times New Roman" pitchFamily="18" charset="0"/>
            </a:endParaRPr>
          </a:p>
        </p:txBody>
      </p:sp>
      <p:sp>
        <p:nvSpPr>
          <p:cNvPr id="11" name="TextBox 10"/>
          <p:cNvSpPr txBox="1"/>
          <p:nvPr/>
        </p:nvSpPr>
        <p:spPr>
          <a:xfrm>
            <a:off x="1170081" y="1581150"/>
            <a:ext cx="1075936"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mobile.js</a:t>
            </a:r>
            <a:endParaRPr lang="en-IN" b="1" u="sng" dirty="0">
              <a:latin typeface="Times New Roman" pitchFamily="18" charset="0"/>
              <a:cs typeface="Times New Roman" pitchFamily="18" charset="0"/>
            </a:endParaRPr>
          </a:p>
        </p:txBody>
      </p:sp>
      <p:sp>
        <p:nvSpPr>
          <p:cNvPr id="12" name="Rectangle 11"/>
          <p:cNvSpPr/>
          <p:nvPr/>
        </p:nvSpPr>
        <p:spPr>
          <a:xfrm>
            <a:off x="6172200" y="2442563"/>
            <a:ext cx="2719014" cy="369332"/>
          </a:xfrm>
          <a:prstGeom prst="rect">
            <a:avLst/>
          </a:prstGeom>
        </p:spPr>
        <p:txBody>
          <a:bodyPr wrap="none">
            <a:spAutoFit/>
          </a:bodyPr>
          <a:lstStyle/>
          <a:p>
            <a:r>
              <a:rPr lang="en-US" dirty="0" smtClean="0">
                <a:latin typeface="Times New Roman" pitchFamily="18" charset="0"/>
                <a:cs typeface="Times New Roman" pitchFamily="18" charset="0"/>
              </a:rPr>
              <a:t>export default </a:t>
            </a:r>
            <a:r>
              <a:rPr lang="en-US" dirty="0" err="1" smtClean="0">
                <a:latin typeface="Times New Roman" pitchFamily="18" charset="0"/>
                <a:cs typeface="Times New Roman" pitchFamily="18" charset="0"/>
              </a:rPr>
              <a:t>const</a:t>
            </a:r>
            <a:r>
              <a:rPr lang="en-US" dirty="0" smtClean="0">
                <a:latin typeface="Times New Roman" pitchFamily="18" charset="0"/>
                <a:cs typeface="Times New Roman" pitchFamily="18" charset="0"/>
              </a:rPr>
              <a:t> a = 10;</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4887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500"/>
                                        <p:tgtEl>
                                          <p:spTgt spid="5">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0">
                                            <p:txEl>
                                              <p:pRg st="0" end="0"/>
                                            </p:txEl>
                                          </p:spTgt>
                                        </p:tgtEl>
                                        <p:attrNameLst>
                                          <p:attrName>style.visibility</p:attrName>
                                        </p:attrNameLst>
                                      </p:cBhvr>
                                      <p:to>
                                        <p:strVal val="visible"/>
                                      </p:to>
                                    </p:set>
                                    <p:animEffect transition="in" filter="fade">
                                      <p:cBhvr>
                                        <p:cTn id="55" dur="500"/>
                                        <p:tgtEl>
                                          <p:spTgt spid="10">
                                            <p:txEl>
                                              <p:pRg st="0" end="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0">
                                            <p:txEl>
                                              <p:pRg st="1" end="1"/>
                                            </p:txEl>
                                          </p:spTgt>
                                        </p:tgtEl>
                                        <p:attrNameLst>
                                          <p:attrName>style.visibility</p:attrName>
                                        </p:attrNameLst>
                                      </p:cBhvr>
                                      <p:to>
                                        <p:strVal val="visible"/>
                                      </p:to>
                                    </p:set>
                                    <p:animEffect transition="in" filter="fade">
                                      <p:cBhvr>
                                        <p:cTn id="58" dur="500"/>
                                        <p:tgtEl>
                                          <p:spTgt spid="10">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0">
                                            <p:txEl>
                                              <p:pRg st="2" end="2"/>
                                            </p:txEl>
                                          </p:spTgt>
                                        </p:tgtEl>
                                        <p:attrNameLst>
                                          <p:attrName>style.visibility</p:attrName>
                                        </p:attrNameLst>
                                      </p:cBhvr>
                                      <p:to>
                                        <p:strVal val="visible"/>
                                      </p:to>
                                    </p:set>
                                    <p:animEffect transition="in" filter="fade">
                                      <p:cBhvr>
                                        <p:cTn id="63" dur="500"/>
                                        <p:tgtEl>
                                          <p:spTgt spid="10">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12"/>
                                        </p:tgtEl>
                                        <p:attrNameLst>
                                          <p:attrName>ppt_x</p:attrName>
                                        </p:attrNameLst>
                                      </p:cBhvr>
                                      <p:tavLst>
                                        <p:tav tm="0">
                                          <p:val>
                                            <p:strVal val="ppt_x"/>
                                          </p:val>
                                        </p:tav>
                                        <p:tav tm="100000">
                                          <p:val>
                                            <p:strVal val="ppt_x"/>
                                          </p:val>
                                        </p:tav>
                                      </p:tavLst>
                                    </p:anim>
                                    <p:anim calcmode="lin" valueType="num">
                                      <p:cBhvr additive="base">
                                        <p:cTn id="73" dur="500"/>
                                        <p:tgtEl>
                                          <p:spTgt spid="12"/>
                                        </p:tgtEl>
                                        <p:attrNameLst>
                                          <p:attrName>ppt_y</p:attrName>
                                        </p:attrNameLst>
                                      </p:cBhvr>
                                      <p:tavLst>
                                        <p:tav tm="0">
                                          <p:val>
                                            <p:strVal val="ppt_y"/>
                                          </p:val>
                                        </p:tav>
                                        <p:tav tm="100000">
                                          <p:val>
                                            <p:strVal val="1+ppt_h/2"/>
                                          </p:val>
                                        </p:tav>
                                      </p:tavLst>
                                    </p:anim>
                                    <p:set>
                                      <p:cBhvr>
                                        <p:cTn id="74" dur="1" fill="hold">
                                          <p:stCondLst>
                                            <p:cond delay="499"/>
                                          </p:stCondLst>
                                        </p:cTn>
                                        <p:tgtEl>
                                          <p:spTgt spid="1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fade">
                                      <p:cBhvr>
                                        <p:cTn id="79" dur="500"/>
                                        <p:tgtEl>
                                          <p:spTgt spid="9">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9">
                                            <p:txEl>
                                              <p:pRg st="1" end="1"/>
                                            </p:txEl>
                                          </p:spTgt>
                                        </p:tgtEl>
                                        <p:attrNameLst>
                                          <p:attrName>style.visibility</p:attrName>
                                        </p:attrNameLst>
                                      </p:cBhvr>
                                      <p:to>
                                        <p:strVal val="visible"/>
                                      </p:to>
                                    </p:set>
                                    <p:animEffect transition="in" filter="fade">
                                      <p:cBhvr>
                                        <p:cTn id="8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Named Export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2895600"/>
          </a:xfrm>
        </p:spPr>
        <p:txBody>
          <a:bodyPr>
            <a:noAutofit/>
          </a:bodyPr>
          <a:lstStyle/>
          <a:p>
            <a:pPr marL="0" indent="0">
              <a:buNone/>
            </a:pPr>
            <a:r>
              <a:rPr lang="en-US" sz="1600" dirty="0">
                <a:latin typeface="Times New Roman" pitchFamily="18" charset="0"/>
                <a:cs typeface="Times New Roman" pitchFamily="18" charset="0"/>
              </a:rPr>
              <a:t>You can have multiple named exports per module. Named exports are useful to export several values. During the import, it is mandatory to use the same name of the corresponding object. </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b="1" dirty="0" smtClean="0">
                <a:latin typeface="Times New Roman" pitchFamily="18" charset="0"/>
                <a:cs typeface="Times New Roman" pitchFamily="18" charset="0"/>
              </a:rPr>
              <a:t>export</a:t>
            </a:r>
            <a:r>
              <a:rPr lang="en-US" sz="1600" dirty="0" smtClean="0">
                <a:latin typeface="Times New Roman" pitchFamily="18" charset="0"/>
                <a:cs typeface="Times New Roman" pitchFamily="18" charset="0"/>
              </a:rPr>
              <a:t> class Nokia </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Properties</a:t>
            </a:r>
          </a:p>
          <a:p>
            <a:pPr marL="0" indent="0">
              <a:buNone/>
            </a:pPr>
            <a:r>
              <a:rPr lang="en-US" sz="1600" dirty="0">
                <a:latin typeface="Times New Roman" pitchFamily="18" charset="0"/>
                <a:cs typeface="Times New Roman" pitchFamily="18" charset="0"/>
              </a:rPr>
              <a:t>	Methods</a:t>
            </a:r>
          </a:p>
          <a:p>
            <a:pPr marL="0" indent="0">
              <a:buNone/>
            </a:pP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p:txBody>
      </p:sp>
      <p:sp>
        <p:nvSpPr>
          <p:cNvPr id="4" name="TextBox 3"/>
          <p:cNvSpPr txBox="1"/>
          <p:nvPr/>
        </p:nvSpPr>
        <p:spPr>
          <a:xfrm>
            <a:off x="1066800" y="1657350"/>
            <a:ext cx="1075936"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mobile.js</a:t>
            </a:r>
            <a:endParaRPr lang="en-IN" b="1" u="sng" dirty="0">
              <a:latin typeface="Times New Roman" pitchFamily="18" charset="0"/>
              <a:cs typeface="Times New Roman" pitchFamily="18" charset="0"/>
            </a:endParaRPr>
          </a:p>
        </p:txBody>
      </p:sp>
      <p:sp>
        <p:nvSpPr>
          <p:cNvPr id="10" name="Rectangle 9"/>
          <p:cNvSpPr/>
          <p:nvPr/>
        </p:nvSpPr>
        <p:spPr>
          <a:xfrm>
            <a:off x="5867400" y="3267984"/>
            <a:ext cx="2590800" cy="646331"/>
          </a:xfrm>
          <a:prstGeom prst="rect">
            <a:avLst/>
          </a:prstGeom>
        </p:spPr>
        <p:txBody>
          <a:bodyPr wrap="square">
            <a:spAutoFit/>
          </a:bodyPr>
          <a:lstStyle/>
          <a:p>
            <a:r>
              <a:rPr lang="en-IN" dirty="0" err="1" smtClean="0">
                <a:latin typeface="Times New Roman" pitchFamily="18" charset="0"/>
                <a:cs typeface="Times New Roman" pitchFamily="18" charset="0"/>
              </a:rPr>
              <a:t>const</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a = </a:t>
            </a:r>
            <a:r>
              <a:rPr lang="en-IN" dirty="0" smtClean="0">
                <a:latin typeface="Times New Roman" pitchFamily="18" charset="0"/>
                <a:cs typeface="Times New Roman" pitchFamily="18" charset="0"/>
              </a:rPr>
              <a:t>10;</a:t>
            </a:r>
          </a:p>
          <a:p>
            <a:r>
              <a:rPr lang="en-US" b="1" dirty="0" smtClean="0">
                <a:latin typeface="Times New Roman" pitchFamily="18" charset="0"/>
                <a:cs typeface="Times New Roman" pitchFamily="18" charset="0"/>
              </a:rPr>
              <a:t>export</a:t>
            </a:r>
            <a:r>
              <a:rPr lang="en-US" dirty="0" smtClean="0">
                <a:latin typeface="Times New Roman" pitchFamily="18" charset="0"/>
                <a:cs typeface="Times New Roman" pitchFamily="18" charset="0"/>
              </a:rPr>
              <a:t> {a};</a:t>
            </a:r>
            <a:endParaRPr lang="en-IN" dirty="0">
              <a:latin typeface="Times New Roman" pitchFamily="18" charset="0"/>
              <a:cs typeface="Times New Roman" pitchFamily="18" charset="0"/>
            </a:endParaRPr>
          </a:p>
        </p:txBody>
      </p:sp>
      <p:sp>
        <p:nvSpPr>
          <p:cNvPr id="5" name="Rectangle 4"/>
          <p:cNvSpPr/>
          <p:nvPr/>
        </p:nvSpPr>
        <p:spPr>
          <a:xfrm>
            <a:off x="457200" y="3257550"/>
            <a:ext cx="2286000" cy="1323439"/>
          </a:xfrm>
          <a:prstGeom prst="rect">
            <a:avLst/>
          </a:prstGeom>
        </p:spPr>
        <p:txBody>
          <a:bodyPr wrap="square">
            <a:spAutoFit/>
          </a:bodyPr>
          <a:lstStyle/>
          <a:p>
            <a:r>
              <a:rPr lang="en-US" sz="1600" dirty="0">
                <a:latin typeface="Times New Roman" pitchFamily="18" charset="0"/>
                <a:cs typeface="Times New Roman" pitchFamily="18" charset="0"/>
              </a:rPr>
              <a:t>class </a:t>
            </a:r>
            <a:r>
              <a:rPr lang="en-US" sz="1600" dirty="0" smtClean="0">
                <a:latin typeface="Times New Roman" pitchFamily="18" charset="0"/>
                <a:cs typeface="Times New Roman" pitchFamily="18" charset="0"/>
              </a:rPr>
              <a:t>Nokia </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Properties</a:t>
            </a:r>
          </a:p>
          <a:p>
            <a:r>
              <a:rPr lang="en-US" sz="1600" dirty="0">
                <a:latin typeface="Times New Roman" pitchFamily="18" charset="0"/>
                <a:cs typeface="Times New Roman" pitchFamily="18" charset="0"/>
              </a:rPr>
              <a:t>	Methods</a:t>
            </a:r>
          </a:p>
          <a:p>
            <a:r>
              <a:rPr lang="en-US" sz="1600" dirty="0" smtClean="0">
                <a:latin typeface="Times New Roman" pitchFamily="18" charset="0"/>
                <a:cs typeface="Times New Roman" pitchFamily="18" charset="0"/>
              </a:rPr>
              <a:t>}</a:t>
            </a:r>
          </a:p>
          <a:p>
            <a:r>
              <a:rPr lang="en-US" sz="1600" b="1" dirty="0" smtClean="0">
                <a:latin typeface="Times New Roman" pitchFamily="18" charset="0"/>
                <a:cs typeface="Times New Roman" pitchFamily="18" charset="0"/>
              </a:rPr>
              <a:t>export</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{Nokia};</a:t>
            </a:r>
            <a:endParaRPr lang="en-US" sz="1600" dirty="0">
              <a:latin typeface="Times New Roman" pitchFamily="18" charset="0"/>
              <a:cs typeface="Times New Roman" pitchFamily="18" charset="0"/>
            </a:endParaRPr>
          </a:p>
        </p:txBody>
      </p:sp>
      <p:sp>
        <p:nvSpPr>
          <p:cNvPr id="6" name="Rectangle 5"/>
          <p:cNvSpPr/>
          <p:nvPr/>
        </p:nvSpPr>
        <p:spPr>
          <a:xfrm>
            <a:off x="2954628" y="2035725"/>
            <a:ext cx="2667000" cy="923330"/>
          </a:xfrm>
          <a:prstGeom prst="rect">
            <a:avLst/>
          </a:prstGeom>
        </p:spPr>
        <p:txBody>
          <a:bodyPr wrap="square">
            <a:spAutoFit/>
          </a:bodyPr>
          <a:lstStyle/>
          <a:p>
            <a:r>
              <a:rPr lang="en-IN" b="1" dirty="0">
                <a:latin typeface="Times New Roman" pitchFamily="18" charset="0"/>
                <a:cs typeface="Times New Roman" pitchFamily="18" charset="0"/>
              </a:rPr>
              <a:t>export</a:t>
            </a:r>
            <a:r>
              <a:rPr lang="en-IN" dirty="0">
                <a:latin typeface="Times New Roman" pitchFamily="18" charset="0"/>
                <a:cs typeface="Times New Roman" pitchFamily="18" charset="0"/>
              </a:rPr>
              <a:t> function show () {</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a:t>
            </a:r>
          </a:p>
        </p:txBody>
      </p:sp>
      <p:sp>
        <p:nvSpPr>
          <p:cNvPr id="7" name="Rectangle 6"/>
          <p:cNvSpPr/>
          <p:nvPr/>
        </p:nvSpPr>
        <p:spPr>
          <a:xfrm>
            <a:off x="2971800" y="3257550"/>
            <a:ext cx="2286000" cy="1200329"/>
          </a:xfrm>
          <a:prstGeom prst="rect">
            <a:avLst/>
          </a:prstGeom>
        </p:spPr>
        <p:txBody>
          <a:bodyPr wrap="square">
            <a:spAutoFit/>
          </a:bodyPr>
          <a:lstStyle/>
          <a:p>
            <a:r>
              <a:rPr lang="en-IN" dirty="0">
                <a:latin typeface="Times New Roman" pitchFamily="18" charset="0"/>
                <a:cs typeface="Times New Roman" pitchFamily="18" charset="0"/>
              </a:rPr>
              <a:t>function show () {</a:t>
            </a: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export</a:t>
            </a:r>
            <a:r>
              <a:rPr lang="en-US" dirty="0" smtClean="0">
                <a:latin typeface="Times New Roman" pitchFamily="18" charset="0"/>
                <a:cs typeface="Times New Roman" pitchFamily="18" charset="0"/>
              </a:rPr>
              <a:t> {show};</a:t>
            </a:r>
            <a:endParaRPr lang="en-IN" dirty="0">
              <a:latin typeface="Times New Roman" pitchFamily="18" charset="0"/>
              <a:cs typeface="Times New Roman" pitchFamily="18" charset="0"/>
            </a:endParaRPr>
          </a:p>
        </p:txBody>
      </p:sp>
      <p:sp>
        <p:nvSpPr>
          <p:cNvPr id="8" name="Rectangle 7"/>
          <p:cNvSpPr/>
          <p:nvPr/>
        </p:nvSpPr>
        <p:spPr>
          <a:xfrm>
            <a:off x="5867400" y="2050018"/>
            <a:ext cx="2071401" cy="369332"/>
          </a:xfrm>
          <a:prstGeom prst="rect">
            <a:avLst/>
          </a:prstGeom>
        </p:spPr>
        <p:txBody>
          <a:bodyPr wrap="none">
            <a:spAutoFit/>
          </a:bodyPr>
          <a:lstStyle/>
          <a:p>
            <a:r>
              <a:rPr lang="en-IN" b="1" dirty="0">
                <a:latin typeface="Times New Roman" pitchFamily="18" charset="0"/>
                <a:cs typeface="Times New Roman" pitchFamily="18" charset="0"/>
              </a:rPr>
              <a:t>export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const</a:t>
            </a:r>
            <a:r>
              <a:rPr lang="en-IN" dirty="0">
                <a:latin typeface="Times New Roman" pitchFamily="18" charset="0"/>
                <a:cs typeface="Times New Roman" pitchFamily="18" charset="0"/>
              </a:rPr>
              <a:t> a = </a:t>
            </a:r>
            <a:r>
              <a:rPr lang="en-IN" dirty="0" smtClean="0">
                <a:latin typeface="Times New Roman" pitchFamily="18" charset="0"/>
                <a:cs typeface="Times New Roman" pitchFamily="18" charset="0"/>
              </a:rPr>
              <a:t>10;</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0601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500"/>
                                        <p:tgtEl>
                                          <p:spTgt spid="5">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500"/>
                                        <p:tgtEl>
                                          <p:spTgt spid="5">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0" end="0"/>
                                            </p:txEl>
                                          </p:spTgt>
                                        </p:tgtEl>
                                        <p:attrNameLst>
                                          <p:attrName>style.visibility</p:attrName>
                                        </p:attrNameLst>
                                      </p:cBhvr>
                                      <p:to>
                                        <p:strVal val="visible"/>
                                      </p:to>
                                    </p:set>
                                    <p:animEffect transition="in" filter="fade">
                                      <p:cBhvr>
                                        <p:cTn id="50" dur="500"/>
                                        <p:tgtEl>
                                          <p:spTgt spid="6">
                                            <p:txEl>
                                              <p:pRg st="0" end="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animEffect transition="in" filter="fade">
                                      <p:cBhvr>
                                        <p:cTn id="53" dur="500"/>
                                        <p:tgtEl>
                                          <p:spTgt spid="6">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xEl>
                                              <p:pRg st="0" end="0"/>
                                            </p:txEl>
                                          </p:spTgt>
                                        </p:tgtEl>
                                        <p:attrNameLst>
                                          <p:attrName>style.visibility</p:attrName>
                                        </p:attrNameLst>
                                      </p:cBhvr>
                                      <p:to>
                                        <p:strVal val="visible"/>
                                      </p:to>
                                    </p:set>
                                    <p:animEffect transition="in" filter="fade">
                                      <p:cBhvr>
                                        <p:cTn id="58" dur="500"/>
                                        <p:tgtEl>
                                          <p:spTgt spid="7">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fade">
                                      <p:cBhvr>
                                        <p:cTn id="61" dur="500"/>
                                        <p:tgtEl>
                                          <p:spTgt spid="7">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
                                            <p:txEl>
                                              <p:pRg st="3" end="3"/>
                                            </p:txEl>
                                          </p:spTgt>
                                        </p:tgtEl>
                                        <p:attrNameLst>
                                          <p:attrName>style.visibility</p:attrName>
                                        </p:attrNameLst>
                                      </p:cBhvr>
                                      <p:to>
                                        <p:strVal val="visible"/>
                                      </p:to>
                                    </p:set>
                                    <p:animEffect transition="in" filter="fade">
                                      <p:cBhvr>
                                        <p:cTn id="66" dur="500"/>
                                        <p:tgtEl>
                                          <p:spTgt spid="7">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
                                            <p:txEl>
                                              <p:pRg st="0" end="0"/>
                                            </p:txEl>
                                          </p:spTgt>
                                        </p:tgtEl>
                                        <p:attrNameLst>
                                          <p:attrName>style.visibility</p:attrName>
                                        </p:attrNameLst>
                                      </p:cBhvr>
                                      <p:to>
                                        <p:strVal val="visible"/>
                                      </p:to>
                                    </p:set>
                                    <p:animEffect transition="in" filter="fade">
                                      <p:cBhvr>
                                        <p:cTn id="71" dur="500"/>
                                        <p:tgtEl>
                                          <p:spTgt spid="8">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0">
                                            <p:txEl>
                                              <p:pRg st="0" end="0"/>
                                            </p:txEl>
                                          </p:spTgt>
                                        </p:tgtEl>
                                        <p:attrNameLst>
                                          <p:attrName>style.visibility</p:attrName>
                                        </p:attrNameLst>
                                      </p:cBhvr>
                                      <p:to>
                                        <p:strVal val="visible"/>
                                      </p:to>
                                    </p:set>
                                    <p:animEffect transition="in" filter="fade">
                                      <p:cBhvr>
                                        <p:cTn id="76" dur="500"/>
                                        <p:tgtEl>
                                          <p:spTgt spid="10">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0">
                                            <p:txEl>
                                              <p:pRg st="1" end="1"/>
                                            </p:txEl>
                                          </p:spTgt>
                                        </p:tgtEl>
                                        <p:attrNameLst>
                                          <p:attrName>style.visibility</p:attrName>
                                        </p:attrNameLst>
                                      </p:cBhvr>
                                      <p:to>
                                        <p:strVal val="visible"/>
                                      </p:to>
                                    </p:set>
                                    <p:animEffect transition="in" filter="fade">
                                      <p:cBhvr>
                                        <p:cTn id="81"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Named Export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Autofit/>
          </a:bodyPr>
          <a:lstStyle/>
          <a:p>
            <a:pPr marL="0" indent="0">
              <a:buNone/>
            </a:pPr>
            <a:r>
              <a:rPr lang="en-US" sz="1600" dirty="0">
                <a:latin typeface="Times New Roman" pitchFamily="18" charset="0"/>
                <a:cs typeface="Times New Roman" pitchFamily="18" charset="0"/>
              </a:rPr>
              <a:t>You can have multiple named exports per module. Named exports are useful to export several values. During the import, it is mandatory to use the same name of the corresponding object. </a:t>
            </a: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class Nokia </a:t>
            </a:r>
            <a:r>
              <a:rPr lang="en-US" sz="1600" dirty="0">
                <a:latin typeface="Times New Roman" pitchFamily="18" charset="0"/>
                <a:cs typeface="Times New Roman" pitchFamily="18" charset="0"/>
              </a:rPr>
              <a:t>{</a:t>
            </a:r>
          </a:p>
          <a:p>
            <a:pPr marL="0" indent="0">
              <a:buNone/>
            </a:pPr>
            <a:r>
              <a:rPr lang="en-US" sz="1600" dirty="0">
                <a:latin typeface="Times New Roman" pitchFamily="18" charset="0"/>
                <a:cs typeface="Times New Roman" pitchFamily="18" charset="0"/>
              </a:rPr>
              <a:t>	Properties</a:t>
            </a:r>
          </a:p>
          <a:p>
            <a:pPr marL="0" indent="0">
              <a:buNone/>
            </a:pPr>
            <a:r>
              <a:rPr lang="en-US" sz="1600" dirty="0">
                <a:latin typeface="Times New Roman" pitchFamily="18" charset="0"/>
                <a:cs typeface="Times New Roman" pitchFamily="18" charset="0"/>
              </a:rPr>
              <a:t>	Methods</a:t>
            </a:r>
          </a:p>
          <a:p>
            <a:pPr marL="0" indent="0">
              <a:buNone/>
            </a:pPr>
            <a:r>
              <a:rPr lang="en-US" sz="1600" dirty="0" smtClean="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function show () {</a:t>
            </a:r>
          </a:p>
          <a:p>
            <a:pPr marL="0" indent="0">
              <a:buNone/>
            </a:pPr>
            <a:endParaRPr lang="en-IN" sz="1600" dirty="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export </a:t>
            </a:r>
            <a:r>
              <a:rPr lang="en-IN" sz="1600" dirty="0" err="1" smtClean="0">
                <a:latin typeface="Times New Roman" pitchFamily="18" charset="0"/>
                <a:cs typeface="Times New Roman" pitchFamily="18" charset="0"/>
              </a:rPr>
              <a:t>const</a:t>
            </a: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a = </a:t>
            </a:r>
            <a:r>
              <a:rPr lang="en-IN" sz="1600" dirty="0" smtClean="0">
                <a:latin typeface="Times New Roman" pitchFamily="18" charset="0"/>
                <a:cs typeface="Times New Roman" pitchFamily="18" charset="0"/>
              </a:rPr>
              <a:t>10;</a:t>
            </a:r>
            <a:endParaRPr lang="en-IN" sz="1600" dirty="0">
              <a:latin typeface="Times New Roman" pitchFamily="18" charset="0"/>
              <a:cs typeface="Times New Roman" pitchFamily="18" charset="0"/>
            </a:endParaRPr>
          </a:p>
        </p:txBody>
      </p:sp>
      <p:sp>
        <p:nvSpPr>
          <p:cNvPr id="4" name="TextBox 3"/>
          <p:cNvSpPr txBox="1"/>
          <p:nvPr/>
        </p:nvSpPr>
        <p:spPr>
          <a:xfrm>
            <a:off x="1066800" y="1592818"/>
            <a:ext cx="1075936"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mobile.js</a:t>
            </a:r>
            <a:endParaRPr lang="en-IN" b="1" u="sng" dirty="0">
              <a:latin typeface="Times New Roman" pitchFamily="18" charset="0"/>
              <a:cs typeface="Times New Roman" pitchFamily="18" charset="0"/>
            </a:endParaRPr>
          </a:p>
        </p:txBody>
      </p:sp>
      <p:sp>
        <p:nvSpPr>
          <p:cNvPr id="10" name="Rectangle 9"/>
          <p:cNvSpPr/>
          <p:nvPr/>
        </p:nvSpPr>
        <p:spPr>
          <a:xfrm>
            <a:off x="3566375" y="2852485"/>
            <a:ext cx="4267200" cy="461665"/>
          </a:xfrm>
          <a:prstGeom prst="rect">
            <a:avLst/>
          </a:prstGeom>
        </p:spPr>
        <p:txBody>
          <a:bodyPr wrap="square">
            <a:spAutoFit/>
          </a:bodyPr>
          <a:lstStyle/>
          <a:p>
            <a:r>
              <a:rPr lang="en-US" sz="2400" dirty="0" smtClean="0">
                <a:latin typeface="Times New Roman" pitchFamily="18" charset="0"/>
                <a:cs typeface="Times New Roman" pitchFamily="18" charset="0"/>
              </a:rPr>
              <a:t>export {Nokia, show};</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38713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xEl>
                                              <p:pRg st="0" end="0"/>
                                            </p:txEl>
                                          </p:spTgt>
                                        </p:tgtEl>
                                        <p:attrNameLst>
                                          <p:attrName>style.visibility</p:attrName>
                                        </p:attrNameLst>
                                      </p:cBhvr>
                                      <p:to>
                                        <p:strVal val="visible"/>
                                      </p:to>
                                    </p:set>
                                    <p:animEffect transition="in" filter="fade">
                                      <p:cBhvr>
                                        <p:cTn id="4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Importing Module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US" sz="2000" dirty="0" smtClean="0">
                <a:latin typeface="Times New Roman" pitchFamily="18" charset="0"/>
                <a:cs typeface="Times New Roman" pitchFamily="18" charset="0"/>
              </a:rPr>
              <a:t>import </a:t>
            </a:r>
            <a:r>
              <a:rPr lang="en-US" sz="2000" dirty="0">
                <a:latin typeface="Times New Roman" pitchFamily="18" charset="0"/>
                <a:cs typeface="Times New Roman" pitchFamily="18" charset="0"/>
              </a:rPr>
              <a:t>-  The static import statement is used to import bindings which are exported by another module. Imported modules are in strict mode whether you declare them as such or not</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75541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Importing Defaults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879396"/>
          </a:xfrm>
        </p:spPr>
        <p:txBody>
          <a:bodyPr>
            <a:normAutofit/>
          </a:bodyPr>
          <a:lstStyle/>
          <a:p>
            <a:pPr marL="0" indent="0">
              <a:buNone/>
            </a:pPr>
            <a:r>
              <a:rPr lang="en-US" sz="2000" dirty="0">
                <a:latin typeface="Times New Roman" pitchFamily="18" charset="0"/>
                <a:cs typeface="Times New Roman" pitchFamily="18" charset="0"/>
              </a:rPr>
              <a:t>You can have only one default export per module. A default export can be imported with any name.</a:t>
            </a:r>
          </a:p>
          <a:p>
            <a:pPr marL="0" indent="0">
              <a:buNone/>
            </a:pPr>
            <a:endParaRPr lang="en-IN" sz="2000" dirty="0"/>
          </a:p>
        </p:txBody>
      </p:sp>
      <p:sp>
        <p:nvSpPr>
          <p:cNvPr id="4" name="Rectangle 3"/>
          <p:cNvSpPr/>
          <p:nvPr/>
        </p:nvSpPr>
        <p:spPr>
          <a:xfrm>
            <a:off x="685800" y="2190750"/>
            <a:ext cx="3352800" cy="1477328"/>
          </a:xfrm>
          <a:prstGeom prst="rect">
            <a:avLst/>
          </a:prstGeom>
        </p:spPr>
        <p:txBody>
          <a:bodyPr wrap="square">
            <a:spAutoFit/>
          </a:bodyPr>
          <a:lstStyle/>
          <a:p>
            <a:r>
              <a:rPr lang="en-US" dirty="0" smtClean="0">
                <a:latin typeface="Times New Roman" pitchFamily="18" charset="0"/>
                <a:cs typeface="Times New Roman" pitchFamily="18" charset="0"/>
              </a:rPr>
              <a:t>class Nokia </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Properties</a:t>
            </a:r>
          </a:p>
          <a:p>
            <a:r>
              <a:rPr lang="en-US" dirty="0">
                <a:latin typeface="Times New Roman" pitchFamily="18" charset="0"/>
                <a:cs typeface="Times New Roman" pitchFamily="18" charset="0"/>
              </a:rPr>
              <a:t>	Methods</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export default Nokia;</a:t>
            </a:r>
            <a:endParaRPr lang="en-US" dirty="0">
              <a:latin typeface="Times New Roman" pitchFamily="18" charset="0"/>
              <a:cs typeface="Times New Roman" pitchFamily="18" charset="0"/>
            </a:endParaRPr>
          </a:p>
        </p:txBody>
      </p:sp>
      <p:sp>
        <p:nvSpPr>
          <p:cNvPr id="5" name="TextBox 4"/>
          <p:cNvSpPr txBox="1"/>
          <p:nvPr/>
        </p:nvSpPr>
        <p:spPr>
          <a:xfrm>
            <a:off x="1143000" y="1774746"/>
            <a:ext cx="1075936"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mobile.js</a:t>
            </a:r>
            <a:endParaRPr lang="en-IN" b="1" u="sng" dirty="0">
              <a:latin typeface="Times New Roman" pitchFamily="18" charset="0"/>
              <a:cs typeface="Times New Roman" pitchFamily="18" charset="0"/>
            </a:endParaRPr>
          </a:p>
        </p:txBody>
      </p:sp>
      <p:sp>
        <p:nvSpPr>
          <p:cNvPr id="6" name="Rectangle 5"/>
          <p:cNvSpPr/>
          <p:nvPr/>
        </p:nvSpPr>
        <p:spPr>
          <a:xfrm>
            <a:off x="3962400" y="2161222"/>
            <a:ext cx="3352800" cy="369332"/>
          </a:xfrm>
          <a:prstGeom prst="rect">
            <a:avLst/>
          </a:prstGeom>
        </p:spPr>
        <p:txBody>
          <a:bodyPr wrap="square">
            <a:spAutoFit/>
          </a:bodyPr>
          <a:lstStyle/>
          <a:p>
            <a:r>
              <a:rPr lang="en-US" dirty="0" smtClean="0">
                <a:latin typeface="Times New Roman" pitchFamily="18" charset="0"/>
                <a:cs typeface="Times New Roman" pitchFamily="18" charset="0"/>
              </a:rPr>
              <a:t>import Nokia from ‘./mobile.js’</a:t>
            </a:r>
            <a:endParaRPr lang="en-US" dirty="0">
              <a:latin typeface="Times New Roman" pitchFamily="18" charset="0"/>
              <a:cs typeface="Times New Roman" pitchFamily="18" charset="0"/>
            </a:endParaRPr>
          </a:p>
        </p:txBody>
      </p:sp>
      <p:sp>
        <p:nvSpPr>
          <p:cNvPr id="7" name="TextBox 6"/>
          <p:cNvSpPr txBox="1"/>
          <p:nvPr/>
        </p:nvSpPr>
        <p:spPr>
          <a:xfrm>
            <a:off x="4419600" y="1745218"/>
            <a:ext cx="780983"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app.js</a:t>
            </a:r>
            <a:endParaRPr lang="en-IN" b="1" u="sng" dirty="0">
              <a:latin typeface="Times New Roman" pitchFamily="18" charset="0"/>
              <a:cs typeface="Times New Roman" pitchFamily="18" charset="0"/>
            </a:endParaRPr>
          </a:p>
        </p:txBody>
      </p:sp>
    </p:spTree>
    <p:extLst>
      <p:ext uri="{BB962C8B-B14F-4D97-AF65-F5344CB8AC3E}">
        <p14:creationId xmlns:p14="http://schemas.microsoft.com/office/powerpoint/2010/main" val="269919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Importing Named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219200"/>
          </a:xfrm>
        </p:spPr>
        <p:txBody>
          <a:bodyPr>
            <a:normAutofit/>
          </a:bodyPr>
          <a:lstStyle/>
          <a:p>
            <a:pPr marL="0" indent="0">
              <a:buNone/>
            </a:pPr>
            <a:r>
              <a:rPr lang="en-US" sz="2000" dirty="0">
                <a:latin typeface="Times New Roman" pitchFamily="18" charset="0"/>
                <a:cs typeface="Times New Roman" pitchFamily="18" charset="0"/>
              </a:rPr>
              <a:t>You can have multiple named exports per module. Named exports are useful to export several values. During the import, it is mandatory to use the same name of the corresponding object. </a:t>
            </a:r>
          </a:p>
          <a:p>
            <a:pPr marL="0" indent="0">
              <a:buNone/>
            </a:pPr>
            <a:endParaRPr lang="en-US" sz="2000" dirty="0" smtClean="0"/>
          </a:p>
          <a:p>
            <a:pPr marL="0" indent="0">
              <a:buNone/>
            </a:pPr>
            <a:endParaRPr lang="en-IN" sz="2000" dirty="0"/>
          </a:p>
        </p:txBody>
      </p:sp>
      <p:sp>
        <p:nvSpPr>
          <p:cNvPr id="4" name="Rectangle 3"/>
          <p:cNvSpPr/>
          <p:nvPr/>
        </p:nvSpPr>
        <p:spPr>
          <a:xfrm>
            <a:off x="685800" y="2301954"/>
            <a:ext cx="3048000" cy="2308324"/>
          </a:xfrm>
          <a:prstGeom prst="rect">
            <a:avLst/>
          </a:prstGeom>
        </p:spPr>
        <p:txBody>
          <a:bodyPr wrap="square">
            <a:spAutoFit/>
          </a:bodyPr>
          <a:lstStyle/>
          <a:p>
            <a:r>
              <a:rPr lang="en-US" dirty="0" smtClean="0">
                <a:latin typeface="Times New Roman" pitchFamily="18" charset="0"/>
                <a:cs typeface="Times New Roman" pitchFamily="18" charset="0"/>
              </a:rPr>
              <a:t>export class Nokia </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Properties</a:t>
            </a:r>
          </a:p>
          <a:p>
            <a:r>
              <a:rPr lang="en-US" dirty="0">
                <a:latin typeface="Times New Roman" pitchFamily="18" charset="0"/>
                <a:cs typeface="Times New Roman" pitchFamily="18" charset="0"/>
              </a:rPr>
              <a:t>	Methods</a:t>
            </a:r>
          </a:p>
          <a:p>
            <a:r>
              <a:rPr lang="en-US"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function </a:t>
            </a:r>
            <a:r>
              <a:rPr lang="en-IN" dirty="0">
                <a:latin typeface="Times New Roman" pitchFamily="18" charset="0"/>
                <a:cs typeface="Times New Roman" pitchFamily="18" charset="0"/>
              </a:rPr>
              <a:t>show () {</a:t>
            </a: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export {show};</a:t>
            </a:r>
            <a:endParaRPr lang="en-US" dirty="0">
              <a:latin typeface="Times New Roman" pitchFamily="18" charset="0"/>
              <a:cs typeface="Times New Roman" pitchFamily="18" charset="0"/>
            </a:endParaRPr>
          </a:p>
        </p:txBody>
      </p:sp>
      <p:sp>
        <p:nvSpPr>
          <p:cNvPr id="5" name="TextBox 4"/>
          <p:cNvSpPr txBox="1"/>
          <p:nvPr/>
        </p:nvSpPr>
        <p:spPr>
          <a:xfrm>
            <a:off x="1143000" y="1885950"/>
            <a:ext cx="1075936"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mobile.js</a:t>
            </a:r>
            <a:endParaRPr lang="en-IN" b="1" u="sng" dirty="0">
              <a:latin typeface="Times New Roman" pitchFamily="18" charset="0"/>
              <a:cs typeface="Times New Roman" pitchFamily="18" charset="0"/>
            </a:endParaRPr>
          </a:p>
        </p:txBody>
      </p:sp>
      <p:sp>
        <p:nvSpPr>
          <p:cNvPr id="6" name="Rectangle 5"/>
          <p:cNvSpPr/>
          <p:nvPr/>
        </p:nvSpPr>
        <p:spPr>
          <a:xfrm>
            <a:off x="3962400" y="2419350"/>
            <a:ext cx="3352800" cy="369332"/>
          </a:xfrm>
          <a:prstGeom prst="rect">
            <a:avLst/>
          </a:prstGeom>
        </p:spPr>
        <p:txBody>
          <a:bodyPr wrap="square">
            <a:spAutoFit/>
          </a:bodyPr>
          <a:lstStyle/>
          <a:p>
            <a:r>
              <a:rPr lang="en-US" dirty="0" smtClean="0">
                <a:latin typeface="Times New Roman" pitchFamily="18" charset="0"/>
                <a:cs typeface="Times New Roman" pitchFamily="18" charset="0"/>
              </a:rPr>
              <a:t>import {Nokia} from ‘./mobile.js’</a:t>
            </a:r>
            <a:endParaRPr lang="en-US" dirty="0">
              <a:latin typeface="Times New Roman" pitchFamily="18" charset="0"/>
              <a:cs typeface="Times New Roman" pitchFamily="18" charset="0"/>
            </a:endParaRPr>
          </a:p>
        </p:txBody>
      </p:sp>
      <p:sp>
        <p:nvSpPr>
          <p:cNvPr id="7" name="TextBox 6"/>
          <p:cNvSpPr txBox="1"/>
          <p:nvPr/>
        </p:nvSpPr>
        <p:spPr>
          <a:xfrm>
            <a:off x="4553017" y="1962150"/>
            <a:ext cx="780983"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app.js</a:t>
            </a:r>
            <a:endParaRPr lang="en-IN" b="1" u="sng" dirty="0">
              <a:latin typeface="Times New Roman" pitchFamily="18" charset="0"/>
              <a:cs typeface="Times New Roman" pitchFamily="18" charset="0"/>
            </a:endParaRPr>
          </a:p>
        </p:txBody>
      </p:sp>
      <p:sp>
        <p:nvSpPr>
          <p:cNvPr id="8" name="Rectangle 7"/>
          <p:cNvSpPr/>
          <p:nvPr/>
        </p:nvSpPr>
        <p:spPr>
          <a:xfrm>
            <a:off x="3962400" y="2876550"/>
            <a:ext cx="4800600" cy="369332"/>
          </a:xfrm>
          <a:prstGeom prst="rect">
            <a:avLst/>
          </a:prstGeom>
        </p:spPr>
        <p:txBody>
          <a:bodyPr wrap="square">
            <a:spAutoFit/>
          </a:bodyPr>
          <a:lstStyle/>
          <a:p>
            <a:r>
              <a:rPr lang="en-US" dirty="0" smtClean="0">
                <a:latin typeface="Times New Roman" pitchFamily="18" charset="0"/>
                <a:cs typeface="Times New Roman" pitchFamily="18" charset="0"/>
              </a:rPr>
              <a:t>import {Nokia, show}from ‘./mobile.js’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1166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500"/>
                                        <p:tgtEl>
                                          <p:spTgt spid="4">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fade">
                                      <p:cBhvr>
                                        <p:cTn id="44" dur="5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500"/>
                                        <p:tgtEl>
                                          <p:spTgt spid="4">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Effect transition="in" filter="fade">
                                      <p:cBhvr>
                                        <p:cTn id="54" dur="500"/>
                                        <p:tgtEl>
                                          <p:spTgt spid="8">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xit" presetSubtype="21" fill="hold" grpId="1" nodeType="clickEffect">
                                  <p:stCondLst>
                                    <p:cond delay="0"/>
                                  </p:stCondLst>
                                  <p:childTnLst>
                                    <p:animEffect transition="out" filter="barn(inVertical)">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Importing All</a:t>
            </a:r>
            <a:endParaRPr lang="en-IN" sz="4000" b="1" u="sng" dirty="0">
              <a:latin typeface="Times New Roman" pitchFamily="18" charset="0"/>
              <a:cs typeface="Times New Roman" pitchFamily="18" charset="0"/>
            </a:endParaRPr>
          </a:p>
        </p:txBody>
      </p:sp>
      <p:sp>
        <p:nvSpPr>
          <p:cNvPr id="4" name="Rectangle 3"/>
          <p:cNvSpPr/>
          <p:nvPr/>
        </p:nvSpPr>
        <p:spPr>
          <a:xfrm>
            <a:off x="685800" y="1387554"/>
            <a:ext cx="3352800" cy="2585323"/>
          </a:xfrm>
          <a:prstGeom prst="rect">
            <a:avLst/>
          </a:prstGeom>
        </p:spPr>
        <p:txBody>
          <a:bodyPr wrap="square">
            <a:spAutoFit/>
          </a:bodyPr>
          <a:lstStyle/>
          <a:p>
            <a:r>
              <a:rPr lang="en-US" dirty="0" smtClean="0">
                <a:latin typeface="Times New Roman" pitchFamily="18" charset="0"/>
                <a:cs typeface="Times New Roman" pitchFamily="18" charset="0"/>
              </a:rPr>
              <a:t>class Nokia </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Properties</a:t>
            </a:r>
          </a:p>
          <a:p>
            <a:r>
              <a:rPr lang="en-US" dirty="0">
                <a:latin typeface="Times New Roman" pitchFamily="18" charset="0"/>
                <a:cs typeface="Times New Roman" pitchFamily="18" charset="0"/>
              </a:rPr>
              <a:t>	Methods</a:t>
            </a:r>
          </a:p>
          <a:p>
            <a:r>
              <a:rPr lang="en-US" dirty="0" smtClean="0">
                <a:latin typeface="Times New Roman" pitchFamily="18" charset="0"/>
                <a:cs typeface="Times New Roman" pitchFamily="18" charset="0"/>
              </a:rPr>
              <a:t>}</a:t>
            </a:r>
          </a:p>
          <a:p>
            <a:r>
              <a:rPr lang="en-IN" dirty="0">
                <a:latin typeface="Times New Roman" pitchFamily="18" charset="0"/>
                <a:cs typeface="Times New Roman" pitchFamily="18" charset="0"/>
              </a:rPr>
              <a:t>export function show () {</a:t>
            </a:r>
          </a:p>
          <a:p>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Export </a:t>
            </a:r>
            <a:r>
              <a:rPr lang="en-US" dirty="0" err="1" smtClean="0">
                <a:latin typeface="Times New Roman" pitchFamily="18" charset="0"/>
                <a:cs typeface="Times New Roman" pitchFamily="18" charset="0"/>
              </a:rPr>
              <a:t>const</a:t>
            </a:r>
            <a:r>
              <a:rPr lang="en-US" dirty="0" smtClean="0">
                <a:latin typeface="Times New Roman" pitchFamily="18" charset="0"/>
                <a:cs typeface="Times New Roman" pitchFamily="18" charset="0"/>
              </a:rPr>
              <a:t> a = 10;</a:t>
            </a:r>
          </a:p>
          <a:p>
            <a:r>
              <a:rPr lang="en-US" dirty="0" smtClean="0">
                <a:latin typeface="Times New Roman" pitchFamily="18" charset="0"/>
                <a:cs typeface="Times New Roman" pitchFamily="18" charset="0"/>
              </a:rPr>
              <a:t>export {Nokia};</a:t>
            </a:r>
            <a:endParaRPr lang="en-US" dirty="0">
              <a:latin typeface="Times New Roman" pitchFamily="18" charset="0"/>
              <a:cs typeface="Times New Roman" pitchFamily="18" charset="0"/>
            </a:endParaRPr>
          </a:p>
        </p:txBody>
      </p:sp>
      <p:sp>
        <p:nvSpPr>
          <p:cNvPr id="5" name="TextBox 4"/>
          <p:cNvSpPr txBox="1"/>
          <p:nvPr/>
        </p:nvSpPr>
        <p:spPr>
          <a:xfrm>
            <a:off x="1143000" y="971550"/>
            <a:ext cx="1075936"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mobile.js</a:t>
            </a:r>
            <a:endParaRPr lang="en-IN" b="1" u="sng" dirty="0">
              <a:latin typeface="Times New Roman" pitchFamily="18" charset="0"/>
              <a:cs typeface="Times New Roman" pitchFamily="18" charset="0"/>
            </a:endParaRPr>
          </a:p>
        </p:txBody>
      </p:sp>
      <p:sp>
        <p:nvSpPr>
          <p:cNvPr id="6" name="Rectangle 5"/>
          <p:cNvSpPr/>
          <p:nvPr/>
        </p:nvSpPr>
        <p:spPr>
          <a:xfrm>
            <a:off x="4191000" y="1364218"/>
            <a:ext cx="4343400" cy="523220"/>
          </a:xfrm>
          <a:prstGeom prst="rect">
            <a:avLst/>
          </a:prstGeom>
        </p:spPr>
        <p:txBody>
          <a:bodyPr wrap="square">
            <a:spAutoFit/>
          </a:bodyPr>
          <a:lstStyle/>
          <a:p>
            <a:r>
              <a:rPr lang="en-US" dirty="0" smtClean="0">
                <a:latin typeface="Times New Roman" pitchFamily="18" charset="0"/>
                <a:cs typeface="Times New Roman" pitchFamily="18" charset="0"/>
              </a:rPr>
              <a:t>import </a:t>
            </a:r>
            <a:r>
              <a:rPr lang="en-US" sz="2800"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as device from ‘./mobile.js’</a:t>
            </a:r>
            <a:endParaRPr lang="en-US" dirty="0">
              <a:latin typeface="Times New Roman" pitchFamily="18" charset="0"/>
              <a:cs typeface="Times New Roman" pitchFamily="18" charset="0"/>
            </a:endParaRPr>
          </a:p>
        </p:txBody>
      </p:sp>
      <p:sp>
        <p:nvSpPr>
          <p:cNvPr id="7" name="TextBox 6"/>
          <p:cNvSpPr txBox="1"/>
          <p:nvPr/>
        </p:nvSpPr>
        <p:spPr>
          <a:xfrm>
            <a:off x="5581717" y="936612"/>
            <a:ext cx="780983" cy="369332"/>
          </a:xfrm>
          <a:prstGeom prst="rect">
            <a:avLst/>
          </a:prstGeom>
          <a:noFill/>
        </p:spPr>
        <p:txBody>
          <a:bodyPr wrap="none" rtlCol="0">
            <a:spAutoFit/>
          </a:bodyPr>
          <a:lstStyle/>
          <a:p>
            <a:r>
              <a:rPr lang="en-US" b="1" u="sng" dirty="0" smtClean="0">
                <a:latin typeface="Times New Roman" pitchFamily="18" charset="0"/>
                <a:cs typeface="Times New Roman" pitchFamily="18" charset="0"/>
              </a:rPr>
              <a:t>app.js</a:t>
            </a:r>
            <a:endParaRPr lang="en-IN" b="1" u="sng" dirty="0">
              <a:latin typeface="Times New Roman" pitchFamily="18" charset="0"/>
              <a:cs typeface="Times New Roman" pitchFamily="18" charset="0"/>
            </a:endParaRPr>
          </a:p>
        </p:txBody>
      </p:sp>
      <p:sp>
        <p:nvSpPr>
          <p:cNvPr id="3" name="TextBox 2"/>
          <p:cNvSpPr txBox="1"/>
          <p:nvPr/>
        </p:nvSpPr>
        <p:spPr>
          <a:xfrm>
            <a:off x="4419600" y="2266950"/>
            <a:ext cx="1408206" cy="923330"/>
          </a:xfrm>
          <a:prstGeom prst="rect">
            <a:avLst/>
          </a:prstGeom>
          <a:noFill/>
        </p:spPr>
        <p:txBody>
          <a:bodyPr wrap="none" rtlCol="0">
            <a:spAutoFit/>
          </a:bodyPr>
          <a:lstStyle/>
          <a:p>
            <a:r>
              <a:rPr lang="en-US" dirty="0" err="1" smtClean="0"/>
              <a:t>device.Nokia</a:t>
            </a:r>
            <a:endParaRPr lang="en-US" dirty="0" smtClean="0"/>
          </a:p>
          <a:p>
            <a:r>
              <a:rPr lang="en-US" dirty="0" err="1" smtClean="0"/>
              <a:t>device.show</a:t>
            </a:r>
            <a:endParaRPr lang="en-US" dirty="0" smtClean="0"/>
          </a:p>
          <a:p>
            <a:r>
              <a:rPr lang="en-US" dirty="0" err="1" smtClean="0"/>
              <a:t>device.a</a:t>
            </a:r>
            <a:endParaRPr lang="en-IN" dirty="0"/>
          </a:p>
        </p:txBody>
      </p:sp>
    </p:spTree>
    <p:extLst>
      <p:ext uri="{BB962C8B-B14F-4D97-AF65-F5344CB8AC3E}">
        <p14:creationId xmlns:p14="http://schemas.microsoft.com/office/powerpoint/2010/main" val="386763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fade">
                                      <p:cBhvr>
                                        <p:cTn id="52" dur="500"/>
                                        <p:tgtEl>
                                          <p:spTgt spid="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animEffect transition="in" filter="fade">
                                      <p:cBhvr>
                                        <p:cTn id="57" dur="500"/>
                                        <p:tgtEl>
                                          <p:spTgt spid="3">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 end="2"/>
                                            </p:txEl>
                                          </p:spTgt>
                                        </p:tgtEl>
                                        <p:attrNameLst>
                                          <p:attrName>style.visibility</p:attrName>
                                        </p:attrNameLst>
                                      </p:cBhvr>
                                      <p:to>
                                        <p:strVal val="visible"/>
                                      </p:to>
                                    </p:set>
                                    <p:animEffect transition="in" filter="fade">
                                      <p:cBhvr>
                                        <p:cTn id="6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447</Words>
  <Application>Microsoft Office PowerPoint</Application>
  <PresentationFormat>On-screen Show (16:9)</PresentationFormat>
  <Paragraphs>119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What is Module</vt:lpstr>
      <vt:lpstr>Exporting Module</vt:lpstr>
      <vt:lpstr>Default Export</vt:lpstr>
      <vt:lpstr>Named Export</vt:lpstr>
      <vt:lpstr>Named Export</vt:lpstr>
      <vt:lpstr>Importing Module</vt:lpstr>
      <vt:lpstr>Importing Defaults</vt:lpstr>
      <vt:lpstr>Importing Named</vt:lpstr>
      <vt:lpstr>Importing All</vt:lpstr>
      <vt:lpstr>Importing Default and Named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dc:creator>
  <cp:lastModifiedBy>RK</cp:lastModifiedBy>
  <cp:revision>43</cp:revision>
  <dcterms:created xsi:type="dcterms:W3CDTF">2006-08-16T00:00:00Z</dcterms:created>
  <dcterms:modified xsi:type="dcterms:W3CDTF">2019-02-07T13:31:15Z</dcterms:modified>
</cp:coreProperties>
</file>