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6" r:id="rId9"/>
    <p:sldId id="267" r:id="rId10"/>
    <p:sldId id="268" r:id="rId11"/>
    <p:sldId id="270" r:id="rId12"/>
    <p:sldId id="265" r:id="rId13"/>
    <p:sldId id="271" r:id="rId14"/>
    <p:sldId id="272" r:id="rId15"/>
    <p:sldId id="273" r:id="rId16"/>
    <p:sldId id="274" r:id="rId17"/>
    <p:sldId id="275" r:id="rId18"/>
    <p:sldId id="277" r:id="rId19"/>
    <p:sldId id="279"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FF8BF5-B6A4-4F99-A7C7-A103E0C677FE}" type="doc">
      <dgm:prSet loTypeId="urn:microsoft.com/office/officeart/2005/8/layout/orgChart1" loCatId="hierarchy" qsTypeId="urn:microsoft.com/office/officeart/2005/8/quickstyle/simple3" qsCatId="simple" csTypeId="urn:microsoft.com/office/officeart/2005/8/colors/colorful3" csCatId="colorful" phldr="1"/>
      <dgm:spPr/>
      <dgm:t>
        <a:bodyPr/>
        <a:lstStyle/>
        <a:p>
          <a:endParaRPr lang="en-IN"/>
        </a:p>
      </dgm:t>
    </dgm:pt>
    <dgm:pt modelId="{53A3964E-323E-418C-917D-E774F90A5527}">
      <dgm:prSet phldrT="[Text]"/>
      <dgm:spPr/>
      <dgm:t>
        <a:bodyPr/>
        <a:lstStyle/>
        <a:p>
          <a:r>
            <a:rPr lang="en-IN" dirty="0" smtClean="0"/>
            <a:t>window</a:t>
          </a:r>
          <a:endParaRPr lang="en-IN" dirty="0"/>
        </a:p>
      </dgm:t>
    </dgm:pt>
    <dgm:pt modelId="{3FCED43F-7BCB-4E66-B442-ECCA8D6A8F9C}" type="parTrans" cxnId="{60BAEA15-6EDC-4D6A-BAE6-7895E41B94DF}">
      <dgm:prSet/>
      <dgm:spPr/>
      <dgm:t>
        <a:bodyPr/>
        <a:lstStyle/>
        <a:p>
          <a:endParaRPr lang="en-IN"/>
        </a:p>
      </dgm:t>
    </dgm:pt>
    <dgm:pt modelId="{9DF78218-33C4-43FB-B97B-A39CDEF8F3FB}" type="sibTrans" cxnId="{60BAEA15-6EDC-4D6A-BAE6-7895E41B94DF}">
      <dgm:prSet/>
      <dgm:spPr/>
      <dgm:t>
        <a:bodyPr/>
        <a:lstStyle/>
        <a:p>
          <a:endParaRPr lang="en-IN"/>
        </a:p>
      </dgm:t>
    </dgm:pt>
    <dgm:pt modelId="{8AF9C18A-7E76-4ED1-AAE2-676E5BCBA0E1}">
      <dgm:prSet phldrT="[Text]"/>
      <dgm:spPr/>
      <dgm:t>
        <a:bodyPr/>
        <a:lstStyle/>
        <a:p>
          <a:r>
            <a:rPr lang="en-IN" dirty="0" smtClean="0"/>
            <a:t>document</a:t>
          </a:r>
          <a:endParaRPr lang="en-IN" dirty="0"/>
        </a:p>
      </dgm:t>
    </dgm:pt>
    <dgm:pt modelId="{C2D6D70C-344E-48F3-920D-DF480375A4CC}" type="parTrans" cxnId="{9AE6F9C5-0140-4FA6-8DC5-39AE3906DE2C}">
      <dgm:prSet/>
      <dgm:spPr/>
      <dgm:t>
        <a:bodyPr/>
        <a:lstStyle/>
        <a:p>
          <a:endParaRPr lang="en-IN"/>
        </a:p>
      </dgm:t>
    </dgm:pt>
    <dgm:pt modelId="{3600409A-BE76-4AB6-AAEF-D3F0F165ECE5}" type="sibTrans" cxnId="{9AE6F9C5-0140-4FA6-8DC5-39AE3906DE2C}">
      <dgm:prSet/>
      <dgm:spPr/>
      <dgm:t>
        <a:bodyPr/>
        <a:lstStyle/>
        <a:p>
          <a:endParaRPr lang="en-IN"/>
        </a:p>
      </dgm:t>
    </dgm:pt>
    <dgm:pt modelId="{DE127572-744D-41EF-BA5E-A7C23A9FEF22}" type="pres">
      <dgm:prSet presAssocID="{47FF8BF5-B6A4-4F99-A7C7-A103E0C677FE}" presName="hierChild1" presStyleCnt="0">
        <dgm:presLayoutVars>
          <dgm:orgChart val="1"/>
          <dgm:chPref val="1"/>
          <dgm:dir/>
          <dgm:animOne val="branch"/>
          <dgm:animLvl val="lvl"/>
          <dgm:resizeHandles/>
        </dgm:presLayoutVars>
      </dgm:prSet>
      <dgm:spPr/>
      <dgm:t>
        <a:bodyPr/>
        <a:lstStyle/>
        <a:p>
          <a:endParaRPr lang="en-IN"/>
        </a:p>
      </dgm:t>
    </dgm:pt>
    <dgm:pt modelId="{92CB78B0-2A8D-4F1D-87E9-2D0549E2D7AE}" type="pres">
      <dgm:prSet presAssocID="{53A3964E-323E-418C-917D-E774F90A5527}" presName="hierRoot1" presStyleCnt="0">
        <dgm:presLayoutVars>
          <dgm:hierBranch val="init"/>
        </dgm:presLayoutVars>
      </dgm:prSet>
      <dgm:spPr/>
    </dgm:pt>
    <dgm:pt modelId="{7A94E720-72BE-4CF1-A716-513254B95EC1}" type="pres">
      <dgm:prSet presAssocID="{53A3964E-323E-418C-917D-E774F90A5527}" presName="rootComposite1" presStyleCnt="0"/>
      <dgm:spPr/>
    </dgm:pt>
    <dgm:pt modelId="{06EF290D-94F0-4A82-9574-C51EE4864F68}" type="pres">
      <dgm:prSet presAssocID="{53A3964E-323E-418C-917D-E774F90A5527}" presName="rootText1" presStyleLbl="node0" presStyleIdx="0" presStyleCnt="1">
        <dgm:presLayoutVars>
          <dgm:chPref val="3"/>
        </dgm:presLayoutVars>
      </dgm:prSet>
      <dgm:spPr/>
      <dgm:t>
        <a:bodyPr/>
        <a:lstStyle/>
        <a:p>
          <a:endParaRPr lang="en-IN"/>
        </a:p>
      </dgm:t>
    </dgm:pt>
    <dgm:pt modelId="{622BB898-628E-4A18-9A09-4E4E74D6E708}" type="pres">
      <dgm:prSet presAssocID="{53A3964E-323E-418C-917D-E774F90A5527}" presName="rootConnector1" presStyleLbl="node1" presStyleIdx="0" presStyleCnt="0"/>
      <dgm:spPr/>
      <dgm:t>
        <a:bodyPr/>
        <a:lstStyle/>
        <a:p>
          <a:endParaRPr lang="en-IN"/>
        </a:p>
      </dgm:t>
    </dgm:pt>
    <dgm:pt modelId="{0582877F-651F-4AE5-99F9-EC2094634FE3}" type="pres">
      <dgm:prSet presAssocID="{53A3964E-323E-418C-917D-E774F90A5527}" presName="hierChild2" presStyleCnt="0"/>
      <dgm:spPr/>
    </dgm:pt>
    <dgm:pt modelId="{472FAC92-860C-4CA5-8BBD-3A3C706E009A}" type="pres">
      <dgm:prSet presAssocID="{C2D6D70C-344E-48F3-920D-DF480375A4CC}" presName="Name37" presStyleLbl="parChTrans1D2" presStyleIdx="0" presStyleCnt="1"/>
      <dgm:spPr/>
      <dgm:t>
        <a:bodyPr/>
        <a:lstStyle/>
        <a:p>
          <a:endParaRPr lang="en-IN"/>
        </a:p>
      </dgm:t>
    </dgm:pt>
    <dgm:pt modelId="{88549DAB-739C-4993-9841-07A3675D1A18}" type="pres">
      <dgm:prSet presAssocID="{8AF9C18A-7E76-4ED1-AAE2-676E5BCBA0E1}" presName="hierRoot2" presStyleCnt="0">
        <dgm:presLayoutVars>
          <dgm:hierBranch val="init"/>
        </dgm:presLayoutVars>
      </dgm:prSet>
      <dgm:spPr/>
    </dgm:pt>
    <dgm:pt modelId="{50955FA4-C7E1-4A5E-8FD4-90A0DD20F10C}" type="pres">
      <dgm:prSet presAssocID="{8AF9C18A-7E76-4ED1-AAE2-676E5BCBA0E1}" presName="rootComposite" presStyleCnt="0"/>
      <dgm:spPr/>
    </dgm:pt>
    <dgm:pt modelId="{6AA99241-1819-4A90-9479-AD62B4E14FD8}" type="pres">
      <dgm:prSet presAssocID="{8AF9C18A-7E76-4ED1-AAE2-676E5BCBA0E1}" presName="rootText" presStyleLbl="node2" presStyleIdx="0" presStyleCnt="1">
        <dgm:presLayoutVars>
          <dgm:chPref val="3"/>
        </dgm:presLayoutVars>
      </dgm:prSet>
      <dgm:spPr/>
      <dgm:t>
        <a:bodyPr/>
        <a:lstStyle/>
        <a:p>
          <a:endParaRPr lang="en-IN"/>
        </a:p>
      </dgm:t>
    </dgm:pt>
    <dgm:pt modelId="{08EFDE9B-BD5F-4F7B-9810-415811013ECF}" type="pres">
      <dgm:prSet presAssocID="{8AF9C18A-7E76-4ED1-AAE2-676E5BCBA0E1}" presName="rootConnector" presStyleLbl="node2" presStyleIdx="0" presStyleCnt="1"/>
      <dgm:spPr/>
      <dgm:t>
        <a:bodyPr/>
        <a:lstStyle/>
        <a:p>
          <a:endParaRPr lang="en-IN"/>
        </a:p>
      </dgm:t>
    </dgm:pt>
    <dgm:pt modelId="{203B5CD6-5502-47B5-9716-D44C4D1276D1}" type="pres">
      <dgm:prSet presAssocID="{8AF9C18A-7E76-4ED1-AAE2-676E5BCBA0E1}" presName="hierChild4" presStyleCnt="0"/>
      <dgm:spPr/>
    </dgm:pt>
    <dgm:pt modelId="{7C7CF839-18CD-48CD-BCC8-7E0ADDB782BF}" type="pres">
      <dgm:prSet presAssocID="{8AF9C18A-7E76-4ED1-AAE2-676E5BCBA0E1}" presName="hierChild5" presStyleCnt="0"/>
      <dgm:spPr/>
    </dgm:pt>
    <dgm:pt modelId="{BD62B53A-8551-4F58-A44D-2A464F44A948}" type="pres">
      <dgm:prSet presAssocID="{53A3964E-323E-418C-917D-E774F90A5527}" presName="hierChild3" presStyleCnt="0"/>
      <dgm:spPr/>
    </dgm:pt>
  </dgm:ptLst>
  <dgm:cxnLst>
    <dgm:cxn modelId="{BA26D097-60B5-4CE4-A758-7CEAF9BCAFB4}" type="presOf" srcId="{53A3964E-323E-418C-917D-E774F90A5527}" destId="{06EF290D-94F0-4A82-9574-C51EE4864F68}" srcOrd="0" destOrd="0" presId="urn:microsoft.com/office/officeart/2005/8/layout/orgChart1"/>
    <dgm:cxn modelId="{C775595C-C05C-4EF5-8E4E-BEAF1A130C1C}" type="presOf" srcId="{8AF9C18A-7E76-4ED1-AAE2-676E5BCBA0E1}" destId="{6AA99241-1819-4A90-9479-AD62B4E14FD8}" srcOrd="0" destOrd="0" presId="urn:microsoft.com/office/officeart/2005/8/layout/orgChart1"/>
    <dgm:cxn modelId="{C2E4A087-E876-47EA-9E08-16176029C6F2}" type="presOf" srcId="{C2D6D70C-344E-48F3-920D-DF480375A4CC}" destId="{472FAC92-860C-4CA5-8BBD-3A3C706E009A}" srcOrd="0" destOrd="0" presId="urn:microsoft.com/office/officeart/2005/8/layout/orgChart1"/>
    <dgm:cxn modelId="{E02367BB-FAF5-453D-976F-E0A8B7143F0D}" type="presOf" srcId="{47FF8BF5-B6A4-4F99-A7C7-A103E0C677FE}" destId="{DE127572-744D-41EF-BA5E-A7C23A9FEF22}" srcOrd="0" destOrd="0" presId="urn:microsoft.com/office/officeart/2005/8/layout/orgChart1"/>
    <dgm:cxn modelId="{60BAEA15-6EDC-4D6A-BAE6-7895E41B94DF}" srcId="{47FF8BF5-B6A4-4F99-A7C7-A103E0C677FE}" destId="{53A3964E-323E-418C-917D-E774F90A5527}" srcOrd="0" destOrd="0" parTransId="{3FCED43F-7BCB-4E66-B442-ECCA8D6A8F9C}" sibTransId="{9DF78218-33C4-43FB-B97B-A39CDEF8F3FB}"/>
    <dgm:cxn modelId="{A7E06021-20F4-4395-814A-6CBA7AB58743}" type="presOf" srcId="{8AF9C18A-7E76-4ED1-AAE2-676E5BCBA0E1}" destId="{08EFDE9B-BD5F-4F7B-9810-415811013ECF}" srcOrd="1" destOrd="0" presId="urn:microsoft.com/office/officeart/2005/8/layout/orgChart1"/>
    <dgm:cxn modelId="{9AE6F9C5-0140-4FA6-8DC5-39AE3906DE2C}" srcId="{53A3964E-323E-418C-917D-E774F90A5527}" destId="{8AF9C18A-7E76-4ED1-AAE2-676E5BCBA0E1}" srcOrd="0" destOrd="0" parTransId="{C2D6D70C-344E-48F3-920D-DF480375A4CC}" sibTransId="{3600409A-BE76-4AB6-AAEF-D3F0F165ECE5}"/>
    <dgm:cxn modelId="{FAEDA93A-3A4E-430C-83CF-3315260461D5}" type="presOf" srcId="{53A3964E-323E-418C-917D-E774F90A5527}" destId="{622BB898-628E-4A18-9A09-4E4E74D6E708}" srcOrd="1" destOrd="0" presId="urn:microsoft.com/office/officeart/2005/8/layout/orgChart1"/>
    <dgm:cxn modelId="{B2823C5A-9C22-4869-9FF9-870812069F1B}" type="presParOf" srcId="{DE127572-744D-41EF-BA5E-A7C23A9FEF22}" destId="{92CB78B0-2A8D-4F1D-87E9-2D0549E2D7AE}" srcOrd="0" destOrd="0" presId="urn:microsoft.com/office/officeart/2005/8/layout/orgChart1"/>
    <dgm:cxn modelId="{D7AD020A-8F8E-46F9-BDF1-C7B0A3DF51F7}" type="presParOf" srcId="{92CB78B0-2A8D-4F1D-87E9-2D0549E2D7AE}" destId="{7A94E720-72BE-4CF1-A716-513254B95EC1}" srcOrd="0" destOrd="0" presId="urn:microsoft.com/office/officeart/2005/8/layout/orgChart1"/>
    <dgm:cxn modelId="{ADAC6CBA-611A-4090-ACE4-2472329BD190}" type="presParOf" srcId="{7A94E720-72BE-4CF1-A716-513254B95EC1}" destId="{06EF290D-94F0-4A82-9574-C51EE4864F68}" srcOrd="0" destOrd="0" presId="urn:microsoft.com/office/officeart/2005/8/layout/orgChart1"/>
    <dgm:cxn modelId="{E7DE7A80-4FFD-4663-B338-4502566F96F6}" type="presParOf" srcId="{7A94E720-72BE-4CF1-A716-513254B95EC1}" destId="{622BB898-628E-4A18-9A09-4E4E74D6E708}" srcOrd="1" destOrd="0" presId="urn:microsoft.com/office/officeart/2005/8/layout/orgChart1"/>
    <dgm:cxn modelId="{1CF4D5F5-24DC-4D5D-9A32-A93E73EC5101}" type="presParOf" srcId="{92CB78B0-2A8D-4F1D-87E9-2D0549E2D7AE}" destId="{0582877F-651F-4AE5-99F9-EC2094634FE3}" srcOrd="1" destOrd="0" presId="urn:microsoft.com/office/officeart/2005/8/layout/orgChart1"/>
    <dgm:cxn modelId="{D326CD95-59D4-46C1-9A68-D9DF54E7E3D3}" type="presParOf" srcId="{0582877F-651F-4AE5-99F9-EC2094634FE3}" destId="{472FAC92-860C-4CA5-8BBD-3A3C706E009A}" srcOrd="0" destOrd="0" presId="urn:microsoft.com/office/officeart/2005/8/layout/orgChart1"/>
    <dgm:cxn modelId="{815981BC-5A1F-4528-AD8F-5F192166CD5D}" type="presParOf" srcId="{0582877F-651F-4AE5-99F9-EC2094634FE3}" destId="{88549DAB-739C-4993-9841-07A3675D1A18}" srcOrd="1" destOrd="0" presId="urn:microsoft.com/office/officeart/2005/8/layout/orgChart1"/>
    <dgm:cxn modelId="{BCC79FB9-2FCF-4A27-A176-C4701060648F}" type="presParOf" srcId="{88549DAB-739C-4993-9841-07A3675D1A18}" destId="{50955FA4-C7E1-4A5E-8FD4-90A0DD20F10C}" srcOrd="0" destOrd="0" presId="urn:microsoft.com/office/officeart/2005/8/layout/orgChart1"/>
    <dgm:cxn modelId="{210E0BAC-B0CD-48E2-8200-33118E4CD272}" type="presParOf" srcId="{50955FA4-C7E1-4A5E-8FD4-90A0DD20F10C}" destId="{6AA99241-1819-4A90-9479-AD62B4E14FD8}" srcOrd="0" destOrd="0" presId="urn:microsoft.com/office/officeart/2005/8/layout/orgChart1"/>
    <dgm:cxn modelId="{8FAEAD7F-B5D3-464B-B96C-84DA05FF0EB7}" type="presParOf" srcId="{50955FA4-C7E1-4A5E-8FD4-90A0DD20F10C}" destId="{08EFDE9B-BD5F-4F7B-9810-415811013ECF}" srcOrd="1" destOrd="0" presId="urn:microsoft.com/office/officeart/2005/8/layout/orgChart1"/>
    <dgm:cxn modelId="{683059EC-92D8-431D-BEA1-27EF00459087}" type="presParOf" srcId="{88549DAB-739C-4993-9841-07A3675D1A18}" destId="{203B5CD6-5502-47B5-9716-D44C4D1276D1}" srcOrd="1" destOrd="0" presId="urn:microsoft.com/office/officeart/2005/8/layout/orgChart1"/>
    <dgm:cxn modelId="{5FCF013D-1EC3-4ECE-AE28-8E8AFC6335DF}" type="presParOf" srcId="{88549DAB-739C-4993-9841-07A3675D1A18}" destId="{7C7CF839-18CD-48CD-BCC8-7E0ADDB782BF}" srcOrd="2" destOrd="0" presId="urn:microsoft.com/office/officeart/2005/8/layout/orgChart1"/>
    <dgm:cxn modelId="{5882B40C-A5B2-45D3-8732-84DCF544451E}" type="presParOf" srcId="{92CB78B0-2A8D-4F1D-87E9-2D0549E2D7AE}" destId="{BD62B53A-8551-4F58-A44D-2A464F44A94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FAC92-860C-4CA5-8BBD-3A3C706E009A}">
      <dsp:nvSpPr>
        <dsp:cNvPr id="0" name=""/>
        <dsp:cNvSpPr/>
      </dsp:nvSpPr>
      <dsp:spPr>
        <a:xfrm>
          <a:off x="1135379" y="367368"/>
          <a:ext cx="91440" cy="154262"/>
        </a:xfrm>
        <a:custGeom>
          <a:avLst/>
          <a:gdLst/>
          <a:ahLst/>
          <a:cxnLst/>
          <a:rect l="0" t="0" r="0" b="0"/>
          <a:pathLst>
            <a:path>
              <a:moveTo>
                <a:pt x="45720" y="0"/>
              </a:moveTo>
              <a:lnTo>
                <a:pt x="45720" y="15426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EF290D-94F0-4A82-9574-C51EE4864F68}">
      <dsp:nvSpPr>
        <dsp:cNvPr id="0" name=""/>
        <dsp:cNvSpPr/>
      </dsp:nvSpPr>
      <dsp:spPr>
        <a:xfrm>
          <a:off x="813808" y="77"/>
          <a:ext cx="734583" cy="367291"/>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kern="1200" dirty="0" smtClean="0"/>
            <a:t>window</a:t>
          </a:r>
          <a:endParaRPr lang="en-IN" sz="1300" kern="1200" dirty="0"/>
        </a:p>
      </dsp:txBody>
      <dsp:txXfrm>
        <a:off x="813808" y="77"/>
        <a:ext cx="734583" cy="367291"/>
      </dsp:txXfrm>
    </dsp:sp>
    <dsp:sp modelId="{6AA99241-1819-4A90-9479-AD62B4E14FD8}">
      <dsp:nvSpPr>
        <dsp:cNvPr id="0" name=""/>
        <dsp:cNvSpPr/>
      </dsp:nvSpPr>
      <dsp:spPr>
        <a:xfrm>
          <a:off x="813808" y="521631"/>
          <a:ext cx="734583" cy="367291"/>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kern="1200" dirty="0" smtClean="0"/>
            <a:t>document</a:t>
          </a:r>
          <a:endParaRPr lang="en-IN" sz="1300" kern="1200" dirty="0"/>
        </a:p>
      </dsp:txBody>
      <dsp:txXfrm>
        <a:off x="813808" y="521631"/>
        <a:ext cx="734583" cy="36729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geekyshows.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geekyshows.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Window Object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2286000"/>
          </a:xfrm>
        </p:spPr>
        <p:txBody>
          <a:bodyPr>
            <a:normAutofit/>
          </a:bodyPr>
          <a:lstStyle/>
          <a:p>
            <a:r>
              <a:rPr lang="en-IN" sz="2000" dirty="0" smtClean="0">
                <a:latin typeface="Times New Roman" pitchFamily="18" charset="0"/>
                <a:cs typeface="Times New Roman" pitchFamily="18" charset="0"/>
              </a:rPr>
              <a:t>Window object represents the browser’s window or potentially frame, that a document is displayed in.</a:t>
            </a:r>
          </a:p>
          <a:p>
            <a:r>
              <a:rPr lang="en-US" sz="2000" dirty="0">
                <a:latin typeface="Times New Roman" pitchFamily="18" charset="0"/>
                <a:cs typeface="Times New Roman" pitchFamily="18" charset="0"/>
              </a:rPr>
              <a:t>As long as a browser window is </a:t>
            </a:r>
            <a:r>
              <a:rPr lang="en-US" sz="2000" dirty="0" smtClean="0">
                <a:latin typeface="Times New Roman" pitchFamily="18" charset="0"/>
                <a:cs typeface="Times New Roman" pitchFamily="18" charset="0"/>
              </a:rPr>
              <a:t>open, even </a:t>
            </a:r>
            <a:r>
              <a:rPr lang="en-US" sz="2000" dirty="0">
                <a:latin typeface="Times New Roman" pitchFamily="18" charset="0"/>
                <a:cs typeface="Times New Roman" pitchFamily="18" charset="0"/>
              </a:rPr>
              <a:t>if no document is loaded in the </a:t>
            </a:r>
            <a:r>
              <a:rPr lang="en-US" sz="2000" dirty="0" smtClean="0">
                <a:latin typeface="Times New Roman" pitchFamily="18" charset="0"/>
                <a:cs typeface="Times New Roman" pitchFamily="18" charset="0"/>
              </a:rPr>
              <a:t>window, the </a:t>
            </a:r>
            <a:r>
              <a:rPr lang="en-US" sz="2000" dirty="0">
                <a:latin typeface="Times New Roman" pitchFamily="18" charset="0"/>
                <a:cs typeface="Times New Roman" pitchFamily="18" charset="0"/>
              </a:rPr>
              <a:t>window object is defined in the current model in memory.</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All global JavaScript variables, functions and objects automatically become members of the window object.</a:t>
            </a:r>
            <a:endParaRPr lang="en-IN" sz="2000" dirty="0">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3626729385"/>
              </p:ext>
            </p:extLst>
          </p:nvPr>
        </p:nvGraphicFramePr>
        <p:xfrm>
          <a:off x="3505200" y="3333750"/>
          <a:ext cx="2362200" cy="88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013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06EF290D-94F0-4A82-9574-C51EE4864F68}"/>
                                            </p:graphicEl>
                                          </p:spTgt>
                                        </p:tgtEl>
                                        <p:attrNameLst>
                                          <p:attrName>style.visibility</p:attrName>
                                        </p:attrNameLst>
                                      </p:cBhvr>
                                      <p:to>
                                        <p:strVal val="visible"/>
                                      </p:to>
                                    </p:set>
                                    <p:animEffect transition="in" filter="fade">
                                      <p:cBhvr>
                                        <p:cTn id="22" dur="500"/>
                                        <p:tgtEl>
                                          <p:spTgt spid="4">
                                            <p:graphicEl>
                                              <a:dgm id="{06EF290D-94F0-4A82-9574-C51EE4864F6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472FAC92-860C-4CA5-8BBD-3A3C706E009A}"/>
                                            </p:graphicEl>
                                          </p:spTgt>
                                        </p:tgtEl>
                                        <p:attrNameLst>
                                          <p:attrName>style.visibility</p:attrName>
                                        </p:attrNameLst>
                                      </p:cBhvr>
                                      <p:to>
                                        <p:strVal val="visible"/>
                                      </p:to>
                                    </p:set>
                                    <p:animEffect transition="in" filter="fade">
                                      <p:cBhvr>
                                        <p:cTn id="27" dur="500"/>
                                        <p:tgtEl>
                                          <p:spTgt spid="4">
                                            <p:graphicEl>
                                              <a:dgm id="{472FAC92-860C-4CA5-8BBD-3A3C706E009A}"/>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graphicEl>
                                              <a:dgm id="{6AA99241-1819-4A90-9479-AD62B4E14FD8}"/>
                                            </p:graphicEl>
                                          </p:spTgt>
                                        </p:tgtEl>
                                        <p:attrNameLst>
                                          <p:attrName>style.visibility</p:attrName>
                                        </p:attrNameLst>
                                      </p:cBhvr>
                                      <p:to>
                                        <p:strVal val="visible"/>
                                      </p:to>
                                    </p:set>
                                    <p:animEffect transition="in" filter="fade">
                                      <p:cBhvr>
                                        <p:cTn id="30" dur="500"/>
                                        <p:tgtEl>
                                          <p:spTgt spid="4">
                                            <p:graphicEl>
                                              <a:dgm id="{6AA99241-1819-4A90-9479-AD62B4E14FD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Sub>
          <a:bldDgm bld="lvlAtOnce"/>
        </p:bldSub>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3600" b="1" u="sng" dirty="0" smtClean="0">
                <a:latin typeface="Times New Roman" pitchFamily="18" charset="0"/>
                <a:cs typeface="Times New Roman" pitchFamily="18" charset="0"/>
              </a:rPr>
              <a:t>Features</a:t>
            </a:r>
            <a:endParaRPr lang="en-IN" sz="3600"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3153825"/>
              </p:ext>
            </p:extLst>
          </p:nvPr>
        </p:nvGraphicFramePr>
        <p:xfrm>
          <a:off x="457200" y="819150"/>
          <a:ext cx="8229600" cy="3708400"/>
        </p:xfrm>
        <a:graphic>
          <a:graphicData uri="http://schemas.openxmlformats.org/drawingml/2006/table">
            <a:tbl>
              <a:tblPr firstRow="1" bandRow="1">
                <a:tableStyleId>{5940675A-B579-460E-94D1-54222C63F5DA}</a:tableStyleId>
              </a:tblPr>
              <a:tblGrid>
                <a:gridCol w="2743200"/>
                <a:gridCol w="2743200"/>
                <a:gridCol w="2743200"/>
              </a:tblGrid>
              <a:tr h="370840">
                <a:tc>
                  <a:txBody>
                    <a:bodyPr/>
                    <a:lstStyle/>
                    <a:p>
                      <a:pPr algn="ctr"/>
                      <a:r>
                        <a:rPr lang="en-IN" dirty="0" smtClean="0">
                          <a:latin typeface="Times New Roman" pitchFamily="18" charset="0"/>
                          <a:cs typeface="Times New Roman" pitchFamily="18" charset="0"/>
                        </a:rPr>
                        <a:t>Feature</a:t>
                      </a:r>
                      <a:r>
                        <a:rPr lang="en-IN" baseline="0" dirty="0" smtClean="0">
                          <a:latin typeface="Times New Roman" pitchFamily="18" charset="0"/>
                          <a:cs typeface="Times New Roman" pitchFamily="18" charset="0"/>
                        </a:rPr>
                        <a:t> Parameter</a:t>
                      </a:r>
                      <a:endParaRPr lang="en-IN" dirty="0">
                        <a:latin typeface="Times New Roman" pitchFamily="18" charset="0"/>
                        <a:cs typeface="Times New Roman" pitchFamily="18" charset="0"/>
                      </a:endParaRPr>
                    </a:p>
                  </a:txBody>
                  <a:tcPr>
                    <a:solidFill>
                      <a:schemeClr val="accent2">
                        <a:lumMod val="40000"/>
                        <a:lumOff val="60000"/>
                      </a:schemeClr>
                    </a:solidFill>
                  </a:tcPr>
                </a:tc>
                <a:tc>
                  <a:txBody>
                    <a:bodyPr/>
                    <a:lstStyle/>
                    <a:p>
                      <a:pPr algn="ctr"/>
                      <a:r>
                        <a:rPr lang="en-IN" dirty="0" smtClean="0">
                          <a:latin typeface="Times New Roman" pitchFamily="18" charset="0"/>
                          <a:cs typeface="Times New Roman" pitchFamily="18" charset="0"/>
                        </a:rPr>
                        <a:t>Value</a:t>
                      </a:r>
                      <a:endParaRPr lang="en-IN" dirty="0">
                        <a:latin typeface="Times New Roman" pitchFamily="18" charset="0"/>
                        <a:cs typeface="Times New Roman" pitchFamily="18" charset="0"/>
                      </a:endParaRPr>
                    </a:p>
                  </a:txBody>
                  <a:tcPr>
                    <a:solidFill>
                      <a:schemeClr val="accent2">
                        <a:lumMod val="40000"/>
                        <a:lumOff val="60000"/>
                      </a:schemeClr>
                    </a:solidFill>
                  </a:tcPr>
                </a:tc>
                <a:tc>
                  <a:txBody>
                    <a:bodyPr/>
                    <a:lstStyle/>
                    <a:p>
                      <a:pPr algn="ctr"/>
                      <a:r>
                        <a:rPr lang="en-IN" dirty="0" smtClean="0">
                          <a:latin typeface="Times New Roman" pitchFamily="18" charset="0"/>
                          <a:cs typeface="Times New Roman" pitchFamily="18" charset="0"/>
                        </a:rPr>
                        <a:t>Example</a:t>
                      </a:r>
                      <a:endParaRPr lang="en-IN" dirty="0">
                        <a:latin typeface="Times New Roman" pitchFamily="18" charset="0"/>
                        <a:cs typeface="Times New Roman" pitchFamily="18" charset="0"/>
                      </a:endParaRPr>
                    </a:p>
                  </a:txBody>
                  <a:tcPr>
                    <a:solidFill>
                      <a:schemeClr val="accent2">
                        <a:lumMod val="40000"/>
                        <a:lumOff val="60000"/>
                      </a:schemeClr>
                    </a:solidFill>
                  </a:tcPr>
                </a:tc>
              </a:tr>
              <a:tr h="370840">
                <a:tc>
                  <a:txBody>
                    <a:bodyPr/>
                    <a:lstStyle/>
                    <a:p>
                      <a:pPr algn="ctr"/>
                      <a:r>
                        <a:rPr lang="en-IN" dirty="0" smtClean="0">
                          <a:latin typeface="Times New Roman" pitchFamily="18" charset="0"/>
                          <a:cs typeface="Times New Roman" pitchFamily="18" charset="0"/>
                        </a:rPr>
                        <a:t>toolbar</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toolbar=yes</a:t>
                      </a:r>
                      <a:endParaRPr lang="en-IN" dirty="0">
                        <a:latin typeface="Times New Roman" pitchFamily="18" charset="0"/>
                        <a:cs typeface="Times New Roman" pitchFamily="18" charset="0"/>
                      </a:endParaRPr>
                    </a:p>
                  </a:txBody>
                  <a:tcPr/>
                </a:tc>
              </a:tr>
              <a:tr h="370840">
                <a:tc>
                  <a:txBody>
                    <a:bodyPr/>
                    <a:lstStyle/>
                    <a:p>
                      <a:pPr algn="ctr"/>
                      <a:r>
                        <a:rPr lang="en-IN" dirty="0" smtClean="0">
                          <a:latin typeface="Times New Roman" pitchFamily="18" charset="0"/>
                          <a:cs typeface="Times New Roman" pitchFamily="18" charset="0"/>
                        </a:rPr>
                        <a:t>top</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pixel value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top=20</a:t>
                      </a:r>
                    </a:p>
                  </a:txBody>
                  <a:tcPr/>
                </a:tc>
              </a:tr>
              <a:tr h="370840">
                <a:tc>
                  <a:txBody>
                    <a:bodyPr/>
                    <a:lstStyle/>
                    <a:p>
                      <a:pPr algn="ctr"/>
                      <a:r>
                        <a:rPr lang="en-IN" dirty="0" smtClean="0">
                          <a:latin typeface="Times New Roman" pitchFamily="18" charset="0"/>
                          <a:cs typeface="Times New Roman" pitchFamily="18" charset="0"/>
                        </a:rPr>
                        <a:t>height</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pixel value</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height=200</a:t>
                      </a:r>
                    </a:p>
                  </a:txBody>
                  <a:tcPr/>
                </a:tc>
              </a:tr>
              <a:tr h="370840">
                <a:tc>
                  <a:txBody>
                    <a:bodyPr/>
                    <a:lstStyle/>
                    <a:p>
                      <a:pPr algn="ctr"/>
                      <a:r>
                        <a:rPr lang="en-IN" dirty="0" smtClean="0">
                          <a:latin typeface="Times New Roman" pitchFamily="18" charset="0"/>
                          <a:cs typeface="Times New Roman" pitchFamily="18" charset="0"/>
                        </a:rPr>
                        <a:t>width</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pixel value</a:t>
                      </a:r>
                    </a:p>
                  </a:txBody>
                  <a:tcPr/>
                </a:tc>
                <a:tc>
                  <a:txBody>
                    <a:bodyPr/>
                    <a:lstStyle/>
                    <a:p>
                      <a:pPr algn="ctr"/>
                      <a:r>
                        <a:rPr lang="en-IN" dirty="0" smtClean="0">
                          <a:latin typeface="Times New Roman" pitchFamily="18" charset="0"/>
                          <a:cs typeface="Times New Roman" pitchFamily="18" charset="0"/>
                        </a:rPr>
                        <a:t>width=200</a:t>
                      </a:r>
                      <a:endParaRPr lang="en-IN" dirty="0">
                        <a:latin typeface="Times New Roman" pitchFamily="18" charset="0"/>
                        <a:cs typeface="Times New Roman" pitchFamily="18" charset="0"/>
                      </a:endParaRPr>
                    </a:p>
                  </a:txBody>
                  <a:tcPr/>
                </a:tc>
              </a:tr>
              <a:tr h="370840">
                <a:tc>
                  <a:txBody>
                    <a:bodyPr/>
                    <a:lstStyle/>
                    <a:p>
                      <a:pPr algn="ctr"/>
                      <a:r>
                        <a:rPr lang="en-IN" dirty="0" err="1" smtClean="0">
                          <a:latin typeface="Times New Roman" pitchFamily="18" charset="0"/>
                          <a:cs typeface="Times New Roman" pitchFamily="18" charset="0"/>
                        </a:rPr>
                        <a:t>innerHeight</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pixel value</a:t>
                      </a:r>
                    </a:p>
                  </a:txBody>
                  <a:tcPr/>
                </a:tc>
                <a:tc>
                  <a:txBody>
                    <a:bodyPr/>
                    <a:lstStyle/>
                    <a:p>
                      <a:pPr algn="ctr"/>
                      <a:r>
                        <a:rPr lang="en-IN" dirty="0" err="1" smtClean="0">
                          <a:latin typeface="Times New Roman" pitchFamily="18" charset="0"/>
                          <a:cs typeface="Times New Roman" pitchFamily="18" charset="0"/>
                        </a:rPr>
                        <a:t>innerHeight</a:t>
                      </a:r>
                      <a:r>
                        <a:rPr lang="en-IN" dirty="0" smtClean="0">
                          <a:latin typeface="Times New Roman" pitchFamily="18" charset="0"/>
                          <a:cs typeface="Times New Roman" pitchFamily="18" charset="0"/>
                        </a:rPr>
                        <a:t>=200</a:t>
                      </a:r>
                      <a:endParaRPr lang="en-IN" dirty="0">
                        <a:latin typeface="Times New Roman" pitchFamily="18" charset="0"/>
                        <a:cs typeface="Times New Roman" pitchFamily="18" charset="0"/>
                      </a:endParaRPr>
                    </a:p>
                  </a:txBody>
                  <a:tcPr/>
                </a:tc>
              </a:tr>
              <a:tr h="370840">
                <a:tc>
                  <a:txBody>
                    <a:bodyPr/>
                    <a:lstStyle/>
                    <a:p>
                      <a:pPr algn="ctr"/>
                      <a:r>
                        <a:rPr lang="en-IN" dirty="0" err="1" smtClean="0">
                          <a:latin typeface="Times New Roman" pitchFamily="18" charset="0"/>
                          <a:cs typeface="Times New Roman" pitchFamily="18" charset="0"/>
                        </a:rPr>
                        <a:t>innerWidth</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pixel value</a:t>
                      </a:r>
                    </a:p>
                  </a:txBody>
                  <a:tcPr/>
                </a:tc>
                <a:tc>
                  <a:txBody>
                    <a:bodyPr/>
                    <a:lstStyle/>
                    <a:p>
                      <a:pPr algn="ctr"/>
                      <a:r>
                        <a:rPr lang="en-IN" dirty="0" err="1" smtClean="0">
                          <a:latin typeface="Times New Roman" pitchFamily="18" charset="0"/>
                          <a:cs typeface="Times New Roman" pitchFamily="18" charset="0"/>
                        </a:rPr>
                        <a:t>innerWidth</a:t>
                      </a:r>
                      <a:r>
                        <a:rPr lang="en-IN" dirty="0" smtClean="0">
                          <a:latin typeface="Times New Roman" pitchFamily="18" charset="0"/>
                          <a:cs typeface="Times New Roman" pitchFamily="18" charset="0"/>
                        </a:rPr>
                        <a:t>=200</a:t>
                      </a:r>
                      <a:endParaRPr lang="en-IN" dirty="0">
                        <a:latin typeface="Times New Roman" pitchFamily="18" charset="0"/>
                        <a:cs typeface="Times New Roman" pitchFamily="18" charset="0"/>
                      </a:endParaRPr>
                    </a:p>
                  </a:txBody>
                  <a:tcPr/>
                </a:tc>
              </a:tr>
              <a:tr h="370840">
                <a:tc>
                  <a:txBody>
                    <a:bodyPr/>
                    <a:lstStyle/>
                    <a:p>
                      <a:pPr algn="ctr"/>
                      <a:r>
                        <a:rPr lang="en-IN" dirty="0" err="1" smtClean="0">
                          <a:latin typeface="Times New Roman" pitchFamily="18" charset="0"/>
                          <a:cs typeface="Times New Roman" pitchFamily="18" charset="0"/>
                        </a:rPr>
                        <a:t>outerHeight</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pixel value</a:t>
                      </a:r>
                    </a:p>
                  </a:txBody>
                  <a:tcPr/>
                </a:tc>
                <a:tc>
                  <a:txBody>
                    <a:bodyPr/>
                    <a:lstStyle/>
                    <a:p>
                      <a:pPr algn="ctr"/>
                      <a:r>
                        <a:rPr lang="en-IN" dirty="0" err="1" smtClean="0">
                          <a:latin typeface="Times New Roman" pitchFamily="18" charset="0"/>
                          <a:cs typeface="Times New Roman" pitchFamily="18" charset="0"/>
                        </a:rPr>
                        <a:t>outerHeight</a:t>
                      </a:r>
                      <a:r>
                        <a:rPr lang="en-IN" dirty="0" smtClean="0">
                          <a:latin typeface="Times New Roman" pitchFamily="18" charset="0"/>
                          <a:cs typeface="Times New Roman" pitchFamily="18" charset="0"/>
                        </a:rPr>
                        <a:t>=200</a:t>
                      </a:r>
                      <a:endParaRPr lang="en-IN" dirty="0">
                        <a:latin typeface="Times New Roman" pitchFamily="18" charset="0"/>
                        <a:cs typeface="Times New Roman" pitchFamily="18" charset="0"/>
                      </a:endParaRPr>
                    </a:p>
                  </a:txBody>
                  <a:tcPr/>
                </a:tc>
              </a:tr>
              <a:tr h="370840">
                <a:tc>
                  <a:txBody>
                    <a:bodyPr/>
                    <a:lstStyle/>
                    <a:p>
                      <a:pPr algn="ctr"/>
                      <a:r>
                        <a:rPr lang="en-IN" dirty="0" err="1" smtClean="0">
                          <a:latin typeface="Times New Roman" pitchFamily="18" charset="0"/>
                          <a:cs typeface="Times New Roman" pitchFamily="18" charset="0"/>
                        </a:rPr>
                        <a:t>outerWidth</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pixel value</a:t>
                      </a:r>
                    </a:p>
                  </a:txBody>
                  <a:tcPr/>
                </a:tc>
                <a:tc>
                  <a:txBody>
                    <a:bodyPr/>
                    <a:lstStyle/>
                    <a:p>
                      <a:pPr algn="ctr"/>
                      <a:r>
                        <a:rPr lang="en-IN" dirty="0" err="1" smtClean="0">
                          <a:latin typeface="Times New Roman" pitchFamily="18" charset="0"/>
                          <a:cs typeface="Times New Roman" pitchFamily="18" charset="0"/>
                        </a:rPr>
                        <a:t>outerWidth</a:t>
                      </a:r>
                      <a:r>
                        <a:rPr lang="en-IN" dirty="0" smtClean="0">
                          <a:latin typeface="Times New Roman" pitchFamily="18" charset="0"/>
                          <a:cs typeface="Times New Roman" pitchFamily="18" charset="0"/>
                        </a:rPr>
                        <a:t>=200</a:t>
                      </a:r>
                      <a:endParaRPr lang="en-IN" dirty="0">
                        <a:latin typeface="Times New Roman" pitchFamily="18" charset="0"/>
                        <a:cs typeface="Times New Roman" pitchFamily="18" charset="0"/>
                      </a:endParaRPr>
                    </a:p>
                  </a:txBody>
                  <a:tcPr/>
                </a:tc>
              </a:tr>
              <a:tr h="370840">
                <a:tc>
                  <a:txBody>
                    <a:bodyPr/>
                    <a:lstStyle/>
                    <a:p>
                      <a:pPr algn="ctr"/>
                      <a:r>
                        <a:rPr lang="en-IN" dirty="0" smtClean="0">
                          <a:latin typeface="Times New Roman" pitchFamily="18" charset="0"/>
                          <a:cs typeface="Times New Roman" pitchFamily="18" charset="0"/>
                        </a:rPr>
                        <a:t>left</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pixel value</a:t>
                      </a:r>
                    </a:p>
                  </a:txBody>
                  <a:tcPr/>
                </a:tc>
                <a:tc>
                  <a:txBody>
                    <a:bodyPr/>
                    <a:lstStyle/>
                    <a:p>
                      <a:pPr algn="ctr"/>
                      <a:r>
                        <a:rPr lang="en-IN" dirty="0" smtClean="0">
                          <a:latin typeface="Times New Roman" pitchFamily="18" charset="0"/>
                          <a:cs typeface="Times New Roman" pitchFamily="18" charset="0"/>
                        </a:rPr>
                        <a:t>left=20</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885504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394472"/>
          </a:xfrm>
        </p:spPr>
        <p:txBody>
          <a:bodyPr>
            <a:normAutofit/>
          </a:bodyPr>
          <a:lstStyle/>
          <a:p>
            <a:pPr marL="0" indent="0">
              <a:buNone/>
            </a:pPr>
            <a:r>
              <a:rPr lang="en-IN" sz="2400" dirty="0"/>
              <a:t>https://developer.mozilla.org/en-US/docs/Web/API/Window/open#Window_features</a:t>
            </a:r>
          </a:p>
        </p:txBody>
      </p:sp>
    </p:spTree>
    <p:extLst>
      <p:ext uri="{BB962C8B-B14F-4D97-AF65-F5344CB8AC3E}">
        <p14:creationId xmlns:p14="http://schemas.microsoft.com/office/powerpoint/2010/main" val="699982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close ( ) Method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600" dirty="0" smtClean="0">
                <a:latin typeface="Times New Roman" pitchFamily="18" charset="0"/>
                <a:cs typeface="Times New Roman" pitchFamily="18" charset="0"/>
              </a:rPr>
              <a:t>Once a window is open, the close ( ) method is used to close it. It closes the </a:t>
            </a:r>
            <a:r>
              <a:rPr lang="en-US" sz="1600" dirty="0">
                <a:latin typeface="Times New Roman" pitchFamily="18" charset="0"/>
                <a:cs typeface="Times New Roman" pitchFamily="18" charset="0"/>
              </a:rPr>
              <a:t>current window or the window on which it was called. This method is only allowed to be called for windows that were opened by a script using the </a:t>
            </a:r>
            <a:r>
              <a:rPr lang="en-US" sz="1600" dirty="0" err="1">
                <a:latin typeface="Times New Roman" pitchFamily="18" charset="0"/>
                <a:cs typeface="Times New Roman" pitchFamily="18" charset="0"/>
              </a:rPr>
              <a:t>window.open</a:t>
            </a:r>
            <a:r>
              <a:rPr lang="en-US" sz="1600" dirty="0">
                <a:latin typeface="Times New Roman" pitchFamily="18" charset="0"/>
                <a:cs typeface="Times New Roman" pitchFamily="18" charset="0"/>
              </a:rPr>
              <a:t>() method</a:t>
            </a:r>
            <a:r>
              <a:rPr lang="en-US" sz="1600" dirty="0" smtClean="0">
                <a:latin typeface="Times New Roman" pitchFamily="18" charset="0"/>
                <a:cs typeface="Times New Roman" pitchFamily="18" charset="0"/>
              </a:rPr>
              <a:t>. It is often used together with open ( ) method. </a:t>
            </a:r>
          </a:p>
          <a:p>
            <a:pPr marL="0" indent="0">
              <a:buNone/>
            </a:pPr>
            <a:r>
              <a:rPr lang="en-US" sz="1600" dirty="0" smtClean="0">
                <a:latin typeface="Times New Roman" pitchFamily="18" charset="0"/>
                <a:cs typeface="Times New Roman" pitchFamily="18" charset="0"/>
              </a:rPr>
              <a:t>Syntax: - </a:t>
            </a:r>
            <a:r>
              <a:rPr lang="en-US" sz="1600" dirty="0" err="1" smtClean="0">
                <a:latin typeface="Times New Roman" pitchFamily="18" charset="0"/>
                <a:cs typeface="Times New Roman" pitchFamily="18" charset="0"/>
              </a:rPr>
              <a:t>window.close</a:t>
            </a:r>
            <a:r>
              <a:rPr lang="en-US" sz="1600" dirty="0" smtClean="0">
                <a:latin typeface="Times New Roman" pitchFamily="18" charset="0"/>
                <a:cs typeface="Times New Roman" pitchFamily="18" charset="0"/>
              </a:rPr>
              <a:t> ( )</a:t>
            </a:r>
          </a:p>
          <a:p>
            <a:pPr marL="0" indent="0">
              <a:buNone/>
            </a:pPr>
            <a:r>
              <a:rPr lang="en-US" sz="1600" dirty="0" smtClean="0">
                <a:latin typeface="Times New Roman" pitchFamily="18" charset="0"/>
                <a:cs typeface="Times New Roman" pitchFamily="18" charset="0"/>
              </a:rPr>
              <a:t>Ex: - </a:t>
            </a:r>
          </a:p>
          <a:p>
            <a:pPr marL="0" indent="0">
              <a:buNone/>
            </a:pPr>
            <a:r>
              <a:rPr lang="en-IN" sz="1600" dirty="0" err="1">
                <a:latin typeface="Times New Roman" pitchFamily="18" charset="0"/>
                <a:cs typeface="Times New Roman" pitchFamily="18" charset="0"/>
              </a:rPr>
              <a:t>var</a:t>
            </a:r>
            <a:r>
              <a:rPr lang="en-IN" sz="1600" dirty="0">
                <a:latin typeface="Times New Roman" pitchFamily="18" charset="0"/>
                <a:cs typeface="Times New Roman" pitchFamily="18" charset="0"/>
              </a:rPr>
              <a:t> </a:t>
            </a:r>
            <a:r>
              <a:rPr lang="en-IN" sz="1600" dirty="0" err="1" smtClean="0">
                <a:latin typeface="Times New Roman" pitchFamily="18" charset="0"/>
                <a:cs typeface="Times New Roman" pitchFamily="18" charset="0"/>
              </a:rPr>
              <a:t>newWindow</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0" indent="0">
              <a:buNone/>
            </a:pPr>
            <a:r>
              <a:rPr lang="en-IN" sz="1600" dirty="0">
                <a:latin typeface="Times New Roman" pitchFamily="18" charset="0"/>
                <a:cs typeface="Times New Roman" pitchFamily="18" charset="0"/>
              </a:rPr>
              <a:t>function </a:t>
            </a:r>
            <a:r>
              <a:rPr lang="en-IN" sz="1600" dirty="0" err="1">
                <a:latin typeface="Times New Roman" pitchFamily="18" charset="0"/>
                <a:cs typeface="Times New Roman" pitchFamily="18" charset="0"/>
              </a:rPr>
              <a:t>openWindow</a:t>
            </a:r>
            <a:r>
              <a:rPr lang="en-IN" sz="1600" dirty="0">
                <a:latin typeface="Times New Roman" pitchFamily="18" charset="0"/>
                <a:cs typeface="Times New Roman" pitchFamily="18" charset="0"/>
              </a:rPr>
              <a:t>() {</a:t>
            </a:r>
          </a:p>
          <a:p>
            <a:pPr marL="0" indent="0">
              <a:buNone/>
            </a:pPr>
            <a:r>
              <a:rPr lang="en-IN"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newWindow</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window.open</a:t>
            </a:r>
            <a:r>
              <a:rPr lang="en-US" sz="1600" dirty="0">
                <a:latin typeface="Times New Roman" pitchFamily="18" charset="0"/>
                <a:cs typeface="Times New Roman" pitchFamily="18" charset="0"/>
              </a:rPr>
              <a:t>(“</a:t>
            </a:r>
            <a:r>
              <a:rPr lang="en-US" sz="1600" dirty="0">
                <a:latin typeface="Times New Roman" pitchFamily="18" charset="0"/>
                <a:cs typeface="Times New Roman" pitchFamily="18" charset="0"/>
                <a:hlinkClick r:id="rId2"/>
              </a:rPr>
              <a:t>http://www.geekyshows.com</a:t>
            </a:r>
            <a:r>
              <a:rPr lang="en-US" sz="1600" dirty="0">
                <a:latin typeface="Times New Roman" pitchFamily="18" charset="0"/>
                <a:cs typeface="Times New Roman" pitchFamily="18" charset="0"/>
              </a:rPr>
              <a:t>”  , “_blank” , “height=400, width=600”)</a:t>
            </a:r>
          </a:p>
          <a:p>
            <a:pPr marL="0" indent="0">
              <a:buNone/>
            </a:pP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0" indent="0">
              <a:buNone/>
            </a:pPr>
            <a:r>
              <a:rPr lang="en-IN" sz="1600" dirty="0">
                <a:latin typeface="Times New Roman" pitchFamily="18" charset="0"/>
                <a:cs typeface="Times New Roman" pitchFamily="18" charset="0"/>
              </a:rPr>
              <a:t>function </a:t>
            </a:r>
            <a:r>
              <a:rPr lang="en-IN" sz="1600" dirty="0" err="1">
                <a:latin typeface="Times New Roman" pitchFamily="18" charset="0"/>
                <a:cs typeface="Times New Roman" pitchFamily="18" charset="0"/>
              </a:rPr>
              <a:t>closeOpenedWindow</a:t>
            </a:r>
            <a:r>
              <a:rPr lang="en-IN" sz="1600" dirty="0">
                <a:latin typeface="Times New Roman" pitchFamily="18" charset="0"/>
                <a:cs typeface="Times New Roman" pitchFamily="18" charset="0"/>
              </a:rPr>
              <a:t>() {</a:t>
            </a:r>
          </a:p>
          <a:p>
            <a:pPr marL="0" indent="0">
              <a:buNone/>
            </a:pPr>
            <a:r>
              <a:rPr lang="en-IN" sz="1600" dirty="0">
                <a:latin typeface="Times New Roman" pitchFamily="18" charset="0"/>
                <a:cs typeface="Times New Roman" pitchFamily="18" charset="0"/>
              </a:rPr>
              <a:t>  </a:t>
            </a:r>
            <a:r>
              <a:rPr lang="en-IN" sz="1600" dirty="0" err="1" smtClean="0">
                <a:latin typeface="Times New Roman" pitchFamily="18" charset="0"/>
                <a:cs typeface="Times New Roman" pitchFamily="18" charset="0"/>
              </a:rPr>
              <a:t>newWindow.close</a:t>
            </a:r>
            <a:r>
              <a:rPr lang="en-IN" sz="1600" dirty="0">
                <a:latin typeface="Times New Roman" pitchFamily="18" charset="0"/>
                <a:cs typeface="Times New Roman" pitchFamily="18" charset="0"/>
              </a:rPr>
              <a:t>();</a:t>
            </a:r>
          </a:p>
          <a:p>
            <a:pPr marL="0" indent="0">
              <a:buNone/>
            </a:pPr>
            <a:r>
              <a:rPr lang="en-IN" sz="1600" dirty="0">
                <a:latin typeface="Times New Roman" pitchFamily="18" charset="0"/>
                <a:cs typeface="Times New Roman" pitchFamily="18" charset="0"/>
              </a:rPr>
              <a:t>}</a:t>
            </a:r>
          </a:p>
        </p:txBody>
      </p:sp>
    </p:spTree>
    <p:extLst>
      <p:ext uri="{BB962C8B-B14F-4D97-AF65-F5344CB8AC3E}">
        <p14:creationId xmlns:p14="http://schemas.microsoft.com/office/powerpoint/2010/main" val="185570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419600"/>
          </a:xfrm>
        </p:spPr>
        <p:txBody>
          <a:bodyPr>
            <a:normAutofit/>
          </a:bodyPr>
          <a:lstStyle/>
          <a:p>
            <a:r>
              <a:rPr lang="en-IN" sz="2000" dirty="0" smtClean="0">
                <a:latin typeface="Times New Roman" pitchFamily="18" charset="0"/>
                <a:cs typeface="Times New Roman" pitchFamily="18" charset="0"/>
              </a:rPr>
              <a:t>print ( ) – It will show print dialog </a:t>
            </a: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print the current document</a:t>
            </a: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	Syntax:- </a:t>
            </a:r>
            <a:r>
              <a:rPr lang="en-US" sz="2000" dirty="0" err="1" smtClean="0">
                <a:latin typeface="Times New Roman" pitchFamily="18" charset="0"/>
                <a:cs typeface="Times New Roman" pitchFamily="18" charset="0"/>
              </a:rPr>
              <a:t>window.print</a:t>
            </a: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5014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Moving Windows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IN" sz="1800" dirty="0" err="1" smtClean="0">
                <a:latin typeface="Times New Roman" pitchFamily="18" charset="0"/>
                <a:cs typeface="Times New Roman" pitchFamily="18" charset="0"/>
              </a:rPr>
              <a:t>moveBy</a:t>
            </a:r>
            <a:r>
              <a:rPr lang="en-IN" sz="1800" dirty="0" smtClean="0">
                <a:latin typeface="Times New Roman" pitchFamily="18" charset="0"/>
                <a:cs typeface="Times New Roman" pitchFamily="18" charset="0"/>
              </a:rPr>
              <a:t> ( ) – This method moves the current window by a specified amount of pixels. </a:t>
            </a:r>
          </a:p>
          <a:p>
            <a:pPr marL="0" indent="0">
              <a:buNone/>
            </a:pPr>
            <a:r>
              <a:rPr lang="en-IN" sz="1800" dirty="0" smtClean="0">
                <a:latin typeface="Times New Roman" pitchFamily="18" charset="0"/>
                <a:cs typeface="Times New Roman" pitchFamily="18" charset="0"/>
              </a:rPr>
              <a:t>Syntax:- </a:t>
            </a:r>
            <a:r>
              <a:rPr lang="en-IN" sz="1800" dirty="0" err="1" smtClean="0">
                <a:latin typeface="Times New Roman" pitchFamily="18" charset="0"/>
                <a:cs typeface="Times New Roman" pitchFamily="18" charset="0"/>
              </a:rPr>
              <a:t>window.moveBy</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horizontalPixels</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verticalPixels</a:t>
            </a:r>
            <a:r>
              <a:rPr lang="en-IN" sz="1800" dirty="0" smtClean="0">
                <a:latin typeface="Times New Roman" pitchFamily="18" charset="0"/>
                <a:cs typeface="Times New Roman" pitchFamily="18" charset="0"/>
              </a:rPr>
              <a:t>);</a:t>
            </a:r>
          </a:p>
          <a:p>
            <a:pPr marL="0" indent="0">
              <a:buNone/>
            </a:pPr>
            <a:r>
              <a:rPr lang="en-IN" sz="1800" dirty="0" smtClean="0">
                <a:latin typeface="Times New Roman" pitchFamily="18" charset="0"/>
                <a:cs typeface="Times New Roman" pitchFamily="18" charset="0"/>
              </a:rPr>
              <a:t>Where,</a:t>
            </a:r>
          </a:p>
          <a:p>
            <a:pPr marL="0" indent="0">
              <a:buNone/>
            </a:pPr>
            <a:r>
              <a:rPr lang="en-IN" sz="1800" dirty="0" smtClean="0">
                <a:latin typeface="Times New Roman" pitchFamily="18" charset="0"/>
                <a:cs typeface="Times New Roman" pitchFamily="18" charset="0"/>
              </a:rPr>
              <a:t>window – It is the name of the window to move or is called just window if it is the main window.</a:t>
            </a:r>
          </a:p>
          <a:p>
            <a:pPr marL="0" indent="0">
              <a:buNone/>
            </a:pPr>
            <a:r>
              <a:rPr lang="en-IN" sz="1800" dirty="0" err="1" smtClean="0">
                <a:latin typeface="Times New Roman" pitchFamily="18" charset="0"/>
                <a:cs typeface="Times New Roman" pitchFamily="18" charset="0"/>
              </a:rPr>
              <a:t>horizontalPixels</a:t>
            </a:r>
            <a:r>
              <a:rPr lang="en-IN" sz="1800" dirty="0" smtClean="0">
                <a:latin typeface="Times New Roman" pitchFamily="18" charset="0"/>
                <a:cs typeface="Times New Roman" pitchFamily="18" charset="0"/>
              </a:rPr>
              <a:t> – It is the number of horizontal pixels to move the window where positive numbers move the window to the right and negative numbers to the left. </a:t>
            </a:r>
          </a:p>
          <a:p>
            <a:pPr marL="0" indent="0">
              <a:buNone/>
            </a:pPr>
            <a:r>
              <a:rPr lang="en-IN" sz="1800" dirty="0" err="1" smtClean="0">
                <a:latin typeface="Times New Roman" pitchFamily="18" charset="0"/>
                <a:cs typeface="Times New Roman" pitchFamily="18" charset="0"/>
              </a:rPr>
              <a:t>verticalPixels</a:t>
            </a:r>
            <a:r>
              <a:rPr lang="en-IN" sz="1800" dirty="0" smtClean="0">
                <a:latin typeface="Times New Roman" pitchFamily="18" charset="0"/>
                <a:cs typeface="Times New Roman" pitchFamily="18" charset="0"/>
              </a:rPr>
              <a:t> – It is the number of vertical pixels to move the window where positive number move the window down and negative number up.</a:t>
            </a:r>
          </a:p>
          <a:p>
            <a:pPr marL="0" indent="0">
              <a:buNone/>
            </a:pPr>
            <a:r>
              <a:rPr lang="en-IN" sz="1800" dirty="0" smtClean="0">
                <a:latin typeface="Times New Roman" pitchFamily="18" charset="0"/>
                <a:cs typeface="Times New Roman" pitchFamily="18" charset="0"/>
              </a:rPr>
              <a:t>Ex:- </a:t>
            </a:r>
            <a:r>
              <a:rPr lang="en-IN" sz="1800" dirty="0" err="1" smtClean="0">
                <a:latin typeface="Times New Roman" pitchFamily="18" charset="0"/>
                <a:cs typeface="Times New Roman" pitchFamily="18" charset="0"/>
              </a:rPr>
              <a:t>newWindow.moveBy</a:t>
            </a:r>
            <a:r>
              <a:rPr lang="en-IN" sz="1800" dirty="0" smtClean="0">
                <a:latin typeface="Times New Roman" pitchFamily="18" charset="0"/>
                <a:cs typeface="Times New Roman" pitchFamily="18" charset="0"/>
              </a:rPr>
              <a:t>(200, 200);</a:t>
            </a:r>
          </a:p>
        </p:txBody>
      </p:sp>
    </p:spTree>
    <p:extLst>
      <p:ext uri="{BB962C8B-B14F-4D97-AF65-F5344CB8AC3E}">
        <p14:creationId xmlns:p14="http://schemas.microsoft.com/office/powerpoint/2010/main" val="278335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Moving Windows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1800" dirty="0" err="1" smtClean="0">
                <a:latin typeface="Times New Roman" pitchFamily="18" charset="0"/>
                <a:cs typeface="Times New Roman" pitchFamily="18" charset="0"/>
              </a:rPr>
              <a:t>moveTo</a:t>
            </a:r>
            <a:r>
              <a:rPr lang="en-IN" sz="1800" dirty="0" smtClean="0">
                <a:latin typeface="Times New Roman" pitchFamily="18" charset="0"/>
                <a:cs typeface="Times New Roman" pitchFamily="18" charset="0"/>
              </a:rPr>
              <a:t> ( ) – This method moves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window to the specified coordinates</a:t>
            </a:r>
            <a:r>
              <a:rPr lang="en-US" sz="1800" dirty="0" smtClean="0">
                <a:latin typeface="Times New Roman" pitchFamily="18" charset="0"/>
                <a:cs typeface="Times New Roman" pitchFamily="18" charset="0"/>
              </a:rPr>
              <a:t>.</a:t>
            </a:r>
          </a:p>
          <a:p>
            <a:pPr marL="0" indent="0">
              <a:buNone/>
            </a:pPr>
            <a:r>
              <a:rPr lang="en-IN" sz="1800" dirty="0" smtClean="0">
                <a:latin typeface="Times New Roman" pitchFamily="18" charset="0"/>
                <a:cs typeface="Times New Roman" pitchFamily="18" charset="0"/>
              </a:rPr>
              <a:t>Syntax:- </a:t>
            </a:r>
            <a:r>
              <a:rPr lang="en-IN" sz="1800" dirty="0" err="1" smtClean="0">
                <a:latin typeface="Times New Roman" pitchFamily="18" charset="0"/>
                <a:cs typeface="Times New Roman" pitchFamily="18" charset="0"/>
              </a:rPr>
              <a:t>window.moveTo</a:t>
            </a:r>
            <a:r>
              <a:rPr lang="en-IN" sz="1800" dirty="0" smtClean="0">
                <a:latin typeface="Times New Roman" pitchFamily="18" charset="0"/>
                <a:cs typeface="Times New Roman" pitchFamily="18" charset="0"/>
              </a:rPr>
              <a:t>(x, y);</a:t>
            </a:r>
          </a:p>
          <a:p>
            <a:pPr marL="0" indent="0">
              <a:buNone/>
            </a:pPr>
            <a:r>
              <a:rPr lang="en-IN" sz="1800" dirty="0" smtClean="0">
                <a:latin typeface="Times New Roman" pitchFamily="18" charset="0"/>
                <a:cs typeface="Times New Roman" pitchFamily="18" charset="0"/>
              </a:rPr>
              <a:t>Where,</a:t>
            </a:r>
          </a:p>
          <a:p>
            <a:pPr marL="0" indent="0">
              <a:buNone/>
            </a:pPr>
            <a:r>
              <a:rPr lang="en-IN" sz="1800" dirty="0" smtClean="0">
                <a:latin typeface="Times New Roman" pitchFamily="18" charset="0"/>
                <a:cs typeface="Times New Roman" pitchFamily="18" charset="0"/>
              </a:rPr>
              <a:t>window – It is the name of the window to move or is called just window if it is the main window.</a:t>
            </a:r>
          </a:p>
          <a:p>
            <a:pPr marL="0" indent="0">
              <a:buNone/>
            </a:pPr>
            <a:r>
              <a:rPr lang="en-IN" sz="1800" dirty="0" smtClean="0">
                <a:latin typeface="Times New Roman" pitchFamily="18" charset="0"/>
                <a:cs typeface="Times New Roman" pitchFamily="18" charset="0"/>
              </a:rPr>
              <a:t>x – It is the screen co-ordinate on the x-axis to move the window to. </a:t>
            </a:r>
          </a:p>
          <a:p>
            <a:pPr marL="0" indent="0">
              <a:buNone/>
            </a:pPr>
            <a:r>
              <a:rPr lang="en-IN" sz="1800" dirty="0" smtClean="0">
                <a:latin typeface="Times New Roman" pitchFamily="18" charset="0"/>
                <a:cs typeface="Times New Roman" pitchFamily="18" charset="0"/>
              </a:rPr>
              <a:t>y – </a:t>
            </a:r>
            <a:r>
              <a:rPr lang="en-IN" sz="1800" dirty="0">
                <a:latin typeface="Times New Roman" pitchFamily="18" charset="0"/>
                <a:cs typeface="Times New Roman" pitchFamily="18" charset="0"/>
              </a:rPr>
              <a:t>It is the </a:t>
            </a:r>
            <a:r>
              <a:rPr lang="en-IN" sz="1800" dirty="0" smtClean="0">
                <a:latin typeface="Times New Roman" pitchFamily="18" charset="0"/>
                <a:cs typeface="Times New Roman" pitchFamily="18" charset="0"/>
              </a:rPr>
              <a:t>screen </a:t>
            </a:r>
            <a:r>
              <a:rPr lang="en-IN" sz="1800" dirty="0">
                <a:latin typeface="Times New Roman" pitchFamily="18" charset="0"/>
                <a:cs typeface="Times New Roman" pitchFamily="18" charset="0"/>
              </a:rPr>
              <a:t>co-ordinate on the </a:t>
            </a:r>
            <a:r>
              <a:rPr lang="en-IN" sz="1800" dirty="0" smtClean="0">
                <a:latin typeface="Times New Roman" pitchFamily="18" charset="0"/>
                <a:cs typeface="Times New Roman" pitchFamily="18" charset="0"/>
              </a:rPr>
              <a:t>y-axis </a:t>
            </a:r>
            <a:r>
              <a:rPr lang="en-IN" sz="1800" dirty="0">
                <a:latin typeface="Times New Roman" pitchFamily="18" charset="0"/>
                <a:cs typeface="Times New Roman" pitchFamily="18" charset="0"/>
              </a:rPr>
              <a:t>to move the window to. </a:t>
            </a:r>
            <a:endParaRPr lang="en-IN" sz="1800" dirty="0" smtClean="0">
              <a:latin typeface="Times New Roman" pitchFamily="18" charset="0"/>
              <a:cs typeface="Times New Roman" pitchFamily="18" charset="0"/>
            </a:endParaRPr>
          </a:p>
          <a:p>
            <a:pPr marL="0" indent="0">
              <a:buNone/>
            </a:pPr>
            <a:r>
              <a:rPr lang="en-IN" sz="1800" dirty="0">
                <a:latin typeface="Times New Roman" pitchFamily="18" charset="0"/>
                <a:cs typeface="Times New Roman" pitchFamily="18" charset="0"/>
              </a:rPr>
              <a:t>Ex:- </a:t>
            </a:r>
            <a:r>
              <a:rPr lang="en-IN" sz="1800" dirty="0" err="1" smtClean="0">
                <a:latin typeface="Times New Roman" pitchFamily="18" charset="0"/>
                <a:cs typeface="Times New Roman" pitchFamily="18" charset="0"/>
              </a:rPr>
              <a:t>newWindow.moveTo</a:t>
            </a:r>
            <a:r>
              <a:rPr lang="en-IN" sz="1800" dirty="0" smtClean="0">
                <a:latin typeface="Times New Roman" pitchFamily="18" charset="0"/>
                <a:cs typeface="Times New Roman" pitchFamily="18" charset="0"/>
              </a:rPr>
              <a:t>(200, 200);</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4402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Resizing Windows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IN" sz="1800" dirty="0" err="1" smtClean="0">
                <a:latin typeface="Times New Roman" pitchFamily="18" charset="0"/>
                <a:cs typeface="Times New Roman" pitchFamily="18" charset="0"/>
              </a:rPr>
              <a:t>resizeBy</a:t>
            </a:r>
            <a:r>
              <a:rPr lang="en-IN" sz="1800" dirty="0" smtClean="0">
                <a:latin typeface="Times New Roman" pitchFamily="18" charset="0"/>
                <a:cs typeface="Times New Roman" pitchFamily="18" charset="0"/>
              </a:rPr>
              <a:t> ( ) – This method is used to </a:t>
            </a:r>
            <a:r>
              <a:rPr lang="en-US" sz="1800" dirty="0" smtClean="0">
                <a:latin typeface="Times New Roman" pitchFamily="18" charset="0"/>
                <a:cs typeface="Times New Roman" pitchFamily="18" charset="0"/>
              </a:rPr>
              <a:t>resize </a:t>
            </a:r>
            <a:r>
              <a:rPr lang="en-US" sz="1800" dirty="0">
                <a:latin typeface="Times New Roman" pitchFamily="18" charset="0"/>
                <a:cs typeface="Times New Roman" pitchFamily="18" charset="0"/>
              </a:rPr>
              <a:t>the current window by a certain amount, relative to its current size.</a:t>
            </a:r>
            <a:r>
              <a:rPr lang="en-IN" sz="1800" dirty="0" smtClean="0">
                <a:latin typeface="Times New Roman" pitchFamily="18" charset="0"/>
                <a:cs typeface="Times New Roman" pitchFamily="18" charset="0"/>
              </a:rPr>
              <a:t>  </a:t>
            </a:r>
          </a:p>
          <a:p>
            <a:pPr marL="0" indent="0">
              <a:buNone/>
            </a:pPr>
            <a:r>
              <a:rPr lang="en-IN" sz="1800" dirty="0" smtClean="0">
                <a:latin typeface="Times New Roman" pitchFamily="18" charset="0"/>
                <a:cs typeface="Times New Roman" pitchFamily="18" charset="0"/>
              </a:rPr>
              <a:t>Syntax:- </a:t>
            </a:r>
            <a:r>
              <a:rPr lang="en-IN" sz="1800" dirty="0" err="1" smtClean="0">
                <a:latin typeface="Times New Roman" pitchFamily="18" charset="0"/>
                <a:cs typeface="Times New Roman" pitchFamily="18" charset="0"/>
              </a:rPr>
              <a:t>window.resizeBy</a:t>
            </a:r>
            <a:r>
              <a:rPr lang="en-IN" sz="1800" dirty="0" smtClean="0">
                <a:latin typeface="Times New Roman" pitchFamily="18" charset="0"/>
                <a:cs typeface="Times New Roman" pitchFamily="18" charset="0"/>
              </a:rPr>
              <a:t>(width, height);</a:t>
            </a:r>
          </a:p>
          <a:p>
            <a:pPr marL="0" indent="0">
              <a:buNone/>
            </a:pPr>
            <a:r>
              <a:rPr lang="en-IN" sz="1800" dirty="0">
                <a:latin typeface="Times New Roman" pitchFamily="18" charset="0"/>
                <a:cs typeface="Times New Roman" pitchFamily="18" charset="0"/>
              </a:rPr>
              <a:t>Where,</a:t>
            </a:r>
          </a:p>
          <a:p>
            <a:pPr marL="0" indent="0">
              <a:buNone/>
            </a:pPr>
            <a:r>
              <a:rPr lang="en-IN" sz="1800" dirty="0">
                <a:latin typeface="Times New Roman" pitchFamily="18" charset="0"/>
                <a:cs typeface="Times New Roman" pitchFamily="18" charset="0"/>
              </a:rPr>
              <a:t>window – It is the name of the window to move or is called just window if it is the main window.</a:t>
            </a:r>
          </a:p>
          <a:p>
            <a:pPr marL="0" indent="0">
              <a:buNone/>
            </a:pPr>
            <a:r>
              <a:rPr lang="en-IN" sz="1800" dirty="0" smtClean="0">
                <a:latin typeface="Times New Roman" pitchFamily="18" charset="0"/>
                <a:cs typeface="Times New Roman" pitchFamily="18" charset="0"/>
              </a:rPr>
              <a:t>width </a:t>
            </a:r>
            <a:r>
              <a:rPr lang="en-IN" sz="1800" dirty="0">
                <a:latin typeface="Times New Roman" pitchFamily="18" charset="0"/>
                <a:cs typeface="Times New Roman" pitchFamily="18" charset="0"/>
              </a:rPr>
              <a:t>– It is the number of </a:t>
            </a:r>
            <a:r>
              <a:rPr lang="en-IN" sz="1800" dirty="0" smtClean="0">
                <a:latin typeface="Times New Roman" pitchFamily="18" charset="0"/>
                <a:cs typeface="Times New Roman" pitchFamily="18" charset="0"/>
              </a:rPr>
              <a:t>width pixels, where </a:t>
            </a:r>
            <a:r>
              <a:rPr lang="en-IN" sz="1800" dirty="0">
                <a:latin typeface="Times New Roman" pitchFamily="18" charset="0"/>
                <a:cs typeface="Times New Roman" pitchFamily="18" charset="0"/>
              </a:rPr>
              <a:t>positive numbers </a:t>
            </a:r>
            <a:r>
              <a:rPr lang="en-IN" sz="1800" dirty="0" smtClean="0">
                <a:latin typeface="Times New Roman" pitchFamily="18" charset="0"/>
                <a:cs typeface="Times New Roman" pitchFamily="18" charset="0"/>
              </a:rPr>
              <a:t>increase </a:t>
            </a:r>
            <a:r>
              <a:rPr lang="en-IN" sz="1800" dirty="0">
                <a:latin typeface="Times New Roman" pitchFamily="18" charset="0"/>
                <a:cs typeface="Times New Roman" pitchFamily="18" charset="0"/>
              </a:rPr>
              <a:t>the window </a:t>
            </a:r>
            <a:r>
              <a:rPr lang="en-IN" sz="1800" dirty="0" smtClean="0">
                <a:latin typeface="Times New Roman" pitchFamily="18" charset="0"/>
                <a:cs typeface="Times New Roman" pitchFamily="18" charset="0"/>
              </a:rPr>
              <a:t>and </a:t>
            </a:r>
            <a:r>
              <a:rPr lang="en-IN" sz="1800" dirty="0">
                <a:latin typeface="Times New Roman" pitchFamily="18" charset="0"/>
                <a:cs typeface="Times New Roman" pitchFamily="18" charset="0"/>
              </a:rPr>
              <a:t>negative numbers </a:t>
            </a:r>
            <a:r>
              <a:rPr lang="en-IN" sz="1800" dirty="0" smtClean="0">
                <a:latin typeface="Times New Roman" pitchFamily="18" charset="0"/>
                <a:cs typeface="Times New Roman" pitchFamily="18" charset="0"/>
              </a:rPr>
              <a:t>decrease. </a:t>
            </a:r>
            <a:endParaRPr lang="en-IN" sz="1800" dirty="0">
              <a:latin typeface="Times New Roman" pitchFamily="18" charset="0"/>
              <a:cs typeface="Times New Roman" pitchFamily="18" charset="0"/>
            </a:endParaRPr>
          </a:p>
          <a:p>
            <a:pPr marL="0" indent="0">
              <a:buNone/>
            </a:pPr>
            <a:r>
              <a:rPr lang="en-IN" sz="1800" dirty="0" smtClean="0">
                <a:latin typeface="Times New Roman" pitchFamily="18" charset="0"/>
                <a:cs typeface="Times New Roman" pitchFamily="18" charset="0"/>
              </a:rPr>
              <a:t>height </a:t>
            </a:r>
            <a:r>
              <a:rPr lang="en-IN" sz="1800" dirty="0">
                <a:latin typeface="Times New Roman" pitchFamily="18" charset="0"/>
                <a:cs typeface="Times New Roman" pitchFamily="18" charset="0"/>
              </a:rPr>
              <a:t>– It is the number of </a:t>
            </a:r>
            <a:r>
              <a:rPr lang="en-IN" sz="1800" dirty="0" smtClean="0">
                <a:latin typeface="Times New Roman" pitchFamily="18" charset="0"/>
                <a:cs typeface="Times New Roman" pitchFamily="18" charset="0"/>
              </a:rPr>
              <a:t>height pixels, where </a:t>
            </a:r>
            <a:r>
              <a:rPr lang="en-IN" sz="1800" dirty="0">
                <a:latin typeface="Times New Roman" pitchFamily="18" charset="0"/>
                <a:cs typeface="Times New Roman" pitchFamily="18" charset="0"/>
              </a:rPr>
              <a:t>positive numbers increase the window and negative numbers decrease. </a:t>
            </a:r>
          </a:p>
          <a:p>
            <a:pPr marL="0" indent="0">
              <a:buNone/>
            </a:pPr>
            <a:r>
              <a:rPr lang="en-IN" sz="1800" dirty="0" smtClean="0">
                <a:latin typeface="Times New Roman" pitchFamily="18" charset="0"/>
                <a:cs typeface="Times New Roman" pitchFamily="18" charset="0"/>
              </a:rPr>
              <a:t>Ex:- </a:t>
            </a:r>
            <a:r>
              <a:rPr lang="en-IN" sz="1800" dirty="0" err="1" smtClean="0">
                <a:latin typeface="Times New Roman" pitchFamily="18" charset="0"/>
                <a:cs typeface="Times New Roman" pitchFamily="18" charset="0"/>
              </a:rPr>
              <a:t>newWindow.resizeBy</a:t>
            </a:r>
            <a:r>
              <a:rPr lang="en-IN" sz="1800" dirty="0" smtClean="0">
                <a:latin typeface="Times New Roman" pitchFamily="18" charset="0"/>
                <a:cs typeface="Times New Roman" pitchFamily="18" charset="0"/>
              </a:rPr>
              <a:t>(200, 200);</a:t>
            </a:r>
          </a:p>
        </p:txBody>
      </p:sp>
    </p:spTree>
    <p:extLst>
      <p:ext uri="{BB962C8B-B14F-4D97-AF65-F5344CB8AC3E}">
        <p14:creationId xmlns:p14="http://schemas.microsoft.com/office/powerpoint/2010/main" val="377192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Resizing Windows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IN" sz="1800" dirty="0" err="1" smtClean="0">
                <a:latin typeface="Times New Roman" pitchFamily="18" charset="0"/>
                <a:cs typeface="Times New Roman" pitchFamily="18" charset="0"/>
              </a:rPr>
              <a:t>resizeTo</a:t>
            </a:r>
            <a:r>
              <a:rPr lang="en-IN" sz="1800" dirty="0" smtClean="0">
                <a:latin typeface="Times New Roman" pitchFamily="18" charset="0"/>
                <a:cs typeface="Times New Roman" pitchFamily="18" charset="0"/>
              </a:rPr>
              <a:t> ( ) – This method is used to </a:t>
            </a:r>
            <a:r>
              <a:rPr lang="en-US" sz="1800" dirty="0" smtClean="0">
                <a:latin typeface="Times New Roman" pitchFamily="18" charset="0"/>
                <a:cs typeface="Times New Roman" pitchFamily="18" charset="0"/>
              </a:rPr>
              <a:t>resize </a:t>
            </a:r>
            <a:r>
              <a:rPr lang="en-US" sz="1800" dirty="0">
                <a:latin typeface="Times New Roman" pitchFamily="18" charset="0"/>
                <a:cs typeface="Times New Roman" pitchFamily="18" charset="0"/>
              </a:rPr>
              <a:t>a window to the specified width and height</a:t>
            </a:r>
            <a:r>
              <a:rPr lang="en-US" sz="1800" dirty="0" smtClean="0">
                <a:latin typeface="Times New Roman" pitchFamily="18" charset="0"/>
                <a:cs typeface="Times New Roman" pitchFamily="18" charset="0"/>
              </a:rPr>
              <a:t>.</a:t>
            </a:r>
          </a:p>
          <a:p>
            <a:pPr marL="0" indent="0">
              <a:buNone/>
            </a:pPr>
            <a:r>
              <a:rPr lang="en-IN" sz="1800" dirty="0" smtClean="0">
                <a:latin typeface="Times New Roman" pitchFamily="18" charset="0"/>
                <a:cs typeface="Times New Roman" pitchFamily="18" charset="0"/>
              </a:rPr>
              <a:t>Syntax:- </a:t>
            </a:r>
            <a:r>
              <a:rPr lang="en-IN" sz="1800" dirty="0" err="1" smtClean="0">
                <a:latin typeface="Times New Roman" pitchFamily="18" charset="0"/>
                <a:cs typeface="Times New Roman" pitchFamily="18" charset="0"/>
              </a:rPr>
              <a:t>window.resizeTo</a:t>
            </a:r>
            <a:r>
              <a:rPr lang="en-IN" sz="1800" dirty="0" smtClean="0">
                <a:latin typeface="Times New Roman" pitchFamily="18" charset="0"/>
                <a:cs typeface="Times New Roman" pitchFamily="18" charset="0"/>
              </a:rPr>
              <a:t>(width, height);</a:t>
            </a:r>
          </a:p>
          <a:p>
            <a:pPr marL="0" indent="0">
              <a:buNone/>
            </a:pPr>
            <a:r>
              <a:rPr lang="en-IN" sz="1800" dirty="0">
                <a:latin typeface="Times New Roman" pitchFamily="18" charset="0"/>
                <a:cs typeface="Times New Roman" pitchFamily="18" charset="0"/>
              </a:rPr>
              <a:t>Where,</a:t>
            </a:r>
          </a:p>
          <a:p>
            <a:pPr marL="0" indent="0">
              <a:buNone/>
            </a:pPr>
            <a:r>
              <a:rPr lang="en-IN" sz="1800" dirty="0">
                <a:latin typeface="Times New Roman" pitchFamily="18" charset="0"/>
                <a:cs typeface="Times New Roman" pitchFamily="18" charset="0"/>
              </a:rPr>
              <a:t>window – It is the name of the window to move or is called just window if it is the main window.</a:t>
            </a:r>
          </a:p>
          <a:p>
            <a:pPr marL="0" indent="0">
              <a:buNone/>
            </a:pPr>
            <a:r>
              <a:rPr lang="en-IN" sz="1800" dirty="0" smtClean="0">
                <a:latin typeface="Times New Roman" pitchFamily="18" charset="0"/>
                <a:cs typeface="Times New Roman" pitchFamily="18" charset="0"/>
              </a:rPr>
              <a:t>width </a:t>
            </a:r>
            <a:r>
              <a:rPr lang="en-IN" sz="1800" dirty="0">
                <a:latin typeface="Times New Roman" pitchFamily="18" charset="0"/>
                <a:cs typeface="Times New Roman" pitchFamily="18" charset="0"/>
              </a:rPr>
              <a:t>– It </a:t>
            </a:r>
            <a:r>
              <a:rPr lang="en-US" sz="1800" dirty="0">
                <a:latin typeface="Times New Roman" pitchFamily="18" charset="0"/>
                <a:cs typeface="Times New Roman" pitchFamily="18" charset="0"/>
              </a:rPr>
              <a:t>is an integer representing the new </a:t>
            </a:r>
            <a:r>
              <a:rPr lang="en-US" sz="1800" dirty="0" err="1">
                <a:latin typeface="Times New Roman" pitchFamily="18" charset="0"/>
                <a:cs typeface="Times New Roman" pitchFamily="18" charset="0"/>
              </a:rPr>
              <a:t>outerWidth</a:t>
            </a:r>
            <a:r>
              <a:rPr lang="en-US" sz="1800" dirty="0">
                <a:latin typeface="Times New Roman" pitchFamily="18" charset="0"/>
                <a:cs typeface="Times New Roman" pitchFamily="18" charset="0"/>
              </a:rPr>
              <a:t> in pixels (including scroll bars, title bars, </a:t>
            </a:r>
            <a:r>
              <a:rPr lang="en-US" sz="1800" dirty="0" err="1">
                <a:latin typeface="Times New Roman" pitchFamily="18" charset="0"/>
                <a:cs typeface="Times New Roman" pitchFamily="18" charset="0"/>
              </a:rPr>
              <a:t>etc</a:t>
            </a:r>
            <a:r>
              <a:rPr lang="en-US" sz="1800" dirty="0" smtClean="0">
                <a:latin typeface="Times New Roman" pitchFamily="18" charset="0"/>
                <a:cs typeface="Times New Roman" pitchFamily="18" charset="0"/>
              </a:rPr>
              <a:t>).</a:t>
            </a:r>
          </a:p>
          <a:p>
            <a:pPr marL="0" indent="0">
              <a:buNone/>
            </a:pPr>
            <a:r>
              <a:rPr lang="en-IN" sz="1800" dirty="0" smtClean="0">
                <a:latin typeface="Times New Roman" pitchFamily="18" charset="0"/>
                <a:cs typeface="Times New Roman" pitchFamily="18" charset="0"/>
              </a:rPr>
              <a:t>height </a:t>
            </a:r>
            <a:r>
              <a:rPr lang="en-IN" sz="1800" dirty="0">
                <a:latin typeface="Times New Roman" pitchFamily="18" charset="0"/>
                <a:cs typeface="Times New Roman" pitchFamily="18" charset="0"/>
              </a:rPr>
              <a:t>– It </a:t>
            </a:r>
            <a:r>
              <a:rPr lang="en-US" sz="1800" dirty="0">
                <a:latin typeface="Times New Roman" pitchFamily="18" charset="0"/>
                <a:cs typeface="Times New Roman" pitchFamily="18" charset="0"/>
              </a:rPr>
              <a:t>is an integer value representing the new </a:t>
            </a:r>
            <a:r>
              <a:rPr lang="en-US" sz="1800" dirty="0" err="1">
                <a:latin typeface="Times New Roman" pitchFamily="18" charset="0"/>
                <a:cs typeface="Times New Roman" pitchFamily="18" charset="0"/>
              </a:rPr>
              <a:t>outerHeight</a:t>
            </a:r>
            <a:r>
              <a:rPr lang="en-US" sz="1800" dirty="0">
                <a:latin typeface="Times New Roman" pitchFamily="18" charset="0"/>
                <a:cs typeface="Times New Roman" pitchFamily="18" charset="0"/>
              </a:rPr>
              <a:t> in pixels (including scroll bars, title bars, </a:t>
            </a:r>
            <a:r>
              <a:rPr lang="en-US" sz="1800" dirty="0" err="1">
                <a:latin typeface="Times New Roman" pitchFamily="18" charset="0"/>
                <a:cs typeface="Times New Roman" pitchFamily="18" charset="0"/>
              </a:rPr>
              <a:t>etc</a:t>
            </a:r>
            <a:r>
              <a:rPr lang="en-US" sz="1800" dirty="0" smtClean="0">
                <a:latin typeface="Times New Roman" pitchFamily="18" charset="0"/>
                <a:cs typeface="Times New Roman" pitchFamily="18" charset="0"/>
              </a:rPr>
              <a:t>).</a:t>
            </a:r>
          </a:p>
          <a:p>
            <a:pPr marL="0" indent="0">
              <a:buNone/>
            </a:pPr>
            <a:r>
              <a:rPr lang="en-IN" sz="1800" dirty="0" smtClean="0">
                <a:latin typeface="Times New Roman" pitchFamily="18" charset="0"/>
                <a:cs typeface="Times New Roman" pitchFamily="18" charset="0"/>
              </a:rPr>
              <a:t>Ex:- </a:t>
            </a:r>
            <a:r>
              <a:rPr lang="en-IN" sz="1800" dirty="0" err="1" smtClean="0">
                <a:latin typeface="Times New Roman" pitchFamily="18" charset="0"/>
                <a:cs typeface="Times New Roman" pitchFamily="18" charset="0"/>
              </a:rPr>
              <a:t>newWindow.resizeTo</a:t>
            </a:r>
            <a:r>
              <a:rPr lang="en-IN" sz="1800" dirty="0" smtClean="0">
                <a:latin typeface="Times New Roman" pitchFamily="18" charset="0"/>
                <a:cs typeface="Times New Roman" pitchFamily="18" charset="0"/>
              </a:rPr>
              <a:t>(200, 200);</a:t>
            </a: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67087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Scrolling </a:t>
            </a:r>
            <a:r>
              <a:rPr lang="en-IN" sz="4000" b="1" u="sng" dirty="0" smtClean="0">
                <a:latin typeface="Times New Roman" pitchFamily="18" charset="0"/>
                <a:cs typeface="Times New Roman" pitchFamily="18" charset="0"/>
              </a:rPr>
              <a:t>Windows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IN" sz="1400" dirty="0" err="1" smtClean="0">
                <a:latin typeface="Times New Roman" pitchFamily="18" charset="0"/>
                <a:cs typeface="Times New Roman" pitchFamily="18" charset="0"/>
              </a:rPr>
              <a:t>scrollBy</a:t>
            </a:r>
            <a:r>
              <a:rPr lang="en-IN" sz="1400" dirty="0" smtClean="0">
                <a:latin typeface="Times New Roman" pitchFamily="18" charset="0"/>
                <a:cs typeface="Times New Roman" pitchFamily="18" charset="0"/>
              </a:rPr>
              <a:t> ( ) – This method s</a:t>
            </a:r>
            <a:r>
              <a:rPr lang="en-US" sz="1400" dirty="0" err="1" smtClean="0">
                <a:latin typeface="Times New Roman" pitchFamily="18" charset="0"/>
                <a:cs typeface="Times New Roman" pitchFamily="18" charset="0"/>
              </a:rPr>
              <a:t>crolls</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the document in the window by the given amount. </a:t>
            </a:r>
            <a:endParaRPr lang="en-US" sz="1400" dirty="0" smtClean="0">
              <a:latin typeface="Times New Roman" pitchFamily="18" charset="0"/>
              <a:cs typeface="Times New Roman" pitchFamily="18" charset="0"/>
            </a:endParaRPr>
          </a:p>
          <a:p>
            <a:pPr marL="0" indent="0">
              <a:buNone/>
            </a:pPr>
            <a:r>
              <a:rPr lang="en-IN" sz="1400" dirty="0" smtClean="0">
                <a:latin typeface="Times New Roman" pitchFamily="18" charset="0"/>
                <a:cs typeface="Times New Roman" pitchFamily="18" charset="0"/>
              </a:rPr>
              <a:t>Syntax:- </a:t>
            </a:r>
            <a:r>
              <a:rPr lang="en-IN" sz="1400" dirty="0" err="1" smtClean="0">
                <a:latin typeface="Times New Roman" pitchFamily="18" charset="0"/>
                <a:cs typeface="Times New Roman" pitchFamily="18" charset="0"/>
              </a:rPr>
              <a:t>window.scrollBy</a:t>
            </a:r>
            <a:r>
              <a:rPr lang="en-IN" sz="1400" dirty="0" smtClean="0">
                <a:latin typeface="Times New Roman" pitchFamily="18" charset="0"/>
                <a:cs typeface="Times New Roman" pitchFamily="18" charset="0"/>
              </a:rPr>
              <a:t>(x, y); or </a:t>
            </a:r>
            <a:r>
              <a:rPr lang="en-IN" sz="1400" dirty="0" err="1" smtClean="0">
                <a:latin typeface="Times New Roman" pitchFamily="18" charset="0"/>
                <a:cs typeface="Times New Roman" pitchFamily="18" charset="0"/>
              </a:rPr>
              <a:t>window.scrollBy</a:t>
            </a:r>
            <a:r>
              <a:rPr lang="en-IN" sz="1400" dirty="0" smtClean="0">
                <a:latin typeface="Times New Roman" pitchFamily="18" charset="0"/>
                <a:cs typeface="Times New Roman" pitchFamily="18" charset="0"/>
              </a:rPr>
              <a:t>(options);</a:t>
            </a:r>
          </a:p>
          <a:p>
            <a:pPr marL="0" indent="0">
              <a:buNone/>
            </a:pPr>
            <a:r>
              <a:rPr lang="en-IN" sz="1400" dirty="0">
                <a:latin typeface="Times New Roman" pitchFamily="18" charset="0"/>
                <a:cs typeface="Times New Roman" pitchFamily="18" charset="0"/>
              </a:rPr>
              <a:t>Where,</a:t>
            </a:r>
          </a:p>
          <a:p>
            <a:pPr marL="0" indent="0">
              <a:buNone/>
            </a:pPr>
            <a:r>
              <a:rPr lang="en-IN" sz="1400" dirty="0">
                <a:latin typeface="Times New Roman" pitchFamily="18" charset="0"/>
                <a:cs typeface="Times New Roman" pitchFamily="18" charset="0"/>
              </a:rPr>
              <a:t>window – It is the name of the window to </a:t>
            </a:r>
            <a:r>
              <a:rPr lang="en-IN" sz="1400" dirty="0" smtClean="0">
                <a:latin typeface="Times New Roman" pitchFamily="18" charset="0"/>
                <a:cs typeface="Times New Roman" pitchFamily="18" charset="0"/>
              </a:rPr>
              <a:t>scroll </a:t>
            </a:r>
            <a:r>
              <a:rPr lang="en-IN" sz="1400" dirty="0">
                <a:latin typeface="Times New Roman" pitchFamily="18" charset="0"/>
                <a:cs typeface="Times New Roman" pitchFamily="18" charset="0"/>
              </a:rPr>
              <a:t>or is called just window if it is the main window.</a:t>
            </a:r>
          </a:p>
          <a:p>
            <a:pPr marL="0" indent="0">
              <a:buNone/>
            </a:pPr>
            <a:r>
              <a:rPr lang="en-IN" sz="1400" dirty="0" smtClean="0">
                <a:latin typeface="Times New Roman" pitchFamily="18" charset="0"/>
                <a:cs typeface="Times New Roman" pitchFamily="18" charset="0"/>
              </a:rPr>
              <a:t>x </a:t>
            </a:r>
            <a:r>
              <a:rPr lang="en-IN" sz="1400" dirty="0">
                <a:latin typeface="Times New Roman" pitchFamily="18" charset="0"/>
                <a:cs typeface="Times New Roman" pitchFamily="18" charset="0"/>
              </a:rPr>
              <a:t>– </a:t>
            </a:r>
            <a:r>
              <a:rPr lang="en-US" sz="1400" dirty="0">
                <a:latin typeface="Times New Roman" pitchFamily="18" charset="0"/>
                <a:cs typeface="Times New Roman" pitchFamily="18" charset="0"/>
              </a:rPr>
              <a:t>How many pixels to scroll by, along the x-axis (horizontal). Positive values will scroll to the right, while negative values will scroll to the </a:t>
            </a:r>
            <a:r>
              <a:rPr lang="en-US" sz="1400" dirty="0" smtClean="0">
                <a:latin typeface="Times New Roman" pitchFamily="18" charset="0"/>
                <a:cs typeface="Times New Roman" pitchFamily="18" charset="0"/>
              </a:rPr>
              <a:t>left</a:t>
            </a:r>
          </a:p>
          <a:p>
            <a:pPr marL="0" indent="0">
              <a:buNone/>
            </a:pPr>
            <a:r>
              <a:rPr lang="en-IN" sz="1400" dirty="0" smtClean="0">
                <a:latin typeface="Times New Roman" pitchFamily="18" charset="0"/>
                <a:cs typeface="Times New Roman" pitchFamily="18" charset="0"/>
              </a:rPr>
              <a:t>y </a:t>
            </a:r>
            <a:r>
              <a:rPr lang="en-IN" sz="1400" dirty="0">
                <a:latin typeface="Times New Roman" pitchFamily="18" charset="0"/>
                <a:cs typeface="Times New Roman" pitchFamily="18" charset="0"/>
              </a:rPr>
              <a:t>– </a:t>
            </a:r>
            <a:r>
              <a:rPr lang="en-US" sz="1400" dirty="0">
                <a:latin typeface="Times New Roman" pitchFamily="18" charset="0"/>
                <a:cs typeface="Times New Roman" pitchFamily="18" charset="0"/>
              </a:rPr>
              <a:t>How many pixels to scroll by, along the y-axis (vertical). Positive values will scroll down, while negative values scroll </a:t>
            </a:r>
            <a:r>
              <a:rPr lang="en-US" sz="1400" dirty="0" smtClean="0">
                <a:latin typeface="Times New Roman" pitchFamily="18" charset="0"/>
                <a:cs typeface="Times New Roman" pitchFamily="18" charset="0"/>
              </a:rPr>
              <a:t>up</a:t>
            </a:r>
          </a:p>
          <a:p>
            <a:pPr marL="0" indent="0">
              <a:buNone/>
            </a:pPr>
            <a:r>
              <a:rPr lang="en-US" sz="1400" dirty="0" smtClean="0">
                <a:latin typeface="Times New Roman" pitchFamily="18" charset="0"/>
                <a:cs typeface="Times New Roman" pitchFamily="18" charset="0"/>
              </a:rPr>
              <a:t>Options – It is an object with three possible properties:</a:t>
            </a:r>
          </a:p>
          <a:p>
            <a:pPr marL="0" indent="0">
              <a:buNone/>
            </a:pPr>
            <a:r>
              <a:rPr lang="en-US" sz="1400" dirty="0" smtClean="0">
                <a:latin typeface="Times New Roman" pitchFamily="18" charset="0"/>
                <a:cs typeface="Times New Roman" pitchFamily="18" charset="0"/>
              </a:rPr>
              <a:t>	top, which is the same as the y-</a:t>
            </a:r>
            <a:r>
              <a:rPr lang="en-US" sz="1400" dirty="0" err="1" smtClean="0">
                <a:latin typeface="Times New Roman" pitchFamily="18" charset="0"/>
                <a:cs typeface="Times New Roman" pitchFamily="18" charset="0"/>
              </a:rPr>
              <a:t>coord</a:t>
            </a:r>
            <a:endParaRPr lang="en-US" sz="1400" dirty="0" smtClean="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	left, which is the same as the x-</a:t>
            </a:r>
            <a:r>
              <a:rPr lang="en-US" sz="1400" dirty="0" err="1" smtClean="0">
                <a:latin typeface="Times New Roman" pitchFamily="18" charset="0"/>
                <a:cs typeface="Times New Roman" pitchFamily="18" charset="0"/>
              </a:rPr>
              <a:t>coord</a:t>
            </a:r>
            <a:endParaRPr lang="en-US" sz="1400" dirty="0" smtClean="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	behavior, which is a string containing one of smooth, instant, or auto; default is auto</a:t>
            </a:r>
          </a:p>
          <a:p>
            <a:pPr marL="0" indent="0">
              <a:buNone/>
            </a:pPr>
            <a:r>
              <a:rPr lang="en-IN" sz="1400" dirty="0" smtClean="0">
                <a:latin typeface="Times New Roman" pitchFamily="18" charset="0"/>
                <a:cs typeface="Times New Roman" pitchFamily="18" charset="0"/>
              </a:rPr>
              <a:t>Ex:- </a:t>
            </a:r>
            <a:r>
              <a:rPr lang="en-IN" sz="1400" dirty="0" err="1" smtClean="0">
                <a:latin typeface="Times New Roman" pitchFamily="18" charset="0"/>
                <a:cs typeface="Times New Roman" pitchFamily="18" charset="0"/>
              </a:rPr>
              <a:t>window.scrollBy</a:t>
            </a:r>
            <a:r>
              <a:rPr lang="en-IN" sz="1400" dirty="0" smtClean="0">
                <a:latin typeface="Times New Roman" pitchFamily="18" charset="0"/>
                <a:cs typeface="Times New Roman" pitchFamily="18" charset="0"/>
              </a:rPr>
              <a:t>(0, -20);</a:t>
            </a:r>
          </a:p>
          <a:p>
            <a:pPr marL="0" indent="0">
              <a:buNone/>
            </a:pPr>
            <a:r>
              <a:rPr lang="en-US" sz="1400" dirty="0" err="1"/>
              <a:t>window.scrollBy</a:t>
            </a:r>
            <a:r>
              <a:rPr lang="en-US" sz="1400" dirty="0"/>
              <a:t>({ top: -20, behavior: 'smooth' });</a:t>
            </a:r>
          </a:p>
          <a:p>
            <a:pPr marL="0" indent="0">
              <a:buNone/>
            </a:pPr>
            <a:r>
              <a:rPr lang="en-IN" sz="1400" dirty="0" smtClean="0">
                <a:latin typeface="Times New Roman" pitchFamily="18" charset="0"/>
                <a:cs typeface="Times New Roman" pitchFamily="18" charset="0"/>
              </a:rPr>
              <a:t>Note - </a:t>
            </a:r>
            <a:r>
              <a:rPr lang="en-US" sz="1400" dirty="0">
                <a:latin typeface="Times New Roman" pitchFamily="18" charset="0"/>
                <a:cs typeface="Times New Roman" pitchFamily="18" charset="0"/>
              </a:rPr>
              <a:t>For this method to work, the visible property of the window's scrollbar must be set to true!</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125151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Scrolling </a:t>
            </a:r>
            <a:r>
              <a:rPr lang="en-IN" sz="4000" b="1" u="sng" dirty="0" smtClean="0">
                <a:latin typeface="Times New Roman" pitchFamily="18" charset="0"/>
                <a:cs typeface="Times New Roman" pitchFamily="18" charset="0"/>
              </a:rPr>
              <a:t>Windows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Autofit/>
          </a:bodyPr>
          <a:lstStyle/>
          <a:p>
            <a:pPr marL="0" indent="0">
              <a:buNone/>
            </a:pPr>
            <a:r>
              <a:rPr lang="en-IN" sz="1400" dirty="0" err="1" smtClean="0">
                <a:latin typeface="Times New Roman" pitchFamily="18" charset="0"/>
                <a:cs typeface="Times New Roman" pitchFamily="18" charset="0"/>
              </a:rPr>
              <a:t>scrollTo</a:t>
            </a:r>
            <a:r>
              <a:rPr lang="en-IN" sz="1400" dirty="0" smtClean="0">
                <a:latin typeface="Times New Roman" pitchFamily="18" charset="0"/>
                <a:cs typeface="Times New Roman" pitchFamily="18" charset="0"/>
              </a:rPr>
              <a:t> ( ) – This method </a:t>
            </a:r>
            <a:r>
              <a:rPr lang="en-US" sz="1400" dirty="0" smtClean="0">
                <a:latin typeface="Times New Roman" pitchFamily="18" charset="0"/>
                <a:cs typeface="Times New Roman" pitchFamily="18" charset="0"/>
              </a:rPr>
              <a:t>scrolls </a:t>
            </a:r>
            <a:r>
              <a:rPr lang="en-US" sz="1400" dirty="0">
                <a:latin typeface="Times New Roman" pitchFamily="18" charset="0"/>
                <a:cs typeface="Times New Roman" pitchFamily="18" charset="0"/>
              </a:rPr>
              <a:t>to a particular set of coordinates in the </a:t>
            </a:r>
            <a:r>
              <a:rPr lang="en-US" sz="1400" dirty="0" smtClean="0">
                <a:latin typeface="Times New Roman" pitchFamily="18" charset="0"/>
                <a:cs typeface="Times New Roman" pitchFamily="18" charset="0"/>
              </a:rPr>
              <a:t>document. </a:t>
            </a:r>
          </a:p>
          <a:p>
            <a:pPr marL="0" indent="0">
              <a:buNone/>
            </a:pPr>
            <a:r>
              <a:rPr lang="en-IN" sz="1400" dirty="0" smtClean="0">
                <a:latin typeface="Times New Roman" pitchFamily="18" charset="0"/>
                <a:cs typeface="Times New Roman" pitchFamily="18" charset="0"/>
              </a:rPr>
              <a:t>Syntax:- </a:t>
            </a:r>
            <a:r>
              <a:rPr lang="en-IN" sz="1400" dirty="0" err="1" smtClean="0">
                <a:latin typeface="Times New Roman" pitchFamily="18" charset="0"/>
                <a:cs typeface="Times New Roman" pitchFamily="18" charset="0"/>
              </a:rPr>
              <a:t>window.scrollTo</a:t>
            </a:r>
            <a:r>
              <a:rPr lang="en-IN" sz="1400" dirty="0" smtClean="0">
                <a:latin typeface="Times New Roman" pitchFamily="18" charset="0"/>
                <a:cs typeface="Times New Roman" pitchFamily="18" charset="0"/>
              </a:rPr>
              <a:t>(x, y); or </a:t>
            </a:r>
            <a:r>
              <a:rPr lang="en-IN" sz="1400" dirty="0" err="1" smtClean="0">
                <a:latin typeface="Times New Roman" pitchFamily="18" charset="0"/>
                <a:cs typeface="Times New Roman" pitchFamily="18" charset="0"/>
              </a:rPr>
              <a:t>window.scrollTo</a:t>
            </a:r>
            <a:r>
              <a:rPr lang="en-IN" sz="1400" dirty="0" smtClean="0">
                <a:latin typeface="Times New Roman" pitchFamily="18" charset="0"/>
                <a:cs typeface="Times New Roman" pitchFamily="18" charset="0"/>
              </a:rPr>
              <a:t>(options);</a:t>
            </a:r>
          </a:p>
          <a:p>
            <a:pPr marL="0" indent="0">
              <a:buNone/>
            </a:pPr>
            <a:r>
              <a:rPr lang="en-IN" sz="1400" dirty="0" smtClean="0">
                <a:latin typeface="Times New Roman" pitchFamily="18" charset="0"/>
                <a:cs typeface="Times New Roman" pitchFamily="18" charset="0"/>
              </a:rPr>
              <a:t>Where,</a:t>
            </a:r>
          </a:p>
          <a:p>
            <a:pPr marL="0" indent="0">
              <a:buNone/>
            </a:pPr>
            <a:r>
              <a:rPr lang="en-IN" sz="1400" dirty="0" smtClean="0">
                <a:latin typeface="Times New Roman" pitchFamily="18" charset="0"/>
                <a:cs typeface="Times New Roman" pitchFamily="18" charset="0"/>
              </a:rPr>
              <a:t>window </a:t>
            </a:r>
            <a:r>
              <a:rPr lang="en-IN" sz="1400" dirty="0">
                <a:latin typeface="Times New Roman" pitchFamily="18" charset="0"/>
                <a:cs typeface="Times New Roman" pitchFamily="18" charset="0"/>
              </a:rPr>
              <a:t>– It is the name of the window to </a:t>
            </a:r>
            <a:r>
              <a:rPr lang="en-IN" sz="1400" dirty="0" smtClean="0">
                <a:latin typeface="Times New Roman" pitchFamily="18" charset="0"/>
                <a:cs typeface="Times New Roman" pitchFamily="18" charset="0"/>
              </a:rPr>
              <a:t>scroll </a:t>
            </a:r>
            <a:r>
              <a:rPr lang="en-IN" sz="1400" dirty="0">
                <a:latin typeface="Times New Roman" pitchFamily="18" charset="0"/>
                <a:cs typeface="Times New Roman" pitchFamily="18" charset="0"/>
              </a:rPr>
              <a:t>or is called just window if it is the main window.</a:t>
            </a:r>
          </a:p>
          <a:p>
            <a:pPr marL="0" indent="0">
              <a:buNone/>
            </a:pPr>
            <a:r>
              <a:rPr lang="en-IN" sz="1400" dirty="0" smtClean="0">
                <a:latin typeface="Times New Roman" pitchFamily="18" charset="0"/>
                <a:cs typeface="Times New Roman" pitchFamily="18" charset="0"/>
              </a:rPr>
              <a:t>x </a:t>
            </a:r>
            <a:r>
              <a:rPr lang="en-IN" sz="1400" dirty="0">
                <a:latin typeface="Times New Roman" pitchFamily="18" charset="0"/>
                <a:cs typeface="Times New Roman" pitchFamily="18" charset="0"/>
              </a:rPr>
              <a:t>– </a:t>
            </a:r>
            <a:r>
              <a:rPr lang="en-IN" sz="1400" dirty="0" smtClean="0">
                <a:latin typeface="Times New Roman" pitchFamily="18" charset="0"/>
                <a:cs typeface="Times New Roman" pitchFamily="18" charset="0"/>
              </a:rPr>
              <a:t>It </a:t>
            </a:r>
            <a:r>
              <a:rPr lang="en-US" sz="1400" dirty="0" smtClean="0">
                <a:latin typeface="Times New Roman" pitchFamily="18" charset="0"/>
                <a:cs typeface="Times New Roman" pitchFamily="18" charset="0"/>
              </a:rPr>
              <a:t>is </a:t>
            </a:r>
            <a:r>
              <a:rPr lang="en-US" sz="1400" dirty="0">
                <a:latin typeface="Times New Roman" pitchFamily="18" charset="0"/>
                <a:cs typeface="Times New Roman" pitchFamily="18" charset="0"/>
              </a:rPr>
              <a:t>the pixel along the horizontal axis of the document that you want displayed in the upper left</a:t>
            </a:r>
            <a:r>
              <a:rPr lang="en-US" sz="1400" dirty="0" smtClean="0">
                <a:latin typeface="Times New Roman" pitchFamily="18" charset="0"/>
                <a:cs typeface="Times New Roman" pitchFamily="18" charset="0"/>
              </a:rPr>
              <a:t>.</a:t>
            </a:r>
          </a:p>
          <a:p>
            <a:pPr marL="0" indent="0">
              <a:buNone/>
            </a:pPr>
            <a:r>
              <a:rPr lang="en-IN" sz="1400" dirty="0" smtClean="0">
                <a:latin typeface="Times New Roman" pitchFamily="18" charset="0"/>
                <a:cs typeface="Times New Roman" pitchFamily="18" charset="0"/>
              </a:rPr>
              <a:t>y </a:t>
            </a:r>
            <a:r>
              <a:rPr lang="en-IN" sz="1400" dirty="0">
                <a:latin typeface="Times New Roman" pitchFamily="18" charset="0"/>
                <a:cs typeface="Times New Roman" pitchFamily="18" charset="0"/>
              </a:rPr>
              <a:t>– </a:t>
            </a:r>
            <a:r>
              <a:rPr lang="en-US" sz="1400" dirty="0">
                <a:latin typeface="Times New Roman" pitchFamily="18" charset="0"/>
                <a:cs typeface="Times New Roman" pitchFamily="18" charset="0"/>
              </a:rPr>
              <a:t>It is the pixel along the vertical axis of the document that you want displayed in the upper left.</a:t>
            </a:r>
            <a:endParaRPr lang="en-US" sz="1400" dirty="0" smtClean="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options is an object with three possible properties:</a:t>
            </a:r>
          </a:p>
          <a:p>
            <a:pPr marL="0" indent="0">
              <a:buNone/>
            </a:pPr>
            <a:r>
              <a:rPr lang="en-US" sz="1400" dirty="0" smtClean="0">
                <a:latin typeface="Times New Roman" pitchFamily="18" charset="0"/>
                <a:cs typeface="Times New Roman" pitchFamily="18" charset="0"/>
              </a:rPr>
              <a:t>	top, which is the same as the y-</a:t>
            </a:r>
            <a:r>
              <a:rPr lang="en-US" sz="1400" dirty="0" err="1" smtClean="0">
                <a:latin typeface="Times New Roman" pitchFamily="18" charset="0"/>
                <a:cs typeface="Times New Roman" pitchFamily="18" charset="0"/>
              </a:rPr>
              <a:t>coord</a:t>
            </a:r>
            <a:endParaRPr lang="en-US" sz="1400" dirty="0" smtClean="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	left, which is the same as the x-</a:t>
            </a:r>
            <a:r>
              <a:rPr lang="en-US" sz="1400" dirty="0" err="1" smtClean="0">
                <a:latin typeface="Times New Roman" pitchFamily="18" charset="0"/>
                <a:cs typeface="Times New Roman" pitchFamily="18" charset="0"/>
              </a:rPr>
              <a:t>coord</a:t>
            </a:r>
            <a:endParaRPr lang="en-US" sz="1400" dirty="0" smtClean="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	behavior, which is a string containing either smooth, instant, or auto; default is auto</a:t>
            </a:r>
          </a:p>
          <a:p>
            <a:pPr marL="0" indent="0">
              <a:buNone/>
            </a:pPr>
            <a:r>
              <a:rPr lang="en-IN" sz="1400" dirty="0" smtClean="0">
                <a:latin typeface="Times New Roman" pitchFamily="18" charset="0"/>
                <a:cs typeface="Times New Roman" pitchFamily="18" charset="0"/>
              </a:rPr>
              <a:t>Ex:- </a:t>
            </a:r>
            <a:r>
              <a:rPr lang="en-IN" sz="1400" dirty="0" err="1" smtClean="0">
                <a:latin typeface="Times New Roman" pitchFamily="18" charset="0"/>
                <a:cs typeface="Times New Roman" pitchFamily="18" charset="0"/>
              </a:rPr>
              <a:t>window.scrollTo</a:t>
            </a:r>
            <a:r>
              <a:rPr lang="en-IN" sz="1400" dirty="0" smtClean="0">
                <a:latin typeface="Times New Roman" pitchFamily="18" charset="0"/>
                <a:cs typeface="Times New Roman" pitchFamily="18" charset="0"/>
              </a:rPr>
              <a:t>(0, 400);</a:t>
            </a:r>
          </a:p>
          <a:p>
            <a:pPr marL="0" indent="0">
              <a:buNone/>
            </a:pPr>
            <a:r>
              <a:rPr lang="en-IN" sz="1400" dirty="0" err="1" smtClean="0">
                <a:latin typeface="Times New Roman" pitchFamily="18" charset="0"/>
                <a:cs typeface="Times New Roman" pitchFamily="18" charset="0"/>
              </a:rPr>
              <a:t>window.scrollTo</a:t>
            </a:r>
            <a:r>
              <a:rPr lang="en-IN" sz="1400" dirty="0" smtClean="0">
                <a:latin typeface="Times New Roman" pitchFamily="18" charset="0"/>
                <a:cs typeface="Times New Roman" pitchFamily="18" charset="0"/>
              </a:rPr>
              <a:t>({</a:t>
            </a:r>
            <a:r>
              <a:rPr lang="en-IN" sz="1400" dirty="0">
                <a:latin typeface="Times New Roman" pitchFamily="18" charset="0"/>
                <a:cs typeface="Times New Roman" pitchFamily="18" charset="0"/>
              </a:rPr>
              <a:t>top:400, behaviour: ‘smooth</a:t>
            </a:r>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27895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Dialog boxes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400" dirty="0" smtClean="0">
                <a:latin typeface="Times New Roman" pitchFamily="18" charset="0"/>
                <a:cs typeface="Times New Roman" pitchFamily="18" charset="0"/>
              </a:rPr>
              <a:t>It is used to provide some information to users. </a:t>
            </a:r>
          </a:p>
          <a:p>
            <a:pPr marL="0" indent="0">
              <a:buNone/>
            </a:pPr>
            <a:r>
              <a:rPr lang="en-IN" sz="2400" dirty="0" smtClean="0">
                <a:latin typeface="Times New Roman" pitchFamily="18" charset="0"/>
                <a:cs typeface="Times New Roman" pitchFamily="18" charset="0"/>
              </a:rPr>
              <a:t>Type of Dialog box:-</a:t>
            </a:r>
          </a:p>
          <a:p>
            <a:r>
              <a:rPr lang="en-IN" sz="2400" dirty="0" smtClean="0">
                <a:latin typeface="Times New Roman" pitchFamily="18" charset="0"/>
                <a:cs typeface="Times New Roman" pitchFamily="18" charset="0"/>
              </a:rPr>
              <a:t>Alert</a:t>
            </a:r>
          </a:p>
          <a:p>
            <a:r>
              <a:rPr lang="en-IN" sz="2400" dirty="0" smtClean="0">
                <a:latin typeface="Times New Roman" pitchFamily="18" charset="0"/>
                <a:cs typeface="Times New Roman" pitchFamily="18" charset="0"/>
              </a:rPr>
              <a:t>Confirm</a:t>
            </a:r>
          </a:p>
          <a:p>
            <a:r>
              <a:rPr lang="en-IN" sz="2400" dirty="0" smtClean="0">
                <a:latin typeface="Times New Roman" pitchFamily="18" charset="0"/>
                <a:cs typeface="Times New Roman" pitchFamily="18" charset="0"/>
              </a:rPr>
              <a:t>Prompt</a:t>
            </a:r>
          </a:p>
        </p:txBody>
      </p:sp>
    </p:spTree>
    <p:extLst>
      <p:ext uri="{BB962C8B-B14F-4D97-AF65-F5344CB8AC3E}">
        <p14:creationId xmlns:p14="http://schemas.microsoft.com/office/powerpoint/2010/main" val="220937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alert ( ) Method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rmAutofit/>
          </a:bodyPr>
          <a:lstStyle/>
          <a:p>
            <a:pPr marL="0" indent="0">
              <a:buNone/>
            </a:pPr>
            <a:r>
              <a:rPr lang="en-US" sz="2000" dirty="0" smtClean="0">
                <a:latin typeface="Times New Roman" pitchFamily="18" charset="0"/>
                <a:cs typeface="Times New Roman" pitchFamily="18" charset="0"/>
              </a:rPr>
              <a:t>This Window object’s method is used to display data in alert dialog box. alert really should be used only when you truly want to stop everything and let the user know something.</a:t>
            </a:r>
          </a:p>
          <a:p>
            <a:pPr marL="0" indent="0">
              <a:buNone/>
            </a:pPr>
            <a:r>
              <a:rPr lang="en-US" sz="2000" dirty="0" smtClean="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window.alert</a:t>
            </a:r>
            <a:r>
              <a:rPr lang="en-US" sz="2000" dirty="0" smtClean="0">
                <a:latin typeface="Times New Roman" pitchFamily="18" charset="0"/>
                <a:cs typeface="Times New Roman" pitchFamily="18" charset="0"/>
              </a:rPr>
              <a:t>( ) or alert (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Ex: - </a:t>
            </a:r>
            <a:r>
              <a:rPr lang="en-US" sz="2000" dirty="0" err="1">
                <a:latin typeface="Times New Roman" pitchFamily="18" charset="0"/>
                <a:cs typeface="Times New Roman" pitchFamily="18" charset="0"/>
              </a:rPr>
              <a:t>window.alert</a:t>
            </a:r>
            <a:r>
              <a:rPr lang="en-US" sz="2000" dirty="0">
                <a:latin typeface="Times New Roman" pitchFamily="18" charset="0"/>
                <a:cs typeface="Times New Roman" pitchFamily="18" charset="0"/>
              </a:rPr>
              <a:t>(“Hello World”);</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window.alert</a:t>
            </a:r>
            <a:r>
              <a:rPr lang="en-US" sz="2000" dirty="0">
                <a:latin typeface="Times New Roman" pitchFamily="18" charset="0"/>
                <a:cs typeface="Times New Roman" pitchFamily="18" charset="0"/>
              </a:rPr>
              <a:t>(variable);</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window.alert</a:t>
            </a:r>
            <a:r>
              <a:rPr lang="en-US" sz="2000" dirty="0">
                <a:latin typeface="Times New Roman" pitchFamily="18" charset="0"/>
                <a:cs typeface="Times New Roman" pitchFamily="18" charset="0"/>
              </a:rPr>
              <a:t>(4+2);</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window.alert</a:t>
            </a:r>
            <a:r>
              <a:rPr lang="en-US" sz="2000" dirty="0">
                <a:latin typeface="Times New Roman" pitchFamily="18" charset="0"/>
                <a:cs typeface="Times New Roman" pitchFamily="18" charset="0"/>
              </a:rPr>
              <a:t>(“Hello World” + variable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043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confirm ( ) Method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2000" dirty="0" smtClean="0">
                <a:latin typeface="Times New Roman" pitchFamily="18" charset="0"/>
                <a:cs typeface="Times New Roman" pitchFamily="18" charset="0"/>
              </a:rPr>
              <a:t>This Window object’s method is used to display a message for a user to respond to by pressing either an OK button to agree with the message to a Cancel button to disagree with the message. It returns true on OK and false on Cancel.</a:t>
            </a:r>
          </a:p>
          <a:p>
            <a:pPr marL="0" indent="0">
              <a:buNone/>
            </a:pPr>
            <a:r>
              <a:rPr lang="en-US" sz="2000" dirty="0" smtClean="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window.confirm</a:t>
            </a:r>
            <a:r>
              <a:rPr lang="en-US" sz="2000" dirty="0" smtClean="0">
                <a:latin typeface="Times New Roman" pitchFamily="18" charset="0"/>
                <a:cs typeface="Times New Roman" pitchFamily="18" charset="0"/>
              </a:rPr>
              <a:t>( ) or confirm (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Ex: - </a:t>
            </a:r>
            <a:r>
              <a:rPr lang="en-US" sz="2000" dirty="0" err="1" smtClean="0">
                <a:latin typeface="Times New Roman" pitchFamily="18" charset="0"/>
                <a:cs typeface="Times New Roman" pitchFamily="18" charset="0"/>
              </a:rPr>
              <a:t>window.confirm</a:t>
            </a:r>
            <a:r>
              <a:rPr lang="en-US" sz="2000" dirty="0" smtClean="0">
                <a:latin typeface="Times New Roman" pitchFamily="18" charset="0"/>
                <a:cs typeface="Times New Roman" pitchFamily="18" charset="0"/>
              </a:rPr>
              <a:t>(“Are you sure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if(confirm(“Do you want to Delete ?”)) </a:t>
            </a:r>
            <a:r>
              <a:rPr lang="en-IN" sz="2000" dirty="0" smtClean="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(“Data deleted”);</a:t>
            </a: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 else {</a:t>
            </a:r>
          </a:p>
          <a:p>
            <a:pPr marL="0" indent="0">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(“Action Cancelled”);</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0658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prompt ( ) Method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2000" dirty="0" smtClean="0">
                <a:latin typeface="Times New Roman" pitchFamily="18" charset="0"/>
                <a:cs typeface="Times New Roman" pitchFamily="18" charset="0"/>
              </a:rPr>
              <a:t>Window object’s method prompt() can </a:t>
            </a:r>
            <a:r>
              <a:rPr lang="en-US" sz="2000" dirty="0">
                <a:latin typeface="Times New Roman" pitchFamily="18" charset="0"/>
                <a:cs typeface="Times New Roman" pitchFamily="18" charset="0"/>
              </a:rPr>
              <a:t>be used to get input from the user, named prompt. The prompt( ) method displays a dialog box that prompts the visitor for input. </a:t>
            </a:r>
          </a:p>
          <a:p>
            <a:pPr marL="0" indent="0">
              <a:buNone/>
            </a:pPr>
            <a:r>
              <a:rPr lang="en-US" sz="2000" dirty="0">
                <a:latin typeface="Times New Roman" pitchFamily="18" charset="0"/>
                <a:cs typeface="Times New Roman" pitchFamily="18" charset="0"/>
              </a:rPr>
              <a:t>Once the prompt function obtains input from the user, it returns that input. </a:t>
            </a:r>
            <a:r>
              <a:rPr lang="en-US" sz="2000" dirty="0" smtClean="0">
                <a:latin typeface="Times New Roman" pitchFamily="18" charset="0"/>
                <a:cs typeface="Times New Roman" pitchFamily="18" charset="0"/>
              </a:rPr>
              <a:t>If the user press the cancel button in the dialog or close box, a value null will be returned.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Syntax: - prompt(text, </a:t>
            </a:r>
            <a:r>
              <a:rPr lang="en-US" sz="2000" dirty="0" err="1">
                <a:latin typeface="Times New Roman" pitchFamily="18" charset="0"/>
                <a:cs typeface="Times New Roman" pitchFamily="18" charset="0"/>
              </a:rPr>
              <a:t>defaultText</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Ex:- prompt(“Enter Your Name: “, “name”);</a:t>
            </a:r>
          </a:p>
          <a:p>
            <a:pPr marL="0" indent="0">
              <a:buNone/>
            </a:pPr>
            <a:r>
              <a:rPr lang="en-US" sz="2000" dirty="0">
                <a:latin typeface="Times New Roman" pitchFamily="18" charset="0"/>
                <a:cs typeface="Times New Roman" pitchFamily="18" charset="0"/>
              </a:rPr>
              <a:t>        prompt(“Enter Your Roll No. : “);</a:t>
            </a:r>
          </a:p>
        </p:txBody>
      </p:sp>
    </p:spTree>
    <p:extLst>
      <p:ext uri="{BB962C8B-B14F-4D97-AF65-F5344CB8AC3E}">
        <p14:creationId xmlns:p14="http://schemas.microsoft.com/office/powerpoint/2010/main" val="397151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open ( ) Method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600" dirty="0">
                <a:latin typeface="Times New Roman" pitchFamily="18" charset="0"/>
                <a:cs typeface="Times New Roman" pitchFamily="18" charset="0"/>
              </a:rPr>
              <a:t>The open</a:t>
            </a:r>
            <a:r>
              <a:rPr lang="en-US" sz="1600" dirty="0" smtClean="0">
                <a:latin typeface="Times New Roman" pitchFamily="18" charset="0"/>
                <a:cs typeface="Times New Roman" pitchFamily="18" charset="0"/>
              </a:rPr>
              <a:t>( ) </a:t>
            </a:r>
            <a:r>
              <a:rPr lang="en-US" sz="1600" dirty="0">
                <a:latin typeface="Times New Roman" pitchFamily="18" charset="0"/>
                <a:cs typeface="Times New Roman" pitchFamily="18" charset="0"/>
              </a:rPr>
              <a:t>method creates a new secondary browser window, similar to choosing New Window from the File menu</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It returns </a:t>
            </a:r>
            <a:r>
              <a:rPr lang="en-US" sz="1600" dirty="0" smtClean="0">
                <a:latin typeface="Times New Roman" pitchFamily="18" charset="0"/>
                <a:cs typeface="Times New Roman" pitchFamily="18" charset="0"/>
              </a:rPr>
              <a:t>a </a:t>
            </a:r>
            <a:r>
              <a:rPr lang="en-US" sz="1600" dirty="0">
                <a:latin typeface="Times New Roman" pitchFamily="18" charset="0"/>
                <a:cs typeface="Times New Roman" pitchFamily="18" charset="0"/>
              </a:rPr>
              <a:t>Window object representing to the newly created window. If the window couldn't be opened, the returned value is instead null.</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Syntax: - </a:t>
            </a:r>
            <a:r>
              <a:rPr lang="en-US" sz="1600" dirty="0" err="1" smtClean="0">
                <a:latin typeface="Times New Roman" pitchFamily="18" charset="0"/>
                <a:cs typeface="Times New Roman" pitchFamily="18" charset="0"/>
              </a:rPr>
              <a:t>window.open</a:t>
            </a:r>
            <a:r>
              <a:rPr lang="en-US" sz="1600" dirty="0" smtClean="0">
                <a:latin typeface="Times New Roman" pitchFamily="18" charset="0"/>
                <a:cs typeface="Times New Roman" pitchFamily="18" charset="0"/>
              </a:rPr>
              <a:t> (URL, name, features, replace)</a:t>
            </a:r>
          </a:p>
          <a:p>
            <a:pPr marL="0" indent="0">
              <a:buNone/>
            </a:pPr>
            <a:r>
              <a:rPr lang="en-US" sz="1600" dirty="0" smtClean="0">
                <a:latin typeface="Times New Roman" pitchFamily="18" charset="0"/>
                <a:cs typeface="Times New Roman" pitchFamily="18" charset="0"/>
              </a:rPr>
              <a:t>URL – URL indicates the document to load into the </a:t>
            </a:r>
            <a:r>
              <a:rPr lang="en-US" sz="1600" dirty="0">
                <a:latin typeface="Times New Roman" pitchFamily="18" charset="0"/>
                <a:cs typeface="Times New Roman" pitchFamily="18" charset="0"/>
              </a:rPr>
              <a:t>window. If no URL is specified, a new window with </a:t>
            </a:r>
            <a:r>
              <a:rPr lang="en-US" sz="1600" dirty="0" err="1">
                <a:latin typeface="Times New Roman" pitchFamily="18" charset="0"/>
                <a:cs typeface="Times New Roman" pitchFamily="18" charset="0"/>
              </a:rPr>
              <a:t>about:blank</a:t>
            </a:r>
            <a:r>
              <a:rPr lang="en-US" sz="1600" dirty="0">
                <a:latin typeface="Times New Roman" pitchFamily="18" charset="0"/>
                <a:cs typeface="Times New Roman" pitchFamily="18" charset="0"/>
              </a:rPr>
              <a:t> is opened</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Name </a:t>
            </a:r>
            <a:r>
              <a:rPr lang="en-US" sz="1600" dirty="0">
                <a:latin typeface="Times New Roman" pitchFamily="18" charset="0"/>
                <a:cs typeface="Times New Roman" pitchFamily="18" charset="0"/>
              </a:rPr>
              <a:t>– Specifies the target attribute or the name of the window. The following values are supported:</a:t>
            </a:r>
          </a:p>
          <a:p>
            <a:pPr marL="0" indent="0">
              <a:buNone/>
            </a:pPr>
            <a:r>
              <a:rPr lang="en-US" sz="1600" dirty="0">
                <a:latin typeface="Times New Roman" pitchFamily="18" charset="0"/>
                <a:cs typeface="Times New Roman" pitchFamily="18" charset="0"/>
              </a:rPr>
              <a:t>_blank - URL is loaded into a new window. This is default</a:t>
            </a:r>
          </a:p>
          <a:p>
            <a:pPr marL="0" indent="0">
              <a:buNone/>
            </a:pPr>
            <a:r>
              <a:rPr lang="en-US" sz="1600" dirty="0">
                <a:latin typeface="Times New Roman" pitchFamily="18" charset="0"/>
                <a:cs typeface="Times New Roman" pitchFamily="18" charset="0"/>
              </a:rPr>
              <a:t>_parent - URL is loaded into the parent frame</a:t>
            </a:r>
          </a:p>
          <a:p>
            <a:pPr marL="0" indent="0">
              <a:buNone/>
            </a:pPr>
            <a:r>
              <a:rPr lang="en-US" sz="1600" dirty="0">
                <a:latin typeface="Times New Roman" pitchFamily="18" charset="0"/>
                <a:cs typeface="Times New Roman" pitchFamily="18" charset="0"/>
              </a:rPr>
              <a:t>_self - URL replaces the current page</a:t>
            </a:r>
          </a:p>
          <a:p>
            <a:pPr marL="0" indent="0">
              <a:buNone/>
            </a:pPr>
            <a:r>
              <a:rPr lang="en-US" sz="1600" dirty="0">
                <a:latin typeface="Times New Roman" pitchFamily="18" charset="0"/>
                <a:cs typeface="Times New Roman" pitchFamily="18" charset="0"/>
              </a:rPr>
              <a:t>_top - URL replaces any framesets that may be </a:t>
            </a:r>
            <a:r>
              <a:rPr lang="en-US" sz="1600" dirty="0" smtClean="0">
                <a:latin typeface="Times New Roman" pitchFamily="18" charset="0"/>
                <a:cs typeface="Times New Roman" pitchFamily="18" charset="0"/>
              </a:rPr>
              <a:t>loaded</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88948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open ( ) Method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600" dirty="0" smtClean="0">
                <a:latin typeface="Times New Roman" pitchFamily="18" charset="0"/>
                <a:cs typeface="Times New Roman" pitchFamily="18" charset="0"/>
              </a:rPr>
              <a:t>Syntax: - </a:t>
            </a:r>
            <a:r>
              <a:rPr lang="en-US" sz="1600" dirty="0" err="1" smtClean="0">
                <a:latin typeface="Times New Roman" pitchFamily="18" charset="0"/>
                <a:cs typeface="Times New Roman" pitchFamily="18" charset="0"/>
              </a:rPr>
              <a:t>window.open</a:t>
            </a:r>
            <a:r>
              <a:rPr lang="en-US" sz="1600" dirty="0" smtClean="0">
                <a:latin typeface="Times New Roman" pitchFamily="18" charset="0"/>
                <a:cs typeface="Times New Roman" pitchFamily="18" charset="0"/>
              </a:rPr>
              <a:t> (URL, name, features, replace)</a:t>
            </a:r>
          </a:p>
          <a:p>
            <a:pPr marL="0" indent="0">
              <a:buNone/>
            </a:pPr>
            <a:r>
              <a:rPr lang="en-US" sz="1600" dirty="0" smtClean="0">
                <a:latin typeface="Times New Roman" pitchFamily="18" charset="0"/>
                <a:cs typeface="Times New Roman" pitchFamily="18" charset="0"/>
              </a:rPr>
              <a:t>Features – It is a comma delimited string that lists the features of the window. </a:t>
            </a:r>
          </a:p>
          <a:p>
            <a:pPr marL="0" indent="0">
              <a:buNone/>
            </a:pPr>
            <a:r>
              <a:rPr lang="en-US" sz="1600" dirty="0" smtClean="0">
                <a:latin typeface="Times New Roman" pitchFamily="18" charset="0"/>
                <a:cs typeface="Times New Roman" pitchFamily="18" charset="0"/>
              </a:rPr>
              <a:t>Replace – It indicates whether or not the URL specified should replace the window’s contents. This would apply to a window that was already created. Value can be true/false.</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Ex: -</a:t>
            </a:r>
          </a:p>
          <a:p>
            <a:pPr marL="0" indent="0">
              <a:buNone/>
            </a:pP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newWindow</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window.open</a:t>
            </a:r>
            <a:r>
              <a:rPr lang="en-US"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hlinkClick r:id="rId2"/>
              </a:rPr>
              <a:t>http://www.geekyshows.com</a:t>
            </a:r>
            <a:r>
              <a:rPr lang="en-US" sz="1600" dirty="0" smtClean="0">
                <a:latin typeface="Times New Roman" pitchFamily="18" charset="0"/>
                <a:cs typeface="Times New Roman" pitchFamily="18" charset="0"/>
              </a:rPr>
              <a:t>”  , “_self” , “height=100, width=100”)</a:t>
            </a:r>
          </a:p>
          <a:p>
            <a:pPr marL="0" indent="0">
              <a:buNone/>
            </a:pPr>
            <a:endParaRPr lang="en-US" sz="16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newWindow</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window.open</a:t>
            </a:r>
            <a:r>
              <a:rPr lang="en-US" sz="1600" dirty="0">
                <a:latin typeface="Times New Roman" pitchFamily="18" charset="0"/>
                <a:cs typeface="Times New Roman" pitchFamily="18" charset="0"/>
              </a:rPr>
              <a:t>("", "", </a:t>
            </a:r>
            <a:r>
              <a:rPr lang="en-US" sz="1600" dirty="0" smtClean="0">
                <a:latin typeface="Times New Roman" pitchFamily="18" charset="0"/>
                <a:cs typeface="Times New Roman" pitchFamily="18" charset="0"/>
              </a:rPr>
              <a:t>"height=100, width=100");</a:t>
            </a:r>
          </a:p>
          <a:p>
            <a:pPr marL="0" indent="0">
              <a:buNone/>
            </a:pPr>
            <a:r>
              <a:rPr lang="en-US" sz="1600" dirty="0" err="1" smtClean="0">
                <a:latin typeface="Times New Roman" pitchFamily="18" charset="0"/>
                <a:cs typeface="Times New Roman" pitchFamily="18" charset="0"/>
              </a:rPr>
              <a:t>newWindow.document.write</a:t>
            </a:r>
            <a:r>
              <a:rPr lang="en-US" sz="1600" dirty="0" smtClean="0">
                <a:latin typeface="Times New Roman" pitchFamily="18" charset="0"/>
                <a:cs typeface="Times New Roman" pitchFamily="18" charset="0"/>
              </a:rPr>
              <a:t>(“Hello </a:t>
            </a:r>
            <a:r>
              <a:rPr lang="en-US" sz="1600" dirty="0" err="1" smtClean="0">
                <a:latin typeface="Times New Roman" pitchFamily="18" charset="0"/>
                <a:cs typeface="Times New Roman" pitchFamily="18" charset="0"/>
              </a:rPr>
              <a:t>hai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ji</a:t>
            </a:r>
            <a:r>
              <a:rPr lang="en-US" sz="16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41501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3600" b="1" u="sng" dirty="0" smtClean="0">
                <a:latin typeface="Times New Roman" pitchFamily="18" charset="0"/>
                <a:cs typeface="Times New Roman" pitchFamily="18" charset="0"/>
              </a:rPr>
              <a:t>Features</a:t>
            </a:r>
            <a:endParaRPr lang="en-IN" sz="3600"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382527"/>
              </p:ext>
            </p:extLst>
          </p:nvPr>
        </p:nvGraphicFramePr>
        <p:xfrm>
          <a:off x="457200" y="819150"/>
          <a:ext cx="8229600" cy="3708400"/>
        </p:xfrm>
        <a:graphic>
          <a:graphicData uri="http://schemas.openxmlformats.org/drawingml/2006/table">
            <a:tbl>
              <a:tblPr firstRow="1" bandRow="1">
                <a:tableStyleId>{5940675A-B579-460E-94D1-54222C63F5DA}</a:tableStyleId>
              </a:tblPr>
              <a:tblGrid>
                <a:gridCol w="2743200"/>
                <a:gridCol w="2743200"/>
                <a:gridCol w="2743200"/>
              </a:tblGrid>
              <a:tr h="370840">
                <a:tc>
                  <a:txBody>
                    <a:bodyPr/>
                    <a:lstStyle/>
                    <a:p>
                      <a:pPr algn="ctr"/>
                      <a:r>
                        <a:rPr lang="en-IN" dirty="0" smtClean="0">
                          <a:latin typeface="Times New Roman" pitchFamily="18" charset="0"/>
                          <a:cs typeface="Times New Roman" pitchFamily="18" charset="0"/>
                        </a:rPr>
                        <a:t>Feature</a:t>
                      </a:r>
                      <a:r>
                        <a:rPr lang="en-IN" baseline="0" dirty="0" smtClean="0">
                          <a:latin typeface="Times New Roman" pitchFamily="18" charset="0"/>
                          <a:cs typeface="Times New Roman" pitchFamily="18" charset="0"/>
                        </a:rPr>
                        <a:t> Parameter</a:t>
                      </a:r>
                      <a:endParaRPr lang="en-IN" dirty="0">
                        <a:latin typeface="Times New Roman" pitchFamily="18" charset="0"/>
                        <a:cs typeface="Times New Roman" pitchFamily="18" charset="0"/>
                      </a:endParaRPr>
                    </a:p>
                  </a:txBody>
                  <a:tcPr>
                    <a:solidFill>
                      <a:schemeClr val="accent2">
                        <a:lumMod val="40000"/>
                        <a:lumOff val="60000"/>
                      </a:schemeClr>
                    </a:solidFill>
                  </a:tcPr>
                </a:tc>
                <a:tc>
                  <a:txBody>
                    <a:bodyPr/>
                    <a:lstStyle/>
                    <a:p>
                      <a:pPr algn="ctr"/>
                      <a:r>
                        <a:rPr lang="en-IN" dirty="0" smtClean="0">
                          <a:latin typeface="Times New Roman" pitchFamily="18" charset="0"/>
                          <a:cs typeface="Times New Roman" pitchFamily="18" charset="0"/>
                        </a:rPr>
                        <a:t>Value</a:t>
                      </a:r>
                      <a:endParaRPr lang="en-IN" dirty="0">
                        <a:latin typeface="Times New Roman" pitchFamily="18" charset="0"/>
                        <a:cs typeface="Times New Roman" pitchFamily="18" charset="0"/>
                      </a:endParaRPr>
                    </a:p>
                  </a:txBody>
                  <a:tcPr>
                    <a:solidFill>
                      <a:schemeClr val="accent2">
                        <a:lumMod val="40000"/>
                        <a:lumOff val="60000"/>
                      </a:schemeClr>
                    </a:solidFill>
                  </a:tcPr>
                </a:tc>
                <a:tc>
                  <a:txBody>
                    <a:bodyPr/>
                    <a:lstStyle/>
                    <a:p>
                      <a:pPr algn="ctr"/>
                      <a:r>
                        <a:rPr lang="en-IN" dirty="0" smtClean="0">
                          <a:latin typeface="Times New Roman" pitchFamily="18" charset="0"/>
                          <a:cs typeface="Times New Roman" pitchFamily="18" charset="0"/>
                        </a:rPr>
                        <a:t>Example</a:t>
                      </a:r>
                      <a:endParaRPr lang="en-IN" dirty="0">
                        <a:latin typeface="Times New Roman" pitchFamily="18" charset="0"/>
                        <a:cs typeface="Times New Roman" pitchFamily="18" charset="0"/>
                      </a:endParaRPr>
                    </a:p>
                  </a:txBody>
                  <a:tcPr>
                    <a:solidFill>
                      <a:schemeClr val="accent2">
                        <a:lumMod val="40000"/>
                        <a:lumOff val="60000"/>
                      </a:schemeClr>
                    </a:solidFill>
                  </a:tcPr>
                </a:tc>
              </a:tr>
              <a:tr h="370840">
                <a:tc>
                  <a:txBody>
                    <a:bodyPr/>
                    <a:lstStyle/>
                    <a:p>
                      <a:pPr algn="ctr"/>
                      <a:r>
                        <a:rPr lang="en-IN" dirty="0" err="1" smtClean="0">
                          <a:latin typeface="Times New Roman" pitchFamily="18" charset="0"/>
                          <a:cs typeface="Times New Roman" pitchFamily="18" charset="0"/>
                        </a:rPr>
                        <a:t>alwaysLowered</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err="1" smtClean="0">
                          <a:latin typeface="Times New Roman" pitchFamily="18" charset="0"/>
                          <a:cs typeface="Times New Roman" pitchFamily="18" charset="0"/>
                        </a:rPr>
                        <a:t>alwaysLowered</a:t>
                      </a:r>
                      <a:r>
                        <a:rPr lang="en-IN" dirty="0" smtClean="0">
                          <a:latin typeface="Times New Roman" pitchFamily="18" charset="0"/>
                          <a:cs typeface="Times New Roman" pitchFamily="18" charset="0"/>
                        </a:rPr>
                        <a:t>=yes</a:t>
                      </a:r>
                      <a:endParaRPr lang="en-IN" dirty="0">
                        <a:latin typeface="Times New Roman" pitchFamily="18" charset="0"/>
                        <a:cs typeface="Times New Roman" pitchFamily="18" charset="0"/>
                      </a:endParaRPr>
                    </a:p>
                  </a:txBody>
                  <a:tcPr/>
                </a:tc>
              </a:tr>
              <a:tr h="370840">
                <a:tc>
                  <a:txBody>
                    <a:bodyPr/>
                    <a:lstStyle/>
                    <a:p>
                      <a:pPr algn="ctr"/>
                      <a:r>
                        <a:rPr lang="en-IN" dirty="0" err="1" smtClean="0">
                          <a:latin typeface="Times New Roman" pitchFamily="18" charset="0"/>
                          <a:cs typeface="Times New Roman" pitchFamily="18" charset="0"/>
                        </a:rPr>
                        <a:t>alwaysRaised</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err="1" smtClean="0">
                          <a:latin typeface="Times New Roman" pitchFamily="18" charset="0"/>
                          <a:cs typeface="Times New Roman" pitchFamily="18" charset="0"/>
                        </a:rPr>
                        <a:t>alwaysRaised</a:t>
                      </a:r>
                      <a:r>
                        <a:rPr lang="en-IN" dirty="0" smtClean="0">
                          <a:latin typeface="Times New Roman" pitchFamily="18" charset="0"/>
                          <a:cs typeface="Times New Roman" pitchFamily="18" charset="0"/>
                        </a:rPr>
                        <a:t>=no</a:t>
                      </a:r>
                      <a:endParaRPr lang="en-IN" dirty="0">
                        <a:latin typeface="Times New Roman" pitchFamily="18" charset="0"/>
                        <a:cs typeface="Times New Roman" pitchFamily="18" charset="0"/>
                      </a:endParaRPr>
                    </a:p>
                  </a:txBody>
                  <a:tcPr/>
                </a:tc>
              </a:tr>
              <a:tr h="370840">
                <a:tc>
                  <a:txBody>
                    <a:bodyPr/>
                    <a:lstStyle/>
                    <a:p>
                      <a:pPr algn="ctr"/>
                      <a:r>
                        <a:rPr lang="en-IN" dirty="0" err="1" smtClean="0">
                          <a:latin typeface="Times New Roman" pitchFamily="18" charset="0"/>
                          <a:cs typeface="Times New Roman" pitchFamily="18" charset="0"/>
                        </a:rPr>
                        <a:t>centerscreen</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err="1" smtClean="0">
                          <a:latin typeface="Times New Roman" pitchFamily="18" charset="0"/>
                          <a:cs typeface="Times New Roman" pitchFamily="18" charset="0"/>
                        </a:rPr>
                        <a:t>centerscreen</a:t>
                      </a:r>
                      <a:r>
                        <a:rPr lang="en-IN" dirty="0" smtClean="0">
                          <a:latin typeface="Times New Roman" pitchFamily="18" charset="0"/>
                          <a:cs typeface="Times New Roman" pitchFamily="18" charset="0"/>
                        </a:rPr>
                        <a:t>=yes</a:t>
                      </a:r>
                    </a:p>
                  </a:txBody>
                  <a:tcPr/>
                </a:tc>
              </a:tr>
              <a:tr h="370840">
                <a:tc>
                  <a:txBody>
                    <a:bodyPr/>
                    <a:lstStyle/>
                    <a:p>
                      <a:pPr algn="ctr"/>
                      <a:r>
                        <a:rPr lang="en-IN" dirty="0" smtClean="0">
                          <a:latin typeface="Times New Roman" pitchFamily="18" charset="0"/>
                          <a:cs typeface="Times New Roman" pitchFamily="18" charset="0"/>
                        </a:rPr>
                        <a:t>chrome</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chrome=yes/true</a:t>
                      </a:r>
                      <a:endParaRPr lang="en-IN" dirty="0">
                        <a:latin typeface="Times New Roman" pitchFamily="18" charset="0"/>
                        <a:cs typeface="Times New Roman" pitchFamily="18" charset="0"/>
                      </a:endParaRPr>
                    </a:p>
                  </a:txBody>
                  <a:tcPr/>
                </a:tc>
              </a:tr>
              <a:tr h="370840">
                <a:tc>
                  <a:txBody>
                    <a:bodyPr/>
                    <a:lstStyle/>
                    <a:p>
                      <a:pPr algn="ctr"/>
                      <a:r>
                        <a:rPr lang="en-IN" dirty="0" smtClean="0">
                          <a:latin typeface="Times New Roman" pitchFamily="18" charset="0"/>
                          <a:cs typeface="Times New Roman" pitchFamily="18" charset="0"/>
                        </a:rPr>
                        <a:t>close</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close=no</a:t>
                      </a:r>
                      <a:endParaRPr lang="en-IN" dirty="0">
                        <a:latin typeface="Times New Roman" pitchFamily="18" charset="0"/>
                        <a:cs typeface="Times New Roman" pitchFamily="18" charset="0"/>
                      </a:endParaRPr>
                    </a:p>
                  </a:txBody>
                  <a:tcPr/>
                </a:tc>
              </a:tr>
              <a:tr h="370840">
                <a:tc>
                  <a:txBody>
                    <a:bodyPr/>
                    <a:lstStyle/>
                    <a:p>
                      <a:pPr algn="ctr"/>
                      <a:r>
                        <a:rPr lang="en-IN" dirty="0" smtClean="0">
                          <a:latin typeface="Times New Roman" pitchFamily="18" charset="0"/>
                          <a:cs typeface="Times New Roman" pitchFamily="18" charset="0"/>
                        </a:rPr>
                        <a:t>dialog</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dialog=yes</a:t>
                      </a:r>
                      <a:endParaRPr lang="en-IN" dirty="0">
                        <a:latin typeface="Times New Roman" pitchFamily="18" charset="0"/>
                        <a:cs typeface="Times New Roman" pitchFamily="18" charset="0"/>
                      </a:endParaRPr>
                    </a:p>
                  </a:txBody>
                  <a:tcPr/>
                </a:tc>
              </a:tr>
              <a:tr h="370840">
                <a:tc>
                  <a:txBody>
                    <a:bodyPr/>
                    <a:lstStyle/>
                    <a:p>
                      <a:pPr algn="ctr"/>
                      <a:r>
                        <a:rPr lang="en-IN" dirty="0" smtClean="0">
                          <a:latin typeface="Times New Roman" pitchFamily="18" charset="0"/>
                          <a:cs typeface="Times New Roman" pitchFamily="18" charset="0"/>
                        </a:rPr>
                        <a:t>dependent</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dependent=yes</a:t>
                      </a:r>
                      <a:endParaRPr lang="en-IN" dirty="0">
                        <a:latin typeface="Times New Roman" pitchFamily="18" charset="0"/>
                        <a:cs typeface="Times New Roman" pitchFamily="18" charset="0"/>
                      </a:endParaRPr>
                    </a:p>
                  </a:txBody>
                  <a:tcPr/>
                </a:tc>
              </a:tr>
              <a:tr h="370840">
                <a:tc>
                  <a:txBody>
                    <a:bodyPr/>
                    <a:lstStyle/>
                    <a:p>
                      <a:pPr algn="ctr"/>
                      <a:r>
                        <a:rPr lang="en-IN" dirty="0" smtClean="0">
                          <a:latin typeface="Times New Roman" pitchFamily="18" charset="0"/>
                          <a:cs typeface="Times New Roman" pitchFamily="18" charset="0"/>
                        </a:rPr>
                        <a:t>z-lock</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z-lock=yes</a:t>
                      </a:r>
                      <a:endParaRPr lang="en-IN" dirty="0">
                        <a:latin typeface="Times New Roman" pitchFamily="18" charset="0"/>
                        <a:cs typeface="Times New Roman" pitchFamily="18" charset="0"/>
                      </a:endParaRPr>
                    </a:p>
                  </a:txBody>
                  <a:tcPr/>
                </a:tc>
              </a:tr>
              <a:tr h="370840">
                <a:tc>
                  <a:txBody>
                    <a:bodyPr/>
                    <a:lstStyle/>
                    <a:p>
                      <a:pPr algn="ctr"/>
                      <a:r>
                        <a:rPr lang="en-IN" dirty="0" smtClean="0">
                          <a:latin typeface="Times New Roman" pitchFamily="18" charset="0"/>
                          <a:cs typeface="Times New Roman" pitchFamily="18" charset="0"/>
                        </a:rPr>
                        <a:t>hotkeys</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hotkeys=yes</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4111179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3600" b="1" u="sng" dirty="0" smtClean="0">
                <a:latin typeface="Times New Roman" pitchFamily="18" charset="0"/>
                <a:cs typeface="Times New Roman" pitchFamily="18" charset="0"/>
              </a:rPr>
              <a:t>Features</a:t>
            </a:r>
            <a:endParaRPr lang="en-IN" sz="3600"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2179692"/>
              </p:ext>
            </p:extLst>
          </p:nvPr>
        </p:nvGraphicFramePr>
        <p:xfrm>
          <a:off x="457200" y="819150"/>
          <a:ext cx="8229600" cy="3708400"/>
        </p:xfrm>
        <a:graphic>
          <a:graphicData uri="http://schemas.openxmlformats.org/drawingml/2006/table">
            <a:tbl>
              <a:tblPr firstRow="1" bandRow="1">
                <a:tableStyleId>{5940675A-B579-460E-94D1-54222C63F5DA}</a:tableStyleId>
              </a:tblPr>
              <a:tblGrid>
                <a:gridCol w="2743200"/>
                <a:gridCol w="2743200"/>
                <a:gridCol w="2743200"/>
              </a:tblGrid>
              <a:tr h="370840">
                <a:tc>
                  <a:txBody>
                    <a:bodyPr/>
                    <a:lstStyle/>
                    <a:p>
                      <a:pPr algn="ctr"/>
                      <a:r>
                        <a:rPr lang="en-IN" dirty="0" smtClean="0">
                          <a:latin typeface="Times New Roman" pitchFamily="18" charset="0"/>
                          <a:cs typeface="Times New Roman" pitchFamily="18" charset="0"/>
                        </a:rPr>
                        <a:t>Feature</a:t>
                      </a:r>
                      <a:r>
                        <a:rPr lang="en-IN" baseline="0" dirty="0" smtClean="0">
                          <a:latin typeface="Times New Roman" pitchFamily="18" charset="0"/>
                          <a:cs typeface="Times New Roman" pitchFamily="18" charset="0"/>
                        </a:rPr>
                        <a:t> Parameter</a:t>
                      </a:r>
                      <a:endParaRPr lang="en-IN" dirty="0">
                        <a:latin typeface="Times New Roman" pitchFamily="18" charset="0"/>
                        <a:cs typeface="Times New Roman" pitchFamily="18" charset="0"/>
                      </a:endParaRPr>
                    </a:p>
                  </a:txBody>
                  <a:tcPr>
                    <a:solidFill>
                      <a:schemeClr val="accent2">
                        <a:lumMod val="40000"/>
                        <a:lumOff val="60000"/>
                      </a:schemeClr>
                    </a:solidFill>
                  </a:tcPr>
                </a:tc>
                <a:tc>
                  <a:txBody>
                    <a:bodyPr/>
                    <a:lstStyle/>
                    <a:p>
                      <a:pPr algn="ctr"/>
                      <a:r>
                        <a:rPr lang="en-IN" dirty="0" smtClean="0">
                          <a:latin typeface="Times New Roman" pitchFamily="18" charset="0"/>
                          <a:cs typeface="Times New Roman" pitchFamily="18" charset="0"/>
                        </a:rPr>
                        <a:t>Value</a:t>
                      </a:r>
                      <a:endParaRPr lang="en-IN" dirty="0">
                        <a:latin typeface="Times New Roman" pitchFamily="18" charset="0"/>
                        <a:cs typeface="Times New Roman" pitchFamily="18" charset="0"/>
                      </a:endParaRPr>
                    </a:p>
                  </a:txBody>
                  <a:tcPr>
                    <a:solidFill>
                      <a:schemeClr val="accent2">
                        <a:lumMod val="40000"/>
                        <a:lumOff val="60000"/>
                      </a:schemeClr>
                    </a:solidFill>
                  </a:tcPr>
                </a:tc>
                <a:tc>
                  <a:txBody>
                    <a:bodyPr/>
                    <a:lstStyle/>
                    <a:p>
                      <a:pPr algn="ctr"/>
                      <a:r>
                        <a:rPr lang="en-IN" dirty="0" smtClean="0">
                          <a:latin typeface="Times New Roman" pitchFamily="18" charset="0"/>
                          <a:cs typeface="Times New Roman" pitchFamily="18" charset="0"/>
                        </a:rPr>
                        <a:t>Example</a:t>
                      </a:r>
                      <a:endParaRPr lang="en-IN" dirty="0">
                        <a:latin typeface="Times New Roman" pitchFamily="18" charset="0"/>
                        <a:cs typeface="Times New Roman" pitchFamily="18" charset="0"/>
                      </a:endParaRPr>
                    </a:p>
                  </a:txBody>
                  <a:tcPr>
                    <a:solidFill>
                      <a:schemeClr val="accent2">
                        <a:lumMod val="40000"/>
                        <a:lumOff val="60000"/>
                      </a:schemeClr>
                    </a:solidFill>
                  </a:tcPr>
                </a:tc>
              </a:tr>
              <a:tr h="370840">
                <a:tc>
                  <a:txBody>
                    <a:bodyPr/>
                    <a:lstStyle/>
                    <a:p>
                      <a:pPr algn="ctr"/>
                      <a:r>
                        <a:rPr lang="en-IN" dirty="0" smtClean="0">
                          <a:latin typeface="Times New Roman" pitchFamily="18" charset="0"/>
                          <a:cs typeface="Times New Roman" pitchFamily="18" charset="0"/>
                        </a:rPr>
                        <a:t>location</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location=no</a:t>
                      </a:r>
                      <a:endParaRPr lang="en-IN" dirty="0">
                        <a:latin typeface="Times New Roman" pitchFamily="18" charset="0"/>
                        <a:cs typeface="Times New Roman" pitchFamily="18" charset="0"/>
                      </a:endParaRPr>
                    </a:p>
                  </a:txBody>
                  <a:tcPr/>
                </a:tc>
              </a:tr>
              <a:tr h="370840">
                <a:tc>
                  <a:txBody>
                    <a:bodyPr/>
                    <a:lstStyle/>
                    <a:p>
                      <a:pPr algn="ctr"/>
                      <a:r>
                        <a:rPr lang="en-IN" dirty="0" err="1" smtClean="0">
                          <a:latin typeface="Times New Roman" pitchFamily="18" charset="0"/>
                          <a:cs typeface="Times New Roman" pitchFamily="18" charset="0"/>
                        </a:rPr>
                        <a:t>menubar</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err="1" smtClean="0">
                          <a:latin typeface="Times New Roman" pitchFamily="18" charset="0"/>
                          <a:cs typeface="Times New Roman" pitchFamily="18" charset="0"/>
                        </a:rPr>
                        <a:t>menubar</a:t>
                      </a:r>
                      <a:r>
                        <a:rPr lang="en-IN" dirty="0" smtClean="0">
                          <a:latin typeface="Times New Roman" pitchFamily="18" charset="0"/>
                          <a:cs typeface="Times New Roman" pitchFamily="18" charset="0"/>
                        </a:rPr>
                        <a:t>=no</a:t>
                      </a:r>
                      <a:endParaRPr lang="en-IN" dirty="0">
                        <a:latin typeface="Times New Roman" pitchFamily="18" charset="0"/>
                        <a:cs typeface="Times New Roman" pitchFamily="18" charset="0"/>
                      </a:endParaRPr>
                    </a:p>
                  </a:txBody>
                  <a:tcPr/>
                </a:tc>
              </a:tr>
              <a:tr h="370840">
                <a:tc>
                  <a:txBody>
                    <a:bodyPr/>
                    <a:lstStyle/>
                    <a:p>
                      <a:pPr algn="ctr"/>
                      <a:r>
                        <a:rPr lang="en-IN" dirty="0" err="1" smtClean="0">
                          <a:latin typeface="Times New Roman" pitchFamily="18" charset="0"/>
                          <a:cs typeface="Times New Roman" pitchFamily="18" charset="0"/>
                        </a:rPr>
                        <a:t>minimizable</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err="1" smtClean="0">
                          <a:latin typeface="Times New Roman" pitchFamily="18" charset="0"/>
                          <a:cs typeface="Times New Roman" pitchFamily="18" charset="0"/>
                        </a:rPr>
                        <a:t>minimizable</a:t>
                      </a:r>
                      <a:r>
                        <a:rPr lang="en-IN" dirty="0" smtClean="0">
                          <a:latin typeface="Times New Roman" pitchFamily="18" charset="0"/>
                          <a:cs typeface="Times New Roman" pitchFamily="18" charset="0"/>
                        </a:rPr>
                        <a:t>=no</a:t>
                      </a:r>
                    </a:p>
                  </a:txBody>
                  <a:tcPr/>
                </a:tc>
              </a:tr>
              <a:tr h="370840">
                <a:tc>
                  <a:txBody>
                    <a:bodyPr/>
                    <a:lstStyle/>
                    <a:p>
                      <a:pPr algn="ctr"/>
                      <a:r>
                        <a:rPr lang="en-IN" dirty="0" smtClean="0">
                          <a:latin typeface="Times New Roman" pitchFamily="18" charset="0"/>
                          <a:cs typeface="Times New Roman" pitchFamily="18" charset="0"/>
                        </a:rPr>
                        <a:t>modal</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modal=yes</a:t>
                      </a:r>
                      <a:endParaRPr lang="en-IN" dirty="0">
                        <a:latin typeface="Times New Roman" pitchFamily="18" charset="0"/>
                        <a:cs typeface="Times New Roman" pitchFamily="18" charset="0"/>
                      </a:endParaRPr>
                    </a:p>
                  </a:txBody>
                  <a:tcPr/>
                </a:tc>
              </a:tr>
              <a:tr h="370840">
                <a:tc>
                  <a:txBody>
                    <a:bodyPr/>
                    <a:lstStyle/>
                    <a:p>
                      <a:pPr algn="ctr"/>
                      <a:r>
                        <a:rPr lang="en-IN" dirty="0" err="1" smtClean="0">
                          <a:latin typeface="Times New Roman" pitchFamily="18" charset="0"/>
                          <a:cs typeface="Times New Roman" pitchFamily="18" charset="0"/>
                        </a:rPr>
                        <a:t>personalbar</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err="1" smtClean="0">
                          <a:latin typeface="Times New Roman" pitchFamily="18" charset="0"/>
                          <a:cs typeface="Times New Roman" pitchFamily="18" charset="0"/>
                        </a:rPr>
                        <a:t>personalbar</a:t>
                      </a:r>
                      <a:r>
                        <a:rPr lang="en-IN" dirty="0" smtClean="0">
                          <a:latin typeface="Times New Roman" pitchFamily="18" charset="0"/>
                          <a:cs typeface="Times New Roman" pitchFamily="18" charset="0"/>
                        </a:rPr>
                        <a:t>=yes/true</a:t>
                      </a:r>
                      <a:endParaRPr lang="en-IN" dirty="0">
                        <a:latin typeface="Times New Roman" pitchFamily="18" charset="0"/>
                        <a:cs typeface="Times New Roman" pitchFamily="18" charset="0"/>
                      </a:endParaRPr>
                    </a:p>
                  </a:txBody>
                  <a:tcPr/>
                </a:tc>
              </a:tr>
              <a:tr h="370840">
                <a:tc>
                  <a:txBody>
                    <a:bodyPr/>
                    <a:lstStyle/>
                    <a:p>
                      <a:pPr algn="ctr"/>
                      <a:r>
                        <a:rPr lang="en-IN" dirty="0" smtClean="0">
                          <a:latin typeface="Times New Roman" pitchFamily="18" charset="0"/>
                          <a:cs typeface="Times New Roman" pitchFamily="18" charset="0"/>
                        </a:rPr>
                        <a:t>resizable</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resizable=no</a:t>
                      </a:r>
                      <a:endParaRPr lang="en-IN" dirty="0">
                        <a:latin typeface="Times New Roman" pitchFamily="18" charset="0"/>
                        <a:cs typeface="Times New Roman" pitchFamily="18" charset="0"/>
                      </a:endParaRPr>
                    </a:p>
                  </a:txBody>
                  <a:tcPr/>
                </a:tc>
              </a:tr>
              <a:tr h="370840">
                <a:tc>
                  <a:txBody>
                    <a:bodyPr/>
                    <a:lstStyle/>
                    <a:p>
                      <a:pPr algn="ctr"/>
                      <a:r>
                        <a:rPr lang="en-IN" dirty="0" smtClean="0">
                          <a:latin typeface="Times New Roman" pitchFamily="18" charset="0"/>
                          <a:cs typeface="Times New Roman" pitchFamily="18" charset="0"/>
                        </a:rPr>
                        <a:t>scrollbars</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scrollbars=no</a:t>
                      </a:r>
                      <a:endParaRPr lang="en-IN" dirty="0">
                        <a:latin typeface="Times New Roman" pitchFamily="18" charset="0"/>
                        <a:cs typeface="Times New Roman" pitchFamily="18" charset="0"/>
                      </a:endParaRPr>
                    </a:p>
                  </a:txBody>
                  <a:tcPr/>
                </a:tc>
              </a:tr>
              <a:tr h="370840">
                <a:tc>
                  <a:txBody>
                    <a:bodyPr/>
                    <a:lstStyle/>
                    <a:p>
                      <a:pPr algn="ctr"/>
                      <a:r>
                        <a:rPr lang="en-IN" dirty="0" smtClean="0">
                          <a:latin typeface="Times New Roman" pitchFamily="18" charset="0"/>
                          <a:cs typeface="Times New Roman" pitchFamily="18" charset="0"/>
                        </a:rPr>
                        <a:t>status</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status=no</a:t>
                      </a:r>
                      <a:endParaRPr lang="en-IN" dirty="0">
                        <a:latin typeface="Times New Roman" pitchFamily="18" charset="0"/>
                        <a:cs typeface="Times New Roman" pitchFamily="18" charset="0"/>
                      </a:endParaRPr>
                    </a:p>
                  </a:txBody>
                  <a:tcPr/>
                </a:tc>
              </a:tr>
              <a:tr h="370840">
                <a:tc>
                  <a:txBody>
                    <a:bodyPr/>
                    <a:lstStyle/>
                    <a:p>
                      <a:pPr algn="ctr"/>
                      <a:r>
                        <a:rPr lang="en-IN" dirty="0" err="1" smtClean="0">
                          <a:latin typeface="Times New Roman" pitchFamily="18" charset="0"/>
                          <a:cs typeface="Times New Roman" pitchFamily="18" charset="0"/>
                        </a:rPr>
                        <a:t>titlebar</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yes/no</a:t>
                      </a:r>
                      <a:endParaRPr lang="en-IN" dirty="0">
                        <a:latin typeface="Times New Roman" pitchFamily="18" charset="0"/>
                        <a:cs typeface="Times New Roman" pitchFamily="18" charset="0"/>
                      </a:endParaRPr>
                    </a:p>
                  </a:txBody>
                  <a:tcPr/>
                </a:tc>
                <a:tc>
                  <a:txBody>
                    <a:bodyPr/>
                    <a:lstStyle/>
                    <a:p>
                      <a:pPr algn="ctr"/>
                      <a:r>
                        <a:rPr lang="en-IN" dirty="0" err="1" smtClean="0">
                          <a:latin typeface="Times New Roman" pitchFamily="18" charset="0"/>
                          <a:cs typeface="Times New Roman" pitchFamily="18" charset="0"/>
                        </a:rPr>
                        <a:t>titlebar</a:t>
                      </a:r>
                      <a:r>
                        <a:rPr lang="en-IN" dirty="0" smtClean="0">
                          <a:latin typeface="Times New Roman" pitchFamily="18" charset="0"/>
                          <a:cs typeface="Times New Roman" pitchFamily="18" charset="0"/>
                        </a:rPr>
                        <a:t>=yes</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804613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1461</Words>
  <Application>Microsoft Office PowerPoint</Application>
  <PresentationFormat>On-screen Show (16:9)</PresentationFormat>
  <Paragraphs>219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Window Object</vt:lpstr>
      <vt:lpstr>Dialog boxes</vt:lpstr>
      <vt:lpstr>alert ( ) Method</vt:lpstr>
      <vt:lpstr>confirm ( ) Method</vt:lpstr>
      <vt:lpstr>prompt ( ) Method</vt:lpstr>
      <vt:lpstr>open ( ) Method</vt:lpstr>
      <vt:lpstr>open ( ) Method</vt:lpstr>
      <vt:lpstr>Features</vt:lpstr>
      <vt:lpstr>Features</vt:lpstr>
      <vt:lpstr>Features</vt:lpstr>
      <vt:lpstr>PowerPoint Presentation</vt:lpstr>
      <vt:lpstr>close ( ) Method</vt:lpstr>
      <vt:lpstr>PowerPoint Presentation</vt:lpstr>
      <vt:lpstr>Moving Windows</vt:lpstr>
      <vt:lpstr>Moving Windows</vt:lpstr>
      <vt:lpstr>Resizing Windows</vt:lpstr>
      <vt:lpstr>Resizing Windows</vt:lpstr>
      <vt:lpstr>Scrolling Windows</vt:lpstr>
      <vt:lpstr>Scrolling Windows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 Object</dc:title>
  <dc:creator>RK</dc:creator>
  <cp:lastModifiedBy>RK</cp:lastModifiedBy>
  <cp:revision>62</cp:revision>
  <dcterms:created xsi:type="dcterms:W3CDTF">2006-08-16T00:00:00Z</dcterms:created>
  <dcterms:modified xsi:type="dcterms:W3CDTF">2018-08-28T15:39:27Z</dcterms:modified>
</cp:coreProperties>
</file>