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57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jItUUB7N7LDxCrIwKkX/I8uU2e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7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customschemas.google.com/relationships/presentationmetadata" Target="metadata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Opening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11;p12"/>
          <p:cNvGrpSpPr/>
          <p:nvPr/>
        </p:nvGrpSpPr>
        <p:grpSpPr>
          <a:xfrm>
            <a:off x="0" y="1433014"/>
            <a:ext cx="1596788" cy="436729"/>
            <a:chOff x="0" y="1433014"/>
            <a:chExt cx="1596788" cy="436729"/>
          </a:xfrm>
        </p:grpSpPr>
        <p:sp>
          <p:nvSpPr>
            <p:cNvPr id="12" name="Google Shape;12;p12"/>
            <p:cNvSpPr/>
            <p:nvPr/>
          </p:nvSpPr>
          <p:spPr>
            <a:xfrm>
              <a:off x="0" y="1460310"/>
              <a:ext cx="914400" cy="327547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2"/>
            <p:cNvSpPr/>
            <p:nvPr/>
          </p:nvSpPr>
          <p:spPr>
            <a:xfrm>
              <a:off x="1160059" y="1433014"/>
              <a:ext cx="436729" cy="436729"/>
            </a:xfrm>
            <a:prstGeom prst="ellipse">
              <a:avLst/>
            </a:prstGeom>
            <a:solidFill>
              <a:srgbClr val="52B3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" name="Google Shape;1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58195" y="434224"/>
            <a:ext cx="411481" cy="640081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2"/>
          <p:cNvSpPr txBox="1">
            <a:spLocks noGrp="1"/>
          </p:cNvSpPr>
          <p:nvPr>
            <p:ph type="body" idx="1"/>
          </p:nvPr>
        </p:nvSpPr>
        <p:spPr>
          <a:xfrm>
            <a:off x="1091821" y="2179502"/>
            <a:ext cx="4830763" cy="677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body" idx="2"/>
          </p:nvPr>
        </p:nvSpPr>
        <p:spPr>
          <a:xfrm>
            <a:off x="1091822" y="2857500"/>
            <a:ext cx="4831142" cy="754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937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37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37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12"/>
          <p:cNvSpPr/>
          <p:nvPr/>
        </p:nvSpPr>
        <p:spPr>
          <a:xfrm>
            <a:off x="0" y="5527343"/>
            <a:ext cx="9144000" cy="133065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Google Shape;18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25243" y="5890040"/>
            <a:ext cx="1889764" cy="585217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2"/>
          <p:cNvSpPr txBox="1">
            <a:spLocks noGrp="1"/>
          </p:cNvSpPr>
          <p:nvPr>
            <p:ph type="body" idx="3"/>
          </p:nvPr>
        </p:nvSpPr>
        <p:spPr>
          <a:xfrm>
            <a:off x="1050880" y="6186393"/>
            <a:ext cx="3916905" cy="288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25252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Slide">
  <p:cSld name="Agenda Slide">
    <p:bg>
      <p:bgPr>
        <a:solidFill>
          <a:srgbClr val="EDEDED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>
            <a:spLocks noGrp="1"/>
          </p:cNvSpPr>
          <p:nvPr>
            <p:ph type="title"/>
          </p:nvPr>
        </p:nvSpPr>
        <p:spPr>
          <a:xfrm>
            <a:off x="1025290" y="1984885"/>
            <a:ext cx="6244988" cy="690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body" idx="1"/>
          </p:nvPr>
        </p:nvSpPr>
        <p:spPr>
          <a:xfrm>
            <a:off x="1025290" y="2735322"/>
            <a:ext cx="6244988" cy="2637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25252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2525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2525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2525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2525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3" name="Google Shape;23;p13"/>
          <p:cNvPicPr preferRelativeResize="0"/>
          <p:nvPr/>
        </p:nvPicPr>
        <p:blipFill rotWithShape="1">
          <a:blip r:embed="rId2">
            <a:alphaModFix/>
          </a:blip>
          <a:srcRect r="41814" b="-3601"/>
          <a:stretch/>
        </p:blipFill>
        <p:spPr>
          <a:xfrm>
            <a:off x="7982785" y="6155139"/>
            <a:ext cx="785592" cy="4331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" name="Google Shape;24;p13"/>
          <p:cNvGrpSpPr/>
          <p:nvPr/>
        </p:nvGrpSpPr>
        <p:grpSpPr>
          <a:xfrm>
            <a:off x="0" y="1433014"/>
            <a:ext cx="1596788" cy="436729"/>
            <a:chOff x="0" y="1433014"/>
            <a:chExt cx="1596788" cy="436729"/>
          </a:xfrm>
        </p:grpSpPr>
        <p:sp>
          <p:nvSpPr>
            <p:cNvPr id="25" name="Google Shape;25;p13"/>
            <p:cNvSpPr/>
            <p:nvPr/>
          </p:nvSpPr>
          <p:spPr>
            <a:xfrm>
              <a:off x="0" y="1460310"/>
              <a:ext cx="914400" cy="327547"/>
            </a:xfrm>
            <a:prstGeom prst="rect">
              <a:avLst/>
            </a:prstGeom>
            <a:solidFill>
              <a:srgbClr val="1D3B6D"/>
            </a:solidFill>
            <a:ln w="12700" cap="flat" cmpd="sng">
              <a:solidFill>
                <a:srgbClr val="1D3B6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3"/>
            <p:cNvSpPr/>
            <p:nvPr/>
          </p:nvSpPr>
          <p:spPr>
            <a:xfrm>
              <a:off x="1160059" y="1433014"/>
              <a:ext cx="436729" cy="436729"/>
            </a:xfrm>
            <a:prstGeom prst="ellipse">
              <a:avLst/>
            </a:prstGeom>
            <a:solidFill>
              <a:srgbClr val="52B3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Slide">
  <p:cSld name="Section Slid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17"/>
          <p:cNvGrpSpPr/>
          <p:nvPr/>
        </p:nvGrpSpPr>
        <p:grpSpPr>
          <a:xfrm>
            <a:off x="0" y="1433014"/>
            <a:ext cx="1596788" cy="436729"/>
            <a:chOff x="0" y="1433014"/>
            <a:chExt cx="1596788" cy="436729"/>
          </a:xfrm>
        </p:grpSpPr>
        <p:sp>
          <p:nvSpPr>
            <p:cNvPr id="29" name="Google Shape;29;p17"/>
            <p:cNvSpPr/>
            <p:nvPr/>
          </p:nvSpPr>
          <p:spPr>
            <a:xfrm>
              <a:off x="0" y="1460310"/>
              <a:ext cx="914400" cy="327547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rgbClr val="1D3B6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7"/>
            <p:cNvSpPr/>
            <p:nvPr/>
          </p:nvSpPr>
          <p:spPr>
            <a:xfrm>
              <a:off x="1160059" y="1433014"/>
              <a:ext cx="436729" cy="436729"/>
            </a:xfrm>
            <a:prstGeom prst="ellipse">
              <a:avLst/>
            </a:prstGeom>
            <a:solidFill>
              <a:srgbClr val="52B3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" name="Google Shape;31;p17"/>
          <p:cNvSpPr txBox="1">
            <a:spLocks noGrp="1"/>
          </p:cNvSpPr>
          <p:nvPr>
            <p:ph type="body" idx="1"/>
          </p:nvPr>
        </p:nvSpPr>
        <p:spPr>
          <a:xfrm>
            <a:off x="1091821" y="2179502"/>
            <a:ext cx="4830763" cy="677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body" idx="2"/>
          </p:nvPr>
        </p:nvSpPr>
        <p:spPr>
          <a:xfrm>
            <a:off x="1091822" y="2857500"/>
            <a:ext cx="4831142" cy="754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937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37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37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18"/>
          <p:cNvPicPr preferRelativeResize="0"/>
          <p:nvPr/>
        </p:nvPicPr>
        <p:blipFill rotWithShape="1">
          <a:blip r:embed="rId2">
            <a:alphaModFix/>
          </a:blip>
          <a:srcRect l="5407" r="5703"/>
          <a:stretch/>
        </p:blipFill>
        <p:spPr>
          <a:xfrm>
            <a:off x="-1524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43167" y="3033152"/>
            <a:ext cx="2587949" cy="801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 ">
  <p:cSld name="Content Slide ">
    <p:bg>
      <p:bgPr>
        <a:solidFill>
          <a:schemeClr val="dk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/>
          <p:nvPr/>
        </p:nvSpPr>
        <p:spPr>
          <a:xfrm>
            <a:off x="-39375" y="-15045"/>
            <a:ext cx="9215651" cy="1733266"/>
          </a:xfrm>
          <a:prstGeom prst="rect">
            <a:avLst/>
          </a:prstGeom>
          <a:solidFill>
            <a:srgbClr val="1D3B6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" name="Google Shape;38;p15"/>
          <p:cNvPicPr preferRelativeResize="0"/>
          <p:nvPr/>
        </p:nvPicPr>
        <p:blipFill rotWithShape="1">
          <a:blip r:embed="rId2">
            <a:alphaModFix/>
          </a:blip>
          <a:srcRect l="12630"/>
          <a:stretch/>
        </p:blipFill>
        <p:spPr>
          <a:xfrm>
            <a:off x="-15240" y="-15045"/>
            <a:ext cx="9159240" cy="1733266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15"/>
          <p:cNvSpPr txBox="1">
            <a:spLocks noGrp="1"/>
          </p:cNvSpPr>
          <p:nvPr>
            <p:ph type="title"/>
          </p:nvPr>
        </p:nvSpPr>
        <p:spPr>
          <a:xfrm>
            <a:off x="420949" y="378775"/>
            <a:ext cx="4530203" cy="753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dt" idx="10"/>
          </p:nvPr>
        </p:nvSpPr>
        <p:spPr>
          <a:xfrm>
            <a:off x="140110" y="6472332"/>
            <a:ext cx="975237" cy="23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1D3B6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ftr" idx="11"/>
          </p:nvPr>
        </p:nvSpPr>
        <p:spPr>
          <a:xfrm>
            <a:off x="1365798" y="6472332"/>
            <a:ext cx="4355004" cy="264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1D3B6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sldNum" idx="12"/>
          </p:nvPr>
        </p:nvSpPr>
        <p:spPr>
          <a:xfrm>
            <a:off x="8573702" y="31190"/>
            <a:ext cx="474434" cy="347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43" name="Google Shape;43;p15"/>
          <p:cNvPicPr preferRelativeResize="0"/>
          <p:nvPr/>
        </p:nvPicPr>
        <p:blipFill rotWithShape="1">
          <a:blip r:embed="rId3">
            <a:alphaModFix/>
          </a:blip>
          <a:srcRect r="41814" b="-3601"/>
          <a:stretch/>
        </p:blipFill>
        <p:spPr>
          <a:xfrm>
            <a:off x="7982785" y="6155139"/>
            <a:ext cx="785592" cy="433174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15"/>
          <p:cNvSpPr txBox="1">
            <a:spLocks noGrp="1"/>
          </p:cNvSpPr>
          <p:nvPr>
            <p:ph type="body" idx="1"/>
          </p:nvPr>
        </p:nvSpPr>
        <p:spPr>
          <a:xfrm>
            <a:off x="420949" y="2033588"/>
            <a:ext cx="8152753" cy="3808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 Grey">
  <p:cSld name="Content Slide Grey">
    <p:bg>
      <p:bgPr>
        <a:solidFill>
          <a:srgbClr val="1D3B6D">
            <a:alpha val="9803"/>
          </a:srgbClr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/>
          <p:nvPr/>
        </p:nvSpPr>
        <p:spPr>
          <a:xfrm>
            <a:off x="-39375" y="-15045"/>
            <a:ext cx="9215651" cy="1733266"/>
          </a:xfrm>
          <a:prstGeom prst="rect">
            <a:avLst/>
          </a:prstGeom>
          <a:solidFill>
            <a:srgbClr val="1D3B6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" name="Google Shape;47;p19"/>
          <p:cNvPicPr preferRelativeResize="0"/>
          <p:nvPr/>
        </p:nvPicPr>
        <p:blipFill rotWithShape="1">
          <a:blip r:embed="rId2">
            <a:alphaModFix/>
          </a:blip>
          <a:srcRect l="12630"/>
          <a:stretch/>
        </p:blipFill>
        <p:spPr>
          <a:xfrm>
            <a:off x="-15240" y="-15045"/>
            <a:ext cx="9159240" cy="1733266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9"/>
          <p:cNvSpPr txBox="1">
            <a:spLocks noGrp="1"/>
          </p:cNvSpPr>
          <p:nvPr>
            <p:ph type="title"/>
          </p:nvPr>
        </p:nvSpPr>
        <p:spPr>
          <a:xfrm>
            <a:off x="420949" y="378775"/>
            <a:ext cx="4530203" cy="753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dt" idx="10"/>
          </p:nvPr>
        </p:nvSpPr>
        <p:spPr>
          <a:xfrm>
            <a:off x="140110" y="6472332"/>
            <a:ext cx="975237" cy="23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1D3B6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ftr" idx="11"/>
          </p:nvPr>
        </p:nvSpPr>
        <p:spPr>
          <a:xfrm>
            <a:off x="1365798" y="6472332"/>
            <a:ext cx="4355004" cy="264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1D3B6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sldNum" idx="12"/>
          </p:nvPr>
        </p:nvSpPr>
        <p:spPr>
          <a:xfrm>
            <a:off x="8573702" y="31190"/>
            <a:ext cx="474434" cy="347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2" name="Google Shape;52;p19"/>
          <p:cNvPicPr preferRelativeResize="0"/>
          <p:nvPr/>
        </p:nvPicPr>
        <p:blipFill rotWithShape="1">
          <a:blip r:embed="rId3">
            <a:alphaModFix/>
          </a:blip>
          <a:srcRect r="41814" b="-3601"/>
          <a:stretch/>
        </p:blipFill>
        <p:spPr>
          <a:xfrm>
            <a:off x="7982785" y="6155139"/>
            <a:ext cx="785592" cy="433174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9"/>
          <p:cNvSpPr txBox="1">
            <a:spLocks noGrp="1"/>
          </p:cNvSpPr>
          <p:nvPr>
            <p:ph type="body" idx="1"/>
          </p:nvPr>
        </p:nvSpPr>
        <p:spPr>
          <a:xfrm>
            <a:off x="420949" y="2033588"/>
            <a:ext cx="8152753" cy="3808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>
            <a:spLocks noGrp="1"/>
          </p:cNvSpPr>
          <p:nvPr>
            <p:ph type="dt" idx="10"/>
          </p:nvPr>
        </p:nvSpPr>
        <p:spPr>
          <a:xfrm>
            <a:off x="140110" y="6472332"/>
            <a:ext cx="975237" cy="23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1D3B6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ftr" idx="11"/>
          </p:nvPr>
        </p:nvSpPr>
        <p:spPr>
          <a:xfrm>
            <a:off x="1365798" y="6472332"/>
            <a:ext cx="4355004" cy="264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1D3B6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sldNum" idx="12"/>
          </p:nvPr>
        </p:nvSpPr>
        <p:spPr>
          <a:xfrm>
            <a:off x="8573702" y="31190"/>
            <a:ext cx="474434" cy="347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1D3B6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1D3B6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1D3B6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1D3B6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1D3B6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1D3B6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1D3B6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1D3B6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1D3B6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8" name="Google Shape;58;p20"/>
          <p:cNvPicPr preferRelativeResize="0"/>
          <p:nvPr/>
        </p:nvPicPr>
        <p:blipFill rotWithShape="1">
          <a:blip r:embed="rId2">
            <a:alphaModFix/>
          </a:blip>
          <a:srcRect r="41814" b="-3601"/>
          <a:stretch/>
        </p:blipFill>
        <p:spPr>
          <a:xfrm>
            <a:off x="7982785" y="6155139"/>
            <a:ext cx="785592" cy="433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 Grey">
  <p:cSld name="Blank Slide Grey">
    <p:bg>
      <p:bgPr>
        <a:solidFill>
          <a:srgbClr val="1D3B6D">
            <a:alpha val="9803"/>
          </a:srgbClr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1"/>
          <p:cNvSpPr txBox="1">
            <a:spLocks noGrp="1"/>
          </p:cNvSpPr>
          <p:nvPr>
            <p:ph type="dt" idx="10"/>
          </p:nvPr>
        </p:nvSpPr>
        <p:spPr>
          <a:xfrm>
            <a:off x="140110" y="6472332"/>
            <a:ext cx="975237" cy="23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1D3B6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21"/>
          <p:cNvSpPr txBox="1">
            <a:spLocks noGrp="1"/>
          </p:cNvSpPr>
          <p:nvPr>
            <p:ph type="ftr" idx="11"/>
          </p:nvPr>
        </p:nvSpPr>
        <p:spPr>
          <a:xfrm>
            <a:off x="1365798" y="6472332"/>
            <a:ext cx="4355004" cy="264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1D3B6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sldNum" idx="12"/>
          </p:nvPr>
        </p:nvSpPr>
        <p:spPr>
          <a:xfrm>
            <a:off x="8573702" y="31190"/>
            <a:ext cx="474434" cy="347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1D3B6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1D3B6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1D3B6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1D3B6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1D3B6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1D3B6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1D3B6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1D3B6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1D3B6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63" name="Google Shape;63;p21"/>
          <p:cNvPicPr preferRelativeResize="0"/>
          <p:nvPr/>
        </p:nvPicPr>
        <p:blipFill rotWithShape="1">
          <a:blip r:embed="rId2">
            <a:alphaModFix/>
          </a:blip>
          <a:srcRect r="41814" b="-3601"/>
          <a:stretch/>
        </p:blipFill>
        <p:spPr>
          <a:xfrm>
            <a:off x="7982785" y="6155139"/>
            <a:ext cx="785592" cy="433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 ">
  <p:cSld name="Content Slide ">
    <p:bg>
      <p:bgPr>
        <a:solidFill>
          <a:schemeClr val="dk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/>
          <p:nvPr/>
        </p:nvSpPr>
        <p:spPr>
          <a:xfrm>
            <a:off x="-39375" y="-15045"/>
            <a:ext cx="9215651" cy="1733266"/>
          </a:xfrm>
          <a:prstGeom prst="rect">
            <a:avLst/>
          </a:prstGeom>
          <a:solidFill>
            <a:srgbClr val="1D3B6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16"/>
          <p:cNvPicPr preferRelativeResize="0"/>
          <p:nvPr/>
        </p:nvPicPr>
        <p:blipFill rotWithShape="1">
          <a:blip r:embed="rId2">
            <a:alphaModFix/>
          </a:blip>
          <a:srcRect l="12630"/>
          <a:stretch/>
        </p:blipFill>
        <p:spPr>
          <a:xfrm>
            <a:off x="-15240" y="-15045"/>
            <a:ext cx="9159240" cy="1733266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6"/>
          <p:cNvSpPr txBox="1">
            <a:spLocks noGrp="1"/>
          </p:cNvSpPr>
          <p:nvPr>
            <p:ph type="title"/>
          </p:nvPr>
        </p:nvSpPr>
        <p:spPr>
          <a:xfrm>
            <a:off x="420949" y="378775"/>
            <a:ext cx="4530203" cy="753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140110" y="6472332"/>
            <a:ext cx="975237" cy="23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1D3B6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1365798" y="6472332"/>
            <a:ext cx="4355004" cy="264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1D3B6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8573702" y="31190"/>
            <a:ext cx="474434" cy="347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72" name="Google Shape;72;p16"/>
          <p:cNvPicPr preferRelativeResize="0"/>
          <p:nvPr/>
        </p:nvPicPr>
        <p:blipFill rotWithShape="1">
          <a:blip r:embed="rId3">
            <a:alphaModFix/>
          </a:blip>
          <a:srcRect r="41814" b="-3601"/>
          <a:stretch/>
        </p:blipFill>
        <p:spPr>
          <a:xfrm>
            <a:off x="7982785" y="6155139"/>
            <a:ext cx="785592" cy="433174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420949" y="2033588"/>
            <a:ext cx="8152753" cy="3808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"/>
          <p:cNvSpPr txBox="1">
            <a:spLocks noGrp="1"/>
          </p:cNvSpPr>
          <p:nvPr>
            <p:ph type="body" idx="1"/>
          </p:nvPr>
        </p:nvSpPr>
        <p:spPr>
          <a:xfrm>
            <a:off x="1594619" y="1066156"/>
            <a:ext cx="7205638" cy="124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GB" sz="3200"/>
              <a:t>App name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GB" sz="3200"/>
              <a:t>Case Study: xxx</a:t>
            </a:r>
            <a:endParaRPr/>
          </a:p>
        </p:txBody>
      </p:sp>
      <p:sp>
        <p:nvSpPr>
          <p:cNvPr id="79" name="Google Shape;79;p1"/>
          <p:cNvSpPr txBox="1">
            <a:spLocks noGrp="1"/>
          </p:cNvSpPr>
          <p:nvPr>
            <p:ph type="body" idx="2"/>
          </p:nvPr>
        </p:nvSpPr>
        <p:spPr>
          <a:xfrm>
            <a:off x="1091821" y="2857500"/>
            <a:ext cx="7369791" cy="2231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GB" sz="2000"/>
              <a:t>Members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GB" sz="2000"/>
              <a:t>1 Student ID 6610210495, Student name รฐภูมินทร์ นาอุดม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GB" sz="2000"/>
              <a:t>2 Student ID 6610210482, Student name จัน ศรีนรากุล</a:t>
            </a:r>
            <a:endParaRPr sz="20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GB" sz="2000"/>
              <a:t>310-114 ALGORITHMS AND BASIC PROGRAMMING (1/66)</a:t>
            </a:r>
            <a:endParaRPr/>
          </a:p>
        </p:txBody>
      </p:sp>
      <p:sp>
        <p:nvSpPr>
          <p:cNvPr id="80" name="Google Shape;80;p1"/>
          <p:cNvSpPr txBox="1">
            <a:spLocks noGrp="1"/>
          </p:cNvSpPr>
          <p:nvPr>
            <p:ph type="body" idx="3"/>
          </p:nvPr>
        </p:nvSpPr>
        <p:spPr>
          <a:xfrm>
            <a:off x="1050880" y="6186393"/>
            <a:ext cx="3916905" cy="288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"/>
          <p:cNvSpPr txBox="1">
            <a:spLocks noGrp="1"/>
          </p:cNvSpPr>
          <p:nvPr>
            <p:ph type="title"/>
          </p:nvPr>
        </p:nvSpPr>
        <p:spPr>
          <a:xfrm>
            <a:off x="1025290" y="1984885"/>
            <a:ext cx="6244988" cy="690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GB"/>
              <a:t>Topics</a:t>
            </a:r>
            <a:endParaRPr/>
          </a:p>
        </p:txBody>
      </p:sp>
      <p:sp>
        <p:nvSpPr>
          <p:cNvPr id="86" name="Google Shape;86;p2"/>
          <p:cNvSpPr txBox="1">
            <a:spLocks noGrp="1"/>
          </p:cNvSpPr>
          <p:nvPr>
            <p:ph type="body" idx="1"/>
          </p:nvPr>
        </p:nvSpPr>
        <p:spPr>
          <a:xfrm>
            <a:off x="1025289" y="2735322"/>
            <a:ext cx="6712991" cy="310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2400"/>
              <a:buChar char="•"/>
            </a:pPr>
            <a:r>
              <a:rPr lang="en-GB" sz="2400"/>
              <a:t>Contributions</a:t>
            </a:r>
            <a:endParaRPr sz="24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25252"/>
              </a:buClr>
              <a:buSzPts val="2400"/>
              <a:buChar char="•"/>
            </a:pPr>
            <a:r>
              <a:rPr lang="en-GB" sz="2400"/>
              <a:t>Specifications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25252"/>
              </a:buClr>
              <a:buSzPts val="2400"/>
              <a:buChar char="•"/>
            </a:pPr>
            <a:r>
              <a:rPr lang="en-GB" sz="2400"/>
              <a:t>Flowcharts of core transactions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25252"/>
              </a:buClr>
              <a:buSzPts val="2400"/>
              <a:buChar char="•"/>
            </a:pPr>
            <a:r>
              <a:rPr lang="en-GB" sz="2400"/>
              <a:t>Discussions and Future Works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25252"/>
              </a:buClr>
              <a:buSzPts val="2400"/>
              <a:buChar char="•"/>
            </a:pPr>
            <a:r>
              <a:rPr lang="en-GB" sz="2400"/>
              <a:t>Conclusions</a:t>
            </a:r>
            <a:endParaRPr sz="24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25252"/>
              </a:buClr>
              <a:buSzPts val="2400"/>
              <a:buChar char="•"/>
            </a:pPr>
            <a:r>
              <a:rPr lang="en-GB" sz="2400"/>
              <a:t>Demonstration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25252"/>
              </a:buClr>
              <a:buSzPts val="2400"/>
              <a:buChar char="•"/>
            </a:pPr>
            <a:r>
              <a:rPr lang="en-GB" sz="2400"/>
              <a:t>Q &amp; A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25252"/>
              </a:buClr>
              <a:buSzPts val="2400"/>
              <a:buNone/>
            </a:pP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"/>
          <p:cNvSpPr txBox="1">
            <a:spLocks noGrp="1"/>
          </p:cNvSpPr>
          <p:nvPr>
            <p:ph type="title"/>
          </p:nvPr>
        </p:nvSpPr>
        <p:spPr>
          <a:xfrm>
            <a:off x="420948" y="378775"/>
            <a:ext cx="8441697" cy="753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n-GB"/>
              <a:t>Contributions</a:t>
            </a:r>
            <a:br>
              <a:rPr lang="en-GB"/>
            </a:br>
            <a:r>
              <a:rPr lang="en-GB"/>
              <a:t>การมีส่วนรวมในผลงาน</a:t>
            </a:r>
            <a:endParaRPr/>
          </a:p>
        </p:txBody>
      </p:sp>
      <p:sp>
        <p:nvSpPr>
          <p:cNvPr id="92" name="Google Shape;92;p3"/>
          <p:cNvSpPr txBox="1">
            <a:spLocks noGrp="1"/>
          </p:cNvSpPr>
          <p:nvPr>
            <p:ph type="body" idx="1"/>
          </p:nvPr>
        </p:nvSpPr>
        <p:spPr>
          <a:xfrm>
            <a:off x="420949" y="2033588"/>
            <a:ext cx="8152753" cy="3808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GB" sz="2000" dirty="0" err="1"/>
              <a:t>ระบุนักศึกษาคนที่</a:t>
            </a:r>
            <a:r>
              <a:rPr lang="en-GB" sz="2000" dirty="0"/>
              <a:t> 1</a:t>
            </a:r>
            <a:endParaRPr dirty="0"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GB" sz="1800" dirty="0"/>
              <a:t>• PowerPoint</a:t>
            </a:r>
            <a:endParaRPr dirty="0"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GB" sz="1800" dirty="0"/>
              <a:t>• </a:t>
            </a:r>
            <a:r>
              <a:rPr lang="en-GB" sz="1800" dirty="0" err="1"/>
              <a:t>Flowchat</a:t>
            </a:r>
            <a:endParaRPr lang="en-GB" sz="1800" dirty="0"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GB" sz="1800" dirty="0"/>
              <a:t>• Test case report</a:t>
            </a:r>
          </a:p>
          <a:p>
            <a:pPr marL="457200" lvl="1" indent="0">
              <a:buSzPts val="1800"/>
              <a:buNone/>
            </a:pPr>
            <a:r>
              <a:rPr lang="en-US" sz="1800" dirty="0"/>
              <a:t>•Text-based UI design</a:t>
            </a:r>
            <a:endParaRPr sz="18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GB" sz="2000" dirty="0" err="1"/>
              <a:t>ระบุนักศึกษาคนที่</a:t>
            </a:r>
            <a:r>
              <a:rPr lang="en-GB" sz="2000" dirty="0"/>
              <a:t> 2</a:t>
            </a:r>
            <a:endParaRPr dirty="0"/>
          </a:p>
          <a:p>
            <a:pPr marL="685800" lvl="1" indent="-228600">
              <a:buSzPts val="1800"/>
            </a:pPr>
            <a:r>
              <a:rPr lang="en-US" sz="1800" dirty="0"/>
              <a:t>App proposal </a:t>
            </a:r>
          </a:p>
          <a:p>
            <a:pPr marL="685800" lvl="1" indent="-228600">
              <a:buSzPts val="1800"/>
            </a:pPr>
            <a:r>
              <a:rPr lang="en-US" sz="1800" dirty="0"/>
              <a:t>source code</a:t>
            </a:r>
          </a:p>
        </p:txBody>
      </p:sp>
      <p:sp>
        <p:nvSpPr>
          <p:cNvPr id="93" name="Google Shape;93;p3"/>
          <p:cNvSpPr txBox="1">
            <a:spLocks noGrp="1"/>
          </p:cNvSpPr>
          <p:nvPr>
            <p:ph type="sldNum" idx="12"/>
          </p:nvPr>
        </p:nvSpPr>
        <p:spPr>
          <a:xfrm>
            <a:off x="8573702" y="31190"/>
            <a:ext cx="474434" cy="347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"/>
          <p:cNvSpPr txBox="1">
            <a:spLocks noGrp="1"/>
          </p:cNvSpPr>
          <p:nvPr>
            <p:ph type="title"/>
          </p:nvPr>
        </p:nvSpPr>
        <p:spPr>
          <a:xfrm>
            <a:off x="420949" y="378775"/>
            <a:ext cx="4530203" cy="753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GB"/>
              <a:t>Specifications</a:t>
            </a:r>
            <a:endParaRPr/>
          </a:p>
        </p:txBody>
      </p:sp>
      <p:sp>
        <p:nvSpPr>
          <p:cNvPr id="99" name="Google Shape;99;p4"/>
          <p:cNvSpPr txBox="1">
            <a:spLocks noGrp="1"/>
          </p:cNvSpPr>
          <p:nvPr>
            <p:ph type="body" idx="1"/>
          </p:nvPr>
        </p:nvSpPr>
        <p:spPr>
          <a:xfrm>
            <a:off x="420949" y="2033588"/>
            <a:ext cx="8152753" cy="3808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GB" sz="2400"/>
              <a:t>App name:Booking dental</a:t>
            </a:r>
            <a:endParaRPr sz="24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GB" sz="2400"/>
              <a:t>Case study (กรณีศึกษา):บริการจองคิวทำฟันออนไลน์คณะทันตแพทยศาสตร์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GB" sz="2400"/>
              <a:t>User roles: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GB" sz="2000"/>
              <a:t>ลูกค้า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GB" sz="2000"/>
              <a:t>พนักงาน</a:t>
            </a:r>
            <a:endParaRPr/>
          </a:p>
          <a:p>
            <a:pPr marL="685800" lvl="1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endParaRPr sz="2000"/>
          </a:p>
          <a:p>
            <a:pPr marL="685800" lvl="1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endParaRPr sz="2000"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sz="2400"/>
          </a:p>
        </p:txBody>
      </p:sp>
      <p:sp>
        <p:nvSpPr>
          <p:cNvPr id="100" name="Google Shape;100;p4"/>
          <p:cNvSpPr txBox="1">
            <a:spLocks noGrp="1"/>
          </p:cNvSpPr>
          <p:nvPr>
            <p:ph type="sldNum" idx="12"/>
          </p:nvPr>
        </p:nvSpPr>
        <p:spPr>
          <a:xfrm>
            <a:off x="8573702" y="31190"/>
            <a:ext cx="474434" cy="347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>
            <a:spLocks noGrp="1"/>
          </p:cNvSpPr>
          <p:nvPr>
            <p:ph type="title"/>
          </p:nvPr>
        </p:nvSpPr>
        <p:spPr>
          <a:xfrm>
            <a:off x="420949" y="378775"/>
            <a:ext cx="5038155" cy="753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n-GB"/>
              <a:t>Specifications (cont.)</a:t>
            </a:r>
            <a:endParaRPr/>
          </a:p>
        </p:txBody>
      </p:sp>
      <p:sp>
        <p:nvSpPr>
          <p:cNvPr id="106" name="Google Shape;106;p5"/>
          <p:cNvSpPr txBox="1">
            <a:spLocks noGrp="1"/>
          </p:cNvSpPr>
          <p:nvPr>
            <p:ph type="body" idx="1"/>
          </p:nvPr>
        </p:nvSpPr>
        <p:spPr>
          <a:xfrm>
            <a:off x="420949" y="2033588"/>
            <a:ext cx="8152753" cy="3808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GB"/>
              <a:t>User roles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GB"/>
              <a:t>ลูกค้า</a:t>
            </a:r>
            <a:endParaRPr/>
          </a:p>
          <a:p>
            <a:pPr marL="1143000" lvl="2" indent="-22860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GB"/>
              <a:t>สามารถเลือก วัน เดือน ปี เวลา และบริการที่ต้องการจองได้</a:t>
            </a:r>
            <a:endParaRPr/>
          </a:p>
          <a:p>
            <a:pPr marL="1143000" lvl="2" indent="-22860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GB"/>
              <a:t>ลูกค้า สามารถ ดู แก้ไข ลบ รายการจองที่ต้องการได้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GB"/>
              <a:t>พนักงาน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GB"/>
              <a:t>สามารถ เพิ่ม ลบ แก้ไข รายการที่ต้องการได้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GB"/>
              <a:t>สามารถ ดูตารางการจองได้</a:t>
            </a:r>
            <a:endParaRPr/>
          </a:p>
        </p:txBody>
      </p:sp>
      <p:sp>
        <p:nvSpPr>
          <p:cNvPr id="107" name="Google Shape;107;p5"/>
          <p:cNvSpPr txBox="1">
            <a:spLocks noGrp="1"/>
          </p:cNvSpPr>
          <p:nvPr>
            <p:ph type="sldNum" idx="12"/>
          </p:nvPr>
        </p:nvSpPr>
        <p:spPr>
          <a:xfrm>
            <a:off x="8573702" y="31190"/>
            <a:ext cx="474434" cy="347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 txBox="1">
            <a:spLocks noGrp="1"/>
          </p:cNvSpPr>
          <p:nvPr>
            <p:ph type="title"/>
          </p:nvPr>
        </p:nvSpPr>
        <p:spPr>
          <a:xfrm>
            <a:off x="420949" y="378775"/>
            <a:ext cx="7754060" cy="753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n-GB"/>
              <a:t>Flowcharts of core transactions</a:t>
            </a:r>
            <a:br>
              <a:rPr lang="en-GB"/>
            </a:br>
            <a:endParaRPr/>
          </a:p>
        </p:txBody>
      </p:sp>
      <p:sp>
        <p:nvSpPr>
          <p:cNvPr id="113" name="Google Shape;113;p6"/>
          <p:cNvSpPr txBox="1">
            <a:spLocks noGrp="1"/>
          </p:cNvSpPr>
          <p:nvPr>
            <p:ph type="body" idx="1"/>
          </p:nvPr>
        </p:nvSpPr>
        <p:spPr>
          <a:xfrm>
            <a:off x="367424" y="1755338"/>
            <a:ext cx="8152800" cy="38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GB" sz="2000"/>
              <a:t>Flowchat</a:t>
            </a:r>
            <a:endParaRPr sz="2000"/>
          </a:p>
        </p:txBody>
      </p:sp>
      <p:sp>
        <p:nvSpPr>
          <p:cNvPr id="114" name="Google Shape;114;p6"/>
          <p:cNvSpPr txBox="1">
            <a:spLocks noGrp="1"/>
          </p:cNvSpPr>
          <p:nvPr>
            <p:ph type="sldNum" idx="12"/>
          </p:nvPr>
        </p:nvSpPr>
        <p:spPr>
          <a:xfrm>
            <a:off x="8573702" y="31190"/>
            <a:ext cx="474434" cy="347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  <p:pic>
        <p:nvPicPr>
          <p:cNvPr id="115" name="Google Shape;11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225" y="2137225"/>
            <a:ext cx="7577177" cy="402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>
            <a:spLocks noGrp="1"/>
          </p:cNvSpPr>
          <p:nvPr>
            <p:ph type="title"/>
          </p:nvPr>
        </p:nvSpPr>
        <p:spPr>
          <a:xfrm>
            <a:off x="420949" y="378775"/>
            <a:ext cx="8152800" cy="7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GB"/>
              <a:t>Discussions and Future Works</a:t>
            </a:r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1"/>
          </p:nvPr>
        </p:nvSpPr>
        <p:spPr>
          <a:xfrm>
            <a:off x="420949" y="2483088"/>
            <a:ext cx="8152800" cy="38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000"/>
              <a:t>โปรแกรมนี้เป็นการจองคิวทำฟัน มีผู้ใช้งานแบ่งออกเป็น 2ประเภท </a:t>
            </a:r>
            <a:endParaRPr sz="20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000"/>
              <a:t>1.ลูกค้า 2. พนักงาน</a:t>
            </a:r>
            <a:endParaRPr sz="20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000"/>
              <a:t>ลูกค้าสามารถบริจการต้องการทำได้ โดย สามารถเลือก วันเวลาที่ตนเองสะดวกได้ และพนักงานสามารถเรียกดูข้อมูลการจองของลูกค้า เพื่อจัดตารางให้กับทันตแพทย์และแก้ไข เพิ่ม ลบ การจองของลูกค้า</a:t>
            </a:r>
            <a:endParaRPr sz="20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122" name="Google Shape;122;p7"/>
          <p:cNvSpPr txBox="1">
            <a:spLocks noGrp="1"/>
          </p:cNvSpPr>
          <p:nvPr>
            <p:ph type="sldNum" idx="12"/>
          </p:nvPr>
        </p:nvSpPr>
        <p:spPr>
          <a:xfrm>
            <a:off x="8573702" y="31190"/>
            <a:ext cx="4743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"/>
          <p:cNvSpPr txBox="1">
            <a:spLocks noGrp="1"/>
          </p:cNvSpPr>
          <p:nvPr>
            <p:ph type="body" idx="1"/>
          </p:nvPr>
        </p:nvSpPr>
        <p:spPr>
          <a:xfrm>
            <a:off x="1091821" y="2179502"/>
            <a:ext cx="4830763" cy="677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GB"/>
              <a:t>Demo</a:t>
            </a:r>
            <a:endParaRPr/>
          </a:p>
        </p:txBody>
      </p:sp>
      <p:sp>
        <p:nvSpPr>
          <p:cNvPr id="128" name="Google Shape;128;p9"/>
          <p:cNvSpPr txBox="1">
            <a:spLocks noGrp="1"/>
          </p:cNvSpPr>
          <p:nvPr>
            <p:ph type="body" idx="2"/>
          </p:nvPr>
        </p:nvSpPr>
        <p:spPr>
          <a:xfrm>
            <a:off x="1091822" y="2857500"/>
            <a:ext cx="4831142" cy="754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GB"/>
              <a:t>Q &amp; 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SU">
      <a:dk1>
        <a:srgbClr val="FFFFFF"/>
      </a:dk1>
      <a:lt1>
        <a:srgbClr val="1D3B6D"/>
      </a:lt1>
      <a:dk2>
        <a:srgbClr val="FFFFFF"/>
      </a:dk2>
      <a:lt2>
        <a:srgbClr val="1D3B6D"/>
      </a:lt2>
      <a:accent1>
        <a:srgbClr val="406CB3"/>
      </a:accent1>
      <a:accent2>
        <a:srgbClr val="0190BA"/>
      </a:accent2>
      <a:accent3>
        <a:srgbClr val="52B3E6"/>
      </a:accent3>
      <a:accent4>
        <a:srgbClr val="5CC5E5"/>
      </a:accent4>
      <a:accent5>
        <a:srgbClr val="4472C4"/>
      </a:accent5>
      <a:accent6>
        <a:srgbClr val="C9C6DC"/>
      </a:accent6>
      <a:hlink>
        <a:srgbClr val="0190BA"/>
      </a:hlink>
      <a:folHlink>
        <a:srgbClr val="C9C6D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PSU">
      <a:dk1>
        <a:srgbClr val="FFFFFF"/>
      </a:dk1>
      <a:lt1>
        <a:srgbClr val="1D3B6D"/>
      </a:lt1>
      <a:dk2>
        <a:srgbClr val="FFFFFF"/>
      </a:dk2>
      <a:lt2>
        <a:srgbClr val="1D3B6D"/>
      </a:lt2>
      <a:accent1>
        <a:srgbClr val="406CB3"/>
      </a:accent1>
      <a:accent2>
        <a:srgbClr val="0190BA"/>
      </a:accent2>
      <a:accent3>
        <a:srgbClr val="52B3E6"/>
      </a:accent3>
      <a:accent4>
        <a:srgbClr val="5CC5E5"/>
      </a:accent4>
      <a:accent5>
        <a:srgbClr val="4472C4"/>
      </a:accent5>
      <a:accent6>
        <a:srgbClr val="C9C6DC"/>
      </a:accent6>
      <a:hlink>
        <a:srgbClr val="0190BA"/>
      </a:hlink>
      <a:folHlink>
        <a:srgbClr val="C9C6D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233</Words>
  <Application>Microsoft Office PowerPoint</Application>
  <PresentationFormat>On-screen Show (4:3)</PresentationFormat>
  <Paragraphs>51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Office Theme</vt:lpstr>
      <vt:lpstr>Office Theme</vt:lpstr>
      <vt:lpstr>PowerPoint Presentation</vt:lpstr>
      <vt:lpstr>Topics</vt:lpstr>
      <vt:lpstr>Contributions การมีส่วนรวมในผลงาน</vt:lpstr>
      <vt:lpstr>Specifications</vt:lpstr>
      <vt:lpstr>Specifications (cont.)</vt:lpstr>
      <vt:lpstr>Flowcharts of core transactions </vt:lpstr>
      <vt:lpstr>Discussions and Future Works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Kattika Tanyong</dc:creator>
  <cp:lastModifiedBy>Computer_Bsc</cp:lastModifiedBy>
  <cp:revision>1</cp:revision>
  <dcterms:created xsi:type="dcterms:W3CDTF">2018-04-27T13:07:58Z</dcterms:created>
  <dcterms:modified xsi:type="dcterms:W3CDTF">2023-10-14T02:54:40Z</dcterms:modified>
</cp:coreProperties>
</file>