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510" autoAdjust="0"/>
  </p:normalViewPr>
  <p:slideViewPr>
    <p:cSldViewPr snapToGrid="0">
      <p:cViewPr varScale="1">
        <p:scale>
          <a:sx n="82" d="100"/>
          <a:sy n="82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39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pypi.org</a:t>
            </a:r>
            <a:r>
              <a:rPr lang="th-TH" dirty="0"/>
              <a:t> เป็นเว็บที่รวมโปรเจค </a:t>
            </a:r>
            <a:r>
              <a:rPr lang="en-AU" dirty="0"/>
              <a:t>python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03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2/07/2020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2/07/2020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2/07/2020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aek-2QHTIk&amp;feature=youtu.be&amp;fbclid=IwAR3cI2QfkrcUFOwH1buL4oqQtXj2NxAZIrVgTsuI70pk_ILBcPjj4h6JwL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B027A-1F92-485C-AC19-A996F8AF9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EP1</a:t>
            </a:r>
            <a:endParaRPr lang="th-TH" dirty="0"/>
          </a:p>
          <a:p>
            <a:r>
              <a:rPr lang="en-AU" dirty="0">
                <a:hlinkClick r:id="rId3"/>
              </a:rPr>
              <a:t>https://www.youtube.com/watch?v=caek-2QHTIk&amp;feature=youtu.be&amp;fbclid=IwAR3cI2QfkrcUFOwH1buL4oqQtXj2NxAZIrVgTsuI70pk_ILBcPjj4h6JwLw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41E9-891A-4DEA-A3D7-D96A6F05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5601-131D-4868-BF43-D9BC5981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การติดตั้ง</a:t>
            </a:r>
            <a:r>
              <a:rPr lang="en-AU" dirty="0"/>
              <a:t> virtual environment</a:t>
            </a:r>
            <a:r>
              <a:rPr lang="th-TH" dirty="0"/>
              <a:t> ต้องทำการติดตั้งให้ถูกต้อง ได้แก่</a:t>
            </a:r>
          </a:p>
          <a:p>
            <a:pPr lvl="1"/>
            <a:r>
              <a:rPr lang="en-AU" dirty="0"/>
              <a:t>pip (packages manager) </a:t>
            </a:r>
            <a:r>
              <a:rPr lang="th-TH" dirty="0"/>
              <a:t>เป็นผู้จัดการในการซื้อของเล่นมาเล่น นั่นคือ จัดการการเลือก</a:t>
            </a:r>
            <a:r>
              <a:rPr lang="en-AU" dirty="0"/>
              <a:t> tool</a:t>
            </a:r>
            <a:r>
              <a:rPr lang="th-TH" dirty="0"/>
              <a:t> ที่จะนำมาใช้</a:t>
            </a:r>
          </a:p>
          <a:p>
            <a:pPr lvl="2"/>
            <a:r>
              <a:rPr lang="en-AU" dirty="0" err="1"/>
              <a:t>virtualenv</a:t>
            </a:r>
            <a:r>
              <a:rPr lang="en-AU" dirty="0"/>
              <a:t> </a:t>
            </a:r>
          </a:p>
          <a:p>
            <a:pPr lvl="2"/>
            <a:r>
              <a:rPr lang="en-AU" dirty="0" err="1"/>
              <a:t>django</a:t>
            </a:r>
            <a:endParaRPr lang="th-TH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05257-923B-4CA5-9BFD-A30E33E1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99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D2A5-D63D-4701-89C9-3A0011D7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5B94-CF94-4FA1-8505-FC36C191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เรียกใช้ </a:t>
            </a:r>
            <a:r>
              <a:rPr lang="en-AU" dirty="0"/>
              <a:t>pip</a:t>
            </a:r>
          </a:p>
          <a:p>
            <a:pPr lvl="1"/>
            <a:r>
              <a:rPr lang="th-TH" dirty="0"/>
              <a:t>ไปที่</a:t>
            </a:r>
            <a:r>
              <a:rPr lang="en-AU" dirty="0"/>
              <a:t> C:\Python38</a:t>
            </a:r>
          </a:p>
          <a:p>
            <a:pPr lvl="1"/>
            <a:r>
              <a:rPr lang="th-TH" dirty="0"/>
              <a:t>โดยคำสั่ง </a:t>
            </a:r>
            <a:r>
              <a:rPr lang="en-AU" dirty="0"/>
              <a:t>pip</a:t>
            </a:r>
            <a:r>
              <a:rPr lang="th-TH" dirty="0"/>
              <a:t> จะอยู่ในโฟลเดอร์</a:t>
            </a:r>
            <a:r>
              <a:rPr lang="en-AU" dirty="0"/>
              <a:t> Scripts</a:t>
            </a:r>
          </a:p>
          <a:p>
            <a:pPr lvl="1"/>
            <a:r>
              <a:rPr lang="th-TH" dirty="0"/>
              <a:t>เปิด</a:t>
            </a:r>
            <a:r>
              <a:rPr lang="en-AU" dirty="0"/>
              <a:t> Command Prompt as Admin</a:t>
            </a:r>
          </a:p>
          <a:p>
            <a:pPr lvl="2"/>
            <a:r>
              <a:rPr lang="th-TH" dirty="0"/>
              <a:t>พิมพ์คำว่า</a:t>
            </a:r>
            <a:r>
              <a:rPr lang="en-AU" dirty="0"/>
              <a:t> python</a:t>
            </a:r>
          </a:p>
          <a:p>
            <a:pPr lvl="2"/>
            <a:r>
              <a:rPr lang="th-TH" dirty="0"/>
              <a:t>พิมพ์</a:t>
            </a:r>
            <a:r>
              <a:rPr lang="en-AU" dirty="0"/>
              <a:t> quit()</a:t>
            </a:r>
            <a:r>
              <a:rPr lang="th-TH" dirty="0"/>
              <a:t> เพื่อออกจาก</a:t>
            </a:r>
            <a:r>
              <a:rPr lang="en-AU" dirty="0"/>
              <a:t> python</a:t>
            </a:r>
          </a:p>
          <a:p>
            <a:pPr lvl="2"/>
            <a:r>
              <a:rPr lang="th-TH" dirty="0"/>
              <a:t>พิมพ์ </a:t>
            </a:r>
            <a:r>
              <a:rPr lang="en-AU" dirty="0"/>
              <a:t>pip –V </a:t>
            </a:r>
            <a:r>
              <a:rPr lang="th-TH" dirty="0"/>
              <a:t>เพื่อตรวจสอบ</a:t>
            </a:r>
            <a:r>
              <a:rPr lang="th-TH" dirty="0" err="1"/>
              <a:t>เวอร์ชัน</a:t>
            </a:r>
            <a:r>
              <a:rPr lang="th-TH" dirty="0"/>
              <a:t>ของ</a:t>
            </a:r>
            <a:r>
              <a:rPr lang="en-AU" dirty="0"/>
              <a:t> pip</a:t>
            </a:r>
          </a:p>
          <a:p>
            <a:pPr lvl="2"/>
            <a:r>
              <a:rPr lang="en-AU" dirty="0"/>
              <a:t>Upgrade version </a:t>
            </a:r>
            <a:r>
              <a:rPr lang="th-TH" dirty="0"/>
              <a:t>ของ</a:t>
            </a:r>
            <a:r>
              <a:rPr lang="en-AU" dirty="0"/>
              <a:t> pip </a:t>
            </a:r>
            <a:r>
              <a:rPr lang="th-TH" dirty="0"/>
              <a:t>ด้วยคำสั่ง</a:t>
            </a:r>
            <a:endParaRPr lang="en-AU" dirty="0"/>
          </a:p>
          <a:p>
            <a:pPr lvl="3"/>
            <a:r>
              <a:rPr lang="sv-SE" dirty="0"/>
              <a:t>python -m pip install --upgrade pip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3DD4-6330-46E6-A67A-BAE961B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27A7C-4CA9-4FAB-9710-B97EBEC9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53" y="1436718"/>
            <a:ext cx="6690945" cy="139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02EC0-4348-4B4D-9082-059CBE6B4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518" y="3117178"/>
            <a:ext cx="6224212" cy="623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42FD5-432D-4777-875E-6556DCFFA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883" y="4551893"/>
            <a:ext cx="9153525" cy="160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ACAF20-B982-4B60-BF70-7E3DE83F4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436" y="6323303"/>
            <a:ext cx="4819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5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D2A5-D63D-4701-89C9-3A0011D7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5B94-CF94-4FA1-8505-FC36C191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1156682"/>
          </a:xfrm>
        </p:spPr>
        <p:txBody>
          <a:bodyPr/>
          <a:lstStyle/>
          <a:p>
            <a:r>
              <a:rPr lang="th-TH" dirty="0"/>
              <a:t>ติดตั้ง</a:t>
            </a:r>
            <a:r>
              <a:rPr lang="en-AU" dirty="0"/>
              <a:t> virtual environment</a:t>
            </a:r>
          </a:p>
          <a:p>
            <a:pPr lvl="1"/>
            <a:r>
              <a:rPr lang="en-AU" dirty="0"/>
              <a:t>python –m pip install </a:t>
            </a:r>
            <a:r>
              <a:rPr lang="en-AU" dirty="0" err="1"/>
              <a:t>virtualenv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3DD4-6330-46E6-A67A-BAE961B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A2DC7-02CE-4222-A2AD-5F40591C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627067"/>
            <a:ext cx="91440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9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D2A5-D63D-4701-89C9-3A0011D7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5B94-CF94-4FA1-8505-FC36C191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1121513"/>
          </a:xfrm>
        </p:spPr>
        <p:txBody>
          <a:bodyPr/>
          <a:lstStyle/>
          <a:p>
            <a:r>
              <a:rPr lang="th-TH" dirty="0"/>
              <a:t>ตรวจสอบ</a:t>
            </a:r>
            <a:r>
              <a:rPr lang="en-AU" dirty="0"/>
              <a:t> list</a:t>
            </a:r>
            <a:r>
              <a:rPr lang="th-TH" dirty="0"/>
              <a:t> ว่าติดตั้ง</a:t>
            </a:r>
            <a:r>
              <a:rPr lang="en-AU" dirty="0"/>
              <a:t> virtual environment</a:t>
            </a:r>
            <a:r>
              <a:rPr lang="th-TH" dirty="0"/>
              <a:t> สำเร็จหรือไม่</a:t>
            </a:r>
            <a:endParaRPr lang="en-AU" dirty="0"/>
          </a:p>
          <a:p>
            <a:pPr lvl="1"/>
            <a:r>
              <a:rPr lang="en-AU" dirty="0"/>
              <a:t>pip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3DD4-6330-46E6-A67A-BAE961B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1D171-1147-4D22-B4FA-6A40152E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702" y="1767174"/>
            <a:ext cx="2789360" cy="371914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BE60EA-68A7-4BB3-BFEB-93F70330121F}"/>
              </a:ext>
            </a:extLst>
          </p:cNvPr>
          <p:cNvSpPr txBox="1">
            <a:spLocks/>
          </p:cNvSpPr>
          <p:nvPr/>
        </p:nvSpPr>
        <p:spPr>
          <a:xfrm>
            <a:off x="744415" y="5611404"/>
            <a:ext cx="10515600" cy="112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หากไม่มีให้ติดตั้ง</a:t>
            </a:r>
            <a:r>
              <a:rPr lang="en-AU" dirty="0"/>
              <a:t> virtual environment</a:t>
            </a:r>
          </a:p>
          <a:p>
            <a:pPr lvl="1"/>
            <a:r>
              <a:rPr lang="en-AU" dirty="0"/>
              <a:t>python -m pip install --user </a:t>
            </a:r>
            <a:r>
              <a:rPr lang="en-AU" dirty="0" err="1"/>
              <a:t>virtualenv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476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D2A5-D63D-4701-89C9-3A0011D7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3DD4-6330-46E6-A67A-BAE961B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E7174-C887-4BD7-BE96-4DE0EC68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virtual Environment</a:t>
            </a:r>
            <a:endParaRPr lang="th-TH" dirty="0"/>
          </a:p>
          <a:p>
            <a:pPr lvl="1"/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pPr lvl="1"/>
            <a:r>
              <a:rPr lang="th-TH" dirty="0"/>
              <a:t>รัน</a:t>
            </a:r>
            <a:r>
              <a:rPr lang="en-AU" dirty="0"/>
              <a:t> </a:t>
            </a:r>
            <a:r>
              <a:rPr lang="en-AU" dirty="0" err="1"/>
              <a:t>virtualenv</a:t>
            </a:r>
            <a:endParaRPr lang="en-AU" dirty="0"/>
          </a:p>
          <a:p>
            <a:pPr lvl="2"/>
            <a:r>
              <a:rPr lang="en-AU" dirty="0"/>
              <a:t>python -m </a:t>
            </a:r>
            <a:r>
              <a:rPr lang="en-AU" dirty="0" err="1"/>
              <a:t>virtualenv</a:t>
            </a:r>
            <a:r>
              <a:rPr lang="en-AU" dirty="0"/>
              <a:t> </a:t>
            </a:r>
            <a:r>
              <a:rPr lang="en-AU" dirty="0" err="1"/>
              <a:t>venv</a:t>
            </a:r>
            <a:endParaRPr lang="en-AU" dirty="0"/>
          </a:p>
          <a:p>
            <a:pPr lvl="2"/>
            <a:r>
              <a:rPr lang="th-TH" dirty="0"/>
              <a:t>จะมีโฟลเดอร์</a:t>
            </a:r>
            <a:r>
              <a:rPr lang="en-AU" dirty="0"/>
              <a:t> </a:t>
            </a:r>
            <a:r>
              <a:rPr lang="en-AU" dirty="0" err="1"/>
              <a:t>venv</a:t>
            </a:r>
            <a:r>
              <a:rPr lang="th-TH" dirty="0"/>
              <a:t> เพิ่มขึ้นมา</a:t>
            </a:r>
          </a:p>
          <a:p>
            <a:pPr lvl="1"/>
            <a:r>
              <a:rPr lang="en-AU" dirty="0"/>
              <a:t>Activate</a:t>
            </a:r>
          </a:p>
          <a:p>
            <a:pPr lvl="2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pPr lvl="2"/>
            <a:r>
              <a:rPr lang="th-TH" dirty="0"/>
              <a:t>จะเข้าสู่</a:t>
            </a:r>
            <a:r>
              <a:rPr lang="en-AU" dirty="0"/>
              <a:t> virtual environment</a:t>
            </a:r>
          </a:p>
          <a:p>
            <a:pPr lvl="2"/>
            <a:r>
              <a:rPr lang="th-TH" dirty="0"/>
              <a:t>พิมพ์</a:t>
            </a:r>
            <a:r>
              <a:rPr lang="en-AU" dirty="0"/>
              <a:t> python</a:t>
            </a:r>
          </a:p>
          <a:p>
            <a:pPr lvl="2"/>
            <a:r>
              <a:rPr lang="th-TH" dirty="0"/>
              <a:t>พิมพ์</a:t>
            </a:r>
            <a:r>
              <a:rPr lang="en-AU" dirty="0"/>
              <a:t> quit()</a:t>
            </a:r>
          </a:p>
          <a:p>
            <a:pPr lvl="2"/>
            <a:r>
              <a:rPr lang="en-AU" dirty="0"/>
              <a:t>pip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05937-1385-4285-BCB4-BABEDBCF4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161" y="536815"/>
            <a:ext cx="23050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F5470-AC5B-4FEB-A8C7-509FFD7C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42" y="1610189"/>
            <a:ext cx="7099788" cy="1047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7D502-3832-4838-B9EF-ACFDDBD11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204" y="2734364"/>
            <a:ext cx="19431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707609-0D9C-4A13-85E7-8FB3C1285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530" y="3638392"/>
            <a:ext cx="7277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6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5303-EA4E-4BD4-94C7-7B61F536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160-C19F-4D7B-94D7-D8D7098E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ติดตั้ง </a:t>
            </a:r>
            <a:r>
              <a:rPr lang="en-AU" dirty="0"/>
              <a:t>Django</a:t>
            </a:r>
          </a:p>
          <a:p>
            <a:pPr lvl="1"/>
            <a:r>
              <a:rPr lang="en-AU" dirty="0"/>
              <a:t>pip install </a:t>
            </a:r>
            <a:r>
              <a:rPr lang="en-AU" dirty="0" err="1"/>
              <a:t>django</a:t>
            </a:r>
            <a:r>
              <a:rPr lang="en-AU" dirty="0"/>
              <a:t>==3.0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64F65-1AD5-46B6-AC6E-1FD140C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4EC65-7FF9-4922-A229-C9F10289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352675"/>
            <a:ext cx="5715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1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A778-DF47-467D-86BE-9E240D7E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7C9D-98F3-4CCB-AF6D-611CD357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th-TH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D0974-73A9-49A9-89B6-EF7025CB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C43EE-3573-4D9F-B375-B682773D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3" y="3912259"/>
            <a:ext cx="91440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4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A778-DF47-467D-86BE-9E240D7E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Browse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7C9D-98F3-4CCB-AF6D-611CD357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</a:t>
            </a:r>
            <a:r>
              <a:rPr lang="en-AU" dirty="0"/>
              <a:t> web browser</a:t>
            </a:r>
          </a:p>
          <a:p>
            <a:r>
              <a:rPr lang="th-TH" dirty="0"/>
              <a:t>พิมพ์ </a:t>
            </a:r>
            <a:r>
              <a:rPr lang="en-AU" dirty="0">
                <a:hlinkClick r:id="rId2"/>
              </a:rPr>
              <a:t>http://localhost:8000/</a:t>
            </a:r>
            <a:r>
              <a:rPr lang="th-TH" dirty="0"/>
              <a:t> </a:t>
            </a:r>
          </a:p>
          <a:p>
            <a:r>
              <a:rPr lang="th-TH" dirty="0"/>
              <a:t>การ </a:t>
            </a:r>
            <a:r>
              <a:rPr lang="en-AU" dirty="0"/>
              <a:t>stop server</a:t>
            </a:r>
          </a:p>
          <a:p>
            <a:pPr lvl="1"/>
            <a:r>
              <a:rPr lang="th-TH" dirty="0"/>
              <a:t>กด</a:t>
            </a:r>
            <a:r>
              <a:rPr lang="en-AU" dirty="0"/>
              <a:t> Ctrl + C</a:t>
            </a:r>
          </a:p>
          <a:p>
            <a:pPr lvl="1"/>
            <a:r>
              <a:rPr lang="en-AU"/>
              <a:t>exit</a:t>
            </a:r>
            <a:endParaRPr lang="th-TH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D0974-73A9-49A9-89B6-EF7025CB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6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D0974-73A9-49A9-89B6-EF7025CB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622B-50EE-4147-B79C-FA1ECF8F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4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6B28-40BA-4CC4-91FD-A4B69088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ทำความรู้จัก</a:t>
            </a:r>
            <a:r>
              <a:rPr lang="en-AU" dirty="0"/>
              <a:t> Python Django</a:t>
            </a:r>
          </a:p>
          <a:p>
            <a:r>
              <a:rPr lang="en-AU" dirty="0"/>
              <a:t>Concept </a:t>
            </a:r>
            <a:r>
              <a:rPr lang="th-TH" dirty="0"/>
              <a:t>การสร้างเว็บด้วย </a:t>
            </a:r>
            <a:r>
              <a:rPr lang="en-AU" dirty="0"/>
              <a:t>Python Django</a:t>
            </a:r>
          </a:p>
          <a:p>
            <a:r>
              <a:rPr lang="th-TH" dirty="0"/>
              <a:t>รู้จักเครื่องมือที่ใช้ในการสร้างเว็บไซต์</a:t>
            </a:r>
          </a:p>
          <a:p>
            <a:pPr lvl="1"/>
            <a:r>
              <a:rPr lang="th-TH" dirty="0"/>
              <a:t>ติดตั้ง</a:t>
            </a:r>
            <a:r>
              <a:rPr lang="en-AU" dirty="0"/>
              <a:t> Python</a:t>
            </a:r>
            <a:endParaRPr lang="th-TH" dirty="0"/>
          </a:p>
          <a:p>
            <a:pPr lvl="1"/>
            <a:r>
              <a:rPr lang="th-TH" dirty="0"/>
              <a:t>ติดตั้ง </a:t>
            </a:r>
            <a:r>
              <a:rPr lang="en-AU" dirty="0"/>
              <a:t>Django</a:t>
            </a:r>
          </a:p>
          <a:p>
            <a:pPr lvl="1"/>
            <a:r>
              <a:rPr lang="th-TH" dirty="0"/>
              <a:t>ติดตั้ง</a:t>
            </a:r>
            <a:r>
              <a:rPr lang="en-AU" dirty="0"/>
              <a:t> </a:t>
            </a:r>
            <a:r>
              <a:rPr lang="en-AU" dirty="0" err="1"/>
              <a:t>Virturalenv</a:t>
            </a:r>
            <a:endParaRPr lang="en-AU" dirty="0"/>
          </a:p>
          <a:p>
            <a:r>
              <a:rPr lang="th-TH" dirty="0"/>
              <a:t>สร้างโปรเจคง่ายๆ ทดลองรันเว็บ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3FF2-8FE4-4048-8C23-A7978116C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ทำความรู้จัก</a:t>
            </a:r>
            <a:r>
              <a:rPr lang="en-AU" dirty="0"/>
              <a:t> Python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9363-4D91-4C17-AAD7-E78916B7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6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F7DD-E584-4955-B22D-E0F02FFB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ทำความรู้จัก</a:t>
            </a:r>
            <a:r>
              <a:rPr lang="en-AU" dirty="0"/>
              <a:t> Python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73177-FE03-404D-BF69-F9B8F517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Python</a:t>
            </a:r>
          </a:p>
          <a:p>
            <a:pPr lvl="1"/>
            <a:r>
              <a:rPr lang="th-TH" dirty="0"/>
              <a:t>เป็นภาษาคอมพิวเตอร์ที่ใช้ในการเขียนโปรแกรม</a:t>
            </a:r>
            <a:r>
              <a:rPr lang="en-AU" dirty="0"/>
              <a:t> (programming language)</a:t>
            </a:r>
            <a:endParaRPr lang="th-TH" dirty="0"/>
          </a:p>
          <a:p>
            <a:pPr lvl="1"/>
            <a:endParaRPr lang="en-AU" dirty="0"/>
          </a:p>
          <a:p>
            <a:r>
              <a:rPr lang="en-AU" dirty="0"/>
              <a:t>Django</a:t>
            </a:r>
            <a:r>
              <a:rPr lang="th-TH" dirty="0"/>
              <a:t> </a:t>
            </a:r>
            <a:r>
              <a:rPr lang="en-AU" dirty="0"/>
              <a:t>(</a:t>
            </a:r>
            <a:r>
              <a:rPr lang="th-TH" dirty="0"/>
              <a:t>แจงโก้)</a:t>
            </a:r>
          </a:p>
          <a:p>
            <a:pPr lvl="1"/>
            <a:r>
              <a:rPr lang="en-AU" dirty="0"/>
              <a:t>Web framework</a:t>
            </a:r>
          </a:p>
          <a:p>
            <a:pPr lvl="1"/>
            <a:r>
              <a:rPr lang="en-AU" dirty="0"/>
              <a:t>framework</a:t>
            </a:r>
            <a:r>
              <a:rPr lang="th-TH" dirty="0"/>
              <a:t> เป็น</a:t>
            </a:r>
            <a:r>
              <a:rPr lang="en-AU" dirty="0"/>
              <a:t> tool</a:t>
            </a:r>
            <a:r>
              <a:rPr lang="th-TH" dirty="0"/>
              <a:t> หรือชุดเครื่องมือ</a:t>
            </a:r>
          </a:p>
          <a:p>
            <a:pPr lvl="1"/>
            <a:r>
              <a:rPr lang="th-TH" dirty="0"/>
              <a:t>ภายในจะมีชุดคำสั่งที่ใช้ในการสร้างเว็บไซต์</a:t>
            </a:r>
          </a:p>
          <a:p>
            <a:pPr lvl="1"/>
            <a:r>
              <a:rPr lang="th-TH" dirty="0"/>
              <a:t>ภายในเว็บไซต์ มีเพียง 1 โปรเจค ซึ่งประกอบด้วยหลายๆ ไฟล์ นามสกุล</a:t>
            </a:r>
            <a:r>
              <a:rPr lang="en-AU" dirty="0"/>
              <a:t> .</a:t>
            </a:r>
            <a:r>
              <a:rPr lang="en-AU" dirty="0" err="1"/>
              <a:t>py</a:t>
            </a:r>
            <a:r>
              <a:rPr lang="en-AU" dirty="0"/>
              <a:t>, .html, .</a:t>
            </a:r>
            <a:r>
              <a:rPr lang="en-AU" dirty="0" err="1"/>
              <a:t>js</a:t>
            </a:r>
            <a:r>
              <a:rPr lang="en-AU" dirty="0"/>
              <a:t>, .</a:t>
            </a:r>
            <a:r>
              <a:rPr lang="en-AU" dirty="0" err="1"/>
              <a:t>css</a:t>
            </a:r>
            <a:r>
              <a:rPr lang="th-TH" dirty="0"/>
              <a:t> เป็นต้น</a:t>
            </a:r>
          </a:p>
          <a:p>
            <a:endParaRPr lang="th-TH" dirty="0"/>
          </a:p>
          <a:p>
            <a:r>
              <a:rPr lang="en-AU" dirty="0"/>
              <a:t>Python Django</a:t>
            </a:r>
          </a:p>
          <a:p>
            <a:pPr lvl="1"/>
            <a:r>
              <a:rPr lang="en-AU" dirty="0"/>
              <a:t>Django</a:t>
            </a:r>
            <a:r>
              <a:rPr lang="th-TH" dirty="0"/>
              <a:t> เป็น</a:t>
            </a:r>
            <a:r>
              <a:rPr lang="en-AU" dirty="0"/>
              <a:t> framework</a:t>
            </a:r>
            <a:r>
              <a:rPr lang="th-TH" dirty="0"/>
              <a:t> ที่เขียนด้วยภาษา</a:t>
            </a:r>
            <a:r>
              <a:rPr lang="en-AU" dirty="0"/>
              <a:t>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EA9A-CD22-4A71-8449-8B181CC9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7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F7DD-E584-4955-B22D-E0F02FFB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ทำความรู้จัก</a:t>
            </a:r>
            <a:r>
              <a:rPr lang="en-AU" dirty="0"/>
              <a:t> Python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EA9A-CD22-4A71-8449-8B181CC9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8DB57-8076-4A1E-8866-9AFA5D02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Django </a:t>
            </a:r>
            <a:r>
              <a:rPr lang="th-TH" dirty="0"/>
              <a:t>มีเครื่องมือ</a:t>
            </a:r>
            <a:r>
              <a:rPr lang="en-AU" dirty="0"/>
              <a:t> (Tools)</a:t>
            </a:r>
            <a:endParaRPr lang="th-TH" dirty="0"/>
          </a:p>
          <a:p>
            <a:pPr lvl="1"/>
            <a:r>
              <a:rPr lang="th-TH" dirty="0"/>
              <a:t>ใช้ในการสร้างโปรเจค</a:t>
            </a:r>
            <a:r>
              <a:rPr lang="en-AU" dirty="0"/>
              <a:t> website</a:t>
            </a:r>
            <a:endParaRPr lang="th-TH" dirty="0"/>
          </a:p>
          <a:p>
            <a:pPr lvl="1"/>
            <a:r>
              <a:rPr lang="th-TH" dirty="0"/>
              <a:t>คำสั่งที่ใช้ในการสร้าง</a:t>
            </a:r>
            <a:r>
              <a:rPr lang="en-AU" dirty="0"/>
              <a:t> database</a:t>
            </a:r>
            <a:endParaRPr lang="th-TH" dirty="0"/>
          </a:p>
          <a:p>
            <a:pPr lvl="1"/>
            <a:r>
              <a:rPr lang="en-AU" dirty="0"/>
              <a:t>Django Administration </a:t>
            </a:r>
            <a:r>
              <a:rPr lang="th-TH" dirty="0"/>
              <a:t>เบื้องหลังของเว็บไซต์</a:t>
            </a:r>
          </a:p>
          <a:p>
            <a:pPr lvl="1"/>
            <a:r>
              <a:rPr lang="th-TH" dirty="0"/>
              <a:t>ทำให้</a:t>
            </a:r>
            <a:r>
              <a:rPr lang="en-AU" dirty="0"/>
              <a:t> database</a:t>
            </a:r>
            <a:r>
              <a:rPr lang="th-TH" dirty="0"/>
              <a:t> คุยกับหน้า</a:t>
            </a:r>
            <a:r>
              <a:rPr lang="en-AU" dirty="0"/>
              <a:t> web</a:t>
            </a:r>
            <a:r>
              <a:rPr lang="th-TH" dirty="0"/>
              <a:t> ได้อย่างรวดเร็ว</a:t>
            </a:r>
            <a:r>
              <a:rPr lang="en-AU" dirty="0"/>
              <a:t> (Jinja Template)</a:t>
            </a:r>
          </a:p>
        </p:txBody>
      </p:sp>
    </p:spTree>
    <p:extLst>
      <p:ext uri="{BB962C8B-B14F-4D97-AF65-F5344CB8AC3E}">
        <p14:creationId xmlns:p14="http://schemas.microsoft.com/office/powerpoint/2010/main" val="1644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2ACC99-F3F2-4822-B9E0-0B4445ACC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รู้จักเครื่องมือที่ใช้ในการสร้างเว็บไซต์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8024C-2077-4362-88CA-57633908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42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3BEE-F467-4100-B7E8-C83C317E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รู้จักเครื่องมือที่ใช้ในการสร้างเว็บไซต์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944A-E17C-4293-AE3E-611F34F9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Virtual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Django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Editor (IDE: Integrated Development Environment)</a:t>
            </a:r>
          </a:p>
          <a:p>
            <a:pPr lvl="1"/>
            <a:r>
              <a:rPr lang="en-AU" dirty="0"/>
              <a:t>Notepad</a:t>
            </a:r>
          </a:p>
          <a:p>
            <a:pPr lvl="1"/>
            <a:r>
              <a:rPr lang="en-AU" dirty="0"/>
              <a:t>Visual Studio Code</a:t>
            </a:r>
          </a:p>
          <a:p>
            <a:pPr lvl="1"/>
            <a:r>
              <a:rPr lang="en-AU" dirty="0"/>
              <a:t>Sublime Text</a:t>
            </a:r>
          </a:p>
          <a:p>
            <a:pPr lvl="1"/>
            <a:r>
              <a:rPr lang="en-AU" dirty="0" err="1"/>
              <a:t>Pycharm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02F4C-A013-41F2-B13A-B74DB1D7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D2B7E-4FB7-463D-9C1F-6D3CB67363D6}"/>
              </a:ext>
            </a:extLst>
          </p:cNvPr>
          <p:cNvSpPr/>
          <p:nvPr/>
        </p:nvSpPr>
        <p:spPr>
          <a:xfrm>
            <a:off x="1324708" y="1652954"/>
            <a:ext cx="2590800" cy="9612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DE25047-EBC0-420A-B6F1-C56FCF515F83}"/>
              </a:ext>
            </a:extLst>
          </p:cNvPr>
          <p:cNvSpPr/>
          <p:nvPr/>
        </p:nvSpPr>
        <p:spPr>
          <a:xfrm>
            <a:off x="4079631" y="927340"/>
            <a:ext cx="2860431" cy="1147645"/>
          </a:xfrm>
          <a:prstGeom prst="wedgeRoundRectCallout">
            <a:avLst>
              <a:gd name="adj1" fmla="val -55260"/>
              <a:gd name="adj2" fmla="val 72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เป็นส่วนนึงของ</a:t>
            </a:r>
            <a:r>
              <a:rPr lang="en-AU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52208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1E94-6293-4AA3-B4CB-90189912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141B-5BE9-4D25-BAF5-B7392262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https://www.python.org/downloads/</a:t>
            </a:r>
            <a:endParaRPr lang="en-AU" dirty="0"/>
          </a:p>
          <a:p>
            <a:r>
              <a:rPr lang="th-TH" dirty="0"/>
              <a:t>เลือก</a:t>
            </a:r>
            <a:r>
              <a:rPr lang="en-AU" dirty="0"/>
              <a:t> Add to Path</a:t>
            </a:r>
            <a:endParaRPr lang="th-TH" dirty="0"/>
          </a:p>
          <a:p>
            <a:r>
              <a:rPr lang="th-TH" dirty="0"/>
              <a:t>ติดตั้งไว้ที่</a:t>
            </a:r>
            <a:r>
              <a:rPr lang="en-AU" dirty="0"/>
              <a:t> C:\Python38</a:t>
            </a:r>
          </a:p>
          <a:p>
            <a:r>
              <a:rPr lang="th-TH" dirty="0"/>
              <a:t>ทดสอบว่าติดตั้งสำเร็จ โดยเปิด</a:t>
            </a:r>
            <a:r>
              <a:rPr lang="en-AU" dirty="0"/>
              <a:t> IDLE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0F95-EBB5-4BB6-9734-D3C0F06F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370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39B0-EBD0-429C-91EA-4CC53B4C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2B06A-2A97-4044-943D-8252B134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2A006-281D-45D2-81FA-CCA37B4319A6}"/>
              </a:ext>
            </a:extLst>
          </p:cNvPr>
          <p:cNvSpPr/>
          <p:nvPr/>
        </p:nvSpPr>
        <p:spPr>
          <a:xfrm>
            <a:off x="838200" y="1535502"/>
            <a:ext cx="2664125" cy="1893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</a:p>
          <a:p>
            <a:pPr algn="ctr"/>
            <a:r>
              <a:rPr lang="en-AU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120 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8E69D-DC13-48A6-9500-2C276E1CEB11}"/>
              </a:ext>
            </a:extLst>
          </p:cNvPr>
          <p:cNvSpPr/>
          <p:nvPr/>
        </p:nvSpPr>
        <p:spPr>
          <a:xfrm>
            <a:off x="4763937" y="1535502"/>
            <a:ext cx="2664125" cy="18934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E0C48-6FC6-4308-B760-90F831272214}"/>
              </a:ext>
            </a:extLst>
          </p:cNvPr>
          <p:cNvSpPr txBox="1"/>
          <p:nvPr/>
        </p:nvSpPr>
        <p:spPr>
          <a:xfrm>
            <a:off x="4717929" y="3687792"/>
            <a:ext cx="5001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venv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</a:t>
            </a:r>
            <a:r>
              <a:rPr lang="en-AU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copy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AU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ที่เรากำหนดไว้แยกตัวออกมา เพื่อทำการสร้างเว็บไซต์โดยเฉพาะ</a:t>
            </a:r>
            <a:endParaRPr lang="en-AU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61D0-DE07-4033-800D-763F8ADF8F09}"/>
              </a:ext>
            </a:extLst>
          </p:cNvPr>
          <p:cNvSpPr/>
          <p:nvPr/>
        </p:nvSpPr>
        <p:spPr>
          <a:xfrm>
            <a:off x="5204605" y="1794294"/>
            <a:ext cx="1696527" cy="92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</a:p>
          <a:p>
            <a:pPr algn="ctr"/>
            <a:r>
              <a:rPr lang="en-AU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packages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0D08AF-2D20-412A-9071-8525CD7B8673}"/>
              </a:ext>
            </a:extLst>
          </p:cNvPr>
          <p:cNvSpPr/>
          <p:nvPr/>
        </p:nvSpPr>
        <p:spPr>
          <a:xfrm>
            <a:off x="3019245" y="1863306"/>
            <a:ext cx="2099096" cy="449071"/>
          </a:xfrm>
          <a:custGeom>
            <a:avLst/>
            <a:gdLst>
              <a:gd name="connsiteX0" fmla="*/ 0 w 2348670"/>
              <a:gd name="connsiteY0" fmla="*/ 448573 h 449071"/>
              <a:gd name="connsiteX1" fmla="*/ 34506 w 2348670"/>
              <a:gd name="connsiteY1" fmla="*/ 362309 h 449071"/>
              <a:gd name="connsiteX2" fmla="*/ 189781 w 2348670"/>
              <a:gd name="connsiteY2" fmla="*/ 241539 h 449071"/>
              <a:gd name="connsiteX3" fmla="*/ 241540 w 2348670"/>
              <a:gd name="connsiteY3" fmla="*/ 207034 h 449071"/>
              <a:gd name="connsiteX4" fmla="*/ 293298 w 2348670"/>
              <a:gd name="connsiteY4" fmla="*/ 172528 h 449071"/>
              <a:gd name="connsiteX5" fmla="*/ 414068 w 2348670"/>
              <a:gd name="connsiteY5" fmla="*/ 120769 h 449071"/>
              <a:gd name="connsiteX6" fmla="*/ 465827 w 2348670"/>
              <a:gd name="connsiteY6" fmla="*/ 86264 h 449071"/>
              <a:gd name="connsiteX7" fmla="*/ 552091 w 2348670"/>
              <a:gd name="connsiteY7" fmla="*/ 69011 h 449071"/>
              <a:gd name="connsiteX8" fmla="*/ 655608 w 2348670"/>
              <a:gd name="connsiteY8" fmla="*/ 34505 h 449071"/>
              <a:gd name="connsiteX9" fmla="*/ 707366 w 2348670"/>
              <a:gd name="connsiteY9" fmla="*/ 17252 h 449071"/>
              <a:gd name="connsiteX10" fmla="*/ 828136 w 2348670"/>
              <a:gd name="connsiteY10" fmla="*/ 0 h 449071"/>
              <a:gd name="connsiteX11" fmla="*/ 1414732 w 2348670"/>
              <a:gd name="connsiteY11" fmla="*/ 17252 h 449071"/>
              <a:gd name="connsiteX12" fmla="*/ 1466491 w 2348670"/>
              <a:gd name="connsiteY12" fmla="*/ 34505 h 449071"/>
              <a:gd name="connsiteX13" fmla="*/ 1535502 w 2348670"/>
              <a:gd name="connsiteY13" fmla="*/ 51758 h 449071"/>
              <a:gd name="connsiteX14" fmla="*/ 1587261 w 2348670"/>
              <a:gd name="connsiteY14" fmla="*/ 69011 h 449071"/>
              <a:gd name="connsiteX15" fmla="*/ 1673525 w 2348670"/>
              <a:gd name="connsiteY15" fmla="*/ 86264 h 449071"/>
              <a:gd name="connsiteX16" fmla="*/ 1742536 w 2348670"/>
              <a:gd name="connsiteY16" fmla="*/ 103517 h 449071"/>
              <a:gd name="connsiteX17" fmla="*/ 1794295 w 2348670"/>
              <a:gd name="connsiteY17" fmla="*/ 120769 h 449071"/>
              <a:gd name="connsiteX18" fmla="*/ 1966823 w 2348670"/>
              <a:gd name="connsiteY18" fmla="*/ 155275 h 449071"/>
              <a:gd name="connsiteX19" fmla="*/ 2070340 w 2348670"/>
              <a:gd name="connsiteY19" fmla="*/ 189781 h 449071"/>
              <a:gd name="connsiteX20" fmla="*/ 2122098 w 2348670"/>
              <a:gd name="connsiteY20" fmla="*/ 207034 h 449071"/>
              <a:gd name="connsiteX21" fmla="*/ 2225615 w 2348670"/>
              <a:gd name="connsiteY21" fmla="*/ 276045 h 449071"/>
              <a:gd name="connsiteX22" fmla="*/ 2329132 w 2348670"/>
              <a:gd name="connsiteY22" fmla="*/ 345056 h 449071"/>
              <a:gd name="connsiteX23" fmla="*/ 2294627 w 2348670"/>
              <a:gd name="connsiteY23" fmla="*/ 293298 h 449071"/>
              <a:gd name="connsiteX24" fmla="*/ 2277374 w 2348670"/>
              <a:gd name="connsiteY24" fmla="*/ 241539 h 449071"/>
              <a:gd name="connsiteX25" fmla="*/ 2329132 w 2348670"/>
              <a:gd name="connsiteY25" fmla="*/ 276045 h 449071"/>
              <a:gd name="connsiteX26" fmla="*/ 2346385 w 2348670"/>
              <a:gd name="connsiteY26" fmla="*/ 414068 h 449071"/>
              <a:gd name="connsiteX27" fmla="*/ 2294627 w 2348670"/>
              <a:gd name="connsiteY27" fmla="*/ 448573 h 449071"/>
              <a:gd name="connsiteX28" fmla="*/ 2191110 w 2348670"/>
              <a:gd name="connsiteY28" fmla="*/ 396815 h 449071"/>
              <a:gd name="connsiteX29" fmla="*/ 2104846 w 2348670"/>
              <a:gd name="connsiteY29" fmla="*/ 379562 h 44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48670" h="449071">
                <a:moveTo>
                  <a:pt x="0" y="448573"/>
                </a:moveTo>
                <a:cubicBezTo>
                  <a:pt x="11502" y="419818"/>
                  <a:pt x="18092" y="388571"/>
                  <a:pt x="34506" y="362309"/>
                </a:cubicBezTo>
                <a:cubicBezTo>
                  <a:pt x="63464" y="315977"/>
                  <a:pt x="154559" y="265020"/>
                  <a:pt x="189781" y="241539"/>
                </a:cubicBezTo>
                <a:lnTo>
                  <a:pt x="241540" y="207034"/>
                </a:lnTo>
                <a:cubicBezTo>
                  <a:pt x="258793" y="195532"/>
                  <a:pt x="273627" y="179085"/>
                  <a:pt x="293298" y="172528"/>
                </a:cubicBezTo>
                <a:cubicBezTo>
                  <a:pt x="351368" y="153171"/>
                  <a:pt x="354370" y="154882"/>
                  <a:pt x="414068" y="120769"/>
                </a:cubicBezTo>
                <a:cubicBezTo>
                  <a:pt x="432071" y="110481"/>
                  <a:pt x="446412" y="93545"/>
                  <a:pt x="465827" y="86264"/>
                </a:cubicBezTo>
                <a:cubicBezTo>
                  <a:pt x="493284" y="75968"/>
                  <a:pt x="523800" y="76727"/>
                  <a:pt x="552091" y="69011"/>
                </a:cubicBezTo>
                <a:cubicBezTo>
                  <a:pt x="587182" y="59441"/>
                  <a:pt x="621102" y="46007"/>
                  <a:pt x="655608" y="34505"/>
                </a:cubicBezTo>
                <a:cubicBezTo>
                  <a:pt x="672861" y="28754"/>
                  <a:pt x="689363" y="19824"/>
                  <a:pt x="707366" y="17252"/>
                </a:cubicBezTo>
                <a:lnTo>
                  <a:pt x="828136" y="0"/>
                </a:lnTo>
                <a:cubicBezTo>
                  <a:pt x="1023668" y="5751"/>
                  <a:pt x="1219401" y="6694"/>
                  <a:pt x="1414732" y="17252"/>
                </a:cubicBezTo>
                <a:cubicBezTo>
                  <a:pt x="1432892" y="18234"/>
                  <a:pt x="1449004" y="29509"/>
                  <a:pt x="1466491" y="34505"/>
                </a:cubicBezTo>
                <a:cubicBezTo>
                  <a:pt x="1489290" y="41019"/>
                  <a:pt x="1512703" y="45244"/>
                  <a:pt x="1535502" y="51758"/>
                </a:cubicBezTo>
                <a:cubicBezTo>
                  <a:pt x="1552989" y="56754"/>
                  <a:pt x="1569618" y="64600"/>
                  <a:pt x="1587261" y="69011"/>
                </a:cubicBezTo>
                <a:cubicBezTo>
                  <a:pt x="1615710" y="76123"/>
                  <a:pt x="1644899" y="79903"/>
                  <a:pt x="1673525" y="86264"/>
                </a:cubicBezTo>
                <a:cubicBezTo>
                  <a:pt x="1696672" y="91408"/>
                  <a:pt x="1719737" y="97003"/>
                  <a:pt x="1742536" y="103517"/>
                </a:cubicBezTo>
                <a:cubicBezTo>
                  <a:pt x="1760022" y="108513"/>
                  <a:pt x="1776575" y="116680"/>
                  <a:pt x="1794295" y="120769"/>
                </a:cubicBezTo>
                <a:cubicBezTo>
                  <a:pt x="1851441" y="133956"/>
                  <a:pt x="1911184" y="136729"/>
                  <a:pt x="1966823" y="155275"/>
                </a:cubicBezTo>
                <a:lnTo>
                  <a:pt x="2070340" y="189781"/>
                </a:lnTo>
                <a:lnTo>
                  <a:pt x="2122098" y="207034"/>
                </a:lnTo>
                <a:cubicBezTo>
                  <a:pt x="2287215" y="372148"/>
                  <a:pt x="2075803" y="176171"/>
                  <a:pt x="2225615" y="276045"/>
                </a:cubicBezTo>
                <a:cubicBezTo>
                  <a:pt x="2354851" y="362202"/>
                  <a:pt x="2206064" y="304033"/>
                  <a:pt x="2329132" y="345056"/>
                </a:cubicBezTo>
                <a:cubicBezTo>
                  <a:pt x="2317630" y="327803"/>
                  <a:pt x="2303900" y="311844"/>
                  <a:pt x="2294627" y="293298"/>
                </a:cubicBezTo>
                <a:cubicBezTo>
                  <a:pt x="2286494" y="277032"/>
                  <a:pt x="2261108" y="249672"/>
                  <a:pt x="2277374" y="241539"/>
                </a:cubicBezTo>
                <a:cubicBezTo>
                  <a:pt x="2295920" y="232266"/>
                  <a:pt x="2311879" y="264543"/>
                  <a:pt x="2329132" y="276045"/>
                </a:cubicBezTo>
                <a:cubicBezTo>
                  <a:pt x="2334883" y="322053"/>
                  <a:pt x="2355478" y="368603"/>
                  <a:pt x="2346385" y="414068"/>
                </a:cubicBezTo>
                <a:cubicBezTo>
                  <a:pt x="2342319" y="434400"/>
                  <a:pt x="2315080" y="445164"/>
                  <a:pt x="2294627" y="448573"/>
                </a:cubicBezTo>
                <a:cubicBezTo>
                  <a:pt x="2259731" y="454389"/>
                  <a:pt x="2216346" y="407630"/>
                  <a:pt x="2191110" y="396815"/>
                </a:cubicBezTo>
                <a:cubicBezTo>
                  <a:pt x="2147598" y="378167"/>
                  <a:pt x="2138273" y="379562"/>
                  <a:pt x="2104846" y="3795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93085-C41B-4E61-8944-E7B721D76F4F}"/>
              </a:ext>
            </a:extLst>
          </p:cNvPr>
          <p:cNvSpPr/>
          <p:nvPr/>
        </p:nvSpPr>
        <p:spPr>
          <a:xfrm>
            <a:off x="8439510" y="2136709"/>
            <a:ext cx="1466490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django</a:t>
            </a:r>
            <a:endParaRPr lang="en-AU" sz="2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61C9BD-266F-45CC-A54A-2108AF07195F}"/>
              </a:ext>
            </a:extLst>
          </p:cNvPr>
          <p:cNvSpPr/>
          <p:nvPr/>
        </p:nvSpPr>
        <p:spPr>
          <a:xfrm>
            <a:off x="6987396" y="2191109"/>
            <a:ext cx="1535502" cy="258793"/>
          </a:xfrm>
          <a:custGeom>
            <a:avLst/>
            <a:gdLst>
              <a:gd name="connsiteX0" fmla="*/ 1535502 w 1535502"/>
              <a:gd name="connsiteY0" fmla="*/ 258793 h 258793"/>
              <a:gd name="connsiteX1" fmla="*/ 1242204 w 1535502"/>
              <a:gd name="connsiteY1" fmla="*/ 189782 h 258793"/>
              <a:gd name="connsiteX2" fmla="*/ 1155940 w 1535502"/>
              <a:gd name="connsiteY2" fmla="*/ 172529 h 258793"/>
              <a:gd name="connsiteX3" fmla="*/ 1052423 w 1535502"/>
              <a:gd name="connsiteY3" fmla="*/ 138023 h 258793"/>
              <a:gd name="connsiteX4" fmla="*/ 1000664 w 1535502"/>
              <a:gd name="connsiteY4" fmla="*/ 120770 h 258793"/>
              <a:gd name="connsiteX5" fmla="*/ 931653 w 1535502"/>
              <a:gd name="connsiteY5" fmla="*/ 86265 h 258793"/>
              <a:gd name="connsiteX6" fmla="*/ 741872 w 1535502"/>
              <a:gd name="connsiteY6" fmla="*/ 69012 h 258793"/>
              <a:gd name="connsiteX7" fmla="*/ 638355 w 1535502"/>
              <a:gd name="connsiteY7" fmla="*/ 51759 h 258793"/>
              <a:gd name="connsiteX8" fmla="*/ 172529 w 1535502"/>
              <a:gd name="connsiteY8" fmla="*/ 69012 h 258793"/>
              <a:gd name="connsiteX9" fmla="*/ 103517 w 1535502"/>
              <a:gd name="connsiteY9" fmla="*/ 51759 h 258793"/>
              <a:gd name="connsiteX10" fmla="*/ 207034 w 1535502"/>
              <a:gd name="connsiteY10" fmla="*/ 17253 h 258793"/>
              <a:gd name="connsiteX11" fmla="*/ 155276 w 1535502"/>
              <a:gd name="connsiteY11" fmla="*/ 0 h 258793"/>
              <a:gd name="connsiteX12" fmla="*/ 17253 w 1535502"/>
              <a:gd name="connsiteY12" fmla="*/ 34506 h 258793"/>
              <a:gd name="connsiteX13" fmla="*/ 0 w 1535502"/>
              <a:gd name="connsiteY13" fmla="*/ 86265 h 258793"/>
              <a:gd name="connsiteX14" fmla="*/ 69012 w 1535502"/>
              <a:gd name="connsiteY14" fmla="*/ 172529 h 258793"/>
              <a:gd name="connsiteX15" fmla="*/ 172529 w 1535502"/>
              <a:gd name="connsiteY15" fmla="*/ 207034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35502" h="258793">
                <a:moveTo>
                  <a:pt x="1535502" y="258793"/>
                </a:moveTo>
                <a:lnTo>
                  <a:pt x="1242204" y="189782"/>
                </a:lnTo>
                <a:cubicBezTo>
                  <a:pt x="1213609" y="183283"/>
                  <a:pt x="1184231" y="180245"/>
                  <a:pt x="1155940" y="172529"/>
                </a:cubicBezTo>
                <a:cubicBezTo>
                  <a:pt x="1120849" y="162959"/>
                  <a:pt x="1086929" y="149525"/>
                  <a:pt x="1052423" y="138023"/>
                </a:cubicBezTo>
                <a:cubicBezTo>
                  <a:pt x="1035170" y="132272"/>
                  <a:pt x="1016930" y="128903"/>
                  <a:pt x="1000664" y="120770"/>
                </a:cubicBezTo>
                <a:cubicBezTo>
                  <a:pt x="977660" y="109268"/>
                  <a:pt x="956872" y="91309"/>
                  <a:pt x="931653" y="86265"/>
                </a:cubicBezTo>
                <a:cubicBezTo>
                  <a:pt x="869365" y="73808"/>
                  <a:pt x="804958" y="76434"/>
                  <a:pt x="741872" y="69012"/>
                </a:cubicBezTo>
                <a:cubicBezTo>
                  <a:pt x="707130" y="64925"/>
                  <a:pt x="672861" y="57510"/>
                  <a:pt x="638355" y="51759"/>
                </a:cubicBezTo>
                <a:cubicBezTo>
                  <a:pt x="483080" y="57510"/>
                  <a:pt x="327911" y="69012"/>
                  <a:pt x="172529" y="69012"/>
                </a:cubicBezTo>
                <a:cubicBezTo>
                  <a:pt x="148817" y="69012"/>
                  <a:pt x="90364" y="71489"/>
                  <a:pt x="103517" y="51759"/>
                </a:cubicBezTo>
                <a:cubicBezTo>
                  <a:pt x="123692" y="21495"/>
                  <a:pt x="207034" y="17253"/>
                  <a:pt x="207034" y="17253"/>
                </a:cubicBezTo>
                <a:cubicBezTo>
                  <a:pt x="189781" y="11502"/>
                  <a:pt x="173462" y="0"/>
                  <a:pt x="155276" y="0"/>
                </a:cubicBezTo>
                <a:cubicBezTo>
                  <a:pt x="113638" y="0"/>
                  <a:pt x="58095" y="20892"/>
                  <a:pt x="17253" y="34506"/>
                </a:cubicBezTo>
                <a:cubicBezTo>
                  <a:pt x="11502" y="51759"/>
                  <a:pt x="0" y="68079"/>
                  <a:pt x="0" y="86265"/>
                </a:cubicBezTo>
                <a:cubicBezTo>
                  <a:pt x="0" y="134075"/>
                  <a:pt x="29270" y="154866"/>
                  <a:pt x="69012" y="172529"/>
                </a:cubicBezTo>
                <a:cubicBezTo>
                  <a:pt x="102249" y="187301"/>
                  <a:pt x="172529" y="207034"/>
                  <a:pt x="172529" y="2070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CACEC8-45CF-4535-A27D-139CCC0BDD02}"/>
              </a:ext>
            </a:extLst>
          </p:cNvPr>
          <p:cNvSpPr/>
          <p:nvPr/>
        </p:nvSpPr>
        <p:spPr>
          <a:xfrm>
            <a:off x="1381663" y="5922808"/>
            <a:ext cx="9972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virtualenv</a:t>
            </a:r>
            <a:r>
              <a:rPr lang="en-AU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(virtual environment)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ช่วยในการแยก </a:t>
            </a:r>
            <a:r>
              <a:rPr lang="en-AU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environment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ในการทำงาน </a:t>
            </a:r>
            <a:r>
              <a:rPr lang="en-AU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ของแต่ละโปรเจคออกจากกัน</a:t>
            </a:r>
            <a:endParaRPr lang="en-AU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41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581</Words>
  <Application>Microsoft Office PowerPoint</Application>
  <PresentationFormat>Widescreen</PresentationFormat>
  <Paragraphs>127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ทำความรู้จัก Python Django</vt:lpstr>
      <vt:lpstr>ทำความรู้จัก Python Django</vt:lpstr>
      <vt:lpstr>ทำความรู้จัก Python Django</vt:lpstr>
      <vt:lpstr>รู้จักเครื่องมือที่ใช้ในการสร้างเว็บไซต์</vt:lpstr>
      <vt:lpstr>รู้จักเครื่องมือที่ใช้ในการสร้างเว็บไซต์</vt:lpstr>
      <vt:lpstr>Install Python</vt:lpstr>
      <vt:lpstr>Virtual Environment</vt:lpstr>
      <vt:lpstr>Virtual Environment</vt:lpstr>
      <vt:lpstr>Virtual Environment</vt:lpstr>
      <vt:lpstr>Virtual Environment</vt:lpstr>
      <vt:lpstr>Virtual Environment</vt:lpstr>
      <vt:lpstr>Virtual Environment</vt:lpstr>
      <vt:lpstr>Virtual Environment</vt:lpstr>
      <vt:lpstr>Run Django</vt:lpstr>
      <vt:lpstr>Browse Web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IT375</dc:title>
  <dc:creator>Ratchakoon Pruengkarn</dc:creator>
  <cp:lastModifiedBy>Ratchakoon Pruengkarn</cp:lastModifiedBy>
  <cp:revision>34</cp:revision>
  <dcterms:created xsi:type="dcterms:W3CDTF">2020-05-26T07:52:31Z</dcterms:created>
  <dcterms:modified xsi:type="dcterms:W3CDTF">2020-07-02T03:44:39Z</dcterms:modified>
</cp:coreProperties>
</file>