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2FF"/>
    <a:srgbClr val="6DC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510" autoAdjust="0"/>
  </p:normalViewPr>
  <p:slideViewPr>
    <p:cSldViewPr snapToGrid="0">
      <p:cViewPr varScale="1">
        <p:scale>
          <a:sx n="82" d="100"/>
          <a:sy n="82" d="100"/>
        </p:scale>
        <p:origin x="15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631-54B1-48E6-A9AE-E2FEE8DCC965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55944-EB71-4592-BD4B-F7115D0A9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59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24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manage.py</a:t>
            </a:r>
          </a:p>
          <a:p>
            <a:pPr marL="171450" indent="-171450">
              <a:buFontTx/>
              <a:buChar char="-"/>
            </a:pPr>
            <a:r>
              <a:rPr lang="th-TH" dirty="0"/>
              <a:t>ไฟล์หลักที่ใช้ในการจัดการเว็บ</a:t>
            </a:r>
          </a:p>
          <a:p>
            <a:pPr marL="0" indent="0">
              <a:buFontTx/>
              <a:buNone/>
            </a:pPr>
            <a:endParaRPr lang="th-TH" dirty="0"/>
          </a:p>
          <a:p>
            <a:pPr marL="0" indent="0">
              <a:buFontTx/>
              <a:buNone/>
            </a:pPr>
            <a:r>
              <a:rPr lang="en-AU" dirty="0"/>
              <a:t>db.sqlite3</a:t>
            </a:r>
          </a:p>
          <a:p>
            <a:pPr marL="171450" indent="-171450">
              <a:buFontTx/>
              <a:buChar char="-"/>
            </a:pPr>
            <a:r>
              <a:rPr lang="th-TH" dirty="0"/>
              <a:t>ฐานข้อมูลของเว็บ โดยใช้</a:t>
            </a:r>
            <a:r>
              <a:rPr lang="en-AU" dirty="0"/>
              <a:t> </a:t>
            </a:r>
            <a:r>
              <a:rPr lang="en-AU" dirty="0" err="1"/>
              <a:t>sqlite</a:t>
            </a:r>
            <a:r>
              <a:rPr lang="th-TH" dirty="0"/>
              <a:t> ที่ติดตั้งมากับ</a:t>
            </a:r>
            <a:r>
              <a:rPr lang="en-AU" dirty="0"/>
              <a:t> python</a:t>
            </a:r>
            <a:r>
              <a:rPr lang="th-TH" dirty="0"/>
              <a:t> อยู่แล้ว</a:t>
            </a:r>
          </a:p>
          <a:p>
            <a:pPr marL="171450" indent="-171450">
              <a:buFontTx/>
              <a:buChar char="-"/>
            </a:pPr>
            <a:r>
              <a:rPr lang="th-TH" dirty="0"/>
              <a:t>ทั้งนี้สามารถใช้ฐานข้อมูลตัวอื่นก็ได้ เช่น</a:t>
            </a:r>
            <a:r>
              <a:rPr lang="en-AU" dirty="0"/>
              <a:t>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PostgreSQL,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ข้อเสียของ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จะไม่มีหน้า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70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8902-8401-46EB-9CA2-BE01C1294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276BF-10CE-41E7-BE6B-AE637C511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61B0-A5D0-4A34-BCA0-B2E93898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8E637067-6E96-407E-932C-BC7D980752C7}" type="datetime1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7007-5BD4-4AAB-8C88-19A0941B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E2EB-9490-4461-8449-0CFEEF43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2BD9F0-2940-49A0-B0B0-E66D3E05FF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" y="0"/>
            <a:ext cx="1078302" cy="35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3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6B1B-DCC2-4F41-BAA2-E8ECCC44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63C3B-0375-4C46-A3CC-1A45309B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2669-4882-4938-B826-2D90D880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0903-EBF7-48C2-8550-1833C12F0AA6}" type="datetime1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CF83-C484-4D83-B681-43CDB106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6C52-9CB8-454F-ABF3-1E962163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13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C21A2-268A-41D1-889B-C648D71D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93842-A791-4F02-92E3-D38AA857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A9B3-BF65-4F25-811F-248478AB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9BD-B01A-4CEF-A6CB-21D7A6F8D6F2}" type="datetime1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5886-8D6D-42F9-B7C9-511BFA62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E18B-69FA-4D51-BBE7-14D18480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1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D9A5-10DD-4D1B-AF7E-37C9A82F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08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160B-B9FC-458B-9EAC-DED911CB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041001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99650-47FC-4343-B12F-7EA74707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4"/>
            <a:ext cx="2743200" cy="250166"/>
          </a:xfrm>
        </p:spPr>
        <p:txBody>
          <a:bodyPr/>
          <a:lstStyle/>
          <a:p>
            <a:fld id="{C64969CA-26E5-45A2-B10F-C1180E7CBD2D}" type="datetime1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6055-5C62-4D16-9C21-BE8338AB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4"/>
            <a:ext cx="4114800" cy="250166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B89F-62F2-43E8-898A-F4C36D8C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50166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44C0-592B-4C48-AC39-A577FC93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B1B3-FF16-425D-AAAE-5D2DD9D0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C7B-2CA9-49AC-85A8-8D2CD183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204-BE50-4E48-9789-6C6AAA30A7A2}" type="datetime1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22AF-BF21-4386-A3A1-7905E681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833B-EC70-4714-9ED5-A38D515B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9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5245-19BC-4498-A3DB-849EB150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8740-1B39-4E95-A3FF-E42DCDB2B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76F7-12A3-4055-8065-975B6662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0190-405B-4512-9253-C110B2CC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C3F-BE4F-4851-AF67-8A75069083E7}" type="datetime1">
              <a:rPr lang="en-AU" smtClean="0"/>
              <a:t>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2E204-8BE3-46E6-97FC-F3DFC061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EF82E-35F3-45F0-9A65-2337AD99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2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86DD-50F7-4E59-BEDA-184A29CB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6556-7DB3-4198-B866-E39749B2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E3DB6-B807-4520-A54D-AE322F85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DE34F-7FC1-448D-9223-6F2A185BE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8FEF9-D16E-4D43-8D77-A34572FE8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F15F6-2A49-446E-8ABC-0B2FF0A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711-E32B-4CCD-82F0-95CC8451035B}" type="datetime1">
              <a:rPr lang="en-AU" smtClean="0"/>
              <a:t>2/07/2020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666B2-1DA0-4BB1-B4E8-C420F58B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699E6-4462-40A3-86B8-CD111F2C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6F5-5275-4F28-86DA-01976C43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B469D-9BF5-4F2A-ABC3-58725080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97-ED60-462F-A348-14836DED808A}" type="datetime1">
              <a:rPr lang="en-AU" smtClean="0"/>
              <a:t>2/07/2020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C015-D3BB-47A6-8C07-91C73248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C7745-007F-4E04-B06B-5563619A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38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E6444-662C-4072-A72A-F8FCD31A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3"/>
            <a:ext cx="2743200" cy="240222"/>
          </a:xfrm>
        </p:spPr>
        <p:txBody>
          <a:bodyPr/>
          <a:lstStyle/>
          <a:p>
            <a:fld id="{E97282B5-37CB-4082-B12E-83D5EDF75E4A}" type="datetime1">
              <a:rPr lang="en-AU" smtClean="0"/>
              <a:t>2/07/2020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85C4A-6B2C-4FD8-B10A-DFDF85B3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3"/>
            <a:ext cx="4114800" cy="240222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8964-163A-44C8-89F3-C477EEC1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40222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76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33AC-FDE9-401E-AD9E-CEAFF8FA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4609-9063-4B4E-9024-00909A24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B021B-6992-4187-9D41-8032C6749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FCCF4-44DA-42DB-8D5E-50B75DC7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990E-F309-4F24-BA9A-9107C2FDEECF}" type="datetime1">
              <a:rPr lang="en-AU" smtClean="0"/>
              <a:t>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DDE3E-6267-4B36-8E9D-E9EB036A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3E854-995D-4102-ACFE-C494C56B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73E8-A8F2-4DDB-8E6A-3FFCC6D0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3DBD1-7C92-4279-873A-B95692690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25375-3D4B-45E6-9D3E-EA395DD5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AA474-9C92-4D2E-9030-0C47CB36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DB83-2A7E-4062-A2D1-F8DFAD5107D5}" type="datetime1">
              <a:rPr lang="en-AU" smtClean="0"/>
              <a:t>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8E835-76DF-4A70-B7C8-B5BFD79B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4EF4B-1874-4F32-A690-ED4887EE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5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E86D0-94A1-4717-8771-8599235A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26D6-2BD3-42A1-9C50-FA4D00678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E859-AAFA-4695-879D-F62C6535A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0579ABAF-0E04-4612-BCFD-9F946A6B758B}" type="datetime1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A7BC-0CE5-4032-9B3A-6433F669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803F-C0D4-4360-8861-8DBB7D6C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46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TH Sarabun New" panose="020B0500040200020003" pitchFamily="34" charset="-34"/>
          <a:ea typeface="+mj-ea"/>
          <a:cs typeface="TH Sarabun New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J4qZY_akX0&amp;feature=youtu.be&amp;fbclid=IwAR2Kch3dMN4bEb3dmF5JANTRDrqurbzWXmphGSErpg3sLyLEaO50Gs_aJZ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8000/admi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gyaan.com/django/best-practice-to-structure-django-project-directories-and-fil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ublimetext.com/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B70E-8E56-4809-A720-9F735A617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Django 50 Hrs by Uncle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05082-2A72-4E86-8501-57519AF87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EP2</a:t>
            </a:r>
            <a:endParaRPr lang="th-TH" dirty="0"/>
          </a:p>
          <a:p>
            <a:r>
              <a:rPr lang="en-AU" dirty="0">
                <a:hlinkClick r:id="rId3"/>
              </a:rPr>
              <a:t>https://www.youtube.com/watch?v=CJ4qZY_akX0&amp;feature=youtu.be&amp;fbclid=IwAR2Kch3dMN4bEb3dmF5JANTRDrqurbzWXmphGSErpg3sLyLEaO50Gs_aJZM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F3892-BA08-4DF2-8C92-00FFB148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44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416F-A9BA-4F63-A62B-D095E675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Create Superuser (admin)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E2BD8-5976-4922-A6D5-0B482A24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040A3-1432-409A-94FD-9206E2AAA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เปิด</a:t>
            </a:r>
            <a:r>
              <a:rPr lang="en-AU" dirty="0"/>
              <a:t> command prompt</a:t>
            </a:r>
            <a:r>
              <a:rPr lang="th-TH" dirty="0"/>
              <a:t> หน้าใหม่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createsuperuser</a:t>
            </a:r>
            <a:endParaRPr lang="en-AU" dirty="0"/>
          </a:p>
          <a:p>
            <a:r>
              <a:rPr lang="en-AU" dirty="0" err="1"/>
              <a:t>Usename</a:t>
            </a:r>
            <a:r>
              <a:rPr lang="en-AU" dirty="0"/>
              <a:t>: admin</a:t>
            </a:r>
          </a:p>
          <a:p>
            <a:r>
              <a:rPr lang="en-AU" dirty="0"/>
              <a:t>Email address:</a:t>
            </a:r>
            <a:r>
              <a:rPr lang="th-TH" dirty="0"/>
              <a:t> ไม่ต้องใส่</a:t>
            </a:r>
          </a:p>
          <a:p>
            <a:r>
              <a:rPr lang="en-AU" dirty="0"/>
              <a:t>Password: admin</a:t>
            </a:r>
          </a:p>
          <a:p>
            <a:r>
              <a:rPr lang="en-AU" dirty="0"/>
              <a:t>Password (again): admin</a:t>
            </a:r>
          </a:p>
          <a:p>
            <a:r>
              <a:rPr lang="th-TH" dirty="0"/>
              <a:t>ระบบจะเตือนว่า</a:t>
            </a:r>
            <a:r>
              <a:rPr lang="en-AU" dirty="0"/>
              <a:t> password</a:t>
            </a:r>
            <a:r>
              <a:rPr lang="th-TH" dirty="0"/>
              <a:t> สั้นและธรรมดาไป</a:t>
            </a:r>
          </a:p>
          <a:p>
            <a:r>
              <a:rPr lang="th-TH" dirty="0"/>
              <a:t>ให้เราพิมพ์</a:t>
            </a:r>
            <a:r>
              <a:rPr lang="en-AU" dirty="0"/>
              <a:t> y</a:t>
            </a:r>
            <a:r>
              <a:rPr lang="th-TH" dirty="0"/>
              <a:t> เพื่อให้</a:t>
            </a:r>
            <a:r>
              <a:rPr lang="en-AU" dirty="0"/>
              <a:t> python </a:t>
            </a:r>
            <a:r>
              <a:rPr lang="th-TH" dirty="0"/>
              <a:t>ทำการสร้าง</a:t>
            </a:r>
            <a:r>
              <a:rPr lang="en-AU" dirty="0"/>
              <a:t> username, password</a:t>
            </a:r>
            <a:r>
              <a:rPr lang="th-TH" dirty="0"/>
              <a:t> ตามที่ต้องการ</a:t>
            </a:r>
          </a:p>
          <a:p>
            <a:r>
              <a:rPr lang="th-TH" dirty="0"/>
              <a:t>ทั้งนี้สามารถแก้ไข</a:t>
            </a:r>
            <a:r>
              <a:rPr lang="en-AU" dirty="0"/>
              <a:t> password</a:t>
            </a:r>
            <a:r>
              <a:rPr lang="th-TH" dirty="0"/>
              <a:t> </a:t>
            </a:r>
            <a:r>
              <a:rPr lang="th-TH"/>
              <a:t>ได้ภายหลัง</a:t>
            </a:r>
            <a:endParaRPr lang="en-AU" dirty="0"/>
          </a:p>
          <a:p>
            <a:pPr lvl="1"/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C3A38B-8B86-415C-AE5D-D3BD2D8D6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954" y="738695"/>
            <a:ext cx="6529754" cy="342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5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6DA3-1065-4767-BC8C-DA8125ED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Login Admin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24CF8-9E45-463C-9B89-F8FF9D4B3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http://localhost:8000/admin</a:t>
            </a:r>
            <a:endParaRPr lang="en-AU" dirty="0"/>
          </a:p>
          <a:p>
            <a:r>
              <a:rPr lang="en-AU" dirty="0"/>
              <a:t>Username: admin</a:t>
            </a:r>
          </a:p>
          <a:p>
            <a:r>
              <a:rPr lang="en-AU" dirty="0"/>
              <a:t>Password: admin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18107-7731-49DF-BADE-23DFCE5C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11</a:t>
            </a:fld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B3CE4-95DA-415F-B366-DE608D8F9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301" y="0"/>
            <a:ext cx="6350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88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2FB9E-C623-4A5F-B0AF-00E23BB4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12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AA1BB-AFFC-474B-9C01-220300C3C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875" y="0"/>
            <a:ext cx="6338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09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007754-E423-48C7-85DD-0D744114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Create Users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48313-885E-473A-B2CA-CC4147D8F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คลิกปุ่ม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Add</a:t>
            </a:r>
            <a:r>
              <a:rPr lang="th-TH" dirty="0"/>
              <a:t> ที่</a:t>
            </a:r>
            <a:r>
              <a:rPr lang="en-AU" dirty="0"/>
              <a:t> Users</a:t>
            </a:r>
          </a:p>
          <a:p>
            <a:r>
              <a:rPr lang="en-AU" dirty="0"/>
              <a:t>Username: Ratchakoon</a:t>
            </a:r>
          </a:p>
          <a:p>
            <a:r>
              <a:rPr lang="en-AU" dirty="0"/>
              <a:t>Password: 500Pruengkarn23</a:t>
            </a:r>
          </a:p>
          <a:p>
            <a:r>
              <a:rPr lang="en-AU" dirty="0"/>
              <a:t>Password confirmation: 500Pruengkarn23</a:t>
            </a:r>
          </a:p>
          <a:p>
            <a:r>
              <a:rPr lang="th-TH" dirty="0"/>
              <a:t>คลิกปุ่ม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Save</a:t>
            </a:r>
          </a:p>
          <a:p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FFDFCF-5F81-4052-83F2-1A73C771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13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2AFC4-9729-44B2-ADBF-5EF51302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13" y="0"/>
            <a:ext cx="633825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77486C-DE18-4C5D-A2B2-10811E82D924}"/>
              </a:ext>
            </a:extLst>
          </p:cNvPr>
          <p:cNvSpPr/>
          <p:nvPr/>
        </p:nvSpPr>
        <p:spPr>
          <a:xfrm>
            <a:off x="10128738" y="3235569"/>
            <a:ext cx="668216" cy="363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FE6D02-80A2-44A5-B220-303BBCA96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27" y="3917410"/>
            <a:ext cx="4806828" cy="281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56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A591-28AC-4887-8AE9-8181F776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Hello World in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A524B-3D9C-4EF2-99C6-3A13E890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เปิดโปรแกรม</a:t>
            </a:r>
            <a:r>
              <a:rPr lang="en-AU" dirty="0"/>
              <a:t> Sublime</a:t>
            </a:r>
            <a:endParaRPr lang="th-TH" dirty="0"/>
          </a:p>
          <a:p>
            <a:r>
              <a:rPr lang="th-TH" dirty="0"/>
              <a:t>เปิดไฟล์</a:t>
            </a:r>
            <a:r>
              <a:rPr lang="en-AU" dirty="0"/>
              <a:t> setting.py</a:t>
            </a:r>
          </a:p>
          <a:p>
            <a:r>
              <a:rPr lang="th-TH" dirty="0"/>
              <a:t>ไปบรรทัดที่ 33</a:t>
            </a:r>
            <a:r>
              <a:rPr lang="en-AU" dirty="0"/>
              <a:t> INSTALLED_APPS</a:t>
            </a:r>
          </a:p>
          <a:p>
            <a:r>
              <a:rPr lang="th-TH" dirty="0"/>
              <a:t>ใส่ชื่อ</a:t>
            </a:r>
            <a:r>
              <a:rPr lang="en-AU" dirty="0"/>
              <a:t> app </a:t>
            </a:r>
            <a:r>
              <a:rPr lang="th-TH" dirty="0"/>
              <a:t>ของเรา</a:t>
            </a:r>
            <a:endParaRPr lang="en-AU" dirty="0"/>
          </a:p>
          <a:p>
            <a:r>
              <a:rPr lang="en-AU" dirty="0"/>
              <a:t>Save file</a:t>
            </a:r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F1B67-3AFE-44F1-9667-331F539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14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13B2C-C0EB-4B49-ABEE-4D28A2FD9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758" y="339969"/>
            <a:ext cx="1552575" cy="2362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073C0A-8380-4D90-AC38-6B39D87A167F}"/>
              </a:ext>
            </a:extLst>
          </p:cNvPr>
          <p:cNvSpPr/>
          <p:nvPr/>
        </p:nvSpPr>
        <p:spPr>
          <a:xfrm>
            <a:off x="7268306" y="1690476"/>
            <a:ext cx="3247293" cy="25853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AU" dirty="0"/>
              <a:t>INSTALLED_APPS = [</a:t>
            </a:r>
          </a:p>
          <a:p>
            <a:r>
              <a:rPr lang="en-AU" dirty="0"/>
              <a:t>    '</a:t>
            </a:r>
            <a:r>
              <a:rPr lang="en-AU" dirty="0" err="1"/>
              <a:t>myapp</a:t>
            </a:r>
            <a:r>
              <a:rPr lang="en-AU" dirty="0"/>
              <a:t>',</a:t>
            </a:r>
          </a:p>
          <a:p>
            <a:r>
              <a:rPr lang="en-AU" dirty="0"/>
              <a:t>    '</a:t>
            </a:r>
            <a:r>
              <a:rPr lang="en-AU" dirty="0" err="1"/>
              <a:t>django.contrib.admin</a:t>
            </a:r>
            <a:r>
              <a:rPr lang="en-AU" dirty="0"/>
              <a:t>',</a:t>
            </a:r>
          </a:p>
          <a:p>
            <a:r>
              <a:rPr lang="en-AU" dirty="0"/>
              <a:t>    '</a:t>
            </a:r>
            <a:r>
              <a:rPr lang="en-AU" dirty="0" err="1"/>
              <a:t>django.contrib.auth</a:t>
            </a:r>
            <a:r>
              <a:rPr lang="en-AU" dirty="0"/>
              <a:t>',</a:t>
            </a:r>
          </a:p>
          <a:p>
            <a:r>
              <a:rPr lang="en-AU" dirty="0"/>
              <a:t>    '</a:t>
            </a:r>
            <a:r>
              <a:rPr lang="en-AU" dirty="0" err="1"/>
              <a:t>django.contrib.contenttypes</a:t>
            </a:r>
            <a:r>
              <a:rPr lang="en-AU" dirty="0"/>
              <a:t>',</a:t>
            </a:r>
          </a:p>
          <a:p>
            <a:r>
              <a:rPr lang="en-AU" dirty="0"/>
              <a:t>    '</a:t>
            </a:r>
            <a:r>
              <a:rPr lang="en-AU" dirty="0" err="1"/>
              <a:t>django.contrib.sessions</a:t>
            </a:r>
            <a:r>
              <a:rPr lang="en-AU" dirty="0"/>
              <a:t>',</a:t>
            </a:r>
          </a:p>
          <a:p>
            <a:r>
              <a:rPr lang="en-AU" dirty="0"/>
              <a:t>    '</a:t>
            </a:r>
            <a:r>
              <a:rPr lang="en-AU" dirty="0" err="1"/>
              <a:t>django.contrib.messages</a:t>
            </a:r>
            <a:r>
              <a:rPr lang="en-AU" dirty="0"/>
              <a:t>',</a:t>
            </a:r>
          </a:p>
          <a:p>
            <a:r>
              <a:rPr lang="en-AU" dirty="0"/>
              <a:t>    '</a:t>
            </a:r>
            <a:r>
              <a:rPr lang="en-AU" dirty="0" err="1"/>
              <a:t>django.contrib.staticfiles</a:t>
            </a:r>
            <a:r>
              <a:rPr lang="en-AU" dirty="0"/>
              <a:t>',</a:t>
            </a:r>
          </a:p>
          <a:p>
            <a:r>
              <a:rPr lang="en-AU" dirty="0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2DE024-CA23-44DF-8C84-B4E69F887F5C}"/>
              </a:ext>
            </a:extLst>
          </p:cNvPr>
          <p:cNvSpPr/>
          <p:nvPr/>
        </p:nvSpPr>
        <p:spPr>
          <a:xfrm>
            <a:off x="7518706" y="1981200"/>
            <a:ext cx="1019907" cy="316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420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3B1B-5DF3-42BE-9FB3-D9F56A4C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Hello World in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15E8E-E064-4401-B0C1-7E7EA797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เปิดไฟล์</a:t>
            </a:r>
            <a:r>
              <a:rPr lang="en-AU" dirty="0"/>
              <a:t> urls.py</a:t>
            </a:r>
            <a:endParaRPr lang="th-TH" dirty="0"/>
          </a:p>
          <a:p>
            <a:r>
              <a:rPr lang="th-TH" dirty="0"/>
              <a:t>เพื่อทำให้</a:t>
            </a:r>
            <a:r>
              <a:rPr lang="en-AU" dirty="0"/>
              <a:t> </a:t>
            </a:r>
            <a:r>
              <a:rPr lang="en-AU" dirty="0" err="1"/>
              <a:t>myapp</a:t>
            </a:r>
            <a:r>
              <a:rPr lang="th-TH" dirty="0"/>
              <a:t> และเว็บหลักคือ </a:t>
            </a:r>
            <a:r>
              <a:rPr lang="en-AU" dirty="0" err="1"/>
              <a:t>firstweb</a:t>
            </a:r>
            <a:r>
              <a:rPr lang="th-TH" dirty="0"/>
              <a:t> สามารถติดต่อกันได้</a:t>
            </a:r>
          </a:p>
          <a:p>
            <a:r>
              <a:rPr lang="th-TH" dirty="0"/>
              <a:t>ไปบรรทัดที่ 17</a:t>
            </a:r>
          </a:p>
          <a:p>
            <a:pPr lvl="1"/>
            <a:r>
              <a:rPr lang="th-TH" dirty="0"/>
              <a:t>เพิ่ม </a:t>
            </a:r>
            <a:r>
              <a:rPr lang="en-AU" dirty="0"/>
              <a:t>, include</a:t>
            </a:r>
          </a:p>
          <a:p>
            <a:pPr lvl="1"/>
            <a:r>
              <a:rPr lang="th-TH" dirty="0"/>
              <a:t>การ</a:t>
            </a:r>
            <a:r>
              <a:rPr lang="en-AU" dirty="0"/>
              <a:t> comment</a:t>
            </a:r>
            <a:r>
              <a:rPr lang="th-TH" dirty="0"/>
              <a:t> ใช้สัญลักษณ์</a:t>
            </a:r>
          </a:p>
          <a:p>
            <a:pPr lvl="2"/>
            <a:r>
              <a:rPr lang="en-AU" dirty="0"/>
              <a:t># single line comment</a:t>
            </a:r>
          </a:p>
          <a:p>
            <a:pPr lvl="2"/>
            <a:r>
              <a:rPr lang="en-AU" dirty="0"/>
              <a:t>“””</a:t>
            </a:r>
            <a:r>
              <a:rPr lang="th-TH" dirty="0"/>
              <a:t> </a:t>
            </a:r>
            <a:r>
              <a:rPr lang="en-AU" dirty="0"/>
              <a:t>(Double quote 3 </a:t>
            </a:r>
            <a:r>
              <a:rPr lang="th-TH" dirty="0"/>
              <a:t>ครั้ง</a:t>
            </a:r>
            <a:r>
              <a:rPr lang="en-AU" dirty="0"/>
              <a:t>) multiline comment</a:t>
            </a:r>
          </a:p>
          <a:p>
            <a:r>
              <a:rPr lang="th-TH" dirty="0"/>
              <a:t>คำสั่ง</a:t>
            </a:r>
            <a:r>
              <a:rPr lang="en-AU" dirty="0"/>
              <a:t> include</a:t>
            </a:r>
            <a:r>
              <a:rPr lang="th-TH" dirty="0"/>
              <a:t> คือ</a:t>
            </a:r>
            <a:r>
              <a:rPr lang="en-AU" dirty="0"/>
              <a:t> </a:t>
            </a:r>
            <a:r>
              <a:rPr lang="th-TH" dirty="0"/>
              <a:t>การ</a:t>
            </a:r>
            <a:r>
              <a:rPr lang="en-AU" dirty="0"/>
              <a:t> link program</a:t>
            </a:r>
            <a:r>
              <a:rPr lang="th-TH" dirty="0"/>
              <a:t> กับ</a:t>
            </a:r>
            <a:r>
              <a:rPr lang="en-AU" dirty="0"/>
              <a:t> app</a:t>
            </a:r>
            <a:r>
              <a:rPr lang="th-TH" dirty="0"/>
              <a:t> เข้ากัน</a:t>
            </a:r>
          </a:p>
          <a:p>
            <a:r>
              <a:rPr lang="en-AU" dirty="0"/>
              <a:t>path</a:t>
            </a:r>
            <a:r>
              <a:rPr lang="th-TH" dirty="0"/>
              <a:t> คือ </a:t>
            </a:r>
            <a:r>
              <a:rPr lang="th-TH" dirty="0" err="1"/>
              <a:t>การทำ</a:t>
            </a:r>
            <a:r>
              <a:rPr lang="th-TH" dirty="0"/>
              <a:t>ให้เว็บไซต์เรามี</a:t>
            </a:r>
            <a:r>
              <a:rPr lang="en-AU" dirty="0"/>
              <a:t> </a:t>
            </a:r>
            <a:r>
              <a:rPr lang="en-AU" dirty="0" err="1"/>
              <a:t>url</a:t>
            </a:r>
            <a:r>
              <a:rPr lang="th-TH" dirty="0"/>
              <a:t> ย่อย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0EAE7-8994-4C8E-B7F4-8ED7E1E9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0924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3B1B-5DF3-42BE-9FB3-D9F56A4C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Hello World in 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0EAE7-8994-4C8E-B7F4-8ED7E1E9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16</a:t>
            </a:fld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56411-A4C3-4820-B2BB-D5B6115D5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คลิกขวาที่โฟลเดอร์</a:t>
            </a:r>
            <a:r>
              <a:rPr lang="en-AU" dirty="0"/>
              <a:t> </a:t>
            </a:r>
            <a:r>
              <a:rPr lang="en-AU" dirty="0" err="1">
                <a:solidFill>
                  <a:srgbClr val="FF0000"/>
                </a:solidFill>
              </a:rPr>
              <a:t>myapp</a:t>
            </a:r>
            <a:r>
              <a:rPr lang="th-TH" dirty="0">
                <a:solidFill>
                  <a:srgbClr val="FF0000"/>
                </a:solidFill>
              </a:rPr>
              <a:t> </a:t>
            </a:r>
            <a:r>
              <a:rPr lang="en-AU" dirty="0">
                <a:solidFill>
                  <a:srgbClr val="FF0000"/>
                </a:solidFill>
              </a:rPr>
              <a:t>&gt; New File</a:t>
            </a:r>
          </a:p>
          <a:p>
            <a:r>
              <a:rPr lang="th-TH" dirty="0"/>
              <a:t>สร้างไฟล์ชื่อ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urls.py</a:t>
            </a:r>
          </a:p>
          <a:p>
            <a:r>
              <a:rPr lang="en-AU" dirty="0">
                <a:solidFill>
                  <a:srgbClr val="FF0000"/>
                </a:solidFill>
              </a:rPr>
              <a:t>View &gt; Layout &gt; Rows:2</a:t>
            </a:r>
          </a:p>
          <a:p>
            <a:r>
              <a:rPr lang="th-TH" dirty="0"/>
              <a:t>ลากไฟล์</a:t>
            </a:r>
            <a:r>
              <a:rPr lang="en-AU" dirty="0"/>
              <a:t> urls.py</a:t>
            </a:r>
            <a:r>
              <a:rPr lang="th-TH" dirty="0"/>
              <a:t> มาไว้แถวล่าง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EB7CDA-DB85-4EB4-AD95-3C878D0E1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97" y="1746738"/>
            <a:ext cx="6301003" cy="428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79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80C1-3177-45AC-84C3-346ADC54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Hello World in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48BB-1E0C-4F74-924F-960526014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Copy </a:t>
            </a:r>
            <a:r>
              <a:rPr lang="th-TH" dirty="0"/>
              <a:t>คำสั่งต่อไปนี้จากไฟล์</a:t>
            </a:r>
            <a:r>
              <a:rPr lang="en-AU" dirty="0"/>
              <a:t> urls.py—</a:t>
            </a:r>
            <a:r>
              <a:rPr lang="en-AU" dirty="0" err="1"/>
              <a:t>firstweb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paste</a:t>
            </a:r>
            <a:r>
              <a:rPr lang="th-TH" dirty="0"/>
              <a:t> ในไฟล</a:t>
            </a:r>
            <a:r>
              <a:rPr lang="en-AU" dirty="0"/>
              <a:t> urls.py—</a:t>
            </a:r>
            <a:r>
              <a:rPr lang="en-AU" dirty="0" err="1"/>
              <a:t>myapp</a:t>
            </a:r>
            <a:endParaRPr lang="en-AU" dirty="0"/>
          </a:p>
          <a:p>
            <a:pPr lvl="1"/>
            <a:r>
              <a:rPr lang="th-TH" dirty="0"/>
              <a:t>ลบ </a:t>
            </a:r>
            <a:r>
              <a:rPr lang="en-AU" dirty="0"/>
              <a:t>admin/</a:t>
            </a:r>
            <a:r>
              <a:rPr lang="th-TH" dirty="0"/>
              <a:t> ออก เพื่อทำให้เป็น</a:t>
            </a:r>
            <a:r>
              <a:rPr lang="en-AU" dirty="0"/>
              <a:t> homepage</a:t>
            </a:r>
            <a:endParaRPr lang="th-TH" dirty="0"/>
          </a:p>
          <a:p>
            <a:pPr lvl="1"/>
            <a:r>
              <a:rPr lang="th-TH" dirty="0"/>
              <a:t>ลบ </a:t>
            </a:r>
            <a:r>
              <a:rPr lang="en-AU" dirty="0" err="1"/>
              <a:t>admin.site.urls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2A813-925A-4819-A5E4-EBA77840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17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51DF9A-FBB7-4EA7-AAA5-F77C289939B6}"/>
              </a:ext>
            </a:extLst>
          </p:cNvPr>
          <p:cNvSpPr/>
          <p:nvPr/>
        </p:nvSpPr>
        <p:spPr>
          <a:xfrm>
            <a:off x="2145323" y="1729043"/>
            <a:ext cx="6096000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AU" dirty="0"/>
              <a:t>from </a:t>
            </a:r>
            <a:r>
              <a:rPr lang="en-AU" dirty="0" err="1"/>
              <a:t>django.urls</a:t>
            </a:r>
            <a:r>
              <a:rPr lang="en-AU" dirty="0"/>
              <a:t> import path, include</a:t>
            </a:r>
          </a:p>
          <a:p>
            <a:endParaRPr lang="en-AU" dirty="0"/>
          </a:p>
          <a:p>
            <a:r>
              <a:rPr lang="en-AU" dirty="0" err="1"/>
              <a:t>urlpatterns</a:t>
            </a:r>
            <a:r>
              <a:rPr lang="en-AU" dirty="0"/>
              <a:t> = [</a:t>
            </a:r>
          </a:p>
          <a:p>
            <a:r>
              <a:rPr lang="en-AU" dirty="0"/>
              <a:t>    path('admin/', </a:t>
            </a:r>
            <a:r>
              <a:rPr lang="en-AU" dirty="0" err="1"/>
              <a:t>admin.site.urls</a:t>
            </a:r>
            <a:r>
              <a:rPr lang="en-AU" dirty="0"/>
              <a:t>),</a:t>
            </a:r>
          </a:p>
          <a:p>
            <a:r>
              <a:rPr lang="en-AU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21310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ED282-182F-4F5F-9906-89A1B261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18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A570F-C0BD-4867-9A91-B22B603AC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66675"/>
            <a:ext cx="1196340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07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F9A391-B171-4580-87D8-D3413CA2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Hello World in Django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B9044-7715-4451-869C-50649422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เปิดไฟล์</a:t>
            </a:r>
            <a:r>
              <a:rPr lang="en-AU" dirty="0"/>
              <a:t> views.py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4A1FA8-031A-431A-A590-484E30C4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19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475AF-09F4-4C16-B339-A90E4AAC3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96" y="1559066"/>
            <a:ext cx="8620827" cy="517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1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08C2-B5FE-452C-BB2F-77A0F2D0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F4BB-C6E1-4EFD-B7C5-2EDD2ED2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45F54-D4E6-4EEC-8591-ECE22318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ทำความรู้จักโครงสร้างของ </a:t>
            </a:r>
            <a:r>
              <a:rPr lang="en-AU" dirty="0"/>
              <a:t>Django</a:t>
            </a:r>
            <a:endParaRPr lang="th-TH" dirty="0"/>
          </a:p>
          <a:p>
            <a:r>
              <a:rPr lang="en-AU" dirty="0"/>
              <a:t>Start Project</a:t>
            </a:r>
            <a:endParaRPr lang="th-TH" dirty="0"/>
          </a:p>
          <a:p>
            <a:r>
              <a:rPr lang="en-AU" dirty="0"/>
              <a:t>Start App</a:t>
            </a:r>
          </a:p>
          <a:p>
            <a:r>
              <a:rPr lang="th-TH" dirty="0"/>
              <a:t>ติดตั้ง </a:t>
            </a:r>
            <a:r>
              <a:rPr lang="en-AU" dirty="0"/>
              <a:t>Editor (Sublime Text) </a:t>
            </a:r>
          </a:p>
          <a:p>
            <a:r>
              <a:rPr lang="en-AU" dirty="0"/>
              <a:t>Migrate</a:t>
            </a:r>
          </a:p>
          <a:p>
            <a:r>
              <a:rPr lang="en-AU" dirty="0"/>
              <a:t>Create Superuser (admin)</a:t>
            </a:r>
          </a:p>
          <a:p>
            <a:r>
              <a:rPr lang="en-AU" dirty="0"/>
              <a:t>Hello World in Django</a:t>
            </a:r>
          </a:p>
          <a:p>
            <a:r>
              <a:rPr lang="en-AU" dirty="0"/>
              <a:t>HTML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54106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86E-D789-411F-A27E-94B1A0F5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Hello World in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AC073-19FC-4092-9320-4B9805F5D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ไฟล์ </a:t>
            </a:r>
            <a:r>
              <a:rPr lang="en-AU" dirty="0"/>
              <a:t>views.py</a:t>
            </a:r>
            <a:r>
              <a:rPr lang="th-TH" dirty="0"/>
              <a:t> เอาไว้ใช้ในการแสดงผลทางเว็บ</a:t>
            </a:r>
          </a:p>
          <a:p>
            <a:r>
              <a:rPr lang="th-TH" dirty="0"/>
              <a:t>พิมพ์</a:t>
            </a:r>
          </a:p>
          <a:p>
            <a:pPr lvl="1"/>
            <a:r>
              <a:rPr lang="en-AU" dirty="0"/>
              <a:t>from </a:t>
            </a:r>
            <a:r>
              <a:rPr lang="en-AU" dirty="0" err="1"/>
              <a:t>django.http</a:t>
            </a:r>
            <a:r>
              <a:rPr lang="en-AU" dirty="0"/>
              <a:t> import </a:t>
            </a:r>
            <a:r>
              <a:rPr lang="en-AU" dirty="0" err="1"/>
              <a:t>HttpResponse</a:t>
            </a:r>
            <a:endParaRPr lang="en-AU" dirty="0"/>
          </a:p>
          <a:p>
            <a:pPr lvl="1"/>
            <a:r>
              <a:rPr lang="en-AU" dirty="0" err="1"/>
              <a:t>HttpResponse</a:t>
            </a:r>
            <a:r>
              <a:rPr lang="th-TH" dirty="0"/>
              <a:t> คือ ฟังก์ชันสำหรับทำให้แสดงข้อความหน้าเว็บได้</a:t>
            </a:r>
            <a:endParaRPr lang="en-AU" dirty="0"/>
          </a:p>
          <a:p>
            <a:r>
              <a:rPr lang="th-TH" dirty="0"/>
              <a:t>สร้างฟังก์ชันชื่อ</a:t>
            </a:r>
            <a:r>
              <a:rPr lang="en-AU" dirty="0"/>
              <a:t> Home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5E93C-26E0-4EF3-B3C3-F9A1B441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20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D5EF7-7CA6-4131-81FC-ABD19284E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1341409"/>
            <a:ext cx="5314950" cy="866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F76EA5-29F6-4418-95DD-8341C6EA3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816" y="3762136"/>
            <a:ext cx="64674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47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9D5A-493C-488C-8131-D8AF23D2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Hello World in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42A20-51E4-46CF-A4B0-B9AC5C434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ไปที่ไฟล์</a:t>
            </a:r>
            <a:r>
              <a:rPr lang="en-AU" dirty="0"/>
              <a:t> urls.py--</a:t>
            </a:r>
            <a:r>
              <a:rPr lang="en-AU" dirty="0" err="1"/>
              <a:t>myapp</a:t>
            </a:r>
            <a:endParaRPr lang="en-AU" dirty="0"/>
          </a:p>
          <a:p>
            <a:r>
              <a:rPr lang="th-TH" dirty="0"/>
              <a:t>พิมพ์คำสั่ง</a:t>
            </a:r>
          </a:p>
          <a:p>
            <a:pPr lvl="1"/>
            <a:r>
              <a:rPr lang="en-AU" dirty="0"/>
              <a:t>from .views import Home</a:t>
            </a:r>
            <a:endParaRPr lang="th-TH" dirty="0"/>
          </a:p>
          <a:p>
            <a:r>
              <a:rPr lang="th-TH" dirty="0"/>
              <a:t>พิมพ์คำสั่ง</a:t>
            </a:r>
            <a:endParaRPr lang="en-AU" dirty="0"/>
          </a:p>
          <a:p>
            <a:pPr lvl="1"/>
            <a:r>
              <a:rPr lang="en-AU" dirty="0"/>
              <a:t>path('', Home),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4ED2D-7950-486E-9C77-B99D0618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21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5B811B-50A5-43DE-910C-BE813B9E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7" y="3897924"/>
            <a:ext cx="53054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47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FDAC-C599-4D1C-8862-19EA5D14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Hello World in 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BBD2-D597-4FD8-9D03-56BE2AF8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22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CED34-CAD0-47B6-AD48-BA0D363FA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933450"/>
            <a:ext cx="6496050" cy="49911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72CAFAF-8C5D-4B64-BFBC-4CCC029555AD}"/>
              </a:ext>
            </a:extLst>
          </p:cNvPr>
          <p:cNvSpPr/>
          <p:nvPr/>
        </p:nvSpPr>
        <p:spPr>
          <a:xfrm>
            <a:off x="4208585" y="1981200"/>
            <a:ext cx="2708030" cy="3493477"/>
          </a:xfrm>
          <a:custGeom>
            <a:avLst/>
            <a:gdLst>
              <a:gd name="connsiteX0" fmla="*/ 0 w 2708030"/>
              <a:gd name="connsiteY0" fmla="*/ 3493477 h 3493477"/>
              <a:gd name="connsiteX1" fmla="*/ 58615 w 2708030"/>
              <a:gd name="connsiteY1" fmla="*/ 3434862 h 3493477"/>
              <a:gd name="connsiteX2" fmla="*/ 140677 w 2708030"/>
              <a:gd name="connsiteY2" fmla="*/ 3387969 h 3493477"/>
              <a:gd name="connsiteX3" fmla="*/ 175846 w 2708030"/>
              <a:gd name="connsiteY3" fmla="*/ 3352800 h 3493477"/>
              <a:gd name="connsiteX4" fmla="*/ 328246 w 2708030"/>
              <a:gd name="connsiteY4" fmla="*/ 3282462 h 3493477"/>
              <a:gd name="connsiteX5" fmla="*/ 375138 w 2708030"/>
              <a:gd name="connsiteY5" fmla="*/ 3259015 h 3493477"/>
              <a:gd name="connsiteX6" fmla="*/ 410307 w 2708030"/>
              <a:gd name="connsiteY6" fmla="*/ 3247292 h 3493477"/>
              <a:gd name="connsiteX7" fmla="*/ 445477 w 2708030"/>
              <a:gd name="connsiteY7" fmla="*/ 3223846 h 3493477"/>
              <a:gd name="connsiteX8" fmla="*/ 504092 w 2708030"/>
              <a:gd name="connsiteY8" fmla="*/ 3212123 h 3493477"/>
              <a:gd name="connsiteX9" fmla="*/ 550984 w 2708030"/>
              <a:gd name="connsiteY9" fmla="*/ 3188677 h 3493477"/>
              <a:gd name="connsiteX10" fmla="*/ 586153 w 2708030"/>
              <a:gd name="connsiteY10" fmla="*/ 3165231 h 3493477"/>
              <a:gd name="connsiteX11" fmla="*/ 691661 w 2708030"/>
              <a:gd name="connsiteY11" fmla="*/ 3130062 h 3493477"/>
              <a:gd name="connsiteX12" fmla="*/ 726830 w 2708030"/>
              <a:gd name="connsiteY12" fmla="*/ 3118338 h 3493477"/>
              <a:gd name="connsiteX13" fmla="*/ 867507 w 2708030"/>
              <a:gd name="connsiteY13" fmla="*/ 3048000 h 3493477"/>
              <a:gd name="connsiteX14" fmla="*/ 867507 w 2708030"/>
              <a:gd name="connsiteY14" fmla="*/ 3048000 h 3493477"/>
              <a:gd name="connsiteX15" fmla="*/ 937846 w 2708030"/>
              <a:gd name="connsiteY15" fmla="*/ 3001108 h 3493477"/>
              <a:gd name="connsiteX16" fmla="*/ 973015 w 2708030"/>
              <a:gd name="connsiteY16" fmla="*/ 2977662 h 3493477"/>
              <a:gd name="connsiteX17" fmla="*/ 1066800 w 2708030"/>
              <a:gd name="connsiteY17" fmla="*/ 2919046 h 3493477"/>
              <a:gd name="connsiteX18" fmla="*/ 1090246 w 2708030"/>
              <a:gd name="connsiteY18" fmla="*/ 2883877 h 3493477"/>
              <a:gd name="connsiteX19" fmla="*/ 1125415 w 2708030"/>
              <a:gd name="connsiteY19" fmla="*/ 2860431 h 3493477"/>
              <a:gd name="connsiteX20" fmla="*/ 1172307 w 2708030"/>
              <a:gd name="connsiteY20" fmla="*/ 2790092 h 3493477"/>
              <a:gd name="connsiteX21" fmla="*/ 1207477 w 2708030"/>
              <a:gd name="connsiteY21" fmla="*/ 2754923 h 3493477"/>
              <a:gd name="connsiteX22" fmla="*/ 1230923 w 2708030"/>
              <a:gd name="connsiteY22" fmla="*/ 2719754 h 3493477"/>
              <a:gd name="connsiteX23" fmla="*/ 1301261 w 2708030"/>
              <a:gd name="connsiteY23" fmla="*/ 2661138 h 3493477"/>
              <a:gd name="connsiteX24" fmla="*/ 1371600 w 2708030"/>
              <a:gd name="connsiteY24" fmla="*/ 2602523 h 3493477"/>
              <a:gd name="connsiteX25" fmla="*/ 1406769 w 2708030"/>
              <a:gd name="connsiteY25" fmla="*/ 2555631 h 3493477"/>
              <a:gd name="connsiteX26" fmla="*/ 1441938 w 2708030"/>
              <a:gd name="connsiteY26" fmla="*/ 2532185 h 3493477"/>
              <a:gd name="connsiteX27" fmla="*/ 1465384 w 2708030"/>
              <a:gd name="connsiteY27" fmla="*/ 2508738 h 3493477"/>
              <a:gd name="connsiteX28" fmla="*/ 1559169 w 2708030"/>
              <a:gd name="connsiteY28" fmla="*/ 2438400 h 3493477"/>
              <a:gd name="connsiteX29" fmla="*/ 1629507 w 2708030"/>
              <a:gd name="connsiteY29" fmla="*/ 2356338 h 3493477"/>
              <a:gd name="connsiteX30" fmla="*/ 1699846 w 2708030"/>
              <a:gd name="connsiteY30" fmla="*/ 2297723 h 3493477"/>
              <a:gd name="connsiteX31" fmla="*/ 1793630 w 2708030"/>
              <a:gd name="connsiteY31" fmla="*/ 2203938 h 3493477"/>
              <a:gd name="connsiteX32" fmla="*/ 1840523 w 2708030"/>
              <a:gd name="connsiteY32" fmla="*/ 2168769 h 3493477"/>
              <a:gd name="connsiteX33" fmla="*/ 1875692 w 2708030"/>
              <a:gd name="connsiteY33" fmla="*/ 2145323 h 3493477"/>
              <a:gd name="connsiteX34" fmla="*/ 1946030 w 2708030"/>
              <a:gd name="connsiteY34" fmla="*/ 2086708 h 3493477"/>
              <a:gd name="connsiteX35" fmla="*/ 2004646 w 2708030"/>
              <a:gd name="connsiteY35" fmla="*/ 2028092 h 3493477"/>
              <a:gd name="connsiteX36" fmla="*/ 2145323 w 2708030"/>
              <a:gd name="connsiteY36" fmla="*/ 1922585 h 3493477"/>
              <a:gd name="connsiteX37" fmla="*/ 2192215 w 2708030"/>
              <a:gd name="connsiteY37" fmla="*/ 1887415 h 3493477"/>
              <a:gd name="connsiteX38" fmla="*/ 2239107 w 2708030"/>
              <a:gd name="connsiteY38" fmla="*/ 1852246 h 3493477"/>
              <a:gd name="connsiteX39" fmla="*/ 2309446 w 2708030"/>
              <a:gd name="connsiteY39" fmla="*/ 1781908 h 3493477"/>
              <a:gd name="connsiteX40" fmla="*/ 2368061 w 2708030"/>
              <a:gd name="connsiteY40" fmla="*/ 1711569 h 3493477"/>
              <a:gd name="connsiteX41" fmla="*/ 2414953 w 2708030"/>
              <a:gd name="connsiteY41" fmla="*/ 1594338 h 3493477"/>
              <a:gd name="connsiteX42" fmla="*/ 2438400 w 2708030"/>
              <a:gd name="connsiteY42" fmla="*/ 1570892 h 3493477"/>
              <a:gd name="connsiteX43" fmla="*/ 2450123 w 2708030"/>
              <a:gd name="connsiteY43" fmla="*/ 1524000 h 3493477"/>
              <a:gd name="connsiteX44" fmla="*/ 2461846 w 2708030"/>
              <a:gd name="connsiteY44" fmla="*/ 1465385 h 3493477"/>
              <a:gd name="connsiteX45" fmla="*/ 2485292 w 2708030"/>
              <a:gd name="connsiteY45" fmla="*/ 1441938 h 3493477"/>
              <a:gd name="connsiteX46" fmla="*/ 2497015 w 2708030"/>
              <a:gd name="connsiteY46" fmla="*/ 1383323 h 3493477"/>
              <a:gd name="connsiteX47" fmla="*/ 2520461 w 2708030"/>
              <a:gd name="connsiteY47" fmla="*/ 1324708 h 3493477"/>
              <a:gd name="connsiteX48" fmla="*/ 2532184 w 2708030"/>
              <a:gd name="connsiteY48" fmla="*/ 1277815 h 3493477"/>
              <a:gd name="connsiteX49" fmla="*/ 2555630 w 2708030"/>
              <a:gd name="connsiteY49" fmla="*/ 1207477 h 3493477"/>
              <a:gd name="connsiteX50" fmla="*/ 2579077 w 2708030"/>
              <a:gd name="connsiteY50" fmla="*/ 1125415 h 3493477"/>
              <a:gd name="connsiteX51" fmla="*/ 2602523 w 2708030"/>
              <a:gd name="connsiteY51" fmla="*/ 1043354 h 3493477"/>
              <a:gd name="connsiteX52" fmla="*/ 2614246 w 2708030"/>
              <a:gd name="connsiteY52" fmla="*/ 973015 h 3493477"/>
              <a:gd name="connsiteX53" fmla="*/ 2590800 w 2708030"/>
              <a:gd name="connsiteY53" fmla="*/ 70338 h 3493477"/>
              <a:gd name="connsiteX54" fmla="*/ 2567353 w 2708030"/>
              <a:gd name="connsiteY54" fmla="*/ 140677 h 3493477"/>
              <a:gd name="connsiteX55" fmla="*/ 2543907 w 2708030"/>
              <a:gd name="connsiteY55" fmla="*/ 222738 h 3493477"/>
              <a:gd name="connsiteX56" fmla="*/ 2520461 w 2708030"/>
              <a:gd name="connsiteY56" fmla="*/ 257908 h 3493477"/>
              <a:gd name="connsiteX57" fmla="*/ 2532184 w 2708030"/>
              <a:gd name="connsiteY57" fmla="*/ 93785 h 3493477"/>
              <a:gd name="connsiteX58" fmla="*/ 2543907 w 2708030"/>
              <a:gd name="connsiteY58" fmla="*/ 58615 h 3493477"/>
              <a:gd name="connsiteX59" fmla="*/ 2579077 w 2708030"/>
              <a:gd name="connsiteY59" fmla="*/ 23446 h 3493477"/>
              <a:gd name="connsiteX60" fmla="*/ 2614246 w 2708030"/>
              <a:gd name="connsiteY60" fmla="*/ 0 h 3493477"/>
              <a:gd name="connsiteX61" fmla="*/ 2649415 w 2708030"/>
              <a:gd name="connsiteY61" fmla="*/ 105508 h 3493477"/>
              <a:gd name="connsiteX62" fmla="*/ 2661138 w 2708030"/>
              <a:gd name="connsiteY62" fmla="*/ 140677 h 3493477"/>
              <a:gd name="connsiteX63" fmla="*/ 2672861 w 2708030"/>
              <a:gd name="connsiteY63" fmla="*/ 175846 h 3493477"/>
              <a:gd name="connsiteX64" fmla="*/ 2708030 w 2708030"/>
              <a:gd name="connsiteY64" fmla="*/ 257908 h 349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708030" h="3493477">
                <a:moveTo>
                  <a:pt x="0" y="3493477"/>
                </a:moveTo>
                <a:cubicBezTo>
                  <a:pt x="19538" y="3473939"/>
                  <a:pt x="37820" y="3453058"/>
                  <a:pt x="58615" y="3434862"/>
                </a:cubicBezTo>
                <a:cubicBezTo>
                  <a:pt x="80712" y="3415527"/>
                  <a:pt x="115431" y="3400592"/>
                  <a:pt x="140677" y="3387969"/>
                </a:cubicBezTo>
                <a:cubicBezTo>
                  <a:pt x="152400" y="3376246"/>
                  <a:pt x="161726" y="3361489"/>
                  <a:pt x="175846" y="3352800"/>
                </a:cubicBezTo>
                <a:cubicBezTo>
                  <a:pt x="363015" y="3237620"/>
                  <a:pt x="234975" y="3322437"/>
                  <a:pt x="328246" y="3282462"/>
                </a:cubicBezTo>
                <a:cubicBezTo>
                  <a:pt x="344309" y="3275578"/>
                  <a:pt x="359075" y="3265899"/>
                  <a:pt x="375138" y="3259015"/>
                </a:cubicBezTo>
                <a:cubicBezTo>
                  <a:pt x="386496" y="3254147"/>
                  <a:pt x="399254" y="3252818"/>
                  <a:pt x="410307" y="3247292"/>
                </a:cubicBezTo>
                <a:cubicBezTo>
                  <a:pt x="422909" y="3240991"/>
                  <a:pt x="432285" y="3228793"/>
                  <a:pt x="445477" y="3223846"/>
                </a:cubicBezTo>
                <a:cubicBezTo>
                  <a:pt x="464134" y="3216850"/>
                  <a:pt x="484554" y="3216031"/>
                  <a:pt x="504092" y="3212123"/>
                </a:cubicBezTo>
                <a:cubicBezTo>
                  <a:pt x="519723" y="3204308"/>
                  <a:pt x="535811" y="3197347"/>
                  <a:pt x="550984" y="3188677"/>
                </a:cubicBezTo>
                <a:cubicBezTo>
                  <a:pt x="563217" y="3181687"/>
                  <a:pt x="573551" y="3171532"/>
                  <a:pt x="586153" y="3165231"/>
                </a:cubicBezTo>
                <a:cubicBezTo>
                  <a:pt x="640048" y="3138284"/>
                  <a:pt x="639422" y="3144988"/>
                  <a:pt x="691661" y="3130062"/>
                </a:cubicBezTo>
                <a:cubicBezTo>
                  <a:pt x="703543" y="3126667"/>
                  <a:pt x="715107" y="3122246"/>
                  <a:pt x="726830" y="3118338"/>
                </a:cubicBezTo>
                <a:cubicBezTo>
                  <a:pt x="780038" y="3065133"/>
                  <a:pt x="740015" y="3098997"/>
                  <a:pt x="867507" y="3048000"/>
                </a:cubicBezTo>
                <a:lnTo>
                  <a:pt x="867507" y="3048000"/>
                </a:lnTo>
                <a:lnTo>
                  <a:pt x="937846" y="3001108"/>
                </a:lnTo>
                <a:cubicBezTo>
                  <a:pt x="949569" y="2993293"/>
                  <a:pt x="960413" y="2983963"/>
                  <a:pt x="973015" y="2977662"/>
                </a:cubicBezTo>
                <a:cubicBezTo>
                  <a:pt x="1037383" y="2945477"/>
                  <a:pt x="1005926" y="2964700"/>
                  <a:pt x="1066800" y="2919046"/>
                </a:cubicBezTo>
                <a:cubicBezTo>
                  <a:pt x="1074615" y="2907323"/>
                  <a:pt x="1080283" y="2893840"/>
                  <a:pt x="1090246" y="2883877"/>
                </a:cubicBezTo>
                <a:cubicBezTo>
                  <a:pt x="1100209" y="2873914"/>
                  <a:pt x="1116137" y="2871034"/>
                  <a:pt x="1125415" y="2860431"/>
                </a:cubicBezTo>
                <a:cubicBezTo>
                  <a:pt x="1143971" y="2839224"/>
                  <a:pt x="1152381" y="2810017"/>
                  <a:pt x="1172307" y="2790092"/>
                </a:cubicBezTo>
                <a:cubicBezTo>
                  <a:pt x="1184030" y="2778369"/>
                  <a:pt x="1196863" y="2767659"/>
                  <a:pt x="1207477" y="2754923"/>
                </a:cubicBezTo>
                <a:cubicBezTo>
                  <a:pt x="1216497" y="2744099"/>
                  <a:pt x="1220960" y="2729717"/>
                  <a:pt x="1230923" y="2719754"/>
                </a:cubicBezTo>
                <a:cubicBezTo>
                  <a:pt x="1323137" y="2627540"/>
                  <a:pt x="1205236" y="2776370"/>
                  <a:pt x="1301261" y="2661138"/>
                </a:cubicBezTo>
                <a:cubicBezTo>
                  <a:pt x="1348602" y="2604328"/>
                  <a:pt x="1294490" y="2641077"/>
                  <a:pt x="1371600" y="2602523"/>
                </a:cubicBezTo>
                <a:cubicBezTo>
                  <a:pt x="1383323" y="2586892"/>
                  <a:pt x="1392953" y="2569447"/>
                  <a:pt x="1406769" y="2555631"/>
                </a:cubicBezTo>
                <a:cubicBezTo>
                  <a:pt x="1416732" y="2545668"/>
                  <a:pt x="1430936" y="2540987"/>
                  <a:pt x="1441938" y="2532185"/>
                </a:cubicBezTo>
                <a:cubicBezTo>
                  <a:pt x="1450569" y="2525280"/>
                  <a:pt x="1456753" y="2515643"/>
                  <a:pt x="1465384" y="2508738"/>
                </a:cubicBezTo>
                <a:cubicBezTo>
                  <a:pt x="1495898" y="2484327"/>
                  <a:pt x="1537493" y="2470914"/>
                  <a:pt x="1559169" y="2438400"/>
                </a:cubicBezTo>
                <a:cubicBezTo>
                  <a:pt x="1609369" y="2363099"/>
                  <a:pt x="1549914" y="2447301"/>
                  <a:pt x="1629507" y="2356338"/>
                </a:cubicBezTo>
                <a:cubicBezTo>
                  <a:pt x="1682109" y="2296221"/>
                  <a:pt x="1639805" y="2317737"/>
                  <a:pt x="1699846" y="2297723"/>
                </a:cubicBezTo>
                <a:cubicBezTo>
                  <a:pt x="1731107" y="2266461"/>
                  <a:pt x="1758261" y="2230464"/>
                  <a:pt x="1793630" y="2203938"/>
                </a:cubicBezTo>
                <a:cubicBezTo>
                  <a:pt x="1809261" y="2192215"/>
                  <a:pt x="1824624" y="2180125"/>
                  <a:pt x="1840523" y="2168769"/>
                </a:cubicBezTo>
                <a:cubicBezTo>
                  <a:pt x="1851988" y="2160580"/>
                  <a:pt x="1864571" y="2153973"/>
                  <a:pt x="1875692" y="2145323"/>
                </a:cubicBezTo>
                <a:cubicBezTo>
                  <a:pt x="1899783" y="2126586"/>
                  <a:pt x="1923447" y="2107238"/>
                  <a:pt x="1946030" y="2086708"/>
                </a:cubicBezTo>
                <a:cubicBezTo>
                  <a:pt x="1966476" y="2068121"/>
                  <a:pt x="1982541" y="2044671"/>
                  <a:pt x="2004646" y="2028092"/>
                </a:cubicBezTo>
                <a:lnTo>
                  <a:pt x="2145323" y="1922585"/>
                </a:lnTo>
                <a:lnTo>
                  <a:pt x="2192215" y="1887415"/>
                </a:lnTo>
                <a:cubicBezTo>
                  <a:pt x="2207846" y="1875692"/>
                  <a:pt x="2225291" y="1866062"/>
                  <a:pt x="2239107" y="1852246"/>
                </a:cubicBezTo>
                <a:lnTo>
                  <a:pt x="2309446" y="1781908"/>
                </a:lnTo>
                <a:cubicBezTo>
                  <a:pt x="2331530" y="1759824"/>
                  <a:pt x="2355005" y="1740945"/>
                  <a:pt x="2368061" y="1711569"/>
                </a:cubicBezTo>
                <a:cubicBezTo>
                  <a:pt x="2393478" y="1654382"/>
                  <a:pt x="2382969" y="1642314"/>
                  <a:pt x="2414953" y="1594338"/>
                </a:cubicBezTo>
                <a:cubicBezTo>
                  <a:pt x="2421084" y="1585142"/>
                  <a:pt x="2430584" y="1578707"/>
                  <a:pt x="2438400" y="1570892"/>
                </a:cubicBezTo>
                <a:cubicBezTo>
                  <a:pt x="2442308" y="1555261"/>
                  <a:pt x="2446628" y="1539728"/>
                  <a:pt x="2450123" y="1524000"/>
                </a:cubicBezTo>
                <a:cubicBezTo>
                  <a:pt x="2454445" y="1504549"/>
                  <a:pt x="2453997" y="1483699"/>
                  <a:pt x="2461846" y="1465385"/>
                </a:cubicBezTo>
                <a:cubicBezTo>
                  <a:pt x="2466200" y="1455226"/>
                  <a:pt x="2477477" y="1449754"/>
                  <a:pt x="2485292" y="1441938"/>
                </a:cubicBezTo>
                <a:cubicBezTo>
                  <a:pt x="2489200" y="1422400"/>
                  <a:pt x="2491290" y="1402408"/>
                  <a:pt x="2497015" y="1383323"/>
                </a:cubicBezTo>
                <a:cubicBezTo>
                  <a:pt x="2503062" y="1363167"/>
                  <a:pt x="2513807" y="1344672"/>
                  <a:pt x="2520461" y="1324708"/>
                </a:cubicBezTo>
                <a:cubicBezTo>
                  <a:pt x="2525556" y="1309423"/>
                  <a:pt x="2527554" y="1293248"/>
                  <a:pt x="2532184" y="1277815"/>
                </a:cubicBezTo>
                <a:cubicBezTo>
                  <a:pt x="2539286" y="1254143"/>
                  <a:pt x="2549636" y="1231453"/>
                  <a:pt x="2555630" y="1207477"/>
                </a:cubicBezTo>
                <a:cubicBezTo>
                  <a:pt x="2592277" y="1060888"/>
                  <a:pt x="2545440" y="1243141"/>
                  <a:pt x="2579077" y="1125415"/>
                </a:cubicBezTo>
                <a:cubicBezTo>
                  <a:pt x="2608523" y="1022356"/>
                  <a:pt x="2574410" y="1127692"/>
                  <a:pt x="2602523" y="1043354"/>
                </a:cubicBezTo>
                <a:cubicBezTo>
                  <a:pt x="2606431" y="1019908"/>
                  <a:pt x="2614246" y="996785"/>
                  <a:pt x="2614246" y="973015"/>
                </a:cubicBezTo>
                <a:cubicBezTo>
                  <a:pt x="2614246" y="209596"/>
                  <a:pt x="2639987" y="414649"/>
                  <a:pt x="2590800" y="70338"/>
                </a:cubicBezTo>
                <a:cubicBezTo>
                  <a:pt x="2582984" y="93784"/>
                  <a:pt x="2573347" y="116700"/>
                  <a:pt x="2567353" y="140677"/>
                </a:cubicBezTo>
                <a:cubicBezTo>
                  <a:pt x="2563597" y="155702"/>
                  <a:pt x="2552316" y="205920"/>
                  <a:pt x="2543907" y="222738"/>
                </a:cubicBezTo>
                <a:cubicBezTo>
                  <a:pt x="2537606" y="235340"/>
                  <a:pt x="2528276" y="246185"/>
                  <a:pt x="2520461" y="257908"/>
                </a:cubicBezTo>
                <a:cubicBezTo>
                  <a:pt x="2524369" y="203200"/>
                  <a:pt x="2525776" y="148256"/>
                  <a:pt x="2532184" y="93785"/>
                </a:cubicBezTo>
                <a:cubicBezTo>
                  <a:pt x="2533628" y="81512"/>
                  <a:pt x="2537052" y="68897"/>
                  <a:pt x="2543907" y="58615"/>
                </a:cubicBezTo>
                <a:cubicBezTo>
                  <a:pt x="2553103" y="44820"/>
                  <a:pt x="2566341" y="34060"/>
                  <a:pt x="2579077" y="23446"/>
                </a:cubicBezTo>
                <a:cubicBezTo>
                  <a:pt x="2589901" y="14426"/>
                  <a:pt x="2602523" y="7815"/>
                  <a:pt x="2614246" y="0"/>
                </a:cubicBezTo>
                <a:lnTo>
                  <a:pt x="2649415" y="105508"/>
                </a:lnTo>
                <a:lnTo>
                  <a:pt x="2661138" y="140677"/>
                </a:lnTo>
                <a:lnTo>
                  <a:pt x="2672861" y="175846"/>
                </a:lnTo>
                <a:cubicBezTo>
                  <a:pt x="2686020" y="254804"/>
                  <a:pt x="2663324" y="235555"/>
                  <a:pt x="2708030" y="257908"/>
                </a:cubicBezTo>
              </a:path>
            </a:pathLst>
          </a:cu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270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12E2-C8A0-4322-8D47-562CF181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Hello World in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D3AF4-37D1-4058-982E-9C48EE427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5"/>
            <a:ext cx="10515600" cy="1613882"/>
          </a:xfrm>
        </p:spPr>
        <p:txBody>
          <a:bodyPr/>
          <a:lstStyle/>
          <a:p>
            <a:r>
              <a:rPr lang="th-TH" dirty="0"/>
              <a:t>ไปที่ไฟล์ </a:t>
            </a:r>
            <a:r>
              <a:rPr lang="en-AU" dirty="0"/>
              <a:t>urls.py--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พิมพ์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path('', include('</a:t>
            </a:r>
            <a:r>
              <a:rPr lang="en-AU" dirty="0" err="1"/>
              <a:t>myapp.urls</a:t>
            </a:r>
            <a:r>
              <a:rPr lang="en-AU" dirty="0"/>
              <a:t>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CB4E1-0F2E-49D7-A97E-482BF658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23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86B4E-971A-4078-8A3D-5CB2EEC4A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3210290"/>
            <a:ext cx="6619875" cy="22193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3F39A4-4B03-4985-A4AC-5E7BF5517E0F}"/>
              </a:ext>
            </a:extLst>
          </p:cNvPr>
          <p:cNvSpPr/>
          <p:nvPr/>
        </p:nvSpPr>
        <p:spPr>
          <a:xfrm>
            <a:off x="3817694" y="4853353"/>
            <a:ext cx="3845169" cy="281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853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C2C6C-6C01-4DBB-81B2-257250D3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24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0CD5E-8F02-45DE-9B94-6C41C474383B}"/>
              </a:ext>
            </a:extLst>
          </p:cNvPr>
          <p:cNvSpPr txBox="1"/>
          <p:nvPr/>
        </p:nvSpPr>
        <p:spPr>
          <a:xfrm>
            <a:off x="845234" y="1992923"/>
            <a:ext cx="23082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urls.py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--</a:t>
            </a:r>
            <a:r>
              <a:rPr lang="en-AU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firstweb</a:t>
            </a:r>
            <a:endParaRPr lang="en-AU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คุยกับ</a:t>
            </a:r>
          </a:p>
          <a:p>
            <a:r>
              <a:rPr lang="en-AU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urls.py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--</a:t>
            </a:r>
            <a:r>
              <a:rPr lang="en-AU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endParaRPr lang="en-AU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AU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EA86-6A2D-4BF7-8E4F-AD00401F3C34}"/>
              </a:ext>
            </a:extLst>
          </p:cNvPr>
          <p:cNvSpPr txBox="1"/>
          <p:nvPr/>
        </p:nvSpPr>
        <p:spPr>
          <a:xfrm>
            <a:off x="930903" y="4618893"/>
            <a:ext cx="23082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urls.py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--</a:t>
            </a:r>
            <a:r>
              <a:rPr lang="en-AU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endParaRPr lang="en-AU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คุยกับ</a:t>
            </a:r>
          </a:p>
          <a:p>
            <a:r>
              <a:rPr lang="en-AU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views.py</a:t>
            </a:r>
          </a:p>
          <a:p>
            <a:endParaRPr lang="en-AU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2C13C956-67AC-401C-A53E-22E4B98F77F7}"/>
              </a:ext>
            </a:extLst>
          </p:cNvPr>
          <p:cNvSpPr/>
          <p:nvPr/>
        </p:nvSpPr>
        <p:spPr>
          <a:xfrm>
            <a:off x="3011026" y="2116016"/>
            <a:ext cx="284961" cy="1230923"/>
          </a:xfrm>
          <a:prstGeom prst="leftBracket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D8E1C915-D4C5-4D68-8A7D-D1C03523CF7A}"/>
              </a:ext>
            </a:extLst>
          </p:cNvPr>
          <p:cNvSpPr/>
          <p:nvPr/>
        </p:nvSpPr>
        <p:spPr>
          <a:xfrm>
            <a:off x="3011026" y="4618893"/>
            <a:ext cx="284961" cy="1230923"/>
          </a:xfrm>
          <a:prstGeom prst="leftBracket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D57C09-E21F-4832-B82E-BDFAF7E3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33" y="0"/>
            <a:ext cx="5598533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869F3B-8B7C-4245-92D8-47B2EC411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823" y="3056330"/>
            <a:ext cx="30384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12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EBECC6-F27C-4337-A02E-BB8DB41C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CA708-3E63-4F55-817A-CE9660917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ไฟล์</a:t>
            </a:r>
            <a:r>
              <a:rPr lang="en-AU" dirty="0"/>
              <a:t> views.py</a:t>
            </a:r>
          </a:p>
          <a:p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560B11-5603-4611-B54F-3AD33535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25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BCB65E-D87B-4AC2-AC65-2BDF36D3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216" y="1791003"/>
            <a:ext cx="8905875" cy="1914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FF676E-006B-4598-AE34-B9BEA5250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475" y="3837914"/>
            <a:ext cx="29813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6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BEAC-E29E-4DA3-90F0-96DAB98C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โครงสร้างของ</a:t>
            </a:r>
            <a:r>
              <a:rPr lang="en-AU" dirty="0"/>
              <a:t> 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F47A5-3F95-45DC-9B8A-68DC7A2C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</a:t>
            </a:fld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16E409-8DD1-4E4B-A418-6F6CE36C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31" y="1051176"/>
            <a:ext cx="8229600" cy="54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EDC763-CEE9-4506-8957-F2535F15D34E}"/>
              </a:ext>
            </a:extLst>
          </p:cNvPr>
          <p:cNvSpPr/>
          <p:nvPr/>
        </p:nvSpPr>
        <p:spPr>
          <a:xfrm>
            <a:off x="1582615" y="6483998"/>
            <a:ext cx="9237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https://studygyaan.com/django/best-practice-to-structure-django-project-directories-and-files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372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472A-9662-4ABE-A609-4A4C99A9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 Project: </a:t>
            </a:r>
            <a:r>
              <a:rPr lang="en-AU" dirty="0" err="1"/>
              <a:t>firstweb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03AE-BB0A-4F54-B516-65B0B617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7285892" cy="5568711"/>
          </a:xfrm>
        </p:spPr>
        <p:txBody>
          <a:bodyPr/>
          <a:lstStyle/>
          <a:p>
            <a:r>
              <a:rPr lang="th-TH" dirty="0"/>
              <a:t>ไปที่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E:\Django50Hours</a:t>
            </a:r>
          </a:p>
          <a:p>
            <a:r>
              <a:rPr lang="en-AU" dirty="0"/>
              <a:t> Activate environment </a:t>
            </a:r>
          </a:p>
          <a:p>
            <a:pPr lvl="1"/>
            <a:r>
              <a:rPr lang="en-AU" dirty="0"/>
              <a:t>.\</a:t>
            </a:r>
            <a:r>
              <a:rPr lang="en-AU" dirty="0" err="1"/>
              <a:t>venv</a:t>
            </a:r>
            <a:r>
              <a:rPr lang="en-AU" dirty="0"/>
              <a:t>\scripts\activate</a:t>
            </a:r>
          </a:p>
          <a:p>
            <a:r>
              <a:rPr lang="th-TH" dirty="0"/>
              <a:t>สร้างโปรเจคชื่อ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 err="1"/>
              <a:t>django</a:t>
            </a:r>
            <a:r>
              <a:rPr lang="en-AU" dirty="0"/>
              <a:t>-admin </a:t>
            </a:r>
            <a:r>
              <a:rPr lang="en-AU" dirty="0" err="1"/>
              <a:t>startproject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เข้าไปในโฟลเดอร์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/>
              <a:t>cd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เรียกใช้ไฟล์</a:t>
            </a:r>
            <a:r>
              <a:rPr lang="en-AU" dirty="0"/>
              <a:t> manage.py</a:t>
            </a:r>
            <a:r>
              <a:rPr lang="th-TH" dirty="0"/>
              <a:t> จะทำการจัดการเว็บ และเป็นการ</a:t>
            </a:r>
            <a:r>
              <a:rPr lang="en-AU" dirty="0"/>
              <a:t> start server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runserver</a:t>
            </a:r>
            <a:endParaRPr lang="en-AU" dirty="0"/>
          </a:p>
          <a:p>
            <a:r>
              <a:rPr lang="th-TH" dirty="0"/>
              <a:t>ปิดการ</a:t>
            </a:r>
            <a:r>
              <a:rPr lang="en-AU" dirty="0"/>
              <a:t> run server</a:t>
            </a:r>
          </a:p>
          <a:p>
            <a:pPr lvl="1"/>
            <a:r>
              <a:rPr lang="en-AU" dirty="0" err="1"/>
              <a:t>Ctrl+C</a:t>
            </a:r>
            <a:endParaRPr lang="th-TH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5514C-0FCD-4044-8909-AE9988B5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8C7CA3-415A-4E08-9021-99FD57477560}"/>
              </a:ext>
            </a:extLst>
          </p:cNvPr>
          <p:cNvSpPr/>
          <p:nvPr/>
        </p:nvSpPr>
        <p:spPr>
          <a:xfrm>
            <a:off x="8348248" y="1211879"/>
            <a:ext cx="18959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>
                <a:solidFill>
                  <a:schemeClr val="bg1"/>
                </a:solidFill>
              </a:rPr>
              <a:t>E:\Django50Hours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7241F-7843-41F6-8BA4-4ED0B2A2D6BF}"/>
              </a:ext>
            </a:extLst>
          </p:cNvPr>
          <p:cNvSpPr/>
          <p:nvPr/>
        </p:nvSpPr>
        <p:spPr>
          <a:xfrm>
            <a:off x="9136695" y="1845866"/>
            <a:ext cx="6242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venv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03DFD-7E07-4D9B-A65D-27B9EC46D200}"/>
              </a:ext>
            </a:extLst>
          </p:cNvPr>
          <p:cNvSpPr/>
          <p:nvPr/>
        </p:nvSpPr>
        <p:spPr>
          <a:xfrm>
            <a:off x="9136695" y="2459128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D78B146-C1AE-4AC5-AD19-BEB3F00A2FF8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786733" y="1680569"/>
            <a:ext cx="449321" cy="2506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D146D6-CBEA-4BBE-8CE8-BFEE4451B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98901" y="2217723"/>
            <a:ext cx="613262" cy="2388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C2333-3C60-476C-9082-EA558C06CCF9}"/>
              </a:ext>
            </a:extLst>
          </p:cNvPr>
          <p:cNvSpPr/>
          <p:nvPr/>
        </p:nvSpPr>
        <p:spPr>
          <a:xfrm>
            <a:off x="9611055" y="3054337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4EB73-97D2-45E4-A924-353AF1D902CE}"/>
              </a:ext>
            </a:extLst>
          </p:cNvPr>
          <p:cNvSpPr/>
          <p:nvPr/>
        </p:nvSpPr>
        <p:spPr>
          <a:xfrm>
            <a:off x="9611055" y="3586862"/>
            <a:ext cx="11103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db.sqlite3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40CE7-A486-4F17-8DAC-18E59CF8D4D9}"/>
              </a:ext>
            </a:extLst>
          </p:cNvPr>
          <p:cNvSpPr/>
          <p:nvPr/>
        </p:nvSpPr>
        <p:spPr>
          <a:xfrm>
            <a:off x="9611055" y="4119387"/>
            <a:ext cx="122995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manage.py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A0D0927-AADE-4178-B3B3-B7DEF5B95FDE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9248456" y="2876403"/>
            <a:ext cx="410543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0D623A3-836C-44EE-8012-A95B8ABE2656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9187464" y="3347937"/>
            <a:ext cx="532526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ACBDC57-A13C-4EE7-A11D-0AEC28336C87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9196732" y="3889730"/>
            <a:ext cx="513990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BEE6CDB-51F2-4C4C-A624-008E30E2A09A}"/>
              </a:ext>
            </a:extLst>
          </p:cNvPr>
          <p:cNvSpPr/>
          <p:nvPr/>
        </p:nvSpPr>
        <p:spPr>
          <a:xfrm>
            <a:off x="9611055" y="4719403"/>
            <a:ext cx="13422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app : </a:t>
            </a:r>
            <a:r>
              <a:rPr lang="en-AU" dirty="0" err="1">
                <a:solidFill>
                  <a:schemeClr val="bg1"/>
                </a:solidFill>
              </a:rPr>
              <a:t>myapp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946363A-F07E-4EC1-9C27-4894812FB60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9131327" y="4424341"/>
            <a:ext cx="644800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8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42A6-C5C5-46BF-A5DB-8AC04639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EBCC9-111E-41A8-BB37-DEFD20E84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รัน</a:t>
            </a:r>
            <a:r>
              <a:rPr lang="en-AU" dirty="0"/>
              <a:t> manage.py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startapp</a:t>
            </a:r>
            <a:r>
              <a:rPr lang="en-AU" dirty="0"/>
              <a:t> </a:t>
            </a:r>
            <a:r>
              <a:rPr lang="en-AU" dirty="0" err="1"/>
              <a:t>myapp</a:t>
            </a:r>
            <a:endParaRPr lang="en-AU" dirty="0"/>
          </a:p>
          <a:p>
            <a:pPr lvl="1"/>
            <a:r>
              <a:rPr lang="th-TH" dirty="0"/>
              <a:t>ทำการสร้าง</a:t>
            </a:r>
            <a:r>
              <a:rPr lang="en-AU" dirty="0"/>
              <a:t> app </a:t>
            </a:r>
            <a:r>
              <a:rPr lang="th-TH" dirty="0"/>
              <a:t>ที่ชื่อว่า</a:t>
            </a:r>
            <a:r>
              <a:rPr lang="en-AU" dirty="0"/>
              <a:t> </a:t>
            </a:r>
            <a:r>
              <a:rPr lang="en-AU" dirty="0" err="1"/>
              <a:t>myapp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AD76D-2C09-4F8B-BA10-AC89A357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B2A70D-6E28-47B1-9492-6F73FBBB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574" y="876539"/>
            <a:ext cx="5362575" cy="552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E2F29B-FFB2-4622-8130-8B8B3D332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799" y="1706351"/>
            <a:ext cx="3943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7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416F-A9BA-4F63-A62B-D095E675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ติดตั้ง </a:t>
            </a:r>
            <a:r>
              <a:rPr lang="en-AU" dirty="0"/>
              <a:t>Editor (Sublime Text)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29DAD-4C3E-4EBE-B2EB-A64CABDBB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687759"/>
          </a:xfrm>
        </p:spPr>
        <p:txBody>
          <a:bodyPr>
            <a:normAutofit/>
          </a:bodyPr>
          <a:lstStyle/>
          <a:p>
            <a:r>
              <a:rPr lang="en-AU" dirty="0">
                <a:hlinkClick r:id="rId2"/>
              </a:rPr>
              <a:t>https://www.sublimetext.com/3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E2BD8-5976-4922-A6D5-0B482A24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54642-B77D-4069-97AA-3336A9BB9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1938179"/>
            <a:ext cx="109537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416F-A9BA-4F63-A62B-D095E675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ติดตั้ง </a:t>
            </a:r>
            <a:r>
              <a:rPr lang="en-AU" dirty="0"/>
              <a:t>Editor (Sublime Text)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E2BD8-5976-4922-A6D5-0B482A24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92FA6E-F4E8-4F84-BDEA-513FD6B6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File &gt; Open Folder</a:t>
            </a:r>
          </a:p>
          <a:p>
            <a:r>
              <a:rPr lang="en-AU" dirty="0"/>
              <a:t>E:\Django50Hours\firstweb</a:t>
            </a:r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BB1EAD-EFCE-4EC6-99E8-ED6E4AB6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648" y="885825"/>
            <a:ext cx="61436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3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416F-A9BA-4F63-A62B-D095E675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Migrate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E2BD8-5976-4922-A6D5-0B482A24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92FA6E-F4E8-4F84-BDEA-513FD6B6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พิมพ์คำสั่งใน</a:t>
            </a:r>
            <a:r>
              <a:rPr lang="en-AU" dirty="0"/>
              <a:t> command prompt</a:t>
            </a:r>
            <a:endParaRPr lang="th-TH" dirty="0"/>
          </a:p>
          <a:p>
            <a:pPr lvl="1"/>
            <a:r>
              <a:rPr lang="en-AU" dirty="0"/>
              <a:t>python manage.py migrate</a:t>
            </a:r>
            <a:endParaRPr lang="th-TH" dirty="0"/>
          </a:p>
          <a:p>
            <a:r>
              <a:rPr lang="th-TH" dirty="0"/>
              <a:t>ทำให้ไฟล์ที่เกี่ยวข้อง </a:t>
            </a:r>
            <a:r>
              <a:rPr lang="en-AU" dirty="0"/>
              <a:t>system</a:t>
            </a:r>
            <a:r>
              <a:rPr lang="th-TH" dirty="0"/>
              <a:t> </a:t>
            </a:r>
            <a:r>
              <a:rPr lang="th-TH" dirty="0" err="1"/>
              <a:t>ต่างๆ</a:t>
            </a:r>
            <a:r>
              <a:rPr lang="th-TH" dirty="0"/>
              <a:t> เก็บค่าไปในไฟล์</a:t>
            </a:r>
            <a:r>
              <a:rPr lang="en-AU" dirty="0"/>
              <a:t> </a:t>
            </a:r>
            <a:r>
              <a:rPr lang="en-AU" dirty="0" err="1"/>
              <a:t>db.sqlite</a:t>
            </a:r>
            <a:endParaRPr lang="en-AU" dirty="0"/>
          </a:p>
          <a:p>
            <a:r>
              <a:rPr lang="th-TH" dirty="0"/>
              <a:t>ต้องพิมพ์คำสั่งนี้ก่อน จึงจะเรียกใช้งานคำสั่ง </a:t>
            </a:r>
            <a:r>
              <a:rPr lang="en-AU" dirty="0"/>
              <a:t>python</a:t>
            </a:r>
            <a:r>
              <a:rPr lang="th-TH" dirty="0"/>
              <a:t> </a:t>
            </a:r>
            <a:r>
              <a:rPr lang="th-TH" dirty="0" err="1"/>
              <a:t>ต่างๆ</a:t>
            </a:r>
            <a:r>
              <a:rPr lang="th-TH" dirty="0"/>
              <a:t> ที่ภายใน</a:t>
            </a:r>
            <a:r>
              <a:rPr lang="en-AU" dirty="0"/>
              <a:t> app </a:t>
            </a:r>
            <a:r>
              <a:rPr lang="en-AU" dirty="0" err="1"/>
              <a:t>myapp</a:t>
            </a:r>
            <a:r>
              <a:rPr lang="th-TH" dirty="0"/>
              <a:t> เตรียมไว้</a:t>
            </a:r>
          </a:p>
          <a:p>
            <a:r>
              <a:rPr lang="th-TH" dirty="0"/>
              <a:t>หลังจากทำคำสั่งนี้</a:t>
            </a:r>
            <a:r>
              <a:rPr lang="en-AU" dirty="0"/>
              <a:t> python </a:t>
            </a:r>
            <a:r>
              <a:rPr lang="th-TH" dirty="0"/>
              <a:t>จะสร้างหน้า </a:t>
            </a:r>
            <a:r>
              <a:rPr lang="en-AU" dirty="0"/>
              <a:t>admin</a:t>
            </a:r>
            <a:r>
              <a:rPr lang="th-TH" dirty="0"/>
              <a:t> ให้อัตโนมัติ</a:t>
            </a:r>
            <a:endParaRPr lang="en-AU" dirty="0"/>
          </a:p>
          <a:p>
            <a:r>
              <a:rPr lang="th-TH" dirty="0">
                <a:solidFill>
                  <a:srgbClr val="FF0000"/>
                </a:solidFill>
              </a:rPr>
              <a:t>การ</a:t>
            </a:r>
            <a:r>
              <a:rPr lang="en-AU" dirty="0">
                <a:solidFill>
                  <a:srgbClr val="FF0000"/>
                </a:solidFill>
              </a:rPr>
              <a:t> migrate</a:t>
            </a:r>
            <a:r>
              <a:rPr lang="th-TH" dirty="0">
                <a:solidFill>
                  <a:srgbClr val="FF0000"/>
                </a:solidFill>
              </a:rPr>
              <a:t> ทำเฉพาะ ตอนแรกที่เริ่มสร้าง </a:t>
            </a:r>
            <a:r>
              <a:rPr lang="en-AU" dirty="0">
                <a:solidFill>
                  <a:srgbClr val="FF0000"/>
                </a:solidFill>
              </a:rPr>
              <a:t>app</a:t>
            </a:r>
            <a:r>
              <a:rPr lang="th-TH" dirty="0">
                <a:solidFill>
                  <a:srgbClr val="FF0000"/>
                </a:solidFill>
              </a:rPr>
              <a:t> และ ตอนสร้าง </a:t>
            </a:r>
            <a:r>
              <a:rPr lang="en-AU" dirty="0">
                <a:solidFill>
                  <a:srgbClr val="FF0000"/>
                </a:solidFill>
              </a:rPr>
              <a:t>database</a:t>
            </a:r>
            <a:r>
              <a:rPr lang="th-TH" dirty="0">
                <a:solidFill>
                  <a:srgbClr val="FF0000"/>
                </a:solidFill>
              </a:rPr>
              <a:t> เท่านั้น</a:t>
            </a:r>
            <a:endParaRPr lang="en-AU" dirty="0">
              <a:solidFill>
                <a:srgbClr val="FF0000"/>
              </a:solidFill>
            </a:endParaRPr>
          </a:p>
          <a:p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71BD75-41B8-456C-89AE-BBAD0F7F9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715" y="3985919"/>
            <a:ext cx="5364639" cy="280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8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416F-A9BA-4F63-A62B-D095E675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Run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E2BD8-5976-4922-A6D5-0B482A24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92FA6E-F4E8-4F84-BDEA-513FD6B6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พิมพ์คำสั่งใน</a:t>
            </a:r>
            <a:r>
              <a:rPr lang="en-AU" dirty="0"/>
              <a:t> command prompt</a:t>
            </a:r>
            <a:endParaRPr lang="th-TH" dirty="0"/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runserver</a:t>
            </a:r>
            <a:endParaRPr lang="en-AU" dirty="0"/>
          </a:p>
          <a:p>
            <a:r>
              <a:rPr lang="th-TH" dirty="0"/>
              <a:t>ทดสอบเรียกหน้า </a:t>
            </a:r>
            <a:r>
              <a:rPr lang="en-AU" dirty="0"/>
              <a:t>admin</a:t>
            </a:r>
            <a:r>
              <a:rPr lang="th-TH" dirty="0"/>
              <a:t> ผ่านทาง</a:t>
            </a:r>
            <a:r>
              <a:rPr lang="en-AU" dirty="0"/>
              <a:t> web browser</a:t>
            </a:r>
            <a:endParaRPr lang="th-TH" dirty="0"/>
          </a:p>
          <a:p>
            <a:pPr lvl="1"/>
            <a:r>
              <a:rPr lang="en-AU" dirty="0"/>
              <a:t>http://localhost:8000/admin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A50FA-50A2-4CF5-BC61-B445E459D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38742"/>
            <a:ext cx="5732585" cy="456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1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826</Words>
  <Application>Microsoft Office PowerPoint</Application>
  <PresentationFormat>Widescreen</PresentationFormat>
  <Paragraphs>179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TH Sarabun New</vt:lpstr>
      <vt:lpstr>Office Theme</vt:lpstr>
      <vt:lpstr>Django 50 Hrs by Uncle Engineer</vt:lpstr>
      <vt:lpstr>Outline</vt:lpstr>
      <vt:lpstr>โครงสร้างของ Django</vt:lpstr>
      <vt:lpstr>Start Project: firstweb</vt:lpstr>
      <vt:lpstr>Start App</vt:lpstr>
      <vt:lpstr>ติดตั้ง Editor (Sublime Text) </vt:lpstr>
      <vt:lpstr>ติดตั้ง Editor (Sublime Text) </vt:lpstr>
      <vt:lpstr>Migrate</vt:lpstr>
      <vt:lpstr>Run Server</vt:lpstr>
      <vt:lpstr>Create Superuser (admin)</vt:lpstr>
      <vt:lpstr>Login Admin Page</vt:lpstr>
      <vt:lpstr>PowerPoint Presentation</vt:lpstr>
      <vt:lpstr>Create Users</vt:lpstr>
      <vt:lpstr>Hello World in Django</vt:lpstr>
      <vt:lpstr>Hello World in Django</vt:lpstr>
      <vt:lpstr>Hello World in Django</vt:lpstr>
      <vt:lpstr>Hello World in Django</vt:lpstr>
      <vt:lpstr>PowerPoint Presentation</vt:lpstr>
      <vt:lpstr>Hello World in Django</vt:lpstr>
      <vt:lpstr>Hello World in Django</vt:lpstr>
      <vt:lpstr>Hello World in Django</vt:lpstr>
      <vt:lpstr>Hello World in Django</vt:lpstr>
      <vt:lpstr>Hello World in Django</vt:lpstr>
      <vt:lpstr>PowerPoint Presentation</vt:lpstr>
      <vt:lpstr>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IT375</dc:title>
  <dc:creator>Ratchakoon Pruengkarn</dc:creator>
  <cp:lastModifiedBy>Ratchakoon Pruengkarn</cp:lastModifiedBy>
  <cp:revision>64</cp:revision>
  <dcterms:created xsi:type="dcterms:W3CDTF">2020-05-26T07:52:31Z</dcterms:created>
  <dcterms:modified xsi:type="dcterms:W3CDTF">2020-07-02T03:47:03Z</dcterms:modified>
</cp:coreProperties>
</file>