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7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3" r:id="rId17"/>
    <p:sldId id="272" r:id="rId18"/>
    <p:sldId id="275" r:id="rId19"/>
    <p:sldId id="274" r:id="rId20"/>
    <p:sldId id="277" r:id="rId21"/>
    <p:sldId id="276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12FF"/>
    <a:srgbClr val="6DCB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5510" autoAdjust="0"/>
  </p:normalViewPr>
  <p:slideViewPr>
    <p:cSldViewPr snapToGrid="0">
      <p:cViewPr varScale="1">
        <p:scale>
          <a:sx n="82" d="100"/>
          <a:sy n="82" d="100"/>
        </p:scale>
        <p:origin x="15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58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80631-54B1-48E6-A9AE-E2FEE8DCC965}" type="datetimeFigureOut">
              <a:rPr lang="en-AU" smtClean="0"/>
              <a:t>2/07/2020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55944-EB71-4592-BD4B-F7115D0A99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7595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quest.io/blog/15-python-libraries-for-data-science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en/3.0/howto/static-files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55944-EB71-4592-BD4B-F7115D0A9914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0247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manage.py</a:t>
            </a:r>
          </a:p>
          <a:p>
            <a:pPr marL="171450" indent="-171450">
              <a:buFontTx/>
              <a:buChar char="-"/>
            </a:pPr>
            <a:r>
              <a:rPr lang="th-TH" dirty="0"/>
              <a:t>ไฟล์หลักที่ใช้ในการจัดการเว็บ</a:t>
            </a:r>
          </a:p>
          <a:p>
            <a:pPr marL="0" indent="0">
              <a:buFontTx/>
              <a:buNone/>
            </a:pPr>
            <a:endParaRPr lang="th-TH" dirty="0"/>
          </a:p>
          <a:p>
            <a:pPr marL="0" indent="0">
              <a:buFontTx/>
              <a:buNone/>
            </a:pPr>
            <a:r>
              <a:rPr lang="en-AU" dirty="0"/>
              <a:t>db.sqlite3</a:t>
            </a:r>
          </a:p>
          <a:p>
            <a:pPr marL="171450" indent="-171450">
              <a:buFontTx/>
              <a:buChar char="-"/>
            </a:pPr>
            <a:r>
              <a:rPr lang="th-TH" dirty="0"/>
              <a:t>ฐานข้อมูลของเว็บ โดยใช้</a:t>
            </a:r>
            <a:r>
              <a:rPr lang="en-AU" dirty="0"/>
              <a:t> </a:t>
            </a:r>
            <a:r>
              <a:rPr lang="en-AU" dirty="0" err="1"/>
              <a:t>sqlite</a:t>
            </a:r>
            <a:r>
              <a:rPr lang="th-TH" dirty="0"/>
              <a:t> ที่ติดตั้งมากับ</a:t>
            </a:r>
            <a:r>
              <a:rPr lang="en-AU" dirty="0"/>
              <a:t> python</a:t>
            </a:r>
            <a:r>
              <a:rPr lang="th-TH" dirty="0"/>
              <a:t> อยู่แล้ว</a:t>
            </a:r>
          </a:p>
          <a:p>
            <a:pPr marL="171450" indent="-171450">
              <a:buFontTx/>
              <a:buChar char="-"/>
            </a:pPr>
            <a:r>
              <a:rPr lang="th-TH" dirty="0"/>
              <a:t>ทั้งนี้สามารถใช้ฐานข้อมูลตัวอื่นก็ได้ เช่น</a:t>
            </a:r>
            <a:r>
              <a:rPr lang="en-AU" dirty="0"/>
              <a:t> 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PostgreSQL, </a:t>
            </a:r>
            <a:r>
              <a:rPr lang="en-A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ข้อเสียของ </a:t>
            </a:r>
            <a:r>
              <a:rPr lang="en-A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sqlite</a:t>
            </a: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จะไม่มีหน้า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GUI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55944-EB71-4592-BD4B-F7115D0A9914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7702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>
                <a:hlinkClick r:id="rId3"/>
              </a:rPr>
              <a:t>https://www.dataquest.io/blog/15-python-libraries-for-data-science/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55944-EB71-4592-BD4B-F7115D0A9914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290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>
                <a:hlinkClick r:id="rId3"/>
              </a:rPr>
              <a:t>https://docs.djangoproject.com/en/3.0/howto/static-files/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55944-EB71-4592-BD4B-F7115D0A9914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3710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BASE_DIR = base directory </a:t>
            </a:r>
            <a:r>
              <a:rPr lang="th-TH" dirty="0"/>
              <a:t>ซึ่งเป็น</a:t>
            </a:r>
            <a:r>
              <a:rPr lang="en-AU" dirty="0"/>
              <a:t> directory</a:t>
            </a:r>
            <a:r>
              <a:rPr lang="th-TH" dirty="0"/>
              <a:t> ของ</a:t>
            </a:r>
            <a:r>
              <a:rPr lang="en-AU" dirty="0"/>
              <a:t> project</a:t>
            </a:r>
            <a:r>
              <a:rPr lang="th-TH" dirty="0"/>
              <a:t> เรา</a:t>
            </a:r>
            <a:endParaRPr lang="en-AU" dirty="0"/>
          </a:p>
          <a:p>
            <a:r>
              <a:rPr lang="en-AU" dirty="0" err="1"/>
              <a:t>os.path.join</a:t>
            </a:r>
            <a:r>
              <a:rPr lang="en-AU" dirty="0"/>
              <a:t> </a:t>
            </a:r>
            <a:r>
              <a:rPr lang="th-TH" dirty="0"/>
              <a:t>ให้ใช้ตัวนี้ในการระบุให้เอา</a:t>
            </a:r>
            <a:r>
              <a:rPr lang="en-AU" dirty="0"/>
              <a:t> base directory </a:t>
            </a:r>
            <a:r>
              <a:rPr lang="th-TH" dirty="0"/>
              <a:t>มารวมกับ</a:t>
            </a:r>
            <a:r>
              <a:rPr lang="en-AU" dirty="0"/>
              <a:t> path</a:t>
            </a:r>
            <a:r>
              <a:rPr lang="th-TH" dirty="0"/>
              <a:t> ที่เป็น </a:t>
            </a:r>
            <a:r>
              <a:rPr lang="en-AU" dirty="0" err="1"/>
              <a:t>myapp</a:t>
            </a:r>
            <a:r>
              <a:rPr lang="en-AU" dirty="0"/>
              <a:t>/template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55944-EB71-4592-BD4B-F7115D0A9914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7394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55944-EB71-4592-BD4B-F7115D0A9914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7497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D8902-8401-46EB-9CA2-BE01C1294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4276BF-10CE-41E7-BE6B-AE637C511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 b="1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261B0-A5D0-4A34-BCA0-B2E93898A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8E637067-6E96-407E-932C-BC7D980752C7}" type="datetime1">
              <a:rPr lang="en-AU" smtClean="0"/>
              <a:t>2/07/2020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F7007-5BD4-4AAB-8C88-19A0941B1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1E2EB-9490-4461-8449-0CFEEF436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A451FF00-1CED-49B4-AB20-56DD39CB66A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A2BD9F0-2940-49A0-B0B0-E66D3E05FF6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1" y="0"/>
            <a:ext cx="1078302" cy="359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310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E6B1B-DCC2-4F41-BAA2-E8ECCC448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863C3B-0375-4C46-A3CC-1A45309BC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62669-4882-4938-B826-2D90D880B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0903-EBF7-48C2-8550-1833C12F0AA6}" type="datetime1">
              <a:rPr lang="en-AU" smtClean="0"/>
              <a:t>2/07/2020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ECF83-C484-4D83-B681-43CDB1067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26C52-9CB8-454F-ABF3-1E9621632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9135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FC21A2-268A-41D1-889B-C648D71DF0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93842-A791-4F02-92E3-D38AA8579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5A9B3-BF65-4F25-811F-248478ABF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D9BD-B01A-4CEF-A6CB-21D7A6F8D6F2}" type="datetime1">
              <a:rPr lang="en-AU" smtClean="0"/>
              <a:t>2/07/2020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15886-8D6D-42F9-B7C9-511BFA62E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AE18B-69FA-4D51-BBE7-14D184802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0171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FD9A5-10DD-4D1B-AF7E-37C9A82F5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908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1160B-B9FC-458B-9EAC-DED911CB2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10515600" cy="5041001"/>
          </a:xfrm>
        </p:spPr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  <a:lvl3pPr>
              <a:defRPr>
                <a:solidFill>
                  <a:srgbClr val="C0000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99650-47FC-4343-B12F-7EA7470755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607834"/>
            <a:ext cx="2743200" cy="250166"/>
          </a:xfrm>
        </p:spPr>
        <p:txBody>
          <a:bodyPr/>
          <a:lstStyle/>
          <a:p>
            <a:fld id="{C64969CA-26E5-45A2-B10F-C1180E7CBD2D}" type="datetime1">
              <a:rPr lang="en-AU" smtClean="0"/>
              <a:t>2/07/2020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F6055-5C62-4D16-9C21-BE8338AB4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07834"/>
            <a:ext cx="4114800" cy="250166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B89F-62F2-43E8-898A-F4C36D8C3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607834"/>
            <a:ext cx="2743200" cy="250166"/>
          </a:xfrm>
        </p:spPr>
        <p:txBody>
          <a:bodyPr/>
          <a:lstStyle>
            <a:lvl1pPr>
              <a:defRPr sz="1600" b="1">
                <a:solidFill>
                  <a:srgbClr val="C00000"/>
                </a:solidFill>
              </a:defRPr>
            </a:lvl1pPr>
          </a:lstStyle>
          <a:p>
            <a:fld id="{A451FF00-1CED-49B4-AB20-56DD39CB66A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237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744C0-592B-4C48-AC39-A577FC931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CB1B3-FF16-425D-AAAE-5D2DD9D05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C7B-2CA9-49AC-85A8-8D2CD1834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2204-BE50-4E48-9789-6C6AAA30A7A2}" type="datetime1">
              <a:rPr lang="en-AU" smtClean="0"/>
              <a:t>2/07/2020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22AF-BF21-4386-A3A1-7905E681C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2833B-EC70-4714-9ED5-A38D515B0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8916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15245-19BC-4498-A3DB-849EB1505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B8740-1B39-4E95-A3FF-E42DCDB2B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  <a:lvl3pPr>
              <a:defRPr>
                <a:solidFill>
                  <a:srgbClr val="FF000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676F7-12A3-4055-8065-975B6662B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  <a:lvl3pPr>
              <a:defRPr>
                <a:solidFill>
                  <a:srgbClr val="FF000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E0190-405B-4512-9253-C110B2CC4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A5C3F-BE4F-4851-AF67-8A75069083E7}" type="datetime1">
              <a:rPr lang="en-AU" smtClean="0"/>
              <a:t>2/07/2020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2E204-8BE3-46E6-97FC-F3DFC061E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EF82E-35F3-45F0-9A65-2337AD99D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3280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386DD-50F7-4E59-BEDA-184A29CB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96556-7DB3-4198-B866-E39749B25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E3DB6-B807-4520-A54D-AE322F85A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ADE34F-7FC1-448D-9223-6F2A185BEF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B8FEF9-D16E-4D43-8D77-A34572FE8D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DF15F6-2A49-446E-8ABC-0B2FF0A21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E711-E32B-4CCD-82F0-95CC8451035B}" type="datetime1">
              <a:rPr lang="en-AU" smtClean="0"/>
              <a:t>2/07/2020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4666B2-1DA0-4BB1-B4E8-C420F58B0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F699E6-4462-40A3-86B8-CD111F2CF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3562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476F5-5275-4F28-86DA-01976C433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EB469D-9BF5-4F2A-ABC3-58725080B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7BE97-ED60-462F-A348-14836DED808A}" type="datetime1">
              <a:rPr lang="en-AU" smtClean="0"/>
              <a:t>2/07/2020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26C015-D3BB-47A6-8C07-91C73248D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C7745-007F-4E04-B06B-5563619AD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4389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FE6444-662C-4072-A72A-F8FCD31A81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607833"/>
            <a:ext cx="2743200" cy="240222"/>
          </a:xfrm>
        </p:spPr>
        <p:txBody>
          <a:bodyPr/>
          <a:lstStyle/>
          <a:p>
            <a:fld id="{E97282B5-37CB-4082-B12E-83D5EDF75E4A}" type="datetime1">
              <a:rPr lang="en-AU" smtClean="0"/>
              <a:t>2/07/2020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985C4A-6B2C-4FD8-B10A-DFDF85B3C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07833"/>
            <a:ext cx="4114800" cy="240222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28964-163A-44C8-89F3-C477EEC1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607834"/>
            <a:ext cx="2743200" cy="240222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fld id="{A451FF00-1CED-49B4-AB20-56DD39CB66A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7761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833AC-FDE9-401E-AD9E-CEAFF8FA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84609-9063-4B4E-9024-00909A248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B021B-6992-4187-9D41-8032C6749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FCCF4-44DA-42DB-8D5E-50B75DC74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990E-F309-4F24-BA9A-9107C2FDEECF}" type="datetime1">
              <a:rPr lang="en-AU" smtClean="0"/>
              <a:t>2/07/2020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2DDE3E-6267-4B36-8E9D-E9EB036AA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3E854-995D-4102-ACFE-C494C56BD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737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873E8-A8F2-4DDB-8E6A-3FFCC6D0A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F3DBD1-7C92-4279-873A-B95692690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C25375-3D4B-45E6-9D3E-EA395DD5F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AA474-9C92-4D2E-9030-0C47CB361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6DB83-2A7E-4062-A2D1-F8DFAD5107D5}" type="datetime1">
              <a:rPr lang="en-AU" smtClean="0"/>
              <a:t>2/07/2020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8E835-76DF-4A70-B7C8-B5BFD79B6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14EF4B-1874-4F32-A690-ED4887EEB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1535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EE86D0-94A1-4717-8771-8599235A8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526D6-2BD3-42A1-9C50-FA4D00678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4E859-AAFA-4695-879D-F62C6535AE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0579ABAF-0E04-4612-BCFD-9F946A6B758B}" type="datetime1">
              <a:rPr lang="en-AU" smtClean="0"/>
              <a:t>2/07/2020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8A7BC-0CE5-4032-9B3A-6433F6690B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8803F-C0D4-4360-8861-8DBB7D6CF2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A451FF00-1CED-49B4-AB20-56DD39CB66A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246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>
              <a:lumMod val="75000"/>
            </a:schemeClr>
          </a:solidFill>
          <a:latin typeface="TH Sarabun New" panose="020B0500040200020003" pitchFamily="34" charset="-34"/>
          <a:ea typeface="+mj-ea"/>
          <a:cs typeface="TH Sarabun New" panose="020B0500040200020003" pitchFamily="34" charset="-34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tm9dftu_cA&amp;feature=youtu.be&amp;fbclid=IwAR1guShMdRkwSQN7jkTy0XfLgm7wsH8g0gGMAHP1ZmlcYMIBx01ayYzpRZ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ygyaan.com/django/best-practice-to-structure-django-project-directories-and-file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bootstrap4/tryit.asp?filename=trybs_default&amp;stacked=h" TargetMode="External"/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bootstrap4/tryit.asp?filename=trybs_default&amp;stacked=h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www.dataquest.io/blog/15-python-libraries-for-data-science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en/3.0/howto/static-files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FB70E-8E56-4809-A720-9F735A6174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Django 50 Hrs by Uncle Engineer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05082-2A72-4E86-8501-57519AF87B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/>
              <a:t>EP3</a:t>
            </a:r>
            <a:endParaRPr lang="th-TH" dirty="0"/>
          </a:p>
          <a:p>
            <a:r>
              <a:rPr lang="en-AU" dirty="0">
                <a:hlinkClick r:id="rId3"/>
              </a:rPr>
              <a:t>https://www.youtube.com/watch?v=1tm9dftu_cA&amp;feature=youtu.be&amp;fbclid=IwAR1guShMdRkwSQN7jkTy0XfLgm7wsH8g0gGMAHP1ZmlcYMIBx01ayYzpRZY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F3892-BA08-4DF2-8C92-00FFB148E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5446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869C6-DDB4-495E-9D94-2B72D898A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Setting Route for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6335B-88CC-49DD-A234-471F70497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เปิดไฟล์</a:t>
            </a:r>
            <a:r>
              <a:rPr lang="en-AU" dirty="0"/>
              <a:t> </a:t>
            </a:r>
            <a:r>
              <a:rPr lang="en-AU" dirty="0">
                <a:solidFill>
                  <a:srgbClr val="FF0000"/>
                </a:solidFill>
              </a:rPr>
              <a:t>settings.py</a:t>
            </a:r>
            <a:r>
              <a:rPr lang="th-TH" dirty="0">
                <a:solidFill>
                  <a:srgbClr val="FF0000"/>
                </a:solidFill>
              </a:rPr>
              <a:t> </a:t>
            </a:r>
            <a:r>
              <a:rPr lang="en-AU" dirty="0"/>
              <a:t>(\</a:t>
            </a:r>
            <a:r>
              <a:rPr lang="en-AU" dirty="0" err="1"/>
              <a:t>firstweb</a:t>
            </a:r>
            <a:r>
              <a:rPr lang="en-AU" dirty="0"/>
              <a:t>\settings.py)</a:t>
            </a:r>
          </a:p>
          <a:p>
            <a:r>
              <a:rPr lang="th-TH" dirty="0"/>
              <a:t>แก้ไขในส่วนของ</a:t>
            </a:r>
            <a:r>
              <a:rPr lang="en-AU" dirty="0"/>
              <a:t> TEMPLATES</a:t>
            </a:r>
          </a:p>
          <a:p>
            <a:r>
              <a:rPr lang="th-TH" dirty="0"/>
              <a:t>ใส่ตำแหน่งโฟลเดอร์ลงไป เพื่อให้</a:t>
            </a:r>
            <a:r>
              <a:rPr lang="en-AU" dirty="0"/>
              <a:t> Django </a:t>
            </a:r>
            <a:r>
              <a:rPr lang="th-TH" dirty="0"/>
              <a:t>รู้จักตำแหน่งของโฟลเดอร์</a:t>
            </a:r>
            <a:r>
              <a:rPr lang="en-AU" dirty="0"/>
              <a:t> template </a:t>
            </a:r>
            <a:r>
              <a:rPr lang="th-TH" dirty="0"/>
              <a:t>ที่เราสร้างขึ้นมา</a:t>
            </a:r>
          </a:p>
          <a:p>
            <a:pPr lvl="1"/>
            <a:r>
              <a:rPr lang="en-AU" dirty="0"/>
              <a:t>'DIRS': [</a:t>
            </a:r>
            <a:r>
              <a:rPr lang="en-AU" dirty="0" err="1"/>
              <a:t>os.path.join</a:t>
            </a:r>
            <a:r>
              <a:rPr lang="en-AU" dirty="0"/>
              <a:t>(BASE_DIR, '</a:t>
            </a:r>
            <a:r>
              <a:rPr lang="en-AU" dirty="0" err="1"/>
              <a:t>myapp</a:t>
            </a:r>
            <a:r>
              <a:rPr lang="en-AU" dirty="0"/>
              <a:t>/template')],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0E75E0-E4B3-45B9-B049-1BEA8E7A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10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BD4881-5CFF-432B-9630-5B61038E4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531" y="2983509"/>
            <a:ext cx="9368937" cy="374940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398B318-11CA-47B0-848C-EF3F0C422E4C}"/>
              </a:ext>
            </a:extLst>
          </p:cNvPr>
          <p:cNvSpPr/>
          <p:nvPr/>
        </p:nvSpPr>
        <p:spPr>
          <a:xfrm>
            <a:off x="2860431" y="3696710"/>
            <a:ext cx="6107723" cy="2656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8377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E407A-BF33-4F41-9559-D77E2D830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Setting Response to home.html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8B447-1B56-4C7F-8455-4E3852ECC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ทำการ</a:t>
            </a:r>
            <a:r>
              <a:rPr lang="en-AU" dirty="0"/>
              <a:t> setting</a:t>
            </a:r>
            <a:r>
              <a:rPr lang="th-TH" dirty="0"/>
              <a:t> เมื่อมีการเปิดหน้าเว็บให้แสดงหน้า</a:t>
            </a:r>
            <a:r>
              <a:rPr lang="en-AU" dirty="0"/>
              <a:t> home.html</a:t>
            </a:r>
            <a:r>
              <a:rPr lang="th-TH" dirty="0"/>
              <a:t> ขึ้นมา</a:t>
            </a:r>
          </a:p>
          <a:p>
            <a:r>
              <a:rPr lang="th-TH" dirty="0"/>
              <a:t>เปิดไฟล์</a:t>
            </a:r>
            <a:r>
              <a:rPr lang="en-AU" dirty="0"/>
              <a:t> views.py (\</a:t>
            </a:r>
            <a:r>
              <a:rPr lang="en-AU" dirty="0" err="1"/>
              <a:t>firstweb</a:t>
            </a:r>
            <a:r>
              <a:rPr lang="en-AU" dirty="0"/>
              <a:t>\</a:t>
            </a:r>
            <a:r>
              <a:rPr lang="en-AU" dirty="0" err="1"/>
              <a:t>myapp</a:t>
            </a:r>
            <a:r>
              <a:rPr lang="en-AU" dirty="0"/>
              <a:t>\views.py)</a:t>
            </a:r>
          </a:p>
          <a:p>
            <a:pPr lvl="1"/>
            <a:r>
              <a:rPr lang="th-TH" dirty="0"/>
              <a:t>พิมพ์ </a:t>
            </a:r>
            <a:r>
              <a:rPr lang="en-AU" dirty="0"/>
              <a:t>return render(request,'</a:t>
            </a:r>
            <a:r>
              <a:rPr lang="en-AU" dirty="0" err="1">
                <a:solidFill>
                  <a:srgbClr val="FF0000"/>
                </a:solidFill>
              </a:rPr>
              <a:t>myapp</a:t>
            </a:r>
            <a:r>
              <a:rPr lang="en-AU" dirty="0">
                <a:solidFill>
                  <a:srgbClr val="FF0000"/>
                </a:solidFill>
              </a:rPr>
              <a:t>/home.html</a:t>
            </a:r>
            <a:r>
              <a:rPr lang="en-AU" dirty="0"/>
              <a:t>')</a:t>
            </a:r>
            <a:endParaRPr lang="th-TH" dirty="0"/>
          </a:p>
          <a:p>
            <a:pPr lvl="1"/>
            <a:endParaRPr lang="en-AU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99154C-252A-417D-99B9-9A13B81E8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11</a:t>
            </a:fld>
            <a:endParaRPr lang="en-AU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E214DBB-3402-4A6C-9051-168C9517B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34" y="2932112"/>
            <a:ext cx="9067800" cy="20955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CDAEEB8-540E-48C7-9E8E-6108F1415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8086" y="136525"/>
            <a:ext cx="1838325" cy="559117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BDEAD02-9BB3-4545-A8FB-751FEAB52D73}"/>
              </a:ext>
            </a:extLst>
          </p:cNvPr>
          <p:cNvSpPr/>
          <p:nvPr/>
        </p:nvSpPr>
        <p:spPr>
          <a:xfrm>
            <a:off x="10441045" y="3586683"/>
            <a:ext cx="1258586" cy="410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6034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83D6D71-0873-4744-A398-68BC0B05DF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57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EE15EB-2D5B-4A19-8AE5-3F45A9307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451FF00-1CED-49B4-AB20-56DD39CB66AF}" type="slidenum">
              <a:rPr lang="en-AU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A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884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AE8747-F3C5-48B8-A771-D40028D75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Web Mechanism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A7B152-8590-417B-AD08-5471EBB0C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13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2B0E1B-1ACA-4908-A07F-955E57552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16" y="927340"/>
            <a:ext cx="1838325" cy="5591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9E046A-FDCC-4950-BDC7-43F45A4665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2682" y="1938787"/>
            <a:ext cx="810577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630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38A51-6745-4EF6-8107-AD4C26853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urls.py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7E130-7FA0-4710-BC98-67DEDE95C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10515600" cy="429851"/>
          </a:xfrm>
        </p:spPr>
        <p:txBody>
          <a:bodyPr>
            <a:normAutofit fontScale="92500" lnSpcReduction="10000"/>
          </a:bodyPr>
          <a:lstStyle/>
          <a:p>
            <a:r>
              <a:rPr lang="th-TH" dirty="0"/>
              <a:t>จะเป็นด่านแรกเมื่อมีคนต้องการเรียกดูเว็บไซต์</a:t>
            </a:r>
            <a:r>
              <a:rPr lang="en-AU" dirty="0"/>
              <a:t> </a:t>
            </a:r>
            <a:r>
              <a:rPr lang="en-AU" dirty="0" err="1"/>
              <a:t>firstweb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27CB01-3642-445D-802C-2AA4B4779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14</a:t>
            </a:fld>
            <a:endParaRPr lang="en-AU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3C0F6F5-012A-486E-9CDC-79A145B1B2E1}"/>
              </a:ext>
            </a:extLst>
          </p:cNvPr>
          <p:cNvSpPr txBox="1">
            <a:spLocks/>
          </p:cNvSpPr>
          <p:nvPr/>
        </p:nvSpPr>
        <p:spPr>
          <a:xfrm>
            <a:off x="838200" y="5275385"/>
            <a:ext cx="10515600" cy="1332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70C0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C00000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client</a:t>
            </a:r>
            <a:r>
              <a:rPr lang="th-TH" dirty="0"/>
              <a:t> สามารถเรียกดูได้ 2 ทางคือ </a:t>
            </a:r>
          </a:p>
          <a:p>
            <a:pPr lvl="1"/>
            <a:r>
              <a:rPr lang="en-AU" dirty="0"/>
              <a:t>localhost:8000/admin</a:t>
            </a:r>
          </a:p>
          <a:p>
            <a:pPr lvl="1"/>
            <a:r>
              <a:rPr lang="en-AU" dirty="0"/>
              <a:t>localhost:8000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946048-1791-4FCC-99CB-DEC9E830A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8" y="1690361"/>
            <a:ext cx="715327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629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499806-AEE8-4457-AD13-9FC8533DC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15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A1831D-1370-4633-A9C7-D2A00BDD9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279" y="239956"/>
            <a:ext cx="9089117" cy="426793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8EFF13C-F436-4D55-B39F-3F15C202A063}"/>
              </a:ext>
            </a:extLst>
          </p:cNvPr>
          <p:cNvSpPr txBox="1">
            <a:spLocks/>
          </p:cNvSpPr>
          <p:nvPr/>
        </p:nvSpPr>
        <p:spPr>
          <a:xfrm>
            <a:off x="1143000" y="4786918"/>
            <a:ext cx="10515600" cy="183112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dirty="0"/>
              <a:t>ถ้าไม่เข้าไปยังหน้า</a:t>
            </a:r>
            <a:r>
              <a:rPr lang="en-AU" dirty="0"/>
              <a:t> </a:t>
            </a:r>
            <a:r>
              <a:rPr lang="en-AU" dirty="0" err="1"/>
              <a:t>adming</a:t>
            </a:r>
            <a:r>
              <a:rPr lang="th-TH" dirty="0"/>
              <a:t> ก็จะมีการส่งต่อไปนี้</a:t>
            </a:r>
          </a:p>
          <a:p>
            <a:endParaRPr lang="th-TH" dirty="0"/>
          </a:p>
          <a:p>
            <a:r>
              <a:rPr lang="th-TH" dirty="0"/>
              <a:t>ไปที่โฟลเดอร์ </a:t>
            </a:r>
            <a:r>
              <a:rPr lang="en-AU" dirty="0" err="1"/>
              <a:t>myapp</a:t>
            </a:r>
            <a:r>
              <a:rPr lang="th-TH" dirty="0"/>
              <a:t> และไปยังไฟล์ที่ชื่อ</a:t>
            </a:r>
            <a:r>
              <a:rPr lang="en-AU" dirty="0"/>
              <a:t> urls.py</a:t>
            </a:r>
            <a:endParaRPr lang="th-TH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9124D0-06C2-4DDB-B066-CFA044FD0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950" y="5344927"/>
            <a:ext cx="3848100" cy="3048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FDB1F4C-9933-4242-8E6A-68990D450AA1}"/>
              </a:ext>
            </a:extLst>
          </p:cNvPr>
          <p:cNvCxnSpPr/>
          <p:nvPr/>
        </p:nvCxnSpPr>
        <p:spPr>
          <a:xfrm flipH="1">
            <a:off x="2203938" y="3657600"/>
            <a:ext cx="153572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816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E8883C-5386-4830-A3D0-596D09E4C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16</a:t>
            </a:fld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4C245A-86AC-445E-85B5-E622A1D38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08" y="978979"/>
            <a:ext cx="11410584" cy="441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725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ECC258-4A33-4712-A1AB-9C60B425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17</a:t>
            </a:fld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3264CA-6021-46E4-9E67-983D5B3DC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614" y="328246"/>
            <a:ext cx="7248525" cy="5638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E3E3A5-05D6-43FB-A9B1-3770017BA6E3}"/>
              </a:ext>
            </a:extLst>
          </p:cNvPr>
          <p:cNvSpPr txBox="1"/>
          <p:nvPr/>
        </p:nvSpPr>
        <p:spPr>
          <a:xfrm>
            <a:off x="1661593" y="6084614"/>
            <a:ext cx="81195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myapp\urls.py</a:t>
            </a:r>
            <a:r>
              <a:rPr lang="th-TH" sz="28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ซึ่งมีการส่งต่อไปให้</a:t>
            </a:r>
            <a:r>
              <a:rPr lang="en-AU" sz="28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Home</a:t>
            </a:r>
            <a:r>
              <a:rPr lang="th-TH" sz="28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โดยที่</a:t>
            </a:r>
            <a:r>
              <a:rPr lang="en-AU" sz="28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Home </a:t>
            </a:r>
            <a:r>
              <a:rPr lang="th-TH" sz="28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มาจากไฟล์</a:t>
            </a:r>
            <a:r>
              <a:rPr lang="en-AU" sz="28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views.py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7EF2AE-722E-4037-9BA4-11DEFC91A0B0}"/>
              </a:ext>
            </a:extLst>
          </p:cNvPr>
          <p:cNvSpPr/>
          <p:nvPr/>
        </p:nvSpPr>
        <p:spPr>
          <a:xfrm>
            <a:off x="2414954" y="2133600"/>
            <a:ext cx="1817077" cy="34348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Arrow: Bent-Up 14">
            <a:extLst>
              <a:ext uri="{FF2B5EF4-FFF2-40B4-BE49-F238E27FC236}">
                <a16:creationId xmlns:a16="http://schemas.microsoft.com/office/drawing/2014/main" id="{CB3FB692-BA49-406C-8C15-DC89D58C353E}"/>
              </a:ext>
            </a:extLst>
          </p:cNvPr>
          <p:cNvSpPr/>
          <p:nvPr/>
        </p:nvSpPr>
        <p:spPr>
          <a:xfrm>
            <a:off x="7280031" y="1430215"/>
            <a:ext cx="468923" cy="703385"/>
          </a:xfrm>
          <a:prstGeom prst="bent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8436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EE9E5D-14A3-4567-A260-2FA19E72C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18</a:t>
            </a:fld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1FA6CE-AD3D-43E5-96AD-F67DD0B46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28" y="1082187"/>
            <a:ext cx="11208144" cy="429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342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68BF74-0627-4D95-82F8-DB24AC595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19</a:t>
            </a:fld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FB754E-263F-4FE3-B6E9-96F9A5E9A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" y="119867"/>
            <a:ext cx="11363325" cy="57245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00CABB-4F35-41B2-A77A-5804F26D635D}"/>
              </a:ext>
            </a:extLst>
          </p:cNvPr>
          <p:cNvSpPr txBox="1"/>
          <p:nvPr/>
        </p:nvSpPr>
        <p:spPr>
          <a:xfrm>
            <a:off x="1661593" y="6084614"/>
            <a:ext cx="8733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myapp\views.py</a:t>
            </a:r>
            <a:r>
              <a:rPr lang="th-TH" sz="28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มีการ</a:t>
            </a:r>
            <a:r>
              <a:rPr lang="en-AU" sz="28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render</a:t>
            </a:r>
            <a:r>
              <a:rPr lang="th-TH" sz="28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สร้างภาพเพื่อแสดงผลจากไฟล์</a:t>
            </a:r>
            <a:r>
              <a:rPr lang="en-AU" sz="28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AU" sz="2800" b="1" dirty="0" err="1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myapp</a:t>
            </a:r>
            <a:r>
              <a:rPr lang="en-AU" sz="28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/home.html</a:t>
            </a:r>
          </a:p>
        </p:txBody>
      </p:sp>
    </p:spTree>
    <p:extLst>
      <p:ext uri="{BB962C8B-B14F-4D97-AF65-F5344CB8AC3E}">
        <p14:creationId xmlns:p14="http://schemas.microsoft.com/office/powerpoint/2010/main" val="3642691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708C2-B5FE-452C-BB2F-77A0F2D04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Outline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0F4BB-C6E1-4EFD-B7C5-2EDD2ED2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</a:t>
            </a:fld>
            <a:endParaRPr lang="en-AU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9D7407-82AF-4F8F-B7FB-C9199ADBA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W3school</a:t>
            </a:r>
          </a:p>
          <a:p>
            <a:r>
              <a:rPr lang="en-AU" dirty="0"/>
              <a:t>Basic HTML Tag</a:t>
            </a:r>
          </a:p>
          <a:p>
            <a:r>
              <a:rPr lang="en-AU" dirty="0"/>
              <a:t>Bootstrap</a:t>
            </a:r>
          </a:p>
          <a:p>
            <a:r>
              <a:rPr lang="en-AU" dirty="0"/>
              <a:t>render in Django</a:t>
            </a:r>
          </a:p>
          <a:p>
            <a:r>
              <a:rPr lang="en-AU" dirty="0"/>
              <a:t>Web Home page</a:t>
            </a:r>
          </a:p>
        </p:txBody>
      </p:sp>
    </p:spTree>
    <p:extLst>
      <p:ext uri="{BB962C8B-B14F-4D97-AF65-F5344CB8AC3E}">
        <p14:creationId xmlns:p14="http://schemas.microsoft.com/office/powerpoint/2010/main" val="1654106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AA8373-B030-4271-890F-A3E1694EC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20</a:t>
            </a:fld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7317C5-99E8-45A2-A08F-168F99896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714" y="1136038"/>
            <a:ext cx="11127164" cy="429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154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83D6D71-0873-4744-A398-68BC0B05DF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57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EE15EB-2D5B-4A19-8AE5-3F45A9307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451FF00-1CED-49B4-AB20-56DD39CB66AF}" type="slidenum">
              <a:rPr lang="en-AU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A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7484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859ECD-A599-4019-AA10-DB1EBCB9E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5912A-CF6C-4E56-BB1A-9ADB31B9B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9372600" cy="5041001"/>
          </a:xfrm>
        </p:spPr>
        <p:txBody>
          <a:bodyPr/>
          <a:lstStyle/>
          <a:p>
            <a:r>
              <a:rPr lang="th-TH" dirty="0"/>
              <a:t>เมื่อ</a:t>
            </a:r>
            <a:r>
              <a:rPr lang="en-AU" dirty="0"/>
              <a:t> Client</a:t>
            </a:r>
            <a:r>
              <a:rPr lang="th-TH" dirty="0"/>
              <a:t> มีการส่ง</a:t>
            </a:r>
            <a:r>
              <a:rPr lang="en-AU" dirty="0"/>
              <a:t> request</a:t>
            </a:r>
            <a:r>
              <a:rPr lang="th-TH" dirty="0"/>
              <a:t> ผ่านทาง </a:t>
            </a:r>
            <a:r>
              <a:rPr lang="en-AU" dirty="0"/>
              <a:t>web browser</a:t>
            </a:r>
            <a:r>
              <a:rPr lang="th-TH" dirty="0"/>
              <a:t> สิ่งที่เกิดขึ้นคือ</a:t>
            </a:r>
          </a:p>
          <a:p>
            <a:pPr lvl="1"/>
            <a:r>
              <a:rPr lang="th-TH" dirty="0"/>
              <a:t>เข้ามาที่โปรเจค</a:t>
            </a:r>
            <a:r>
              <a:rPr lang="en-AU" dirty="0"/>
              <a:t> </a:t>
            </a:r>
            <a:r>
              <a:rPr lang="en-AU" dirty="0" err="1"/>
              <a:t>firstweb</a:t>
            </a:r>
            <a:endParaRPr lang="th-TH" dirty="0"/>
          </a:p>
          <a:p>
            <a:pPr lvl="1"/>
            <a:r>
              <a:rPr lang="en-AU" dirty="0"/>
              <a:t>Level1: </a:t>
            </a:r>
            <a:r>
              <a:rPr lang="th-TH" dirty="0"/>
              <a:t>เข้ามาตรวจสอบที่</a:t>
            </a:r>
            <a:r>
              <a:rPr lang="en-AU" dirty="0"/>
              <a:t> firstweb\urls.py</a:t>
            </a:r>
          </a:p>
          <a:p>
            <a:pPr lvl="2"/>
            <a:r>
              <a:rPr lang="th-TH" dirty="0"/>
              <a:t>ดู</a:t>
            </a:r>
            <a:r>
              <a:rPr lang="en-AU" dirty="0"/>
              <a:t> request</a:t>
            </a:r>
            <a:r>
              <a:rPr lang="th-TH" dirty="0"/>
              <a:t> ว่าต้องการเข้าหน้า</a:t>
            </a:r>
            <a:r>
              <a:rPr lang="en-AU" dirty="0"/>
              <a:t> admin</a:t>
            </a:r>
            <a:r>
              <a:rPr lang="th-TH" dirty="0"/>
              <a:t> ไหม</a:t>
            </a:r>
            <a:r>
              <a:rPr lang="en-AU" dirty="0"/>
              <a:t> </a:t>
            </a:r>
            <a:r>
              <a:rPr lang="th-TH" dirty="0"/>
              <a:t>ถ้าใช่ก็จะแสดง</a:t>
            </a:r>
            <a:r>
              <a:rPr lang="en-AU" dirty="0"/>
              <a:t> </a:t>
            </a:r>
            <a:r>
              <a:rPr lang="th-TH" dirty="0"/>
              <a:t>หน้า</a:t>
            </a:r>
            <a:r>
              <a:rPr lang="en-AU" dirty="0"/>
              <a:t> admin</a:t>
            </a:r>
            <a:r>
              <a:rPr lang="th-TH" dirty="0"/>
              <a:t> ให้ </a:t>
            </a:r>
            <a:r>
              <a:rPr lang="en-AU" dirty="0"/>
              <a:t>login</a:t>
            </a:r>
            <a:endParaRPr lang="th-TH" dirty="0"/>
          </a:p>
          <a:p>
            <a:pPr lvl="2"/>
            <a:r>
              <a:rPr lang="th-TH" dirty="0"/>
              <a:t>ถ้าไม่ใช่ก็จะต้องต่อไปยัง</a:t>
            </a:r>
            <a:r>
              <a:rPr lang="en-AU" dirty="0"/>
              <a:t> myapp\urls.py</a:t>
            </a:r>
          </a:p>
          <a:p>
            <a:pPr lvl="1"/>
            <a:r>
              <a:rPr lang="en-AU" dirty="0"/>
              <a:t>Level2:</a:t>
            </a:r>
            <a:r>
              <a:rPr lang="th-TH" dirty="0"/>
              <a:t> เข้ามาที่</a:t>
            </a:r>
            <a:r>
              <a:rPr lang="en-AU" dirty="0"/>
              <a:t> firstweb\myapp\urls.py</a:t>
            </a:r>
          </a:p>
          <a:p>
            <a:pPr lvl="2"/>
            <a:r>
              <a:rPr lang="th-TH" dirty="0"/>
              <a:t>มีการเรียก </a:t>
            </a:r>
            <a:r>
              <a:rPr lang="en-AU" dirty="0"/>
              <a:t>path</a:t>
            </a:r>
            <a:r>
              <a:rPr lang="th-TH" dirty="0"/>
              <a:t> ของ</a:t>
            </a:r>
            <a:r>
              <a:rPr lang="en-AU" dirty="0"/>
              <a:t> Home</a:t>
            </a:r>
            <a:endParaRPr lang="th-TH" dirty="0"/>
          </a:p>
          <a:p>
            <a:pPr lvl="2"/>
            <a:r>
              <a:rPr lang="en-AU" dirty="0"/>
              <a:t>Home</a:t>
            </a:r>
            <a:r>
              <a:rPr lang="th-TH" dirty="0"/>
              <a:t> เป็นการ</a:t>
            </a:r>
            <a:r>
              <a:rPr lang="en-AU" dirty="0"/>
              <a:t> import </a:t>
            </a:r>
            <a:r>
              <a:rPr lang="th-TH" dirty="0"/>
              <a:t>มาจาก</a:t>
            </a:r>
            <a:r>
              <a:rPr lang="en-AU" dirty="0"/>
              <a:t> .views </a:t>
            </a:r>
            <a:r>
              <a:rPr lang="th-TH" dirty="0"/>
              <a:t>ดังนั้นจึงต้องไปดูไฟล์</a:t>
            </a:r>
            <a:r>
              <a:rPr lang="en-AU" dirty="0"/>
              <a:t> firstweb\myapp\views.py</a:t>
            </a:r>
          </a:p>
          <a:p>
            <a:pPr lvl="1"/>
            <a:r>
              <a:rPr lang="en-AU" dirty="0"/>
              <a:t>Level3:</a:t>
            </a:r>
            <a:r>
              <a:rPr lang="th-TH" dirty="0"/>
              <a:t> เข้ามาที่ </a:t>
            </a:r>
            <a:r>
              <a:rPr lang="en-AU" dirty="0"/>
              <a:t>firstweb\myapp\views.py</a:t>
            </a:r>
            <a:r>
              <a:rPr lang="th-TH" dirty="0"/>
              <a:t> </a:t>
            </a:r>
          </a:p>
          <a:p>
            <a:pPr lvl="2"/>
            <a:r>
              <a:rPr lang="th-TH" dirty="0"/>
              <a:t>มีการ</a:t>
            </a:r>
            <a:r>
              <a:rPr lang="en-AU" dirty="0"/>
              <a:t> render</a:t>
            </a:r>
            <a:r>
              <a:rPr lang="th-TH" dirty="0"/>
              <a:t> จากไฟล์</a:t>
            </a:r>
            <a:r>
              <a:rPr lang="en-AU" dirty="0"/>
              <a:t> </a:t>
            </a:r>
            <a:r>
              <a:rPr lang="en-AU" dirty="0" err="1"/>
              <a:t>myapp</a:t>
            </a:r>
            <a:r>
              <a:rPr lang="en-AU" dirty="0"/>
              <a:t>/home.html</a:t>
            </a:r>
            <a:endParaRPr lang="th-TH" dirty="0"/>
          </a:p>
          <a:p>
            <a:pPr lvl="1"/>
            <a:r>
              <a:rPr lang="en-AU" dirty="0"/>
              <a:t>Level4:</a:t>
            </a:r>
            <a:r>
              <a:rPr lang="th-TH" dirty="0"/>
              <a:t> แสดงหน้าเว็บ</a:t>
            </a:r>
            <a:r>
              <a:rPr lang="en-AU" dirty="0"/>
              <a:t> home.html</a:t>
            </a:r>
            <a:endParaRPr lang="th-TH"/>
          </a:p>
          <a:p>
            <a:pPr lvl="1"/>
            <a:endParaRPr lang="th-TH" dirty="0"/>
          </a:p>
          <a:p>
            <a:pPr lvl="2"/>
            <a:endParaRPr lang="th-TH" dirty="0"/>
          </a:p>
          <a:p>
            <a:pPr lvl="2"/>
            <a:endParaRPr lang="th-TH" dirty="0"/>
          </a:p>
          <a:p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4B8D05-754D-4C59-9D46-A85CB8025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22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EB86F8-6BFE-4C6A-AFC3-1D4CF19CA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5060" y="114061"/>
            <a:ext cx="1838325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4382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3A47B-85AB-48E8-9715-6399CFA1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23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07C618-7897-495A-9B35-007C9AF27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15" y="518014"/>
            <a:ext cx="5077193" cy="22242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61AB87-3357-45D5-B289-87E9D08017E8}"/>
              </a:ext>
            </a:extLst>
          </p:cNvPr>
          <p:cNvSpPr txBox="1"/>
          <p:nvPr/>
        </p:nvSpPr>
        <p:spPr>
          <a:xfrm>
            <a:off x="1793632" y="90067"/>
            <a:ext cx="1091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 err="1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firstweb</a:t>
            </a:r>
            <a:endParaRPr lang="en-AU" sz="2800" b="1" dirty="0">
              <a:solidFill>
                <a:srgbClr val="0A12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E815CB-32E2-4CE9-ACA8-83D2EE7D2C44}"/>
              </a:ext>
            </a:extLst>
          </p:cNvPr>
          <p:cNvSpPr txBox="1"/>
          <p:nvPr/>
        </p:nvSpPr>
        <p:spPr>
          <a:xfrm>
            <a:off x="7854463" y="90067"/>
            <a:ext cx="18501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myapp\urls.py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235565E-CCC8-4D67-B5DA-09E4D69C5F44}"/>
              </a:ext>
            </a:extLst>
          </p:cNvPr>
          <p:cNvSpPr/>
          <p:nvPr/>
        </p:nvSpPr>
        <p:spPr>
          <a:xfrm>
            <a:off x="5418302" y="1312985"/>
            <a:ext cx="841991" cy="480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8142F2-7E27-4C68-BA07-0D2B86036320}"/>
              </a:ext>
            </a:extLst>
          </p:cNvPr>
          <p:cNvSpPr txBox="1"/>
          <p:nvPr/>
        </p:nvSpPr>
        <p:spPr>
          <a:xfrm>
            <a:off x="5151581" y="2891175"/>
            <a:ext cx="3288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\template\myapp\views.py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0D311A48-296C-48C6-BB3F-7BA22731BA3F}"/>
              </a:ext>
            </a:extLst>
          </p:cNvPr>
          <p:cNvSpPr/>
          <p:nvPr/>
        </p:nvSpPr>
        <p:spPr>
          <a:xfrm>
            <a:off x="8779556" y="2341622"/>
            <a:ext cx="493398" cy="6692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DAFE73A-1C2E-40E1-B6BC-FFEB58B9F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10" y="2810657"/>
            <a:ext cx="2743200" cy="3696827"/>
          </a:xfrm>
          <a:prstGeom prst="rect">
            <a:avLst/>
          </a:prstGeom>
        </p:spPr>
      </p:pic>
      <p:sp>
        <p:nvSpPr>
          <p:cNvPr id="15" name="Arrow: Bent 14">
            <a:extLst>
              <a:ext uri="{FF2B5EF4-FFF2-40B4-BE49-F238E27FC236}">
                <a16:creationId xmlns:a16="http://schemas.microsoft.com/office/drawing/2014/main" id="{93DE184B-E2F6-440D-B840-4990768DA19C}"/>
              </a:ext>
            </a:extLst>
          </p:cNvPr>
          <p:cNvSpPr/>
          <p:nvPr/>
        </p:nvSpPr>
        <p:spPr>
          <a:xfrm rot="10800000">
            <a:off x="2977810" y="5821801"/>
            <a:ext cx="1887415" cy="56927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C2E657-3D7D-4A39-916A-A732258E4D30}"/>
              </a:ext>
            </a:extLst>
          </p:cNvPr>
          <p:cNvSpPr txBox="1"/>
          <p:nvPr/>
        </p:nvSpPr>
        <p:spPr>
          <a:xfrm>
            <a:off x="2885598" y="6435794"/>
            <a:ext cx="3564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template\</a:t>
            </a:r>
            <a:r>
              <a:rPr lang="en-AU" sz="2800" b="1" dirty="0" err="1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myapp</a:t>
            </a:r>
            <a:r>
              <a:rPr lang="en-AU" sz="28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\home.html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1DAD665-B88F-4E83-AB7C-B492719125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3340041"/>
            <a:ext cx="8534400" cy="23526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40240DE-5264-498F-A1C6-BB2600063A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4530" y="541397"/>
            <a:ext cx="474345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424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DBEAC-E29E-4DA3-90F0-96DAB98C9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โครงสร้างของ</a:t>
            </a:r>
            <a:r>
              <a:rPr lang="en-AU" dirty="0"/>
              <a:t> Django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EF47A5-3F95-45DC-9B8A-68DC7A2C9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3</a:t>
            </a:fld>
            <a:endParaRPr lang="en-AU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816E409-8DD1-4E4B-A418-6F6CE36C5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631" y="1051176"/>
            <a:ext cx="8229600" cy="543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BEDC763-CEE9-4506-8957-F2535F15D34E}"/>
              </a:ext>
            </a:extLst>
          </p:cNvPr>
          <p:cNvSpPr/>
          <p:nvPr/>
        </p:nvSpPr>
        <p:spPr>
          <a:xfrm>
            <a:off x="1582615" y="6483998"/>
            <a:ext cx="92377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hlinkClick r:id="rId3"/>
              </a:rPr>
              <a:t>https://studygyaan.com/django/best-practice-to-structure-django-project-directories-and-files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63720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8472A-9662-4ABE-A609-4A4C99A9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Start Project: </a:t>
            </a:r>
            <a:r>
              <a:rPr lang="en-AU" dirty="0" err="1"/>
              <a:t>firstweb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903AE-BB0A-4F54-B516-65B0B6170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7285892" cy="5568711"/>
          </a:xfrm>
        </p:spPr>
        <p:txBody>
          <a:bodyPr/>
          <a:lstStyle/>
          <a:p>
            <a:r>
              <a:rPr lang="th-TH" dirty="0"/>
              <a:t>ไปที่</a:t>
            </a:r>
            <a:r>
              <a:rPr lang="en-AU" dirty="0"/>
              <a:t> </a:t>
            </a:r>
            <a:r>
              <a:rPr lang="en-AU" dirty="0">
                <a:solidFill>
                  <a:srgbClr val="FF0000"/>
                </a:solidFill>
              </a:rPr>
              <a:t>E:\Django50Hours</a:t>
            </a:r>
          </a:p>
          <a:p>
            <a:r>
              <a:rPr lang="en-AU" dirty="0"/>
              <a:t> Activate environment </a:t>
            </a:r>
          </a:p>
          <a:p>
            <a:pPr lvl="1"/>
            <a:r>
              <a:rPr lang="en-AU" dirty="0"/>
              <a:t>.\</a:t>
            </a:r>
            <a:r>
              <a:rPr lang="en-AU" dirty="0" err="1"/>
              <a:t>venv</a:t>
            </a:r>
            <a:r>
              <a:rPr lang="en-AU" dirty="0"/>
              <a:t>\scripts\activate</a:t>
            </a:r>
          </a:p>
          <a:p>
            <a:r>
              <a:rPr lang="th-TH" dirty="0"/>
              <a:t>สร้างโปรเจคชื่อ</a:t>
            </a:r>
            <a:r>
              <a:rPr lang="en-AU" dirty="0"/>
              <a:t> </a:t>
            </a:r>
            <a:r>
              <a:rPr lang="en-AU" dirty="0" err="1"/>
              <a:t>firstweb</a:t>
            </a:r>
            <a:endParaRPr lang="en-AU" dirty="0"/>
          </a:p>
          <a:p>
            <a:pPr lvl="1"/>
            <a:r>
              <a:rPr lang="en-AU" dirty="0" err="1"/>
              <a:t>django</a:t>
            </a:r>
            <a:r>
              <a:rPr lang="en-AU" dirty="0"/>
              <a:t>-admin </a:t>
            </a:r>
            <a:r>
              <a:rPr lang="en-AU" dirty="0" err="1"/>
              <a:t>startproject</a:t>
            </a:r>
            <a:r>
              <a:rPr lang="en-AU" dirty="0"/>
              <a:t> </a:t>
            </a:r>
            <a:r>
              <a:rPr lang="en-AU" dirty="0" err="1"/>
              <a:t>firstweb</a:t>
            </a:r>
            <a:endParaRPr lang="en-AU" dirty="0"/>
          </a:p>
          <a:p>
            <a:r>
              <a:rPr lang="th-TH" dirty="0"/>
              <a:t>เข้าไปในโฟลเดอร์</a:t>
            </a:r>
            <a:r>
              <a:rPr lang="en-AU" dirty="0"/>
              <a:t> </a:t>
            </a:r>
            <a:r>
              <a:rPr lang="en-AU" dirty="0" err="1"/>
              <a:t>firstweb</a:t>
            </a:r>
            <a:endParaRPr lang="en-AU" dirty="0"/>
          </a:p>
          <a:p>
            <a:pPr lvl="1"/>
            <a:r>
              <a:rPr lang="en-AU" dirty="0"/>
              <a:t>cd </a:t>
            </a:r>
            <a:r>
              <a:rPr lang="en-AU" dirty="0" err="1"/>
              <a:t>firstweb</a:t>
            </a:r>
            <a:endParaRPr lang="en-AU" dirty="0"/>
          </a:p>
          <a:p>
            <a:r>
              <a:rPr lang="th-TH" dirty="0"/>
              <a:t>เรียกใช้ไฟล์</a:t>
            </a:r>
            <a:r>
              <a:rPr lang="en-AU" dirty="0"/>
              <a:t> manage.py</a:t>
            </a:r>
            <a:r>
              <a:rPr lang="th-TH" dirty="0"/>
              <a:t> จะทำการจัดการเว็บ และเป็นการ</a:t>
            </a:r>
            <a:r>
              <a:rPr lang="en-AU" dirty="0"/>
              <a:t> start server</a:t>
            </a:r>
          </a:p>
          <a:p>
            <a:pPr lvl="1"/>
            <a:r>
              <a:rPr lang="en-AU" dirty="0"/>
              <a:t>python manage.py </a:t>
            </a:r>
            <a:r>
              <a:rPr lang="en-AU" dirty="0" err="1"/>
              <a:t>runserver</a:t>
            </a:r>
            <a:endParaRPr lang="en-AU" dirty="0"/>
          </a:p>
          <a:p>
            <a:r>
              <a:rPr lang="th-TH" dirty="0"/>
              <a:t>ปิดการ</a:t>
            </a:r>
            <a:r>
              <a:rPr lang="en-AU" dirty="0"/>
              <a:t> run server</a:t>
            </a:r>
          </a:p>
          <a:p>
            <a:pPr lvl="1"/>
            <a:r>
              <a:rPr lang="en-AU" dirty="0" err="1"/>
              <a:t>Ctrl+C</a:t>
            </a:r>
            <a:endParaRPr lang="th-TH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25514C-0FCD-4044-8909-AE9988B52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4</a:t>
            </a:fld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8C7CA3-415A-4E08-9021-99FD57477560}"/>
              </a:ext>
            </a:extLst>
          </p:cNvPr>
          <p:cNvSpPr/>
          <p:nvPr/>
        </p:nvSpPr>
        <p:spPr>
          <a:xfrm>
            <a:off x="8348248" y="1211879"/>
            <a:ext cx="189590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E:\Django50Hours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97241F-7843-41F6-8BA4-4ED0B2A2D6BF}"/>
              </a:ext>
            </a:extLst>
          </p:cNvPr>
          <p:cNvSpPr/>
          <p:nvPr/>
        </p:nvSpPr>
        <p:spPr>
          <a:xfrm>
            <a:off x="9136695" y="1845866"/>
            <a:ext cx="62421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AU" dirty="0" err="1">
                <a:solidFill>
                  <a:schemeClr val="bg1"/>
                </a:solidFill>
              </a:rPr>
              <a:t>venv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603DFD-7E07-4D9B-A65D-27B9EC46D200}"/>
              </a:ext>
            </a:extLst>
          </p:cNvPr>
          <p:cNvSpPr/>
          <p:nvPr/>
        </p:nvSpPr>
        <p:spPr>
          <a:xfrm>
            <a:off x="9136695" y="2459128"/>
            <a:ext cx="94872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AU" dirty="0" err="1">
                <a:solidFill>
                  <a:schemeClr val="bg1"/>
                </a:solidFill>
              </a:rPr>
              <a:t>firstweb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FD78B146-C1AE-4AC5-AD19-BEB3F00A2FF8}"/>
              </a:ext>
            </a:extLst>
          </p:cNvPr>
          <p:cNvCxnSpPr>
            <a:endCxn id="6" idx="1"/>
          </p:cNvCxnSpPr>
          <p:nvPr/>
        </p:nvCxnSpPr>
        <p:spPr>
          <a:xfrm rot="16200000" flipH="1">
            <a:off x="8786733" y="1680569"/>
            <a:ext cx="449321" cy="25060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0D146D6-CBEA-4BBE-8CE8-BFEE4451B30A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98901" y="2217723"/>
            <a:ext cx="613262" cy="23888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77C2333-3C60-476C-9082-EA558C06CCF9}"/>
              </a:ext>
            </a:extLst>
          </p:cNvPr>
          <p:cNvSpPr/>
          <p:nvPr/>
        </p:nvSpPr>
        <p:spPr>
          <a:xfrm>
            <a:off x="9611055" y="3054337"/>
            <a:ext cx="94872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AU" dirty="0" err="1">
                <a:solidFill>
                  <a:schemeClr val="bg1"/>
                </a:solidFill>
              </a:rPr>
              <a:t>firstweb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F4EB73-97D2-45E4-A924-353AF1D902CE}"/>
              </a:ext>
            </a:extLst>
          </p:cNvPr>
          <p:cNvSpPr/>
          <p:nvPr/>
        </p:nvSpPr>
        <p:spPr>
          <a:xfrm>
            <a:off x="9611055" y="3586862"/>
            <a:ext cx="1110304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AU" dirty="0">
                <a:solidFill>
                  <a:schemeClr val="tx1"/>
                </a:solidFill>
              </a:rPr>
              <a:t>db.sqlite3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940CE7-A486-4F17-8DAC-18E59CF8D4D9}"/>
              </a:ext>
            </a:extLst>
          </p:cNvPr>
          <p:cNvSpPr/>
          <p:nvPr/>
        </p:nvSpPr>
        <p:spPr>
          <a:xfrm>
            <a:off x="9611055" y="4119387"/>
            <a:ext cx="1229952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AU" dirty="0">
                <a:solidFill>
                  <a:schemeClr val="tx1"/>
                </a:solidFill>
              </a:rPr>
              <a:t>manage.py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A0D0927-AADE-4178-B3B3-B7DEF5B95FDE}"/>
              </a:ext>
            </a:extLst>
          </p:cNvPr>
          <p:cNvCxnSpPr>
            <a:endCxn id="12" idx="1"/>
          </p:cNvCxnSpPr>
          <p:nvPr/>
        </p:nvCxnSpPr>
        <p:spPr>
          <a:xfrm rot="16200000" flipH="1">
            <a:off x="9248456" y="2876403"/>
            <a:ext cx="410543" cy="314655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0D623A3-836C-44EE-8012-A95B8ABE2656}"/>
              </a:ext>
            </a:extLst>
          </p:cNvPr>
          <p:cNvCxnSpPr>
            <a:cxnSpLocks/>
            <a:endCxn id="13" idx="1"/>
          </p:cNvCxnSpPr>
          <p:nvPr/>
        </p:nvCxnSpPr>
        <p:spPr>
          <a:xfrm rot="16200000" flipH="1">
            <a:off x="9187464" y="3347937"/>
            <a:ext cx="532526" cy="314656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ACBDC57-A13C-4EE7-A11D-0AEC28336C87}"/>
              </a:ext>
            </a:extLst>
          </p:cNvPr>
          <p:cNvCxnSpPr>
            <a:cxnSpLocks/>
            <a:endCxn id="14" idx="1"/>
          </p:cNvCxnSpPr>
          <p:nvPr/>
        </p:nvCxnSpPr>
        <p:spPr>
          <a:xfrm rot="16200000" flipH="1">
            <a:off x="9196732" y="3889730"/>
            <a:ext cx="513990" cy="314655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BEE6CDB-51F2-4C4C-A624-008E30E2A09A}"/>
              </a:ext>
            </a:extLst>
          </p:cNvPr>
          <p:cNvSpPr/>
          <p:nvPr/>
        </p:nvSpPr>
        <p:spPr>
          <a:xfrm>
            <a:off x="9611055" y="4719403"/>
            <a:ext cx="134229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app : </a:t>
            </a:r>
            <a:r>
              <a:rPr lang="en-AU" dirty="0" err="1">
                <a:solidFill>
                  <a:schemeClr val="bg1"/>
                </a:solidFill>
              </a:rPr>
              <a:t>myapp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F946363A-F07E-4EC1-9C27-4894812FB609}"/>
              </a:ext>
            </a:extLst>
          </p:cNvPr>
          <p:cNvCxnSpPr>
            <a:cxnSpLocks/>
            <a:endCxn id="23" idx="1"/>
          </p:cNvCxnSpPr>
          <p:nvPr/>
        </p:nvCxnSpPr>
        <p:spPr>
          <a:xfrm rot="16200000" flipH="1">
            <a:off x="9131327" y="4424341"/>
            <a:ext cx="644800" cy="314656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80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F98A-C2AF-4715-904E-275C8E0EA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BootStrap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CD1C7-4236-4C42-ACCB-9D14335C0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เป็น</a:t>
            </a:r>
            <a:r>
              <a:rPr lang="en-AU" dirty="0"/>
              <a:t> stylesheet</a:t>
            </a:r>
            <a:r>
              <a:rPr lang="th-TH" dirty="0"/>
              <a:t> ที่ทำให้การแสดงผลเว็บมีความสวยงาม และเป็น </a:t>
            </a:r>
            <a:r>
              <a:rPr lang="en-AU" dirty="0"/>
              <a:t>responsive</a:t>
            </a:r>
            <a:r>
              <a:rPr lang="th-TH" dirty="0"/>
              <a:t> </a:t>
            </a:r>
          </a:p>
          <a:p>
            <a:r>
              <a:rPr lang="en-AU" dirty="0"/>
              <a:t>Responsive</a:t>
            </a:r>
            <a:r>
              <a:rPr lang="th-TH" dirty="0"/>
              <a:t> คือการแสดงผลเว็บไซต์ที่สามารถปรับเปลี่ยนไปตามขนาดของ</a:t>
            </a:r>
            <a:r>
              <a:rPr lang="en-AU" dirty="0"/>
              <a:t> device </a:t>
            </a:r>
            <a:r>
              <a:rPr lang="th-TH" dirty="0"/>
              <a:t>ที่ใช้แสดงหน้าเว็บนั้น</a:t>
            </a:r>
            <a:endParaRPr lang="en-AU" dirty="0"/>
          </a:p>
          <a:p>
            <a:r>
              <a:rPr lang="en-AU" dirty="0">
                <a:hlinkClick r:id="rId2"/>
              </a:rPr>
              <a:t>https://getbootstrap.com/</a:t>
            </a:r>
            <a:endParaRPr lang="en-AU" dirty="0"/>
          </a:p>
          <a:p>
            <a:r>
              <a:rPr lang="en-AU" dirty="0" err="1"/>
              <a:t>BootstrapCDN</a:t>
            </a:r>
            <a:r>
              <a:rPr lang="en-AU" dirty="0"/>
              <a:t> (</a:t>
            </a:r>
            <a:r>
              <a:rPr lang="en-AU" dirty="0" err="1"/>
              <a:t>BootStrap</a:t>
            </a:r>
            <a:r>
              <a:rPr lang="en-AU" dirty="0"/>
              <a:t> Content Delivery Network)</a:t>
            </a:r>
          </a:p>
          <a:p>
            <a:pPr lvl="1"/>
            <a:r>
              <a:rPr lang="th-TH" dirty="0"/>
              <a:t>เป็น</a:t>
            </a:r>
            <a:r>
              <a:rPr lang="en-AU" dirty="0"/>
              <a:t> source</a:t>
            </a:r>
            <a:r>
              <a:rPr lang="th-TH" dirty="0"/>
              <a:t> </a:t>
            </a:r>
            <a:r>
              <a:rPr lang="en-AU" dirty="0"/>
              <a:t>code</a:t>
            </a:r>
            <a:r>
              <a:rPr lang="th-TH" dirty="0"/>
              <a:t> ที่ผู้สร้างเก็บไว้บน</a:t>
            </a:r>
            <a:r>
              <a:rPr lang="en-AU" dirty="0"/>
              <a:t> server</a:t>
            </a:r>
            <a:r>
              <a:rPr lang="th-TH" dirty="0"/>
              <a:t> และสามารถถึงมาใช้งานได้ตลอด</a:t>
            </a:r>
            <a:endParaRPr lang="en-AU" dirty="0"/>
          </a:p>
          <a:p>
            <a:r>
              <a:rPr lang="en-AU" dirty="0"/>
              <a:t>Copy source code </a:t>
            </a:r>
            <a:r>
              <a:rPr lang="th-TH" dirty="0"/>
              <a:t>จาก</a:t>
            </a:r>
            <a:r>
              <a:rPr lang="en-AU" dirty="0"/>
              <a:t> w3schools</a:t>
            </a:r>
          </a:p>
          <a:p>
            <a:pPr lvl="1"/>
            <a:r>
              <a:rPr lang="en-AU" dirty="0">
                <a:hlinkClick r:id="rId3"/>
              </a:rPr>
              <a:t>https://www.w3schools.com/bootstrap4/tryit.asp?filename=trybs_default&amp;stacked=h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5F88D-7C85-4177-8E4A-E46FA24B1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5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9B266C-7236-476C-A32B-9E6719BDD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0357" y="2499118"/>
            <a:ext cx="2036885" cy="92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114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C499D-9E6D-4F15-88B7-739EEDB1D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6</a:t>
            </a:fld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5CD156-8E0B-4583-BEEF-6ABA6271E121}"/>
              </a:ext>
            </a:extLst>
          </p:cNvPr>
          <p:cNvSpPr/>
          <p:nvPr/>
        </p:nvSpPr>
        <p:spPr>
          <a:xfrm>
            <a:off x="2684585" y="102902"/>
            <a:ext cx="91440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100" dirty="0"/>
              <a:t>&lt;!DOCTYPE html&gt;</a:t>
            </a:r>
          </a:p>
          <a:p>
            <a:r>
              <a:rPr lang="en-AU" sz="1100" dirty="0"/>
              <a:t>&lt;html </a:t>
            </a:r>
            <a:r>
              <a:rPr lang="en-AU" sz="1100" dirty="0" err="1"/>
              <a:t>lang</a:t>
            </a:r>
            <a:r>
              <a:rPr lang="en-AU" sz="1100" dirty="0"/>
              <a:t>="</a:t>
            </a:r>
            <a:r>
              <a:rPr lang="en-AU" sz="1100" dirty="0" err="1"/>
              <a:t>en</a:t>
            </a:r>
            <a:r>
              <a:rPr lang="en-AU" sz="1100" dirty="0"/>
              <a:t>"&gt;</a:t>
            </a:r>
          </a:p>
          <a:p>
            <a:r>
              <a:rPr lang="en-AU" sz="1100" dirty="0"/>
              <a:t>&lt;head&gt;</a:t>
            </a:r>
          </a:p>
          <a:p>
            <a:r>
              <a:rPr lang="en-AU" sz="1100" dirty="0"/>
              <a:t>  &lt;title&gt;Bootstrap Example&lt;/title&gt;</a:t>
            </a:r>
          </a:p>
          <a:p>
            <a:r>
              <a:rPr lang="en-AU" sz="1100" dirty="0"/>
              <a:t>  &lt;meta charset="utf-8"&gt;</a:t>
            </a:r>
          </a:p>
          <a:p>
            <a:r>
              <a:rPr lang="en-AU" sz="1100" dirty="0"/>
              <a:t>  &lt;meta name="viewport" content="width=device-width, initial-scale=1"&gt;</a:t>
            </a:r>
          </a:p>
          <a:p>
            <a:r>
              <a:rPr lang="en-AU" sz="1100" dirty="0"/>
              <a:t>  &lt;link </a:t>
            </a:r>
            <a:r>
              <a:rPr lang="en-AU" sz="1100" dirty="0" err="1"/>
              <a:t>rel</a:t>
            </a:r>
            <a:r>
              <a:rPr lang="en-AU" sz="1100" dirty="0"/>
              <a:t>="stylesheet" </a:t>
            </a:r>
            <a:r>
              <a:rPr lang="en-AU" sz="1100" dirty="0" err="1"/>
              <a:t>href</a:t>
            </a:r>
            <a:r>
              <a:rPr lang="en-AU" sz="1100" dirty="0"/>
              <a:t>="https://maxcdn.bootstrapcdn.com/bootstrap/4.5.0/</a:t>
            </a:r>
            <a:r>
              <a:rPr lang="en-AU" sz="1100" dirty="0" err="1"/>
              <a:t>css</a:t>
            </a:r>
            <a:r>
              <a:rPr lang="en-AU" sz="1100" dirty="0"/>
              <a:t>/bootstrap.min.css"&gt;</a:t>
            </a:r>
          </a:p>
          <a:p>
            <a:r>
              <a:rPr lang="en-AU" sz="1100" dirty="0"/>
              <a:t>  &lt;script </a:t>
            </a:r>
            <a:r>
              <a:rPr lang="en-AU" sz="1100" dirty="0" err="1"/>
              <a:t>src</a:t>
            </a:r>
            <a:r>
              <a:rPr lang="en-AU" sz="1100" dirty="0"/>
              <a:t>="https://ajax.googleapis.com/ajax/libs/</a:t>
            </a:r>
            <a:r>
              <a:rPr lang="en-AU" sz="1100" dirty="0" err="1"/>
              <a:t>jquery</a:t>
            </a:r>
            <a:r>
              <a:rPr lang="en-AU" sz="1100" dirty="0"/>
              <a:t>/3.5.1/jquery.min.js"&gt;&lt;/script&gt;</a:t>
            </a:r>
          </a:p>
          <a:p>
            <a:r>
              <a:rPr lang="en-AU" sz="1100" dirty="0"/>
              <a:t>  &lt;script </a:t>
            </a:r>
            <a:r>
              <a:rPr lang="en-AU" sz="1100" dirty="0" err="1"/>
              <a:t>src</a:t>
            </a:r>
            <a:r>
              <a:rPr lang="en-AU" sz="1100" dirty="0"/>
              <a:t>="https://cdnjs.cloudflare.com/ajax/libs/popper.js/1.16.0/</a:t>
            </a:r>
            <a:r>
              <a:rPr lang="en-AU" sz="1100" dirty="0" err="1"/>
              <a:t>umd</a:t>
            </a:r>
            <a:r>
              <a:rPr lang="en-AU" sz="1100" dirty="0"/>
              <a:t>/popper.min.js"&gt;&lt;/script&gt;</a:t>
            </a:r>
          </a:p>
          <a:p>
            <a:r>
              <a:rPr lang="en-AU" sz="1100" dirty="0"/>
              <a:t>  &lt;script </a:t>
            </a:r>
            <a:r>
              <a:rPr lang="en-AU" sz="1100" dirty="0" err="1"/>
              <a:t>src</a:t>
            </a:r>
            <a:r>
              <a:rPr lang="en-AU" sz="1100" dirty="0"/>
              <a:t>="https://maxcdn.bootstrapcdn.com/bootstrap/4.5.0/</a:t>
            </a:r>
            <a:r>
              <a:rPr lang="en-AU" sz="1100" dirty="0" err="1"/>
              <a:t>js</a:t>
            </a:r>
            <a:r>
              <a:rPr lang="en-AU" sz="1100" dirty="0"/>
              <a:t>/bootstrap.min.js"&gt;&lt;/script&gt;</a:t>
            </a:r>
          </a:p>
          <a:p>
            <a:r>
              <a:rPr lang="en-AU" sz="1100" dirty="0"/>
              <a:t>&lt;/head&gt;</a:t>
            </a:r>
          </a:p>
          <a:p>
            <a:r>
              <a:rPr lang="en-AU" sz="1100" dirty="0"/>
              <a:t>&lt;body&gt;</a:t>
            </a:r>
          </a:p>
          <a:p>
            <a:endParaRPr lang="en-AU" sz="1100" dirty="0"/>
          </a:p>
          <a:p>
            <a:r>
              <a:rPr lang="en-AU" sz="1100" dirty="0"/>
              <a:t>&lt;div class="jumbotron text-</a:t>
            </a:r>
            <a:r>
              <a:rPr lang="en-AU" sz="1100" dirty="0" err="1"/>
              <a:t>center</a:t>
            </a:r>
            <a:r>
              <a:rPr lang="en-AU" sz="1100" dirty="0"/>
              <a:t>"&gt;</a:t>
            </a:r>
          </a:p>
          <a:p>
            <a:r>
              <a:rPr lang="en-AU" sz="1100" dirty="0"/>
              <a:t>  &lt;h1&gt;My First Bootstrap Page&lt;/h1&gt;</a:t>
            </a:r>
          </a:p>
          <a:p>
            <a:r>
              <a:rPr lang="en-AU" sz="1100" dirty="0"/>
              <a:t>  &lt;p&gt;Resize this responsive page to see the effect!&lt;/p&gt; </a:t>
            </a:r>
          </a:p>
          <a:p>
            <a:r>
              <a:rPr lang="en-AU" sz="1100" dirty="0"/>
              <a:t>&lt;/div&gt;</a:t>
            </a:r>
          </a:p>
          <a:p>
            <a:r>
              <a:rPr lang="en-AU" sz="1100" dirty="0"/>
              <a:t>  </a:t>
            </a:r>
          </a:p>
          <a:p>
            <a:r>
              <a:rPr lang="en-AU" sz="1100" dirty="0"/>
              <a:t>&lt;div class="container"&gt;</a:t>
            </a:r>
          </a:p>
          <a:p>
            <a:r>
              <a:rPr lang="en-AU" sz="1100" dirty="0"/>
              <a:t>  &lt;div class="row"&gt;</a:t>
            </a:r>
          </a:p>
          <a:p>
            <a:r>
              <a:rPr lang="en-AU" sz="1100" dirty="0"/>
              <a:t>    &lt;div class="col-sm-4"&gt;</a:t>
            </a:r>
          </a:p>
          <a:p>
            <a:r>
              <a:rPr lang="en-AU" sz="1100" dirty="0"/>
              <a:t>      &lt;h3&gt;Column 1&lt;/h3&gt;</a:t>
            </a:r>
          </a:p>
          <a:p>
            <a:r>
              <a:rPr lang="en-AU" sz="1100" dirty="0"/>
              <a:t>      &lt;p&gt;Lorem ipsum </a:t>
            </a:r>
            <a:r>
              <a:rPr lang="en-AU" sz="1100" dirty="0" err="1"/>
              <a:t>dolor</a:t>
            </a:r>
            <a:r>
              <a:rPr lang="en-AU" sz="1100" dirty="0"/>
              <a:t> sit </a:t>
            </a:r>
            <a:r>
              <a:rPr lang="en-AU" sz="1100" dirty="0" err="1"/>
              <a:t>amet</a:t>
            </a:r>
            <a:r>
              <a:rPr lang="en-AU" sz="1100" dirty="0"/>
              <a:t>, </a:t>
            </a:r>
            <a:r>
              <a:rPr lang="en-AU" sz="1100" dirty="0" err="1"/>
              <a:t>consectetur</a:t>
            </a:r>
            <a:r>
              <a:rPr lang="en-AU" sz="1100" dirty="0"/>
              <a:t> </a:t>
            </a:r>
            <a:r>
              <a:rPr lang="en-AU" sz="1100" dirty="0" err="1"/>
              <a:t>adipisicing</a:t>
            </a:r>
            <a:r>
              <a:rPr lang="en-AU" sz="1100" dirty="0"/>
              <a:t> </a:t>
            </a:r>
            <a:r>
              <a:rPr lang="en-AU" sz="1100" dirty="0" err="1"/>
              <a:t>elit</a:t>
            </a:r>
            <a:r>
              <a:rPr lang="en-AU" sz="1100" dirty="0"/>
              <a:t>...&lt;/p&gt;</a:t>
            </a:r>
          </a:p>
          <a:p>
            <a:r>
              <a:rPr lang="en-AU" sz="1100" dirty="0"/>
              <a:t>      &lt;p&gt;Ut </a:t>
            </a:r>
            <a:r>
              <a:rPr lang="en-AU" sz="1100" dirty="0" err="1"/>
              <a:t>enim</a:t>
            </a:r>
            <a:r>
              <a:rPr lang="en-AU" sz="1100" dirty="0"/>
              <a:t> ad minim </a:t>
            </a:r>
            <a:r>
              <a:rPr lang="en-AU" sz="1100" dirty="0" err="1"/>
              <a:t>veniam</a:t>
            </a:r>
            <a:r>
              <a:rPr lang="en-AU" sz="1100" dirty="0"/>
              <a:t>, </a:t>
            </a:r>
            <a:r>
              <a:rPr lang="en-AU" sz="1100" dirty="0" err="1"/>
              <a:t>quis</a:t>
            </a:r>
            <a:r>
              <a:rPr lang="en-AU" sz="1100" dirty="0"/>
              <a:t> </a:t>
            </a:r>
            <a:r>
              <a:rPr lang="en-AU" sz="1100" dirty="0" err="1"/>
              <a:t>nostrud</a:t>
            </a:r>
            <a:r>
              <a:rPr lang="en-AU" sz="1100" dirty="0"/>
              <a:t> exercitation </a:t>
            </a:r>
            <a:r>
              <a:rPr lang="en-AU" sz="1100" dirty="0" err="1"/>
              <a:t>ullamco</a:t>
            </a:r>
            <a:r>
              <a:rPr lang="en-AU" sz="1100" dirty="0"/>
              <a:t> </a:t>
            </a:r>
            <a:r>
              <a:rPr lang="en-AU" sz="1100" dirty="0" err="1"/>
              <a:t>laboris</a:t>
            </a:r>
            <a:r>
              <a:rPr lang="en-AU" sz="1100" dirty="0"/>
              <a:t>...&lt;/p&gt;</a:t>
            </a:r>
          </a:p>
          <a:p>
            <a:r>
              <a:rPr lang="en-AU" sz="1100" dirty="0"/>
              <a:t>    &lt;/div&gt;</a:t>
            </a:r>
          </a:p>
          <a:p>
            <a:r>
              <a:rPr lang="en-AU" sz="1100" dirty="0"/>
              <a:t>    &lt;div class="col-sm-4"&gt;</a:t>
            </a:r>
          </a:p>
          <a:p>
            <a:r>
              <a:rPr lang="en-AU" sz="1100" dirty="0"/>
              <a:t>      &lt;h3&gt;Column 2&lt;/h3&gt;</a:t>
            </a:r>
          </a:p>
          <a:p>
            <a:r>
              <a:rPr lang="en-AU" sz="1100" dirty="0"/>
              <a:t>      &lt;p&gt;Lorem ipsum </a:t>
            </a:r>
            <a:r>
              <a:rPr lang="en-AU" sz="1100" dirty="0" err="1"/>
              <a:t>dolor</a:t>
            </a:r>
            <a:r>
              <a:rPr lang="en-AU" sz="1100" dirty="0"/>
              <a:t> sit </a:t>
            </a:r>
            <a:r>
              <a:rPr lang="en-AU" sz="1100" dirty="0" err="1"/>
              <a:t>amet</a:t>
            </a:r>
            <a:r>
              <a:rPr lang="en-AU" sz="1100" dirty="0"/>
              <a:t>, </a:t>
            </a:r>
            <a:r>
              <a:rPr lang="en-AU" sz="1100" dirty="0" err="1"/>
              <a:t>consectetur</a:t>
            </a:r>
            <a:r>
              <a:rPr lang="en-AU" sz="1100" dirty="0"/>
              <a:t> </a:t>
            </a:r>
            <a:r>
              <a:rPr lang="en-AU" sz="1100" dirty="0" err="1"/>
              <a:t>adipisicing</a:t>
            </a:r>
            <a:r>
              <a:rPr lang="en-AU" sz="1100" dirty="0"/>
              <a:t> </a:t>
            </a:r>
            <a:r>
              <a:rPr lang="en-AU" sz="1100" dirty="0" err="1"/>
              <a:t>elit</a:t>
            </a:r>
            <a:r>
              <a:rPr lang="en-AU" sz="1100" dirty="0"/>
              <a:t>...&lt;/p&gt;</a:t>
            </a:r>
          </a:p>
          <a:p>
            <a:r>
              <a:rPr lang="en-AU" sz="1100" dirty="0"/>
              <a:t>      &lt;p&gt;Ut </a:t>
            </a:r>
            <a:r>
              <a:rPr lang="en-AU" sz="1100" dirty="0" err="1"/>
              <a:t>enim</a:t>
            </a:r>
            <a:r>
              <a:rPr lang="en-AU" sz="1100" dirty="0"/>
              <a:t> ad minim </a:t>
            </a:r>
            <a:r>
              <a:rPr lang="en-AU" sz="1100" dirty="0" err="1"/>
              <a:t>veniam</a:t>
            </a:r>
            <a:r>
              <a:rPr lang="en-AU" sz="1100" dirty="0"/>
              <a:t>, </a:t>
            </a:r>
            <a:r>
              <a:rPr lang="en-AU" sz="1100" dirty="0" err="1"/>
              <a:t>quis</a:t>
            </a:r>
            <a:r>
              <a:rPr lang="en-AU" sz="1100" dirty="0"/>
              <a:t> </a:t>
            </a:r>
            <a:r>
              <a:rPr lang="en-AU" sz="1100" dirty="0" err="1"/>
              <a:t>nostrud</a:t>
            </a:r>
            <a:r>
              <a:rPr lang="en-AU" sz="1100" dirty="0"/>
              <a:t> exercitation </a:t>
            </a:r>
            <a:r>
              <a:rPr lang="en-AU" sz="1100" dirty="0" err="1"/>
              <a:t>ullamco</a:t>
            </a:r>
            <a:r>
              <a:rPr lang="en-AU" sz="1100" dirty="0"/>
              <a:t> </a:t>
            </a:r>
            <a:r>
              <a:rPr lang="en-AU" sz="1100" dirty="0" err="1"/>
              <a:t>laboris</a:t>
            </a:r>
            <a:r>
              <a:rPr lang="en-AU" sz="1100" dirty="0"/>
              <a:t>...&lt;/p&gt;</a:t>
            </a:r>
          </a:p>
          <a:p>
            <a:r>
              <a:rPr lang="en-AU" sz="1100" dirty="0"/>
              <a:t>    &lt;/div&gt;</a:t>
            </a:r>
          </a:p>
          <a:p>
            <a:r>
              <a:rPr lang="en-AU" sz="1100" dirty="0"/>
              <a:t>    &lt;div class="col-sm-4"&gt;</a:t>
            </a:r>
          </a:p>
          <a:p>
            <a:r>
              <a:rPr lang="en-AU" sz="1100" dirty="0"/>
              <a:t>      &lt;h3&gt;Column 3&lt;/h3&gt;        </a:t>
            </a:r>
          </a:p>
          <a:p>
            <a:r>
              <a:rPr lang="en-AU" sz="1100" dirty="0"/>
              <a:t>      &lt;p&gt;Lorem ipsum </a:t>
            </a:r>
            <a:r>
              <a:rPr lang="en-AU" sz="1100" dirty="0" err="1"/>
              <a:t>dolor</a:t>
            </a:r>
            <a:r>
              <a:rPr lang="en-AU" sz="1100" dirty="0"/>
              <a:t> sit </a:t>
            </a:r>
            <a:r>
              <a:rPr lang="en-AU" sz="1100" dirty="0" err="1"/>
              <a:t>amet</a:t>
            </a:r>
            <a:r>
              <a:rPr lang="en-AU" sz="1100" dirty="0"/>
              <a:t>, </a:t>
            </a:r>
            <a:r>
              <a:rPr lang="en-AU" sz="1100" dirty="0" err="1"/>
              <a:t>consectetur</a:t>
            </a:r>
            <a:r>
              <a:rPr lang="en-AU" sz="1100" dirty="0"/>
              <a:t> </a:t>
            </a:r>
            <a:r>
              <a:rPr lang="en-AU" sz="1100" dirty="0" err="1"/>
              <a:t>adipisicing</a:t>
            </a:r>
            <a:r>
              <a:rPr lang="en-AU" sz="1100" dirty="0"/>
              <a:t> </a:t>
            </a:r>
            <a:r>
              <a:rPr lang="en-AU" sz="1100" dirty="0" err="1"/>
              <a:t>elit</a:t>
            </a:r>
            <a:r>
              <a:rPr lang="en-AU" sz="1100" dirty="0"/>
              <a:t>...&lt;/p&gt;</a:t>
            </a:r>
          </a:p>
          <a:p>
            <a:r>
              <a:rPr lang="en-AU" sz="1100" dirty="0"/>
              <a:t>      &lt;p&gt;Ut </a:t>
            </a:r>
            <a:r>
              <a:rPr lang="en-AU" sz="1100" dirty="0" err="1"/>
              <a:t>enim</a:t>
            </a:r>
            <a:r>
              <a:rPr lang="en-AU" sz="1100" dirty="0"/>
              <a:t> ad minim </a:t>
            </a:r>
            <a:r>
              <a:rPr lang="en-AU" sz="1100" dirty="0" err="1"/>
              <a:t>veniam</a:t>
            </a:r>
            <a:r>
              <a:rPr lang="en-AU" sz="1100" dirty="0"/>
              <a:t>, </a:t>
            </a:r>
            <a:r>
              <a:rPr lang="en-AU" sz="1100" dirty="0" err="1"/>
              <a:t>quis</a:t>
            </a:r>
            <a:r>
              <a:rPr lang="en-AU" sz="1100" dirty="0"/>
              <a:t> </a:t>
            </a:r>
            <a:r>
              <a:rPr lang="en-AU" sz="1100" dirty="0" err="1"/>
              <a:t>nostrud</a:t>
            </a:r>
            <a:r>
              <a:rPr lang="en-AU" sz="1100" dirty="0"/>
              <a:t> exercitation </a:t>
            </a:r>
            <a:r>
              <a:rPr lang="en-AU" sz="1100" dirty="0" err="1"/>
              <a:t>ullamco</a:t>
            </a:r>
            <a:r>
              <a:rPr lang="en-AU" sz="1100" dirty="0"/>
              <a:t> </a:t>
            </a:r>
            <a:r>
              <a:rPr lang="en-AU" sz="1100" dirty="0" err="1"/>
              <a:t>laboris</a:t>
            </a:r>
            <a:r>
              <a:rPr lang="en-AU" sz="1100" dirty="0"/>
              <a:t>...&lt;/p&gt;</a:t>
            </a:r>
          </a:p>
          <a:p>
            <a:r>
              <a:rPr lang="en-AU" sz="1100" dirty="0"/>
              <a:t>    &lt;/div&gt;</a:t>
            </a:r>
          </a:p>
          <a:p>
            <a:r>
              <a:rPr lang="en-AU" sz="1100" dirty="0"/>
              <a:t>  &lt;/div&gt;</a:t>
            </a:r>
          </a:p>
          <a:p>
            <a:r>
              <a:rPr lang="en-AU" sz="1100" dirty="0"/>
              <a:t>&lt;/div&gt;</a:t>
            </a:r>
          </a:p>
          <a:p>
            <a:endParaRPr lang="en-AU" sz="1100" dirty="0"/>
          </a:p>
          <a:p>
            <a:r>
              <a:rPr lang="en-AU" sz="1100" dirty="0"/>
              <a:t>&lt;/body&gt;</a:t>
            </a:r>
          </a:p>
          <a:p>
            <a:r>
              <a:rPr lang="en-AU" sz="11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239358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26DE0-5C19-4E82-A5F2-38B79A20E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BootStrap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EB6E0-54A8-424F-9B80-0C7A9588F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เปิด</a:t>
            </a:r>
            <a:r>
              <a:rPr lang="en-AU" dirty="0"/>
              <a:t> Sublime Text</a:t>
            </a:r>
            <a:r>
              <a:rPr lang="th-TH" dirty="0"/>
              <a:t> </a:t>
            </a:r>
            <a:endParaRPr lang="en-AU" dirty="0"/>
          </a:p>
          <a:p>
            <a:r>
              <a:rPr lang="en-AU" dirty="0"/>
              <a:t>File &gt; Open Folder</a:t>
            </a:r>
            <a:endParaRPr lang="th-TH" dirty="0"/>
          </a:p>
          <a:p>
            <a:r>
              <a:rPr lang="th-TH" dirty="0"/>
              <a:t>เลือก </a:t>
            </a:r>
            <a:r>
              <a:rPr lang="en-AU" dirty="0"/>
              <a:t>E:\Django50Hours\firstweb</a:t>
            </a:r>
          </a:p>
          <a:p>
            <a:r>
              <a:rPr lang="th-TH" dirty="0"/>
              <a:t>คลิกขวาที่โฟลเดอร์</a:t>
            </a:r>
            <a:r>
              <a:rPr lang="en-AU" dirty="0"/>
              <a:t> </a:t>
            </a:r>
            <a:r>
              <a:rPr lang="en-AU" dirty="0" err="1"/>
              <a:t>myapp</a:t>
            </a:r>
            <a:r>
              <a:rPr lang="th-TH" dirty="0"/>
              <a:t> </a:t>
            </a:r>
            <a:r>
              <a:rPr lang="en-AU" dirty="0"/>
              <a:t>&gt; New Folder</a:t>
            </a:r>
            <a:endParaRPr lang="th-TH" dirty="0"/>
          </a:p>
          <a:p>
            <a:r>
              <a:rPr lang="th-TH" dirty="0"/>
              <a:t>ตั้งชื่อโฟลเดอร์ว่า </a:t>
            </a:r>
            <a:r>
              <a:rPr lang="en-AU" dirty="0"/>
              <a:t>template</a:t>
            </a:r>
          </a:p>
          <a:p>
            <a:pPr lvl="1"/>
            <a:r>
              <a:rPr lang="th-TH" dirty="0"/>
              <a:t>ภายในโฟลเดอร์ สร้างโฟลเดอร์ใหม่ขึ้นมาชื่อว่า </a:t>
            </a:r>
            <a:r>
              <a:rPr lang="en-AU" dirty="0" err="1"/>
              <a:t>myapp</a:t>
            </a:r>
            <a:endParaRPr lang="en-AU" dirty="0"/>
          </a:p>
          <a:p>
            <a:pPr lvl="2"/>
            <a:r>
              <a:rPr lang="th-TH" dirty="0"/>
              <a:t>ภายในโฟลเดอร์ สร้างไฟล์ใหม่ชื่อว่า </a:t>
            </a:r>
            <a:r>
              <a:rPr lang="en-AU" dirty="0"/>
              <a:t>home.html</a:t>
            </a:r>
          </a:p>
          <a:p>
            <a:pPr lvl="2"/>
            <a:r>
              <a:rPr lang="en-AU" dirty="0"/>
              <a:t>Copy source code </a:t>
            </a:r>
            <a:r>
              <a:rPr lang="th-TH" dirty="0"/>
              <a:t>จาก</a:t>
            </a:r>
            <a:r>
              <a:rPr lang="en-AU" dirty="0"/>
              <a:t> w3schools </a:t>
            </a:r>
            <a:r>
              <a:rPr lang="th-TH" dirty="0"/>
              <a:t>มาวางในไฟล์</a:t>
            </a:r>
            <a:r>
              <a:rPr lang="en-AU" dirty="0"/>
              <a:t> home.html</a:t>
            </a:r>
          </a:p>
          <a:p>
            <a:pPr lvl="3"/>
            <a:r>
              <a:rPr lang="en-AU" dirty="0">
                <a:hlinkClick r:id="rId3"/>
              </a:rPr>
              <a:t>https://www.w3schools.com/bootstrap4/tryit.asp?filename=trybs_default&amp;stacked=h</a:t>
            </a:r>
            <a:endParaRPr lang="en-AU" dirty="0"/>
          </a:p>
          <a:p>
            <a:pPr lvl="1"/>
            <a:r>
              <a:rPr lang="th-TH" dirty="0"/>
              <a:t>นำข้อความจากเว็บมาตกแต่งเว็บไซต์ของเรา</a:t>
            </a:r>
            <a:endParaRPr lang="en-AU" dirty="0"/>
          </a:p>
          <a:p>
            <a:pPr lvl="2"/>
            <a:r>
              <a:rPr lang="en-AU" dirty="0">
                <a:hlinkClick r:id="rId4"/>
              </a:rPr>
              <a:t>https://www.dataquest.io/blog/15-python-libraries-for-data-science/</a:t>
            </a:r>
            <a:endParaRPr lang="en-AU" dirty="0"/>
          </a:p>
          <a:p>
            <a:pPr lvl="2"/>
            <a:endParaRPr lang="en-AU" dirty="0"/>
          </a:p>
          <a:p>
            <a:pPr lvl="2"/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DF9186-7A03-4EA3-B418-57BD5DC65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7</a:t>
            </a:fld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D8BDB3-8299-4BED-8590-25C25FC798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62784" y="136525"/>
            <a:ext cx="2066925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924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D881E-DF0E-4D20-9B3A-6D3FF11A4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Insert Image into home.html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F2C84-1050-4D40-A2AD-C06E38602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7340"/>
            <a:ext cx="10515600" cy="5266425"/>
          </a:xfrm>
        </p:spPr>
        <p:txBody>
          <a:bodyPr>
            <a:normAutofit/>
          </a:bodyPr>
          <a:lstStyle/>
          <a:p>
            <a:r>
              <a:rPr lang="en-AU" dirty="0">
                <a:hlinkClick r:id="rId3"/>
              </a:rPr>
              <a:t>https://docs.djangoproject.com/en/3.0/howto/static-files/</a:t>
            </a:r>
            <a:endParaRPr lang="en-AU" dirty="0"/>
          </a:p>
          <a:p>
            <a:r>
              <a:rPr lang="th-TH" dirty="0"/>
              <a:t>เป็นการจัดการ</a:t>
            </a:r>
            <a:r>
              <a:rPr lang="en-AU" dirty="0"/>
              <a:t> static files</a:t>
            </a:r>
            <a:r>
              <a:rPr lang="th-TH" dirty="0"/>
              <a:t> เช่น</a:t>
            </a:r>
            <a:r>
              <a:rPr lang="en-AU" dirty="0"/>
              <a:t> images, </a:t>
            </a:r>
            <a:r>
              <a:rPr lang="en-AU" dirty="0" err="1"/>
              <a:t>javascript</a:t>
            </a:r>
            <a:r>
              <a:rPr lang="en-AU" dirty="0"/>
              <a:t>, </a:t>
            </a:r>
            <a:r>
              <a:rPr lang="en-AU" dirty="0" err="1"/>
              <a:t>css</a:t>
            </a:r>
            <a:r>
              <a:rPr lang="th-TH" dirty="0"/>
              <a:t> มีขั้นตอนดังนี้</a:t>
            </a:r>
          </a:p>
          <a:p>
            <a:pPr marL="514350" indent="-514350">
              <a:buFont typeface="+mj-lt"/>
              <a:buAutoNum type="arabicPeriod"/>
            </a:pPr>
            <a:r>
              <a:rPr lang="th-TH" dirty="0"/>
              <a:t>ในไฟล์</a:t>
            </a:r>
            <a:r>
              <a:rPr lang="en-AU" dirty="0"/>
              <a:t> </a:t>
            </a:r>
            <a:r>
              <a:rPr lang="en-AU" dirty="0">
                <a:solidFill>
                  <a:srgbClr val="FF0000"/>
                </a:solidFill>
              </a:rPr>
              <a:t>views.py</a:t>
            </a:r>
            <a:r>
              <a:rPr lang="th-TH" dirty="0">
                <a:solidFill>
                  <a:srgbClr val="FF0000"/>
                </a:solidFill>
              </a:rPr>
              <a:t> </a:t>
            </a:r>
            <a:r>
              <a:rPr lang="th-TH" dirty="0"/>
              <a:t>เรียกใช้ตัวจัดการ</a:t>
            </a:r>
            <a:r>
              <a:rPr lang="en-AU" dirty="0"/>
              <a:t> </a:t>
            </a:r>
            <a:r>
              <a:rPr lang="en-AU" dirty="0" err="1"/>
              <a:t>staticfiles</a:t>
            </a:r>
            <a:r>
              <a:rPr lang="th-TH" dirty="0"/>
              <a:t> ด้วยคำสั่ง</a:t>
            </a:r>
          </a:p>
          <a:p>
            <a:pPr marL="514350" indent="-514350">
              <a:buFont typeface="+mj-lt"/>
              <a:buAutoNum type="arabicPeriod"/>
            </a:pPr>
            <a:endParaRPr lang="th-TH" dirty="0"/>
          </a:p>
          <a:p>
            <a:pPr marL="514350" indent="-514350">
              <a:buFont typeface="+mj-lt"/>
              <a:buAutoNum type="arabicPeriod"/>
            </a:pPr>
            <a:r>
              <a:rPr lang="th-TH" dirty="0"/>
              <a:t>ในไฟล์</a:t>
            </a:r>
            <a:r>
              <a:rPr lang="en-AU" dirty="0"/>
              <a:t> </a:t>
            </a:r>
            <a:r>
              <a:rPr lang="en-AU" dirty="0">
                <a:solidFill>
                  <a:srgbClr val="FF0000"/>
                </a:solidFill>
              </a:rPr>
              <a:t>settings.py</a:t>
            </a:r>
            <a:r>
              <a:rPr lang="th-TH" dirty="0">
                <a:solidFill>
                  <a:srgbClr val="FF0000"/>
                </a:solidFill>
              </a:rPr>
              <a:t> </a:t>
            </a:r>
            <a:r>
              <a:rPr lang="th-TH" dirty="0"/>
              <a:t>มีการกำหนด</a:t>
            </a:r>
            <a:r>
              <a:rPr lang="en-AU" dirty="0"/>
              <a:t> STATIC_URL </a:t>
            </a:r>
            <a:r>
              <a:rPr lang="th-TH" dirty="0"/>
              <a:t>ดังนี้</a:t>
            </a:r>
            <a:endParaRPr lang="en-AU" dirty="0"/>
          </a:p>
          <a:p>
            <a:pPr marL="514350" indent="-514350">
              <a:buFont typeface="+mj-lt"/>
              <a:buAutoNum type="arabicPeriod"/>
            </a:pPr>
            <a:endParaRPr lang="th-TH" dirty="0"/>
          </a:p>
          <a:p>
            <a:pPr marL="514350" indent="-514350">
              <a:buFont typeface="+mj-lt"/>
              <a:buAutoNum type="arabicPeriod"/>
            </a:pPr>
            <a:r>
              <a:rPr lang="th-TH" dirty="0"/>
              <a:t>ในไฟล์เท</a:t>
            </a:r>
            <a:r>
              <a:rPr lang="th-TH" dirty="0" err="1"/>
              <a:t>มเ</a:t>
            </a:r>
            <a:r>
              <a:rPr lang="th-TH" dirty="0"/>
              <a:t>พลต</a:t>
            </a:r>
            <a:r>
              <a:rPr lang="en-AU" dirty="0"/>
              <a:t> </a:t>
            </a:r>
            <a:r>
              <a:rPr lang="en-AU" dirty="0">
                <a:solidFill>
                  <a:srgbClr val="FF0000"/>
                </a:solidFill>
              </a:rPr>
              <a:t>home.html</a:t>
            </a:r>
            <a:r>
              <a:rPr lang="th-TH" dirty="0">
                <a:solidFill>
                  <a:srgbClr val="FF0000"/>
                </a:solidFill>
              </a:rPr>
              <a:t> </a:t>
            </a:r>
            <a:r>
              <a:rPr lang="th-TH" dirty="0"/>
              <a:t>มีการเรียกใช้</a:t>
            </a:r>
            <a:r>
              <a:rPr lang="en-AU" dirty="0"/>
              <a:t> static template tag</a:t>
            </a:r>
            <a:r>
              <a:rPr lang="th-TH" dirty="0"/>
              <a:t> ดังนี้</a:t>
            </a:r>
            <a:endParaRPr lang="en-AU" dirty="0"/>
          </a:p>
          <a:p>
            <a:pPr marL="514350" indent="-514350">
              <a:buFont typeface="+mj-lt"/>
              <a:buAutoNum type="arabicPeriod"/>
            </a:pPr>
            <a:endParaRPr lang="en-AU" dirty="0"/>
          </a:p>
          <a:p>
            <a:pPr marL="514350" indent="-514350">
              <a:buFont typeface="+mj-lt"/>
              <a:buAutoNum type="arabicPeriod"/>
            </a:pPr>
            <a:endParaRPr lang="th-TH" dirty="0"/>
          </a:p>
          <a:p>
            <a:pPr marL="514350" indent="-514350">
              <a:buFont typeface="+mj-lt"/>
              <a:buAutoNum type="arabicPeriod"/>
            </a:pPr>
            <a:r>
              <a:rPr lang="th-TH" dirty="0"/>
              <a:t>เก็บ</a:t>
            </a:r>
            <a:r>
              <a:rPr lang="en-AU" dirty="0"/>
              <a:t> static files</a:t>
            </a:r>
            <a:r>
              <a:rPr lang="th-TH" dirty="0"/>
              <a:t> ไว้ในโฟลเดอร์</a:t>
            </a:r>
            <a:r>
              <a:rPr lang="en-AU" dirty="0"/>
              <a:t> static</a:t>
            </a:r>
            <a:r>
              <a:rPr lang="th-TH" dirty="0"/>
              <a:t> เช่น </a:t>
            </a:r>
            <a:r>
              <a:rPr lang="en-AU" dirty="0" err="1"/>
              <a:t>myapp</a:t>
            </a:r>
            <a:r>
              <a:rPr lang="en-AU" dirty="0"/>
              <a:t>/static/images/scrapy.png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67CC04-9D9B-4868-97FA-99B4F5759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8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0890C7-6DBD-4656-885B-45999510C5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9971" y="2477233"/>
            <a:ext cx="5619750" cy="285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CD70FB-7182-4298-A292-2B0541884D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81492" y="79055"/>
            <a:ext cx="1519238" cy="43668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C68FFC-849D-4BC6-B003-0DF35ECDF2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4294" y="3484595"/>
            <a:ext cx="2924175" cy="314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14356C-99A4-4266-A1E3-507C031269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763" y="4599069"/>
            <a:ext cx="11096625" cy="5905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87D3299-FB7C-4583-8164-CFD026DBAE43}"/>
              </a:ext>
            </a:extLst>
          </p:cNvPr>
          <p:cNvSpPr/>
          <p:nvPr/>
        </p:nvSpPr>
        <p:spPr>
          <a:xfrm>
            <a:off x="10339754" y="1887416"/>
            <a:ext cx="1195754" cy="7908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391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869C6-DDB4-495E-9D94-2B72D898A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Setting Route for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6335B-88CC-49DD-A234-471F70497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ทำการ</a:t>
            </a:r>
            <a:r>
              <a:rPr lang="en-AU" dirty="0"/>
              <a:t> setting</a:t>
            </a:r>
            <a:r>
              <a:rPr lang="th-TH" dirty="0"/>
              <a:t> ให้</a:t>
            </a:r>
            <a:r>
              <a:rPr lang="en-AU" dirty="0"/>
              <a:t> Django</a:t>
            </a:r>
            <a:r>
              <a:rPr lang="th-TH" dirty="0"/>
              <a:t> รู้ตำแหน่งของ</a:t>
            </a:r>
            <a:r>
              <a:rPr lang="en-AU" dirty="0"/>
              <a:t> template</a:t>
            </a:r>
            <a:r>
              <a:rPr lang="th-TH" dirty="0"/>
              <a:t> ที่เราได้สร้างขึ้น</a:t>
            </a:r>
          </a:p>
          <a:p>
            <a:r>
              <a:rPr lang="th-TH" dirty="0"/>
              <a:t>เปิดไฟล์</a:t>
            </a:r>
            <a:r>
              <a:rPr lang="en-AU" dirty="0"/>
              <a:t> </a:t>
            </a:r>
            <a:r>
              <a:rPr lang="en-AU" dirty="0">
                <a:solidFill>
                  <a:srgbClr val="FF0000"/>
                </a:solidFill>
              </a:rPr>
              <a:t>settings.py</a:t>
            </a:r>
            <a:r>
              <a:rPr lang="th-TH" dirty="0">
                <a:solidFill>
                  <a:srgbClr val="FF0000"/>
                </a:solidFill>
              </a:rPr>
              <a:t> </a:t>
            </a:r>
            <a:r>
              <a:rPr lang="en-AU" dirty="0"/>
              <a:t>(\</a:t>
            </a:r>
            <a:r>
              <a:rPr lang="en-AU" dirty="0" err="1"/>
              <a:t>firstweb</a:t>
            </a:r>
            <a:r>
              <a:rPr lang="en-AU" dirty="0"/>
              <a:t>\settings.py)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0E75E0-E4B3-45B9-B049-1BEA8E7A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9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D3BB05-5EEA-483C-8884-4CF65D832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25" y="2353725"/>
            <a:ext cx="920115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694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1330</Words>
  <Application>Microsoft Office PowerPoint</Application>
  <PresentationFormat>Widescreen</PresentationFormat>
  <Paragraphs>182</Paragraphs>
  <Slides>23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TH Sarabun New</vt:lpstr>
      <vt:lpstr>Office Theme</vt:lpstr>
      <vt:lpstr>Django 50 Hrs by Uncle Engineer</vt:lpstr>
      <vt:lpstr>Outline</vt:lpstr>
      <vt:lpstr>โครงสร้างของ Django</vt:lpstr>
      <vt:lpstr>Start Project: firstweb</vt:lpstr>
      <vt:lpstr>BootStrap</vt:lpstr>
      <vt:lpstr>PowerPoint Presentation</vt:lpstr>
      <vt:lpstr>BootStrap</vt:lpstr>
      <vt:lpstr>Insert Image into home.html</vt:lpstr>
      <vt:lpstr>Setting Route for Template</vt:lpstr>
      <vt:lpstr>Setting Route for Template</vt:lpstr>
      <vt:lpstr>Setting Response to home.html</vt:lpstr>
      <vt:lpstr>PowerPoint Presentation</vt:lpstr>
      <vt:lpstr>Web Mechanism</vt:lpstr>
      <vt:lpstr>urls.py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50 Hrs by Uncle Engineer</dc:title>
  <dc:creator>Ratchakoon Pruengkarn</dc:creator>
  <cp:lastModifiedBy>Ratchakoon Pruengkarn</cp:lastModifiedBy>
  <cp:revision>19</cp:revision>
  <dcterms:created xsi:type="dcterms:W3CDTF">2020-06-11T04:05:25Z</dcterms:created>
  <dcterms:modified xsi:type="dcterms:W3CDTF">2020-07-02T03:46:46Z</dcterms:modified>
</cp:coreProperties>
</file>