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256" r:id="rId2"/>
    <p:sldId id="374" r:id="rId3"/>
    <p:sldId id="375" r:id="rId4"/>
    <p:sldId id="376" r:id="rId5"/>
    <p:sldId id="330" r:id="rId6"/>
    <p:sldId id="377" r:id="rId7"/>
    <p:sldId id="409" r:id="rId8"/>
    <p:sldId id="410" r:id="rId9"/>
    <p:sldId id="411" r:id="rId10"/>
    <p:sldId id="412" r:id="rId11"/>
    <p:sldId id="413" r:id="rId12"/>
    <p:sldId id="414" r:id="rId13"/>
    <p:sldId id="416" r:id="rId14"/>
    <p:sldId id="476" r:id="rId15"/>
    <p:sldId id="499" r:id="rId16"/>
    <p:sldId id="415" r:id="rId17"/>
    <p:sldId id="417" r:id="rId18"/>
    <p:sldId id="498" r:id="rId19"/>
    <p:sldId id="500" r:id="rId20"/>
    <p:sldId id="505" r:id="rId21"/>
    <p:sldId id="501" r:id="rId22"/>
    <p:sldId id="511" r:id="rId23"/>
    <p:sldId id="510" r:id="rId24"/>
    <p:sldId id="502" r:id="rId25"/>
    <p:sldId id="512" r:id="rId26"/>
    <p:sldId id="503" r:id="rId27"/>
    <p:sldId id="504" r:id="rId28"/>
    <p:sldId id="303" r:id="rId29"/>
    <p:sldId id="477" r:id="rId30"/>
    <p:sldId id="420" r:id="rId31"/>
    <p:sldId id="421" r:id="rId32"/>
    <p:sldId id="403" r:id="rId33"/>
    <p:sldId id="481" r:id="rId34"/>
    <p:sldId id="418" r:id="rId35"/>
    <p:sldId id="386" r:id="rId36"/>
    <p:sldId id="406" r:id="rId37"/>
    <p:sldId id="407" r:id="rId38"/>
    <p:sldId id="423" r:id="rId39"/>
    <p:sldId id="480" r:id="rId40"/>
    <p:sldId id="425" r:id="rId41"/>
    <p:sldId id="426" r:id="rId42"/>
    <p:sldId id="422" r:id="rId43"/>
    <p:sldId id="482" r:id="rId44"/>
    <p:sldId id="304" r:id="rId45"/>
    <p:sldId id="427" r:id="rId46"/>
    <p:sldId id="305" r:id="rId47"/>
    <p:sldId id="306" r:id="rId48"/>
    <p:sldId id="430" r:id="rId49"/>
    <p:sldId id="431" r:id="rId50"/>
    <p:sldId id="432" r:id="rId51"/>
    <p:sldId id="308" r:id="rId52"/>
    <p:sldId id="483" r:id="rId53"/>
    <p:sldId id="444" r:id="rId54"/>
    <p:sldId id="309" r:id="rId55"/>
    <p:sldId id="428" r:id="rId56"/>
    <p:sldId id="312" r:id="rId57"/>
    <p:sldId id="445" r:id="rId58"/>
    <p:sldId id="484" r:id="rId59"/>
    <p:sldId id="429" r:id="rId60"/>
    <p:sldId id="433" r:id="rId61"/>
    <p:sldId id="434" r:id="rId62"/>
    <p:sldId id="437" r:id="rId63"/>
    <p:sldId id="435" r:id="rId64"/>
    <p:sldId id="438" r:id="rId65"/>
    <p:sldId id="440" r:id="rId66"/>
    <p:sldId id="436" r:id="rId67"/>
    <p:sldId id="514" r:id="rId68"/>
    <p:sldId id="439" r:id="rId69"/>
    <p:sldId id="459" r:id="rId70"/>
    <p:sldId id="442" r:id="rId71"/>
    <p:sldId id="443" r:id="rId72"/>
    <p:sldId id="447" r:id="rId73"/>
    <p:sldId id="485" r:id="rId74"/>
    <p:sldId id="446" r:id="rId75"/>
    <p:sldId id="448" r:id="rId76"/>
    <p:sldId id="454" r:id="rId77"/>
    <p:sldId id="455" r:id="rId78"/>
    <p:sldId id="450" r:id="rId79"/>
    <p:sldId id="456" r:id="rId80"/>
    <p:sldId id="462" r:id="rId81"/>
    <p:sldId id="458" r:id="rId82"/>
    <p:sldId id="452" r:id="rId83"/>
    <p:sldId id="453" r:id="rId84"/>
    <p:sldId id="463" r:id="rId85"/>
    <p:sldId id="464" r:id="rId86"/>
    <p:sldId id="313" r:id="rId87"/>
    <p:sldId id="486" r:id="rId88"/>
    <p:sldId id="468" r:id="rId89"/>
    <p:sldId id="469" r:id="rId90"/>
    <p:sldId id="466" r:id="rId91"/>
    <p:sldId id="470" r:id="rId92"/>
    <p:sldId id="471" r:id="rId93"/>
    <p:sldId id="467" r:id="rId94"/>
    <p:sldId id="487" r:id="rId95"/>
    <p:sldId id="472" r:id="rId96"/>
    <p:sldId id="473" r:id="rId97"/>
    <p:sldId id="474" r:id="rId98"/>
    <p:sldId id="475" r:id="rId99"/>
    <p:sldId id="488" r:id="rId100"/>
    <p:sldId id="489" r:id="rId101"/>
    <p:sldId id="490" r:id="rId102"/>
    <p:sldId id="491" r:id="rId103"/>
    <p:sldId id="492" r:id="rId104"/>
    <p:sldId id="493" r:id="rId105"/>
    <p:sldId id="494" r:id="rId106"/>
    <p:sldId id="495" r:id="rId107"/>
    <p:sldId id="496" r:id="rId108"/>
    <p:sldId id="497" r:id="rId109"/>
    <p:sldId id="507" r:id="rId110"/>
    <p:sldId id="506" r:id="rId111"/>
    <p:sldId id="508" r:id="rId112"/>
    <p:sldId id="509" r:id="rId113"/>
    <p:sldId id="513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C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263" autoAdjust="0"/>
  </p:normalViewPr>
  <p:slideViewPr>
    <p:cSldViewPr snapToGrid="0">
      <p:cViewPr varScale="1">
        <p:scale>
          <a:sx n="83" d="100"/>
          <a:sy n="83" d="100"/>
        </p:scale>
        <p:origin x="1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631-54B1-48E6-A9AE-E2FEE8DCC965}" type="datetimeFigureOut">
              <a:rPr lang="en-AU" smtClean="0"/>
              <a:t>21/08/2020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5944-EB71-4592-BD4B-F7115D0A9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tchakoonprn/IT357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http.html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nodejs.org/api/http.html#http_server_listen" TargetMode="External"/><Relationship Id="rId4" Type="http://schemas.openxmlformats.org/officeDocument/2006/relationships/hyperlink" Target="https://nodejs.org/api/http.html#http_http_createserver_options_requestlistener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lchemist.itbangmod.in.th/cookbook-%E0%B8%AA%E0%B8%AD%E0%B8%99-nodejs-%E0%B8%81%E0%B8%B1%E0%B8%9A-express-ver-%E0%B9%80%E0%B8%94%E0%B9%87%E0%B8%81-java-%E0%B8%AA%E0%B8%B9%E0%B9%88-nodejs-832e5a52e1f4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guide/routing.html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guide/routing.html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nodejs-req-object-in-expressjs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w3schools.com/jsref/jsref_tostring_array.asp" TargetMode="External"/><Relationship Id="rId5" Type="http://schemas.openxmlformats.org/officeDocument/2006/relationships/hyperlink" Target="https://www.w3schools.com/js/js_json_stringify.asp" TargetMode="External"/><Relationship Id="rId4" Type="http://schemas.openxmlformats.org/officeDocument/2006/relationships/hyperlink" Target="https://developer.mozilla.org/en-US/docs/Web/JavaScript/Reference/Global_Objects/Array/find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nodejs-req-object-in-expressjs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w3schools.com/jsref/jsref_tostring_array.asp" TargetMode="External"/><Relationship Id="rId5" Type="http://schemas.openxmlformats.org/officeDocument/2006/relationships/hyperlink" Target="https://www.w3schools.com/js/js_json_stringify.asp" TargetMode="External"/><Relationship Id="rId4" Type="http://schemas.openxmlformats.org/officeDocument/2006/relationships/hyperlink" Target="https://developer.mozilla.org/en-US/docs/Web/JavaScript/Reference/Global_Objects/Array/find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nenik.com/%E0%B8%A3%E0%B8%B9%E0%B9%89%E0%B8%88%E0%B8%B1%E0%B8%81%E0%B8%B1%E0%B8%9A_Middleware_%E0%B8%9F%E0%B8%B1%E0%B8%87%E0%B8%81%E0%B9%8C%E0%B8%8A%E0%B8%B1%E0%B9%88%E0%B8%99_%E0%B9%83%E0%B8%99_Express_%E0%B9%81%E0%B8%A5%E0%B8%B0%E0%B8%81%E0%B8%B2%E0%B8%A3%E0%B9%83%E0%B8%8A%E0%B9%89%E0%B8%87%E0%B8%B2%E0%B8%99%E0%B9%80%E0%B8%9A%E0%B8%B7%E0%B9%89%E0%B8%AD%E0%B8%87%E0%B8%95%E0%B9%89%E0%B8%99-910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6199111/visual-studio-code-cmd-error-cannot-be-loaded-because-running-scripts-is-disabl" TargetMode="External"/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nenik.com/%E0%B8%A3%E0%B8%B9%E0%B9%89%E0%B8%88%E0%B8%B1%E0%B8%81%E0%B8%B1%E0%B8%9A_Middleware_%E0%B8%9F%E0%B8%B1%E0%B8%87%E0%B8%81%E0%B9%8C%E0%B8%8A%E0%B8%B1%E0%B9%88%E0%B8%99_%E0%B9%83%E0%B8%99_Express_%E0%B9%81%E0%B8%A5%E0%B8%B0%E0%B8%81%E0%B8%B2%E0%B8%A3%E0%B9%83%E0%B8%8A%E0%B9%89%E0%B8%87%E0%B8%B2%E0%B8%99%E0%B9%80%E0%B8%9A%E0%B8%B7%E0%B9%89%E0%B8%AD%E0%B8%87%E0%B8%95%E0%B9%89%E0%B8%99-910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iamgique/restful-api-%E0%B8%81%E0%B8%B1%E0%B8%9A-rest-api-%E0%B8%95%E0%B9%88%E0%B8%B2%E0%B8%87%E0%B8%81%E0%B8%B1%E0%B8%99%E0%B8%99%E0%B8%B0%E0%B8%A3%E0%B8%B9%E0%B9%89%E0%B8%A2%E0%B8%B1%E0%B8%87-2c70c42990e3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extflow.in.th/2015/better-node-js-module-install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repository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melt.com/article.php?id=614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oftware_repository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https://github.com/ratchakoonprn/IT357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47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https://nodejs.org/api/http.html</a:t>
            </a:r>
            <a:endParaRPr lang="en-AU" dirty="0"/>
          </a:p>
          <a:p>
            <a:r>
              <a:rPr lang="en-AU" dirty="0">
                <a:hlinkClick r:id="rId4"/>
              </a:rPr>
              <a:t>https://nodejs.org/api/http.html#http_http_createserver_options_requestlistener</a:t>
            </a:r>
            <a:endParaRPr lang="en-AU" dirty="0"/>
          </a:p>
          <a:p>
            <a:r>
              <a:rPr lang="en-AU" dirty="0">
                <a:hlinkClick r:id="rId5"/>
              </a:rPr>
              <a:t>https://nodejs.org/api/http.html#http_server_listen</a:t>
            </a:r>
            <a:endParaRPr lang="en-AU" dirty="0"/>
          </a:p>
          <a:p>
            <a:endParaRPr lang="en-AU" dirty="0"/>
          </a:p>
          <a:p>
            <a:r>
              <a:rPr lang="en-AU" dirty="0"/>
              <a:t>listen </a:t>
            </a:r>
            <a:r>
              <a:rPr lang="th-TH" dirty="0"/>
              <a:t>อยู่ภายใต้คลาส</a:t>
            </a:r>
            <a:r>
              <a:rPr lang="en-AU" dirty="0"/>
              <a:t> </a:t>
            </a:r>
            <a:r>
              <a:rPr lang="en-AU" dirty="0" err="1"/>
              <a:t>http.Server</a:t>
            </a:r>
            <a:endParaRPr lang="en-AU" dirty="0"/>
          </a:p>
          <a:p>
            <a:r>
              <a:rPr lang="en-AU" dirty="0" err="1"/>
              <a:t>server.listen</a:t>
            </a:r>
            <a:r>
              <a:rPr lang="en-AU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3500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คำสั่ง </a:t>
            </a:r>
            <a:r>
              <a:rPr lang="en-A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http.createServer</a:t>
            </a:r>
            <a:r>
              <a:rPr lang="en-A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((request, response) =&gt;{</a:t>
            </a:r>
          </a:p>
          <a:p>
            <a:r>
              <a:rPr lang="en-A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A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response.end</a:t>
            </a:r>
            <a:r>
              <a:rPr lang="en-A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('Hello from the server’);</a:t>
            </a:r>
          </a:p>
          <a:p>
            <a:r>
              <a:rPr lang="th-TH" dirty="0"/>
              <a:t>เป็นการสร้าง</a:t>
            </a:r>
            <a:r>
              <a:rPr lang="en-AU" dirty="0"/>
              <a:t> server</a:t>
            </a:r>
            <a:r>
              <a:rPr lang="th-TH" dirty="0"/>
              <a:t> เพื่อยอมให้มีการ</a:t>
            </a:r>
            <a:r>
              <a:rPr lang="en-AU" dirty="0"/>
              <a:t> call back</a:t>
            </a:r>
            <a:r>
              <a:rPr lang="th-TH" dirty="0"/>
              <a:t> กลับมา โดยผ่านตัวแปร 2 ตัวคือ </a:t>
            </a:r>
          </a:p>
          <a:p>
            <a:pPr marL="171450" indent="-171450">
              <a:buFontTx/>
              <a:buChar char="-"/>
            </a:pPr>
            <a:r>
              <a:rPr lang="en-AU" dirty="0"/>
              <a:t>request</a:t>
            </a:r>
            <a:r>
              <a:rPr lang="th-TH" dirty="0"/>
              <a:t> การร้องขอ</a:t>
            </a:r>
          </a:p>
          <a:p>
            <a:pPr marL="171450" indent="-171450">
              <a:buFontTx/>
              <a:buChar char="-"/>
            </a:pPr>
            <a:r>
              <a:rPr lang="en-AU" dirty="0"/>
              <a:t>response</a:t>
            </a:r>
            <a:r>
              <a:rPr lang="th-TH" dirty="0"/>
              <a:t> การตอบสนอง</a:t>
            </a:r>
            <a:endParaRPr lang="en-AU" dirty="0"/>
          </a:p>
          <a:p>
            <a:pPr marL="171450" indent="-171450">
              <a:buFontTx/>
              <a:buChar char="-"/>
            </a:pPr>
            <a:endParaRPr lang="en-AU" dirty="0"/>
          </a:p>
          <a:p>
            <a:pPr marL="0" indent="0">
              <a:buFontTx/>
              <a:buNone/>
            </a:pPr>
            <a:r>
              <a:rPr lang="th-TH" dirty="0"/>
              <a:t>เมื่อ</a:t>
            </a:r>
            <a:r>
              <a:rPr lang="en-AU" dirty="0"/>
              <a:t> Client</a:t>
            </a:r>
            <a:r>
              <a:rPr lang="th-TH" dirty="0"/>
              <a:t> ทำการ ร้องขอ</a:t>
            </a:r>
            <a:r>
              <a:rPr lang="en-AU" dirty="0"/>
              <a:t> request</a:t>
            </a:r>
            <a:r>
              <a:rPr lang="th-TH" dirty="0"/>
              <a:t> มายัง</a:t>
            </a:r>
            <a:r>
              <a:rPr lang="en-AU" dirty="0"/>
              <a:t> server</a:t>
            </a:r>
          </a:p>
          <a:p>
            <a:pPr marL="0" indent="0">
              <a:buFontTx/>
              <a:buNone/>
            </a:pPr>
            <a:r>
              <a:rPr lang="en-AU" dirty="0"/>
              <a:t>server</a:t>
            </a:r>
            <a:r>
              <a:rPr lang="th-TH" dirty="0"/>
              <a:t> ก็จะทำการ ตอบกลับ</a:t>
            </a:r>
            <a:r>
              <a:rPr lang="en-AU" dirty="0"/>
              <a:t> response</a:t>
            </a:r>
            <a:r>
              <a:rPr lang="th-TH" dirty="0"/>
              <a:t> ด้วยข้อความ </a:t>
            </a:r>
            <a:r>
              <a:rPr lang="en-AU" sz="1200" b="0" kern="120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'Hello from the server’</a:t>
            </a:r>
          </a:p>
          <a:p>
            <a:pPr marL="0" indent="0">
              <a:buFontTx/>
              <a:buNone/>
            </a:pPr>
            <a:endParaRPr lang="en-AU" sz="1200" b="0" kern="1200" dirty="0">
              <a:solidFill>
                <a:schemeClr val="tx1"/>
              </a:solidFill>
              <a:effectLst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  <a:p>
            <a:pPr marL="0" indent="0">
              <a:buFontTx/>
              <a:buNone/>
            </a:pPr>
            <a:r>
              <a:rPr lang="th-TH" sz="1200" b="0" kern="120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ตอนนี้</a:t>
            </a:r>
            <a:r>
              <a:rPr lang="en-AU" sz="1200" b="0" kern="120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server</a:t>
            </a:r>
            <a:r>
              <a:rPr lang="th-TH" sz="1200" b="0" kern="120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ก็จะคอยฟังการ ร้องขอ จาก</a:t>
            </a:r>
            <a:r>
              <a:rPr lang="en-AU" sz="1200" b="0" kern="120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port 8000</a:t>
            </a:r>
            <a:r>
              <a:rPr lang="th-TH" sz="1200" b="0" kern="120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โดยพิมพ์ข้อความว่า </a:t>
            </a:r>
            <a:r>
              <a:rPr lang="en-AU" sz="1200" b="0" kern="120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'Listening to request on port 8000’</a:t>
            </a:r>
            <a:endParaRPr lang="th-TH" sz="1200" b="0" kern="1200" dirty="0">
              <a:solidFill>
                <a:schemeClr val="tx1"/>
              </a:solidFill>
              <a:effectLst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  <a:p>
            <a:pPr marL="0" indent="0">
              <a:buFontTx/>
              <a:buNone/>
            </a:pPr>
            <a:r>
              <a:rPr lang="th-TH" sz="1200" b="0" kern="120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แต่</a:t>
            </a:r>
            <a:r>
              <a:rPr lang="en-AU" sz="1200" b="0" kern="120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server</a:t>
            </a:r>
            <a:r>
              <a:rPr lang="th-TH" sz="1200" b="0" kern="120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ยังคงทำงานคือ คอยฟัง การร้องขอไปเรื่อย ไม่สามารถที่จะออกจากโปรแกรมได้ (ออกจากการรอ </a:t>
            </a:r>
            <a:r>
              <a:rPr lang="en-AU" sz="1200" b="0" kern="120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request)</a:t>
            </a:r>
            <a:r>
              <a:rPr lang="th-TH" sz="1200" b="0" kern="120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</a:t>
            </a:r>
            <a:endParaRPr lang="en-AU" sz="1200" b="0" kern="1200" dirty="0">
              <a:solidFill>
                <a:schemeClr val="tx1"/>
              </a:solidFill>
              <a:effectLst/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  <a:p>
            <a:pPr marL="0" indent="0">
              <a:buFontTx/>
              <a:buNone/>
            </a:pPr>
            <a:r>
              <a:rPr lang="th-TH" sz="1200" b="0" kern="120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กด</a:t>
            </a:r>
            <a:r>
              <a:rPr lang="en-AU" sz="1200" b="0" kern="120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Ctrl + C</a:t>
            </a:r>
            <a:r>
              <a:rPr lang="th-TH" sz="1200" b="0" kern="1200" dirty="0"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 เพื่อหยุดการทำงาน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00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Delete for student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14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https://alchemist.itbangmod.in.th/cookbook-%E0%B8%AA%E0%B8%AD%E0%B8%99-nodejs-%E0%B8%81%E0%B8%B1%E0%B8%9A-express-ver-%E0%B9%80%E0%B8%94%E0%B9%87%E0%B8%81-java-%E0%B8%AA%E0%B8%B9%E0%B9%88-nodejs-832e5a52e1f4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0596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Express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เป็น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application framework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บน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ที่ได้รับความนิยม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มากๆ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ตัวหนึ่งครับ ซึ่งตัว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เนี่ยจะมี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ฟีจ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เจอร์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ต่างๆ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ที่ช่วยให้เราทำเว็บได้สะดวกขึ้น เช่น 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การทำ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routing, middleware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การจัดการ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และ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เป็นต้น ทำให้เราสามารถพัฒนาเว็บโดยใช้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ได้สะดวกและรวดเร็วยิ่งขึ้น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1" i="0" dirty="0">
                <a:solidFill>
                  <a:srgbClr val="292929"/>
                </a:solidFill>
                <a:effectLst/>
                <a:latin typeface="medium-content-sans-serif-font"/>
              </a:rPr>
              <a:t>Double equals ==</a:t>
            </a:r>
          </a:p>
          <a:p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หมายถึง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ตรวจสอบแค่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ต้องตรงกัน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1" i="0" dirty="0">
                <a:solidFill>
                  <a:srgbClr val="292929"/>
                </a:solidFill>
                <a:effectLst/>
                <a:latin typeface="medium-content-sans-serif-font"/>
              </a:rPr>
              <a:t>Triple Equals ===</a:t>
            </a:r>
            <a:endParaRPr lang="th-TH" b="1" i="0" dirty="0">
              <a:solidFill>
                <a:srgbClr val="292929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b="0" i="0" dirty="0">
                <a:solidFill>
                  <a:srgbClr val="292929"/>
                </a:solidFill>
                <a:effectLst/>
                <a:latin typeface="medium-content-sans-serif-font"/>
              </a:rPr>
              <a:t>หมายถึง จะต้องตรวจสอบทั้ง</a:t>
            </a:r>
            <a:r>
              <a:rPr lang="en-AU" b="0" i="0" dirty="0">
                <a:solidFill>
                  <a:srgbClr val="292929"/>
                </a:solidFill>
                <a:effectLst/>
                <a:latin typeface="medium-content-sans-serif-font"/>
              </a:rPr>
              <a:t> type </a:t>
            </a:r>
            <a:r>
              <a:rPr lang="th-TH" b="0" i="0" dirty="0">
                <a:solidFill>
                  <a:srgbClr val="292929"/>
                </a:solidFill>
                <a:effectLst/>
                <a:latin typeface="medium-content-sans-serif-font"/>
              </a:rPr>
              <a:t>และ</a:t>
            </a:r>
            <a:r>
              <a:rPr lang="en-AU" b="0" i="0" dirty="0">
                <a:solidFill>
                  <a:srgbClr val="292929"/>
                </a:solidFill>
                <a:effectLst/>
                <a:latin typeface="medium-content-sans-serif-font"/>
              </a:rPr>
              <a:t> value</a:t>
            </a:r>
            <a:r>
              <a:rPr lang="th-TH" b="0" i="0" dirty="0">
                <a:solidFill>
                  <a:srgbClr val="292929"/>
                </a:solidFill>
                <a:effectLst/>
                <a:latin typeface="medium-content-sans-serif-font"/>
              </a:rPr>
              <a:t> ต้องมีค่าตรงกัน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b="0" i="0" dirty="0">
                <a:solidFill>
                  <a:srgbClr val="292929"/>
                </a:solidFill>
                <a:effectLst/>
                <a:latin typeface="medium-content-sans-serif-font"/>
              </a:rPr>
              <a:t>ตามตัวอย่าง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dirty="0">
                <a:solidFill>
                  <a:srgbClr val="292929"/>
                </a:solidFill>
                <a:effectLst/>
                <a:latin typeface="medium-content-sans-serif-font"/>
              </a:rPr>
              <a:t>type</a:t>
            </a:r>
            <a:r>
              <a:rPr lang="th-TH" b="0" i="0" dirty="0">
                <a:solidFill>
                  <a:srgbClr val="292929"/>
                </a:solidFill>
                <a:effectLst/>
                <a:latin typeface="medium-content-sans-serif-font"/>
              </a:rPr>
              <a:t> เป็น </a:t>
            </a:r>
            <a:r>
              <a:rPr lang="en-AU" b="0" i="0" dirty="0">
                <a:solidFill>
                  <a:srgbClr val="292929"/>
                </a:solidFill>
                <a:effectLst/>
                <a:latin typeface="medium-content-sans-serif-font"/>
              </a:rPr>
              <a:t>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dirty="0">
                <a:solidFill>
                  <a:srgbClr val="292929"/>
                </a:solidFill>
                <a:effectLst/>
                <a:latin typeface="medium-content-sans-serif-font"/>
              </a:rPr>
              <a:t>value</a:t>
            </a:r>
            <a:r>
              <a:rPr lang="th-TH" b="0" i="0" dirty="0">
                <a:solidFill>
                  <a:srgbClr val="292929"/>
                </a:solidFill>
                <a:effectLst/>
                <a:latin typeface="medium-content-sans-serif-font"/>
              </a:rPr>
              <a:t> เป็น</a:t>
            </a:r>
            <a:r>
              <a:rPr lang="en-AU" b="0" i="0" dirty="0">
                <a:solidFill>
                  <a:srgbClr val="292929"/>
                </a:solidFill>
                <a:effectLst/>
                <a:latin typeface="medium-content-sans-serif-font"/>
              </a:rPr>
              <a:t> /overview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487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6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Head</a:t>
            </a:r>
            <a:r>
              <a:rPr lang="th-TH" dirty="0"/>
              <a:t> ต้องถูก</a:t>
            </a:r>
            <a:r>
              <a:rPr lang="en-AU" dirty="0"/>
              <a:t> set</a:t>
            </a:r>
            <a:r>
              <a:rPr lang="th-TH" dirty="0"/>
              <a:t> ก่อนที่จะใช้</a:t>
            </a:r>
            <a:r>
              <a:rPr lang="en-AU" dirty="0"/>
              <a:t> </a:t>
            </a:r>
            <a:r>
              <a:rPr lang="en-AU" dirty="0" err="1"/>
              <a:t>res.end</a:t>
            </a:r>
            <a:endParaRPr lang="en-AU" dirty="0"/>
          </a:p>
          <a:p>
            <a:r>
              <a:rPr lang="th-TH" dirty="0"/>
              <a:t>ในส่วนของ</a:t>
            </a:r>
            <a:r>
              <a:rPr lang="en-AU" dirty="0"/>
              <a:t> </a:t>
            </a:r>
            <a:r>
              <a:rPr lang="en-AU" dirty="0" err="1"/>
              <a:t>res.end</a:t>
            </a:r>
            <a:r>
              <a:rPr lang="th-TH" dirty="0"/>
              <a:t> สามารถใส่</a:t>
            </a:r>
            <a:r>
              <a:rPr lang="en-AU" dirty="0"/>
              <a:t> html </a:t>
            </a:r>
            <a:r>
              <a:rPr lang="th-TH" dirty="0"/>
              <a:t>ได้ เช่น</a:t>
            </a:r>
          </a:p>
          <a:p>
            <a:r>
              <a:rPr lang="en-A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res.end</a:t>
            </a:r>
            <a:r>
              <a:rPr lang="en-A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(‘&lt;h1&gt;Page not found!!&lt;/h1&gt;');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5418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6486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61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7326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62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637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ถ้าให้เข้าใจง่ายๆ เฟรม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เวิร์ก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มันจะคล้ายๆ กับการที่มีคนเขียนโปรแกรมเอาไว้ในระดับหนึ่งแล้ว  เตรียมฟังก์ชัน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ต่างๆ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ให้เราเอาไปใช้ได้สะดวกขึ้น  แล้วเราก็เอามาทำงานของเราต่อครับ  โดยปกติการเขียนมันก็ยังเป็นตามภาษา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นั้นๆ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นั่นแหละ (เช่นเฟรม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เวิร์ก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ที่เป็น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ก็ยังเขียนแบบ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ทั่วไป) แต่มันจะมีกฎระเบียบของเฟรม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เวิร์ก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เพิ่มเข้ามา  เช่นจากเดิมคุณเขียน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ล้วนๆ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คุณจะวางไฟล์ไว้อะไรตรงไหนก็ได้  เขียนอะไรใส่ไว้ในไฟล์ไหนก็ได้  แต่เฟรม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เวิร์ก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จะกำหนดมาละเอียดกว่าว่าจะต้องวางไฟล์ไว้ที่ไหน  คุณจะเขียนอะไรลงไฟล์อะไร</a:t>
            </a:r>
            <a:br>
              <a:rPr lang="th-TH" dirty="0"/>
            </a:br>
            <a:br>
              <a:rPr lang="th-TH" dirty="0"/>
            </a:b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ลองเทียบกับการสร้างบ้านหลังหนึ่งนะครับ</a:t>
            </a:r>
            <a:br>
              <a:rPr lang="th-TH" dirty="0"/>
            </a:br>
            <a:br>
              <a:rPr lang="th-TH" dirty="0"/>
            </a:br>
            <a:r>
              <a:rPr lang="th-TH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เขียนเองทั้งหมด</a:t>
            </a:r>
            <a:br>
              <a:rPr lang="th-TH" dirty="0"/>
            </a:b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เหมือนกับการสร้างบ้านโดยการที่คุณไปตัดต้นไม้มาเอง ผสมซีเมนต์เอง คุณต้องวาดแบบบ้านเอง สิ่งที่คุณมี มีแค่เครื่องมือพื้นฐานอย่าง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ฆ้อน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พลั่ว ตะปู แค่นั้น (เทียบได้กับฟังก์ชัน คลาส เมท็อด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ต่างๆ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ที่ตัวภาษามีมาให้)</a:t>
            </a:r>
            <a:br>
              <a:rPr lang="th-TH" dirty="0"/>
            </a:br>
            <a:br>
              <a:rPr lang="th-TH" dirty="0"/>
            </a:br>
            <a:r>
              <a:rPr lang="th-TH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ใช้ </a:t>
            </a:r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br>
              <a:rPr lang="en-AU" dirty="0"/>
            </a:b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คุณมีปูนซีเมนต์สำเร็จรูป  คุณจะได้แบบบ้านพื้นฐานพร้อมกับคู่มือแนวทางในการต่อเติมบ้านมาให้  คุณมีแผ่นฝ้าสำเร็จรูป  เครื่องมือที่ดีและทันสมัยมากขึ้น (เช่นจากเดิมคุณต้องตัดไม้ด้วยขวานแล้วใช้มีดเหลา  ในตอนนี้คุณจะตัดไม้ด้วยเลื่อยไฟฟ้าและใช้เครื่องกลึง)</a:t>
            </a:r>
            <a:br>
              <a:rPr lang="th-TH" dirty="0"/>
            </a:br>
            <a:br>
              <a:rPr lang="th-TH" dirty="0"/>
            </a:br>
            <a:r>
              <a:rPr lang="th-TH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ใช้ </a:t>
            </a:r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CMS</a:t>
            </a:r>
            <a:br>
              <a:rPr lang="en-AU" dirty="0"/>
            </a:b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คุณซื้อบ้านจัดสรรค์ทั่วไป  มาตกแต่งหรือ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renovate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บ้านให้ตรงตามที่คุณต้องการ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1669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https://expressjs.com/en/guide/routing.html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63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2518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64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581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65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007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https://expressjs.com/en/guide/routing.html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66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86929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https://www.digitalocean.com/community/tutorials/nodejs-req-object-in-expressjs</a:t>
            </a:r>
            <a:endParaRPr lang="en-AU" dirty="0"/>
          </a:p>
          <a:p>
            <a:r>
              <a:rPr lang="en-AU" dirty="0">
                <a:hlinkClick r:id="rId4"/>
              </a:rPr>
              <a:t>https://developer.mozilla.org/en-US/docs/Web/JavaScript/Reference/Global_Objects/Array/find</a:t>
            </a:r>
            <a:endParaRPr lang="th-TH" dirty="0"/>
          </a:p>
          <a:p>
            <a:endParaRPr lang="th-TH" dirty="0"/>
          </a:p>
          <a:p>
            <a:r>
              <a:rPr lang="en-AU" dirty="0"/>
              <a:t>Convert object to string</a:t>
            </a:r>
            <a:r>
              <a:rPr lang="th-TH" dirty="0"/>
              <a:t> ด้วย</a:t>
            </a:r>
            <a:r>
              <a:rPr lang="en-AU" dirty="0"/>
              <a:t> </a:t>
            </a:r>
            <a:r>
              <a:rPr lang="en-AU" dirty="0" err="1"/>
              <a:t>JSON.stringify</a:t>
            </a:r>
            <a:r>
              <a:rPr lang="en-AU" dirty="0"/>
              <a:t>()</a:t>
            </a:r>
          </a:p>
          <a:p>
            <a:r>
              <a:rPr lang="en-AU" dirty="0">
                <a:hlinkClick r:id="rId5"/>
              </a:rPr>
              <a:t>https://www.w3schools.com/js/js_json_stringify.asp</a:t>
            </a:r>
            <a:endParaRPr lang="th-TH" dirty="0"/>
          </a:p>
          <a:p>
            <a:endParaRPr lang="th-TH" dirty="0"/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 an array to a string</a:t>
            </a:r>
            <a:endParaRPr lang="th-TH" dirty="0"/>
          </a:p>
          <a:p>
            <a:r>
              <a:rPr lang="en-AU" dirty="0">
                <a:hlinkClick r:id="rId6"/>
              </a:rPr>
              <a:t>https://www.w3schools.com/jsref/jsref_tostring_array.asp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74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2887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75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964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Convert object to string</a:t>
            </a:r>
            <a:r>
              <a:rPr lang="th-TH" dirty="0"/>
              <a:t> ด้วย</a:t>
            </a:r>
            <a:r>
              <a:rPr lang="en-AU" dirty="0"/>
              <a:t> </a:t>
            </a:r>
            <a:r>
              <a:rPr lang="en-AU" dirty="0" err="1"/>
              <a:t>JSON.stringify</a:t>
            </a:r>
            <a:r>
              <a:rPr lang="en-AU" dirty="0"/>
              <a:t>()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78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222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https://www.digitalocean.com/community/tutorials/nodejs-req-object-in-expressjs</a:t>
            </a:r>
            <a:endParaRPr lang="en-AU" dirty="0"/>
          </a:p>
          <a:p>
            <a:r>
              <a:rPr lang="en-AU" dirty="0">
                <a:hlinkClick r:id="rId4"/>
              </a:rPr>
              <a:t>https://developer.mozilla.org/en-US/docs/Web/JavaScript/Reference/Global_Objects/Array/find</a:t>
            </a:r>
            <a:endParaRPr lang="th-TH" dirty="0"/>
          </a:p>
          <a:p>
            <a:endParaRPr lang="th-TH" dirty="0"/>
          </a:p>
          <a:p>
            <a:r>
              <a:rPr lang="en-AU" dirty="0"/>
              <a:t>Convert object to string</a:t>
            </a:r>
            <a:r>
              <a:rPr lang="th-TH" dirty="0"/>
              <a:t> ด้วย</a:t>
            </a:r>
            <a:r>
              <a:rPr lang="en-AU" dirty="0"/>
              <a:t> </a:t>
            </a:r>
            <a:r>
              <a:rPr lang="en-AU" dirty="0" err="1"/>
              <a:t>JSON.stringify</a:t>
            </a:r>
            <a:r>
              <a:rPr lang="en-AU" dirty="0"/>
              <a:t>()</a:t>
            </a:r>
          </a:p>
          <a:p>
            <a:r>
              <a:rPr lang="en-AU" dirty="0">
                <a:hlinkClick r:id="rId5"/>
              </a:rPr>
              <a:t>https://www.w3schools.com/js/js_json_stringify.asp</a:t>
            </a:r>
            <a:endParaRPr lang="th-TH" dirty="0"/>
          </a:p>
          <a:p>
            <a:endParaRPr lang="th-TH" dirty="0"/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 an array to a string</a:t>
            </a:r>
            <a:endParaRPr lang="th-TH" dirty="0"/>
          </a:p>
          <a:p>
            <a:r>
              <a:rPr lang="en-AU" dirty="0">
                <a:hlinkClick r:id="rId6"/>
              </a:rPr>
              <a:t>https://www.w3schools.com/jsref/jsref_tostring_array.asp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82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936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94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256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 Request Body</a:t>
            </a:r>
          </a:p>
          <a:p>
            <a:pPr marL="171450" indent="-171450">
              <a:buFontTx/>
              <a:buChar char="-"/>
            </a:pPr>
            <a:r>
              <a:rPr lang="th-TH" dirty="0"/>
              <a:t>ร้องขอโดยการส่งเอกสาร</a:t>
            </a:r>
            <a:r>
              <a:rPr lang="en-AU" dirty="0"/>
              <a:t> JSON</a:t>
            </a:r>
            <a:r>
              <a:rPr lang="th-TH" dirty="0"/>
              <a:t> ไปยัง</a:t>
            </a:r>
            <a:r>
              <a:rPr lang="en-AU" dirty="0"/>
              <a:t> server</a:t>
            </a:r>
          </a:p>
          <a:p>
            <a:pPr marL="0" indent="0">
              <a:buFontTx/>
              <a:buNone/>
            </a:pPr>
            <a:r>
              <a:rPr lang="en-AU" dirty="0"/>
              <a:t>HTTP Response Body</a:t>
            </a:r>
          </a:p>
          <a:p>
            <a:pPr marL="0" indent="0">
              <a:buFontTx/>
              <a:buNone/>
            </a:pPr>
            <a:r>
              <a:rPr lang="en-AU" dirty="0"/>
              <a:t>-  </a:t>
            </a:r>
            <a:r>
              <a:rPr lang="th-TH" dirty="0"/>
              <a:t>การตอบสนองของ</a:t>
            </a:r>
            <a:r>
              <a:rPr lang="en-AU" dirty="0"/>
              <a:t> server</a:t>
            </a:r>
            <a:r>
              <a:rPr lang="th-TH" dirty="0"/>
              <a:t> โดยการส่งเอกสาร</a:t>
            </a:r>
            <a:r>
              <a:rPr lang="en-AU" dirty="0"/>
              <a:t> JSON</a:t>
            </a:r>
            <a:r>
              <a:rPr lang="th-TH" dirty="0"/>
              <a:t> กลับไปยัง</a:t>
            </a:r>
            <a:r>
              <a:rPr lang="en-AU" dirty="0"/>
              <a:t>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97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0140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a698cda0a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a698cda0a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รู้จักกับ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Middleware 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ฟั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งก</a:t>
            </a:r>
            <a:r>
              <a:rPr lang="th-T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์ชั่น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ใน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และการใช้งานเบื้อง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h-TH" dirty="0"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hlinkClick r:id="rId3"/>
              </a:rPr>
              <a:t>https://www.ninenik.com/%E0%B8%A3%E0%B8%B9%E0%B9%89%E0%B8%88%E0%B8%B1%E0%B8%81%E0%B8%B1%E0%B8%9A_Middleware_%E0%B8%9F%E0%B8%B1%E0%B8%87%E0%B8%81%E0%B9%8C%E0%B8%8A%E0%B8%B1%E0%B9%88%E0%B8%99_%E0%B9%83%E0%B8%99_Express_%E0%B9%81%E0%B8%A5%E0%B8%B0%E0%B8%81%E0%B8%B2%E0%B8%A3%E0%B9%83%E0%B8%8A%E0%B9%89%E0%B8%87%E0%B8%B2%E0%B8%99%E0%B9%80%E0%B8%9A%E0%B8%B7%E0%B9%89%E0%B8%AD%E0%B8%87%E0%B8%95%E0%B9%89%E0%B8%99-910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747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73704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https://stackoverflow.com/questions/56199111/visual-studio-code-cmd-error-cannot-be-loaded-because-running-scripts-is-disabl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428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https://www.ninenik.com/%E0%B8%A3%E0%B8%B9%E0%B9%89%E0%B8%88%E0%B8%B1%E0%B8%81%E0%B8%B1%E0%B8%9A_Middleware_%E0%B8%9F%E0%B8%B1%E0%B8%87%E0%B8%81%E0%B9%8C%E0%B8%8A%E0%B8%B1%E0%B9%88%E0%B8%99_%E0%B9%83%E0%B8%99_Express_%E0%B9%81%E0%B8%A5%E0%B8%B0%E0%B8%81%E0%B8%B2%E0%B8%A3%E0%B9%83%E0%B8%8A%E0%B9%89%E0%B8%87%E0%B8%B2%E0%B8%99%E0%B9%80%E0%B8%9A%E0%B8%B7%E0%B9%89%E0%B8%AD%E0%B8%87%E0%B8%95%E0%B9%89%E0%B8%99-910.htm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6034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กับ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 API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ต่างกันนะรู้ยัง</a:t>
            </a:r>
          </a:p>
          <a:p>
            <a:endParaRPr lang="th-TH" dirty="0">
              <a:hlinkClick r:id="rId3"/>
            </a:endParaRPr>
          </a:p>
          <a:p>
            <a:r>
              <a:rPr lang="en-AU" dirty="0">
                <a:hlinkClick r:id="rId3"/>
              </a:rPr>
              <a:t>https://medium.com/@iamgique/restful-api-%E0%B8%81%E0%B8%B1%E0%B8%9A-rest-api-%E0%B8%95%E0%B9%88%E0%B8%B2%E0%B8%87%E0%B8%81%E0%B8%B1%E0%B8%99%E0%B8%99%E0%B8%B0%E0%B8%A3%E0%B8%B9%E0%B9%89%E0%B8%A2%E0%B8%B1%E0%B8%87-2c70c42990e3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0999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เนื่องจากเครื่องของอาจารย์เคยลง</a:t>
            </a:r>
            <a:r>
              <a:rPr lang="en-AU" dirty="0"/>
              <a:t> express</a:t>
            </a:r>
            <a:r>
              <a:rPr lang="th-TH" dirty="0"/>
              <a:t> แล้วมันก็จะขึ้นเป็นการ</a:t>
            </a:r>
            <a:r>
              <a:rPr lang="en-AU" dirty="0"/>
              <a:t> update</a:t>
            </a:r>
            <a:r>
              <a:rPr lang="th-TH" dirty="0"/>
              <a:t> แทน</a:t>
            </a:r>
            <a:endParaRPr lang="en-AU" dirty="0"/>
          </a:p>
          <a:p>
            <a:r>
              <a:rPr lang="th-TH" dirty="0"/>
              <a:t>การติดตั้ง </a:t>
            </a:r>
            <a:r>
              <a:rPr lang="en-AU" dirty="0"/>
              <a:t>Module</a:t>
            </a:r>
            <a:r>
              <a:rPr lang="th-TH" dirty="0"/>
              <a:t> ของ</a:t>
            </a:r>
            <a:r>
              <a:rPr lang="en-AU" dirty="0"/>
              <a:t> Node </a:t>
            </a:r>
            <a:r>
              <a:rPr lang="en-AU" dirty="0" err="1"/>
              <a:t>js</a:t>
            </a:r>
            <a:r>
              <a:rPr lang="th-TH" dirty="0"/>
              <a:t> ทำไมต้องใส่ –</a:t>
            </a:r>
            <a:r>
              <a:rPr lang="en-AU" dirty="0"/>
              <a:t>save</a:t>
            </a:r>
            <a:r>
              <a:rPr lang="th-TH" dirty="0"/>
              <a:t> ลงไปด้วย</a:t>
            </a:r>
          </a:p>
          <a:p>
            <a:pPr marL="228600" indent="-228600">
              <a:buAutoNum type="arabicPeriod"/>
            </a:pPr>
            <a:r>
              <a:rPr lang="en-AU" dirty="0"/>
              <a:t>Update </a:t>
            </a:r>
            <a:r>
              <a:rPr lang="en-AU" dirty="0" err="1"/>
              <a:t>package.json</a:t>
            </a:r>
            <a:r>
              <a:rPr lang="th-TH" dirty="0"/>
              <a:t> ให้อัตโนมัติ</a:t>
            </a:r>
          </a:p>
          <a:p>
            <a:pPr marL="228600" indent="-228600">
              <a:buAutoNum type="arabicPeriod"/>
            </a:pPr>
            <a:r>
              <a:rPr lang="th-TH" dirty="0"/>
              <a:t>ง่ายขึ้นเมื่อเวลาปล่อย</a:t>
            </a:r>
            <a:r>
              <a:rPr lang="en-AU" dirty="0"/>
              <a:t> app</a:t>
            </a:r>
            <a:r>
              <a:rPr lang="th-TH" dirty="0"/>
              <a:t> เข้าสู่</a:t>
            </a:r>
            <a:r>
              <a:rPr lang="en-AU" dirty="0"/>
              <a:t> production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https://nextflow.in.th/2015/better-node-js-module-install/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2703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หรือ </a:t>
            </a:r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 </a:t>
            </a:r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ackage </a:t>
            </a:r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anager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คือเครื่องมือในการจัดการกับ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ของ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โปรเจค ซึ่งถูกเขียนด้วยภาษา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</a:p>
          <a:p>
            <a:r>
              <a:rPr lang="en-AU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software repository</a:t>
            </a:r>
            <a:r>
              <a:rPr lang="en-A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th-TH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คือ ที่เก็บ </a:t>
            </a:r>
            <a:r>
              <a:rPr lang="en-A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package </a:t>
            </a:r>
            <a:r>
              <a:rPr lang="th-TH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โดยมี </a:t>
            </a:r>
            <a:r>
              <a:rPr lang="en-A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package manager </a:t>
            </a:r>
            <a:r>
              <a:rPr lang="th-TH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เป็นเครื่องมือในการจัดการกับ </a:t>
            </a:r>
            <a:r>
              <a:rPr lang="en-A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th-TH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 </a:t>
            </a:r>
            <a:r>
              <a:rPr lang="en-A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คือ ไฟล์หรือโฟลเดอร์ที่ถูกอธิบายด้วยไฟล์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package.json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และ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ต้องมีไฟล์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package.json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เพื่อที่จะเผยแพร่ไปยัง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registry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ได้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ยังมีความหมายได้ 2 ส่วน คือ</a:t>
            </a:r>
          </a:p>
          <a:p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เป็น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repository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ผ่านทาง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registry</a:t>
            </a:r>
          </a:p>
          <a:p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เป็น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package manager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ผ่านทาง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</a:t>
            </a: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registry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เป็นฐานข้อมูลของ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package (software + metadata)</a:t>
            </a:r>
          </a:p>
          <a:p>
            <a:r>
              <a:rPr lang="en-A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เป็นเครื่องมือที่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ใช้โต้ตอบกับ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เช่น การสร้าง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package,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การเผยแพร่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package,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การดาวน์โหลดและติดตั้ง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package,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การอัพเดต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หรือการตั้งค่า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เป็นต้น</a:t>
            </a:r>
          </a:p>
          <a:p>
            <a:endParaRPr lang="th-TH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not required. You can install packages without, and everything will work.</a:t>
            </a:r>
          </a:p>
          <a:p>
            <a:pPr fontAlgn="base"/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do basically two things: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for basic project info to include in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packages.json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specific type of project (for example React) by using 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typeofproject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just want to use packages and don’t care about naming the project or using a template, just install packages.</a:t>
            </a:r>
          </a:p>
          <a:p>
            <a:endParaRPr lang="th-TH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0727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การติดตั้ง </a:t>
            </a:r>
            <a:r>
              <a:rPr lang="en-A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endParaRPr lang="en-AU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hlinkClick r:id="rId3"/>
              </a:rPr>
              <a:t>https://www.softmelt.com/article.php?id=614</a:t>
            </a:r>
            <a:endParaRPr lang="th-TH" dirty="0"/>
          </a:p>
          <a:p>
            <a:endParaRPr lang="en-AU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หรือ </a:t>
            </a:r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 </a:t>
            </a:r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ackage </a:t>
            </a:r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anager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คือเครื่องมือในการจัดการกับ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ของ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โปรเจค ซึ่งถูกเขียนด้วยภาษา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</a:p>
          <a:p>
            <a:r>
              <a:rPr lang="en-AU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software repository</a:t>
            </a:r>
            <a:r>
              <a:rPr lang="en-A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th-TH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คือ ที่เก็บ </a:t>
            </a:r>
            <a:r>
              <a:rPr lang="en-A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package </a:t>
            </a:r>
            <a:r>
              <a:rPr lang="th-TH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โดยมี </a:t>
            </a:r>
            <a:r>
              <a:rPr lang="en-A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package manager </a:t>
            </a:r>
            <a:r>
              <a:rPr lang="th-TH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เป็นเครื่องมือในการจัดการกับ </a:t>
            </a:r>
            <a:r>
              <a:rPr lang="en-A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th-TH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 </a:t>
            </a:r>
            <a:r>
              <a:rPr lang="en-A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คือ ไฟล์หรือโฟลเดอร์ที่ถูกอธิบายด้วยไฟล์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package.json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และ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ต้องมีไฟล์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package.json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เพื่อที่จะเผยแพร่ไปยัง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registry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ได้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ยังมีความหมายได้ 2 ส่วน คือ</a:t>
            </a:r>
          </a:p>
          <a:p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เป็น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repository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ผ่านทาง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registry</a:t>
            </a:r>
          </a:p>
          <a:p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เป็น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package manager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ผ่านทาง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</a:t>
            </a: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registry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เป็นฐานข้อมูลของ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package (software + metadata)</a:t>
            </a:r>
          </a:p>
          <a:p>
            <a:r>
              <a:rPr lang="en-A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A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เป็นเครื่องมือที่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ใช้โต้ตอบกับ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เช่น การสร้าง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package,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การเผยแพร่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package,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การดาวน์โหลดและติดตั้ง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package,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การอัพเดต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หรือการตั้งค่า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เป็นต้น</a:t>
            </a:r>
          </a:p>
          <a:p>
            <a:endParaRPr lang="th-TH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not required. You can install packages without, and everything will work.</a:t>
            </a:r>
          </a:p>
          <a:p>
            <a:pPr fontAlgn="base"/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do basically two things: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for basic project info to include in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packages.json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specific type of project (for example React) by using 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typeofproject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just want to use packages and don’t care about naming the project or using a template, just install packages.</a:t>
            </a:r>
          </a:p>
          <a:p>
            <a:endParaRPr lang="th-TH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677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หากไม่ต้องการกรอกข้อมูลเหล่านี้ก็สามารถใช้คำสั่ง</a:t>
            </a:r>
            <a:r>
              <a:rPr lang="en-AU" dirty="0"/>
              <a:t>  </a:t>
            </a:r>
            <a:r>
              <a:rPr lang="en-AU" dirty="0" err="1"/>
              <a:t>npm</a:t>
            </a:r>
            <a:r>
              <a:rPr lang="en-AU" dirty="0"/>
              <a:t> </a:t>
            </a:r>
            <a:r>
              <a:rPr lang="en-AU" dirty="0" err="1"/>
              <a:t>init</a:t>
            </a:r>
            <a:r>
              <a:rPr lang="en-AU" dirty="0"/>
              <a:t>--yes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808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8902-8401-46EB-9CA2-BE01C129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76BF-10CE-41E7-BE6B-AE637C51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61B0-A5D0-4A34-BCA0-B2E9389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8E637067-6E96-407E-932C-BC7D980752C7}" type="datetime1">
              <a:rPr lang="en-AU" smtClean="0"/>
              <a:t>21/08/2020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7007-5BD4-4AAB-8C88-19A0941B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E2EB-9490-4461-8449-0CFEEF4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6DEA4DE-3CA2-4596-A364-CF7AA6A21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3" y="136525"/>
            <a:ext cx="1021641" cy="7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B1B-DCC2-4F41-BAA2-E8ECCC4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3C3B-0375-4C46-A3CC-1A45309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2669-4882-4938-B826-2D90D88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0903-EBF7-48C2-8550-1833C12F0AA6}" type="datetime1">
              <a:rPr lang="en-AU" smtClean="0"/>
              <a:t>21/08/2020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F83-C484-4D83-B681-43CDB10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6C52-9CB8-454F-ABF3-1E96216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13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C21A2-268A-41D1-889B-C648D71D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3842-A791-4F02-92E3-D38AA857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9B3-BF65-4F25-811F-248478A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9BD-B01A-4CEF-A6CB-21D7A6F8D6F2}" type="datetime1">
              <a:rPr lang="en-AU" smtClean="0"/>
              <a:t>21/08/2020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5886-8D6D-42F9-B7C9-511BFA6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E18B-69FA-4D51-BBE7-14D1848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71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240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9A5-10DD-4D1B-AF7E-37C9A82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0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160B-B9FC-458B-9EAC-DED911CB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041001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9650-47FC-4343-B12F-7EA7470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4"/>
            <a:ext cx="2743200" cy="250166"/>
          </a:xfrm>
        </p:spPr>
        <p:txBody>
          <a:bodyPr/>
          <a:lstStyle/>
          <a:p>
            <a:fld id="{C64969CA-26E5-45A2-B10F-C1180E7CBD2D}" type="datetime1">
              <a:rPr lang="en-AU" smtClean="0"/>
              <a:t>21/08/2020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6055-5C62-4D16-9C21-BE8338A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4"/>
            <a:ext cx="4114800" cy="250166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B89F-62F2-43E8-898A-F4C36D8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50166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4C0-592B-4C48-AC39-A577FC9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B1B3-FF16-425D-AAAE-5D2DD9D0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C7B-2CA9-49AC-85A8-8D2CD183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204-BE50-4E48-9789-6C6AAA30A7A2}" type="datetime1">
              <a:rPr lang="en-AU" smtClean="0"/>
              <a:t>21/08/2020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2AF-BF21-4386-A3A1-7905E6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33B-EC70-4714-9ED5-A38D515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5245-19BC-4498-A3DB-849EB15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740-1B39-4E95-A3FF-E42DCDB2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76F7-12A3-4055-8065-975B6662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90-405B-4512-9253-C110B2C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C3F-BE4F-4851-AF67-8A75069083E7}" type="datetime1">
              <a:rPr lang="en-AU" smtClean="0"/>
              <a:t>21/08/2020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E204-8BE3-46E6-97FC-F3DFC06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F82E-35F3-45F0-9A65-2337AD9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86DD-50F7-4E59-BEDA-184A29C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6556-7DB3-4198-B866-E39749B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3DB6-B807-4520-A54D-AE322F8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E34F-7FC1-448D-9223-6F2A185BE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8FEF9-D16E-4D43-8D77-A34572FE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F15F6-2A49-446E-8ABC-0B2FF0A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711-E32B-4CCD-82F0-95CC8451035B}" type="datetime1">
              <a:rPr lang="en-AU" smtClean="0"/>
              <a:t>21/08/2020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66B2-1DA0-4BB1-B4E8-C420F5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99E6-4462-40A3-86B8-CD111F2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F5-5275-4F28-86DA-01976C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B469D-9BF5-4F2A-ABC3-5872508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97-ED60-462F-A348-14836DED808A}" type="datetime1">
              <a:rPr lang="en-AU" smtClean="0"/>
              <a:t>21/08/2020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C015-D3BB-47A6-8C07-91C73248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7745-007F-4E04-B06B-5563619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6444-662C-4072-A72A-F8FCD31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3"/>
            <a:ext cx="2743200" cy="240222"/>
          </a:xfrm>
        </p:spPr>
        <p:txBody>
          <a:bodyPr/>
          <a:lstStyle/>
          <a:p>
            <a:fld id="{E97282B5-37CB-4082-B12E-83D5EDF75E4A}" type="datetime1">
              <a:rPr lang="en-AU" smtClean="0"/>
              <a:t>21/08/2020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5C4A-6B2C-4FD8-B10A-DFDF85B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3"/>
            <a:ext cx="4114800" cy="24022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8964-163A-44C8-89F3-C477EEC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4022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3AC-FDE9-401E-AD9E-CEAFF8F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4609-9063-4B4E-9024-00909A2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B021B-6992-4187-9D41-8032C674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CCF4-44DA-42DB-8D5E-50B75D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990E-F309-4F24-BA9A-9107C2FDEECF}" type="datetime1">
              <a:rPr lang="en-AU" smtClean="0"/>
              <a:t>21/08/2020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DDE3E-6267-4B36-8E9D-E9EB036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E854-995D-4102-ACFE-C494C56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73E8-A8F2-4DDB-8E6A-3FFCC6D0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3DBD1-7C92-4279-873A-B9569269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5375-3D4B-45E6-9D3E-EA395DD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A474-9C92-4D2E-9030-0C47CB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B83-2A7E-4062-A2D1-F8DFAD5107D5}" type="datetime1">
              <a:rPr lang="en-AU" smtClean="0"/>
              <a:t>21/08/2020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8E835-76DF-4A70-B7C8-B5BFD79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EF4B-1874-4F32-A690-ED4887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86D0-94A1-4717-8771-8599235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26D6-2BD3-42A1-9C50-FA4D0067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E859-AAFA-4695-879D-F62C6535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579ABAF-0E04-4612-BCFD-9F946A6B758B}" type="datetime1">
              <a:rPr lang="en-AU" smtClean="0"/>
              <a:t>21/08/2020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A7BC-0CE5-4032-9B3A-6433F669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03F-C0D4-4360-8861-8DBB7D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omushi/gnavi-mongo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urst.io/javascript-double-equals-vs-triple-equals-61d4ce5a121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guide/routing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inenik.com/%E0%B8%81%E0%B8%B2%E0%B8%A3%E0%B8%81%E0%B8%B3%E0%B8%AB%E0%B8%99%E0%B8%94_%E0%B9%81%E0%B8%A5%E0%B8%B0%E0%B9%83%E0%B8%8A%E0%B9%89%E0%B8%87%E0%B8%B2%E0%B8%99_Routing_%E0%B9%83%E0%B8%99_Express_%E0%B9%80%E0%B8%9A%E0%B8%B7%E0%B9%89%E0%B8%AD%E0%B8%87%E0%B8%95%E0%B9%89%E0%B8%99-908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dpu.ac.th/cit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2462318/find-a-value-in-an-array-of-objects-in-javascript" TargetMode="External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postman.com/downloads/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127.0.0.1:8000/api/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B70E-8E56-4809-A720-9F735A617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8800" dirty="0"/>
              <a:t>IT375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7195E-D31F-42C0-A97B-B28E1648D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Simple Web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3892-BA08-4DF2-8C92-00FFB148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21F9-F8E4-44EB-8229-91AD5A2F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7C67-B9DD-420D-A702-70CEF8139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80343"/>
          </a:xfrm>
        </p:spPr>
        <p:txBody>
          <a:bodyPr/>
          <a:lstStyle/>
          <a:p>
            <a:r>
              <a:rPr lang="th-TH" dirty="0"/>
              <a:t>ขั้นตอนการทำงานเมื่อมีการร้องขอ</a:t>
            </a:r>
            <a:r>
              <a:rPr lang="en-AU" dirty="0"/>
              <a:t> (request)</a:t>
            </a:r>
            <a:r>
              <a:rPr lang="th-TH" dirty="0"/>
              <a:t> ผ่าน</a:t>
            </a:r>
            <a:r>
              <a:rPr lang="en-AU" dirty="0"/>
              <a:t> Express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7AF61-2BB1-4405-99BB-E22016C7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36C304-0602-4A15-A25A-9590B371F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41" y="1575773"/>
            <a:ext cx="11524542" cy="387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B068CD-9741-40ED-B405-CCB460085839}"/>
              </a:ext>
            </a:extLst>
          </p:cNvPr>
          <p:cNvSpPr txBox="1">
            <a:spLocks/>
          </p:cNvSpPr>
          <p:nvPr/>
        </p:nvSpPr>
        <p:spPr>
          <a:xfrm>
            <a:off x="962812" y="5282227"/>
            <a:ext cx="10515600" cy="143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AU" dirty="0">
                <a:solidFill>
                  <a:srgbClr val="0070C0"/>
                </a:solidFill>
              </a:rPr>
              <a:t>Middleware </a:t>
            </a:r>
            <a:r>
              <a:rPr lang="th-TH" dirty="0">
                <a:solidFill>
                  <a:srgbClr val="0070C0"/>
                </a:solidFill>
              </a:rPr>
              <a:t>เป็น</a:t>
            </a:r>
            <a:r>
              <a:rPr lang="en-AU" dirty="0">
                <a:solidFill>
                  <a:srgbClr val="0070C0"/>
                </a:solidFill>
              </a:rPr>
              <a:t> function </a:t>
            </a:r>
            <a:r>
              <a:rPr lang="th-TH" dirty="0">
                <a:solidFill>
                  <a:srgbClr val="0070C0"/>
                </a:solidFill>
              </a:rPr>
              <a:t>ที่ทำหน้าที่เป็นตัวกลางจัดการรับ</a:t>
            </a:r>
            <a:r>
              <a:rPr lang="en-AU" dirty="0">
                <a:solidFill>
                  <a:srgbClr val="0070C0"/>
                </a:solidFill>
              </a:rPr>
              <a:t> HTTP request</a:t>
            </a:r>
            <a:r>
              <a:rPr lang="th-TH" dirty="0">
                <a:solidFill>
                  <a:srgbClr val="0070C0"/>
                </a:solidFill>
              </a:rPr>
              <a:t> และ</a:t>
            </a:r>
            <a:r>
              <a:rPr lang="en-AU" dirty="0">
                <a:solidFill>
                  <a:srgbClr val="0070C0"/>
                </a:solidFill>
              </a:rPr>
              <a:t> </a:t>
            </a:r>
            <a:r>
              <a:rPr lang="th-TH" dirty="0">
                <a:solidFill>
                  <a:srgbClr val="0070C0"/>
                </a:solidFill>
              </a:rPr>
              <a:t>ส่ง</a:t>
            </a:r>
            <a:r>
              <a:rPr lang="en-AU" dirty="0">
                <a:solidFill>
                  <a:srgbClr val="0070C0"/>
                </a:solidFill>
              </a:rPr>
              <a:t> HTTP response</a:t>
            </a:r>
            <a:r>
              <a:rPr lang="th-TH" dirty="0">
                <a:solidFill>
                  <a:srgbClr val="0070C0"/>
                </a:solidFill>
              </a:rPr>
              <a:t> เรียกว่า</a:t>
            </a:r>
            <a:r>
              <a:rPr lang="en-AU" dirty="0">
                <a:solidFill>
                  <a:srgbClr val="0070C0"/>
                </a:solidFill>
              </a:rPr>
              <a:t> request-response cycle</a:t>
            </a:r>
            <a:r>
              <a:rPr lang="th-TH" dirty="0">
                <a:solidFill>
                  <a:srgbClr val="0070C0"/>
                </a:solidFill>
              </a:rPr>
              <a:t> รวมถึงสามารถติดต่อกับ</a:t>
            </a:r>
            <a:r>
              <a:rPr lang="en-AU" dirty="0">
                <a:solidFill>
                  <a:srgbClr val="0070C0"/>
                </a:solidFill>
              </a:rPr>
              <a:t> Middleware</a:t>
            </a:r>
            <a:r>
              <a:rPr lang="th-TH" dirty="0">
                <a:solidFill>
                  <a:srgbClr val="0070C0"/>
                </a:solidFill>
              </a:rPr>
              <a:t> ตัวถัดไป</a:t>
            </a:r>
            <a:r>
              <a:rPr lang="en-AU" dirty="0">
                <a:solidFill>
                  <a:srgbClr val="0070C0"/>
                </a:solidFill>
              </a:rPr>
              <a:t> (next)</a:t>
            </a:r>
            <a:endParaRPr lang="th-TH" dirty="0">
              <a:solidFill>
                <a:srgbClr val="0070C0"/>
              </a:solidFill>
            </a:endParaRPr>
          </a:p>
          <a:p>
            <a:pPr lvl="1"/>
            <a:r>
              <a:rPr lang="en-AU" dirty="0">
                <a:solidFill>
                  <a:srgbClr val="0070C0"/>
                </a:solidFill>
              </a:rPr>
              <a:t>Middleware</a:t>
            </a:r>
            <a:r>
              <a:rPr lang="th-TH" dirty="0">
                <a:solidFill>
                  <a:srgbClr val="0070C0"/>
                </a:solidFill>
              </a:rPr>
              <a:t> มีการผ่านค่าพารามิเตอร์ </a:t>
            </a:r>
            <a:r>
              <a:rPr lang="th-TH" dirty="0"/>
              <a:t>3 ตัว คือ</a:t>
            </a:r>
            <a:r>
              <a:rPr lang="en-AU" dirty="0"/>
              <a:t> request (req), response (res)</a:t>
            </a:r>
            <a:r>
              <a:rPr lang="th-TH" dirty="0"/>
              <a:t> และ</a:t>
            </a:r>
            <a:r>
              <a:rPr lang="en-AU" dirty="0"/>
              <a:t> next</a:t>
            </a:r>
            <a:endParaRPr lang="en-A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7377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47EC-51F1-4575-89FD-10AC5017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AU" dirty="0"/>
              <a:t> 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63C4E-F3E0-4DFB-B7C1-916C0677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152343"/>
          </a:xfrm>
        </p:spPr>
        <p:txBody>
          <a:bodyPr>
            <a:normAutofit lnSpcReduction="10000"/>
          </a:bodyPr>
          <a:lstStyle/>
          <a:p>
            <a:r>
              <a:rPr lang="th-TH" dirty="0"/>
              <a:t>ทดลองใช้โปรแกรม</a:t>
            </a:r>
            <a:r>
              <a:rPr lang="en-AU" dirty="0"/>
              <a:t> Postman</a:t>
            </a:r>
            <a:r>
              <a:rPr lang="th-TH" dirty="0"/>
              <a:t> ในการเรียก </a:t>
            </a:r>
            <a:r>
              <a:rPr lang="en-AU" dirty="0" err="1"/>
              <a:t>api</a:t>
            </a:r>
            <a:r>
              <a:rPr lang="en-AU" dirty="0"/>
              <a:t> </a:t>
            </a:r>
            <a:r>
              <a:rPr lang="th-TH" dirty="0"/>
              <a:t>ของไฟล์ </a:t>
            </a:r>
            <a:r>
              <a:rPr lang="en-AU" dirty="0"/>
              <a:t>routing-parameter.js</a:t>
            </a:r>
          </a:p>
          <a:p>
            <a:r>
              <a:rPr lang="en-AU" dirty="0"/>
              <a:t>/</a:t>
            </a:r>
            <a:r>
              <a:rPr lang="en-AU" dirty="0" err="1"/>
              <a:t>api</a:t>
            </a:r>
            <a:r>
              <a:rPr lang="en-AU" dirty="0"/>
              <a:t>/:major</a:t>
            </a:r>
            <a:endParaRPr lang="th-TH" dirty="0"/>
          </a:p>
          <a:p>
            <a:pPr lvl="1"/>
            <a:r>
              <a:rPr lang="en-AU" dirty="0"/>
              <a:t>/</a:t>
            </a:r>
            <a:r>
              <a:rPr lang="en-AU" dirty="0" err="1"/>
              <a:t>api</a:t>
            </a:r>
            <a:r>
              <a:rPr lang="en-AU" dirty="0"/>
              <a:t>/</a:t>
            </a:r>
            <a:r>
              <a:rPr lang="en-AU" dirty="0" err="1"/>
              <a:t>ce</a:t>
            </a:r>
            <a:endParaRPr lang="en-AU" dirty="0"/>
          </a:p>
          <a:p>
            <a:pPr lvl="1"/>
            <a:r>
              <a:rPr lang="en-AU" dirty="0"/>
              <a:t>/</a:t>
            </a:r>
            <a:r>
              <a:rPr lang="en-AU" dirty="0" err="1"/>
              <a:t>api</a:t>
            </a:r>
            <a:r>
              <a:rPr lang="en-AU" dirty="0"/>
              <a:t>/re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th-TH" sz="2800" dirty="0">
                <a:solidFill>
                  <a:schemeClr val="tx1"/>
                </a:solidFill>
              </a:rPr>
              <a:t>ทดลองใช้โปรแกรม</a:t>
            </a:r>
            <a:r>
              <a:rPr lang="en-AU" sz="2800" dirty="0">
                <a:solidFill>
                  <a:schemeClr val="tx1"/>
                </a:solidFill>
              </a:rPr>
              <a:t> Postman</a:t>
            </a:r>
            <a:r>
              <a:rPr lang="th-TH" sz="2800" dirty="0">
                <a:solidFill>
                  <a:schemeClr val="tx1"/>
                </a:solidFill>
              </a:rPr>
              <a:t> ในการเรียก </a:t>
            </a:r>
            <a:r>
              <a:rPr lang="en-AU" sz="2800" dirty="0" err="1">
                <a:solidFill>
                  <a:schemeClr val="tx1"/>
                </a:solidFill>
              </a:rPr>
              <a:t>api</a:t>
            </a:r>
            <a:r>
              <a:rPr lang="en-AU" sz="2800" dirty="0">
                <a:solidFill>
                  <a:schemeClr val="tx1"/>
                </a:solidFill>
              </a:rPr>
              <a:t> </a:t>
            </a:r>
            <a:r>
              <a:rPr lang="th-TH" sz="2800" dirty="0">
                <a:solidFill>
                  <a:schemeClr val="tx1"/>
                </a:solidFill>
              </a:rPr>
              <a:t>ของไฟล์ </a:t>
            </a:r>
            <a:r>
              <a:rPr lang="en-AU" sz="2800" dirty="0">
                <a:solidFill>
                  <a:schemeClr val="tx1"/>
                </a:solidFill>
              </a:rPr>
              <a:t>routing-twoparameter.js</a:t>
            </a:r>
          </a:p>
          <a:p>
            <a:r>
              <a:rPr lang="en-AU" dirty="0"/>
              <a:t>/</a:t>
            </a:r>
            <a:r>
              <a:rPr lang="en-AU" dirty="0" err="1"/>
              <a:t>api</a:t>
            </a:r>
            <a:r>
              <a:rPr lang="en-AU" dirty="0"/>
              <a:t>/:id/:major</a:t>
            </a:r>
          </a:p>
          <a:p>
            <a:pPr lvl="1"/>
            <a:r>
              <a:rPr lang="en-AU" dirty="0"/>
              <a:t>/</a:t>
            </a:r>
            <a:r>
              <a:rPr lang="en-AU" dirty="0" err="1"/>
              <a:t>api</a:t>
            </a:r>
            <a:r>
              <a:rPr lang="en-AU" dirty="0"/>
              <a:t>/61/it</a:t>
            </a:r>
          </a:p>
          <a:p>
            <a:pPr lvl="1"/>
            <a:r>
              <a:rPr lang="en-AU" dirty="0"/>
              <a:t>/</a:t>
            </a:r>
            <a:r>
              <a:rPr lang="en-AU" dirty="0" err="1"/>
              <a:t>api</a:t>
            </a:r>
            <a:r>
              <a:rPr lang="en-AU" dirty="0"/>
              <a:t>/71/it</a:t>
            </a:r>
          </a:p>
          <a:p>
            <a:pPr lvl="1"/>
            <a:r>
              <a:rPr lang="en-AU" dirty="0"/>
              <a:t>/</a:t>
            </a:r>
            <a:r>
              <a:rPr lang="en-AU" dirty="0" err="1"/>
              <a:t>api</a:t>
            </a:r>
            <a:r>
              <a:rPr lang="en-AU" dirty="0"/>
              <a:t>/62/</a:t>
            </a:r>
            <a:r>
              <a:rPr lang="en-AU" dirty="0" err="1"/>
              <a:t>ce</a:t>
            </a:r>
            <a:endParaRPr lang="en-AU" dirty="0"/>
          </a:p>
          <a:p>
            <a:pPr lvl="1"/>
            <a:r>
              <a:rPr lang="en-AU" dirty="0"/>
              <a:t>/</a:t>
            </a:r>
            <a:r>
              <a:rPr lang="en-AU" dirty="0" err="1"/>
              <a:t>api</a:t>
            </a:r>
            <a:r>
              <a:rPr lang="en-AU" dirty="0"/>
              <a:t>/72/</a:t>
            </a:r>
            <a:r>
              <a:rPr lang="en-AU" dirty="0" err="1"/>
              <a:t>ce</a:t>
            </a:r>
            <a:endParaRPr lang="en-AU" dirty="0"/>
          </a:p>
          <a:p>
            <a:pPr lvl="1"/>
            <a:r>
              <a:rPr lang="en-AU" dirty="0"/>
              <a:t>/</a:t>
            </a:r>
            <a:r>
              <a:rPr lang="en-AU" dirty="0" err="1"/>
              <a:t>api</a:t>
            </a:r>
            <a:r>
              <a:rPr lang="en-AU" dirty="0"/>
              <a:t>/63/re</a:t>
            </a:r>
          </a:p>
          <a:p>
            <a:pPr lvl="1"/>
            <a:r>
              <a:rPr lang="en-AU" dirty="0"/>
              <a:t>/</a:t>
            </a:r>
            <a:r>
              <a:rPr lang="en-AU" dirty="0" err="1"/>
              <a:t>api</a:t>
            </a:r>
            <a:r>
              <a:rPr lang="en-AU" dirty="0"/>
              <a:t>/73</a:t>
            </a:r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54272-E381-41CE-ACFE-6F8B2817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82491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47EC-51F1-4575-89FD-10AC5017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เฉลยแบบฝึกหัด</a:t>
            </a:r>
            <a:r>
              <a:rPr lang="en-AU" dirty="0"/>
              <a:t> 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63C4E-F3E0-4DFB-B7C1-916C0677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515600" cy="1813720"/>
          </a:xfrm>
        </p:spPr>
        <p:txBody>
          <a:bodyPr/>
          <a:lstStyle/>
          <a:p>
            <a:r>
              <a:rPr lang="th-TH" dirty="0"/>
              <a:t>ทดลองใช้โปรแกรม</a:t>
            </a:r>
            <a:r>
              <a:rPr lang="en-AU" dirty="0"/>
              <a:t> Postman</a:t>
            </a:r>
            <a:r>
              <a:rPr lang="th-TH" dirty="0"/>
              <a:t> ในการเรียก </a:t>
            </a:r>
            <a:r>
              <a:rPr lang="en-AU" dirty="0" err="1"/>
              <a:t>api</a:t>
            </a:r>
            <a:r>
              <a:rPr lang="en-AU" dirty="0"/>
              <a:t> </a:t>
            </a:r>
            <a:r>
              <a:rPr lang="th-TH" dirty="0"/>
              <a:t>ของไฟล์ </a:t>
            </a:r>
            <a:r>
              <a:rPr lang="en-AU" dirty="0"/>
              <a:t>routing-parameter.js</a:t>
            </a:r>
          </a:p>
          <a:p>
            <a:r>
              <a:rPr lang="en-AU" dirty="0"/>
              <a:t>/</a:t>
            </a:r>
            <a:r>
              <a:rPr lang="en-AU" dirty="0" err="1"/>
              <a:t>api</a:t>
            </a:r>
            <a:r>
              <a:rPr lang="en-AU" dirty="0"/>
              <a:t>/:major</a:t>
            </a:r>
            <a:endParaRPr lang="th-TH" dirty="0"/>
          </a:p>
          <a:p>
            <a:pPr lvl="1"/>
            <a:r>
              <a:rPr lang="en-AU" dirty="0"/>
              <a:t>/</a:t>
            </a:r>
            <a:r>
              <a:rPr lang="en-AU" dirty="0" err="1"/>
              <a:t>api</a:t>
            </a:r>
            <a:r>
              <a:rPr lang="en-AU" dirty="0"/>
              <a:t>/</a:t>
            </a:r>
            <a:r>
              <a:rPr lang="en-AU" dirty="0" err="1"/>
              <a:t>ce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54272-E381-41CE-ACFE-6F8B2817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101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0F7E9-1D1D-4883-A8AD-A5A23317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298" y="1907768"/>
            <a:ext cx="5810250" cy="3552825"/>
          </a:xfrm>
          <a:prstGeom prst="rect">
            <a:avLst/>
          </a:prstGeom>
          <a:ln>
            <a:solidFill>
              <a:srgbClr val="6DCB6D"/>
            </a:solidFill>
          </a:ln>
        </p:spPr>
      </p:pic>
    </p:spTree>
    <p:extLst>
      <p:ext uri="{BB962C8B-B14F-4D97-AF65-F5344CB8AC3E}">
        <p14:creationId xmlns:p14="http://schemas.microsoft.com/office/powerpoint/2010/main" val="11906774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47EC-51F1-4575-89FD-10AC5017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เฉลยแบบฝึกหัด</a:t>
            </a:r>
            <a:r>
              <a:rPr lang="en-AU" dirty="0"/>
              <a:t> 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63C4E-F3E0-4DFB-B7C1-916C0677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515600" cy="1813720"/>
          </a:xfrm>
        </p:spPr>
        <p:txBody>
          <a:bodyPr/>
          <a:lstStyle/>
          <a:p>
            <a:r>
              <a:rPr lang="th-TH" dirty="0"/>
              <a:t>ทดลองใช้โปรแกรม</a:t>
            </a:r>
            <a:r>
              <a:rPr lang="en-AU" dirty="0"/>
              <a:t> Postman</a:t>
            </a:r>
            <a:r>
              <a:rPr lang="th-TH" dirty="0"/>
              <a:t> ในการเรียก </a:t>
            </a:r>
            <a:r>
              <a:rPr lang="en-AU" dirty="0" err="1"/>
              <a:t>api</a:t>
            </a:r>
            <a:r>
              <a:rPr lang="en-AU" dirty="0"/>
              <a:t> </a:t>
            </a:r>
            <a:r>
              <a:rPr lang="th-TH" dirty="0"/>
              <a:t>ของไฟล์ </a:t>
            </a:r>
            <a:r>
              <a:rPr lang="en-AU" dirty="0"/>
              <a:t>routing-parameter.js</a:t>
            </a:r>
          </a:p>
          <a:p>
            <a:r>
              <a:rPr lang="en-AU" dirty="0"/>
              <a:t>/</a:t>
            </a:r>
            <a:r>
              <a:rPr lang="en-AU" dirty="0" err="1"/>
              <a:t>api</a:t>
            </a:r>
            <a:r>
              <a:rPr lang="en-AU" dirty="0"/>
              <a:t>/:major</a:t>
            </a:r>
            <a:endParaRPr lang="th-TH" dirty="0"/>
          </a:p>
          <a:p>
            <a:pPr lvl="1"/>
            <a:r>
              <a:rPr lang="en-AU" dirty="0"/>
              <a:t>/</a:t>
            </a:r>
            <a:r>
              <a:rPr lang="en-AU" dirty="0" err="1"/>
              <a:t>api</a:t>
            </a:r>
            <a:r>
              <a:rPr lang="en-AU" dirty="0"/>
              <a:t>/re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54272-E381-41CE-ACFE-6F8B2817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B17932-459A-4B06-B49E-A1BDED29C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090" y="1924500"/>
            <a:ext cx="6181725" cy="3686175"/>
          </a:xfrm>
          <a:prstGeom prst="rect">
            <a:avLst/>
          </a:prstGeom>
          <a:ln>
            <a:solidFill>
              <a:srgbClr val="6DCB6D"/>
            </a:solidFill>
          </a:ln>
        </p:spPr>
      </p:pic>
    </p:spTree>
    <p:extLst>
      <p:ext uri="{BB962C8B-B14F-4D97-AF65-F5344CB8AC3E}">
        <p14:creationId xmlns:p14="http://schemas.microsoft.com/office/powerpoint/2010/main" val="222784883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47EC-51F1-4575-89FD-10AC5017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AU" dirty="0"/>
              <a:t> 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63C4E-F3E0-4DFB-B7C1-916C0677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152343"/>
          </a:xfrm>
        </p:spPr>
        <p:txBody>
          <a:bodyPr/>
          <a:lstStyle/>
          <a:p>
            <a:r>
              <a:rPr lang="th-TH" dirty="0"/>
              <a:t>ทดลองใช้โปรแกรม</a:t>
            </a:r>
            <a:r>
              <a:rPr lang="en-AU" dirty="0"/>
              <a:t> Postman</a:t>
            </a:r>
            <a:r>
              <a:rPr lang="th-TH" dirty="0"/>
              <a:t> ในการเรียก </a:t>
            </a:r>
            <a:r>
              <a:rPr lang="en-AU" dirty="0" err="1"/>
              <a:t>api</a:t>
            </a:r>
            <a:r>
              <a:rPr lang="en-AU" dirty="0"/>
              <a:t> </a:t>
            </a:r>
            <a:r>
              <a:rPr lang="th-TH" dirty="0"/>
              <a:t>ของไฟล์ </a:t>
            </a:r>
            <a:r>
              <a:rPr lang="en-AU" dirty="0"/>
              <a:t>routing-parameter.js</a:t>
            </a:r>
          </a:p>
          <a:p>
            <a:r>
              <a:rPr lang="en-AU" dirty="0"/>
              <a:t>'/</a:t>
            </a:r>
            <a:r>
              <a:rPr lang="en-AU" dirty="0" err="1"/>
              <a:t>api</a:t>
            </a:r>
            <a:r>
              <a:rPr lang="en-AU" dirty="0"/>
              <a:t>/:id/:major’</a:t>
            </a:r>
          </a:p>
          <a:p>
            <a:pPr lvl="1"/>
            <a:r>
              <a:rPr lang="en-AU" dirty="0"/>
              <a:t>/</a:t>
            </a:r>
            <a:r>
              <a:rPr lang="en-AU" dirty="0" err="1"/>
              <a:t>api</a:t>
            </a:r>
            <a:r>
              <a:rPr lang="en-AU" dirty="0"/>
              <a:t>/61/it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54272-E381-41CE-ACFE-6F8B2817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103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020199-DA2D-4AB0-B595-D5D17CA6E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145" y="1866235"/>
            <a:ext cx="5981700" cy="4210050"/>
          </a:xfrm>
          <a:prstGeom prst="rect">
            <a:avLst/>
          </a:prstGeom>
          <a:ln>
            <a:solidFill>
              <a:srgbClr val="6DCB6D"/>
            </a:solidFill>
          </a:ln>
        </p:spPr>
      </p:pic>
    </p:spTree>
    <p:extLst>
      <p:ext uri="{BB962C8B-B14F-4D97-AF65-F5344CB8AC3E}">
        <p14:creationId xmlns:p14="http://schemas.microsoft.com/office/powerpoint/2010/main" val="428520740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47EC-51F1-4575-89FD-10AC5017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AU" dirty="0"/>
              <a:t> 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63C4E-F3E0-4DFB-B7C1-916C0677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152343"/>
          </a:xfrm>
        </p:spPr>
        <p:txBody>
          <a:bodyPr/>
          <a:lstStyle/>
          <a:p>
            <a:r>
              <a:rPr lang="th-TH" dirty="0"/>
              <a:t>ทดลองใช้โปรแกรม</a:t>
            </a:r>
            <a:r>
              <a:rPr lang="en-AU" dirty="0"/>
              <a:t> Postman</a:t>
            </a:r>
            <a:r>
              <a:rPr lang="th-TH" dirty="0"/>
              <a:t> ในการเรียก </a:t>
            </a:r>
            <a:r>
              <a:rPr lang="en-AU" dirty="0" err="1"/>
              <a:t>api</a:t>
            </a:r>
            <a:r>
              <a:rPr lang="en-AU" dirty="0"/>
              <a:t> </a:t>
            </a:r>
            <a:r>
              <a:rPr lang="th-TH" dirty="0"/>
              <a:t>ของไฟล์ </a:t>
            </a:r>
            <a:r>
              <a:rPr lang="en-AU" dirty="0"/>
              <a:t>routing-parameter.js</a:t>
            </a:r>
          </a:p>
          <a:p>
            <a:r>
              <a:rPr lang="en-AU" dirty="0"/>
              <a:t>'/</a:t>
            </a:r>
            <a:r>
              <a:rPr lang="en-AU" dirty="0" err="1"/>
              <a:t>api</a:t>
            </a:r>
            <a:r>
              <a:rPr lang="en-AU" dirty="0"/>
              <a:t>/:id/:major’</a:t>
            </a:r>
          </a:p>
          <a:p>
            <a:pPr lvl="1"/>
            <a:r>
              <a:rPr lang="en-AU" dirty="0"/>
              <a:t>/</a:t>
            </a:r>
            <a:r>
              <a:rPr lang="en-AU" dirty="0" err="1"/>
              <a:t>api</a:t>
            </a:r>
            <a:r>
              <a:rPr lang="en-AU" dirty="0"/>
              <a:t>/71/it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54272-E381-41CE-ACFE-6F8B2817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104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C7F97-1C3D-43C2-AC6F-0BBF07B59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354" y="1961911"/>
            <a:ext cx="5819775" cy="3743325"/>
          </a:xfrm>
          <a:prstGeom prst="rect">
            <a:avLst/>
          </a:prstGeom>
          <a:ln>
            <a:solidFill>
              <a:srgbClr val="6DCB6D"/>
            </a:solidFill>
          </a:ln>
        </p:spPr>
      </p:pic>
    </p:spTree>
    <p:extLst>
      <p:ext uri="{BB962C8B-B14F-4D97-AF65-F5344CB8AC3E}">
        <p14:creationId xmlns:p14="http://schemas.microsoft.com/office/powerpoint/2010/main" val="26942772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47EC-51F1-4575-89FD-10AC5017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AU" dirty="0"/>
              <a:t> 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63C4E-F3E0-4DFB-B7C1-916C0677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152343"/>
          </a:xfrm>
        </p:spPr>
        <p:txBody>
          <a:bodyPr/>
          <a:lstStyle/>
          <a:p>
            <a:r>
              <a:rPr lang="th-TH" dirty="0"/>
              <a:t>ทดลองใช้โปรแกรม</a:t>
            </a:r>
            <a:r>
              <a:rPr lang="en-AU" dirty="0"/>
              <a:t> Postman</a:t>
            </a:r>
            <a:r>
              <a:rPr lang="th-TH" dirty="0"/>
              <a:t> ในการเรียก </a:t>
            </a:r>
            <a:r>
              <a:rPr lang="en-AU" dirty="0" err="1"/>
              <a:t>api</a:t>
            </a:r>
            <a:r>
              <a:rPr lang="en-AU" dirty="0"/>
              <a:t> </a:t>
            </a:r>
            <a:r>
              <a:rPr lang="th-TH" dirty="0"/>
              <a:t>ของไฟล์ </a:t>
            </a:r>
            <a:r>
              <a:rPr lang="en-AU" dirty="0"/>
              <a:t>routing-parameter.js</a:t>
            </a:r>
          </a:p>
          <a:p>
            <a:r>
              <a:rPr lang="en-AU" dirty="0"/>
              <a:t>'/</a:t>
            </a:r>
            <a:r>
              <a:rPr lang="en-AU" dirty="0" err="1"/>
              <a:t>api</a:t>
            </a:r>
            <a:r>
              <a:rPr lang="en-AU" dirty="0"/>
              <a:t>/:id/:major’</a:t>
            </a:r>
          </a:p>
          <a:p>
            <a:pPr lvl="1"/>
            <a:r>
              <a:rPr lang="en-AU" dirty="0"/>
              <a:t>/</a:t>
            </a:r>
            <a:r>
              <a:rPr lang="en-AU" dirty="0" err="1"/>
              <a:t>api</a:t>
            </a:r>
            <a:r>
              <a:rPr lang="en-AU" dirty="0"/>
              <a:t>/62/</a:t>
            </a:r>
            <a:r>
              <a:rPr lang="en-AU" dirty="0" err="1"/>
              <a:t>ce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54272-E381-41CE-ACFE-6F8B2817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105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DCAFC-9ADE-4C4A-AD2A-61FD330B6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670" y="1981650"/>
            <a:ext cx="6276975" cy="3571875"/>
          </a:xfrm>
          <a:prstGeom prst="rect">
            <a:avLst/>
          </a:prstGeom>
          <a:ln>
            <a:solidFill>
              <a:srgbClr val="6DCB6D"/>
            </a:solidFill>
          </a:ln>
        </p:spPr>
      </p:pic>
    </p:spTree>
    <p:extLst>
      <p:ext uri="{BB962C8B-B14F-4D97-AF65-F5344CB8AC3E}">
        <p14:creationId xmlns:p14="http://schemas.microsoft.com/office/powerpoint/2010/main" val="165029295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47EC-51F1-4575-89FD-10AC5017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AU" dirty="0"/>
              <a:t> 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63C4E-F3E0-4DFB-B7C1-916C0677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152343"/>
          </a:xfrm>
        </p:spPr>
        <p:txBody>
          <a:bodyPr/>
          <a:lstStyle/>
          <a:p>
            <a:r>
              <a:rPr lang="th-TH" dirty="0"/>
              <a:t>ทดลองใช้โปรแกรม</a:t>
            </a:r>
            <a:r>
              <a:rPr lang="en-AU" dirty="0"/>
              <a:t> Postman</a:t>
            </a:r>
            <a:r>
              <a:rPr lang="th-TH" dirty="0"/>
              <a:t> ในการเรียก </a:t>
            </a:r>
            <a:r>
              <a:rPr lang="en-AU" dirty="0" err="1"/>
              <a:t>api</a:t>
            </a:r>
            <a:r>
              <a:rPr lang="en-AU" dirty="0"/>
              <a:t> </a:t>
            </a:r>
            <a:r>
              <a:rPr lang="th-TH" dirty="0"/>
              <a:t>ของไฟล์ </a:t>
            </a:r>
            <a:r>
              <a:rPr lang="en-AU" dirty="0"/>
              <a:t>routing-parameter.js</a:t>
            </a:r>
          </a:p>
          <a:p>
            <a:r>
              <a:rPr lang="en-AU" dirty="0"/>
              <a:t>'/</a:t>
            </a:r>
            <a:r>
              <a:rPr lang="en-AU" dirty="0" err="1"/>
              <a:t>api</a:t>
            </a:r>
            <a:r>
              <a:rPr lang="en-AU" dirty="0"/>
              <a:t>/:id/:major’</a:t>
            </a:r>
          </a:p>
          <a:p>
            <a:pPr lvl="1"/>
            <a:r>
              <a:rPr lang="en-AU" dirty="0"/>
              <a:t>/</a:t>
            </a:r>
            <a:r>
              <a:rPr lang="en-AU" dirty="0" err="1"/>
              <a:t>api</a:t>
            </a:r>
            <a:r>
              <a:rPr lang="en-AU" dirty="0"/>
              <a:t>/72/</a:t>
            </a:r>
            <a:r>
              <a:rPr lang="en-AU" dirty="0" err="1"/>
              <a:t>ce</a:t>
            </a:r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54272-E381-41CE-ACFE-6F8B2817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48AE3-A77D-41F4-AFDE-9CF2B06A4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15" y="1910205"/>
            <a:ext cx="5772150" cy="4143375"/>
          </a:xfrm>
          <a:prstGeom prst="rect">
            <a:avLst/>
          </a:prstGeom>
          <a:ln>
            <a:solidFill>
              <a:srgbClr val="6DCB6D"/>
            </a:solidFill>
          </a:ln>
        </p:spPr>
      </p:pic>
    </p:spTree>
    <p:extLst>
      <p:ext uri="{BB962C8B-B14F-4D97-AF65-F5344CB8AC3E}">
        <p14:creationId xmlns:p14="http://schemas.microsoft.com/office/powerpoint/2010/main" val="27340267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47EC-51F1-4575-89FD-10AC5017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AU" dirty="0"/>
              <a:t> 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63C4E-F3E0-4DFB-B7C1-916C0677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152343"/>
          </a:xfrm>
        </p:spPr>
        <p:txBody>
          <a:bodyPr/>
          <a:lstStyle/>
          <a:p>
            <a:r>
              <a:rPr lang="th-TH" dirty="0"/>
              <a:t>ทดลองใช้โปรแกรม</a:t>
            </a:r>
            <a:r>
              <a:rPr lang="en-AU" dirty="0"/>
              <a:t> Postman</a:t>
            </a:r>
            <a:r>
              <a:rPr lang="th-TH" dirty="0"/>
              <a:t> ในการเรียก </a:t>
            </a:r>
            <a:r>
              <a:rPr lang="en-AU" dirty="0" err="1"/>
              <a:t>api</a:t>
            </a:r>
            <a:r>
              <a:rPr lang="en-AU" dirty="0"/>
              <a:t> </a:t>
            </a:r>
            <a:r>
              <a:rPr lang="th-TH" dirty="0"/>
              <a:t>ของไฟล์ </a:t>
            </a:r>
            <a:r>
              <a:rPr lang="en-AU" dirty="0"/>
              <a:t>routing-parameter.js</a:t>
            </a:r>
          </a:p>
          <a:p>
            <a:r>
              <a:rPr lang="en-AU" dirty="0"/>
              <a:t>'/</a:t>
            </a:r>
            <a:r>
              <a:rPr lang="en-AU" dirty="0" err="1"/>
              <a:t>api</a:t>
            </a:r>
            <a:r>
              <a:rPr lang="en-AU" dirty="0"/>
              <a:t>/:id/:major’</a:t>
            </a:r>
          </a:p>
          <a:p>
            <a:pPr lvl="1"/>
            <a:r>
              <a:rPr lang="en-AU" dirty="0"/>
              <a:t>/</a:t>
            </a:r>
            <a:r>
              <a:rPr lang="en-AU" dirty="0" err="1"/>
              <a:t>api</a:t>
            </a:r>
            <a:r>
              <a:rPr lang="en-AU" dirty="0"/>
              <a:t>/63/re</a:t>
            </a:r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54272-E381-41CE-ACFE-6F8B2817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107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5068A-FAB3-45BC-9F88-9E04A4776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1819725"/>
            <a:ext cx="6124575" cy="3895725"/>
          </a:xfrm>
          <a:prstGeom prst="rect">
            <a:avLst/>
          </a:prstGeom>
          <a:ln>
            <a:solidFill>
              <a:srgbClr val="6DCB6D"/>
            </a:solidFill>
          </a:ln>
        </p:spPr>
      </p:pic>
    </p:spTree>
    <p:extLst>
      <p:ext uri="{BB962C8B-B14F-4D97-AF65-F5344CB8AC3E}">
        <p14:creationId xmlns:p14="http://schemas.microsoft.com/office/powerpoint/2010/main" val="142619857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47EC-51F1-4575-89FD-10AC5017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AU" dirty="0"/>
              <a:t> 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63C4E-F3E0-4DFB-B7C1-916C0677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152343"/>
          </a:xfrm>
        </p:spPr>
        <p:txBody>
          <a:bodyPr/>
          <a:lstStyle/>
          <a:p>
            <a:r>
              <a:rPr lang="th-TH" dirty="0"/>
              <a:t>ทดลองใช้โปรแกรม</a:t>
            </a:r>
            <a:r>
              <a:rPr lang="en-AU" dirty="0"/>
              <a:t> Postman</a:t>
            </a:r>
            <a:r>
              <a:rPr lang="th-TH" dirty="0"/>
              <a:t> ในการเรียก </a:t>
            </a:r>
            <a:r>
              <a:rPr lang="en-AU" dirty="0" err="1"/>
              <a:t>api</a:t>
            </a:r>
            <a:r>
              <a:rPr lang="en-AU" dirty="0"/>
              <a:t> </a:t>
            </a:r>
            <a:r>
              <a:rPr lang="th-TH" dirty="0"/>
              <a:t>ของไฟล์ </a:t>
            </a:r>
            <a:r>
              <a:rPr lang="en-AU" dirty="0"/>
              <a:t>routing-parameter.js</a:t>
            </a:r>
          </a:p>
          <a:p>
            <a:r>
              <a:rPr lang="en-AU" dirty="0"/>
              <a:t>'/</a:t>
            </a:r>
            <a:r>
              <a:rPr lang="en-AU" dirty="0" err="1"/>
              <a:t>api</a:t>
            </a:r>
            <a:r>
              <a:rPr lang="en-AU" dirty="0"/>
              <a:t>/:id/:major’</a:t>
            </a:r>
          </a:p>
          <a:p>
            <a:pPr lvl="1"/>
            <a:r>
              <a:rPr lang="en-AU" dirty="0"/>
              <a:t>/</a:t>
            </a:r>
            <a:r>
              <a:rPr lang="en-AU" dirty="0" err="1"/>
              <a:t>api</a:t>
            </a:r>
            <a:r>
              <a:rPr lang="en-AU" dirty="0"/>
              <a:t>/73</a:t>
            </a:r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54272-E381-41CE-ACFE-6F8B2817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108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BFD3E-3C2B-43F6-B198-F456EB902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340" y="1905450"/>
            <a:ext cx="6124575" cy="3724275"/>
          </a:xfrm>
          <a:prstGeom prst="rect">
            <a:avLst/>
          </a:prstGeom>
          <a:ln>
            <a:solidFill>
              <a:srgbClr val="6DCB6D"/>
            </a:solidFill>
          </a:ln>
        </p:spPr>
      </p:pic>
    </p:spTree>
    <p:extLst>
      <p:ext uri="{BB962C8B-B14F-4D97-AF65-F5344CB8AC3E}">
        <p14:creationId xmlns:p14="http://schemas.microsoft.com/office/powerpoint/2010/main" val="335168080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708EE2A-A33F-4367-B35B-5883FA2A7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601735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AU" sz="6600">
                <a:solidFill>
                  <a:srgbClr val="FFFFFF"/>
                </a:solidFill>
              </a:rPr>
              <a:t>Install nodemon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260A5-5BA5-4CC9-AEB1-ADAAC54F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232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51FF00-1CED-49B4-AB20-56DD39CB66AF}" type="slidenum">
              <a:rPr lang="en-AU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109</a:t>
            </a:fld>
            <a:endParaRPr lang="en-AU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733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21F9-F8E4-44EB-8229-91AD5A2F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7C67-B9DD-420D-A702-70CEF8139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80343"/>
          </a:xfrm>
        </p:spPr>
        <p:txBody>
          <a:bodyPr/>
          <a:lstStyle/>
          <a:p>
            <a:r>
              <a:rPr lang="th-TH" dirty="0"/>
              <a:t>ขั้นตอนการทำงานเมื่อมีการร้องขอ</a:t>
            </a:r>
            <a:r>
              <a:rPr lang="en-AU" dirty="0"/>
              <a:t> (request)</a:t>
            </a:r>
            <a:r>
              <a:rPr lang="th-TH" dirty="0"/>
              <a:t> ผ่าน</a:t>
            </a:r>
            <a:r>
              <a:rPr lang="en-AU" dirty="0"/>
              <a:t> Express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7AF61-2BB1-4405-99BB-E22016C7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36C304-0602-4A15-A25A-9590B371F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41" y="1575773"/>
            <a:ext cx="11524542" cy="387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B068CD-9741-40ED-B405-CCB460085839}"/>
              </a:ext>
            </a:extLst>
          </p:cNvPr>
          <p:cNvSpPr txBox="1">
            <a:spLocks/>
          </p:cNvSpPr>
          <p:nvPr/>
        </p:nvSpPr>
        <p:spPr>
          <a:xfrm>
            <a:off x="962812" y="5282227"/>
            <a:ext cx="10515600" cy="143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AU" dirty="0">
                <a:solidFill>
                  <a:srgbClr val="0070C0"/>
                </a:solidFill>
              </a:rPr>
              <a:t>Node’s HTTP Server</a:t>
            </a:r>
            <a:r>
              <a:rPr lang="th-TH" dirty="0">
                <a:solidFill>
                  <a:srgbClr val="0070C0"/>
                </a:solidFill>
              </a:rPr>
              <a:t> ได้รับ</a:t>
            </a:r>
            <a:r>
              <a:rPr lang="en-AU" dirty="0">
                <a:solidFill>
                  <a:srgbClr val="0070C0"/>
                </a:solidFill>
              </a:rPr>
              <a:t> response</a:t>
            </a:r>
            <a:r>
              <a:rPr lang="th-TH" dirty="0">
                <a:solidFill>
                  <a:srgbClr val="0070C0"/>
                </a:solidFill>
              </a:rPr>
              <a:t> จาก</a:t>
            </a:r>
            <a:r>
              <a:rPr lang="en-AU" dirty="0">
                <a:solidFill>
                  <a:srgbClr val="0070C0"/>
                </a:solidFill>
              </a:rPr>
              <a:t> Middleware</a:t>
            </a:r>
            <a:r>
              <a:rPr lang="th-TH" dirty="0">
                <a:solidFill>
                  <a:srgbClr val="0070C0"/>
                </a:solidFill>
              </a:rPr>
              <a:t> และส่ง </a:t>
            </a:r>
            <a:r>
              <a:rPr lang="en-AU" dirty="0">
                <a:solidFill>
                  <a:srgbClr val="0070C0"/>
                </a:solidFill>
              </a:rPr>
              <a:t>response</a:t>
            </a:r>
            <a:r>
              <a:rPr lang="th-TH" dirty="0">
                <a:solidFill>
                  <a:srgbClr val="0070C0"/>
                </a:solidFill>
              </a:rPr>
              <a:t> กลับไปยัง</a:t>
            </a:r>
            <a:r>
              <a:rPr lang="en-AU" dirty="0">
                <a:solidFill>
                  <a:srgbClr val="0070C0"/>
                </a:solidFill>
              </a:rPr>
              <a:t> client</a:t>
            </a:r>
          </a:p>
        </p:txBody>
      </p:sp>
    </p:spTree>
    <p:extLst>
      <p:ext uri="{BB962C8B-B14F-4D97-AF65-F5344CB8AC3E}">
        <p14:creationId xmlns:p14="http://schemas.microsoft.com/office/powerpoint/2010/main" val="35607520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CD89-13E6-46D4-AC0A-A3FC4E18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12F8-A2A6-4B3A-934A-CA38F722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568711"/>
          </a:xfrm>
        </p:spPr>
        <p:txBody>
          <a:bodyPr>
            <a:normAutofit fontScale="92500" lnSpcReduction="20000"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Express</a:t>
            </a: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REST (Representation State Transfer)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Recap HTTP Request and HTTP Response</a:t>
            </a: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Simple Web Server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Install Express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Initial Project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Install Libraries and Dependencies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Create Simple Web Server</a:t>
            </a: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Routing</a:t>
            </a:r>
            <a:endParaRPr lang="th-TH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Basic Routing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Express Routing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Route Parameters</a:t>
            </a:r>
            <a:endParaRPr lang="th-TH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/>
              <a:t>Postman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Install Postman</a:t>
            </a:r>
          </a:p>
          <a:p>
            <a:pPr lvl="1"/>
            <a:r>
              <a:rPr lang="en-AU" dirty="0"/>
              <a:t>Testing HTTP Request</a:t>
            </a:r>
          </a:p>
          <a:p>
            <a:r>
              <a:rPr lang="en-AU" dirty="0"/>
              <a:t>Install </a:t>
            </a:r>
            <a:r>
              <a:rPr lang="en-AU" dirty="0" err="1"/>
              <a:t>nodemon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AC2CE-11D6-4620-A03E-7BBB93A3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263364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5B34-A695-46F3-B3BD-9F0F09D8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 </a:t>
            </a:r>
            <a:r>
              <a:rPr lang="en-AU" dirty="0" err="1"/>
              <a:t>nodemon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9F5F-B815-4609-8939-23C5009BC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358"/>
            <a:ext cx="10515600" cy="3636335"/>
          </a:xfrm>
        </p:spPr>
        <p:txBody>
          <a:bodyPr/>
          <a:lstStyle/>
          <a:p>
            <a:r>
              <a:rPr lang="th-TH" dirty="0"/>
              <a:t>การสร้าง</a:t>
            </a:r>
            <a:r>
              <a:rPr lang="en-AU" dirty="0"/>
              <a:t> web server</a:t>
            </a:r>
            <a:r>
              <a:rPr lang="th-TH" dirty="0"/>
              <a:t> ด้วย</a:t>
            </a:r>
            <a:r>
              <a:rPr lang="en-AU" dirty="0"/>
              <a:t> express</a:t>
            </a:r>
            <a:r>
              <a:rPr lang="th-TH" dirty="0"/>
              <a:t> นั้น</a:t>
            </a:r>
            <a:r>
              <a:rPr lang="en-AU" dirty="0"/>
              <a:t> application</a:t>
            </a:r>
            <a:r>
              <a:rPr lang="th-TH" dirty="0"/>
              <a:t> จะทำงานตลอดเวลา โดยจะรอรับการเชื่อมต่อจาก</a:t>
            </a:r>
            <a:r>
              <a:rPr lang="en-AU" dirty="0"/>
              <a:t> client</a:t>
            </a:r>
            <a:r>
              <a:rPr lang="th-TH" dirty="0"/>
              <a:t> ผ่านทาง</a:t>
            </a:r>
            <a:r>
              <a:rPr lang="en-AU" dirty="0"/>
              <a:t> port</a:t>
            </a:r>
            <a:r>
              <a:rPr lang="th-TH" dirty="0"/>
              <a:t> ที่กำหนด</a:t>
            </a:r>
          </a:p>
          <a:p>
            <a:r>
              <a:rPr lang="th-TH" dirty="0"/>
              <a:t>เมื่อมีแก้ไข</a:t>
            </a:r>
            <a:r>
              <a:rPr lang="en-AU" dirty="0"/>
              <a:t> code</a:t>
            </a:r>
            <a:r>
              <a:rPr lang="th-TH" dirty="0"/>
              <a:t> ทำให้ต้อง</a:t>
            </a:r>
            <a:r>
              <a:rPr lang="en-AU" dirty="0"/>
              <a:t> restart</a:t>
            </a:r>
            <a:r>
              <a:rPr lang="th-TH" dirty="0"/>
              <a:t> </a:t>
            </a:r>
            <a:r>
              <a:rPr lang="en-AU" dirty="0"/>
              <a:t>server</a:t>
            </a:r>
            <a:r>
              <a:rPr lang="th-TH" dirty="0"/>
              <a:t> ใหม่ และทำการ</a:t>
            </a:r>
            <a:r>
              <a:rPr lang="en-AU" dirty="0"/>
              <a:t> run code</a:t>
            </a:r>
            <a:r>
              <a:rPr lang="th-TH" dirty="0"/>
              <a:t> ใหม่</a:t>
            </a:r>
          </a:p>
          <a:p>
            <a:r>
              <a:rPr lang="en-AU" dirty="0" err="1"/>
              <a:t>nodemon</a:t>
            </a:r>
            <a:r>
              <a:rPr lang="th-TH" dirty="0"/>
              <a:t> เป็น</a:t>
            </a:r>
            <a:r>
              <a:rPr lang="en-AU" dirty="0"/>
              <a:t> package</a:t>
            </a:r>
            <a:r>
              <a:rPr lang="th-TH" dirty="0"/>
              <a:t> ใน</a:t>
            </a:r>
            <a:r>
              <a:rPr lang="en-AU" dirty="0"/>
              <a:t> Node.js</a:t>
            </a:r>
            <a:r>
              <a:rPr lang="th-TH" dirty="0"/>
              <a:t> ที่ทำการ</a:t>
            </a:r>
            <a:r>
              <a:rPr lang="en-AU" dirty="0"/>
              <a:t> restart server</a:t>
            </a:r>
            <a:r>
              <a:rPr lang="th-TH" dirty="0"/>
              <a:t> ให้อัตโนมัติเมื่อมีการแก้ไข</a:t>
            </a:r>
            <a:r>
              <a:rPr lang="en-AU" dirty="0"/>
              <a:t> code</a:t>
            </a:r>
            <a:endParaRPr lang="th-TH" dirty="0"/>
          </a:p>
          <a:p>
            <a:r>
              <a:rPr lang="th-TH" dirty="0"/>
              <a:t>การติดตั้ง</a:t>
            </a:r>
            <a:r>
              <a:rPr lang="en-AU" dirty="0"/>
              <a:t> </a:t>
            </a:r>
            <a:r>
              <a:rPr lang="en-AU" dirty="0" err="1"/>
              <a:t>nodemon</a:t>
            </a:r>
            <a:r>
              <a:rPr lang="th-TH" dirty="0"/>
              <a:t> ทำได้โดยพิมพ์คำสั่งต่อไปนี้ใน</a:t>
            </a:r>
            <a:r>
              <a:rPr lang="en-AU" dirty="0"/>
              <a:t> Command Prompt</a:t>
            </a:r>
          </a:p>
          <a:p>
            <a:pPr lvl="1"/>
            <a:r>
              <a:rPr lang="en-AU" dirty="0" err="1"/>
              <a:t>npm</a:t>
            </a:r>
            <a:r>
              <a:rPr lang="en-AU" dirty="0"/>
              <a:t> </a:t>
            </a:r>
            <a:r>
              <a:rPr lang="en-AU" dirty="0" err="1"/>
              <a:t>i</a:t>
            </a:r>
            <a:r>
              <a:rPr lang="en-AU" dirty="0"/>
              <a:t> </a:t>
            </a:r>
            <a:r>
              <a:rPr lang="en-AU" dirty="0" err="1"/>
              <a:t>nodemon</a:t>
            </a:r>
            <a:r>
              <a:rPr lang="en-AU" dirty="0"/>
              <a:t> –g --save-dev</a:t>
            </a:r>
          </a:p>
          <a:p>
            <a:pPr lvl="2"/>
            <a:r>
              <a:rPr lang="en-AU" dirty="0"/>
              <a:t>-g</a:t>
            </a:r>
            <a:r>
              <a:rPr lang="th-TH" dirty="0"/>
              <a:t> หมายถึง การติดตั้ง</a:t>
            </a:r>
            <a:r>
              <a:rPr lang="en-AU" dirty="0"/>
              <a:t> </a:t>
            </a:r>
            <a:r>
              <a:rPr lang="en-AU" dirty="0" err="1"/>
              <a:t>nodemon</a:t>
            </a:r>
            <a:r>
              <a:rPr lang="th-TH" dirty="0"/>
              <a:t> ในแบบ</a:t>
            </a:r>
            <a:r>
              <a:rPr lang="en-AU" dirty="0"/>
              <a:t> global</a:t>
            </a:r>
            <a:r>
              <a:rPr lang="th-TH" dirty="0"/>
              <a:t> ที่ใช้งานได้กับ</a:t>
            </a:r>
            <a:r>
              <a:rPr lang="th-TH" dirty="0" err="1"/>
              <a:t>ทุกๆ</a:t>
            </a:r>
            <a:r>
              <a:rPr lang="th-TH" dirty="0"/>
              <a:t> </a:t>
            </a:r>
            <a:r>
              <a:rPr lang="en-AU" dirty="0"/>
              <a:t>application</a:t>
            </a:r>
          </a:p>
          <a:p>
            <a:pPr lvl="2"/>
            <a:r>
              <a:rPr lang="en-AU" dirty="0"/>
              <a:t>--save-dev </a:t>
            </a:r>
            <a:r>
              <a:rPr lang="th-TH" dirty="0"/>
              <a:t>หมายถึง ต้องการใช้งาน</a:t>
            </a:r>
            <a:r>
              <a:rPr lang="en-AU" dirty="0"/>
              <a:t> </a:t>
            </a:r>
            <a:r>
              <a:rPr lang="en-AU" dirty="0" err="1"/>
              <a:t>nodemon</a:t>
            </a:r>
            <a:r>
              <a:rPr lang="th-TH" dirty="0"/>
              <a:t> ในระหว่างการพัฒนา</a:t>
            </a:r>
            <a:r>
              <a:rPr lang="en-AU" dirty="0"/>
              <a:t> application</a:t>
            </a:r>
            <a:r>
              <a:rPr lang="th-TH" dirty="0"/>
              <a:t> จะไม่ใช้กับ </a:t>
            </a:r>
            <a:r>
              <a:rPr lang="en-AU" dirty="0"/>
              <a:t>application </a:t>
            </a:r>
            <a:r>
              <a:rPr lang="th-TH" dirty="0"/>
              <a:t>จริง (ขั้นตอน</a:t>
            </a:r>
            <a:r>
              <a:rPr lang="en-AU" dirty="0"/>
              <a:t> production)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CD5FD-FA26-4703-8A25-0D7CF1FE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111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8DD97-1E7D-44DE-A2B8-46D554648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667693"/>
            <a:ext cx="109728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2006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3F67-0AA5-436B-9511-4ABE10F5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Install nodemon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85C7-2178-4033-941C-511AC5785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5945372" cy="5279934"/>
          </a:xfrm>
        </p:spPr>
        <p:txBody>
          <a:bodyPr>
            <a:normAutofit/>
          </a:bodyPr>
          <a:lstStyle/>
          <a:p>
            <a:r>
              <a:rPr lang="th-TH" dirty="0"/>
              <a:t>การเรียกใช้งาน</a:t>
            </a:r>
            <a:r>
              <a:rPr lang="en-AU" dirty="0"/>
              <a:t> </a:t>
            </a:r>
            <a:r>
              <a:rPr lang="en-AU" dirty="0" err="1"/>
              <a:t>nodemon</a:t>
            </a:r>
            <a:endParaRPr lang="en-AU" dirty="0"/>
          </a:p>
          <a:p>
            <a:pPr lvl="1"/>
            <a:r>
              <a:rPr lang="th-TH" dirty="0"/>
              <a:t>เรียกผ่าน</a:t>
            </a:r>
            <a:r>
              <a:rPr lang="en-AU" dirty="0"/>
              <a:t> Command Prompt </a:t>
            </a:r>
            <a:r>
              <a:rPr lang="th-TH" dirty="0"/>
              <a:t>ด้วยคำสั่ง</a:t>
            </a:r>
          </a:p>
          <a:p>
            <a:pPr lvl="2"/>
            <a:r>
              <a:rPr lang="en-AU" dirty="0" err="1"/>
              <a:t>nodemon</a:t>
            </a:r>
            <a:r>
              <a:rPr lang="en-AU" dirty="0"/>
              <a:t> &lt;filename&gt;</a:t>
            </a:r>
          </a:p>
          <a:p>
            <a:pPr lvl="2"/>
            <a:r>
              <a:rPr lang="th-TH" dirty="0"/>
              <a:t>เช่น</a:t>
            </a:r>
            <a:r>
              <a:rPr lang="en-AU" dirty="0"/>
              <a:t> </a:t>
            </a:r>
            <a:r>
              <a:rPr lang="en-AU" dirty="0" err="1"/>
              <a:t>nodemon</a:t>
            </a:r>
            <a:r>
              <a:rPr lang="en-AU" dirty="0"/>
              <a:t> routing-parameter.js</a:t>
            </a:r>
          </a:p>
          <a:p>
            <a:pPr lvl="1"/>
            <a:r>
              <a:rPr lang="th-TH" dirty="0"/>
              <a:t>เมื่อมีการแก้ไขไฟล์ และบันทึก</a:t>
            </a:r>
            <a:r>
              <a:rPr lang="en-AU" dirty="0"/>
              <a:t> </a:t>
            </a:r>
            <a:r>
              <a:rPr lang="en-AU" dirty="0" err="1"/>
              <a:t>nodemon</a:t>
            </a:r>
            <a:r>
              <a:rPr lang="th-TH" dirty="0"/>
              <a:t> จะทำการ</a:t>
            </a:r>
            <a:r>
              <a:rPr lang="en-AU" dirty="0"/>
              <a:t> restart server</a:t>
            </a:r>
            <a:r>
              <a:rPr lang="th-TH" dirty="0"/>
              <a:t> ให้อัตโนมัติ</a:t>
            </a:r>
            <a:endParaRPr lang="en-AU" dirty="0"/>
          </a:p>
          <a:p>
            <a:pPr lvl="1"/>
            <a:r>
              <a:rPr lang="th-TH" dirty="0"/>
              <a:t>หากต้องการหยุดการทำงานของ</a:t>
            </a:r>
            <a:r>
              <a:rPr lang="en-AU" dirty="0"/>
              <a:t> </a:t>
            </a:r>
            <a:r>
              <a:rPr lang="en-AU" dirty="0" err="1"/>
              <a:t>nodemon</a:t>
            </a:r>
            <a:r>
              <a:rPr lang="th-TH" dirty="0"/>
              <a:t> ให้กด</a:t>
            </a:r>
            <a:r>
              <a:rPr lang="en-AU" dirty="0"/>
              <a:t> </a:t>
            </a:r>
            <a:r>
              <a:rPr lang="en-AU" dirty="0" err="1"/>
              <a:t>Ctrl+C</a:t>
            </a:r>
            <a:r>
              <a:rPr lang="th-TH" dirty="0"/>
              <a:t> และตอบ</a:t>
            </a:r>
            <a:r>
              <a:rPr lang="en-AU" dirty="0"/>
              <a:t> 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62C31-4006-468B-8BAF-1430E7DF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112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8A78A7-8D4A-4C94-A6C5-646ED59CC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704" y="1405204"/>
            <a:ext cx="4512192" cy="371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2872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7EFC-9BCE-43EB-9141-E7590019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 </a:t>
            </a:r>
            <a:r>
              <a:rPr lang="en-AU" dirty="0" err="1"/>
              <a:t>nodemon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F12FB-F700-40A9-9E45-5ECA8520C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2073515"/>
          </a:xfrm>
        </p:spPr>
        <p:txBody>
          <a:bodyPr/>
          <a:lstStyle/>
          <a:p>
            <a:r>
              <a:rPr lang="th-TH" dirty="0"/>
              <a:t>กรณีที่</a:t>
            </a:r>
            <a:r>
              <a:rPr lang="en-AU" dirty="0"/>
              <a:t> </a:t>
            </a:r>
            <a:r>
              <a:rPr lang="en-AU" dirty="0" err="1"/>
              <a:t>Powershell</a:t>
            </a:r>
            <a:r>
              <a:rPr lang="th-TH" dirty="0"/>
              <a:t> หรือ</a:t>
            </a:r>
            <a:r>
              <a:rPr lang="en-AU" dirty="0"/>
              <a:t> Terminal </a:t>
            </a:r>
            <a:r>
              <a:rPr lang="th-TH" dirty="0"/>
              <a:t>ใน</a:t>
            </a:r>
            <a:r>
              <a:rPr lang="en-AU" dirty="0"/>
              <a:t> </a:t>
            </a:r>
            <a:r>
              <a:rPr lang="en-AU" dirty="0" err="1"/>
              <a:t>VSCode</a:t>
            </a:r>
            <a:r>
              <a:rPr lang="th-TH" dirty="0"/>
              <a:t> ไม่สามารถรัน</a:t>
            </a:r>
            <a:r>
              <a:rPr lang="en-AU" dirty="0"/>
              <a:t> </a:t>
            </a:r>
            <a:r>
              <a:rPr lang="en-AU" dirty="0" err="1"/>
              <a:t>nodemon</a:t>
            </a:r>
            <a:r>
              <a:rPr lang="th-TH" dirty="0"/>
              <a:t> ได้</a:t>
            </a:r>
          </a:p>
          <a:p>
            <a:pPr lvl="1"/>
            <a:r>
              <a:rPr lang="th-TH" dirty="0"/>
              <a:t>เปิด</a:t>
            </a:r>
            <a:r>
              <a:rPr lang="en-AU" dirty="0"/>
              <a:t> </a:t>
            </a:r>
            <a:r>
              <a:rPr lang="en-AU" dirty="0" err="1"/>
              <a:t>Powershell</a:t>
            </a:r>
            <a:r>
              <a:rPr lang="th-TH" dirty="0"/>
              <a:t> แบบ</a:t>
            </a:r>
            <a:r>
              <a:rPr lang="en-AU" dirty="0"/>
              <a:t> Administrator</a:t>
            </a:r>
            <a:endParaRPr lang="th-TH" dirty="0"/>
          </a:p>
          <a:p>
            <a:pPr lvl="1"/>
            <a:r>
              <a:rPr lang="th-TH" dirty="0"/>
              <a:t>พิมพ์คำสั่ง</a:t>
            </a:r>
          </a:p>
          <a:p>
            <a:pPr lvl="2"/>
            <a:r>
              <a:rPr lang="en-AU" dirty="0"/>
              <a:t>Set-</a:t>
            </a:r>
            <a:r>
              <a:rPr lang="en-AU" dirty="0" err="1"/>
              <a:t>ExecutionPolicy</a:t>
            </a:r>
            <a:r>
              <a:rPr lang="en-AU" dirty="0"/>
              <a:t> -</a:t>
            </a:r>
            <a:r>
              <a:rPr lang="en-AU" dirty="0" err="1"/>
              <a:t>ExecutionPolicy</a:t>
            </a:r>
            <a:r>
              <a:rPr lang="en-AU" dirty="0"/>
              <a:t> </a:t>
            </a:r>
            <a:r>
              <a:rPr lang="en-AU" dirty="0" err="1"/>
              <a:t>RemoteSigned</a:t>
            </a:r>
            <a:r>
              <a:rPr lang="en-AU" dirty="0"/>
              <a:t> -Scope </a:t>
            </a:r>
            <a:r>
              <a:rPr lang="en-AU" dirty="0" err="1"/>
              <a:t>CurrentUser</a:t>
            </a:r>
            <a:r>
              <a:rPr lang="en-AU" dirty="0"/>
              <a:t> </a:t>
            </a:r>
            <a:endParaRPr lang="th-TH" dirty="0"/>
          </a:p>
          <a:p>
            <a:pPr lvl="1"/>
            <a:r>
              <a:rPr lang="th-TH" dirty="0"/>
              <a:t>ตอบ</a:t>
            </a:r>
            <a:r>
              <a:rPr lang="en-AU" dirty="0"/>
              <a:t> Y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C4CE9-945D-48DB-9E13-2A0641FE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113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C5C6F-8DC0-4E19-98F9-DAFA83BA2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456" y="3429000"/>
            <a:ext cx="9678344" cy="255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8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97D4-12D9-4B01-A085-01A6F7B4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Express: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E798-3E78-4BD1-A8FC-3EC18F447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Request - Response cycle</a:t>
            </a:r>
          </a:p>
          <a:p>
            <a:pPr lvl="1"/>
            <a:r>
              <a:rPr lang="th-TH" dirty="0"/>
              <a:t>ลักษณะการทำงานหรือกระบวนการเกิดของ </a:t>
            </a:r>
            <a:r>
              <a:rPr lang="en-AU" dirty="0"/>
              <a:t>request-response cycle </a:t>
            </a:r>
            <a:r>
              <a:rPr lang="th-TH" dirty="0"/>
              <a:t>ก็คือ </a:t>
            </a:r>
          </a:p>
          <a:p>
            <a:pPr lvl="1"/>
            <a:r>
              <a:rPr lang="th-TH" dirty="0"/>
              <a:t>ผู้ใช้เปิดบราวเซอร์ พิมพ์ </a:t>
            </a:r>
            <a:r>
              <a:rPr lang="en-AU" dirty="0"/>
              <a:t>URL </a:t>
            </a:r>
            <a:r>
              <a:rPr lang="th-TH" dirty="0"/>
              <a:t>ที่ต้องการ แล้วกด </a:t>
            </a:r>
            <a:r>
              <a:rPr lang="en-AU" dirty="0"/>
              <a:t>Enter  </a:t>
            </a:r>
          </a:p>
          <a:p>
            <a:pPr lvl="1"/>
            <a:r>
              <a:rPr lang="th-TH" dirty="0"/>
              <a:t>ตัวบราวเซอร์จะทำการ </a:t>
            </a:r>
            <a:r>
              <a:rPr lang="en-AU" dirty="0"/>
              <a:t>request </a:t>
            </a:r>
            <a:r>
              <a:rPr lang="th-TH" dirty="0"/>
              <a:t>หรือร้องขอไปยัง </a:t>
            </a:r>
            <a:r>
              <a:rPr lang="en-AU" dirty="0"/>
              <a:t>Server </a:t>
            </a:r>
            <a:r>
              <a:rPr lang="th-TH" dirty="0"/>
              <a:t>ผ่าน </a:t>
            </a:r>
            <a:r>
              <a:rPr lang="en-AU" dirty="0"/>
              <a:t>URL </a:t>
            </a:r>
            <a:r>
              <a:rPr lang="th-TH" dirty="0"/>
              <a:t>ที่กำหนด   </a:t>
            </a:r>
          </a:p>
          <a:p>
            <a:pPr lvl="1"/>
            <a:r>
              <a:rPr lang="th-TH" dirty="0"/>
              <a:t>เมื่อ </a:t>
            </a:r>
            <a:r>
              <a:rPr lang="en-AU" dirty="0"/>
              <a:t>request </a:t>
            </a:r>
            <a:r>
              <a:rPr lang="th-TH" dirty="0"/>
              <a:t>ที่ส่งมายัง </a:t>
            </a:r>
            <a:r>
              <a:rPr lang="en-AU" dirty="0"/>
              <a:t>Server </a:t>
            </a:r>
            <a:r>
              <a:rPr lang="th-TH" dirty="0"/>
              <a:t>ตรงกับ </a:t>
            </a:r>
            <a:r>
              <a:rPr lang="en-AU" dirty="0"/>
              <a:t>Route </a:t>
            </a:r>
            <a:r>
              <a:rPr lang="th-TH" dirty="0"/>
              <a:t>หรือ </a:t>
            </a:r>
            <a:r>
              <a:rPr lang="en-AU" dirty="0"/>
              <a:t>URL Path </a:t>
            </a:r>
            <a:r>
              <a:rPr lang="th-TH" dirty="0"/>
              <a:t>ที่กำหนดการทำงานเอาไว้ ก็จะทำงาน</a:t>
            </a:r>
          </a:p>
          <a:p>
            <a:pPr lvl="1"/>
            <a:r>
              <a:rPr lang="th-TH" dirty="0"/>
              <a:t>เมื่อทำงานเสร็จ ก็จะ </a:t>
            </a:r>
            <a:r>
              <a:rPr lang="en-AU" dirty="0"/>
              <a:t>response </a:t>
            </a:r>
            <a:r>
              <a:rPr lang="th-TH" dirty="0"/>
              <a:t>ส่งต่อค่า</a:t>
            </a:r>
            <a:r>
              <a:rPr lang="th-TH" dirty="0" err="1"/>
              <a:t>ต่างๆ</a:t>
            </a:r>
            <a:r>
              <a:rPr lang="th-TH" dirty="0"/>
              <a:t> กลับมายังส่วนของการแสดงผล</a:t>
            </a:r>
          </a:p>
          <a:p>
            <a:pPr lvl="1"/>
            <a:r>
              <a:rPr lang="th-TH" dirty="0"/>
              <a:t>โดยอาจทำการ </a:t>
            </a:r>
            <a:r>
              <a:rPr lang="en-AU" dirty="0"/>
              <a:t>render </a:t>
            </a:r>
            <a:r>
              <a:rPr lang="th-TH" dirty="0"/>
              <a:t>หรือสร้างเป็นรูปแบบ </a:t>
            </a:r>
            <a:r>
              <a:rPr lang="en-AU" dirty="0"/>
              <a:t>HTML </a:t>
            </a:r>
            <a:r>
              <a:rPr lang="th-TH" dirty="0"/>
              <a:t>แล้วส่งกลับมายังบราวเซอร์ </a:t>
            </a:r>
          </a:p>
          <a:p>
            <a:pPr lvl="1"/>
            <a:r>
              <a:rPr lang="th-TH" dirty="0"/>
              <a:t>เมื่อเพ</a:t>
            </a:r>
            <a:r>
              <a:rPr lang="th-TH" dirty="0" err="1"/>
              <a:t>จโห</a:t>
            </a:r>
            <a:r>
              <a:rPr lang="th-TH" dirty="0"/>
              <a:t>ลดเสร็จเรียบร้อย ผู้ใช้ก็จะเห็นหน้าตาเพจ แสดงข้อมูลที่ถูกส่งกลับมา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EF9DA-719B-4A62-9464-54498579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4672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D917CA8-05B1-4FBB-B4EB-0AED95976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601735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AU" sz="6600">
                <a:solidFill>
                  <a:srgbClr val="FFFFFF"/>
                </a:solidFill>
              </a:rPr>
              <a:t>REST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EFD8D-DFE9-4D65-8BA4-855FCD6A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232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51FF00-1CED-49B4-AB20-56DD39CB66AF}" type="slidenum">
              <a:rPr lang="en-AU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AU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4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CD89-13E6-46D4-AC0A-A3FC4E18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12F8-A2A6-4B3A-934A-CA38F722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568711"/>
          </a:xfrm>
        </p:spPr>
        <p:txBody>
          <a:bodyPr>
            <a:normAutofit fontScale="92500" lnSpcReduction="20000"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Express</a:t>
            </a:r>
          </a:p>
          <a:p>
            <a:r>
              <a:rPr lang="en-AU" dirty="0"/>
              <a:t>REST (Representation State Transfer)</a:t>
            </a:r>
          </a:p>
          <a:p>
            <a:pPr lvl="1"/>
            <a:r>
              <a:rPr lang="en-AU" dirty="0"/>
              <a:t>Recap HTTP Request and HTTP Response</a:t>
            </a:r>
          </a:p>
          <a:p>
            <a:r>
              <a:rPr lang="en-AU" dirty="0"/>
              <a:t>Simple Web Server</a:t>
            </a:r>
          </a:p>
          <a:p>
            <a:pPr lvl="1"/>
            <a:r>
              <a:rPr lang="en-AU" dirty="0"/>
              <a:t>Install Express</a:t>
            </a:r>
          </a:p>
          <a:p>
            <a:pPr lvl="1"/>
            <a:r>
              <a:rPr lang="en-AU" dirty="0"/>
              <a:t>Initial Project</a:t>
            </a:r>
          </a:p>
          <a:p>
            <a:pPr lvl="1"/>
            <a:r>
              <a:rPr lang="en-AU" dirty="0"/>
              <a:t>Install Libraries and Dependencies</a:t>
            </a:r>
          </a:p>
          <a:p>
            <a:pPr lvl="1"/>
            <a:r>
              <a:rPr lang="en-AU" dirty="0"/>
              <a:t>Create Simple Web Server</a:t>
            </a:r>
          </a:p>
          <a:p>
            <a:r>
              <a:rPr lang="en-AU" dirty="0"/>
              <a:t>Routing</a:t>
            </a:r>
            <a:endParaRPr lang="th-TH" dirty="0"/>
          </a:p>
          <a:p>
            <a:pPr lvl="1"/>
            <a:r>
              <a:rPr lang="en-AU" dirty="0"/>
              <a:t>Basic Routing</a:t>
            </a:r>
          </a:p>
          <a:p>
            <a:pPr lvl="1"/>
            <a:r>
              <a:rPr lang="en-AU" dirty="0"/>
              <a:t>Express Routing</a:t>
            </a:r>
          </a:p>
          <a:p>
            <a:pPr lvl="1"/>
            <a:r>
              <a:rPr lang="en-AU" dirty="0"/>
              <a:t>Route Parameters</a:t>
            </a:r>
            <a:endParaRPr lang="th-TH" dirty="0"/>
          </a:p>
          <a:p>
            <a:r>
              <a:rPr lang="en-AU" dirty="0"/>
              <a:t>Postman</a:t>
            </a:r>
          </a:p>
          <a:p>
            <a:pPr lvl="1"/>
            <a:r>
              <a:rPr lang="en-AU" dirty="0"/>
              <a:t>Install Postman</a:t>
            </a:r>
          </a:p>
          <a:p>
            <a:pPr lvl="1"/>
            <a:r>
              <a:rPr lang="en-AU" dirty="0"/>
              <a:t>Testing HTTP Request</a:t>
            </a:r>
          </a:p>
          <a:p>
            <a:r>
              <a:rPr lang="en-AU" dirty="0"/>
              <a:t>Install </a:t>
            </a:r>
            <a:r>
              <a:rPr lang="en-AU" dirty="0" err="1"/>
              <a:t>nodemon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AC2CE-11D6-4620-A03E-7BBB93A3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693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FE76D8-7432-4017-87FF-4A676BCD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AC022-AC57-437A-901E-C2231E55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7" name="Google Shape;230;p26">
            <a:extLst>
              <a:ext uri="{FF2B5EF4-FFF2-40B4-BE49-F238E27FC236}">
                <a16:creationId xmlns:a16="http://schemas.microsoft.com/office/drawing/2014/main" id="{C1C5F06E-5A66-442C-8912-5BC14BE6F135}"/>
              </a:ext>
            </a:extLst>
          </p:cNvPr>
          <p:cNvSpPr txBox="1"/>
          <p:nvPr/>
        </p:nvSpPr>
        <p:spPr>
          <a:xfrm>
            <a:off x="1972120" y="4396703"/>
            <a:ext cx="1669310" cy="2616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0" u="none" strike="noStrike" cap="none" dirty="0">
                <a:solidFill>
                  <a:schemeClr val="bg1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Presentation Layer</a:t>
            </a:r>
            <a:endParaRPr b="1" dirty="0">
              <a:solidFill>
                <a:schemeClr val="bg1"/>
              </a:solidFill>
              <a:latin typeface="TH Sarabun New" panose="020B0500040200020003" pitchFamily="34" charset="-34"/>
              <a:ea typeface="Sarabun"/>
              <a:cs typeface="TH Sarabun New" panose="020B0500040200020003" pitchFamily="34" charset="-34"/>
              <a:sym typeface="Sarabun"/>
            </a:endParaRPr>
          </a:p>
        </p:txBody>
      </p:sp>
      <p:sp>
        <p:nvSpPr>
          <p:cNvPr id="8" name="Google Shape;231;p26">
            <a:extLst>
              <a:ext uri="{FF2B5EF4-FFF2-40B4-BE49-F238E27FC236}">
                <a16:creationId xmlns:a16="http://schemas.microsoft.com/office/drawing/2014/main" id="{5E3EDD42-8F69-403F-BD64-7F988D0E9812}"/>
              </a:ext>
            </a:extLst>
          </p:cNvPr>
          <p:cNvSpPr txBox="1"/>
          <p:nvPr/>
        </p:nvSpPr>
        <p:spPr>
          <a:xfrm>
            <a:off x="2330002" y="2331837"/>
            <a:ext cx="953547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0" u="none" strike="noStrike" cap="none" dirty="0">
                <a:solidFill>
                  <a:srgbClr val="00000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Client</a:t>
            </a:r>
            <a:endParaRPr sz="2000" dirty="0">
              <a:latin typeface="TH Sarabun New" panose="020B0500040200020003" pitchFamily="34" charset="-34"/>
              <a:ea typeface="Sarabun"/>
              <a:cs typeface="TH Sarabun New" panose="020B0500040200020003" pitchFamily="34" charset="-34"/>
              <a:sym typeface="Sarabun"/>
            </a:endParaRPr>
          </a:p>
        </p:txBody>
      </p:sp>
      <p:sp>
        <p:nvSpPr>
          <p:cNvPr id="9" name="Google Shape;232;p26">
            <a:extLst>
              <a:ext uri="{FF2B5EF4-FFF2-40B4-BE49-F238E27FC236}">
                <a16:creationId xmlns:a16="http://schemas.microsoft.com/office/drawing/2014/main" id="{21F98911-59F0-4B1B-ABE5-C3D8273F8C39}"/>
              </a:ext>
            </a:extLst>
          </p:cNvPr>
          <p:cNvSpPr txBox="1"/>
          <p:nvPr/>
        </p:nvSpPr>
        <p:spPr>
          <a:xfrm>
            <a:off x="6378518" y="2331837"/>
            <a:ext cx="1461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0" u="none" strike="noStrike" cap="none">
                <a:solidFill>
                  <a:srgbClr val="00000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Database Server</a:t>
            </a:r>
            <a:endParaRPr sz="2000">
              <a:latin typeface="TH Sarabun New" panose="020B0500040200020003" pitchFamily="34" charset="-34"/>
              <a:ea typeface="Sarabun"/>
              <a:cs typeface="TH Sarabun New" panose="020B0500040200020003" pitchFamily="34" charset="-34"/>
              <a:sym typeface="Sarabun"/>
            </a:endParaRPr>
          </a:p>
        </p:txBody>
      </p:sp>
      <p:sp>
        <p:nvSpPr>
          <p:cNvPr id="10" name="Google Shape;233;p26">
            <a:extLst>
              <a:ext uri="{FF2B5EF4-FFF2-40B4-BE49-F238E27FC236}">
                <a16:creationId xmlns:a16="http://schemas.microsoft.com/office/drawing/2014/main" id="{3CAB8F9A-3011-4287-91E5-F0D2959FE577}"/>
              </a:ext>
            </a:extLst>
          </p:cNvPr>
          <p:cNvSpPr txBox="1"/>
          <p:nvPr/>
        </p:nvSpPr>
        <p:spPr>
          <a:xfrm>
            <a:off x="6294200" y="4378026"/>
            <a:ext cx="1645283" cy="2616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0" u="none" strike="noStrike" cap="none" dirty="0">
                <a:solidFill>
                  <a:schemeClr val="bg1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Data Access Layer</a:t>
            </a:r>
            <a:endParaRPr b="1" dirty="0">
              <a:solidFill>
                <a:schemeClr val="bg1"/>
              </a:solidFill>
              <a:latin typeface="TH Sarabun New" panose="020B0500040200020003" pitchFamily="34" charset="-34"/>
              <a:ea typeface="Sarabun"/>
              <a:cs typeface="TH Sarabun New" panose="020B0500040200020003" pitchFamily="34" charset="-34"/>
              <a:sym typeface="Sarabun"/>
            </a:endParaRPr>
          </a:p>
        </p:txBody>
      </p:sp>
      <p:sp>
        <p:nvSpPr>
          <p:cNvPr id="11" name="Google Shape;234;p26">
            <a:extLst>
              <a:ext uri="{FF2B5EF4-FFF2-40B4-BE49-F238E27FC236}">
                <a16:creationId xmlns:a16="http://schemas.microsoft.com/office/drawing/2014/main" id="{1FB6ACF3-CF51-4BCD-A448-1D048D9A1FBA}"/>
              </a:ext>
            </a:extLst>
          </p:cNvPr>
          <p:cNvSpPr txBox="1"/>
          <p:nvPr/>
        </p:nvSpPr>
        <p:spPr>
          <a:xfrm>
            <a:off x="4017484" y="2331837"/>
            <a:ext cx="1722984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0" u="none" strike="noStrike" cap="none" dirty="0">
                <a:solidFill>
                  <a:srgbClr val="00000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Application Server</a:t>
            </a:r>
            <a:endParaRPr sz="2000" dirty="0">
              <a:latin typeface="TH Sarabun New" panose="020B0500040200020003" pitchFamily="34" charset="-34"/>
              <a:ea typeface="Sarabun"/>
              <a:cs typeface="TH Sarabun New" panose="020B0500040200020003" pitchFamily="34" charset="-34"/>
              <a:sym typeface="Sarabun"/>
            </a:endParaRPr>
          </a:p>
        </p:txBody>
      </p:sp>
      <p:sp>
        <p:nvSpPr>
          <p:cNvPr id="12" name="Google Shape;235;p26">
            <a:extLst>
              <a:ext uri="{FF2B5EF4-FFF2-40B4-BE49-F238E27FC236}">
                <a16:creationId xmlns:a16="http://schemas.microsoft.com/office/drawing/2014/main" id="{DCA76C3F-990B-4E0D-895F-8F1779EEE257}"/>
              </a:ext>
            </a:extLst>
          </p:cNvPr>
          <p:cNvSpPr txBox="1"/>
          <p:nvPr/>
        </p:nvSpPr>
        <p:spPr>
          <a:xfrm>
            <a:off x="4017484" y="4384547"/>
            <a:ext cx="2046587" cy="2616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0" u="none" strike="noStrike" cap="none" dirty="0">
                <a:solidFill>
                  <a:schemeClr val="bg1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Business Logic Layer</a:t>
            </a:r>
            <a:endParaRPr b="1" dirty="0">
              <a:solidFill>
                <a:schemeClr val="bg1"/>
              </a:solidFill>
              <a:latin typeface="TH Sarabun New" panose="020B0500040200020003" pitchFamily="34" charset="-34"/>
              <a:ea typeface="Sarabun"/>
              <a:cs typeface="TH Sarabun New" panose="020B0500040200020003" pitchFamily="34" charset="-34"/>
              <a:sym typeface="Sarabun"/>
            </a:endParaRPr>
          </a:p>
        </p:txBody>
      </p:sp>
      <p:pic>
        <p:nvPicPr>
          <p:cNvPr id="13" name="Google Shape;236;p26">
            <a:extLst>
              <a:ext uri="{FF2B5EF4-FFF2-40B4-BE49-F238E27FC236}">
                <a16:creationId xmlns:a16="http://schemas.microsoft.com/office/drawing/2014/main" id="{DA6E9965-F66E-4343-998A-2E259DD1499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30002" y="2848048"/>
            <a:ext cx="1161900" cy="1161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237;p26">
            <a:extLst>
              <a:ext uri="{FF2B5EF4-FFF2-40B4-BE49-F238E27FC236}">
                <a16:creationId xmlns:a16="http://schemas.microsoft.com/office/drawing/2014/main" id="{C9118041-6825-4ABC-BDEE-C03B702E245D}"/>
              </a:ext>
            </a:extLst>
          </p:cNvPr>
          <p:cNvCxnSpPr/>
          <p:nvPr/>
        </p:nvCxnSpPr>
        <p:spPr>
          <a:xfrm>
            <a:off x="3476272" y="3428998"/>
            <a:ext cx="968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238;p26">
            <a:extLst>
              <a:ext uri="{FF2B5EF4-FFF2-40B4-BE49-F238E27FC236}">
                <a16:creationId xmlns:a16="http://schemas.microsoft.com/office/drawing/2014/main" id="{28C3A812-10D3-4018-9874-0A3D7331FCEF}"/>
              </a:ext>
            </a:extLst>
          </p:cNvPr>
          <p:cNvCxnSpPr/>
          <p:nvPr/>
        </p:nvCxnSpPr>
        <p:spPr>
          <a:xfrm>
            <a:off x="5575310" y="3428998"/>
            <a:ext cx="968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Google Shape;239;p26">
            <a:extLst>
              <a:ext uri="{FF2B5EF4-FFF2-40B4-BE49-F238E27FC236}">
                <a16:creationId xmlns:a16="http://schemas.microsoft.com/office/drawing/2014/main" id="{8AC7836A-814C-4D16-989B-7FCDC5F007A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7179" y="2848048"/>
            <a:ext cx="1161900" cy="1161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240;p26">
            <a:extLst>
              <a:ext uri="{FF2B5EF4-FFF2-40B4-BE49-F238E27FC236}">
                <a16:creationId xmlns:a16="http://schemas.microsoft.com/office/drawing/2014/main" id="{7ACFEA03-0539-4D05-B035-1BA66BCD0438}"/>
              </a:ext>
            </a:extLst>
          </p:cNvPr>
          <p:cNvCxnSpPr/>
          <p:nvPr/>
        </p:nvCxnSpPr>
        <p:spPr>
          <a:xfrm>
            <a:off x="7689985" y="3428998"/>
            <a:ext cx="968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41;p26">
            <a:extLst>
              <a:ext uri="{FF2B5EF4-FFF2-40B4-BE49-F238E27FC236}">
                <a16:creationId xmlns:a16="http://schemas.microsoft.com/office/drawing/2014/main" id="{BB3005BE-983B-46B9-8F4A-654983C3065E}"/>
              </a:ext>
            </a:extLst>
          </p:cNvPr>
          <p:cNvSpPr txBox="1"/>
          <p:nvPr/>
        </p:nvSpPr>
        <p:spPr>
          <a:xfrm>
            <a:off x="8595476" y="4378026"/>
            <a:ext cx="1645283" cy="2616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Data Storage</a:t>
            </a:r>
            <a:endParaRPr b="1" dirty="0">
              <a:solidFill>
                <a:schemeClr val="bg1"/>
              </a:solidFill>
              <a:latin typeface="TH Sarabun New" panose="020B0500040200020003" pitchFamily="34" charset="-34"/>
              <a:ea typeface="Sarabun"/>
              <a:cs typeface="TH Sarabun New" panose="020B0500040200020003" pitchFamily="34" charset="-34"/>
              <a:sym typeface="Sarabun"/>
            </a:endParaRPr>
          </a:p>
        </p:txBody>
      </p:sp>
      <p:sp>
        <p:nvSpPr>
          <p:cNvPr id="19" name="Google Shape;242;p26">
            <a:extLst>
              <a:ext uri="{FF2B5EF4-FFF2-40B4-BE49-F238E27FC236}">
                <a16:creationId xmlns:a16="http://schemas.microsoft.com/office/drawing/2014/main" id="{37ACF6E1-C1B4-43E2-906C-7526B4885826}"/>
              </a:ext>
            </a:extLst>
          </p:cNvPr>
          <p:cNvSpPr txBox="1"/>
          <p:nvPr/>
        </p:nvSpPr>
        <p:spPr>
          <a:xfrm>
            <a:off x="8687618" y="2331837"/>
            <a:ext cx="1461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Cloud Storage</a:t>
            </a:r>
            <a:endParaRPr sz="2000">
              <a:latin typeface="TH Sarabun New" panose="020B0500040200020003" pitchFamily="34" charset="-34"/>
              <a:ea typeface="Sarabun"/>
              <a:cs typeface="TH Sarabun New" panose="020B0500040200020003" pitchFamily="34" charset="-34"/>
              <a:sym typeface="Sarabun"/>
            </a:endParaRPr>
          </a:p>
        </p:txBody>
      </p:sp>
      <p:pic>
        <p:nvPicPr>
          <p:cNvPr id="20" name="Google Shape;243;p26">
            <a:extLst>
              <a:ext uri="{FF2B5EF4-FFF2-40B4-BE49-F238E27FC236}">
                <a16:creationId xmlns:a16="http://schemas.microsoft.com/office/drawing/2014/main" id="{A22AD566-FE4E-4686-92ED-7C3A077AD92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1330" y="2893487"/>
            <a:ext cx="1071025" cy="10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44;p26">
            <a:extLst>
              <a:ext uri="{FF2B5EF4-FFF2-40B4-BE49-F238E27FC236}">
                <a16:creationId xmlns:a16="http://schemas.microsoft.com/office/drawing/2014/main" id="{DE0C7CE7-9F1F-48B4-9093-BBDB231BC9B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8043" y="2820424"/>
            <a:ext cx="1217149" cy="1217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631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715A-A7F4-4ABB-9681-9715D491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2A7E7-0D6C-4DA9-8E2F-431AB893E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2983301"/>
          </a:xfrm>
        </p:spPr>
        <p:txBody>
          <a:bodyPr>
            <a:normAutofit/>
          </a:bodyPr>
          <a:lstStyle/>
          <a:p>
            <a:r>
              <a:rPr lang="en-AU" dirty="0"/>
              <a:t>REST (Representation State Transfer)</a:t>
            </a:r>
          </a:p>
          <a:p>
            <a:pPr lvl="1"/>
            <a:r>
              <a:rPr lang="th-TH" dirty="0"/>
              <a:t>รูปแบบการสื่อสารผ่านโปรโตคอล</a:t>
            </a:r>
            <a:r>
              <a:rPr lang="en-AU" dirty="0"/>
              <a:t> HTTP</a:t>
            </a:r>
            <a:endParaRPr lang="th-TH" dirty="0"/>
          </a:p>
          <a:p>
            <a:pPr lvl="1"/>
            <a:r>
              <a:rPr lang="th-TH" dirty="0"/>
              <a:t>มีการจัดเตรียมช่องทางการติดต่อเอาไว้ล่วงหน้า</a:t>
            </a:r>
            <a:r>
              <a:rPr lang="en-AU" dirty="0"/>
              <a:t> (Endpoint)</a:t>
            </a:r>
            <a:r>
              <a:rPr lang="th-TH" dirty="0"/>
              <a:t> เช่น</a:t>
            </a:r>
          </a:p>
          <a:p>
            <a:pPr lvl="2"/>
            <a:r>
              <a:rPr lang="th-TH" dirty="0"/>
              <a:t>เตรียม </a:t>
            </a:r>
            <a:r>
              <a:rPr lang="en-AU" dirty="0"/>
              <a:t>API</a:t>
            </a:r>
            <a:r>
              <a:rPr lang="th-TH" dirty="0"/>
              <a:t> สำหรับการอ่านข้อมูล </a:t>
            </a:r>
            <a:r>
              <a:rPr lang="en-AU" dirty="0"/>
              <a:t>(read)</a:t>
            </a:r>
            <a:r>
              <a:rPr lang="th-TH" dirty="0"/>
              <a:t> การเขียนข้อมูล</a:t>
            </a:r>
            <a:r>
              <a:rPr lang="en-AU" dirty="0"/>
              <a:t> (write)</a:t>
            </a:r>
            <a:r>
              <a:rPr lang="th-TH" dirty="0"/>
              <a:t> การปรับปรุงข้อมูล</a:t>
            </a:r>
            <a:r>
              <a:rPr lang="en-AU" dirty="0"/>
              <a:t> (update)</a:t>
            </a:r>
            <a:r>
              <a:rPr lang="th-TH" dirty="0"/>
              <a:t> หรือการลบข้อมูล</a:t>
            </a:r>
            <a:r>
              <a:rPr lang="en-AU" dirty="0"/>
              <a:t> (delete)</a:t>
            </a:r>
          </a:p>
          <a:p>
            <a:endParaRPr lang="en-AU" dirty="0"/>
          </a:p>
          <a:p>
            <a:r>
              <a:rPr lang="th-TH" dirty="0"/>
              <a:t>การติดต่อสื่อสารระหว่าง</a:t>
            </a:r>
            <a:r>
              <a:rPr lang="en-AU" dirty="0"/>
              <a:t> client</a:t>
            </a:r>
            <a:r>
              <a:rPr lang="th-TH" dirty="0"/>
              <a:t> กับ</a:t>
            </a:r>
            <a:r>
              <a:rPr lang="en-AU" dirty="0"/>
              <a:t> server</a:t>
            </a:r>
            <a:r>
              <a:rPr lang="th-TH" dirty="0"/>
              <a:t> แบบปกติทั่วไป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61D58-6A8D-4843-98A7-B48C1544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16</a:t>
            </a:fld>
            <a:endParaRPr lang="en-A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9851B3-579E-48F6-AE54-26EDB2ECA6B0}"/>
              </a:ext>
            </a:extLst>
          </p:cNvPr>
          <p:cNvGrpSpPr/>
          <p:nvPr/>
        </p:nvGrpSpPr>
        <p:grpSpPr>
          <a:xfrm>
            <a:off x="3194191" y="4136065"/>
            <a:ext cx="6120123" cy="1910025"/>
            <a:chOff x="3194191" y="4136065"/>
            <a:chExt cx="6120123" cy="1910025"/>
          </a:xfrm>
        </p:grpSpPr>
        <p:sp>
          <p:nvSpPr>
            <p:cNvPr id="5" name="Google Shape;275;p28">
              <a:extLst>
                <a:ext uri="{FF2B5EF4-FFF2-40B4-BE49-F238E27FC236}">
                  <a16:creationId xmlns:a16="http://schemas.microsoft.com/office/drawing/2014/main" id="{0A6D011C-89B7-458A-8950-417C793EF6A4}"/>
                </a:ext>
              </a:extLst>
            </p:cNvPr>
            <p:cNvSpPr txBox="1"/>
            <p:nvPr/>
          </p:nvSpPr>
          <p:spPr>
            <a:xfrm>
              <a:off x="3471991" y="4202528"/>
              <a:ext cx="993600" cy="3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 dirty="0">
                  <a:solidFill>
                    <a:srgbClr val="000000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Client</a:t>
              </a:r>
              <a:endParaRPr sz="2000" b="1" dirty="0"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  <p:sp>
          <p:nvSpPr>
            <p:cNvPr id="6" name="Google Shape;278;p28">
              <a:extLst>
                <a:ext uri="{FF2B5EF4-FFF2-40B4-BE49-F238E27FC236}">
                  <a16:creationId xmlns:a16="http://schemas.microsoft.com/office/drawing/2014/main" id="{77212058-A74A-496C-93C4-451A24D51146}"/>
                </a:ext>
              </a:extLst>
            </p:cNvPr>
            <p:cNvSpPr txBox="1"/>
            <p:nvPr/>
          </p:nvSpPr>
          <p:spPr>
            <a:xfrm>
              <a:off x="7366314" y="4136065"/>
              <a:ext cx="1948000" cy="3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 dirty="0">
                  <a:solidFill>
                    <a:srgbClr val="000000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Application Server</a:t>
              </a:r>
              <a:endParaRPr sz="2000" b="1" dirty="0"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  <p:pic>
          <p:nvPicPr>
            <p:cNvPr id="7" name="Google Shape;280;p28">
              <a:extLst>
                <a:ext uri="{FF2B5EF4-FFF2-40B4-BE49-F238E27FC236}">
                  <a16:creationId xmlns:a16="http://schemas.microsoft.com/office/drawing/2014/main" id="{71DF8CE3-E677-4744-9594-D8FAE5B40904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194191" y="4460057"/>
              <a:ext cx="1549200" cy="1549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Google Shape;281;p28">
              <a:extLst>
                <a:ext uri="{FF2B5EF4-FFF2-40B4-BE49-F238E27FC236}">
                  <a16:creationId xmlns:a16="http://schemas.microsoft.com/office/drawing/2014/main" id="{94823F97-0163-4D00-B77D-8642E8D7764E}"/>
                </a:ext>
              </a:extLst>
            </p:cNvPr>
            <p:cNvCxnSpPr>
              <a:cxnSpLocks/>
            </p:cNvCxnSpPr>
            <p:nvPr/>
          </p:nvCxnSpPr>
          <p:spPr>
            <a:xfrm>
              <a:off x="4743391" y="4968842"/>
              <a:ext cx="2711400" cy="0"/>
            </a:xfrm>
            <a:prstGeom prst="straightConnector1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9" name="Google Shape;288;p28">
              <a:extLst>
                <a:ext uri="{FF2B5EF4-FFF2-40B4-BE49-F238E27FC236}">
                  <a16:creationId xmlns:a16="http://schemas.microsoft.com/office/drawing/2014/main" id="{18D786F0-A1D4-4B7F-8033-D96E4660CED0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54791" y="4423225"/>
              <a:ext cx="1622865" cy="162286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Google Shape;281;p28">
              <a:extLst>
                <a:ext uri="{FF2B5EF4-FFF2-40B4-BE49-F238E27FC236}">
                  <a16:creationId xmlns:a16="http://schemas.microsoft.com/office/drawing/2014/main" id="{25240ADC-7006-4D90-B891-E0FA756E634D}"/>
                </a:ext>
              </a:extLst>
            </p:cNvPr>
            <p:cNvCxnSpPr>
              <a:cxnSpLocks/>
            </p:cNvCxnSpPr>
            <p:nvPr/>
          </p:nvCxnSpPr>
          <p:spPr>
            <a:xfrm>
              <a:off x="4743391" y="5535912"/>
              <a:ext cx="2711400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13" name="Google Shape;278;p28">
              <a:extLst>
                <a:ext uri="{FF2B5EF4-FFF2-40B4-BE49-F238E27FC236}">
                  <a16:creationId xmlns:a16="http://schemas.microsoft.com/office/drawing/2014/main" id="{CE5A580F-CA87-4A71-B984-66B6F3FB8FDC}"/>
                </a:ext>
              </a:extLst>
            </p:cNvPr>
            <p:cNvSpPr txBox="1"/>
            <p:nvPr/>
          </p:nvSpPr>
          <p:spPr>
            <a:xfrm>
              <a:off x="5125091" y="4519430"/>
              <a:ext cx="1948000" cy="3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AU" sz="2000" b="1" dirty="0">
                  <a:solidFill>
                    <a:srgbClr val="00B050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HTTP Request</a:t>
              </a:r>
              <a:endParaRPr sz="2000" b="1" dirty="0">
                <a:solidFill>
                  <a:srgbClr val="00B05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  <p:sp>
          <p:nvSpPr>
            <p:cNvPr id="14" name="Google Shape;278;p28">
              <a:extLst>
                <a:ext uri="{FF2B5EF4-FFF2-40B4-BE49-F238E27FC236}">
                  <a16:creationId xmlns:a16="http://schemas.microsoft.com/office/drawing/2014/main" id="{CA45D078-CF31-4913-9A47-250A9E0CDB52}"/>
                </a:ext>
              </a:extLst>
            </p:cNvPr>
            <p:cNvSpPr txBox="1"/>
            <p:nvPr/>
          </p:nvSpPr>
          <p:spPr>
            <a:xfrm>
              <a:off x="5080852" y="5624773"/>
              <a:ext cx="1948000" cy="3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AU" sz="2000" b="1" dirty="0">
                  <a:solidFill>
                    <a:srgbClr val="FF0000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HTTP Response</a:t>
              </a:r>
              <a:endParaRPr sz="2000" b="1" dirty="0">
                <a:solidFill>
                  <a:srgbClr val="FF000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FD1EAD-EF68-4747-B41B-429A7DF46FE6}"/>
              </a:ext>
            </a:extLst>
          </p:cNvPr>
          <p:cNvSpPr txBox="1"/>
          <p:nvPr/>
        </p:nvSpPr>
        <p:spPr>
          <a:xfrm>
            <a:off x="2286206" y="6460529"/>
            <a:ext cx="7874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REST</a:t>
            </a:r>
            <a:r>
              <a:rPr lang="en-AU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th-TH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“</a:t>
            </a:r>
            <a:r>
              <a:rPr lang="th-TH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รูปแบบสถาปัตยกรรม</a:t>
            </a:r>
            <a:r>
              <a:rPr lang="th-TH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” ที่ใช้ประโยชน์จากเทคโนโลยี </a:t>
            </a:r>
            <a:r>
              <a:rPr lang="en-AU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Web protocol</a:t>
            </a:r>
            <a:r>
              <a:rPr lang="en-AU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th-TH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เพื่อใช้ในการสร้าง </a:t>
            </a:r>
            <a:r>
              <a:rPr lang="en-AU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Web Service</a:t>
            </a:r>
            <a:endParaRPr lang="en-AU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04112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715A-A7F4-4ABB-9681-9715D491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2A7E7-0D6C-4DA9-8E2F-431AB893E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515600" cy="736394"/>
          </a:xfrm>
        </p:spPr>
        <p:txBody>
          <a:bodyPr>
            <a:normAutofit/>
          </a:bodyPr>
          <a:lstStyle/>
          <a:p>
            <a:r>
              <a:rPr lang="th-TH" dirty="0"/>
              <a:t>การติดต่อสื่อสารระหว่าง </a:t>
            </a:r>
            <a:r>
              <a:rPr lang="en-AU" dirty="0"/>
              <a:t>client </a:t>
            </a:r>
            <a:r>
              <a:rPr lang="th-TH" dirty="0"/>
              <a:t>กับ </a:t>
            </a:r>
            <a:r>
              <a:rPr lang="en-AU" dirty="0"/>
              <a:t>server </a:t>
            </a:r>
            <a:r>
              <a:rPr lang="th-TH" dirty="0"/>
              <a:t>แบบ</a:t>
            </a:r>
            <a:r>
              <a:rPr lang="en-AU" dirty="0"/>
              <a:t> REST (Representation State Transfer)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61D58-6A8D-4843-98A7-B48C1544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17</a:t>
            </a:fld>
            <a:endParaRPr lang="en-AU"/>
          </a:p>
        </p:txBody>
      </p:sp>
      <p:sp>
        <p:nvSpPr>
          <p:cNvPr id="5" name="Google Shape;275;p28">
            <a:extLst>
              <a:ext uri="{FF2B5EF4-FFF2-40B4-BE49-F238E27FC236}">
                <a16:creationId xmlns:a16="http://schemas.microsoft.com/office/drawing/2014/main" id="{0A6D011C-89B7-458A-8950-417C793EF6A4}"/>
              </a:ext>
            </a:extLst>
          </p:cNvPr>
          <p:cNvSpPr txBox="1"/>
          <p:nvPr/>
        </p:nvSpPr>
        <p:spPr>
          <a:xfrm>
            <a:off x="414690" y="4543314"/>
            <a:ext cx="2344019" cy="354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AU" sz="2000" b="1" dirty="0">
                <a:solidFill>
                  <a:srgbClr val="00000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Sent a request</a:t>
            </a:r>
            <a:endParaRPr sz="2000" b="1" dirty="0">
              <a:latin typeface="TH Sarabun New" panose="020B0500040200020003" pitchFamily="34" charset="-34"/>
              <a:ea typeface="Sarabun"/>
              <a:cs typeface="TH Sarabun New" panose="020B0500040200020003" pitchFamily="34" charset="-34"/>
              <a:sym typeface="Sarabun"/>
            </a:endParaRPr>
          </a:p>
        </p:txBody>
      </p:sp>
      <p:sp>
        <p:nvSpPr>
          <p:cNvPr id="6" name="Google Shape;278;p28">
            <a:extLst>
              <a:ext uri="{FF2B5EF4-FFF2-40B4-BE49-F238E27FC236}">
                <a16:creationId xmlns:a16="http://schemas.microsoft.com/office/drawing/2014/main" id="{77212058-A74A-496C-93C4-451A24D51146}"/>
              </a:ext>
            </a:extLst>
          </p:cNvPr>
          <p:cNvSpPr txBox="1"/>
          <p:nvPr/>
        </p:nvSpPr>
        <p:spPr>
          <a:xfrm>
            <a:off x="9025842" y="1528334"/>
            <a:ext cx="1948000" cy="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 b="1" dirty="0">
                <a:solidFill>
                  <a:srgbClr val="00000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Application Server</a:t>
            </a:r>
            <a:endParaRPr sz="2000" b="1" dirty="0">
              <a:latin typeface="TH Sarabun New" panose="020B0500040200020003" pitchFamily="34" charset="-34"/>
              <a:ea typeface="Sarabun"/>
              <a:cs typeface="TH Sarabun New" panose="020B0500040200020003" pitchFamily="34" charset="-34"/>
              <a:sym typeface="Sarabun"/>
            </a:endParaRPr>
          </a:p>
        </p:txBody>
      </p:sp>
      <p:pic>
        <p:nvPicPr>
          <p:cNvPr id="7" name="Google Shape;280;p28">
            <a:extLst>
              <a:ext uri="{FF2B5EF4-FFF2-40B4-BE49-F238E27FC236}">
                <a16:creationId xmlns:a16="http://schemas.microsoft.com/office/drawing/2014/main" id="{71DF8CE3-E677-4744-9594-D8FAE5B4090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7728" y="2168067"/>
            <a:ext cx="2089550" cy="22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88;p28">
            <a:extLst>
              <a:ext uri="{FF2B5EF4-FFF2-40B4-BE49-F238E27FC236}">
                <a16:creationId xmlns:a16="http://schemas.microsoft.com/office/drawing/2014/main" id="{18D786F0-A1D4-4B7F-8033-D96E4660CED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4319" y="2200683"/>
            <a:ext cx="2089550" cy="22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78;p28">
            <a:extLst>
              <a:ext uri="{FF2B5EF4-FFF2-40B4-BE49-F238E27FC236}">
                <a16:creationId xmlns:a16="http://schemas.microsoft.com/office/drawing/2014/main" id="{7F647B2B-B0E6-4DA6-95DA-CB75F17C695C}"/>
              </a:ext>
            </a:extLst>
          </p:cNvPr>
          <p:cNvSpPr txBox="1"/>
          <p:nvPr/>
        </p:nvSpPr>
        <p:spPr>
          <a:xfrm>
            <a:off x="5023867" y="1540359"/>
            <a:ext cx="1948000" cy="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AU" sz="2000" b="1" dirty="0">
                <a:solidFill>
                  <a:srgbClr val="00000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HTTP Methods</a:t>
            </a:r>
            <a:endParaRPr sz="2000" b="1" dirty="0">
              <a:latin typeface="TH Sarabun New" panose="020B0500040200020003" pitchFamily="34" charset="-34"/>
              <a:ea typeface="Sarabun"/>
              <a:cs typeface="TH Sarabun New" panose="020B0500040200020003" pitchFamily="34" charset="-34"/>
              <a:sym typeface="Sarabun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6E0686-62AB-4703-98CC-321BC2D9F33F}"/>
              </a:ext>
            </a:extLst>
          </p:cNvPr>
          <p:cNvSpPr/>
          <p:nvPr/>
        </p:nvSpPr>
        <p:spPr>
          <a:xfrm>
            <a:off x="5094159" y="2127411"/>
            <a:ext cx="1763571" cy="57722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D45493-C1D3-4FC8-AD93-FF4EB9BFA800}"/>
              </a:ext>
            </a:extLst>
          </p:cNvPr>
          <p:cNvSpPr/>
          <p:nvPr/>
        </p:nvSpPr>
        <p:spPr>
          <a:xfrm>
            <a:off x="5094159" y="2871771"/>
            <a:ext cx="1763571" cy="57722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4010B1-A46A-4655-A44C-8442E7FC7A57}"/>
              </a:ext>
            </a:extLst>
          </p:cNvPr>
          <p:cNvSpPr/>
          <p:nvPr/>
        </p:nvSpPr>
        <p:spPr>
          <a:xfrm>
            <a:off x="5094159" y="3616131"/>
            <a:ext cx="1763571" cy="57722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PUT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92258A2-E7CD-4B51-A031-336E3AD87AA0}"/>
              </a:ext>
            </a:extLst>
          </p:cNvPr>
          <p:cNvSpPr/>
          <p:nvPr/>
        </p:nvSpPr>
        <p:spPr>
          <a:xfrm>
            <a:off x="5094159" y="4360491"/>
            <a:ext cx="1763571" cy="57722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DELETE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72A0A9-B882-43E9-80A6-EA2BB3AC5B4D}"/>
              </a:ext>
            </a:extLst>
          </p:cNvPr>
          <p:cNvCxnSpPr>
            <a:cxnSpLocks/>
          </p:cNvCxnSpPr>
          <p:nvPr/>
        </p:nvCxnSpPr>
        <p:spPr>
          <a:xfrm>
            <a:off x="2767278" y="3182103"/>
            <a:ext cx="2089550" cy="0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A55CB3-7EEF-48E6-A77A-5CBC9F71772C}"/>
              </a:ext>
            </a:extLst>
          </p:cNvPr>
          <p:cNvCxnSpPr>
            <a:cxnSpLocks/>
          </p:cNvCxnSpPr>
          <p:nvPr/>
        </p:nvCxnSpPr>
        <p:spPr>
          <a:xfrm>
            <a:off x="7162068" y="3152299"/>
            <a:ext cx="2089550" cy="0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75;p28">
            <a:extLst>
              <a:ext uri="{FF2B5EF4-FFF2-40B4-BE49-F238E27FC236}">
                <a16:creationId xmlns:a16="http://schemas.microsoft.com/office/drawing/2014/main" id="{EA02016C-D706-43D0-BB44-378EF66C3DD9}"/>
              </a:ext>
            </a:extLst>
          </p:cNvPr>
          <p:cNvSpPr txBox="1"/>
          <p:nvPr/>
        </p:nvSpPr>
        <p:spPr>
          <a:xfrm>
            <a:off x="2914865" y="2704632"/>
            <a:ext cx="1941963" cy="354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AU" sz="2000" b="1" dirty="0">
                <a:solidFill>
                  <a:srgbClr val="00B05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JSON/XML</a:t>
            </a:r>
            <a:endParaRPr sz="2000" b="1" dirty="0">
              <a:solidFill>
                <a:srgbClr val="00B050"/>
              </a:solidFill>
              <a:latin typeface="TH Sarabun New" panose="020B0500040200020003" pitchFamily="34" charset="-34"/>
              <a:ea typeface="Sarabun"/>
              <a:cs typeface="TH Sarabun New" panose="020B0500040200020003" pitchFamily="34" charset="-34"/>
              <a:sym typeface="Sarabun"/>
            </a:endParaRPr>
          </a:p>
        </p:txBody>
      </p:sp>
      <p:sp>
        <p:nvSpPr>
          <p:cNvPr id="23" name="Google Shape;275;p28">
            <a:extLst>
              <a:ext uri="{FF2B5EF4-FFF2-40B4-BE49-F238E27FC236}">
                <a16:creationId xmlns:a16="http://schemas.microsoft.com/office/drawing/2014/main" id="{38944A42-EC7C-444A-AE85-24E9559985C6}"/>
              </a:ext>
            </a:extLst>
          </p:cNvPr>
          <p:cNvSpPr txBox="1"/>
          <p:nvPr/>
        </p:nvSpPr>
        <p:spPr>
          <a:xfrm>
            <a:off x="7242648" y="2636415"/>
            <a:ext cx="1941963" cy="354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AU" sz="2000" b="1" dirty="0">
                <a:solidFill>
                  <a:srgbClr val="00B05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HTTP/HTTPS</a:t>
            </a:r>
            <a:endParaRPr sz="2000" b="1" dirty="0">
              <a:solidFill>
                <a:srgbClr val="00B050"/>
              </a:solidFill>
              <a:latin typeface="TH Sarabun New" panose="020B0500040200020003" pitchFamily="34" charset="-34"/>
              <a:ea typeface="Sarabun"/>
              <a:cs typeface="TH Sarabun New" panose="020B0500040200020003" pitchFamily="34" charset="-34"/>
              <a:sym typeface="Sarabun"/>
            </a:endParaRPr>
          </a:p>
        </p:txBody>
      </p:sp>
      <p:sp>
        <p:nvSpPr>
          <p:cNvPr id="24" name="Google Shape;275;p28">
            <a:extLst>
              <a:ext uri="{FF2B5EF4-FFF2-40B4-BE49-F238E27FC236}">
                <a16:creationId xmlns:a16="http://schemas.microsoft.com/office/drawing/2014/main" id="{F6FB632B-DF2B-40BB-90BD-377AE24128A8}"/>
              </a:ext>
            </a:extLst>
          </p:cNvPr>
          <p:cNvSpPr txBox="1"/>
          <p:nvPr/>
        </p:nvSpPr>
        <p:spPr>
          <a:xfrm>
            <a:off x="633251" y="1687450"/>
            <a:ext cx="2344019" cy="354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 b="1" dirty="0">
                <a:solidFill>
                  <a:srgbClr val="00000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Client</a:t>
            </a:r>
            <a:endParaRPr sz="2000" b="1" dirty="0">
              <a:latin typeface="TH Sarabun New" panose="020B0500040200020003" pitchFamily="34" charset="-34"/>
              <a:ea typeface="Sarabun"/>
              <a:cs typeface="TH Sarabun New" panose="020B0500040200020003" pitchFamily="34" charset="-34"/>
              <a:sym typeface="Sarabun"/>
            </a:endParaRPr>
          </a:p>
        </p:txBody>
      </p:sp>
      <p:sp>
        <p:nvSpPr>
          <p:cNvPr id="25" name="Google Shape;275;p28">
            <a:extLst>
              <a:ext uri="{FF2B5EF4-FFF2-40B4-BE49-F238E27FC236}">
                <a16:creationId xmlns:a16="http://schemas.microsoft.com/office/drawing/2014/main" id="{26EC581F-9281-4C62-BA03-612A8EA3D3D7}"/>
              </a:ext>
            </a:extLst>
          </p:cNvPr>
          <p:cNvSpPr txBox="1"/>
          <p:nvPr/>
        </p:nvSpPr>
        <p:spPr>
          <a:xfrm>
            <a:off x="8827832" y="4623402"/>
            <a:ext cx="2344019" cy="354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AU" sz="2000" b="1" dirty="0">
                <a:solidFill>
                  <a:srgbClr val="00000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Sent a response</a:t>
            </a:r>
            <a:endParaRPr sz="2000" b="1" dirty="0">
              <a:latin typeface="TH Sarabun New" panose="020B0500040200020003" pitchFamily="34" charset="-34"/>
              <a:ea typeface="Sarabun"/>
              <a:cs typeface="TH Sarabun New" panose="020B0500040200020003" pitchFamily="34" charset="-34"/>
              <a:sym typeface="Sarabun"/>
            </a:endParaRPr>
          </a:p>
        </p:txBody>
      </p:sp>
      <p:sp>
        <p:nvSpPr>
          <p:cNvPr id="26" name="Google Shape;275;p28">
            <a:extLst>
              <a:ext uri="{FF2B5EF4-FFF2-40B4-BE49-F238E27FC236}">
                <a16:creationId xmlns:a16="http://schemas.microsoft.com/office/drawing/2014/main" id="{693E1ACF-1293-4637-938D-D4C2DF0D87A0}"/>
              </a:ext>
            </a:extLst>
          </p:cNvPr>
          <p:cNvSpPr txBox="1"/>
          <p:nvPr/>
        </p:nvSpPr>
        <p:spPr>
          <a:xfrm>
            <a:off x="4803934" y="5104851"/>
            <a:ext cx="2344019" cy="354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AU" sz="2000" b="1" dirty="0">
                <a:solidFill>
                  <a:srgbClr val="00000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API</a:t>
            </a:r>
            <a:endParaRPr sz="2000" b="1" dirty="0">
              <a:latin typeface="TH Sarabun New" panose="020B0500040200020003" pitchFamily="34" charset="-34"/>
              <a:ea typeface="Sarabun"/>
              <a:cs typeface="TH Sarabun New" panose="020B0500040200020003" pitchFamily="34" charset="-34"/>
              <a:sym typeface="Sarabun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DC345-A141-4A8F-BFD0-1035A2A481D0}"/>
              </a:ext>
            </a:extLst>
          </p:cNvPr>
          <p:cNvSpPr txBox="1"/>
          <p:nvPr/>
        </p:nvSpPr>
        <p:spPr>
          <a:xfrm>
            <a:off x="929175" y="5494778"/>
            <a:ext cx="103336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</a:t>
            </a:r>
            <a:r>
              <a:rPr lang="en-AU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eb Service</a:t>
            </a:r>
            <a:r>
              <a:rPr lang="en-AU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th-TH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ที่ใช้ </a:t>
            </a:r>
            <a:r>
              <a:rPr lang="en-AU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REST architectural style</a:t>
            </a:r>
            <a:r>
              <a:rPr lang="en-AU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th-TH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เป็นที่รู้จักกันในชื่อ </a:t>
            </a:r>
            <a:r>
              <a:rPr lang="en-AU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RESTful web services (RWS)</a:t>
            </a:r>
            <a:r>
              <a:rPr lang="en-AU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RESTful Web service </a:t>
            </a:r>
            <a:r>
              <a:rPr lang="th-TH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อนุญาตให้ระบบ </a:t>
            </a:r>
            <a:r>
              <a:rPr lang="en-AU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Request</a:t>
            </a:r>
            <a:r>
              <a:rPr lang="en-AU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th-TH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และเข้าถึง </a:t>
            </a:r>
            <a:r>
              <a:rPr lang="en-AU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Resource</a:t>
            </a:r>
            <a:r>
              <a:rPr lang="en-AU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th-TH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บนเว็บโดยใช้ชุดคำสั่งที่กำหนดเอาไว้ล่วงหน้า </a:t>
            </a:r>
            <a:endParaRPr lang="en-AU" b="0" i="0" dirty="0">
              <a:solidFill>
                <a:srgbClr val="0070C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โดยที่การโต้ตอบของระบบที่ใช้ </a:t>
            </a:r>
            <a:r>
              <a:rPr lang="en-AU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REST</a:t>
            </a:r>
            <a:r>
              <a:rPr lang="en-AU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th-TH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จะอยู่บนพื้นฐานของ </a:t>
            </a:r>
            <a:r>
              <a:rPr lang="en-AU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Hypertext Transfer Protocol (HTTP).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Request</a:t>
            </a:r>
            <a:r>
              <a:rPr lang="en-AU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th-TH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จะส่งคำขอไปยัง </a:t>
            </a:r>
            <a:r>
              <a:rPr lang="en-AU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URI </a:t>
            </a:r>
            <a:r>
              <a:rPr lang="th-TH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ที่กำหนด และส่ง </a:t>
            </a:r>
            <a:r>
              <a:rPr lang="en-AU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response </a:t>
            </a:r>
            <a:r>
              <a:rPr lang="th-TH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กลับมาเป็นงาน</a:t>
            </a:r>
            <a:r>
              <a:rPr lang="en-AU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(Payload) </a:t>
            </a:r>
            <a:r>
              <a:rPr lang="th-TH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ในแบบ </a:t>
            </a:r>
            <a:r>
              <a:rPr lang="en-AU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HTML, XML, JSON </a:t>
            </a:r>
            <a:r>
              <a:rPr lang="th-TH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AU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format </a:t>
            </a:r>
            <a:r>
              <a:rPr lang="th-TH" b="0" i="0" dirty="0">
                <a:solidFill>
                  <a:srgbClr val="0070C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 ๆ</a:t>
            </a:r>
            <a:endParaRPr lang="en-AU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6499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14B5-D453-49ED-A2F2-CEDF2EE7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RESTful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BE797-81F7-4598-9DA3-91BB6F929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568711"/>
          </a:xfrm>
        </p:spPr>
        <p:txBody>
          <a:bodyPr>
            <a:normAutofit/>
          </a:bodyPr>
          <a:lstStyle/>
          <a:p>
            <a:r>
              <a:rPr lang="th-TH" dirty="0"/>
              <a:t>ประกอบด้วยข้อกำหนด 6 ประการ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b="1" dirty="0"/>
              <a:t>Client-server architecture</a:t>
            </a:r>
            <a:r>
              <a:rPr lang="en-AU" dirty="0"/>
              <a:t>: Client </a:t>
            </a:r>
            <a:r>
              <a:rPr lang="th-TH" dirty="0"/>
              <a:t>ไม่จำเป็นต้องรู้อะไรเกี่ยวกับ </a:t>
            </a:r>
            <a:r>
              <a:rPr lang="en-AU" dirty="0"/>
              <a:t>Business logic </a:t>
            </a:r>
            <a:r>
              <a:rPr lang="th-TH" dirty="0"/>
              <a:t>ภายใน ไม่มีหน้าที่เกี่ยวกับการจัดเก็บข้อมูล ส่วน </a:t>
            </a:r>
            <a:r>
              <a:rPr lang="en-AU" dirty="0"/>
              <a:t>Server </a:t>
            </a:r>
            <a:r>
              <a:rPr lang="th-TH" dirty="0"/>
              <a:t>มีหน้าที่เก็บ </a:t>
            </a:r>
            <a:r>
              <a:rPr lang="en-AU" dirty="0"/>
              <a:t>Resource </a:t>
            </a:r>
            <a:r>
              <a:rPr lang="th-TH" dirty="0"/>
              <a:t>และไม่จำเป็นต้องรู้อะไรเกี่ยวกับ </a:t>
            </a:r>
            <a:r>
              <a:rPr lang="en-AU" dirty="0"/>
              <a:t>UI Frontend </a:t>
            </a:r>
            <a:r>
              <a:rPr lang="th-TH" dirty="0"/>
              <a:t>หรือสถานะของผู้เรียก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b="1" dirty="0"/>
              <a:t>Statelessness</a:t>
            </a:r>
            <a:r>
              <a:rPr lang="en-AU" dirty="0"/>
              <a:t>: </a:t>
            </a:r>
            <a:r>
              <a:rPr lang="th-TH" dirty="0"/>
              <a:t>ส่ง </a:t>
            </a:r>
            <a:r>
              <a:rPr lang="en-AU" dirty="0"/>
              <a:t>Request </a:t>
            </a:r>
            <a:r>
              <a:rPr lang="th-TH" dirty="0"/>
              <a:t>รับ </a:t>
            </a:r>
            <a:r>
              <a:rPr lang="en-AU" dirty="0"/>
              <a:t>Response </a:t>
            </a:r>
            <a:r>
              <a:rPr lang="th-TH" dirty="0"/>
              <a:t>จาก </a:t>
            </a:r>
            <a:r>
              <a:rPr lang="en-AU" dirty="0"/>
              <a:t>Server </a:t>
            </a:r>
            <a:r>
              <a:rPr lang="th-TH" dirty="0"/>
              <a:t>แล้วเลิก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/>
              <a:t>Cacheability</a:t>
            </a:r>
            <a:r>
              <a:rPr lang="en-AU" dirty="0"/>
              <a:t>: </a:t>
            </a:r>
            <a:r>
              <a:rPr lang="th-TH" dirty="0"/>
              <a:t>สามารถ </a:t>
            </a:r>
            <a:r>
              <a:rPr lang="en-AU" dirty="0"/>
              <a:t>cache response </a:t>
            </a:r>
            <a:r>
              <a:rPr lang="th-TH" dirty="0"/>
              <a:t>ได้ การ </a:t>
            </a:r>
            <a:r>
              <a:rPr lang="en-AU" dirty="0"/>
              <a:t>Response </a:t>
            </a:r>
            <a:r>
              <a:rPr lang="th-TH" dirty="0"/>
              <a:t>จะต้องสามารถกำหนดได้ว่าจะ </a:t>
            </a:r>
            <a:r>
              <a:rPr lang="en-AU" dirty="0"/>
              <a:t>Cache </a:t>
            </a:r>
            <a:r>
              <a:rPr lang="th-TH" dirty="0"/>
              <a:t>หรือไม่ เพื่อป้องกันไม่ให้ </a:t>
            </a:r>
            <a:r>
              <a:rPr lang="en-AU" dirty="0"/>
              <a:t>User </a:t>
            </a:r>
            <a:r>
              <a:rPr lang="th-TH" dirty="0"/>
              <a:t>หรือ </a:t>
            </a:r>
            <a:r>
              <a:rPr lang="en-AU" dirty="0"/>
              <a:t>Client </a:t>
            </a:r>
            <a:r>
              <a:rPr lang="th-TH" dirty="0"/>
              <a:t>ได้รับข้อมูลเก่า </a:t>
            </a:r>
            <a:endParaRPr lang="en-AU" dirty="0"/>
          </a:p>
          <a:p>
            <a:pPr marL="971550" lvl="1" indent="-514350">
              <a:buFont typeface="+mj-lt"/>
              <a:buAutoNum type="arabicPeriod"/>
            </a:pPr>
            <a:r>
              <a:rPr lang="en-AU" b="1" dirty="0"/>
              <a:t>Layered system</a:t>
            </a:r>
            <a:r>
              <a:rPr lang="en-AU" dirty="0"/>
              <a:t>: </a:t>
            </a:r>
            <a:r>
              <a:rPr lang="th-TH" dirty="0"/>
              <a:t>ปกติ </a:t>
            </a:r>
            <a:r>
              <a:rPr lang="en-AU" dirty="0"/>
              <a:t>Client </a:t>
            </a:r>
            <a:r>
              <a:rPr lang="th-TH" dirty="0"/>
              <a:t>ไม่รู้ว่าที่ทำการเชื่อมต่อนั้น ได้เชื่อมต่อโดยตรงกับ </a:t>
            </a:r>
            <a:r>
              <a:rPr lang="en-AU" dirty="0"/>
              <a:t>Server </a:t>
            </a:r>
            <a:r>
              <a:rPr lang="th-TH" dirty="0"/>
              <a:t>ปลายทาง หรือไปยังตัวกลางอื่น ๆ ระหว่างทาง, </a:t>
            </a:r>
            <a:r>
              <a:rPr lang="en-AU" dirty="0"/>
              <a:t>Server </a:t>
            </a:r>
            <a:r>
              <a:rPr lang="th-TH" dirty="0"/>
              <a:t>ตัวกลางควรสามารถปรับปรุงความสามารถในการขยายระบบได้ โดยการใช้งาน</a:t>
            </a:r>
            <a:r>
              <a:rPr lang="th-TH" dirty="0" err="1"/>
              <a:t>การทำ</a:t>
            </a:r>
            <a:r>
              <a:rPr lang="th-TH" dirty="0"/>
              <a:t> </a:t>
            </a:r>
            <a:r>
              <a:rPr lang="en-AU" dirty="0"/>
              <a:t>Load balance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b="1" dirty="0"/>
              <a:t>Code on demand (optional): </a:t>
            </a:r>
            <a:r>
              <a:rPr lang="en-AU" dirty="0"/>
              <a:t>Server </a:t>
            </a:r>
            <a:r>
              <a:rPr lang="th-TH" dirty="0"/>
              <a:t>สามารถขยายได้ชั่วคราว หรือปรับแต่งการทำงานของไคลเอน</a:t>
            </a:r>
            <a:r>
              <a:rPr lang="th-TH" dirty="0" err="1"/>
              <a:t>ต์</a:t>
            </a:r>
            <a:r>
              <a:rPr lang="th-TH" dirty="0"/>
              <a:t>ได้ ตัวอย่างเช่น ทำ </a:t>
            </a:r>
            <a:r>
              <a:rPr lang="en-AU" dirty="0"/>
              <a:t>client-side scripts </a:t>
            </a:r>
            <a:r>
              <a:rPr lang="th-TH" dirty="0"/>
              <a:t>ใน </a:t>
            </a:r>
            <a:r>
              <a:rPr lang="en-AU" dirty="0"/>
              <a:t>JavaScript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b="1" dirty="0"/>
              <a:t>Uniform interface</a:t>
            </a:r>
            <a:r>
              <a:rPr lang="en-AU" dirty="0"/>
              <a:t>: </a:t>
            </a:r>
            <a:r>
              <a:rPr lang="th-TH" dirty="0"/>
              <a:t>ถือเป็นข้อสำคัญจะที่แยกระหว่าง </a:t>
            </a:r>
            <a:r>
              <a:rPr lang="en-AU" dirty="0"/>
              <a:t>REST API </a:t>
            </a:r>
            <a:r>
              <a:rPr lang="th-TH" dirty="0"/>
              <a:t>และ </a:t>
            </a:r>
            <a:r>
              <a:rPr lang="en-AU" dirty="0"/>
              <a:t>Non-REST API </a:t>
            </a:r>
            <a:r>
              <a:rPr lang="th-TH" dirty="0"/>
              <a:t>มันแสดงให้เห็นถึงวิธีการที่จะคุยกับ </a:t>
            </a:r>
            <a:r>
              <a:rPr lang="en-AU" dirty="0"/>
              <a:t>Server </a:t>
            </a:r>
            <a:r>
              <a:rPr lang="th-TH" dirty="0"/>
              <a:t>โดย</a:t>
            </a:r>
            <a:r>
              <a:rPr lang="th-TH" dirty="0">
                <a:solidFill>
                  <a:srgbClr val="FF0000"/>
                </a:solidFill>
              </a:rPr>
              <a:t>ไม่คำนึงถึงประเภทของอุปกรณ์ หรือประเภทของ </a:t>
            </a:r>
            <a:r>
              <a:rPr lang="en-AU" dirty="0">
                <a:solidFill>
                  <a:srgbClr val="FF0000"/>
                </a:solidFill>
              </a:rPr>
              <a:t>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4718C-32BB-4E2B-96AB-B2F3D9AE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489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9B9D-0033-4787-B8B1-8E1BCC33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REST vs RESTful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3491-B6AE-436B-A578-34434C5D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515600" cy="2462306"/>
          </a:xfrm>
        </p:spPr>
        <p:txBody>
          <a:bodyPr/>
          <a:lstStyle/>
          <a:p>
            <a:r>
              <a:rPr lang="en-AU" dirty="0"/>
              <a:t>REST </a:t>
            </a:r>
            <a:r>
              <a:rPr lang="th-TH" dirty="0"/>
              <a:t>เป็นรูปแบบของสถาปัตยกรรมซอฟต์แวร์ ที่ใช้ประโยชน์จากเทคโนโลยี </a:t>
            </a:r>
            <a:r>
              <a:rPr lang="en-AU" dirty="0"/>
              <a:t>Web protocol </a:t>
            </a:r>
            <a:r>
              <a:rPr lang="th-TH" dirty="0"/>
              <a:t>เพื่อใช้ในการสร้าง </a:t>
            </a:r>
            <a:r>
              <a:rPr lang="en-AU" dirty="0"/>
              <a:t>Web Service </a:t>
            </a:r>
          </a:p>
          <a:p>
            <a:r>
              <a:rPr lang="en-AU" dirty="0"/>
              <a:t>RESTful </a:t>
            </a:r>
            <a:r>
              <a:rPr lang="th-TH" dirty="0"/>
              <a:t>มักใช้เพื่ออ้างถึง </a:t>
            </a:r>
            <a:r>
              <a:rPr lang="en-AU" dirty="0"/>
              <a:t>Web Service </a:t>
            </a:r>
            <a:r>
              <a:rPr lang="th-TH" dirty="0"/>
              <a:t>ที่ใช้สถาปัตยกรรม </a:t>
            </a:r>
            <a:r>
              <a:rPr lang="en-AU" dirty="0"/>
              <a:t>REST</a:t>
            </a:r>
          </a:p>
          <a:p>
            <a:r>
              <a:rPr lang="en-AU" b="1" dirty="0"/>
              <a:t>REST</a:t>
            </a:r>
            <a:r>
              <a:rPr lang="en-AU" dirty="0"/>
              <a:t> </a:t>
            </a:r>
            <a:r>
              <a:rPr lang="th-TH" dirty="0"/>
              <a:t>เป็นกระบวนทางสถาปัตยกรรม หรือ </a:t>
            </a:r>
            <a:r>
              <a:rPr lang="en-AU" b="1" dirty="0"/>
              <a:t>architectural paradigm</a:t>
            </a:r>
            <a:r>
              <a:rPr lang="en-AU" dirty="0"/>
              <a:t>.</a:t>
            </a:r>
          </a:p>
          <a:p>
            <a:r>
              <a:rPr lang="en-AU" b="1" dirty="0"/>
              <a:t>RESTful</a:t>
            </a:r>
            <a:r>
              <a:rPr lang="en-AU" dirty="0"/>
              <a:t> </a:t>
            </a:r>
            <a:r>
              <a:rPr lang="th-TH" dirty="0"/>
              <a:t>เป็นการใช้ หรืออ้างถึงสถาปัตยกรรม หรือ </a:t>
            </a:r>
            <a:r>
              <a:rPr lang="en-AU" b="1" dirty="0"/>
              <a:t>using that paradigm</a:t>
            </a:r>
            <a:r>
              <a:rPr lang="en-AU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01073-0D37-4BA4-BC5D-9F97AA24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19</a:t>
            </a:fld>
            <a:endParaRPr lang="en-AU"/>
          </a:p>
        </p:txBody>
      </p:sp>
      <p:pic>
        <p:nvPicPr>
          <p:cNvPr id="1026" name="Picture 2" descr="restdesign">
            <a:extLst>
              <a:ext uri="{FF2B5EF4-FFF2-40B4-BE49-F238E27FC236}">
                <a16:creationId xmlns:a16="http://schemas.microsoft.com/office/drawing/2014/main" id="{46E04FF2-E839-4F73-A638-48A1FF314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35" y="3663558"/>
            <a:ext cx="3614996" cy="305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0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CD89-13E6-46D4-AC0A-A3FC4E18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12F8-A2A6-4B3A-934A-CA38F722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568711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Express</a:t>
            </a:r>
          </a:p>
          <a:p>
            <a:r>
              <a:rPr lang="en-AU" dirty="0"/>
              <a:t>REST (Representation State Transfer)</a:t>
            </a:r>
          </a:p>
          <a:p>
            <a:pPr lvl="1"/>
            <a:r>
              <a:rPr lang="en-AU" dirty="0"/>
              <a:t>Recap HTTP Request and HTTP Response</a:t>
            </a:r>
          </a:p>
          <a:p>
            <a:r>
              <a:rPr lang="en-AU" dirty="0"/>
              <a:t>Simple Web Server</a:t>
            </a:r>
          </a:p>
          <a:p>
            <a:pPr lvl="1"/>
            <a:r>
              <a:rPr lang="en-AU" dirty="0"/>
              <a:t>Install Express</a:t>
            </a:r>
          </a:p>
          <a:p>
            <a:pPr lvl="1"/>
            <a:r>
              <a:rPr lang="en-AU" dirty="0"/>
              <a:t>Initial Project</a:t>
            </a:r>
          </a:p>
          <a:p>
            <a:pPr lvl="1"/>
            <a:r>
              <a:rPr lang="en-AU" dirty="0"/>
              <a:t>Install Libraries and Dependencies</a:t>
            </a:r>
          </a:p>
          <a:p>
            <a:pPr lvl="1"/>
            <a:r>
              <a:rPr lang="en-AU" dirty="0"/>
              <a:t>Create Simple Web Server</a:t>
            </a:r>
          </a:p>
          <a:p>
            <a:r>
              <a:rPr lang="en-AU" dirty="0"/>
              <a:t>Routing</a:t>
            </a:r>
            <a:endParaRPr lang="th-TH" dirty="0"/>
          </a:p>
          <a:p>
            <a:pPr lvl="1"/>
            <a:r>
              <a:rPr lang="en-AU" dirty="0"/>
              <a:t>Basic Routing</a:t>
            </a:r>
          </a:p>
          <a:p>
            <a:pPr lvl="1"/>
            <a:r>
              <a:rPr lang="en-AU" dirty="0"/>
              <a:t>Express Routing</a:t>
            </a:r>
          </a:p>
          <a:p>
            <a:pPr lvl="1"/>
            <a:r>
              <a:rPr lang="en-AU" dirty="0"/>
              <a:t>Route Parameters</a:t>
            </a:r>
            <a:endParaRPr lang="th-TH" dirty="0"/>
          </a:p>
          <a:p>
            <a:r>
              <a:rPr lang="en-AU" dirty="0"/>
              <a:t>Postman</a:t>
            </a:r>
          </a:p>
          <a:p>
            <a:pPr lvl="1"/>
            <a:r>
              <a:rPr lang="en-AU" dirty="0"/>
              <a:t>Install Postman</a:t>
            </a:r>
          </a:p>
          <a:p>
            <a:pPr lvl="1"/>
            <a:r>
              <a:rPr lang="en-AU" dirty="0"/>
              <a:t>Testing HTTP Request</a:t>
            </a:r>
          </a:p>
          <a:p>
            <a:r>
              <a:rPr lang="en-AU" dirty="0"/>
              <a:t>Install </a:t>
            </a:r>
            <a:r>
              <a:rPr lang="en-AU" dirty="0" err="1"/>
              <a:t>nodemon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AC2CE-11D6-4620-A03E-7BBB93A3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8791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2FF218-5CF6-4C49-A8E0-173B2E8A4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AU" sz="7200"/>
              <a:t>Recap HTTP Request and HTTP Response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085A5-83F4-466C-B71C-09D6DFDD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51FF00-1CED-49B4-AB20-56DD39CB66AF}" type="slidenum">
              <a:rPr lang="en-AU" smtClean="0"/>
              <a:pPr>
                <a:spcAft>
                  <a:spcPts val="600"/>
                </a:spcAft>
              </a:pPr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0701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0E73-7F0B-494C-95A3-84E5815F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B0247-3FC4-4130-BC8C-2B5F87D62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AU" dirty="0"/>
              <a:t>HTTP Request </a:t>
            </a:r>
            <a:endParaRPr lang="th-TH" dirty="0"/>
          </a:p>
          <a:p>
            <a:pPr lvl="1" fontAlgn="base"/>
            <a:r>
              <a:rPr lang="th-TH" dirty="0"/>
              <a:t>การส่งคำขอไปยัง</a:t>
            </a:r>
            <a:r>
              <a:rPr lang="en-AU" dirty="0"/>
              <a:t> server</a:t>
            </a:r>
            <a:r>
              <a:rPr lang="th-TH" dirty="0"/>
              <a:t> เพื่อต้องการข้อมูล</a:t>
            </a:r>
          </a:p>
          <a:p>
            <a:pPr lvl="1" fontAlgn="base"/>
            <a:r>
              <a:rPr lang="th-TH" dirty="0"/>
              <a:t>ส่งจากฝั่ง</a:t>
            </a:r>
            <a:r>
              <a:rPr lang="en-AU" dirty="0"/>
              <a:t> Client</a:t>
            </a:r>
            <a:r>
              <a:rPr lang="th-TH" dirty="0"/>
              <a:t> ไปยัง</a:t>
            </a:r>
            <a:r>
              <a:rPr lang="en-AU" dirty="0"/>
              <a:t> Server</a:t>
            </a:r>
            <a:r>
              <a:rPr lang="th-TH" dirty="0"/>
              <a:t> เพื่อให้</a:t>
            </a:r>
            <a:r>
              <a:rPr lang="en-AU" dirty="0"/>
              <a:t> Server</a:t>
            </a:r>
            <a:r>
              <a:rPr lang="th-TH" dirty="0"/>
              <a:t> ส่งข้อมูลที่ต้องการกลับมา</a:t>
            </a:r>
          </a:p>
          <a:p>
            <a:pPr lvl="1" fontAlgn="base"/>
            <a:r>
              <a:rPr lang="th-TH" dirty="0"/>
              <a:t>เช่น </a:t>
            </a:r>
            <a:r>
              <a:rPr lang="en-AU" dirty="0"/>
              <a:t>Client </a:t>
            </a:r>
            <a:r>
              <a:rPr lang="th-TH" dirty="0"/>
              <a:t>ต้องการ หน้า </a:t>
            </a:r>
            <a:r>
              <a:rPr lang="en-AU" dirty="0"/>
              <a:t>home.html </a:t>
            </a:r>
            <a:r>
              <a:rPr lang="th-TH" dirty="0"/>
              <a:t>ก็จะส่งคำขอ </a:t>
            </a:r>
            <a:r>
              <a:rPr lang="en-AU" dirty="0"/>
              <a:t>GET /home -&gt; </a:t>
            </a:r>
            <a:r>
              <a:rPr lang="th-TH" dirty="0"/>
              <a:t>ไปที่เชิฟ</a:t>
            </a:r>
            <a:r>
              <a:rPr lang="th-TH" dirty="0" err="1"/>
              <a:t>เวอร์</a:t>
            </a:r>
            <a:r>
              <a:rPr lang="th-TH" dirty="0"/>
              <a:t> แล้วตอบกลับเป็น </a:t>
            </a:r>
            <a:r>
              <a:rPr lang="en-AU" dirty="0"/>
              <a:t>home.html </a:t>
            </a:r>
            <a:r>
              <a:rPr lang="th-TH" dirty="0"/>
              <a:t>ออกมา</a:t>
            </a:r>
            <a:endParaRPr lang="en-AU" dirty="0"/>
          </a:p>
          <a:p>
            <a:r>
              <a:rPr lang="en-AU" dirty="0"/>
              <a:t>HTTP Request </a:t>
            </a:r>
            <a:r>
              <a:rPr lang="th-TH" dirty="0"/>
              <a:t>ประกอบไปด้วย 2 ส่วน หลักๆ 	</a:t>
            </a:r>
          </a:p>
          <a:p>
            <a:pPr lvl="1"/>
            <a:r>
              <a:rPr lang="th-TH" dirty="0"/>
              <a:t>ส่วนหัว </a:t>
            </a:r>
            <a:r>
              <a:rPr lang="en-AU" dirty="0"/>
              <a:t>(Header)</a:t>
            </a:r>
          </a:p>
          <a:p>
            <a:pPr lvl="2"/>
            <a:r>
              <a:rPr lang="th-TH" dirty="0"/>
              <a:t>ส่วนคำร้องขอ ซึ่งรายละเอียด</a:t>
            </a:r>
            <a:r>
              <a:rPr lang="th-TH" dirty="0" err="1"/>
              <a:t>ต่างๆ</a:t>
            </a:r>
            <a:r>
              <a:rPr lang="th-TH" dirty="0"/>
              <a:t>จะถูกระบุในนี้ทั้งหมด</a:t>
            </a:r>
            <a:endParaRPr lang="en-AU" dirty="0"/>
          </a:p>
          <a:p>
            <a:pPr lvl="1"/>
            <a:r>
              <a:rPr lang="th-TH" dirty="0"/>
              <a:t>เนื้อหา</a:t>
            </a:r>
            <a:r>
              <a:rPr lang="en-AU" dirty="0"/>
              <a:t> (Body)</a:t>
            </a:r>
          </a:p>
          <a:p>
            <a:pPr lvl="2"/>
            <a:r>
              <a:rPr lang="th-TH" dirty="0"/>
              <a:t>ส่วนของเนื้อหา ในส่วนของ </a:t>
            </a:r>
            <a:r>
              <a:rPr lang="en-AU" dirty="0"/>
              <a:t>Request </a:t>
            </a:r>
            <a:r>
              <a:rPr lang="th-TH" dirty="0"/>
              <a:t>จะเรียกว่า </a:t>
            </a:r>
            <a:r>
              <a:rPr lang="en-AU" dirty="0"/>
              <a:t>Payload</a:t>
            </a:r>
            <a:endParaRPr lang="th-TH" dirty="0"/>
          </a:p>
          <a:p>
            <a:r>
              <a:rPr lang="en-AU" dirty="0"/>
              <a:t>HTTP Request </a:t>
            </a:r>
            <a:r>
              <a:rPr lang="th-TH" dirty="0"/>
              <a:t>จำเป็นต้องมีส่วนของ</a:t>
            </a:r>
            <a:r>
              <a:rPr lang="en-AU" dirty="0"/>
              <a:t> header</a:t>
            </a:r>
            <a:r>
              <a:rPr lang="th-TH" dirty="0"/>
              <a:t> เสมอ แต่บางกรณีอาจจะไม่มีส่วนของ</a:t>
            </a:r>
            <a:r>
              <a:rPr lang="en-AU" dirty="0"/>
              <a:t> body</a:t>
            </a:r>
            <a:r>
              <a:rPr lang="th-TH"/>
              <a:t> ก็ได้</a:t>
            </a:r>
            <a:endParaRPr lang="th-TH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0AFCA-A813-4C3D-B917-C2A8C04D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167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0E73-7F0B-494C-95A3-84E5815F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B0247-3FC4-4130-BC8C-2B5F87D62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th-TH" dirty="0"/>
              <a:t>ตัวอย่างของ </a:t>
            </a:r>
            <a:r>
              <a:rPr lang="en-AU" dirty="0"/>
              <a:t>Http Request Header </a:t>
            </a:r>
            <a:r>
              <a:rPr lang="th-TH" dirty="0"/>
              <a:t>ประกอบด้วย</a:t>
            </a:r>
          </a:p>
          <a:p>
            <a:pPr lvl="1"/>
            <a:r>
              <a:rPr lang="en-AU" dirty="0"/>
              <a:t>URL </a:t>
            </a:r>
            <a:r>
              <a:rPr lang="th-TH" dirty="0"/>
              <a:t>จะเป็นส่วนของ </a:t>
            </a:r>
            <a:r>
              <a:rPr lang="en-AU" dirty="0"/>
              <a:t>part </a:t>
            </a:r>
            <a:r>
              <a:rPr lang="th-TH" dirty="0"/>
              <a:t>ที่เราต้องการ </a:t>
            </a:r>
            <a:r>
              <a:rPr lang="en-AU" dirty="0"/>
              <a:t>request </a:t>
            </a:r>
            <a:r>
              <a:rPr lang="th-TH" dirty="0"/>
              <a:t>เช่น </a:t>
            </a:r>
            <a:r>
              <a:rPr lang="en-AU" dirty="0"/>
              <a:t>www.google.com</a:t>
            </a:r>
          </a:p>
          <a:p>
            <a:pPr lvl="1"/>
            <a:r>
              <a:rPr lang="en-AU" dirty="0"/>
              <a:t>METHOD </a:t>
            </a:r>
            <a:r>
              <a:rPr lang="th-TH" dirty="0"/>
              <a:t>จะมี </a:t>
            </a:r>
            <a:r>
              <a:rPr lang="en-AU" dirty="0"/>
              <a:t>GET POST PUT PACH </a:t>
            </a:r>
            <a:r>
              <a:rPr lang="th-TH" dirty="0"/>
              <a:t>และ</a:t>
            </a:r>
            <a:r>
              <a:rPr lang="en-AU" dirty="0"/>
              <a:t> DELETE</a:t>
            </a:r>
          </a:p>
          <a:p>
            <a:pPr lvl="1"/>
            <a:r>
              <a:rPr lang="en-AU" dirty="0"/>
              <a:t>CONTENT-TYPE </a:t>
            </a:r>
            <a:r>
              <a:rPr lang="th-TH" dirty="0"/>
              <a:t>จะบอกถึง ประเภทของ </a:t>
            </a:r>
            <a:r>
              <a:rPr lang="en-AU" dirty="0"/>
              <a:t>payload</a:t>
            </a:r>
          </a:p>
          <a:p>
            <a:pPr lvl="1"/>
            <a:r>
              <a:rPr lang="en-AU" dirty="0"/>
              <a:t>CONTENT-LENGTH </a:t>
            </a:r>
            <a:r>
              <a:rPr lang="th-TH" dirty="0"/>
              <a:t>ขนาดของ </a:t>
            </a:r>
            <a:r>
              <a:rPr lang="en-AU" dirty="0"/>
              <a:t>Payload</a:t>
            </a:r>
          </a:p>
          <a:p>
            <a:pPr lvl="1" fontAlgn="base"/>
            <a:endParaRPr lang="th-TH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0AFCA-A813-4C3D-B917-C2A8C04D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7437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0E73-7F0B-494C-95A3-84E5815F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HTTP 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B0247-3FC4-4130-BC8C-2B5F87D6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815084" cy="2813180"/>
          </a:xfrm>
        </p:spPr>
        <p:txBody>
          <a:bodyPr/>
          <a:lstStyle/>
          <a:p>
            <a:pPr fontAlgn="base"/>
            <a:r>
              <a:rPr lang="th-TH" dirty="0"/>
              <a:t>เมธอดในการร้องขอที่สำคัญ ๆ มี 4 เมธอด</a:t>
            </a:r>
            <a:endParaRPr lang="en-AU" dirty="0"/>
          </a:p>
          <a:p>
            <a:pPr lvl="1" fontAlgn="base"/>
            <a:r>
              <a:rPr lang="en-AU" dirty="0"/>
              <a:t>Get </a:t>
            </a:r>
            <a:r>
              <a:rPr lang="th-TH" dirty="0"/>
              <a:t>เป็นการร้องขอข้อมูลจาก </a:t>
            </a:r>
            <a:r>
              <a:rPr lang="en-AU" dirty="0"/>
              <a:t>resource</a:t>
            </a:r>
          </a:p>
          <a:p>
            <a:pPr lvl="1" fontAlgn="base"/>
            <a:r>
              <a:rPr lang="en-AU" dirty="0"/>
              <a:t>Post </a:t>
            </a:r>
            <a:r>
              <a:rPr lang="th-TH" dirty="0"/>
              <a:t>เป็นการสร้างข้อมูลใหม่ใน </a:t>
            </a:r>
            <a:r>
              <a:rPr lang="en-AU" dirty="0"/>
              <a:t>resource</a:t>
            </a:r>
          </a:p>
          <a:p>
            <a:pPr lvl="1" fontAlgn="base"/>
            <a:r>
              <a:rPr lang="en-AU" dirty="0"/>
              <a:t>Put </a:t>
            </a:r>
            <a:r>
              <a:rPr lang="th-TH" dirty="0"/>
              <a:t>เป็นการอัพเดตข้อมูลที่มีอยู่แล้ว หรือสร้างใหม่ </a:t>
            </a:r>
            <a:r>
              <a:rPr lang="en-AU" dirty="0"/>
              <a:t>resource </a:t>
            </a:r>
            <a:r>
              <a:rPr lang="th-TH" dirty="0"/>
              <a:t>(ต้องส่งข้อมูลเก่ามาทั้งหมด)</a:t>
            </a:r>
            <a:endParaRPr lang="en-AU" dirty="0"/>
          </a:p>
          <a:p>
            <a:pPr lvl="1" fontAlgn="base"/>
            <a:r>
              <a:rPr lang="en-AU" dirty="0"/>
              <a:t>Patch</a:t>
            </a:r>
            <a:r>
              <a:rPr lang="th-TH" dirty="0"/>
              <a:t> เป็นการ</a:t>
            </a:r>
            <a:r>
              <a:rPr lang="th-TH" dirty="0" err="1"/>
              <a:t>อัพ</a:t>
            </a:r>
            <a:r>
              <a:rPr lang="th-TH" dirty="0"/>
              <a:t>เดพข้อมูลที่มีอยู่ โดยข้อมูลที่</a:t>
            </a:r>
            <a:r>
              <a:rPr lang="th-TH" dirty="0">
                <a:solidFill>
                  <a:srgbClr val="FF0000"/>
                </a:solidFill>
              </a:rPr>
              <a:t>ส่งเข้ามาไม่จำเป็นต้องส่งเข้ามาทั้งหมด </a:t>
            </a:r>
            <a:r>
              <a:rPr lang="th-TH" dirty="0"/>
              <a:t>ส่งมาแค่</a:t>
            </a:r>
            <a:r>
              <a:rPr lang="th-TH" dirty="0" err="1"/>
              <a:t>ฟิ</a:t>
            </a:r>
            <a:r>
              <a:rPr lang="th-TH" dirty="0"/>
              <a:t>ลด์ที่ต้องการจะแก้ไขเท่านั้น </a:t>
            </a:r>
            <a:r>
              <a:rPr lang="th-TH" dirty="0" err="1"/>
              <a:t>ฟิ</a:t>
            </a:r>
            <a:r>
              <a:rPr lang="th-TH" dirty="0"/>
              <a:t>ลด</a:t>
            </a:r>
            <a:r>
              <a:rPr lang="th-TH" dirty="0" err="1"/>
              <a:t>์ไ</a:t>
            </a:r>
            <a:r>
              <a:rPr lang="th-TH" dirty="0"/>
              <a:t>หนที่ไม่ถูกส่งมาก็จะไม่ถูก</a:t>
            </a:r>
            <a:r>
              <a:rPr lang="en-AU" dirty="0"/>
              <a:t> update</a:t>
            </a:r>
          </a:p>
          <a:p>
            <a:pPr lvl="1" fontAlgn="base"/>
            <a:r>
              <a:rPr lang="en-AU" dirty="0"/>
              <a:t>Delete </a:t>
            </a:r>
            <a:r>
              <a:rPr lang="th-TH" dirty="0"/>
              <a:t>เป็นการลบข้อมูลที่มีอยู่แล้วใน </a:t>
            </a:r>
            <a:r>
              <a:rPr lang="en-AU" dirty="0"/>
              <a:t>resource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0AFCA-A813-4C3D-B917-C2A8C04D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0112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97B2-EE0F-4F9C-87C6-F56F1047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HTTP Response Status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24611-7CA5-4A93-9FAC-B6B9382DF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2893828" cy="2685589"/>
          </a:xfrm>
        </p:spPr>
        <p:txBody>
          <a:bodyPr/>
          <a:lstStyle/>
          <a:p>
            <a:r>
              <a:rPr lang="en-AU" dirty="0"/>
              <a:t>Informational 1XX</a:t>
            </a:r>
          </a:p>
          <a:p>
            <a:r>
              <a:rPr lang="en-AU" dirty="0"/>
              <a:t>Successful 2XX</a:t>
            </a:r>
          </a:p>
          <a:p>
            <a:r>
              <a:rPr lang="en-AU" dirty="0"/>
              <a:t>Redirection 3XX</a:t>
            </a:r>
          </a:p>
          <a:p>
            <a:r>
              <a:rPr lang="en-AU" dirty="0"/>
              <a:t>Client Error 4XX</a:t>
            </a:r>
          </a:p>
          <a:p>
            <a:r>
              <a:rPr lang="en-AU" dirty="0"/>
              <a:t>Server Error 5XX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9984F-EF92-431B-BBA5-BDBFC113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24</a:t>
            </a:fld>
            <a:endParaRPr lang="en-AU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CF5B257-C31F-4FE8-B779-749B0612B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307" y="1205926"/>
            <a:ext cx="8021731" cy="389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397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97B2-EE0F-4F9C-87C6-F56F1047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HTTP Response Status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5BD67-6202-4BC1-B58E-2313908BA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963940" cy="5041001"/>
          </a:xfrm>
        </p:spPr>
        <p:txBody>
          <a:bodyPr>
            <a:normAutofit/>
          </a:bodyPr>
          <a:lstStyle/>
          <a:p>
            <a:r>
              <a:rPr lang="en-AU" dirty="0"/>
              <a:t>2xx (success code) </a:t>
            </a:r>
            <a:r>
              <a:rPr lang="th-TH" dirty="0"/>
              <a:t>การร้องขอสำเร็จ</a:t>
            </a:r>
            <a:endParaRPr lang="en-AU" dirty="0"/>
          </a:p>
          <a:p>
            <a:endParaRPr lang="en-AU" dirty="0"/>
          </a:p>
          <a:p>
            <a:pPr lvl="1"/>
            <a:r>
              <a:rPr lang="en-AU" dirty="0"/>
              <a:t>200 OK – </a:t>
            </a:r>
            <a:r>
              <a:rPr lang="th-TH" dirty="0"/>
              <a:t>มาตรฐาน </a:t>
            </a:r>
            <a:r>
              <a:rPr lang="en-AU" dirty="0"/>
              <a:t>HTTP response success </a:t>
            </a:r>
            <a:r>
              <a:rPr lang="th-TH" dirty="0"/>
              <a:t>สำหรับ </a:t>
            </a:r>
            <a:r>
              <a:rPr lang="en-AU" dirty="0"/>
              <a:t>GET, PUT </a:t>
            </a:r>
            <a:r>
              <a:rPr lang="th-TH" dirty="0"/>
              <a:t>หรือ </a:t>
            </a:r>
            <a:r>
              <a:rPr lang="en-AU" dirty="0"/>
              <a:t>POST</a:t>
            </a:r>
          </a:p>
          <a:p>
            <a:pPr lvl="1"/>
            <a:r>
              <a:rPr lang="en-AU" dirty="0"/>
              <a:t>201 Create – response </a:t>
            </a:r>
            <a:r>
              <a:rPr lang="th-TH" dirty="0"/>
              <a:t>สำหรับข้อมูลที่ถูกสร้างขึ้นใหม่ ใช้สำหรับ </a:t>
            </a:r>
            <a:r>
              <a:rPr lang="en-AU" dirty="0"/>
              <a:t>POST</a:t>
            </a:r>
            <a:endParaRPr lang="th-TH" dirty="0"/>
          </a:p>
          <a:p>
            <a:pPr lvl="1"/>
            <a:r>
              <a:rPr lang="en-AU" dirty="0"/>
              <a:t>204 No Content – response </a:t>
            </a:r>
            <a:r>
              <a:rPr lang="th-TH" dirty="0"/>
              <a:t>สำหรับ </a:t>
            </a:r>
            <a:r>
              <a:rPr lang="en-AU" dirty="0"/>
              <a:t>request </a:t>
            </a:r>
            <a:r>
              <a:rPr lang="th-TH" dirty="0"/>
              <a:t>ที่ดำเนินการ </a:t>
            </a:r>
            <a:r>
              <a:rPr lang="en-AU" dirty="0"/>
              <a:t>success </a:t>
            </a:r>
            <a:r>
              <a:rPr lang="th-TH" dirty="0"/>
              <a:t>แล้วไม่ </a:t>
            </a:r>
            <a:r>
              <a:rPr lang="en-AU" dirty="0"/>
              <a:t>return </a:t>
            </a:r>
            <a:r>
              <a:rPr lang="th-TH" dirty="0"/>
              <a:t>ข้อมูลกลับมา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9984F-EF92-431B-BBA5-BDBFC113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413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97B2-EE0F-4F9C-87C6-F56F1047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HTTP Response Status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5BD67-6202-4BC1-B58E-2313908BA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455070"/>
          </a:xfrm>
        </p:spPr>
        <p:txBody>
          <a:bodyPr>
            <a:normAutofit lnSpcReduction="10000"/>
          </a:bodyPr>
          <a:lstStyle/>
          <a:p>
            <a:r>
              <a:rPr lang="th-TH" dirty="0"/>
              <a:t>3</a:t>
            </a:r>
            <a:r>
              <a:rPr lang="en-AU" dirty="0"/>
              <a:t>xx (Redirection) </a:t>
            </a:r>
            <a:r>
              <a:rPr lang="th-TH" dirty="0"/>
              <a:t>การเปลี่ยนทาง เช่น กรณี </a:t>
            </a:r>
            <a:r>
              <a:rPr lang="en-AU" dirty="0"/>
              <a:t>POST /login 302 </a:t>
            </a:r>
            <a:r>
              <a:rPr lang="th-TH" dirty="0"/>
              <a:t>เจอข้อมูล ก็จะทำการเปลี่ยนหน้า </a:t>
            </a:r>
            <a:r>
              <a:rPr lang="en-AU" dirty="0"/>
              <a:t>home </a:t>
            </a:r>
            <a:r>
              <a:rPr lang="th-TH" dirty="0"/>
              <a:t>หรือ </a:t>
            </a:r>
            <a:r>
              <a:rPr lang="en-AU" dirty="0"/>
              <a:t>index </a:t>
            </a:r>
            <a:r>
              <a:rPr lang="th-TH" dirty="0"/>
              <a:t>ต่อไป</a:t>
            </a:r>
            <a:endParaRPr lang="en-AU" dirty="0"/>
          </a:p>
          <a:p>
            <a:endParaRPr lang="en-AU" dirty="0"/>
          </a:p>
          <a:p>
            <a:pPr lvl="1"/>
            <a:r>
              <a:rPr lang="en-AU" dirty="0"/>
              <a:t>304 Not Modified – </a:t>
            </a:r>
            <a:r>
              <a:rPr lang="th-TH" dirty="0"/>
              <a:t>บอกว่า </a:t>
            </a:r>
            <a:r>
              <a:rPr lang="en-AU" dirty="0"/>
              <a:t>client </a:t>
            </a:r>
            <a:r>
              <a:rPr lang="th-TH" dirty="0"/>
              <a:t>ได้รับการ </a:t>
            </a:r>
            <a:r>
              <a:rPr lang="en-AU" dirty="0"/>
              <a:t>response </a:t>
            </a:r>
            <a:r>
              <a:rPr lang="th-TH" dirty="0"/>
              <a:t>แล้วอยู่ใน </a:t>
            </a:r>
            <a:r>
              <a:rPr lang="en-AU" dirty="0"/>
              <a:t>cache </a:t>
            </a:r>
            <a:r>
              <a:rPr lang="th-TH" dirty="0"/>
              <a:t>และไม่จำเป็นต้องส่งข้อมูลเดิมอีกครั้ง</a:t>
            </a:r>
          </a:p>
          <a:p>
            <a:endParaRPr lang="en-AU" dirty="0"/>
          </a:p>
          <a:p>
            <a:r>
              <a:rPr lang="th-TH" dirty="0"/>
              <a:t>4</a:t>
            </a:r>
            <a:r>
              <a:rPr lang="en-AU" dirty="0"/>
              <a:t>xx (Client Error)</a:t>
            </a:r>
            <a:r>
              <a:rPr lang="th-TH" dirty="0"/>
              <a:t> ความผิดพลาดจากเครื่องลูกข่าย</a:t>
            </a:r>
            <a:endParaRPr lang="en-AU" dirty="0"/>
          </a:p>
          <a:p>
            <a:endParaRPr lang="en-AU" dirty="0"/>
          </a:p>
          <a:p>
            <a:pPr lvl="1"/>
            <a:r>
              <a:rPr lang="en-AU" dirty="0"/>
              <a:t>400 Bad Request – request </a:t>
            </a:r>
            <a:r>
              <a:rPr lang="th-TH" dirty="0"/>
              <a:t>ที่ส่งมาโดย </a:t>
            </a:r>
            <a:r>
              <a:rPr lang="en-AU" dirty="0"/>
              <a:t>client </a:t>
            </a:r>
            <a:r>
              <a:rPr lang="th-TH" dirty="0"/>
              <a:t>นั้นไม่ถูกดำเนินการ</a:t>
            </a:r>
          </a:p>
          <a:p>
            <a:pPr lvl="1"/>
            <a:r>
              <a:rPr lang="th-TH" dirty="0"/>
              <a:t>401 </a:t>
            </a:r>
            <a:r>
              <a:rPr lang="en-AU" dirty="0"/>
              <a:t>Unauthorized – client </a:t>
            </a:r>
            <a:r>
              <a:rPr lang="th-TH" dirty="0"/>
              <a:t>ไม่ได้รับอนุญาตในการเข้าถึง </a:t>
            </a:r>
            <a:r>
              <a:rPr lang="en-AU" dirty="0"/>
              <a:t>resource </a:t>
            </a:r>
            <a:r>
              <a:rPr lang="th-TH" dirty="0"/>
              <a:t>และควรจะ </a:t>
            </a:r>
            <a:r>
              <a:rPr lang="en-AU" dirty="0"/>
              <a:t>request </a:t>
            </a:r>
            <a:r>
              <a:rPr lang="th-TH" dirty="0"/>
              <a:t>ใหม่ด้วย </a:t>
            </a:r>
            <a:r>
              <a:rPr lang="en-AU" dirty="0"/>
              <a:t>credential</a:t>
            </a:r>
          </a:p>
          <a:p>
            <a:pPr lvl="1"/>
            <a:r>
              <a:rPr lang="en-AU" dirty="0"/>
              <a:t>403 Forbidden – </a:t>
            </a:r>
            <a:r>
              <a:rPr lang="th-TH" dirty="0"/>
              <a:t>บ่งบอกว่า </a:t>
            </a:r>
            <a:r>
              <a:rPr lang="en-AU" dirty="0"/>
              <a:t>request </a:t>
            </a:r>
            <a:r>
              <a:rPr lang="th-TH" dirty="0"/>
              <a:t>นั้นถูกต้องและ </a:t>
            </a:r>
            <a:r>
              <a:rPr lang="en-AU" dirty="0"/>
              <a:t>client </a:t>
            </a:r>
            <a:r>
              <a:rPr lang="th-TH" dirty="0"/>
              <a:t>ได้รับการอนุญาต แต่ </a:t>
            </a:r>
            <a:r>
              <a:rPr lang="en-AU" dirty="0"/>
              <a:t>client </a:t>
            </a:r>
            <a:r>
              <a:rPr lang="th-TH" dirty="0"/>
              <a:t>ไม่ได้รับอนุญาตให้เข้าถึง </a:t>
            </a:r>
            <a:r>
              <a:rPr lang="en-AU" dirty="0"/>
              <a:t>resource </a:t>
            </a:r>
            <a:r>
              <a:rPr lang="th-TH" dirty="0"/>
              <a:t>ด้วยเหตุผลบางประการ</a:t>
            </a:r>
          </a:p>
          <a:p>
            <a:pPr lvl="1"/>
            <a:r>
              <a:rPr lang="th-TH" dirty="0"/>
              <a:t>404 </a:t>
            </a:r>
            <a:r>
              <a:rPr lang="en-AU" dirty="0"/>
              <a:t>Not Found – resource </a:t>
            </a:r>
            <a:r>
              <a:rPr lang="th-TH" dirty="0"/>
              <a:t>ที่ </a:t>
            </a:r>
            <a:r>
              <a:rPr lang="en-AU" dirty="0"/>
              <a:t>request </a:t>
            </a:r>
            <a:r>
              <a:rPr lang="th-TH" dirty="0"/>
              <a:t>มานั้นไม่ว่างใช้งานตอนนี้</a:t>
            </a:r>
          </a:p>
          <a:p>
            <a:pPr lvl="1"/>
            <a:r>
              <a:rPr lang="th-TH" dirty="0"/>
              <a:t>405 </a:t>
            </a:r>
            <a:r>
              <a:rPr lang="en-AU" dirty="0"/>
              <a:t>Gone – resource </a:t>
            </a:r>
            <a:r>
              <a:rPr lang="th-TH" dirty="0"/>
              <a:t>ไม่มีอยู่แล้ว หรือถูกย้ายไปที่อื่น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9984F-EF92-431B-BBA5-BDBFC113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4770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97B2-EE0F-4F9C-87C6-F56F1047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HTTP Response Status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5BD67-6202-4BC1-B58E-2313908B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5</a:t>
            </a:r>
            <a:r>
              <a:rPr lang="en-AU" dirty="0"/>
              <a:t>xx (Server Error) </a:t>
            </a:r>
            <a:r>
              <a:rPr lang="th-TH" dirty="0"/>
              <a:t>ความผิดพลาดจากเครื่องแม่ข่าย</a:t>
            </a:r>
            <a:endParaRPr lang="en-AU" dirty="0"/>
          </a:p>
          <a:p>
            <a:endParaRPr lang="en-AU" dirty="0"/>
          </a:p>
          <a:p>
            <a:pPr lvl="1"/>
            <a:r>
              <a:rPr lang="en-AU" dirty="0"/>
              <a:t>500 Internal Server Error – request </a:t>
            </a:r>
            <a:r>
              <a:rPr lang="th-TH" dirty="0"/>
              <a:t>ถูกต้อง แต่ </a:t>
            </a:r>
            <a:r>
              <a:rPr lang="en-AU" dirty="0"/>
              <a:t>server </a:t>
            </a:r>
            <a:r>
              <a:rPr lang="th-TH" dirty="0"/>
              <a:t>มีความสับสนและจะบริการด้วยเงื่อนไขที่คาดการณ์ไม่ได้</a:t>
            </a:r>
          </a:p>
          <a:p>
            <a:pPr lvl="1"/>
            <a:r>
              <a:rPr lang="th-TH" dirty="0"/>
              <a:t>503 </a:t>
            </a:r>
            <a:r>
              <a:rPr lang="en-AU" dirty="0"/>
              <a:t>Service Unavailable – server </a:t>
            </a:r>
            <a:r>
              <a:rPr lang="th-TH" dirty="0"/>
              <a:t>ใช้การไม่ได้ (โดยส่วนใหญ่ </a:t>
            </a:r>
            <a:r>
              <a:rPr lang="en-AU" dirty="0"/>
              <a:t>server </a:t>
            </a:r>
            <a:r>
              <a:rPr lang="th-TH" dirty="0"/>
              <a:t>อยู่ในช่วงบำรุงรักษา)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9984F-EF92-431B-BBA5-BDBFC113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3812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BFD3AA-87D6-44C2-908C-28B084FF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4494130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 dirty="0">
                <a:solidFill>
                  <a:srgbClr val="FFFFFF"/>
                </a:solidFill>
              </a:rPr>
              <a:t>Simple Web Server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ADD91098-CD96-4D97-A945-81BA8893D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5172" y="371721"/>
            <a:ext cx="3201657" cy="320165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3F59E-9B47-4EF6-979C-24D84294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190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CD89-13E6-46D4-AC0A-A3FC4E18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12F8-A2A6-4B3A-934A-CA38F722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568711"/>
          </a:xfrm>
        </p:spPr>
        <p:txBody>
          <a:bodyPr>
            <a:normAutofit fontScale="92500" lnSpcReduction="20000"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Express</a:t>
            </a: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REST (Representation State Transfer)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Recap HTTP Request and HTTP Response</a:t>
            </a:r>
          </a:p>
          <a:p>
            <a:r>
              <a:rPr lang="en-AU" dirty="0"/>
              <a:t>Simple Web Server</a:t>
            </a:r>
          </a:p>
          <a:p>
            <a:pPr lvl="1"/>
            <a:r>
              <a:rPr lang="en-AU" dirty="0"/>
              <a:t>Install Express</a:t>
            </a:r>
          </a:p>
          <a:p>
            <a:pPr lvl="1"/>
            <a:r>
              <a:rPr lang="en-AU" dirty="0"/>
              <a:t>Initial Project</a:t>
            </a:r>
          </a:p>
          <a:p>
            <a:pPr lvl="1"/>
            <a:r>
              <a:rPr lang="en-AU" dirty="0"/>
              <a:t>Install Libraries and Dependencies</a:t>
            </a:r>
          </a:p>
          <a:p>
            <a:pPr lvl="1"/>
            <a:r>
              <a:rPr lang="en-AU" dirty="0"/>
              <a:t>Create Simple Web Server</a:t>
            </a:r>
          </a:p>
          <a:p>
            <a:r>
              <a:rPr lang="en-AU" dirty="0"/>
              <a:t>Routing</a:t>
            </a:r>
            <a:endParaRPr lang="th-TH" dirty="0"/>
          </a:p>
          <a:p>
            <a:pPr lvl="1"/>
            <a:r>
              <a:rPr lang="en-AU" dirty="0"/>
              <a:t>Basic Routing</a:t>
            </a:r>
          </a:p>
          <a:p>
            <a:pPr lvl="1"/>
            <a:r>
              <a:rPr lang="en-AU" dirty="0"/>
              <a:t>Express Routing</a:t>
            </a:r>
          </a:p>
          <a:p>
            <a:pPr lvl="1"/>
            <a:r>
              <a:rPr lang="en-AU" dirty="0"/>
              <a:t>Route Parameters</a:t>
            </a:r>
            <a:endParaRPr lang="th-TH" dirty="0"/>
          </a:p>
          <a:p>
            <a:r>
              <a:rPr lang="en-AU" dirty="0"/>
              <a:t>Postman</a:t>
            </a:r>
          </a:p>
          <a:p>
            <a:pPr lvl="1"/>
            <a:r>
              <a:rPr lang="en-AU" dirty="0"/>
              <a:t>Install Postman</a:t>
            </a:r>
          </a:p>
          <a:p>
            <a:pPr lvl="1"/>
            <a:r>
              <a:rPr lang="en-AU" dirty="0"/>
              <a:t>Testing HTTP Request</a:t>
            </a:r>
          </a:p>
          <a:p>
            <a:r>
              <a:rPr lang="en-AU" dirty="0"/>
              <a:t>Install </a:t>
            </a:r>
            <a:r>
              <a:rPr lang="en-AU" dirty="0" err="1"/>
              <a:t>nodemon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AC2CE-11D6-4620-A03E-7BBB93A3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C8E9EB0-82B5-44FC-B4C8-0DBCCFBCC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601735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AU" sz="6600">
                <a:solidFill>
                  <a:srgbClr val="FFFFFF"/>
                </a:solidFill>
              </a:rPr>
              <a:t>Express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4953D-7D2B-414E-84AE-FDA587D8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232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51FF00-1CED-49B4-AB20-56DD39CB66AF}" type="slidenum">
              <a:rPr lang="en-AU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AU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25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2E3FB2-C47C-4C54-AF44-8CAAAB703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AU" sz="7200" dirty="0"/>
              <a:t>Install Express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485F5-E7C4-430A-B7C6-9401E97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51FF00-1CED-49B4-AB20-56DD39CB66AF}" type="slidenum">
              <a:rPr lang="en-AU" smtClean="0"/>
              <a:pPr>
                <a:spcAft>
                  <a:spcPts val="600"/>
                </a:spcAft>
              </a:pPr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2328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7ADB-7B54-421C-A984-292F5887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2CE8-7F62-4B0F-9F1B-EC64B84FD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2775769"/>
          </a:xfrm>
        </p:spPr>
        <p:txBody>
          <a:bodyPr/>
          <a:lstStyle/>
          <a:p>
            <a:r>
              <a:rPr lang="en-AU" dirty="0"/>
              <a:t>Install the package</a:t>
            </a:r>
          </a:p>
          <a:p>
            <a:pPr lvl="1"/>
            <a:r>
              <a:rPr lang="en-AU" dirty="0" err="1"/>
              <a:t>npm</a:t>
            </a:r>
            <a:r>
              <a:rPr lang="en-AU" dirty="0"/>
              <a:t> install &lt;package-name&gt;</a:t>
            </a:r>
          </a:p>
          <a:p>
            <a:r>
              <a:rPr lang="th-TH" dirty="0"/>
              <a:t>สร้างโฟลเดอร์ชื่อ</a:t>
            </a:r>
            <a:r>
              <a:rPr lang="en-AU" dirty="0"/>
              <a:t> 03</a:t>
            </a:r>
            <a:r>
              <a:rPr lang="th-TH" dirty="0"/>
              <a:t> ขึ้นมา</a:t>
            </a:r>
            <a:endParaRPr lang="en-AU" dirty="0"/>
          </a:p>
          <a:p>
            <a:r>
              <a:rPr lang="th-TH" dirty="0"/>
              <a:t>ติดตั้ง</a:t>
            </a:r>
            <a:r>
              <a:rPr lang="en-AU" dirty="0"/>
              <a:t> Express</a:t>
            </a:r>
            <a:r>
              <a:rPr lang="th-TH" dirty="0"/>
              <a:t> ด้วยคำสั่ง</a:t>
            </a:r>
          </a:p>
          <a:p>
            <a:pPr lvl="1"/>
            <a:r>
              <a:rPr lang="en-AU" dirty="0" err="1"/>
              <a:t>npm</a:t>
            </a:r>
            <a:r>
              <a:rPr lang="en-AU" dirty="0"/>
              <a:t> install –g express –save </a:t>
            </a:r>
            <a:r>
              <a:rPr lang="th-TH" dirty="0"/>
              <a:t>หรือ</a:t>
            </a:r>
            <a:endParaRPr lang="en-AU" dirty="0"/>
          </a:p>
          <a:p>
            <a:pPr lvl="1"/>
            <a:r>
              <a:rPr lang="en-AU" dirty="0" err="1">
                <a:solidFill>
                  <a:srgbClr val="FF0000"/>
                </a:solidFill>
              </a:rPr>
              <a:t>npm</a:t>
            </a:r>
            <a:r>
              <a:rPr lang="en-AU" dirty="0">
                <a:solidFill>
                  <a:srgbClr val="FF0000"/>
                </a:solidFill>
              </a:rPr>
              <a:t> install –g express-generator --save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th-TH" dirty="0"/>
              <a:t>(กรณีที่ต้องการใช้คำสั่ง</a:t>
            </a:r>
            <a:r>
              <a:rPr lang="en-AU" dirty="0"/>
              <a:t> express</a:t>
            </a:r>
            <a:r>
              <a:rPr lang="th-TH" dirty="0"/>
              <a:t> ผ่าน</a:t>
            </a:r>
            <a:r>
              <a:rPr lang="en-AU" dirty="0"/>
              <a:t> command line)</a:t>
            </a:r>
            <a:endParaRPr lang="th-TH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01E19-4B74-4EA8-B9DC-264D5E97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31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81642-75C9-4447-B167-5B72B6780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" y="4210908"/>
            <a:ext cx="10896601" cy="21615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7D689A-A54F-4633-A361-2FB0F75833DA}"/>
              </a:ext>
            </a:extLst>
          </p:cNvPr>
          <p:cNvSpPr/>
          <p:nvPr/>
        </p:nvSpPr>
        <p:spPr>
          <a:xfrm>
            <a:off x="3064933" y="4622800"/>
            <a:ext cx="5198534" cy="237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088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2E3FB2-C47C-4C54-AF44-8CAAAB703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AU" sz="7200" dirty="0"/>
              <a:t>Initial Project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485F5-E7C4-430A-B7C6-9401E97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51FF00-1CED-49B4-AB20-56DD39CB66AF}" type="slidenum">
              <a:rPr lang="en-AU" smtClean="0"/>
              <a:pPr>
                <a:spcAft>
                  <a:spcPts val="600"/>
                </a:spcAft>
              </a:pPr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13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CD89-13E6-46D4-AC0A-A3FC4E18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12F8-A2A6-4B3A-934A-CA38F722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568711"/>
          </a:xfrm>
        </p:spPr>
        <p:txBody>
          <a:bodyPr>
            <a:normAutofit fontScale="92500" lnSpcReduction="20000"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Express</a:t>
            </a: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REST (Representation State Transfer)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Recap HTTP Request and HTTP Response</a:t>
            </a:r>
          </a:p>
          <a:p>
            <a:r>
              <a:rPr lang="en-AU" dirty="0"/>
              <a:t>Simple Web Server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Install Express</a:t>
            </a:r>
          </a:p>
          <a:p>
            <a:pPr lvl="1">
              <a:lnSpc>
                <a:spcPct val="100000"/>
              </a:lnSpc>
            </a:pPr>
            <a:r>
              <a:rPr lang="en-AU" dirty="0"/>
              <a:t>Initial Project</a:t>
            </a:r>
          </a:p>
          <a:p>
            <a:pPr lvl="1"/>
            <a:r>
              <a:rPr lang="en-AU" dirty="0"/>
              <a:t>Install Libraries and Dependencies</a:t>
            </a:r>
          </a:p>
          <a:p>
            <a:pPr lvl="1"/>
            <a:r>
              <a:rPr lang="en-AU" dirty="0"/>
              <a:t>Create Simple Web Server</a:t>
            </a:r>
          </a:p>
          <a:p>
            <a:r>
              <a:rPr lang="en-AU" dirty="0"/>
              <a:t>Routing</a:t>
            </a:r>
            <a:endParaRPr lang="th-TH" dirty="0"/>
          </a:p>
          <a:p>
            <a:pPr lvl="1"/>
            <a:r>
              <a:rPr lang="en-AU" dirty="0"/>
              <a:t>Basic Routing</a:t>
            </a:r>
          </a:p>
          <a:p>
            <a:pPr lvl="1"/>
            <a:r>
              <a:rPr lang="en-AU" dirty="0"/>
              <a:t>Express Routing</a:t>
            </a:r>
          </a:p>
          <a:p>
            <a:pPr lvl="1"/>
            <a:r>
              <a:rPr lang="en-AU" dirty="0"/>
              <a:t>Route Parameters</a:t>
            </a:r>
            <a:endParaRPr lang="th-TH" dirty="0"/>
          </a:p>
          <a:p>
            <a:r>
              <a:rPr lang="en-AU" dirty="0"/>
              <a:t>Postman</a:t>
            </a:r>
          </a:p>
          <a:p>
            <a:pPr lvl="1"/>
            <a:r>
              <a:rPr lang="en-AU" dirty="0"/>
              <a:t>Install Postman</a:t>
            </a:r>
          </a:p>
          <a:p>
            <a:pPr lvl="1"/>
            <a:r>
              <a:rPr lang="en-AU" dirty="0"/>
              <a:t>Testing HTTP Request</a:t>
            </a:r>
          </a:p>
          <a:p>
            <a:r>
              <a:rPr lang="en-AU" dirty="0"/>
              <a:t>Install </a:t>
            </a:r>
            <a:r>
              <a:rPr lang="en-AU" dirty="0" err="1"/>
              <a:t>nodemon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AC2CE-11D6-4620-A03E-7BBB93A3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2711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4425-9455-43F7-9F56-D6C9495B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0566B-9785-44D0-B96B-ECB35D7E9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4074042" cy="5401228"/>
          </a:xfrm>
        </p:spPr>
        <p:txBody>
          <a:bodyPr>
            <a:normAutofit/>
          </a:bodyPr>
          <a:lstStyle/>
          <a:p>
            <a:r>
              <a:rPr lang="th-TH" dirty="0"/>
              <a:t>สร้าง</a:t>
            </a:r>
            <a:r>
              <a:rPr lang="en-AU" dirty="0"/>
              <a:t> application</a:t>
            </a:r>
            <a:r>
              <a:rPr lang="th-TH" dirty="0"/>
              <a:t>/</a:t>
            </a:r>
            <a:r>
              <a:rPr lang="en-AU" dirty="0"/>
              <a:t>project </a:t>
            </a:r>
            <a:r>
              <a:rPr lang="th-TH" dirty="0"/>
              <a:t>ในโฟลเดอร์ 03 ชื่อ </a:t>
            </a:r>
            <a:r>
              <a:rPr lang="en-AU" dirty="0" err="1"/>
              <a:t>simple_webapi</a:t>
            </a:r>
            <a:r>
              <a:rPr lang="en-AU" dirty="0"/>
              <a:t> </a:t>
            </a:r>
            <a:r>
              <a:rPr lang="th-TH" dirty="0"/>
              <a:t>โดย</a:t>
            </a:r>
          </a:p>
          <a:p>
            <a:pPr lvl="1"/>
            <a:r>
              <a:rPr lang="th-TH" dirty="0"/>
              <a:t>เปิด</a:t>
            </a:r>
            <a:r>
              <a:rPr lang="en-AU" dirty="0"/>
              <a:t> Command Prompt</a:t>
            </a:r>
            <a:r>
              <a:rPr lang="th-TH" dirty="0"/>
              <a:t> โดยเลือก</a:t>
            </a:r>
            <a:r>
              <a:rPr lang="en-AU" dirty="0"/>
              <a:t> Run as administrator</a:t>
            </a:r>
          </a:p>
          <a:p>
            <a:pPr lvl="1"/>
            <a:r>
              <a:rPr lang="th-TH" dirty="0"/>
              <a:t>เข้าไปยัง</a:t>
            </a:r>
            <a:r>
              <a:rPr lang="th-TH" dirty="0" err="1"/>
              <a:t>ไดเรค</a:t>
            </a:r>
            <a:r>
              <a:rPr lang="th-TH" dirty="0"/>
              <a:t>ทอรี 03 ที่ได้สร้างขึ้น</a:t>
            </a:r>
          </a:p>
          <a:p>
            <a:pPr lvl="1"/>
            <a:r>
              <a:rPr lang="th-TH" dirty="0"/>
              <a:t>พิมพ์คำสั่ง </a:t>
            </a:r>
            <a:r>
              <a:rPr lang="en-AU" dirty="0">
                <a:solidFill>
                  <a:srgbClr val="FF0000"/>
                </a:solidFill>
              </a:rPr>
              <a:t>express </a:t>
            </a:r>
            <a:r>
              <a:rPr lang="en-AU" dirty="0" err="1">
                <a:solidFill>
                  <a:srgbClr val="FF0000"/>
                </a:solidFill>
              </a:rPr>
              <a:t>simple_webapi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th-TH" dirty="0"/>
              <a:t>เพื่อสร้างโปรเจค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1FE2C-373C-4970-9333-EF4CC18A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34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01D374-590C-40E0-800C-96D7087DB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730" y="1"/>
            <a:ext cx="7120270" cy="65346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2DD979-5FD0-433B-A5C6-B68151C3CD01}"/>
              </a:ext>
            </a:extLst>
          </p:cNvPr>
          <p:cNvSpPr/>
          <p:nvPr/>
        </p:nvSpPr>
        <p:spPr>
          <a:xfrm>
            <a:off x="5071730" y="631773"/>
            <a:ext cx="3200400" cy="3593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0220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4425-9455-43F7-9F56-D6C9495B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NPM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0566B-9785-44D0-B96B-ECB35D7E9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455070"/>
          </a:xfrm>
        </p:spPr>
        <p:txBody>
          <a:bodyPr>
            <a:normAutofit/>
          </a:bodyPr>
          <a:lstStyle/>
          <a:p>
            <a:r>
              <a:rPr lang="th-TH" dirty="0"/>
              <a:t>เข้าไปในโปรเจคชื่อ </a:t>
            </a:r>
            <a:r>
              <a:rPr lang="en-AU" dirty="0" err="1"/>
              <a:t>simple_webapi</a:t>
            </a:r>
            <a:endParaRPr lang="th-TH" dirty="0"/>
          </a:p>
          <a:p>
            <a:r>
              <a:rPr lang="th-TH" dirty="0"/>
              <a:t>เริ่มต้นโปรเจคโดยใช้คำสั่ง </a:t>
            </a:r>
            <a:r>
              <a:rPr lang="en-AU" dirty="0" err="1"/>
              <a:t>npm</a:t>
            </a:r>
            <a:r>
              <a:rPr lang="en-AU" dirty="0"/>
              <a:t> </a:t>
            </a:r>
          </a:p>
          <a:p>
            <a:pPr lvl="1"/>
            <a:r>
              <a:rPr lang="en-AU" dirty="0" err="1"/>
              <a:t>npm</a:t>
            </a:r>
            <a:r>
              <a:rPr lang="en-AU" dirty="0"/>
              <a:t> </a:t>
            </a:r>
            <a:r>
              <a:rPr lang="en-AU" dirty="0" err="1"/>
              <a:t>init</a:t>
            </a:r>
            <a:r>
              <a:rPr lang="en-AU" dirty="0"/>
              <a:t> --yes </a:t>
            </a:r>
            <a:r>
              <a:rPr lang="th-TH" dirty="0"/>
              <a:t>เพื่อสร้างค่าเริ่มต้นเกี่ยวกับโปรเจคแบบ</a:t>
            </a:r>
            <a:r>
              <a:rPr lang="en-AU" dirty="0"/>
              <a:t> default </a:t>
            </a:r>
            <a:r>
              <a:rPr lang="th-TH" dirty="0"/>
              <a:t>ซึ่งไม่ต้องกรอกรายละเอียด</a:t>
            </a:r>
            <a:r>
              <a:rPr lang="th-TH" dirty="0" err="1"/>
              <a:t>ใดๆ</a:t>
            </a:r>
            <a:r>
              <a:rPr lang="th-TH" dirty="0"/>
              <a:t> เกี่ยวกับโปรเจค หรือ</a:t>
            </a:r>
          </a:p>
          <a:p>
            <a:pPr lvl="1"/>
            <a:r>
              <a:rPr lang="en-AU" dirty="0" err="1"/>
              <a:t>npm</a:t>
            </a:r>
            <a:r>
              <a:rPr lang="en-AU" dirty="0"/>
              <a:t> </a:t>
            </a:r>
            <a:r>
              <a:rPr lang="en-AU" dirty="0" err="1"/>
              <a:t>init</a:t>
            </a:r>
            <a:r>
              <a:rPr lang="th-TH" dirty="0"/>
              <a:t> ซึ่งต้องเตรียมข้อมูลเกี่ยวกับโปรเจค เช่น</a:t>
            </a:r>
            <a:endParaRPr lang="en-AU" dirty="0"/>
          </a:p>
          <a:p>
            <a:pPr lvl="2"/>
            <a:r>
              <a:rPr lang="th-TH" dirty="0"/>
              <a:t>ชื่อแพคเกจ </a:t>
            </a:r>
            <a:r>
              <a:rPr lang="en-AU" dirty="0"/>
              <a:t>(Package name)</a:t>
            </a:r>
          </a:p>
          <a:p>
            <a:pPr lvl="2"/>
            <a:r>
              <a:rPr lang="th-TH" dirty="0" err="1"/>
              <a:t>เวอร์ชัน</a:t>
            </a:r>
            <a:r>
              <a:rPr lang="en-AU" dirty="0"/>
              <a:t> (Version)</a:t>
            </a:r>
          </a:p>
          <a:p>
            <a:pPr lvl="2"/>
            <a:r>
              <a:rPr lang="th-TH" dirty="0"/>
              <a:t>ผู้แต่ง</a:t>
            </a:r>
            <a:r>
              <a:rPr lang="en-AU" dirty="0"/>
              <a:t> (Author )</a:t>
            </a:r>
          </a:p>
          <a:p>
            <a:r>
              <a:rPr lang="th-TH" dirty="0"/>
              <a:t>เมื่อใช้คำสั่งเริ่มต้นโปรเจคแล้ว ไฟล์</a:t>
            </a:r>
            <a:r>
              <a:rPr lang="en-AU" dirty="0"/>
              <a:t> </a:t>
            </a:r>
            <a:r>
              <a:rPr lang="en-AU" dirty="0" err="1"/>
              <a:t>package.json</a:t>
            </a:r>
            <a:r>
              <a:rPr lang="en-AU" dirty="0"/>
              <a:t> </a:t>
            </a:r>
            <a:r>
              <a:rPr lang="th-TH" dirty="0"/>
              <a:t>จะถูกสร้างขึ้นมา</a:t>
            </a:r>
          </a:p>
          <a:p>
            <a:pPr lvl="1"/>
            <a:r>
              <a:rPr lang="th-TH" dirty="0"/>
              <a:t>ไฟล์</a:t>
            </a:r>
            <a:r>
              <a:rPr lang="en-AU" dirty="0"/>
              <a:t> </a:t>
            </a:r>
            <a:r>
              <a:rPr lang="en-AU" dirty="0" err="1"/>
              <a:t>package.json</a:t>
            </a:r>
            <a:r>
              <a:rPr lang="th-TH" dirty="0"/>
              <a:t> จะเก็บข้อมูลทั้งหมดเกี่ยวกับโปรเจค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1FE2C-373C-4970-9333-EF4CC18A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689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0AA0-AD50-4EDF-B736-4B625D97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Create </a:t>
            </a:r>
            <a:r>
              <a:rPr lang="en-AU" dirty="0" err="1"/>
              <a:t>package.json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B3648-A738-47C3-AF60-EE70B6A4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A138A-9A58-4058-8B08-41F650D0B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234" y="136525"/>
            <a:ext cx="7414115" cy="639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75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0AA0-AD50-4EDF-B736-4B625D97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package.json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5653D-B60A-44E1-9F61-0805973E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2876882" cy="5041001"/>
          </a:xfrm>
        </p:spPr>
        <p:txBody>
          <a:bodyPr/>
          <a:lstStyle/>
          <a:p>
            <a:r>
              <a:rPr lang="th-TH" dirty="0"/>
              <a:t>หากต้องการแก้ไขข้อมูลของโปรเจค ก็สามารถกระทำได้</a:t>
            </a:r>
          </a:p>
          <a:p>
            <a:r>
              <a:rPr lang="th-TH" dirty="0"/>
              <a:t>เช่นเปลี่ยนชื่อ</a:t>
            </a:r>
            <a:r>
              <a:rPr lang="en-AU" dirty="0"/>
              <a:t> author</a:t>
            </a:r>
            <a:r>
              <a:rPr lang="th-TH" dirty="0"/>
              <a:t> เป็นชื่อของนักศึกษา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B3648-A738-47C3-AF60-EE70B6A4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37</a:t>
            </a:fld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D729B9-79A0-46DE-B830-30A780A087C9}"/>
              </a:ext>
            </a:extLst>
          </p:cNvPr>
          <p:cNvSpPr/>
          <p:nvPr/>
        </p:nvSpPr>
        <p:spPr>
          <a:xfrm>
            <a:off x="5257800" y="318561"/>
            <a:ext cx="6096000" cy="590931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"simple-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webapi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"version"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"0.0.0"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"private"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"scripts"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"start"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"node ./bin/www"</a:t>
            </a:r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},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"dependencies"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"cookie-parser"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"~1.4.4"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"debug"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"~2.6.9"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"express"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"~4.16.1"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"http-errors"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"~1.6.3"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"jade"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"~1.11.0"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morgan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"~1.9.1"</a:t>
            </a:r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},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"main"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"app.js"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"keywords"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: [],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"author"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"Ratchakoon Pruengkarn"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"license"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"ISC"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"description"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12D342-A54C-4CBC-8105-9745B456F9F4}"/>
              </a:ext>
            </a:extLst>
          </p:cNvPr>
          <p:cNvSpPr/>
          <p:nvPr/>
        </p:nvSpPr>
        <p:spPr>
          <a:xfrm>
            <a:off x="5504514" y="5016598"/>
            <a:ext cx="4553886" cy="3174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923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C6727D-7BF5-4CD1-AD9A-6CE98123D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AU" sz="7200" dirty="0"/>
              <a:t>Install Libraries and Dependencies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A53B3-F803-4531-9C54-DD8979CD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51FF00-1CED-49B4-AB20-56DD39CB66AF}" type="slidenum">
              <a:rPr lang="en-AU" smtClean="0"/>
              <a:pPr>
                <a:spcAft>
                  <a:spcPts val="600"/>
                </a:spcAft>
              </a:pPr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864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CD89-13E6-46D4-AC0A-A3FC4E18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12F8-A2A6-4B3A-934A-CA38F722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568711"/>
          </a:xfrm>
        </p:spPr>
        <p:txBody>
          <a:bodyPr>
            <a:normAutofit fontScale="92500" lnSpcReduction="20000"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Express</a:t>
            </a: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REST (Representation State Transfer)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Recap HTTP Request and HTTP Response</a:t>
            </a:r>
          </a:p>
          <a:p>
            <a:r>
              <a:rPr lang="en-AU" dirty="0"/>
              <a:t>Simple Web Server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Install Express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Initial Project</a:t>
            </a:r>
          </a:p>
          <a:p>
            <a:pPr lvl="1"/>
            <a:r>
              <a:rPr lang="en-AU" dirty="0"/>
              <a:t>Install Libraries and Dependencies</a:t>
            </a:r>
          </a:p>
          <a:p>
            <a:pPr lvl="1"/>
            <a:r>
              <a:rPr lang="en-AU" dirty="0"/>
              <a:t>Create Simple Web Server</a:t>
            </a:r>
          </a:p>
          <a:p>
            <a:r>
              <a:rPr lang="en-AU" dirty="0"/>
              <a:t>Routing</a:t>
            </a:r>
            <a:endParaRPr lang="th-TH" dirty="0"/>
          </a:p>
          <a:p>
            <a:pPr lvl="1"/>
            <a:r>
              <a:rPr lang="en-AU" dirty="0"/>
              <a:t>Basic Routing</a:t>
            </a:r>
          </a:p>
          <a:p>
            <a:pPr lvl="1"/>
            <a:r>
              <a:rPr lang="en-AU" dirty="0"/>
              <a:t>Express Routing</a:t>
            </a:r>
          </a:p>
          <a:p>
            <a:pPr lvl="1"/>
            <a:r>
              <a:rPr lang="en-AU" dirty="0"/>
              <a:t>Route Parameters</a:t>
            </a:r>
            <a:endParaRPr lang="th-TH" dirty="0"/>
          </a:p>
          <a:p>
            <a:r>
              <a:rPr lang="en-AU" dirty="0"/>
              <a:t>Postman</a:t>
            </a:r>
          </a:p>
          <a:p>
            <a:pPr lvl="1"/>
            <a:r>
              <a:rPr lang="en-AU" dirty="0"/>
              <a:t>Install Postman</a:t>
            </a:r>
          </a:p>
          <a:p>
            <a:pPr lvl="1"/>
            <a:r>
              <a:rPr lang="en-AU" dirty="0"/>
              <a:t>Testing HTTP Request</a:t>
            </a:r>
          </a:p>
          <a:p>
            <a:r>
              <a:rPr lang="en-AU" dirty="0"/>
              <a:t>Install </a:t>
            </a:r>
            <a:r>
              <a:rPr lang="en-AU" dirty="0" err="1"/>
              <a:t>nodemon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AC2CE-11D6-4620-A03E-7BBB93A3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791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9C80-E929-4BDA-881E-815F6160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265AB-DAAD-438D-A964-D123889F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Express</a:t>
            </a:r>
            <a:r>
              <a:rPr lang="th-TH" dirty="0"/>
              <a:t> เป็น </a:t>
            </a:r>
            <a:r>
              <a:rPr lang="en-AU" dirty="0"/>
              <a:t>Web Framework </a:t>
            </a:r>
            <a:r>
              <a:rPr lang="th-TH" dirty="0"/>
              <a:t>ที่ทำให้สามารถพัฒนา </a:t>
            </a:r>
            <a:r>
              <a:rPr lang="en-AU" dirty="0"/>
              <a:t>Web Application </a:t>
            </a:r>
            <a:r>
              <a:rPr lang="th-TH" dirty="0"/>
              <a:t>หรือ </a:t>
            </a:r>
            <a:r>
              <a:rPr lang="en-AU" dirty="0"/>
              <a:t>Web Service </a:t>
            </a:r>
            <a:r>
              <a:rPr lang="th-TH" dirty="0"/>
              <a:t>ได้ด้วย </a:t>
            </a:r>
            <a:r>
              <a:rPr lang="en-AU" dirty="0"/>
              <a:t>JavaScript </a:t>
            </a:r>
            <a:endParaRPr lang="th-TH" dirty="0"/>
          </a:p>
          <a:p>
            <a:r>
              <a:rPr lang="en-AU" dirty="0"/>
              <a:t>Express </a:t>
            </a:r>
            <a:r>
              <a:rPr lang="th-TH" dirty="0"/>
              <a:t>ได้รับความนิยมมาก เพราะมีขนาดไม่ใหญ่ ใช้งานง่าย และไม่ซับซ้อน</a:t>
            </a:r>
            <a:endParaRPr lang="en-AU" dirty="0"/>
          </a:p>
          <a:p>
            <a:r>
              <a:rPr lang="th-TH" dirty="0"/>
              <a:t>อยากติดตั้งอะไรเพิ่มเติมก็เลือกลงได้ด้วย </a:t>
            </a:r>
            <a:r>
              <a:rPr lang="en-AU" dirty="0" err="1"/>
              <a:t>npm</a:t>
            </a:r>
            <a:r>
              <a:rPr lang="en-AU" dirty="0"/>
              <a:t> </a:t>
            </a:r>
            <a:r>
              <a:rPr lang="th-TH" dirty="0"/>
              <a:t>ทำให้มีความคล่องตัวสูง</a:t>
            </a:r>
            <a:endParaRPr lang="en-AU" dirty="0"/>
          </a:p>
          <a:p>
            <a:r>
              <a:rPr lang="th-TH" dirty="0"/>
              <a:t>ในส่วนของ</a:t>
            </a:r>
            <a:r>
              <a:rPr lang="en-AU" dirty="0"/>
              <a:t> Express</a:t>
            </a:r>
            <a:r>
              <a:rPr lang="th-TH" dirty="0"/>
              <a:t> จะอยู่ในส่วนของ</a:t>
            </a:r>
            <a:r>
              <a:rPr lang="en-AU" dirty="0"/>
              <a:t> Business Logic</a:t>
            </a:r>
            <a:r>
              <a:rPr lang="th-TH" dirty="0"/>
              <a:t> ใน</a:t>
            </a:r>
            <a:r>
              <a:rPr lang="en-AU" dirty="0"/>
              <a:t> Application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3D9B5-A3F9-4B16-BD3A-216BCFF6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580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BD46-5443-4B85-8986-EDF9E2E2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 Libraries and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144D6-1B7E-4429-AB0E-B3DBA1CD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515600" cy="2483570"/>
          </a:xfrm>
        </p:spPr>
        <p:txBody>
          <a:bodyPr/>
          <a:lstStyle/>
          <a:p>
            <a:r>
              <a:rPr lang="th-TH" dirty="0"/>
              <a:t>ภายในโฟลเดอร์โปรเจค</a:t>
            </a:r>
            <a:r>
              <a:rPr lang="en-AU" dirty="0"/>
              <a:t> </a:t>
            </a:r>
            <a:r>
              <a:rPr lang="en-AU" dirty="0" err="1"/>
              <a:t>simple_webapi</a:t>
            </a:r>
            <a:endParaRPr lang="en-AU" dirty="0"/>
          </a:p>
          <a:p>
            <a:r>
              <a:rPr lang="th-TH" dirty="0"/>
              <a:t>ติดตั้ง</a:t>
            </a:r>
            <a:r>
              <a:rPr lang="en-AU" dirty="0"/>
              <a:t> </a:t>
            </a:r>
            <a:r>
              <a:rPr lang="en-AU" dirty="0" err="1"/>
              <a:t>dependecies</a:t>
            </a:r>
            <a:r>
              <a:rPr lang="th-TH" dirty="0"/>
              <a:t> ซึ่งคือโปรแกรม หรือ ไลบรารี่ </a:t>
            </a:r>
            <a:r>
              <a:rPr lang="th-TH" dirty="0" err="1"/>
              <a:t>ต่างๆ</a:t>
            </a:r>
            <a:r>
              <a:rPr lang="th-TH" dirty="0"/>
              <a:t> ที่</a:t>
            </a:r>
            <a:r>
              <a:rPr lang="en-AU" dirty="0"/>
              <a:t> Node.js</a:t>
            </a:r>
            <a:r>
              <a:rPr lang="th-TH" dirty="0"/>
              <a:t> ต้องใช้</a:t>
            </a:r>
          </a:p>
          <a:p>
            <a:r>
              <a:rPr lang="th-TH" dirty="0"/>
              <a:t>ใน</a:t>
            </a:r>
            <a:r>
              <a:rPr lang="en-AU" dirty="0"/>
              <a:t> Command Prompt</a:t>
            </a:r>
            <a:r>
              <a:rPr lang="th-TH" dirty="0"/>
              <a:t> พิมพ์คำสั่ง</a:t>
            </a:r>
            <a:endParaRPr lang="en-AU" dirty="0"/>
          </a:p>
          <a:p>
            <a:pPr lvl="1"/>
            <a:r>
              <a:rPr lang="en-AU" dirty="0" err="1"/>
              <a:t>npm</a:t>
            </a:r>
            <a:r>
              <a:rPr lang="en-AU" dirty="0"/>
              <a:t> install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316FF-F28E-4E49-9183-DC343733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40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B3AD3-D289-4F94-B5F9-191FB62D6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86" y="3741515"/>
            <a:ext cx="11001495" cy="206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72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BD46-5443-4B85-8986-EDF9E2E2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 Libraries and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144D6-1B7E-4429-AB0E-B3DBA1CD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3978035"/>
          </a:xfrm>
        </p:spPr>
        <p:txBody>
          <a:bodyPr>
            <a:normAutofit/>
          </a:bodyPr>
          <a:lstStyle/>
          <a:p>
            <a:r>
              <a:rPr lang="th-TH" dirty="0"/>
              <a:t>สิ่งที่ได้หลังจากการติดตั้ง คือ จะมีการสร้างโฟลเดอร์</a:t>
            </a:r>
            <a:r>
              <a:rPr lang="th-TH" dirty="0" err="1"/>
              <a:t>ต่างๆ</a:t>
            </a:r>
            <a:r>
              <a:rPr lang="th-TH" dirty="0"/>
              <a:t> มาให้อัตโนมัติ</a:t>
            </a:r>
          </a:p>
          <a:p>
            <a:pPr lvl="1"/>
            <a:r>
              <a:rPr lang="en-AU" dirty="0"/>
              <a:t>bin</a:t>
            </a:r>
          </a:p>
          <a:p>
            <a:pPr lvl="1"/>
            <a:r>
              <a:rPr lang="en-AU" dirty="0"/>
              <a:t>public</a:t>
            </a:r>
          </a:p>
          <a:p>
            <a:pPr lvl="1"/>
            <a:r>
              <a:rPr lang="en-AU" dirty="0"/>
              <a:t>routes</a:t>
            </a:r>
          </a:p>
          <a:p>
            <a:pPr lvl="1"/>
            <a:r>
              <a:rPr lang="en-AU" dirty="0"/>
              <a:t>views</a:t>
            </a:r>
          </a:p>
          <a:p>
            <a:pPr lvl="1"/>
            <a:r>
              <a:rPr lang="en-AU" dirty="0"/>
              <a:t>app.js</a:t>
            </a:r>
          </a:p>
          <a:p>
            <a:pPr lvl="1"/>
            <a:r>
              <a:rPr lang="en-AU" dirty="0" err="1"/>
              <a:t>node_modules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316FF-F28E-4E49-9183-DC343733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4847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A18FE9-680C-4251-B9ED-6A50EC95D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AU" sz="7200"/>
              <a:t>Create Simple Web Server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C3F4A-F9FC-4F1A-9C2D-1EF8657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51FF00-1CED-49B4-AB20-56DD39CB66AF}" type="slidenum">
              <a:rPr lang="en-AU" smtClean="0"/>
              <a:pPr>
                <a:spcAft>
                  <a:spcPts val="600"/>
                </a:spcAft>
              </a:pPr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411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CD89-13E6-46D4-AC0A-A3FC4E18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12F8-A2A6-4B3A-934A-CA38F722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568711"/>
          </a:xfrm>
        </p:spPr>
        <p:txBody>
          <a:bodyPr>
            <a:normAutofit fontScale="92500" lnSpcReduction="20000"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Express</a:t>
            </a: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REST (Representation State Transfer)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Recap HTTP Request and HTTP Response</a:t>
            </a:r>
          </a:p>
          <a:p>
            <a:r>
              <a:rPr lang="en-AU" dirty="0"/>
              <a:t>Simple Web Server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Install Express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Initial Project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Install Libraries and Dependencies</a:t>
            </a:r>
          </a:p>
          <a:p>
            <a:pPr lvl="1"/>
            <a:r>
              <a:rPr lang="en-AU" dirty="0"/>
              <a:t>Create Simple Web Server</a:t>
            </a:r>
          </a:p>
          <a:p>
            <a:r>
              <a:rPr lang="en-AU" dirty="0"/>
              <a:t>Routing</a:t>
            </a:r>
            <a:endParaRPr lang="th-TH" dirty="0"/>
          </a:p>
          <a:p>
            <a:pPr lvl="1"/>
            <a:r>
              <a:rPr lang="en-AU" dirty="0"/>
              <a:t>Basic Routing</a:t>
            </a:r>
          </a:p>
          <a:p>
            <a:pPr lvl="1"/>
            <a:r>
              <a:rPr lang="en-AU" dirty="0"/>
              <a:t>Express Routing</a:t>
            </a:r>
          </a:p>
          <a:p>
            <a:pPr lvl="1"/>
            <a:r>
              <a:rPr lang="en-AU" dirty="0"/>
              <a:t>Route Parameters</a:t>
            </a:r>
            <a:endParaRPr lang="th-TH" dirty="0"/>
          </a:p>
          <a:p>
            <a:r>
              <a:rPr lang="en-AU" dirty="0"/>
              <a:t>Postman</a:t>
            </a:r>
          </a:p>
          <a:p>
            <a:pPr lvl="1"/>
            <a:r>
              <a:rPr lang="en-AU" dirty="0"/>
              <a:t>Install Postman</a:t>
            </a:r>
          </a:p>
          <a:p>
            <a:pPr lvl="1"/>
            <a:r>
              <a:rPr lang="en-AU" dirty="0"/>
              <a:t>Testing HTTP Request</a:t>
            </a:r>
          </a:p>
          <a:p>
            <a:r>
              <a:rPr lang="en-AU" dirty="0"/>
              <a:t>Install </a:t>
            </a:r>
            <a:r>
              <a:rPr lang="en-AU" dirty="0" err="1"/>
              <a:t>nodemon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AC2CE-11D6-4620-A03E-7BBB93A3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835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086FC6-723D-4066-BEC5-98CF2B3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Simple Web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CCB5AB-C39A-4205-BFB0-4573B88D7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ภายใน</a:t>
            </a:r>
            <a:r>
              <a:rPr lang="th-TH" dirty="0" err="1"/>
              <a:t>โฟล์เดอร์</a:t>
            </a:r>
            <a:r>
              <a:rPr lang="en-AU" dirty="0"/>
              <a:t> </a:t>
            </a:r>
            <a:r>
              <a:rPr lang="en-AU" dirty="0" err="1"/>
              <a:t>simple_webapi</a:t>
            </a:r>
            <a:endParaRPr lang="th-TH" dirty="0"/>
          </a:p>
          <a:p>
            <a:r>
              <a:rPr lang="th-TH" dirty="0"/>
              <a:t>สร้างไฟล์ชื่อ </a:t>
            </a:r>
            <a:r>
              <a:rPr lang="en-AU" dirty="0">
                <a:solidFill>
                  <a:srgbClr val="FF0000"/>
                </a:solidFill>
              </a:rPr>
              <a:t>index.js</a:t>
            </a:r>
          </a:p>
          <a:p>
            <a:r>
              <a:rPr lang="en-AU" dirty="0"/>
              <a:t>Include package named http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const http = require('http’);</a:t>
            </a:r>
            <a:endParaRPr lang="th-TH" dirty="0">
              <a:solidFill>
                <a:srgbClr val="FF0000"/>
              </a:solidFill>
            </a:endParaRPr>
          </a:p>
          <a:p>
            <a:r>
              <a:rPr lang="en-AU" dirty="0"/>
              <a:t>Type code as following</a:t>
            </a:r>
          </a:p>
          <a:p>
            <a:r>
              <a:rPr lang="en-AU" dirty="0"/>
              <a:t>save and run on Terminal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4D0504-9B3E-46F2-BC6E-32843D9C3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370" y="4507221"/>
            <a:ext cx="5818596" cy="1660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836C5-77D6-4974-BD25-7D6EEC637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201" y="1274344"/>
            <a:ext cx="6657975" cy="25527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F75CBB-7999-40F1-81E9-0793CD1D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3283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086FC6-723D-4066-BEC5-98CF2B3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Simple Web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CCB5AB-C39A-4205-BFB0-4573B88D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4106333" cy="4046604"/>
          </a:xfrm>
        </p:spPr>
        <p:txBody>
          <a:bodyPr/>
          <a:lstStyle/>
          <a:p>
            <a:r>
              <a:rPr lang="th-TH" dirty="0"/>
              <a:t>ภายใน</a:t>
            </a:r>
            <a:r>
              <a:rPr lang="th-TH" dirty="0" err="1"/>
              <a:t>โฟล์เดอร์</a:t>
            </a:r>
            <a:r>
              <a:rPr lang="en-AU" dirty="0"/>
              <a:t> </a:t>
            </a:r>
            <a:r>
              <a:rPr lang="en-AU" dirty="0" err="1"/>
              <a:t>simple_webapi</a:t>
            </a:r>
            <a:endParaRPr lang="th-TH" dirty="0"/>
          </a:p>
          <a:p>
            <a:r>
              <a:rPr lang="th-TH" dirty="0"/>
              <a:t>สร้างไฟล์ชื่อ </a:t>
            </a:r>
            <a:r>
              <a:rPr lang="en-AU" dirty="0">
                <a:solidFill>
                  <a:srgbClr val="FF0000"/>
                </a:solidFill>
              </a:rPr>
              <a:t>server.js</a:t>
            </a:r>
          </a:p>
          <a:p>
            <a:r>
              <a:rPr lang="th-TH" dirty="0"/>
              <a:t>เรียกใช้แพคเกจ </a:t>
            </a:r>
            <a:r>
              <a:rPr lang="en-AU" dirty="0"/>
              <a:t>http</a:t>
            </a:r>
            <a:r>
              <a:rPr lang="th-TH" dirty="0"/>
              <a:t> ด้วยคำสั่ง</a:t>
            </a:r>
            <a:endParaRPr lang="en-AU" dirty="0"/>
          </a:p>
          <a:p>
            <a:pPr lvl="1"/>
            <a:r>
              <a:rPr lang="en-AU" dirty="0">
                <a:solidFill>
                  <a:srgbClr val="FF0000"/>
                </a:solidFill>
              </a:rPr>
              <a:t>const http = require('http’);</a:t>
            </a:r>
            <a:endParaRPr lang="th-TH" dirty="0">
              <a:solidFill>
                <a:srgbClr val="FF0000"/>
              </a:solidFill>
            </a:endParaRPr>
          </a:p>
          <a:p>
            <a:r>
              <a:rPr lang="th-TH" dirty="0"/>
              <a:t>สร้าง</a:t>
            </a:r>
            <a:r>
              <a:rPr lang="en-AU" dirty="0"/>
              <a:t> server</a:t>
            </a:r>
            <a:r>
              <a:rPr lang="th-TH" dirty="0"/>
              <a:t> ด้วยคำสั่ง</a:t>
            </a:r>
          </a:p>
          <a:p>
            <a:pPr lvl="1"/>
            <a:r>
              <a:rPr lang="en-AU" dirty="0" err="1">
                <a:solidFill>
                  <a:srgbClr val="FF0000"/>
                </a:solidFill>
              </a:rPr>
              <a:t>http.createServer</a:t>
            </a:r>
            <a:endParaRPr lang="th-TH" dirty="0">
              <a:solidFill>
                <a:srgbClr val="FF0000"/>
              </a:solidFill>
            </a:endParaRPr>
          </a:p>
          <a:p>
            <a:r>
              <a:rPr lang="th-TH" dirty="0"/>
              <a:t>พิมพ์คำสั่งดังตัวอย่าง</a:t>
            </a:r>
            <a:endParaRPr lang="en-AU" dirty="0"/>
          </a:p>
          <a:p>
            <a:r>
              <a:rPr lang="th-TH" dirty="0"/>
              <a:t>บันทึกและรัน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F75CBB-7999-40F1-81E9-0793CD1D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45</a:t>
            </a:fld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837E6F-32FE-44BA-8C12-9F9BC72F3986}"/>
              </a:ext>
            </a:extLst>
          </p:cNvPr>
          <p:cNvSpPr/>
          <p:nvPr/>
        </p:nvSpPr>
        <p:spPr>
          <a:xfrm>
            <a:off x="802349" y="5118841"/>
            <a:ext cx="10636117" cy="71508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sz="3600" dirty="0" err="1"/>
              <a:t>http.createServer</a:t>
            </a:r>
            <a:r>
              <a:rPr lang="en-AU" sz="3600" dirty="0"/>
              <a:t>([options][, </a:t>
            </a:r>
            <a:r>
              <a:rPr lang="en-AU" sz="3600" dirty="0" err="1"/>
              <a:t>function_requestListener</a:t>
            </a:r>
            <a:r>
              <a:rPr lang="en-AU" sz="3600" dirty="0"/>
              <a:t>])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4EBA1-AE93-4C5E-AEBB-8E6E58853EBA}"/>
              </a:ext>
            </a:extLst>
          </p:cNvPr>
          <p:cNvSpPr/>
          <p:nvPr/>
        </p:nvSpPr>
        <p:spPr>
          <a:xfrm>
            <a:off x="4885266" y="830825"/>
            <a:ext cx="691726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http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'http'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6A9955"/>
                </a:solidFill>
                <a:latin typeface="Consolas" panose="020B0609020204030204" pitchFamily="49" charset="0"/>
              </a:rPr>
              <a:t>// create server</a:t>
            </a:r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server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http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createServer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'Hello from the server'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AU" dirty="0">
                <a:solidFill>
                  <a:srgbClr val="6A9955"/>
                </a:solidFill>
                <a:latin typeface="Consolas" panose="020B0609020204030204" pitchFamily="49" charset="0"/>
              </a:rPr>
              <a:t>// listen to request</a:t>
            </a:r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server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8000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'127.0.0.1'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,()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'Listening to request on port 8000'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04E9CC-5B96-472E-B265-8DDBF2535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3755347"/>
            <a:ext cx="4581846" cy="116345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9E41E1-52C4-4EB3-9676-79BA50BB0CE2}"/>
              </a:ext>
            </a:extLst>
          </p:cNvPr>
          <p:cNvSpPr/>
          <p:nvPr/>
        </p:nvSpPr>
        <p:spPr>
          <a:xfrm>
            <a:off x="1284228" y="5929436"/>
            <a:ext cx="9139618" cy="71508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sz="3600" dirty="0"/>
              <a:t>listen(</a:t>
            </a:r>
            <a:r>
              <a:rPr lang="en-AU" sz="3600" dirty="0" err="1"/>
              <a:t>portnumber,hostname,function_listener</a:t>
            </a:r>
            <a:r>
              <a:rPr lang="en-AU" sz="3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22161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FF0D-2662-424A-86E2-444BCBD4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Simple Web Server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7A2321-2377-4A92-B435-03A91ED2B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78805"/>
              </p:ext>
            </p:extLst>
          </p:nvPr>
        </p:nvGraphicFramePr>
        <p:xfrm>
          <a:off x="278732" y="1443790"/>
          <a:ext cx="1163453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5926">
                  <a:extLst>
                    <a:ext uri="{9D8B030D-6E8A-4147-A177-3AD203B41FA5}">
                      <a16:colId xmlns:a16="http://schemas.microsoft.com/office/drawing/2014/main" val="1026960290"/>
                    </a:ext>
                  </a:extLst>
                </a:gridCol>
                <a:gridCol w="6328610">
                  <a:extLst>
                    <a:ext uri="{9D8B030D-6E8A-4147-A177-3AD203B41FA5}">
                      <a16:colId xmlns:a16="http://schemas.microsoft.com/office/drawing/2014/main" val="2872023195"/>
                    </a:ext>
                  </a:extLst>
                </a:gridCol>
              </a:tblGrid>
              <a:tr h="35880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const http = require('http');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เรียกใช้แพคเกจ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5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const server = </a:t>
                      </a:r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http.createServer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((req, res) =&gt;{</a:t>
                      </a:r>
                    </a:p>
                    <a:p>
                      <a:pPr marL="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   </a:t>
                      </a:r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res.end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('Hello from the server');</a:t>
                      </a:r>
                    </a:p>
                    <a:p>
                      <a:pPr marL="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});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สร้าง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server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ที่มีฟังก์ชัน </a:t>
                      </a:r>
                      <a:r>
                        <a:rPr lang="en-AU" sz="24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callback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ในการจัดการ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request (</a:t>
                      </a:r>
                      <a:r>
                        <a:rPr lang="en-AU" sz="2400" dirty="0">
                          <a:solidFill>
                            <a:srgbClr val="FF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req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 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และ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response (</a:t>
                      </a:r>
                      <a:r>
                        <a:rPr lang="en-AU" sz="2400" dirty="0">
                          <a:solidFill>
                            <a:srgbClr val="FF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res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</a:t>
                      </a:r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server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ทำการตอบสนองกลับด้วยคำสั่ง </a:t>
                      </a:r>
                      <a:r>
                        <a:rPr lang="en-AU" sz="2400" dirty="0" err="1">
                          <a:solidFill>
                            <a:srgbClr val="FF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res.end</a:t>
                      </a:r>
                      <a:r>
                        <a:rPr lang="th-TH" sz="2400" dirty="0">
                          <a:solidFill>
                            <a:srgbClr val="FF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โดยส่งข้อความ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Hello from the server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ไปให้กับ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client</a:t>
                      </a:r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8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server.listen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(8000,'127.0.0.1',()=&gt;{</a:t>
                      </a:r>
                    </a:p>
                    <a:p>
                      <a:pPr marL="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   console.log('Listening to request on port 8000');</a:t>
                      </a:r>
                    </a:p>
                    <a:p>
                      <a:pPr marL="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});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Server 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คอยฟัง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request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ที่เข้ามาผ่านทาง</a:t>
                      </a:r>
                    </a:p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หมายเลขพอร์ต 8000</a:t>
                      </a:r>
                    </a:p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ที่อยู่</a:t>
                      </a:r>
                      <a:r>
                        <a:rPr lang="th-TH" sz="24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โฮส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127.0.0.1</a:t>
                      </a:r>
                      <a:endParaRPr lang="en-AU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52829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65979C-E86F-43E6-BC46-8B7C32AB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6981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683D-79BF-4BD3-AB23-CBC590E1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Simple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D0EF6-B643-461D-8B52-85DD92729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2763"/>
            <a:ext cx="10913533" cy="5705237"/>
          </a:xfrm>
        </p:spPr>
        <p:txBody>
          <a:bodyPr>
            <a:normAutofit lnSpcReduction="10000"/>
          </a:bodyPr>
          <a:lstStyle/>
          <a:p>
            <a:r>
              <a:rPr lang="th-TH" dirty="0"/>
              <a:t>เปิด</a:t>
            </a:r>
            <a:r>
              <a:rPr lang="en-AU" dirty="0"/>
              <a:t> web browser</a:t>
            </a:r>
          </a:p>
          <a:p>
            <a:r>
              <a:rPr lang="th-TH" dirty="0"/>
              <a:t>พิมพ์</a:t>
            </a:r>
            <a:r>
              <a:rPr lang="en-AU" dirty="0"/>
              <a:t> URL</a:t>
            </a:r>
          </a:p>
          <a:p>
            <a:pPr lvl="1"/>
            <a:r>
              <a:rPr lang="en-AU" dirty="0">
                <a:hlinkClick r:id="rId2"/>
              </a:rPr>
              <a:t>http://127.0.0.1:8000/</a:t>
            </a:r>
            <a:endParaRPr lang="en-AU" dirty="0"/>
          </a:p>
          <a:p>
            <a:endParaRPr lang="th-TH" dirty="0"/>
          </a:p>
          <a:p>
            <a:r>
              <a:rPr lang="th-TH" dirty="0"/>
              <a:t>อธิบายการทำงาน</a:t>
            </a:r>
          </a:p>
          <a:p>
            <a:pPr lvl="1"/>
            <a:r>
              <a:rPr lang="th-TH" dirty="0"/>
              <a:t>ตอนที่พิมพ์คำสั่ง</a:t>
            </a:r>
            <a:r>
              <a:rPr lang="en-AU" dirty="0"/>
              <a:t> node server.js</a:t>
            </a:r>
            <a:r>
              <a:rPr lang="th-TH" dirty="0"/>
              <a:t> บน</a:t>
            </a:r>
            <a:r>
              <a:rPr lang="en-AU" dirty="0"/>
              <a:t> terminal</a:t>
            </a:r>
            <a:r>
              <a:rPr lang="th-TH" dirty="0"/>
              <a:t> เป็นการสั่งให้ </a:t>
            </a:r>
            <a:r>
              <a:rPr lang="en-AU" dirty="0"/>
              <a:t>server</a:t>
            </a:r>
            <a:r>
              <a:rPr lang="th-TH" dirty="0"/>
              <a:t> ทำงาน</a:t>
            </a:r>
            <a:r>
              <a:rPr lang="en-AU" dirty="0"/>
              <a:t> </a:t>
            </a:r>
            <a:r>
              <a:rPr lang="th-TH" dirty="0"/>
              <a:t>โดยสังเกตได้จาก</a:t>
            </a:r>
            <a:r>
              <a:rPr lang="en-AU" dirty="0"/>
              <a:t> terminal</a:t>
            </a:r>
            <a:r>
              <a:rPr lang="th-TH" dirty="0"/>
              <a:t> ว่า</a:t>
            </a:r>
            <a:r>
              <a:rPr lang="en-AU" dirty="0"/>
              <a:t> server</a:t>
            </a:r>
            <a:r>
              <a:rPr lang="th-TH" dirty="0"/>
              <a:t> กำลังรอฟัง</a:t>
            </a:r>
            <a:r>
              <a:rPr lang="en-AU" dirty="0"/>
              <a:t> request</a:t>
            </a:r>
            <a:r>
              <a:rPr lang="th-TH" dirty="0"/>
              <a:t> อยู่</a:t>
            </a:r>
          </a:p>
          <a:p>
            <a:pPr lvl="1"/>
            <a:r>
              <a:rPr lang="th-TH" dirty="0"/>
              <a:t>เมื่อทำการพิมพ์ </a:t>
            </a:r>
            <a:r>
              <a:rPr lang="en-AU" dirty="0"/>
              <a:t>URL</a:t>
            </a:r>
            <a:r>
              <a:rPr lang="th-TH" dirty="0"/>
              <a:t> แล้วกด</a:t>
            </a:r>
            <a:r>
              <a:rPr lang="en-AU" dirty="0"/>
              <a:t> ENTER</a:t>
            </a:r>
            <a:r>
              <a:rPr lang="th-TH" dirty="0"/>
              <a:t> จะเป็นการที่</a:t>
            </a:r>
            <a:r>
              <a:rPr lang="en-AU" dirty="0"/>
              <a:t> client</a:t>
            </a:r>
            <a:r>
              <a:rPr lang="th-TH" dirty="0"/>
              <a:t> ส่ง</a:t>
            </a:r>
            <a:r>
              <a:rPr lang="en-AU" dirty="0"/>
              <a:t> request</a:t>
            </a:r>
            <a:r>
              <a:rPr lang="th-TH" dirty="0"/>
              <a:t> ขอข้อมูลที่อยู่ใน</a:t>
            </a:r>
            <a:r>
              <a:rPr lang="en-AU" dirty="0"/>
              <a:t> hostname 127.0.0.1</a:t>
            </a:r>
            <a:r>
              <a:rPr lang="th-TH" dirty="0"/>
              <a:t> </a:t>
            </a:r>
            <a:r>
              <a:rPr lang="en-AU" dirty="0"/>
              <a:t>post </a:t>
            </a:r>
            <a:r>
              <a:rPr lang="th-TH" dirty="0"/>
              <a:t>8000</a:t>
            </a:r>
            <a:endParaRPr lang="en-AU" dirty="0"/>
          </a:p>
          <a:p>
            <a:pPr lvl="1"/>
            <a:r>
              <a:rPr lang="th-TH" dirty="0"/>
              <a:t>เมื่อ</a:t>
            </a:r>
            <a:r>
              <a:rPr lang="en-AU" dirty="0"/>
              <a:t> web server</a:t>
            </a:r>
            <a:r>
              <a:rPr lang="th-TH" dirty="0"/>
              <a:t> ได้รับการ</a:t>
            </a:r>
            <a:r>
              <a:rPr lang="en-AU" dirty="0"/>
              <a:t> request</a:t>
            </a:r>
            <a:r>
              <a:rPr lang="th-TH" dirty="0"/>
              <a:t> ก็จะทำการส่ง</a:t>
            </a:r>
            <a:r>
              <a:rPr lang="en-AU" dirty="0"/>
              <a:t> response</a:t>
            </a:r>
            <a:r>
              <a:rPr lang="th-TH" dirty="0"/>
              <a:t> ว่า</a:t>
            </a:r>
            <a:r>
              <a:rPr lang="en-AU" dirty="0"/>
              <a:t> Hello from the server</a:t>
            </a:r>
            <a:r>
              <a:rPr lang="th-TH" dirty="0"/>
              <a:t> กลับมา</a:t>
            </a:r>
          </a:p>
          <a:p>
            <a:endParaRPr lang="th-TH" dirty="0"/>
          </a:p>
          <a:p>
            <a:r>
              <a:rPr lang="th-TH" dirty="0"/>
              <a:t>หยุดการทำงานของ</a:t>
            </a:r>
            <a:r>
              <a:rPr lang="en-AU" dirty="0"/>
              <a:t> web server</a:t>
            </a:r>
            <a:r>
              <a:rPr lang="th-TH" dirty="0"/>
              <a:t> ด้วยการกด </a:t>
            </a:r>
            <a:r>
              <a:rPr lang="en-AU" dirty="0"/>
              <a:t> Ctrl + C</a:t>
            </a:r>
            <a:r>
              <a:rPr lang="th-TH" dirty="0"/>
              <a:t> บน</a:t>
            </a:r>
            <a:r>
              <a:rPr lang="en-AU" dirty="0"/>
              <a:t> terminal</a:t>
            </a:r>
          </a:p>
          <a:p>
            <a:r>
              <a:rPr lang="en-AU" dirty="0"/>
              <a:t>publish to GitHub</a:t>
            </a:r>
          </a:p>
          <a:p>
            <a:pPr lvl="1"/>
            <a:r>
              <a:rPr lang="en-AU" dirty="0"/>
              <a:t>git push –u origin master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906BF-82C6-4177-92D5-F41B660C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47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EDDDB-289D-4C26-ADAA-9067F6938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0" y="1115974"/>
            <a:ext cx="4178300" cy="1767742"/>
          </a:xfrm>
          <a:prstGeom prst="rect">
            <a:avLst/>
          </a:prstGeom>
          <a:ln>
            <a:solidFill>
              <a:srgbClr val="6DCB6D"/>
            </a:solidFill>
          </a:ln>
        </p:spPr>
      </p:pic>
    </p:spTree>
    <p:extLst>
      <p:ext uri="{BB962C8B-B14F-4D97-AF65-F5344CB8AC3E}">
        <p14:creationId xmlns:p14="http://schemas.microsoft.com/office/powerpoint/2010/main" val="5756604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60E354-01D0-4D36-9100-7D4CEDE99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72C87-7D43-4735-AE02-C16BDCF5A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8696" r="15926" b="-1"/>
          <a:stretch/>
        </p:blipFill>
        <p:spPr>
          <a:xfrm>
            <a:off x="1" y="10"/>
            <a:ext cx="7744393" cy="6857990"/>
          </a:xfrm>
          <a:custGeom>
            <a:avLst/>
            <a:gdLst/>
            <a:ahLst/>
            <a:cxnLst/>
            <a:rect l="l" t="t" r="r" b="b"/>
            <a:pathLst>
              <a:path w="7744393" h="6858000">
                <a:moveTo>
                  <a:pt x="0" y="0"/>
                </a:moveTo>
                <a:lnTo>
                  <a:pt x="7744393" y="0"/>
                </a:lnTo>
                <a:lnTo>
                  <a:pt x="7740387" y="3148"/>
                </a:lnTo>
                <a:cubicBezTo>
                  <a:pt x="6753686" y="817446"/>
                  <a:pt x="6124765" y="2049777"/>
                  <a:pt x="6124765" y="3429000"/>
                </a:cubicBezTo>
                <a:cubicBezTo>
                  <a:pt x="6124765" y="4808224"/>
                  <a:pt x="6753686" y="6040555"/>
                  <a:pt x="7740387" y="6854853"/>
                </a:cubicBezTo>
                <a:lnTo>
                  <a:pt x="774439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2D82AFA-E2C0-437D-9CB2-F9E039339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378" y="993914"/>
            <a:ext cx="4515391" cy="3474722"/>
          </a:xfrm>
        </p:spPr>
        <p:txBody>
          <a:bodyPr>
            <a:normAutofit/>
          </a:bodyPr>
          <a:lstStyle/>
          <a:p>
            <a:pPr algn="l"/>
            <a:r>
              <a:rPr lang="th-TH" sz="8000"/>
              <a:t>แบบฝึกหัด 1</a:t>
            </a:r>
            <a:endParaRPr lang="en-AU" sz="8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32EF-E059-4446-8093-0FE9420D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4414" y="3977135"/>
            <a:ext cx="457200" cy="457200"/>
          </a:xfrm>
          <a:prstGeom prst="ellipse">
            <a:avLst/>
          </a:prstGeom>
          <a:solidFill>
            <a:schemeClr val="tx1">
              <a:alpha val="80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451FF00-1CED-49B4-AB20-56DD39CB66AF}" type="slidenum">
              <a:rPr lang="en-AU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48</a:t>
            </a:fld>
            <a:endParaRPr lang="en-AU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5F9929-5504-4C68-9AA2-E98BBA1F8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9590" y="4546924"/>
            <a:ext cx="2369988" cy="2311077"/>
          </a:xfrm>
          <a:custGeom>
            <a:avLst/>
            <a:gdLst>
              <a:gd name="connsiteX0" fmla="*/ 0 w 2369988"/>
              <a:gd name="connsiteY0" fmla="*/ 0 h 2311077"/>
              <a:gd name="connsiteX1" fmla="*/ 1128071 w 2369988"/>
              <a:gd name="connsiteY1" fmla="*/ 0 h 2311077"/>
              <a:gd name="connsiteX2" fmla="*/ 1157716 w 2369988"/>
              <a:gd name="connsiteY2" fmla="*/ 128440 h 2311077"/>
              <a:gd name="connsiteX3" fmla="*/ 2316462 w 2369988"/>
              <a:gd name="connsiteY3" fmla="*/ 2257392 h 2311077"/>
              <a:gd name="connsiteX4" fmla="*/ 2369988 w 2369988"/>
              <a:gd name="connsiteY4" fmla="*/ 2311077 h 2311077"/>
              <a:gd name="connsiteX5" fmla="*/ 957894 w 2369988"/>
              <a:gd name="connsiteY5" fmla="*/ 2311077 h 2311077"/>
              <a:gd name="connsiteX6" fmla="*/ 777804 w 2369988"/>
              <a:gd name="connsiteY6" fmla="*/ 2040997 h 2311077"/>
              <a:gd name="connsiteX7" fmla="*/ 19614 w 2369988"/>
              <a:gd name="connsiteY7" fmla="*/ 109827 h 23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8" h="2311077">
                <a:moveTo>
                  <a:pt x="0" y="0"/>
                </a:moveTo>
                <a:lnTo>
                  <a:pt x="1128071" y="0"/>
                </a:lnTo>
                <a:lnTo>
                  <a:pt x="1157716" y="128440"/>
                </a:lnTo>
                <a:cubicBezTo>
                  <a:pt x="1365270" y="935139"/>
                  <a:pt x="1769588" y="1662859"/>
                  <a:pt x="2316462" y="2257392"/>
                </a:cubicBezTo>
                <a:lnTo>
                  <a:pt x="2369988" y="2311077"/>
                </a:lnTo>
                <a:lnTo>
                  <a:pt x="957894" y="2311077"/>
                </a:lnTo>
                <a:lnTo>
                  <a:pt x="777804" y="2040997"/>
                </a:lnTo>
                <a:cubicBezTo>
                  <a:pt x="421651" y="1454849"/>
                  <a:pt x="161627" y="803832"/>
                  <a:pt x="19614" y="109827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64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18BB7C-0567-4395-ABF8-04377C3A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AU" dirty="0"/>
              <a:t> Create Simple Web Server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546A5-4965-4D39-AFFB-887E1C5BD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1728659"/>
          </a:xfrm>
        </p:spPr>
        <p:txBody>
          <a:bodyPr/>
          <a:lstStyle/>
          <a:p>
            <a:r>
              <a:rPr lang="th-TH" dirty="0"/>
              <a:t>สร้างไฟล์ชื่อ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server-assignment.js</a:t>
            </a:r>
          </a:p>
          <a:p>
            <a:r>
              <a:rPr lang="th-TH" dirty="0"/>
              <a:t>สร้าง</a:t>
            </a:r>
            <a:r>
              <a:rPr lang="en-AU" dirty="0"/>
              <a:t> web server</a:t>
            </a:r>
            <a:r>
              <a:rPr lang="th-TH" dirty="0"/>
              <a:t> ให้รอ</a:t>
            </a:r>
            <a:r>
              <a:rPr lang="en-AU" dirty="0"/>
              <a:t> request </a:t>
            </a:r>
            <a:r>
              <a:rPr lang="th-TH" dirty="0"/>
              <a:t>ที่</a:t>
            </a:r>
            <a:r>
              <a:rPr lang="en-AU" dirty="0"/>
              <a:t> port 3000</a:t>
            </a:r>
          </a:p>
          <a:p>
            <a:r>
              <a:rPr lang="th-TH" dirty="0"/>
              <a:t>เมื่อได้ </a:t>
            </a:r>
            <a:r>
              <a:rPr lang="en-AU" dirty="0"/>
              <a:t>web server</a:t>
            </a:r>
            <a:r>
              <a:rPr lang="th-TH" dirty="0"/>
              <a:t> ได้รับ </a:t>
            </a:r>
            <a:r>
              <a:rPr lang="en-AU" dirty="0"/>
              <a:t>request</a:t>
            </a:r>
            <a:r>
              <a:rPr lang="th-TH" dirty="0"/>
              <a:t> ให้แสดงข้อความว่า </a:t>
            </a:r>
            <a:r>
              <a:rPr lang="en-AU" dirty="0"/>
              <a:t>Response data from port 3000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11AFF-11FB-4E13-8FDA-7C4B6A25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49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FCB73-E9DC-49EC-822F-F554FA09A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62" y="3328878"/>
            <a:ext cx="3790950" cy="1295400"/>
          </a:xfrm>
          <a:prstGeom prst="rect">
            <a:avLst/>
          </a:prstGeom>
          <a:ln>
            <a:solidFill>
              <a:srgbClr val="6DCB6D"/>
            </a:solidFill>
          </a:ln>
        </p:spPr>
      </p:pic>
    </p:spTree>
    <p:extLst>
      <p:ext uri="{BB962C8B-B14F-4D97-AF65-F5344CB8AC3E}">
        <p14:creationId xmlns:p14="http://schemas.microsoft.com/office/powerpoint/2010/main" val="53109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135F07C-0167-43FD-BDD0-E493A5B5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Architecture</a:t>
            </a:r>
          </a:p>
        </p:txBody>
      </p:sp>
      <p:sp>
        <p:nvSpPr>
          <p:cNvPr id="273" name="Google Shape;273;p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72F514-DB15-47E1-9819-48DFB4E448E8}"/>
              </a:ext>
            </a:extLst>
          </p:cNvPr>
          <p:cNvGrpSpPr/>
          <p:nvPr/>
        </p:nvGrpSpPr>
        <p:grpSpPr>
          <a:xfrm>
            <a:off x="501825" y="927340"/>
            <a:ext cx="10658633" cy="2154269"/>
            <a:chOff x="492246" y="859266"/>
            <a:chExt cx="10658633" cy="2154269"/>
          </a:xfrm>
        </p:grpSpPr>
        <p:sp>
          <p:nvSpPr>
            <p:cNvPr id="274" name="Google Shape;274;p28"/>
            <p:cNvSpPr txBox="1"/>
            <p:nvPr/>
          </p:nvSpPr>
          <p:spPr>
            <a:xfrm>
              <a:off x="492246" y="2664735"/>
              <a:ext cx="1948000" cy="3488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lvl="2" algn="ctr"/>
              <a:r>
                <a:rPr lang="en" sz="2000" b="1">
                  <a:solidFill>
                    <a:srgbClr val="FFFFFF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Presentation Layer</a:t>
              </a:r>
              <a:endParaRPr sz="2000" b="1">
                <a:solidFill>
                  <a:srgbClr val="FFFFFF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  <p:sp>
          <p:nvSpPr>
            <p:cNvPr id="275" name="Google Shape;275;p28"/>
            <p:cNvSpPr txBox="1"/>
            <p:nvPr/>
          </p:nvSpPr>
          <p:spPr>
            <a:xfrm>
              <a:off x="1003854" y="859266"/>
              <a:ext cx="993600" cy="3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 dirty="0">
                  <a:solidFill>
                    <a:srgbClr val="000000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Client</a:t>
              </a:r>
              <a:endParaRPr sz="2000" b="1" dirty="0"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  <p:sp>
          <p:nvSpPr>
            <p:cNvPr id="276" name="Google Shape;276;p28"/>
            <p:cNvSpPr txBox="1"/>
            <p:nvPr/>
          </p:nvSpPr>
          <p:spPr>
            <a:xfrm>
              <a:off x="6124079" y="859266"/>
              <a:ext cx="1948000" cy="3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000000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Database Server</a:t>
              </a:r>
              <a:endParaRPr sz="2000" b="1"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  <p:sp>
          <p:nvSpPr>
            <p:cNvPr id="277" name="Google Shape;277;p28"/>
            <p:cNvSpPr txBox="1"/>
            <p:nvPr/>
          </p:nvSpPr>
          <p:spPr>
            <a:xfrm>
              <a:off x="6055279" y="2664735"/>
              <a:ext cx="2016800" cy="3488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lvl="2" algn="ctr"/>
              <a:r>
                <a:rPr lang="en" sz="2000" b="1">
                  <a:solidFill>
                    <a:srgbClr val="FFFFFF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Data Access Layer</a:t>
              </a:r>
              <a:endParaRPr sz="2000" b="1">
                <a:solidFill>
                  <a:srgbClr val="FFFFFF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  <p:sp>
          <p:nvSpPr>
            <p:cNvPr id="278" name="Google Shape;278;p28"/>
            <p:cNvSpPr txBox="1"/>
            <p:nvPr/>
          </p:nvSpPr>
          <p:spPr>
            <a:xfrm>
              <a:off x="3325346" y="859266"/>
              <a:ext cx="1948000" cy="3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000000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Application Server</a:t>
              </a:r>
              <a:endParaRPr sz="2000" b="1"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  <p:sp>
          <p:nvSpPr>
            <p:cNvPr id="279" name="Google Shape;279;p28"/>
            <p:cNvSpPr txBox="1"/>
            <p:nvPr/>
          </p:nvSpPr>
          <p:spPr>
            <a:xfrm>
              <a:off x="3211746" y="2664735"/>
              <a:ext cx="2106400" cy="3488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lvl="2" algn="ctr"/>
              <a:r>
                <a:rPr lang="en" sz="2000" b="1">
                  <a:solidFill>
                    <a:srgbClr val="FFFFFF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Business Logic Layer</a:t>
              </a:r>
              <a:endParaRPr sz="2000" b="1">
                <a:solidFill>
                  <a:srgbClr val="FFFFFF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  <p:pic>
          <p:nvPicPr>
            <p:cNvPr id="280" name="Google Shape;280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1246" y="1089320"/>
              <a:ext cx="1549200" cy="1549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1" name="Google Shape;281;p28"/>
            <p:cNvCxnSpPr>
              <a:cxnSpLocks/>
            </p:cNvCxnSpPr>
            <p:nvPr/>
          </p:nvCxnSpPr>
          <p:spPr>
            <a:xfrm>
              <a:off x="2199606" y="1863920"/>
              <a:ext cx="12912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28"/>
            <p:cNvCxnSpPr>
              <a:cxnSpLocks/>
            </p:cNvCxnSpPr>
            <p:nvPr/>
          </p:nvCxnSpPr>
          <p:spPr>
            <a:xfrm>
              <a:off x="4998323" y="1863920"/>
              <a:ext cx="12912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83" name="Google Shape;283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347482" y="1089320"/>
              <a:ext cx="1549200" cy="1549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4" name="Google Shape;284;p28"/>
            <p:cNvCxnSpPr>
              <a:cxnSpLocks/>
            </p:cNvCxnSpPr>
            <p:nvPr/>
          </p:nvCxnSpPr>
          <p:spPr>
            <a:xfrm>
              <a:off x="7817890" y="1863920"/>
              <a:ext cx="12912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" name="Google Shape;285;p28"/>
            <p:cNvSpPr txBox="1"/>
            <p:nvPr/>
          </p:nvSpPr>
          <p:spPr>
            <a:xfrm>
              <a:off x="9134079" y="2664735"/>
              <a:ext cx="2016800" cy="3488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lvl="2" algn="ctr"/>
              <a:r>
                <a:rPr lang="en" sz="2000" b="1">
                  <a:solidFill>
                    <a:srgbClr val="FFFFFF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Data Storage</a:t>
              </a:r>
              <a:endParaRPr sz="2000" b="1">
                <a:solidFill>
                  <a:srgbClr val="FFFFFF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  <p:sp>
          <p:nvSpPr>
            <p:cNvPr id="286" name="Google Shape;286;p28"/>
            <p:cNvSpPr txBox="1"/>
            <p:nvPr/>
          </p:nvSpPr>
          <p:spPr>
            <a:xfrm>
              <a:off x="9202879" y="859266"/>
              <a:ext cx="1948000" cy="3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Cloud Storage</a:t>
              </a:r>
              <a:endParaRPr sz="2000" b="1"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  <p:pic>
          <p:nvPicPr>
            <p:cNvPr id="287" name="Google Shape;287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39684" y="1149906"/>
              <a:ext cx="1428033" cy="14280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68635" y="1052489"/>
              <a:ext cx="1622865" cy="162286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0AD513-959B-487B-9D94-1FD459A13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55" y="3168405"/>
            <a:ext cx="7729249" cy="335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42252D-7A65-440F-B439-27821587B7F9}"/>
              </a:ext>
            </a:extLst>
          </p:cNvPr>
          <p:cNvSpPr/>
          <p:nvPr/>
        </p:nvSpPr>
        <p:spPr>
          <a:xfrm>
            <a:off x="2753055" y="6548251"/>
            <a:ext cx="3078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TH Sarabun New" panose="020B0500040200020003" pitchFamily="34" charset="-34"/>
                <a:cs typeface="TH Sarabun New" panose="020B0500040200020003" pitchFamily="34" charset="-34"/>
                <a:hlinkClick r:id="rId8"/>
              </a:rPr>
              <a:t>https://github.com/komushi/gnavi-mongo</a:t>
            </a:r>
            <a:endParaRPr lang="en-AU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42893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18BB7C-0567-4395-ABF8-04377C3A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เฉลยแบบฝึกหัด</a:t>
            </a:r>
            <a:r>
              <a:rPr lang="en-AU" dirty="0"/>
              <a:t> Create Simple Web Server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546A5-4965-4D39-AFFB-887E1C5BD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สร้างไฟล์ชื่อ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server-assignment.js</a:t>
            </a:r>
          </a:p>
          <a:p>
            <a:r>
              <a:rPr lang="th-TH" dirty="0"/>
              <a:t>สร้าง</a:t>
            </a:r>
            <a:r>
              <a:rPr lang="en-AU" dirty="0"/>
              <a:t> web server</a:t>
            </a:r>
            <a:r>
              <a:rPr lang="th-TH" dirty="0"/>
              <a:t> ให้รอ</a:t>
            </a:r>
            <a:r>
              <a:rPr lang="en-AU" dirty="0"/>
              <a:t> request </a:t>
            </a:r>
            <a:r>
              <a:rPr lang="th-TH" dirty="0"/>
              <a:t>ที่</a:t>
            </a:r>
            <a:r>
              <a:rPr lang="en-AU" dirty="0"/>
              <a:t> port 3000</a:t>
            </a:r>
          </a:p>
          <a:p>
            <a:r>
              <a:rPr lang="th-TH" dirty="0"/>
              <a:t>เมื่อได้ </a:t>
            </a:r>
            <a:r>
              <a:rPr lang="en-AU" dirty="0"/>
              <a:t>web server</a:t>
            </a:r>
            <a:r>
              <a:rPr lang="th-TH" dirty="0"/>
              <a:t> ได้รับ </a:t>
            </a:r>
            <a:r>
              <a:rPr lang="en-AU" dirty="0"/>
              <a:t>request</a:t>
            </a:r>
            <a:r>
              <a:rPr lang="th-TH" dirty="0"/>
              <a:t> ให้แสดงข้อความว่า </a:t>
            </a:r>
            <a:r>
              <a:rPr lang="en-AU" dirty="0"/>
              <a:t>Response data from port 3000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11AFF-11FB-4E13-8FDA-7C4B6A25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50</a:t>
            </a:fld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84038-ACD9-4818-9F8B-F7A2E9514AA9}"/>
              </a:ext>
            </a:extLst>
          </p:cNvPr>
          <p:cNvSpPr/>
          <p:nvPr/>
        </p:nvSpPr>
        <p:spPr>
          <a:xfrm>
            <a:off x="2531533" y="3608442"/>
            <a:ext cx="691726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http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'http'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6A9955"/>
                </a:solidFill>
                <a:latin typeface="Consolas" panose="020B0609020204030204" pitchFamily="49" charset="0"/>
              </a:rPr>
              <a:t>// create server</a:t>
            </a:r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server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http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createServer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'Hello from the server'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AU" dirty="0">
                <a:solidFill>
                  <a:srgbClr val="6A9955"/>
                </a:solidFill>
                <a:latin typeface="Consolas" panose="020B0609020204030204" pitchFamily="49" charset="0"/>
              </a:rPr>
              <a:t>// listen to request</a:t>
            </a:r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server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'127.0.0.1'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,()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'Listening to request on port 3000'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3745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DD0C8EC-C4D6-490C-B561-63F2431D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601735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</a:rPr>
              <a:t>Routing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4A4F-B8AF-422B-8161-16AADA02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18992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CD89-13E6-46D4-AC0A-A3FC4E18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12F8-A2A6-4B3A-934A-CA38F722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568711"/>
          </a:xfrm>
        </p:spPr>
        <p:txBody>
          <a:bodyPr>
            <a:normAutofit fontScale="92500" lnSpcReduction="20000"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Express</a:t>
            </a: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REST (Representation State Transfer)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Recap HTTP Request and HTTP Response</a:t>
            </a: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Simple Web Server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Install Express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Initial Project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Install Libraries and Dependencies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Create Simple Web Server</a:t>
            </a:r>
          </a:p>
          <a:p>
            <a:r>
              <a:rPr lang="en-AU" dirty="0"/>
              <a:t>Routing</a:t>
            </a:r>
            <a:endParaRPr lang="th-TH" dirty="0"/>
          </a:p>
          <a:p>
            <a:pPr lvl="1"/>
            <a:r>
              <a:rPr lang="en-AU" dirty="0"/>
              <a:t>Basic Routing</a:t>
            </a:r>
          </a:p>
          <a:p>
            <a:pPr lvl="1"/>
            <a:r>
              <a:rPr lang="en-AU" dirty="0"/>
              <a:t>Express Routing</a:t>
            </a:r>
          </a:p>
          <a:p>
            <a:pPr lvl="1"/>
            <a:r>
              <a:rPr lang="en-AU" dirty="0"/>
              <a:t>Route Parameters</a:t>
            </a:r>
            <a:endParaRPr lang="th-TH" dirty="0"/>
          </a:p>
          <a:p>
            <a:r>
              <a:rPr lang="en-AU" dirty="0"/>
              <a:t>Postman</a:t>
            </a:r>
          </a:p>
          <a:p>
            <a:pPr lvl="1"/>
            <a:r>
              <a:rPr lang="en-AU" dirty="0"/>
              <a:t>Install Postman</a:t>
            </a:r>
          </a:p>
          <a:p>
            <a:pPr lvl="1"/>
            <a:r>
              <a:rPr lang="en-AU" dirty="0"/>
              <a:t>Testing HTTP Request</a:t>
            </a:r>
          </a:p>
          <a:p>
            <a:r>
              <a:rPr lang="en-AU" dirty="0"/>
              <a:t>Install </a:t>
            </a:r>
            <a:r>
              <a:rPr lang="en-AU" dirty="0" err="1"/>
              <a:t>nodemon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AC2CE-11D6-4620-A03E-7BBB93A3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40237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974156-695A-42EC-AC48-412EE3EEE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AU" sz="7200"/>
              <a:t>Basic Routing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15365-CE65-456F-8A1F-13BF7CE5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51FF00-1CED-49B4-AB20-56DD39CB66AF}" type="slidenum">
              <a:rPr lang="en-AU" smtClean="0"/>
              <a:pPr>
                <a:spcAft>
                  <a:spcPts val="600"/>
                </a:spcAft>
              </a:pPr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96610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750589-5CB5-449E-85C6-04DB565D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Routing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3E0BEB-D8B3-4F01-BAE2-73B3DDD22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52764"/>
            <a:ext cx="3937000" cy="5041001"/>
          </a:xfrm>
        </p:spPr>
        <p:txBody>
          <a:bodyPr/>
          <a:lstStyle/>
          <a:p>
            <a:r>
              <a:rPr lang="en-AU" dirty="0"/>
              <a:t>Routing</a:t>
            </a:r>
            <a:r>
              <a:rPr lang="th-TH" dirty="0"/>
              <a:t> เป็นการกำหนดเส้นทางและการรับส่งข้อมูล</a:t>
            </a:r>
            <a:endParaRPr lang="en-AU" dirty="0"/>
          </a:p>
          <a:p>
            <a:r>
              <a:rPr lang="th-TH" dirty="0"/>
              <a:t>ภายในโปรเจค</a:t>
            </a:r>
            <a:r>
              <a:rPr lang="en-AU" dirty="0"/>
              <a:t> </a:t>
            </a:r>
            <a:r>
              <a:rPr lang="en-AU" dirty="0" err="1"/>
              <a:t>simple_webapi</a:t>
            </a:r>
            <a:endParaRPr lang="en-AU" dirty="0"/>
          </a:p>
          <a:p>
            <a:r>
              <a:rPr lang="th-TH" dirty="0"/>
              <a:t>สร้างไฟล์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routing .</a:t>
            </a:r>
            <a:r>
              <a:rPr lang="en-AU" dirty="0" err="1">
                <a:solidFill>
                  <a:srgbClr val="FF0000"/>
                </a:solidFill>
              </a:rPr>
              <a:t>js</a:t>
            </a:r>
            <a:endParaRPr lang="th-TH" dirty="0">
              <a:solidFill>
                <a:srgbClr val="FF0000"/>
              </a:solidFill>
            </a:endParaRPr>
          </a:p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0557F-1DAC-4402-BC09-72152242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54</a:t>
            </a:fld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28697A-FCA2-47D1-BAA9-6B8015885C78}"/>
              </a:ext>
            </a:extLst>
          </p:cNvPr>
          <p:cNvSpPr/>
          <p:nvPr/>
        </p:nvSpPr>
        <p:spPr>
          <a:xfrm>
            <a:off x="5029200" y="838453"/>
            <a:ext cx="6993467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http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'http'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url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url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6A9955"/>
                </a:solidFill>
                <a:latin typeface="Consolas" panose="020B0609020204030204" pitchFamily="49" charset="0"/>
              </a:rPr>
              <a:t>// create server</a:t>
            </a:r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server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http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createServer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6A9955"/>
                </a:solidFill>
                <a:latin typeface="Consolas" panose="020B0609020204030204" pitchFamily="49" charset="0"/>
              </a:rPr>
              <a:t>// implement routing</a:t>
            </a:r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pathName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pathName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'/overview'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'This is the OVERVIEW'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} </a:t>
            </a:r>
            <a:r>
              <a:rPr lang="en-AU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pathName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'/product'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'This is the PRODUCT'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r>
              <a:rPr lang="en-AU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writeHead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404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'Page not found!!'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server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8000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'127.0.0.1'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,()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'Listening to request on port 8000'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DC833-A81B-437A-870C-FA6AA43E08C1}"/>
              </a:ext>
            </a:extLst>
          </p:cNvPr>
          <p:cNvSpPr txBox="1"/>
          <p:nvPr/>
        </p:nvSpPr>
        <p:spPr>
          <a:xfrm>
            <a:off x="1678329" y="6488668"/>
            <a:ext cx="8464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https://codeburst.io/javascript-double-equals-vs-triple-equals-61d4ce5a121a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19750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7A2321-2377-4A92-B435-03A91ED2B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0055"/>
              </p:ext>
            </p:extLst>
          </p:nvPr>
        </p:nvGraphicFramePr>
        <p:xfrm>
          <a:off x="278732" y="207034"/>
          <a:ext cx="11634536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201">
                  <a:extLst>
                    <a:ext uri="{9D8B030D-6E8A-4147-A177-3AD203B41FA5}">
                      <a16:colId xmlns:a16="http://schemas.microsoft.com/office/drawing/2014/main" val="1026960290"/>
                    </a:ext>
                  </a:extLst>
                </a:gridCol>
                <a:gridCol w="7070335">
                  <a:extLst>
                    <a:ext uri="{9D8B030D-6E8A-4147-A177-3AD203B41FA5}">
                      <a16:colId xmlns:a16="http://schemas.microsoft.com/office/drawing/2014/main" val="2872023195"/>
                    </a:ext>
                  </a:extLst>
                </a:gridCol>
              </a:tblGrid>
              <a:tr h="35880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const http = require('http');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เรียกใช้แพคเกจ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5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const </a:t>
                      </a:r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url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= require('</a:t>
                      </a:r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url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’);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เรียกใช้แพคเกจ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24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url</a:t>
                      </a:r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8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const server = </a:t>
                      </a:r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http.createServer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((req, res) =&gt;{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สร้าง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server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โดยกำหนด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24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callback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function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มี 2 พารามิเตอร์ คือ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req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และ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52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35560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const </a:t>
                      </a:r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pathName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= req.url;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รับค่า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24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url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ที่ได้มาจากการ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request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เก็บไว้ที่ตัวแปร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24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pathName</a:t>
                      </a:r>
                      <a:endParaRPr lang="en-AU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9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35560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if(</a:t>
                      </a:r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pathName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=== '/overview'){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ถ้าค่า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24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pathName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ที่รับมาเป็น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/overview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31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711200" algn="l" defTabSz="914400" rtl="0" eaLnBrk="1" latinLnBrk="0" hangingPunct="1"/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res.end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('This is the OVERVIEW');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Server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จะทำการ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response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กลับเป็นข้อความ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This is the 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26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35560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} else if (</a:t>
                      </a:r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pathName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=== '/product'){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ถ้า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24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pathName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มีค่าเป็น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/product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9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711200" algn="l" defTabSz="914400" rtl="0" eaLnBrk="1" latinLnBrk="0" hangingPunct="1"/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res.end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('This is the PRODUCT');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Server 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ทำการ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response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กลับเป็นข้อความ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This is the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9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35560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}else{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ถ้า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24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pathName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มีค่าเป็นอย่างอื่น</a:t>
                      </a:r>
                      <a:endParaRPr lang="en-AU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50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711200" algn="l" defTabSz="914400" rtl="0" eaLnBrk="1" latinLnBrk="0" hangingPunct="1"/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res.writeHead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(404);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Server 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ทำการ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response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กลับไปกำหนดให้ส่วนของ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title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เป็น 404</a:t>
                      </a:r>
                      <a:endParaRPr lang="en-AU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45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711200" algn="l" defTabSz="914400" rtl="0" eaLnBrk="1" latinLnBrk="0" hangingPunct="1"/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res.end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('Page not found!!')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Server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จะแสดงข้อความว่า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Page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84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35560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2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});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95847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65979C-E86F-43E6-BC46-8B7C32AB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7291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3AC6-B230-4A36-9E91-C3B1C4C2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Routing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8E09DDA-4756-4D36-940F-FDD49E6E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56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7BCD64-2829-454F-A5CA-54C579CF0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" y="927339"/>
            <a:ext cx="4781830" cy="1189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CCCBAF-5BB5-4D92-9F91-60C210BD1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40" y="2600207"/>
            <a:ext cx="4059125" cy="1849728"/>
          </a:xfrm>
          <a:prstGeom prst="rect">
            <a:avLst/>
          </a:prstGeom>
          <a:ln>
            <a:solidFill>
              <a:srgbClr val="6DCB6D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7D4C33-DE87-4C85-9180-CDD37FF5A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688" y="2511546"/>
            <a:ext cx="4676112" cy="1849728"/>
          </a:xfrm>
          <a:prstGeom prst="rect">
            <a:avLst/>
          </a:prstGeom>
          <a:ln>
            <a:solidFill>
              <a:srgbClr val="6DCB6D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0BEB48-2BD8-4A26-A3FE-18C62A7DFC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270" y="4741335"/>
            <a:ext cx="4059125" cy="1866108"/>
          </a:xfrm>
          <a:prstGeom prst="rect">
            <a:avLst/>
          </a:prstGeom>
          <a:ln>
            <a:solidFill>
              <a:srgbClr val="6DCB6D"/>
            </a:solidFill>
          </a:ln>
        </p:spPr>
      </p:pic>
    </p:spTree>
    <p:extLst>
      <p:ext uri="{BB962C8B-B14F-4D97-AF65-F5344CB8AC3E}">
        <p14:creationId xmlns:p14="http://schemas.microsoft.com/office/powerpoint/2010/main" val="4484976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F2D5F5-A296-4711-B2B3-60DC10A6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AU" sz="7200" dirty="0"/>
              <a:t>Express Routing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EA3A3-1CF3-4C13-BB0A-FBA13C6A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51FF00-1CED-49B4-AB20-56DD39CB66AF}" type="slidenum">
              <a:rPr lang="en-AU" smtClean="0"/>
              <a:pPr>
                <a:spcAft>
                  <a:spcPts val="600"/>
                </a:spcAft>
              </a:pPr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5099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CD89-13E6-46D4-AC0A-A3FC4E18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12F8-A2A6-4B3A-934A-CA38F722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568711"/>
          </a:xfrm>
        </p:spPr>
        <p:txBody>
          <a:bodyPr>
            <a:normAutofit fontScale="92500" lnSpcReduction="20000"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Express</a:t>
            </a: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REST (Representation State Transfer)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Recap HTTP Request and HTTP Response</a:t>
            </a: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Simple Web Server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Install Express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Initial Project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Install Libraries and Dependencies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Create Simple Web Server</a:t>
            </a:r>
          </a:p>
          <a:p>
            <a:r>
              <a:rPr lang="en-AU" dirty="0"/>
              <a:t>Routing</a:t>
            </a:r>
            <a:endParaRPr lang="th-TH" dirty="0"/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Basic Routing</a:t>
            </a:r>
          </a:p>
          <a:p>
            <a:pPr lvl="1"/>
            <a:r>
              <a:rPr lang="en-AU" dirty="0"/>
              <a:t>Express Routing</a:t>
            </a:r>
          </a:p>
          <a:p>
            <a:pPr lvl="1"/>
            <a:r>
              <a:rPr lang="en-AU" dirty="0"/>
              <a:t>Route Parameters</a:t>
            </a:r>
            <a:endParaRPr lang="th-TH" dirty="0"/>
          </a:p>
          <a:p>
            <a:r>
              <a:rPr lang="en-AU" dirty="0"/>
              <a:t>Postman</a:t>
            </a:r>
          </a:p>
          <a:p>
            <a:pPr lvl="1"/>
            <a:r>
              <a:rPr lang="en-AU" dirty="0"/>
              <a:t>Install Postman</a:t>
            </a:r>
          </a:p>
          <a:p>
            <a:pPr lvl="1"/>
            <a:r>
              <a:rPr lang="en-AU" dirty="0"/>
              <a:t>Testing HTTP Request</a:t>
            </a:r>
          </a:p>
          <a:p>
            <a:r>
              <a:rPr lang="en-AU" dirty="0"/>
              <a:t>Install </a:t>
            </a:r>
            <a:r>
              <a:rPr lang="en-AU" dirty="0" err="1"/>
              <a:t>nodemon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AC2CE-11D6-4620-A03E-7BBB93A3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8215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8E1C-894B-4611-B374-F705726C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Express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FFF19-C578-4B3B-A111-660D7E432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455070"/>
          </a:xfrm>
        </p:spPr>
        <p:txBody>
          <a:bodyPr>
            <a:normAutofit lnSpcReduction="10000"/>
          </a:bodyPr>
          <a:lstStyle/>
          <a:p>
            <a:r>
              <a:rPr lang="th-TH" dirty="0"/>
              <a:t>จากตัวอย่างก่อนหน้าจะเป็นการสร้างเส้นทางขึ้นมาเอง</a:t>
            </a:r>
          </a:p>
          <a:p>
            <a:r>
              <a:rPr lang="th-TH" dirty="0"/>
              <a:t>ทั้งนี้สามารถใช้ความสามารถของ</a:t>
            </a:r>
            <a:r>
              <a:rPr lang="en-AU" dirty="0"/>
              <a:t> express</a:t>
            </a:r>
            <a:r>
              <a:rPr lang="th-TH" dirty="0"/>
              <a:t>  ในการจัดการ</a:t>
            </a:r>
            <a:r>
              <a:rPr lang="en-AU" dirty="0"/>
              <a:t> request</a:t>
            </a:r>
            <a:r>
              <a:rPr lang="th-TH" dirty="0"/>
              <a:t> และ</a:t>
            </a:r>
            <a:r>
              <a:rPr lang="en-AU" dirty="0"/>
              <a:t> response </a:t>
            </a:r>
            <a:r>
              <a:rPr lang="th-TH" dirty="0"/>
              <a:t>ได้</a:t>
            </a:r>
          </a:p>
          <a:p>
            <a:r>
              <a:rPr lang="th-TH" dirty="0"/>
              <a:t>ภายใต้</a:t>
            </a:r>
            <a:r>
              <a:rPr lang="en-AU" dirty="0"/>
              <a:t> folder 03/</a:t>
            </a:r>
            <a:r>
              <a:rPr lang="en-AU" dirty="0" err="1"/>
              <a:t>simple_webapi</a:t>
            </a:r>
            <a:r>
              <a:rPr lang="en-AU" dirty="0"/>
              <a:t> </a:t>
            </a:r>
            <a:r>
              <a:rPr lang="th-TH" dirty="0"/>
              <a:t>สร้างไฟล์ชื่อ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routing-express.js</a:t>
            </a:r>
          </a:p>
          <a:p>
            <a:r>
              <a:rPr lang="th-TH" dirty="0"/>
              <a:t>ตัวอย่างเพิ่มเติม</a:t>
            </a:r>
          </a:p>
          <a:p>
            <a:pPr lvl="1"/>
            <a:r>
              <a:rPr lang="en-AU" dirty="0">
                <a:hlinkClick r:id="rId3"/>
              </a:rPr>
              <a:t>https://expressjs.com/en/guide/routing.html</a:t>
            </a:r>
            <a:endParaRPr lang="en-AU" dirty="0"/>
          </a:p>
          <a:p>
            <a:pPr lvl="1"/>
            <a:r>
              <a:rPr lang="en-AU" dirty="0">
                <a:hlinkClick r:id="rId4"/>
              </a:rPr>
              <a:t>https://www.ninenik.com/%E0%B8%81%E0%B8%B2%E0%B8%A3%E0%B8%81%E0%B8%B3%E0%B8%AB%E0%B8%99%E0%B8%94_%E0%B9%81%E0%B8%A5%E0%B8%B0%E0%B9%83%E0%B8%8A%E0%B9%89%E0%B8%87%E0%B8%B2%E0%B8%99_Routing_%E0%B9%83%E0%B8%99_Express_%E0%B9%80%E0%B8%9A%E0%B8%B7%E0%B9%89%E0%B8%AD%E0%B8%87%E0%B8%95%E0%B9%89%E0%B8%99-908.html</a:t>
            </a:r>
            <a:endParaRPr lang="en-AU" dirty="0">
              <a:solidFill>
                <a:srgbClr val="FF0000"/>
              </a:solidFill>
            </a:endParaRPr>
          </a:p>
          <a:p>
            <a:r>
              <a:rPr lang="th-TH" dirty="0"/>
              <a:t>ขั้นตอน</a:t>
            </a:r>
          </a:p>
          <a:p>
            <a:pPr lvl="1"/>
            <a:r>
              <a:rPr lang="th-TH" dirty="0"/>
              <a:t>สร้าง</a:t>
            </a:r>
            <a:r>
              <a:rPr lang="en-AU" dirty="0"/>
              <a:t> application object</a:t>
            </a:r>
            <a:r>
              <a:rPr lang="th-TH" dirty="0"/>
              <a:t> จาก</a:t>
            </a:r>
            <a:r>
              <a:rPr lang="en-AU" dirty="0"/>
              <a:t> Express</a:t>
            </a:r>
          </a:p>
          <a:p>
            <a:pPr lvl="1"/>
            <a:r>
              <a:rPr lang="th-TH" dirty="0"/>
              <a:t>เรียกใช้เมธอดของ</a:t>
            </a:r>
            <a:r>
              <a:rPr lang="en-AU" dirty="0"/>
              <a:t> object Express</a:t>
            </a:r>
          </a:p>
          <a:p>
            <a:pPr lvl="1"/>
            <a:r>
              <a:rPr lang="th-TH" dirty="0"/>
              <a:t>ทดสอบการทำงาน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168BF-D526-4FE2-B1BD-601AE3FE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868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21F9-F8E4-44EB-8229-91AD5A2F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7C67-B9DD-420D-A702-70CEF8139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80343"/>
          </a:xfrm>
        </p:spPr>
        <p:txBody>
          <a:bodyPr/>
          <a:lstStyle/>
          <a:p>
            <a:r>
              <a:rPr lang="th-TH" dirty="0"/>
              <a:t>ขั้นตอนการทำงานเมื่อมีการร้องขอ</a:t>
            </a:r>
            <a:r>
              <a:rPr lang="en-AU" dirty="0"/>
              <a:t> (request)</a:t>
            </a:r>
            <a:r>
              <a:rPr lang="th-TH" dirty="0"/>
              <a:t> ผ่าน</a:t>
            </a:r>
            <a:r>
              <a:rPr lang="en-AU" dirty="0"/>
              <a:t> Express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7AF61-2BB1-4405-99BB-E22016C7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36C304-0602-4A15-A25A-9590B371F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41" y="1575773"/>
            <a:ext cx="11524542" cy="387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A6CA5B-527B-4049-B345-21BA8C913AE5}"/>
              </a:ext>
            </a:extLst>
          </p:cNvPr>
          <p:cNvSpPr/>
          <p:nvPr/>
        </p:nvSpPr>
        <p:spPr>
          <a:xfrm>
            <a:off x="3366975" y="6352143"/>
            <a:ext cx="5309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https://github.com/rohit120582sharma/Documentation/wiki/Express-JS</a:t>
            </a:r>
          </a:p>
        </p:txBody>
      </p:sp>
    </p:spTree>
    <p:extLst>
      <p:ext uri="{BB962C8B-B14F-4D97-AF65-F5344CB8AC3E}">
        <p14:creationId xmlns:p14="http://schemas.microsoft.com/office/powerpoint/2010/main" val="33185745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4B86-55E5-4042-B504-89AC2048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Express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818B9-853B-4B54-AD0F-58FC62B13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646331"/>
          </a:xfrm>
        </p:spPr>
        <p:txBody>
          <a:bodyPr/>
          <a:lstStyle/>
          <a:p>
            <a:r>
              <a:rPr lang="th-TH" dirty="0"/>
              <a:t>สร้าง</a:t>
            </a:r>
            <a:r>
              <a:rPr lang="en-AU" dirty="0"/>
              <a:t> application object</a:t>
            </a:r>
            <a:r>
              <a:rPr lang="th-TH" dirty="0"/>
              <a:t> จาก</a:t>
            </a:r>
            <a:r>
              <a:rPr lang="en-AU" dirty="0"/>
              <a:t> Express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262E9-D3AF-4ED5-AD8E-51A5356A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60</a:t>
            </a:fld>
            <a:endParaRPr lang="en-A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61D048-E235-485A-9CA4-36DFF87EB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074060"/>
              </p:ext>
            </p:extLst>
          </p:nvPr>
        </p:nvGraphicFramePr>
        <p:xfrm>
          <a:off x="278732" y="3465164"/>
          <a:ext cx="116345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201">
                  <a:extLst>
                    <a:ext uri="{9D8B030D-6E8A-4147-A177-3AD203B41FA5}">
                      <a16:colId xmlns:a16="http://schemas.microsoft.com/office/drawing/2014/main" val="1026960290"/>
                    </a:ext>
                  </a:extLst>
                </a:gridCol>
                <a:gridCol w="7070335">
                  <a:extLst>
                    <a:ext uri="{9D8B030D-6E8A-4147-A177-3AD203B41FA5}">
                      <a16:colId xmlns:a16="http://schemas.microsoft.com/office/drawing/2014/main" val="2872023195"/>
                    </a:ext>
                  </a:extLst>
                </a:gridCol>
              </a:tblGrid>
              <a:tr h="35880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const express = require('express');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เรียกใช้แพคเกจชื่อ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express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จากนั้นเก็บผลลัพธ์ลงตัวแปรชื่อ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express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5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const app = express 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เรียกฟังก์ชัน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express 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ซึ่งผลลัพธ์กลับมาเป็น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object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แล้วนำไปเก็บไว้ที่ตัวแปร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app</a:t>
                      </a:r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8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const</a:t>
                      </a:r>
                      <a:r>
                        <a:rPr lang="fr-FR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port = </a:t>
                      </a:r>
                      <a:r>
                        <a:rPr lang="fr-FR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process.env.PORT</a:t>
                      </a:r>
                      <a:r>
                        <a:rPr lang="fr-FR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||8000;</a:t>
                      </a:r>
                      <a:endParaRPr lang="en-AU" sz="2400" b="0" kern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ประกาศตัวแปร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port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เก็บค่าพอร์ตที่ได้จาก</a:t>
                      </a:r>
                      <a:r>
                        <a:rPr lang="en-AU" sz="24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process.env.PORT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แต่ถ้าไม่มีค่า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(undefined)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ก็ให้กำหนดค่า 8000 ให้กับตัวแปร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port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แทน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1350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DA521D8-3AAB-4581-9BC6-C4A2653B0DEF}"/>
              </a:ext>
            </a:extLst>
          </p:cNvPr>
          <p:cNvSpPr/>
          <p:nvPr/>
        </p:nvSpPr>
        <p:spPr>
          <a:xfrm>
            <a:off x="3048000" y="2024519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express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'express'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app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express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port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env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PORT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|| 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8000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11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192D-44D0-4AD3-8144-515589C7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Express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B9EA-F868-4921-9C2C-0E5A8B2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632493"/>
          </a:xfrm>
        </p:spPr>
        <p:txBody>
          <a:bodyPr/>
          <a:lstStyle/>
          <a:p>
            <a:r>
              <a:rPr lang="th-TH" dirty="0"/>
              <a:t>เรียกใช้เมธอดของ</a:t>
            </a:r>
            <a:r>
              <a:rPr lang="en-AU" dirty="0"/>
              <a:t> object Express </a:t>
            </a:r>
            <a:r>
              <a:rPr lang="th-TH" dirty="0"/>
              <a:t>ซึ่งประกอบด้วย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0A6C6-F28F-42D9-BDDD-40CF10B8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61</a:t>
            </a:fld>
            <a:endParaRPr lang="en-A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8F51F4-8005-464A-A8B2-D02227046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61299"/>
              </p:ext>
            </p:extLst>
          </p:nvPr>
        </p:nvGraphicFramePr>
        <p:xfrm>
          <a:off x="2084614" y="1649475"/>
          <a:ext cx="802277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7314">
                  <a:extLst>
                    <a:ext uri="{9D8B030D-6E8A-4147-A177-3AD203B41FA5}">
                      <a16:colId xmlns:a16="http://schemas.microsoft.com/office/drawing/2014/main" val="1026960290"/>
                    </a:ext>
                  </a:extLst>
                </a:gridCol>
                <a:gridCol w="4875457">
                  <a:extLst>
                    <a:ext uri="{9D8B030D-6E8A-4147-A177-3AD203B41FA5}">
                      <a16:colId xmlns:a16="http://schemas.microsoft.com/office/drawing/2014/main" val="2872023195"/>
                    </a:ext>
                  </a:extLst>
                </a:gridCol>
              </a:tblGrid>
              <a:tr h="377404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HTTP Request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get()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รับข้อมูลที่ส่งมาพร้อมกับ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HTTP Request (Read data)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5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post()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ส่งข้อมูลไปยัง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Server (Insert data)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8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put()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ส่งข้อมูลไป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update 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ที่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server (Update data)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52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delete()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ลบข้อมูลออก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(Delete data)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9468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B947-9A15-4684-9B07-7022ABDE4C97}"/>
              </a:ext>
            </a:extLst>
          </p:cNvPr>
          <p:cNvSpPr/>
          <p:nvPr/>
        </p:nvSpPr>
        <p:spPr>
          <a:xfrm>
            <a:off x="2919964" y="4139798"/>
            <a:ext cx="5349734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sz="3200" dirty="0" err="1"/>
              <a:t>app.METHOD</a:t>
            </a:r>
            <a:r>
              <a:rPr lang="en-AU" sz="3200" dirty="0"/>
              <a:t>(PATH, HANDLER)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02A88B-719C-409F-8BA4-CF1B8829183F}"/>
              </a:ext>
            </a:extLst>
          </p:cNvPr>
          <p:cNvSpPr txBox="1">
            <a:spLocks/>
          </p:cNvSpPr>
          <p:nvPr/>
        </p:nvSpPr>
        <p:spPr>
          <a:xfrm>
            <a:off x="936171" y="5072744"/>
            <a:ext cx="10515600" cy="16487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app </a:t>
            </a:r>
            <a:r>
              <a:rPr lang="th-TH" dirty="0"/>
              <a:t>คือ</a:t>
            </a:r>
            <a:r>
              <a:rPr lang="en-AU" dirty="0"/>
              <a:t> instance</a:t>
            </a:r>
            <a:r>
              <a:rPr lang="th-TH" dirty="0"/>
              <a:t> ของโมดูล</a:t>
            </a:r>
            <a:r>
              <a:rPr lang="en-AU" dirty="0"/>
              <a:t> express</a:t>
            </a:r>
          </a:p>
          <a:p>
            <a:r>
              <a:rPr lang="en-AU" dirty="0"/>
              <a:t>METHOD</a:t>
            </a:r>
            <a:r>
              <a:rPr lang="th-TH" dirty="0"/>
              <a:t> คือ</a:t>
            </a:r>
            <a:r>
              <a:rPr lang="en-AU" dirty="0"/>
              <a:t> HTTP Request Methods </a:t>
            </a:r>
            <a:r>
              <a:rPr lang="th-TH" dirty="0"/>
              <a:t>ได้แก่</a:t>
            </a:r>
            <a:r>
              <a:rPr lang="en-AU" dirty="0"/>
              <a:t> get(), post(), put()</a:t>
            </a:r>
            <a:r>
              <a:rPr lang="th-TH" dirty="0"/>
              <a:t> และ</a:t>
            </a:r>
            <a:r>
              <a:rPr lang="en-AU" dirty="0"/>
              <a:t> delete()</a:t>
            </a:r>
          </a:p>
          <a:p>
            <a:r>
              <a:rPr lang="en-AU" dirty="0"/>
              <a:t>PATH</a:t>
            </a:r>
            <a:r>
              <a:rPr lang="th-TH" dirty="0"/>
              <a:t> คือ </a:t>
            </a:r>
            <a:r>
              <a:rPr lang="en-AU" dirty="0"/>
              <a:t>URL </a:t>
            </a:r>
            <a:r>
              <a:rPr lang="th-TH" dirty="0"/>
              <a:t>หรือ ส่วนของโดนเมนนับตั้งแต่ "/" ตัวที่ 3 เป็นต้นไป</a:t>
            </a:r>
            <a:r>
              <a:rPr lang="en-AU" dirty="0"/>
              <a:t> </a:t>
            </a:r>
            <a:r>
              <a:rPr lang="th-TH" dirty="0"/>
              <a:t>เช่น</a:t>
            </a:r>
            <a:r>
              <a:rPr lang="en-AU" dirty="0"/>
              <a:t> </a:t>
            </a:r>
            <a:r>
              <a:rPr lang="en-AU" dirty="0">
                <a:hlinkClick r:id="rId3"/>
              </a:rPr>
              <a:t>http://dpu.ac.th/cite</a:t>
            </a:r>
            <a:r>
              <a:rPr lang="th-TH" dirty="0"/>
              <a:t> </a:t>
            </a:r>
            <a:r>
              <a:rPr lang="en-AU" dirty="0"/>
              <a:t>PATH</a:t>
            </a:r>
            <a:r>
              <a:rPr lang="th-TH" dirty="0"/>
              <a:t> คือ</a:t>
            </a:r>
            <a:r>
              <a:rPr lang="en-AU" dirty="0"/>
              <a:t> /cite</a:t>
            </a:r>
            <a:endParaRPr lang="th-TH" dirty="0"/>
          </a:p>
          <a:p>
            <a:r>
              <a:rPr lang="en-AU" dirty="0"/>
              <a:t>HANDLER</a:t>
            </a:r>
            <a:r>
              <a:rPr lang="th-TH" dirty="0"/>
              <a:t> คือ</a:t>
            </a:r>
            <a:r>
              <a:rPr lang="en-AU" dirty="0"/>
              <a:t> </a:t>
            </a:r>
            <a:r>
              <a:rPr lang="th-TH" dirty="0"/>
              <a:t>ฟังก์ชันที่กำหนดให้ทำงาน เมื่อ </a:t>
            </a:r>
            <a:r>
              <a:rPr lang="en-AU" dirty="0"/>
              <a:t>PATH </a:t>
            </a:r>
            <a:r>
              <a:rPr lang="th-TH" dirty="0"/>
              <a:t>ตรงกับค่าที่กำหนด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9546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192D-44D0-4AD3-8144-515589C7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Express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B9EA-F868-4921-9C2C-0E5A8B2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632493"/>
          </a:xfrm>
        </p:spPr>
        <p:txBody>
          <a:bodyPr/>
          <a:lstStyle/>
          <a:p>
            <a:r>
              <a:rPr lang="th-TH" dirty="0"/>
              <a:t>เรียกใช้เมธอดของ</a:t>
            </a:r>
            <a:r>
              <a:rPr lang="en-AU" dirty="0"/>
              <a:t> object Express </a:t>
            </a:r>
            <a:r>
              <a:rPr lang="th-TH" dirty="0"/>
              <a:t>ซึ่งประกอบด้วย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0A6C6-F28F-42D9-BDDD-40CF10B8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62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3CB947-9A15-4684-9B07-7022ABDE4C97}"/>
              </a:ext>
            </a:extLst>
          </p:cNvPr>
          <p:cNvSpPr/>
          <p:nvPr/>
        </p:nvSpPr>
        <p:spPr>
          <a:xfrm>
            <a:off x="3121982" y="1771270"/>
            <a:ext cx="5349734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sz="3200" dirty="0" err="1"/>
              <a:t>app.METHOD</a:t>
            </a:r>
            <a:r>
              <a:rPr lang="en-AU" sz="3200" dirty="0"/>
              <a:t>(PATH, HANDLER)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02A88B-719C-409F-8BA4-CF1B8829183F}"/>
              </a:ext>
            </a:extLst>
          </p:cNvPr>
          <p:cNvSpPr txBox="1">
            <a:spLocks/>
          </p:cNvSpPr>
          <p:nvPr/>
        </p:nvSpPr>
        <p:spPr>
          <a:xfrm>
            <a:off x="838200" y="2800679"/>
            <a:ext cx="10515600" cy="584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รูปแบบของ</a:t>
            </a:r>
            <a:r>
              <a:rPr lang="en-AU" dirty="0"/>
              <a:t> HANDLER function</a:t>
            </a:r>
          </a:p>
          <a:p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2854CA-2105-4A8F-89B0-B7F7C8924AED}"/>
              </a:ext>
            </a:extLst>
          </p:cNvPr>
          <p:cNvSpPr/>
          <p:nvPr/>
        </p:nvSpPr>
        <p:spPr>
          <a:xfrm>
            <a:off x="3409061" y="3472546"/>
            <a:ext cx="4549900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sz="3200" dirty="0"/>
              <a:t>function (req, res, next) { }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90257D-0C38-44A9-B698-1230649C589E}"/>
              </a:ext>
            </a:extLst>
          </p:cNvPr>
          <p:cNvSpPr txBox="1">
            <a:spLocks/>
          </p:cNvSpPr>
          <p:nvPr/>
        </p:nvSpPr>
        <p:spPr>
          <a:xfrm>
            <a:off x="838200" y="4411868"/>
            <a:ext cx="10515600" cy="219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req </a:t>
            </a:r>
            <a:r>
              <a:rPr lang="th-TH" dirty="0"/>
              <a:t>เป็น</a:t>
            </a:r>
            <a:r>
              <a:rPr lang="en-AU" dirty="0"/>
              <a:t> object</a:t>
            </a:r>
            <a:r>
              <a:rPr lang="th-TH" dirty="0"/>
              <a:t> ซึ่งเก็บข้อมูล</a:t>
            </a:r>
            <a:r>
              <a:rPr lang="th-TH" dirty="0" err="1"/>
              <a:t>ต่างๆ</a:t>
            </a:r>
            <a:r>
              <a:rPr lang="th-TH" dirty="0"/>
              <a:t> ที่มาจาก</a:t>
            </a:r>
            <a:r>
              <a:rPr lang="en-AU" dirty="0"/>
              <a:t> HTTP Request</a:t>
            </a:r>
          </a:p>
          <a:p>
            <a:r>
              <a:rPr lang="en-AU" dirty="0"/>
              <a:t>res </a:t>
            </a:r>
            <a:r>
              <a:rPr lang="th-TH" dirty="0"/>
              <a:t>เป็น</a:t>
            </a:r>
            <a:r>
              <a:rPr lang="en-AU" dirty="0"/>
              <a:t> object</a:t>
            </a:r>
            <a:r>
              <a:rPr lang="th-TH" dirty="0"/>
              <a:t> ที่ใช้กำหนด</a:t>
            </a:r>
            <a:r>
              <a:rPr lang="en-AU" dirty="0"/>
              <a:t> HTTP Response</a:t>
            </a:r>
            <a:r>
              <a:rPr lang="th-TH" dirty="0"/>
              <a:t> ว่าจะให้แสดงผลลัพธ์บน</a:t>
            </a:r>
            <a:r>
              <a:rPr lang="en-AU" dirty="0"/>
              <a:t> web browser</a:t>
            </a:r>
            <a:r>
              <a:rPr lang="th-TH" dirty="0"/>
              <a:t> อย่างไร</a:t>
            </a:r>
          </a:p>
          <a:p>
            <a:r>
              <a:rPr lang="en-AU" dirty="0"/>
              <a:t>next </a:t>
            </a:r>
            <a:r>
              <a:rPr lang="th-TH" dirty="0"/>
              <a:t>เป็นฟังก์ชันสำหรับติดต่อกับ</a:t>
            </a:r>
            <a:r>
              <a:rPr lang="en-AU" dirty="0"/>
              <a:t> Middleware</a:t>
            </a:r>
            <a:r>
              <a:rPr lang="th-TH" dirty="0"/>
              <a:t> ตัวถัดไป </a:t>
            </a:r>
          </a:p>
          <a:p>
            <a:pPr lvl="1"/>
            <a:r>
              <a:rPr lang="th-TH" dirty="0"/>
              <a:t>หากไม่ได้ใช้งาน พารามิเตอร์</a:t>
            </a:r>
            <a:r>
              <a:rPr lang="en-AU" dirty="0"/>
              <a:t> next</a:t>
            </a:r>
            <a:r>
              <a:rPr lang="th-TH" dirty="0"/>
              <a:t> ก็ไม่จำเป็นต้องกำหนด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64266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192D-44D0-4AD3-8144-515589C7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Express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B9EA-F868-4921-9C2C-0E5A8B2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632493"/>
          </a:xfrm>
        </p:spPr>
        <p:txBody>
          <a:bodyPr/>
          <a:lstStyle/>
          <a:p>
            <a:r>
              <a:rPr lang="th-TH" dirty="0"/>
              <a:t>เรียกใช้เมธอดของ</a:t>
            </a:r>
            <a:r>
              <a:rPr lang="en-AU" dirty="0"/>
              <a:t> object Express </a:t>
            </a:r>
            <a:r>
              <a:rPr lang="th-TH" dirty="0"/>
              <a:t>ซึ่งประกอบด้วย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0A6C6-F28F-42D9-BDDD-40CF10B8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63</a:t>
            </a:fld>
            <a:endParaRPr lang="en-A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8F51F4-8005-464A-A8B2-D02227046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20511"/>
              </p:ext>
            </p:extLst>
          </p:nvPr>
        </p:nvGraphicFramePr>
        <p:xfrm>
          <a:off x="1074521" y="1785257"/>
          <a:ext cx="958993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108">
                  <a:extLst>
                    <a:ext uri="{9D8B030D-6E8A-4147-A177-3AD203B41FA5}">
                      <a16:colId xmlns:a16="http://schemas.microsoft.com/office/drawing/2014/main" val="1026960290"/>
                    </a:ext>
                  </a:extLst>
                </a:gridCol>
                <a:gridCol w="5827827">
                  <a:extLst>
                    <a:ext uri="{9D8B030D-6E8A-4147-A177-3AD203B41FA5}">
                      <a16:colId xmlns:a16="http://schemas.microsoft.com/office/drawing/2014/main" val="2872023195"/>
                    </a:ext>
                  </a:extLst>
                </a:gridCol>
              </a:tblGrid>
              <a:tr h="377404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HTTP Response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400" b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res.download</a:t>
                      </a:r>
                      <a:r>
                        <a:rPr lang="en-AU" sz="2400" b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พร้อมสำหรับการดาวน์โหลดไฟล์</a:t>
                      </a:r>
                      <a:endParaRPr lang="en-AU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5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400" b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res.end</a:t>
                      </a:r>
                      <a:r>
                        <a:rPr lang="en-AU" sz="2400" b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จบกระบวนการตอบสนอง</a:t>
                      </a:r>
                      <a:endParaRPr lang="en-AU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8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400" b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res.json</a:t>
                      </a:r>
                      <a:r>
                        <a:rPr lang="en-AU" sz="2400" b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ส่งข้อมูลแบบ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52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n-AU" sz="2400" b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res.jsonp</a:t>
                      </a:r>
                      <a:r>
                        <a:rPr lang="en-AU" sz="2400" b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ส่งข้อมูลแบบ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JSON 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พร้อมด้วย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JSON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9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n-AU" sz="2400" b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res.redirect</a:t>
                      </a:r>
                      <a:r>
                        <a:rPr lang="en-AU" sz="2400" b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การเปลี่ยนเส้นทางของ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request 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ไปยัง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URL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ที่กำหนด</a:t>
                      </a:r>
                      <a:endParaRPr lang="en-AU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4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n-AU" sz="2400" b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res.render</a:t>
                      </a:r>
                      <a:r>
                        <a:rPr lang="en-AU" sz="2400" b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แปลงข้อมูลจากไฟล์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template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ให้อยู่ในรูปแบบ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49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n-AU" sz="2400" b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res.send</a:t>
                      </a:r>
                      <a:r>
                        <a:rPr lang="en-AU" sz="2400" b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ส่งการตอบสนองกลับไป โดยสามารถเป็น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Buffer Object , String 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ข้อความ ,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Object 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และ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8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n-AU" sz="2400" b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res.sendFile</a:t>
                      </a:r>
                      <a:r>
                        <a:rPr lang="en-AU" sz="2400" b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ส่งไฟล์ที่ไม่ได้อ้างอิงถึงไฟล์ประเภทใดประเภทหนึ่ง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(Octet stream)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5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n-AU" sz="2400" b="0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res.sendStatus</a:t>
                      </a:r>
                      <a:r>
                        <a:rPr lang="en-AU" sz="2400" b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ส่ง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response status code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และความหมายของ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92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497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192D-44D0-4AD3-8144-515589C7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Express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B9EA-F868-4921-9C2C-0E5A8B2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632493"/>
          </a:xfrm>
        </p:spPr>
        <p:txBody>
          <a:bodyPr/>
          <a:lstStyle/>
          <a:p>
            <a:r>
              <a:rPr lang="th-TH" dirty="0"/>
              <a:t>เรียกใช้เมธอดของ</a:t>
            </a:r>
            <a:r>
              <a:rPr lang="en-AU" dirty="0"/>
              <a:t> object Express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0A6C6-F28F-42D9-BDDD-40CF10B8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64</a:t>
            </a:fld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7B7AE7-13DE-4F35-93BC-25AA61B93640}"/>
              </a:ext>
            </a:extLst>
          </p:cNvPr>
          <p:cNvSpPr/>
          <p:nvPr/>
        </p:nvSpPr>
        <p:spPr>
          <a:xfrm>
            <a:off x="3048000" y="1785257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app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,(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'Hello from Server'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C7F7F3-18AD-4813-9C33-A77304E4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04036"/>
              </p:ext>
            </p:extLst>
          </p:nvPr>
        </p:nvGraphicFramePr>
        <p:xfrm>
          <a:off x="278732" y="2961652"/>
          <a:ext cx="1163453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201">
                  <a:extLst>
                    <a:ext uri="{9D8B030D-6E8A-4147-A177-3AD203B41FA5}">
                      <a16:colId xmlns:a16="http://schemas.microsoft.com/office/drawing/2014/main" val="1026960290"/>
                    </a:ext>
                  </a:extLst>
                </a:gridCol>
                <a:gridCol w="7070335">
                  <a:extLst>
                    <a:ext uri="{9D8B030D-6E8A-4147-A177-3AD203B41FA5}">
                      <a16:colId xmlns:a16="http://schemas.microsoft.com/office/drawing/2014/main" val="2872023195"/>
                    </a:ext>
                  </a:extLst>
                </a:gridCol>
              </a:tblGrid>
              <a:tr h="35880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app.get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('/',(req, res)=&gt;{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รับข้อมูลที่ส่งมาพร้อมกับ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HTTP Request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โดยมี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</a:p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PATH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คือ / ซึ่งก็คือหน้า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homepage</a:t>
                      </a:r>
                    </a:p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HANDLER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คือ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function 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ที่มีในส่วนของ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request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และ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5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541338" algn="l" defTabSz="914400" rtl="0" eaLnBrk="1" latinLnBrk="0" hangingPunct="1"/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res.send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('Hello from Server');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ส่งข้อความกลับว่า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Hello from Server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เมื่อมี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get request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มายังหน้า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homepage</a:t>
                      </a:r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8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});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5203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0F3D7C5-4324-4FC2-A283-9E2278CA9038}"/>
              </a:ext>
            </a:extLst>
          </p:cNvPr>
          <p:cNvSpPr/>
          <p:nvPr/>
        </p:nvSpPr>
        <p:spPr>
          <a:xfrm>
            <a:off x="661206" y="6023059"/>
            <a:ext cx="5349734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sz="3200" dirty="0" err="1"/>
              <a:t>app.METHOD</a:t>
            </a:r>
            <a:r>
              <a:rPr lang="en-AU" sz="3200" dirty="0"/>
              <a:t>(PATH, HANDLER)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1D2BE4-9C10-4BF2-9A40-BCE5CC3D7B2A}"/>
              </a:ext>
            </a:extLst>
          </p:cNvPr>
          <p:cNvSpPr/>
          <p:nvPr/>
        </p:nvSpPr>
        <p:spPr>
          <a:xfrm>
            <a:off x="6554195" y="6023059"/>
            <a:ext cx="4549900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sz="3200" dirty="0"/>
              <a:t>function (req, res, next) { }</a:t>
            </a:r>
          </a:p>
        </p:txBody>
      </p:sp>
    </p:spTree>
    <p:extLst>
      <p:ext uri="{BB962C8B-B14F-4D97-AF65-F5344CB8AC3E}">
        <p14:creationId xmlns:p14="http://schemas.microsoft.com/office/powerpoint/2010/main" val="2670799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192D-44D0-4AD3-8144-515589C7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Express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B9EA-F868-4921-9C2C-0E5A8B2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632493"/>
          </a:xfrm>
        </p:spPr>
        <p:txBody>
          <a:bodyPr/>
          <a:lstStyle/>
          <a:p>
            <a:r>
              <a:rPr lang="th-TH" dirty="0"/>
              <a:t>เรียกใช้เมธอดของ</a:t>
            </a:r>
            <a:r>
              <a:rPr lang="en-AU" dirty="0"/>
              <a:t> object Express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0A6C6-F28F-42D9-BDDD-40CF10B8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65</a:t>
            </a:fld>
            <a:endParaRPr lang="en-AU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C7F7F3-18AD-4813-9C33-A77304E4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55962"/>
              </p:ext>
            </p:extLst>
          </p:nvPr>
        </p:nvGraphicFramePr>
        <p:xfrm>
          <a:off x="278732" y="2961652"/>
          <a:ext cx="1163453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201">
                  <a:extLst>
                    <a:ext uri="{9D8B030D-6E8A-4147-A177-3AD203B41FA5}">
                      <a16:colId xmlns:a16="http://schemas.microsoft.com/office/drawing/2014/main" val="1026960290"/>
                    </a:ext>
                  </a:extLst>
                </a:gridCol>
                <a:gridCol w="7070335">
                  <a:extLst>
                    <a:ext uri="{9D8B030D-6E8A-4147-A177-3AD203B41FA5}">
                      <a16:colId xmlns:a16="http://schemas.microsoft.com/office/drawing/2014/main" val="2872023195"/>
                    </a:ext>
                  </a:extLst>
                </a:gridCol>
              </a:tblGrid>
              <a:tr h="35880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app.get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('/</a:t>
                      </a:r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api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/user',(req, res)=&gt;{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รับข้อมูลที่ส่งมาพร้อมกับ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HTTP Request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โดยมี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</a:p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PATH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คือ / ซึ่งก็คือหน้า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/</a:t>
                      </a:r>
                      <a:r>
                        <a:rPr lang="en-AU" sz="24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api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/user</a:t>
                      </a:r>
                    </a:p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HANDLER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คือ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function 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ที่มีในส่วนของ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request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และ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5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541338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const </a:t>
                      </a:r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userData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= {id:15,name:'Suchada'}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กำหนดให้ตัวแปร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24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userData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เก็บข้อมูลนักศึกษาในรูปแบบของ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Json </a:t>
                      </a:r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32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541338" algn="l" defTabSz="914400" rtl="0" eaLnBrk="1" latinLnBrk="0" hangingPunct="1"/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res.send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userData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ส่งข้อความกลับว่า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{"id":15,"name":"Suchada"}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เมื่อมี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get request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มายังหน้า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/</a:t>
                      </a:r>
                      <a:r>
                        <a:rPr lang="en-AU" sz="24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api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/user</a:t>
                      </a:r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8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});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5203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57540F2-27AB-4524-9529-12EDA73D22BA}"/>
              </a:ext>
            </a:extLst>
          </p:cNvPr>
          <p:cNvSpPr/>
          <p:nvPr/>
        </p:nvSpPr>
        <p:spPr>
          <a:xfrm>
            <a:off x="2733145" y="1686179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app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/user'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,(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userData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'Suchada’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userData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0205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192D-44D0-4AD3-8144-515589C7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Express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B9EA-F868-4921-9C2C-0E5A8B2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632493"/>
          </a:xfrm>
        </p:spPr>
        <p:txBody>
          <a:bodyPr/>
          <a:lstStyle/>
          <a:p>
            <a:r>
              <a:rPr lang="th-TH" dirty="0"/>
              <a:t>ทดสอบการทำงาน</a:t>
            </a:r>
            <a:r>
              <a:rPr lang="en-AU" dirty="0"/>
              <a:t>	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0A6C6-F28F-42D9-BDDD-40CF10B8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66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1352C-ED25-48F3-A193-373A00942410}"/>
              </a:ext>
            </a:extLst>
          </p:cNvPr>
          <p:cNvSpPr/>
          <p:nvPr/>
        </p:nvSpPr>
        <p:spPr>
          <a:xfrm>
            <a:off x="2015066" y="1785257"/>
            <a:ext cx="780626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app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port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'127.0.0.1'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,()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`Listening to request on port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port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ED9CEF-A74D-4311-B5F2-D8399FF90DA2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248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สัญลักษณ์</a:t>
            </a:r>
            <a:r>
              <a:rPr lang="en-AU" dirty="0"/>
              <a:t> backtick</a:t>
            </a:r>
            <a:r>
              <a:rPr lang="th-TH" dirty="0"/>
              <a:t> </a:t>
            </a:r>
            <a:r>
              <a:rPr lang="en-AU" sz="4800" b="1" dirty="0">
                <a:solidFill>
                  <a:srgbClr val="FF0000"/>
                </a:solidFill>
              </a:rPr>
              <a:t>` `</a:t>
            </a:r>
            <a:endParaRPr lang="th-TH" sz="4800" b="1" dirty="0">
              <a:solidFill>
                <a:srgbClr val="FF0000"/>
              </a:solidFill>
            </a:endParaRPr>
          </a:p>
          <a:p>
            <a:r>
              <a:rPr lang="th-TH" dirty="0"/>
              <a:t>ใช้สำหรับการต่อข้อความ โดยต้องใช้ร่วมกับ</a:t>
            </a:r>
            <a:r>
              <a:rPr lang="en-AU" dirty="0"/>
              <a:t> </a:t>
            </a:r>
            <a:r>
              <a:rPr lang="en-AU" sz="3600" b="1" dirty="0">
                <a:solidFill>
                  <a:srgbClr val="0070C0"/>
                </a:solidFill>
              </a:rPr>
              <a:t>${</a:t>
            </a:r>
            <a:r>
              <a:rPr lang="th-TH" sz="3600" b="1" dirty="0">
                <a:solidFill>
                  <a:srgbClr val="0070C0"/>
                </a:solidFill>
              </a:rPr>
              <a:t>ชื่อตัวแปร</a:t>
            </a:r>
            <a:r>
              <a:rPr lang="en-AU" sz="3600" b="1" dirty="0">
                <a:solidFill>
                  <a:srgbClr val="0070C0"/>
                </a:solidFill>
              </a:rPr>
              <a:t>}</a:t>
            </a:r>
            <a:endParaRPr lang="th-TH" sz="3600" b="1" dirty="0">
              <a:solidFill>
                <a:srgbClr val="0070C0"/>
              </a:solidFill>
            </a:endParaRPr>
          </a:p>
          <a:p>
            <a:r>
              <a:rPr lang="th-TH" dirty="0"/>
              <a:t>สามารถแสดงข้อความได้หลายบรรทัด 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91070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6AB0-C8AF-41BC-8CAF-5F6912C6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Express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E37DA-FCFF-4A32-AFA7-C1106589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67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F20AE-7003-4C8E-B302-FC9C2D2302EE}"/>
              </a:ext>
            </a:extLst>
          </p:cNvPr>
          <p:cNvSpPr txBox="1"/>
          <p:nvPr/>
        </p:nvSpPr>
        <p:spPr>
          <a:xfrm>
            <a:off x="2677610" y="1252522"/>
            <a:ext cx="7045123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//create application object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AU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AU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|| </a:t>
            </a:r>
            <a:r>
              <a:rPr lang="en-A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//call method object express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 from Server'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A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/user'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A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Suchada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//test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,()</a:t>
            </a:r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`Listen to request on port </a:t>
            </a:r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AU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524706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AB4B-54E4-422C-8587-34DF2292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Express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98DA3-DF1D-4E52-BBE8-D63AEAEF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68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72EE4-4D85-4D0F-876C-1C4FE612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815" y="1441979"/>
            <a:ext cx="5536246" cy="1030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651ED6-47AB-4E7C-BBDB-7613C57D5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6907"/>
            <a:ext cx="3666067" cy="1677692"/>
          </a:xfrm>
          <a:prstGeom prst="rect">
            <a:avLst/>
          </a:prstGeom>
          <a:ln>
            <a:solidFill>
              <a:srgbClr val="6DCB6D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272C13-2329-49B9-801D-F80FCD181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938" y="2986906"/>
            <a:ext cx="4384874" cy="1677691"/>
          </a:xfrm>
          <a:prstGeom prst="rect">
            <a:avLst/>
          </a:prstGeom>
          <a:ln>
            <a:solidFill>
              <a:srgbClr val="6DCB6D"/>
            </a:solidFill>
          </a:ln>
        </p:spPr>
      </p:pic>
    </p:spTree>
    <p:extLst>
      <p:ext uri="{BB962C8B-B14F-4D97-AF65-F5344CB8AC3E}">
        <p14:creationId xmlns:p14="http://schemas.microsoft.com/office/powerpoint/2010/main" val="12193452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C72C87-7D43-4735-AE02-C16BDCF5A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8696" r="15926" b="-1"/>
          <a:stretch/>
        </p:blipFill>
        <p:spPr>
          <a:xfrm>
            <a:off x="1" y="10"/>
            <a:ext cx="7744393" cy="6857990"/>
          </a:xfrm>
          <a:custGeom>
            <a:avLst/>
            <a:gdLst/>
            <a:ahLst/>
            <a:cxnLst/>
            <a:rect l="l" t="t" r="r" b="b"/>
            <a:pathLst>
              <a:path w="7744393" h="6858000">
                <a:moveTo>
                  <a:pt x="0" y="0"/>
                </a:moveTo>
                <a:lnTo>
                  <a:pt x="7744393" y="0"/>
                </a:lnTo>
                <a:lnTo>
                  <a:pt x="7740387" y="3148"/>
                </a:lnTo>
                <a:cubicBezTo>
                  <a:pt x="6753686" y="817446"/>
                  <a:pt x="6124765" y="2049777"/>
                  <a:pt x="6124765" y="3429000"/>
                </a:cubicBezTo>
                <a:cubicBezTo>
                  <a:pt x="6124765" y="4808224"/>
                  <a:pt x="6753686" y="6040555"/>
                  <a:pt x="7740387" y="6854853"/>
                </a:cubicBezTo>
                <a:lnTo>
                  <a:pt x="774439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2D82AFA-E2C0-437D-9CB2-F9E039339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378" y="993914"/>
            <a:ext cx="4515391" cy="3474722"/>
          </a:xfrm>
        </p:spPr>
        <p:txBody>
          <a:bodyPr>
            <a:normAutofit/>
          </a:bodyPr>
          <a:lstStyle/>
          <a:p>
            <a:pPr algn="l"/>
            <a:r>
              <a:rPr lang="th-TH" sz="8000" dirty="0"/>
              <a:t>แบบฝึกหัด 2</a:t>
            </a:r>
            <a:endParaRPr lang="en-AU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32EF-E059-4446-8093-0FE9420D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4414" y="3977135"/>
            <a:ext cx="457200" cy="457200"/>
          </a:xfrm>
          <a:prstGeom prst="ellipse">
            <a:avLst/>
          </a:prstGeom>
          <a:solidFill>
            <a:schemeClr val="tx1">
              <a:alpha val="80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451FF00-1CED-49B4-AB20-56DD39CB66AF}" type="slidenum">
              <a:rPr lang="en-AU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69</a:t>
            </a:fld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4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21F9-F8E4-44EB-8229-91AD5A2F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7C67-B9DD-420D-A702-70CEF8139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80343"/>
          </a:xfrm>
        </p:spPr>
        <p:txBody>
          <a:bodyPr/>
          <a:lstStyle/>
          <a:p>
            <a:r>
              <a:rPr lang="th-TH" dirty="0"/>
              <a:t>ขั้นตอนการทำงานเมื่อมีการร้องขอ</a:t>
            </a:r>
            <a:r>
              <a:rPr lang="en-AU" dirty="0"/>
              <a:t> (request)</a:t>
            </a:r>
            <a:r>
              <a:rPr lang="th-TH" dirty="0"/>
              <a:t> ผ่าน</a:t>
            </a:r>
            <a:r>
              <a:rPr lang="en-AU" dirty="0"/>
              <a:t> Express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7AF61-2BB1-4405-99BB-E22016C7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36C304-0602-4A15-A25A-9590B371F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41" y="1575773"/>
            <a:ext cx="11524542" cy="387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B068CD-9741-40ED-B405-CCB460085839}"/>
              </a:ext>
            </a:extLst>
          </p:cNvPr>
          <p:cNvSpPr txBox="1">
            <a:spLocks/>
          </p:cNvSpPr>
          <p:nvPr/>
        </p:nvSpPr>
        <p:spPr>
          <a:xfrm>
            <a:off x="962812" y="5282227"/>
            <a:ext cx="10515600" cy="143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70C0"/>
                </a:solidFill>
              </a:rPr>
              <a:t>Client </a:t>
            </a:r>
            <a:r>
              <a:rPr lang="th-TH" dirty="0">
                <a:solidFill>
                  <a:srgbClr val="0070C0"/>
                </a:solidFill>
              </a:rPr>
              <a:t>ทำการร้องขอ</a:t>
            </a:r>
            <a:r>
              <a:rPr lang="en-AU" dirty="0">
                <a:solidFill>
                  <a:srgbClr val="0070C0"/>
                </a:solidFill>
              </a:rPr>
              <a:t> (request)</a:t>
            </a:r>
            <a:r>
              <a:rPr lang="th-TH" dirty="0">
                <a:solidFill>
                  <a:srgbClr val="0070C0"/>
                </a:solidFill>
              </a:rPr>
              <a:t> บางอย่าง</a:t>
            </a:r>
            <a:r>
              <a:rPr lang="en-AU" dirty="0">
                <a:solidFill>
                  <a:srgbClr val="0070C0"/>
                </a:solidFill>
              </a:rPr>
              <a:t> (</a:t>
            </a:r>
            <a:r>
              <a:rPr lang="th-TH" dirty="0">
                <a:solidFill>
                  <a:srgbClr val="0070C0"/>
                </a:solidFill>
              </a:rPr>
              <a:t>เช่น เรียกดูข้อมูลตาม</a:t>
            </a:r>
            <a:r>
              <a:rPr lang="en-AU" dirty="0">
                <a:solidFill>
                  <a:srgbClr val="0070C0"/>
                </a:solidFill>
              </a:rPr>
              <a:t> URL</a:t>
            </a:r>
            <a:r>
              <a:rPr lang="th-TH" dirty="0">
                <a:solidFill>
                  <a:srgbClr val="0070C0"/>
                </a:solidFill>
              </a:rPr>
              <a:t> ที่ใส่เข้ามา</a:t>
            </a:r>
            <a:r>
              <a:rPr lang="en-AU" dirty="0">
                <a:solidFill>
                  <a:srgbClr val="0070C0"/>
                </a:solidFill>
              </a:rPr>
              <a:t>) </a:t>
            </a:r>
            <a:r>
              <a:rPr lang="th-TH" dirty="0">
                <a:solidFill>
                  <a:srgbClr val="0070C0"/>
                </a:solidFill>
              </a:rPr>
              <a:t>มายัง</a:t>
            </a:r>
            <a:r>
              <a:rPr lang="en-AU" dirty="0">
                <a:solidFill>
                  <a:srgbClr val="0070C0"/>
                </a:solidFill>
              </a:rPr>
              <a:t> Node’s HTTP Server</a:t>
            </a:r>
          </a:p>
        </p:txBody>
      </p:sp>
    </p:spTree>
    <p:extLst>
      <p:ext uri="{BB962C8B-B14F-4D97-AF65-F5344CB8AC3E}">
        <p14:creationId xmlns:p14="http://schemas.microsoft.com/office/powerpoint/2010/main" val="22599646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F142-6333-42A0-BCCE-22CD4C85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AU" dirty="0"/>
              <a:t>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7AC8-FAE4-4844-855E-CB530B2FC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40649"/>
          </a:xfrm>
        </p:spPr>
        <p:txBody>
          <a:bodyPr/>
          <a:lstStyle/>
          <a:p>
            <a:r>
              <a:rPr lang="th-TH" dirty="0"/>
              <a:t>จงเปลี่ยน</a:t>
            </a:r>
            <a:r>
              <a:rPr lang="en-AU" dirty="0"/>
              <a:t> code </a:t>
            </a:r>
            <a:r>
              <a:rPr lang="th-TH" dirty="0"/>
              <a:t>ดังต่อไปนี้ให้อยู่ในรูปแบบของ</a:t>
            </a:r>
            <a:r>
              <a:rPr lang="en-AU" dirty="0"/>
              <a:t> Express </a:t>
            </a:r>
            <a:r>
              <a:rPr lang="th-TH" dirty="0"/>
              <a:t>โดยตั้งชื่อไฟล์ว่า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routing-assignment.js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99FAB-199D-495B-8E2C-ED2682E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70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1A2248-9C85-423A-A012-0FA88147E257}"/>
              </a:ext>
            </a:extLst>
          </p:cNvPr>
          <p:cNvSpPr/>
          <p:nvPr/>
        </p:nvSpPr>
        <p:spPr>
          <a:xfrm>
            <a:off x="838200" y="1733721"/>
            <a:ext cx="6096000" cy="378565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AU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sz="1600" dirty="0">
                <a:solidFill>
                  <a:srgbClr val="51B6C4"/>
                </a:solidFill>
                <a:latin typeface="Consolas" panose="020B0609020204030204" pitchFamily="49" charset="0"/>
              </a:rPr>
              <a:t>http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sz="1600" dirty="0">
                <a:solidFill>
                  <a:srgbClr val="CE9178"/>
                </a:solidFill>
                <a:latin typeface="Consolas" panose="020B0609020204030204" pitchFamily="49" charset="0"/>
              </a:rPr>
              <a:t>'http'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sz="1600" dirty="0" err="1">
                <a:solidFill>
                  <a:srgbClr val="51B6C4"/>
                </a:solidFill>
                <a:latin typeface="Consolas" panose="020B0609020204030204" pitchFamily="49" charset="0"/>
              </a:rPr>
              <a:t>url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url</a:t>
            </a:r>
            <a:r>
              <a:rPr lang="en-AU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server</a:t>
            </a:r>
            <a:endParaRPr lang="en-A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sz="1600" dirty="0">
                <a:solidFill>
                  <a:srgbClr val="51B6C4"/>
                </a:solidFill>
                <a:latin typeface="Consolas" panose="020B0609020204030204" pitchFamily="49" charset="0"/>
              </a:rPr>
              <a:t>server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sz="1600" dirty="0" err="1">
                <a:solidFill>
                  <a:srgbClr val="51B6C4"/>
                </a:solidFill>
                <a:latin typeface="Consolas" panose="020B0609020204030204" pitchFamily="49" charset="0"/>
              </a:rPr>
              <a:t>http</a:t>
            </a:r>
            <a:r>
              <a:rPr lang="en-AU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createServer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AU" sz="1600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AU" sz="16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AU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implement routing</a:t>
            </a:r>
            <a:endParaRPr lang="en-A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sz="1600" dirty="0" err="1">
                <a:solidFill>
                  <a:srgbClr val="51B6C4"/>
                </a:solidFill>
                <a:latin typeface="Consolas" panose="020B0609020204030204" pitchFamily="49" charset="0"/>
              </a:rPr>
              <a:t>pathName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sz="1600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sz="16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sz="1600" dirty="0" err="1">
                <a:solidFill>
                  <a:srgbClr val="51B6C4"/>
                </a:solidFill>
                <a:latin typeface="Consolas" panose="020B0609020204030204" pitchFamily="49" charset="0"/>
              </a:rPr>
              <a:t>pathName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AU" sz="1600" dirty="0">
                <a:solidFill>
                  <a:srgbClr val="CE9178"/>
                </a:solidFill>
                <a:latin typeface="Consolas" panose="020B0609020204030204" pitchFamily="49" charset="0"/>
              </a:rPr>
              <a:t>'/overview'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sz="1600" dirty="0">
                <a:solidFill>
                  <a:srgbClr val="CE9178"/>
                </a:solidFill>
                <a:latin typeface="Consolas" panose="020B0609020204030204" pitchFamily="49" charset="0"/>
              </a:rPr>
              <a:t>'This is the OVERVIEW'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 </a:t>
            </a:r>
            <a:r>
              <a:rPr lang="en-AU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AU" sz="1600" dirty="0" err="1">
                <a:solidFill>
                  <a:srgbClr val="51B6C4"/>
                </a:solidFill>
                <a:latin typeface="Consolas" panose="020B0609020204030204" pitchFamily="49" charset="0"/>
              </a:rPr>
              <a:t>pathName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AU" sz="1600" dirty="0">
                <a:solidFill>
                  <a:srgbClr val="CE9178"/>
                </a:solidFill>
                <a:latin typeface="Consolas" panose="020B0609020204030204" pitchFamily="49" charset="0"/>
              </a:rPr>
              <a:t>'/product'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sz="1600" dirty="0">
                <a:solidFill>
                  <a:srgbClr val="CE9178"/>
                </a:solidFill>
                <a:latin typeface="Consolas" panose="020B0609020204030204" pitchFamily="49" charset="0"/>
              </a:rPr>
              <a:t>'This is the PRODUCT'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b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AU" sz="1600" dirty="0" err="1">
                <a:solidFill>
                  <a:srgbClr val="51B6C4"/>
                </a:solidFill>
                <a:latin typeface="Consolas" panose="020B0609020204030204" pitchFamily="49" charset="0"/>
              </a:rPr>
              <a:t>server</a:t>
            </a:r>
            <a:r>
              <a:rPr lang="en-AU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sz="1600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AU" sz="1600" dirty="0">
                <a:solidFill>
                  <a:srgbClr val="CE9178"/>
                </a:solidFill>
                <a:latin typeface="Consolas" panose="020B0609020204030204" pitchFamily="49" charset="0"/>
              </a:rPr>
              <a:t>'127.0.0.1'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,()</a:t>
            </a:r>
            <a:r>
              <a:rPr lang="en-AU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sz="1600" dirty="0">
                <a:solidFill>
                  <a:srgbClr val="CE9178"/>
                </a:solidFill>
                <a:latin typeface="Consolas" panose="020B0609020204030204" pitchFamily="49" charset="0"/>
              </a:rPr>
              <a:t>'Listening to request on port 8000'</a:t>
            </a:r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A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E9254AE-F836-4589-91E4-5A7653A6101E}"/>
              </a:ext>
            </a:extLst>
          </p:cNvPr>
          <p:cNvSpPr/>
          <p:nvPr/>
        </p:nvSpPr>
        <p:spPr>
          <a:xfrm>
            <a:off x="7264400" y="3928533"/>
            <a:ext cx="948267" cy="540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FAEFA-3FEF-480B-A02B-F81F517C9917}"/>
              </a:ext>
            </a:extLst>
          </p:cNvPr>
          <p:cNvSpPr txBox="1"/>
          <p:nvPr/>
        </p:nvSpPr>
        <p:spPr>
          <a:xfrm>
            <a:off x="9063166" y="5154485"/>
            <a:ext cx="1824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b="1" dirty="0">
                <a:solidFill>
                  <a:srgbClr val="6DCB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Express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D7805D-5655-4920-BBBF-A93C40B1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182" y="2903853"/>
            <a:ext cx="1963522" cy="196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341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2DF5-DCE4-4D68-B9E4-A1E56B03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เฉลยแบบฝึกหัด</a:t>
            </a:r>
            <a:r>
              <a:rPr lang="en-AU" dirty="0"/>
              <a:t>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6BA5-AFF4-4BED-9E79-946146DD7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515600" cy="574436"/>
          </a:xfrm>
        </p:spPr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routing-assignment.js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0FCB5-82E4-4F0F-A5B1-1AC3D57E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71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2E9AA-2863-4E74-B6D4-5B8D93E512E4}"/>
              </a:ext>
            </a:extLst>
          </p:cNvPr>
          <p:cNvSpPr txBox="1"/>
          <p:nvPr/>
        </p:nvSpPr>
        <p:spPr>
          <a:xfrm>
            <a:off x="3472405" y="671691"/>
            <a:ext cx="7477245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//create application object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AU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AU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AU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|| </a:t>
            </a:r>
            <a:r>
              <a:rPr lang="en-A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//call method object express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 from Server'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'/overview'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'This is the OVERVIEW'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'/product'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'This is the PRODUCT'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//test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A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,()</a:t>
            </a:r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A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`Listen to request on port </a:t>
            </a:r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AU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A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A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401627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C46B8B-5D44-441F-8462-B15F4B9CD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AU" sz="7200"/>
              <a:t>Route parameters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EEA28-33C0-4DB7-995D-E4CDA18C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51FF00-1CED-49B4-AB20-56DD39CB66AF}" type="slidenum">
              <a:rPr lang="en-AU" smtClean="0"/>
              <a:pPr>
                <a:spcAft>
                  <a:spcPts val="600"/>
                </a:spcAft>
              </a:pPr>
              <a:t>72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1407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CD89-13E6-46D4-AC0A-A3FC4E18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12F8-A2A6-4B3A-934A-CA38F722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568711"/>
          </a:xfrm>
        </p:spPr>
        <p:txBody>
          <a:bodyPr>
            <a:normAutofit fontScale="92500" lnSpcReduction="20000"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Express</a:t>
            </a: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REST (Representation State Transfer)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Recap HTTP Request and HTTP Response</a:t>
            </a: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Simple Web Server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Install Express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Initial Project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Install Libraries and Dependencies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Create Simple Web Server</a:t>
            </a:r>
          </a:p>
          <a:p>
            <a:r>
              <a:rPr lang="en-AU" dirty="0"/>
              <a:t>Routing</a:t>
            </a:r>
            <a:endParaRPr lang="th-TH" dirty="0"/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Basic Routing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Express Routing</a:t>
            </a:r>
          </a:p>
          <a:p>
            <a:pPr lvl="1"/>
            <a:r>
              <a:rPr lang="en-AU" dirty="0"/>
              <a:t>Route Parameters</a:t>
            </a:r>
            <a:endParaRPr lang="th-TH" dirty="0"/>
          </a:p>
          <a:p>
            <a:r>
              <a:rPr lang="en-AU" dirty="0"/>
              <a:t>Postman</a:t>
            </a:r>
          </a:p>
          <a:p>
            <a:pPr lvl="1"/>
            <a:r>
              <a:rPr lang="en-AU" dirty="0"/>
              <a:t>Install Postman</a:t>
            </a:r>
          </a:p>
          <a:p>
            <a:pPr lvl="1"/>
            <a:r>
              <a:rPr lang="en-AU" dirty="0"/>
              <a:t>Testing HTTP Request</a:t>
            </a:r>
          </a:p>
          <a:p>
            <a:r>
              <a:rPr lang="en-AU" dirty="0"/>
              <a:t>Install </a:t>
            </a:r>
            <a:r>
              <a:rPr lang="en-AU" dirty="0" err="1"/>
              <a:t>nodemon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AC2CE-11D6-4620-A03E-7BBB93A3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3313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B091-343D-4AC6-A597-3FA321D9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Route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CC2CA-7A83-4D91-B154-C6838824F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2792703"/>
          </a:xfrm>
        </p:spPr>
        <p:txBody>
          <a:bodyPr>
            <a:normAutofit lnSpcReduction="10000"/>
          </a:bodyPr>
          <a:lstStyle/>
          <a:p>
            <a:r>
              <a:rPr lang="th-TH" dirty="0"/>
              <a:t>สร้างไฟล์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routing-parameter.js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th-TH" dirty="0"/>
              <a:t>เพื่อสร้าง</a:t>
            </a:r>
            <a:r>
              <a:rPr lang="en-AU" dirty="0"/>
              <a:t> route</a:t>
            </a:r>
            <a:r>
              <a:rPr lang="th-TH" dirty="0"/>
              <a:t> สำหรับ</a:t>
            </a:r>
          </a:p>
          <a:p>
            <a:pPr lvl="1"/>
            <a:r>
              <a:rPr lang="th-TH" dirty="0"/>
              <a:t>รับค่าพารามิเตอร์ 1 ตัว คือ สาขาวิชา</a:t>
            </a:r>
          </a:p>
          <a:p>
            <a:pPr lvl="2"/>
            <a:r>
              <a:rPr lang="th-TH" dirty="0"/>
              <a:t>ทำการตรวจสอบสาขาวิชา </a:t>
            </a:r>
          </a:p>
          <a:p>
            <a:pPr lvl="3"/>
            <a:r>
              <a:rPr lang="th-TH" dirty="0"/>
              <a:t>ถ้าเป็น</a:t>
            </a:r>
            <a:r>
              <a:rPr lang="en-AU" dirty="0"/>
              <a:t> IT</a:t>
            </a:r>
            <a:r>
              <a:rPr lang="th-TH" dirty="0"/>
              <a:t> ให้แสดงข้อมูลของนักศึกษาทั้งหมดที่อยู่ในสาชา</a:t>
            </a:r>
            <a:r>
              <a:rPr lang="en-AU" dirty="0"/>
              <a:t> IT</a:t>
            </a:r>
            <a:r>
              <a:rPr lang="th-TH" dirty="0"/>
              <a:t> </a:t>
            </a:r>
            <a:endParaRPr lang="en-AU" dirty="0"/>
          </a:p>
          <a:p>
            <a:pPr lvl="3"/>
            <a:r>
              <a:rPr lang="th-TH" dirty="0"/>
              <a:t>ถ้าเป็น</a:t>
            </a:r>
            <a:r>
              <a:rPr lang="en-AU" dirty="0"/>
              <a:t> CE</a:t>
            </a:r>
            <a:r>
              <a:rPr lang="th-TH" dirty="0"/>
              <a:t> ให้แสดงข้อมูลของนักศึกษาทั้งหมดที่อยู่ในสาขา</a:t>
            </a:r>
            <a:r>
              <a:rPr lang="en-AU" dirty="0"/>
              <a:t> CE</a:t>
            </a:r>
            <a:endParaRPr lang="th-TH" dirty="0"/>
          </a:p>
          <a:p>
            <a:pPr lvl="3"/>
            <a:r>
              <a:rPr lang="th-TH" dirty="0"/>
              <a:t>ถ้าเป็น</a:t>
            </a:r>
            <a:r>
              <a:rPr lang="th-TH" dirty="0" err="1"/>
              <a:t>อื่นๆ</a:t>
            </a:r>
            <a:r>
              <a:rPr lang="th-TH" dirty="0"/>
              <a:t> ให้แสดงข้อความว่าไม่พบสาขาวิชาที่ต้องการ</a:t>
            </a:r>
            <a:endParaRPr lang="en-AU" dirty="0"/>
          </a:p>
          <a:p>
            <a:pPr lvl="2"/>
            <a:r>
              <a:rPr lang="th-TH" dirty="0"/>
              <a:t>มีการเรียก</a:t>
            </a:r>
            <a:r>
              <a:rPr lang="en-AU" dirty="0"/>
              <a:t> Middleware</a:t>
            </a:r>
            <a:r>
              <a:rPr lang="th-TH" dirty="0"/>
              <a:t> ตัวถัดไป เพื่อแสดงข้อความว่า</a:t>
            </a:r>
            <a:r>
              <a:rPr lang="en-AU" dirty="0"/>
              <a:t> End of Data</a:t>
            </a:r>
          </a:p>
          <a:p>
            <a:pPr lvl="1"/>
            <a:r>
              <a:rPr lang="th-TH" dirty="0"/>
              <a:t>ตัวอย่างผลลัพธ์ ดังนี้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F2FCF-85FC-4A42-BAD3-4C86F177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74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46A6B-DCF6-415C-8552-52B664CDE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61" y="5595199"/>
            <a:ext cx="6310448" cy="930476"/>
          </a:xfrm>
          <a:prstGeom prst="rect">
            <a:avLst/>
          </a:prstGeom>
          <a:ln>
            <a:solidFill>
              <a:srgbClr val="6DCB6D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BE4D3F-E05D-494E-81B4-21191F1D8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61" y="4215664"/>
            <a:ext cx="6310448" cy="1109338"/>
          </a:xfrm>
          <a:prstGeom prst="rect">
            <a:avLst/>
          </a:prstGeom>
          <a:ln>
            <a:solidFill>
              <a:srgbClr val="6DCB6D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EAFC9-A034-4B22-9475-C04586C5B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1734" y="4215664"/>
            <a:ext cx="3571542" cy="891418"/>
          </a:xfrm>
          <a:prstGeom prst="rect">
            <a:avLst/>
          </a:prstGeom>
          <a:ln>
            <a:solidFill>
              <a:srgbClr val="6DCB6D"/>
            </a:solidFill>
          </a:ln>
        </p:spPr>
      </p:pic>
    </p:spTree>
    <p:extLst>
      <p:ext uri="{BB962C8B-B14F-4D97-AF65-F5344CB8AC3E}">
        <p14:creationId xmlns:p14="http://schemas.microsoft.com/office/powerpoint/2010/main" val="4263940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42BF1-9F98-43EC-9F5A-F3C604EE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75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31E9B-C538-4DC8-BCAA-117C23FDC84F}"/>
              </a:ext>
            </a:extLst>
          </p:cNvPr>
          <p:cNvSpPr/>
          <p:nvPr/>
        </p:nvSpPr>
        <p:spPr>
          <a:xfrm>
            <a:off x="495300" y="250233"/>
            <a:ext cx="11201400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express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'express'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app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express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port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env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PORT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|| 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8000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AU" dirty="0">
                <a:solidFill>
                  <a:srgbClr val="6A9955"/>
                </a:solidFill>
                <a:latin typeface="Consolas" panose="020B0609020204030204" pitchFamily="49" charset="0"/>
              </a:rPr>
              <a:t>// IT students</a:t>
            </a:r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itStudents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61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Suchada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62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Narawit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AU" dirty="0">
                <a:solidFill>
                  <a:srgbClr val="6A9955"/>
                </a:solidFill>
                <a:latin typeface="Consolas" panose="020B0609020204030204" pitchFamily="49" charset="0"/>
              </a:rPr>
              <a:t>// CE students</a:t>
            </a:r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ceStudents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71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Chonticha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72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Kiattiphom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AU" dirty="0">
                <a:solidFill>
                  <a:srgbClr val="6A9955"/>
                </a:solidFill>
                <a:latin typeface="Consolas" panose="020B0609020204030204" pitchFamily="49" charset="0"/>
              </a:rPr>
              <a:t>// major</a:t>
            </a:r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allMajors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'it'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itStudents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ce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ceStudents</a:t>
            </a:r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726573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C7F8D4-8028-4EFC-9E75-E656F944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76</a:t>
            </a:fld>
            <a:endParaRPr lang="en-AU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BD7BD5-2BB5-453F-A412-949448128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299668"/>
              </p:ext>
            </p:extLst>
          </p:nvPr>
        </p:nvGraphicFramePr>
        <p:xfrm>
          <a:off x="278732" y="81496"/>
          <a:ext cx="11634536" cy="67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5268">
                  <a:extLst>
                    <a:ext uri="{9D8B030D-6E8A-4147-A177-3AD203B41FA5}">
                      <a16:colId xmlns:a16="http://schemas.microsoft.com/office/drawing/2014/main" val="1026960290"/>
                    </a:ext>
                  </a:extLst>
                </a:gridCol>
                <a:gridCol w="7849268">
                  <a:extLst>
                    <a:ext uri="{9D8B030D-6E8A-4147-A177-3AD203B41FA5}">
                      <a16:colId xmlns:a16="http://schemas.microsoft.com/office/drawing/2014/main" val="2872023195"/>
                    </a:ext>
                  </a:extLst>
                </a:gridCol>
              </a:tblGrid>
              <a:tr h="35880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const express = require('express');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เรียกใช้แพคเกจชื่อ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express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จากนั้นเก็บผลลัพธ์ลงตัวแปรชื่อ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express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5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const app = express 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เรียกฟังก์ชัน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express 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ซึ่งผลลัพธ์กลับมาเป็น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object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แล้วนำไปเก็บไว้ที่ตัวแปร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app</a:t>
                      </a:r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8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const</a:t>
                      </a:r>
                      <a:r>
                        <a:rPr lang="fr-FR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port = </a:t>
                      </a:r>
                      <a:r>
                        <a:rPr lang="fr-FR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process.env.PORT</a:t>
                      </a:r>
                      <a:r>
                        <a:rPr lang="fr-FR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|| 8000;</a:t>
                      </a:r>
                      <a:endParaRPr lang="en-AU" sz="2400" b="0" kern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ประกาศตัวแปร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port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เก็บค่าพอร์ตที่ได้จาก</a:t>
                      </a:r>
                      <a:r>
                        <a:rPr lang="en-AU" sz="24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process.env.PORT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แต่ถ้าไม่มีค่า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(undefined)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ก็ให้กำหนดค่า 8000 ให้กับตัวแปร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port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แทน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1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2400" b="0" kern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const </a:t>
                      </a:r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itStudents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= [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สร้างอาร์</a:t>
                      </a:r>
                      <a:r>
                        <a:rPr lang="th-TH" sz="24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เรย์ข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อง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JSON object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ขื่อ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24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itStudents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เพื่อจัดเก็บรหัสและชื่อของนักศึกษา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IT</a:t>
                      </a:r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2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35560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{id:71, name:'</a:t>
                      </a:r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Chonticha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'},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JSON object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ข้อมูลของนักศึกษาคนที่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7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35560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{id:62, name:'</a:t>
                      </a:r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Narawit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'}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JSON object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ข้อมูลของนักศึกษาคนที่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6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];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32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2400" b="0" kern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38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const </a:t>
                      </a:r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ceStudents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= [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สร้างอาร์</a:t>
                      </a:r>
                      <a:r>
                        <a:rPr lang="th-TH" sz="24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เรย์ข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อง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JSON object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ขื่อ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24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itStudents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เพื่อจัดเก็บรหัสและชื่อของนักศึกษา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CE</a:t>
                      </a:r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50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35560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{id:71, name:'</a:t>
                      </a:r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Chonticha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'},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JSON object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ข้อมูลของนักศึกษาคนที่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47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35560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{id:72, name:'</a:t>
                      </a:r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Kiattiphom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'}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JSON object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ข้อมูลของนักศึกษาคนที่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08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];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70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9861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C7F8D4-8028-4EFC-9E75-E656F944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77</a:t>
            </a:fld>
            <a:endParaRPr lang="en-AU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BD7BD5-2BB5-453F-A412-949448128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52764"/>
              </p:ext>
            </p:extLst>
          </p:nvPr>
        </p:nvGraphicFramePr>
        <p:xfrm>
          <a:off x="278732" y="81496"/>
          <a:ext cx="1163453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5268">
                  <a:extLst>
                    <a:ext uri="{9D8B030D-6E8A-4147-A177-3AD203B41FA5}">
                      <a16:colId xmlns:a16="http://schemas.microsoft.com/office/drawing/2014/main" val="1026960290"/>
                    </a:ext>
                  </a:extLst>
                </a:gridCol>
                <a:gridCol w="7849268">
                  <a:extLst>
                    <a:ext uri="{9D8B030D-6E8A-4147-A177-3AD203B41FA5}">
                      <a16:colId xmlns:a16="http://schemas.microsoft.com/office/drawing/2014/main" val="2872023195"/>
                    </a:ext>
                  </a:extLst>
                </a:gridCol>
              </a:tblGrid>
              <a:tr h="35880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const </a:t>
                      </a:r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allMajors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= 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สร้างอาร์</a:t>
                      </a:r>
                      <a:r>
                        <a:rPr lang="th-TH" sz="24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เรย์ข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อง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JSON object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ขื่อ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24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allMajors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เพื่อจัดเก็บสาขาทั้งหมด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2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35560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'it': </a:t>
                      </a:r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itStudents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JSON object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ของสาขา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IT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จะมีข้อมูลเป็น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array of object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ที่ชื่อว่า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24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itStudents</a:t>
                      </a:r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7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35560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'</a:t>
                      </a:r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ce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': </a:t>
                      </a:r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ceStudents</a:t>
                      </a:r>
                      <a:endParaRPr lang="en-AU" sz="2400" b="0" kern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JSON object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ของสาขา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CE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จะมีข้อมูลเป็น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array of object 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ที่ชื่อว่า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24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ceStudents</a:t>
                      </a:r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6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];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329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934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42BF1-9F98-43EC-9F5A-F3C604EE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78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290088-E572-4AE0-BBDF-FCC7F54EED79}"/>
              </a:ext>
            </a:extLst>
          </p:cNvPr>
          <p:cNvSpPr/>
          <p:nvPr/>
        </p:nvSpPr>
        <p:spPr>
          <a:xfrm>
            <a:off x="513907" y="335569"/>
            <a:ext cx="11164186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6A9955"/>
                </a:solidFill>
                <a:latin typeface="Consolas" panose="020B0609020204030204" pitchFamily="49" charset="0"/>
              </a:rPr>
              <a:t>// route1</a:t>
            </a:r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app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/:major'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,(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major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major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toLowerCase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major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'it'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jsonString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stringify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itStudents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myobj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jsonString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r>
              <a:rPr lang="en-AU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major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 err="1">
                <a:solidFill>
                  <a:srgbClr val="CE9178"/>
                </a:solidFill>
                <a:latin typeface="Consolas" panose="020B0609020204030204" pitchFamily="49" charset="0"/>
              </a:rPr>
              <a:t>ce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jsonString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stringify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ceStudents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myobj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jsonString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r>
              <a:rPr lang="en-AU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'Major not found!!!'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},(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myobj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+= 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 End of Data'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myobj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BFDF8D-5DBD-486D-B8E6-E581B4B4892B}"/>
              </a:ext>
            </a:extLst>
          </p:cNvPr>
          <p:cNvSpPr/>
          <p:nvPr/>
        </p:nvSpPr>
        <p:spPr>
          <a:xfrm>
            <a:off x="513907" y="5663737"/>
            <a:ext cx="1116418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 err="1">
                <a:solidFill>
                  <a:srgbClr val="51B6C4"/>
                </a:solidFill>
                <a:latin typeface="Consolas" panose="020B0609020204030204" pitchFamily="49" charset="0"/>
              </a:rPr>
              <a:t>app</a:t>
            </a:r>
            <a:r>
              <a:rPr lang="en-AU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port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'127.0.0.1'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,()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`Listening to request on port 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AU" dirty="0">
                <a:solidFill>
                  <a:srgbClr val="51B6C4"/>
                </a:solidFill>
                <a:latin typeface="Consolas" panose="020B0609020204030204" pitchFamily="49" charset="0"/>
              </a:rPr>
              <a:t>port</a:t>
            </a:r>
            <a:r>
              <a:rPr lang="en-AU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AU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A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7049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C7F8D4-8028-4EFC-9E75-E656F944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79</a:t>
            </a:fld>
            <a:endParaRPr lang="en-AU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BD7BD5-2BB5-453F-A412-949448128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04439"/>
              </p:ext>
            </p:extLst>
          </p:nvPr>
        </p:nvGraphicFramePr>
        <p:xfrm>
          <a:off x="278732" y="-3568"/>
          <a:ext cx="11634536" cy="683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4868">
                  <a:extLst>
                    <a:ext uri="{9D8B030D-6E8A-4147-A177-3AD203B41FA5}">
                      <a16:colId xmlns:a16="http://schemas.microsoft.com/office/drawing/2014/main" val="1026960290"/>
                    </a:ext>
                  </a:extLst>
                </a:gridCol>
                <a:gridCol w="7239668">
                  <a:extLst>
                    <a:ext uri="{9D8B030D-6E8A-4147-A177-3AD203B41FA5}">
                      <a16:colId xmlns:a16="http://schemas.microsoft.com/office/drawing/2014/main" val="2872023195"/>
                    </a:ext>
                  </a:extLst>
                </a:gridCol>
              </a:tblGrid>
              <a:tr h="358809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app.get</a:t>
                      </a:r>
                      <a:r>
                        <a:rPr lang="en-AU" sz="18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('/</a:t>
                      </a:r>
                      <a:r>
                        <a:rPr lang="en-AU" sz="18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api</a:t>
                      </a:r>
                      <a:r>
                        <a:rPr lang="en-AU" sz="18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/:major',(</a:t>
                      </a:r>
                      <a:r>
                        <a:rPr lang="en-AU" sz="18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req,res,next</a:t>
                      </a:r>
                      <a:r>
                        <a:rPr lang="en-AU" sz="18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)=&gt;{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ใช้เมธอด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get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ในการกำหนด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part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เป็น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/</a:t>
                      </a:r>
                      <a:r>
                        <a:rPr lang="en-AU" sz="18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api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โดยผ่านพารามิเตอร์ 1 ค่าคือ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major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5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355600" algn="l" defTabSz="914400" rtl="0" eaLnBrk="1" latinLnBrk="0" hangingPunct="1"/>
                      <a:r>
                        <a:rPr lang="en-AU" sz="18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const major = </a:t>
                      </a:r>
                      <a:r>
                        <a:rPr lang="en-AU" sz="18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req.params.major.toLowerCase</a:t>
                      </a:r>
                      <a:r>
                        <a:rPr lang="en-AU" sz="18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อ่านค่าพารามิเตอร์ที่รับผ่านทาง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URL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และเปลี่ยนให้เป็นตัวอักษรพิมพ์เล็ก เก็บไว้ในตัวแปรชื่อ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major</a:t>
                      </a:r>
                      <a:endParaRPr lang="th-TH" sz="18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8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355600" algn="l" defTabSz="914400" rtl="0" eaLnBrk="1" latinLnBrk="0" hangingPunct="1"/>
                      <a:r>
                        <a:rPr lang="en-AU" sz="18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if (major=='it'){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ตรวจสอบค่าของ 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major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หากเป็น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it</a:t>
                      </a:r>
                      <a:endParaRPr lang="th-TH" sz="18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1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711200" algn="l" defTabSz="914400" rtl="0" eaLnBrk="1" latinLnBrk="0" hangingPunct="1"/>
                      <a:r>
                        <a:rPr lang="en-AU" sz="18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const </a:t>
                      </a:r>
                      <a:r>
                        <a:rPr lang="en-AU" sz="18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jsonString</a:t>
                      </a:r>
                      <a:r>
                        <a:rPr lang="en-AU" sz="18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= </a:t>
                      </a:r>
                      <a:r>
                        <a:rPr lang="en-AU" sz="18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JSON.stringify</a:t>
                      </a:r>
                      <a:r>
                        <a:rPr lang="en-AU" sz="18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en-AU" sz="18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itStudents</a:t>
                      </a:r>
                      <a:r>
                        <a:rPr lang="en-AU" sz="18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แปลงข้อมูลอาร์</a:t>
                      </a:r>
                      <a:r>
                        <a:rPr lang="th-TH" sz="18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เรย์อ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อบเจ</a:t>
                      </a:r>
                      <a:r>
                        <a:rPr lang="th-TH" sz="18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คข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อง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18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itStudents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เป็น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string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ด้วยเมธอด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18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stringify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แล้วเก็บผลลัพธ์ค่าของ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string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ไว้ที่ตัวแปร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18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jsonString</a:t>
                      </a:r>
                      <a:endParaRPr lang="th-TH" sz="18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2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711200"/>
                      <a:r>
                        <a:rPr lang="en-AU" sz="18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req.myobj</a:t>
                      </a:r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 = </a:t>
                      </a:r>
                      <a:r>
                        <a:rPr lang="en-AU" sz="18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jsonString</a:t>
                      </a:r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นำค่าของ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18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jsonString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ไปเก็บไว้ใน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object 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ที่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request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เข้ามา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7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711200"/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next();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เรียกใช้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next 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เพื่อไปยัง 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middleware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ตัวถัดไป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6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355600"/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}else if(major == '</a:t>
                      </a:r>
                      <a:r>
                        <a:rPr lang="en-AU" sz="18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ce</a:t>
                      </a:r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'){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ตรวจสอบค่าของ 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major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หากเป็น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18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ce</a:t>
                      </a:r>
                      <a:endParaRPr lang="th-TH" sz="18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32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711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const </a:t>
                      </a:r>
                      <a:r>
                        <a:rPr lang="en-AU" sz="18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jsonString</a:t>
                      </a:r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 = </a:t>
                      </a:r>
                      <a:r>
                        <a:rPr lang="en-AU" sz="18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JSON.stringify</a:t>
                      </a:r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en-AU" sz="18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ceStudents</a:t>
                      </a:r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แปลงข้อมูลอาร์</a:t>
                      </a:r>
                      <a:r>
                        <a:rPr lang="th-TH" sz="18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เรย์อ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อบเจ</a:t>
                      </a:r>
                      <a:r>
                        <a:rPr lang="th-TH" sz="18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คข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อง </a:t>
                      </a:r>
                      <a:r>
                        <a:rPr lang="en-AU" sz="18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ceStudents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เป็น 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string 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ด้วยเมธอด </a:t>
                      </a:r>
                      <a:r>
                        <a:rPr lang="en-AU" sz="18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stringify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แล้วเก็บผลลัพธ์ค่าของ 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string 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ไว้ที่ตัวแปร </a:t>
                      </a:r>
                      <a:r>
                        <a:rPr lang="en-AU" sz="18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jsonString</a:t>
                      </a:r>
                      <a:endParaRPr lang="en-AU" sz="18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38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711200"/>
                      <a:r>
                        <a:rPr lang="en-AU" sz="18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req.myobj</a:t>
                      </a:r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 = </a:t>
                      </a:r>
                      <a:r>
                        <a:rPr lang="en-AU" sz="18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jsonString</a:t>
                      </a:r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นำค่าของ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18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jsonString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ไปเก็บไว้ใน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object 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ที่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request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เข้ามา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50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711200"/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next();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เรียกใช้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next 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เพื่อไปยัง 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middleware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ตัวถัดไป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47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355600"/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}else{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หากตรวจสอบ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major 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แล้วไม่เป็นทั้ง 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it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และ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18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ce</a:t>
                      </a:r>
                      <a:endParaRPr lang="th-TH" sz="18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7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711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res.send</a:t>
                      </a:r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('Major not found!!!');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แสดงข้อความกลับไปเป็น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Major not found!!!</a:t>
                      </a:r>
                      <a:endParaRPr lang="th-TH" sz="18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36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355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},(</a:t>
                      </a:r>
                      <a:r>
                        <a:rPr lang="en-AU" sz="18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req,res</a:t>
                      </a:r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)=&gt;{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ส่วนของฟังก์ชัน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next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ซึ่งผ่านค่าพารามิเตอร์ 2 ตัวคือ 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request (req) 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และ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response (res)</a:t>
                      </a:r>
                      <a:endParaRPr lang="th-TH" sz="18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8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711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req.myobj</a:t>
                      </a:r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 += ' End of Data';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ต่อข้อความว่า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End of Data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ไปยังท้ายข้อความ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18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req.myobj</a:t>
                      </a:r>
                      <a:endParaRPr lang="th-TH" sz="18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4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711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res.send</a:t>
                      </a:r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en-AU" sz="18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req.myobj</a:t>
                      </a:r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ส่งข้อความที่เก็บอยู่ใน</a:t>
                      </a:r>
                      <a:r>
                        <a:rPr lang="en-AU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18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req.myobj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กลับ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7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});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41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69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21F9-F8E4-44EB-8229-91AD5A2F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7C67-B9DD-420D-A702-70CEF8139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80343"/>
          </a:xfrm>
        </p:spPr>
        <p:txBody>
          <a:bodyPr/>
          <a:lstStyle/>
          <a:p>
            <a:r>
              <a:rPr lang="th-TH" dirty="0"/>
              <a:t>ขั้นตอนการทำงานเมื่อมีการร้องขอ</a:t>
            </a:r>
            <a:r>
              <a:rPr lang="en-AU" dirty="0"/>
              <a:t> (request)</a:t>
            </a:r>
            <a:r>
              <a:rPr lang="th-TH" dirty="0"/>
              <a:t> ผ่าน</a:t>
            </a:r>
            <a:r>
              <a:rPr lang="en-AU" dirty="0"/>
              <a:t> Express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7AF61-2BB1-4405-99BB-E22016C7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36C304-0602-4A15-A25A-9590B371F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41" y="1575773"/>
            <a:ext cx="11524542" cy="387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B068CD-9741-40ED-B405-CCB460085839}"/>
              </a:ext>
            </a:extLst>
          </p:cNvPr>
          <p:cNvSpPr txBox="1">
            <a:spLocks/>
          </p:cNvSpPr>
          <p:nvPr/>
        </p:nvSpPr>
        <p:spPr>
          <a:xfrm>
            <a:off x="962812" y="5282227"/>
            <a:ext cx="10515600" cy="143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AU" dirty="0">
                <a:solidFill>
                  <a:srgbClr val="0070C0"/>
                </a:solidFill>
              </a:rPr>
              <a:t>HTTP Server</a:t>
            </a:r>
            <a:r>
              <a:rPr lang="th-TH" dirty="0">
                <a:solidFill>
                  <a:srgbClr val="0070C0"/>
                </a:solidFill>
              </a:rPr>
              <a:t> นำ</a:t>
            </a:r>
            <a:r>
              <a:rPr lang="en-AU" dirty="0">
                <a:solidFill>
                  <a:srgbClr val="0070C0"/>
                </a:solidFill>
              </a:rPr>
              <a:t> request</a:t>
            </a:r>
            <a:r>
              <a:rPr lang="th-TH" dirty="0">
                <a:solidFill>
                  <a:srgbClr val="0070C0"/>
                </a:solidFill>
              </a:rPr>
              <a:t> ที่ได้รับส่งไปยัง </a:t>
            </a:r>
            <a:r>
              <a:rPr lang="en-AU" dirty="0">
                <a:solidFill>
                  <a:srgbClr val="0070C0"/>
                </a:solidFill>
              </a:rPr>
              <a:t>Express App</a:t>
            </a:r>
          </a:p>
        </p:txBody>
      </p:sp>
    </p:spTree>
    <p:extLst>
      <p:ext uri="{BB962C8B-B14F-4D97-AF65-F5344CB8AC3E}">
        <p14:creationId xmlns:p14="http://schemas.microsoft.com/office/powerpoint/2010/main" val="34839777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C7F8D4-8028-4EFC-9E75-E656F944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80</a:t>
            </a:fld>
            <a:endParaRPr lang="en-AU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BD7BD5-2BB5-453F-A412-949448128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012237"/>
              </p:ext>
            </p:extLst>
          </p:nvPr>
        </p:nvGraphicFramePr>
        <p:xfrm>
          <a:off x="217338" y="145292"/>
          <a:ext cx="1175732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933">
                  <a:extLst>
                    <a:ext uri="{9D8B030D-6E8A-4147-A177-3AD203B41FA5}">
                      <a16:colId xmlns:a16="http://schemas.microsoft.com/office/drawing/2014/main" val="1026960290"/>
                    </a:ext>
                  </a:extLst>
                </a:gridCol>
                <a:gridCol w="6528391">
                  <a:extLst>
                    <a:ext uri="{9D8B030D-6E8A-4147-A177-3AD203B41FA5}">
                      <a16:colId xmlns:a16="http://schemas.microsoft.com/office/drawing/2014/main" val="2872023195"/>
                    </a:ext>
                  </a:extLst>
                </a:gridCol>
              </a:tblGrid>
              <a:tr h="35880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4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app.listen</a:t>
                      </a:r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(port,'127.0.0.1',()=&gt;{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server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ค่อยฟัง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request 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ที่เข้ามาผ่านทางพอร์ต 8000 และ</a:t>
                      </a:r>
                      <a:r>
                        <a:rPr lang="th-TH" sz="24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โฮส</a:t>
                      </a:r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127.0.0.1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2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355600" algn="l" defTabSz="914400" rtl="0" eaLnBrk="1" latinLnBrk="0" hangingPunct="1"/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console.log(`Listening to request on port ${port}`);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แสดงข้อความว่า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Listening to request on port 8000</a:t>
                      </a:r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7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});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4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69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5546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60E354-01D0-4D36-9100-7D4CEDE99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72C87-7D43-4735-AE02-C16BDCF5A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8696" r="15926" b="-1"/>
          <a:stretch/>
        </p:blipFill>
        <p:spPr>
          <a:xfrm>
            <a:off x="1" y="10"/>
            <a:ext cx="7744393" cy="6857990"/>
          </a:xfrm>
          <a:custGeom>
            <a:avLst/>
            <a:gdLst/>
            <a:ahLst/>
            <a:cxnLst/>
            <a:rect l="l" t="t" r="r" b="b"/>
            <a:pathLst>
              <a:path w="7744393" h="6858000">
                <a:moveTo>
                  <a:pt x="0" y="0"/>
                </a:moveTo>
                <a:lnTo>
                  <a:pt x="7744393" y="0"/>
                </a:lnTo>
                <a:lnTo>
                  <a:pt x="7740387" y="3148"/>
                </a:lnTo>
                <a:cubicBezTo>
                  <a:pt x="6753686" y="817446"/>
                  <a:pt x="6124765" y="2049777"/>
                  <a:pt x="6124765" y="3429000"/>
                </a:cubicBezTo>
                <a:cubicBezTo>
                  <a:pt x="6124765" y="4808224"/>
                  <a:pt x="6753686" y="6040555"/>
                  <a:pt x="7740387" y="6854853"/>
                </a:cubicBezTo>
                <a:lnTo>
                  <a:pt x="774439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2D82AFA-E2C0-437D-9CB2-F9E039339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378" y="993914"/>
            <a:ext cx="4515391" cy="3474722"/>
          </a:xfrm>
        </p:spPr>
        <p:txBody>
          <a:bodyPr>
            <a:normAutofit/>
          </a:bodyPr>
          <a:lstStyle/>
          <a:p>
            <a:pPr algn="l"/>
            <a:r>
              <a:rPr lang="th-TH" sz="8000" dirty="0"/>
              <a:t>แบบฝึกหัด 3</a:t>
            </a:r>
            <a:endParaRPr lang="en-AU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32EF-E059-4446-8093-0FE9420D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4414" y="3977135"/>
            <a:ext cx="457200" cy="457200"/>
          </a:xfrm>
          <a:prstGeom prst="ellipse">
            <a:avLst/>
          </a:prstGeom>
          <a:solidFill>
            <a:schemeClr val="tx1">
              <a:alpha val="80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451FF00-1CED-49B4-AB20-56DD39CB66AF}" type="slidenum">
              <a:rPr lang="en-AU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81</a:t>
            </a:fld>
            <a:endParaRPr lang="en-AU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5F9929-5504-4C68-9AA2-E98BBA1F8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9590" y="4546924"/>
            <a:ext cx="2369988" cy="2311077"/>
          </a:xfrm>
          <a:custGeom>
            <a:avLst/>
            <a:gdLst>
              <a:gd name="connsiteX0" fmla="*/ 0 w 2369988"/>
              <a:gd name="connsiteY0" fmla="*/ 0 h 2311077"/>
              <a:gd name="connsiteX1" fmla="*/ 1128071 w 2369988"/>
              <a:gd name="connsiteY1" fmla="*/ 0 h 2311077"/>
              <a:gd name="connsiteX2" fmla="*/ 1157716 w 2369988"/>
              <a:gd name="connsiteY2" fmla="*/ 128440 h 2311077"/>
              <a:gd name="connsiteX3" fmla="*/ 2316462 w 2369988"/>
              <a:gd name="connsiteY3" fmla="*/ 2257392 h 2311077"/>
              <a:gd name="connsiteX4" fmla="*/ 2369988 w 2369988"/>
              <a:gd name="connsiteY4" fmla="*/ 2311077 h 2311077"/>
              <a:gd name="connsiteX5" fmla="*/ 957894 w 2369988"/>
              <a:gd name="connsiteY5" fmla="*/ 2311077 h 2311077"/>
              <a:gd name="connsiteX6" fmla="*/ 777804 w 2369988"/>
              <a:gd name="connsiteY6" fmla="*/ 2040997 h 2311077"/>
              <a:gd name="connsiteX7" fmla="*/ 19614 w 2369988"/>
              <a:gd name="connsiteY7" fmla="*/ 109827 h 23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8" h="2311077">
                <a:moveTo>
                  <a:pt x="0" y="0"/>
                </a:moveTo>
                <a:lnTo>
                  <a:pt x="1128071" y="0"/>
                </a:lnTo>
                <a:lnTo>
                  <a:pt x="1157716" y="128440"/>
                </a:lnTo>
                <a:cubicBezTo>
                  <a:pt x="1365270" y="935139"/>
                  <a:pt x="1769588" y="1662859"/>
                  <a:pt x="2316462" y="2257392"/>
                </a:cubicBezTo>
                <a:lnTo>
                  <a:pt x="2369988" y="2311077"/>
                </a:lnTo>
                <a:lnTo>
                  <a:pt x="957894" y="2311077"/>
                </a:lnTo>
                <a:lnTo>
                  <a:pt x="777804" y="2040997"/>
                </a:lnTo>
                <a:cubicBezTo>
                  <a:pt x="421651" y="1454849"/>
                  <a:pt x="161627" y="803832"/>
                  <a:pt x="19614" y="109827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058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B091-343D-4AC6-A597-3FA321D9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 </a:t>
            </a:r>
            <a:r>
              <a:rPr lang="en-AU" dirty="0"/>
              <a:t>Route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CC2CA-7A83-4D91-B154-C6838824F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5"/>
            <a:ext cx="10515600" cy="2655306"/>
          </a:xfrm>
        </p:spPr>
        <p:txBody>
          <a:bodyPr>
            <a:normAutofit/>
          </a:bodyPr>
          <a:lstStyle/>
          <a:p>
            <a:r>
              <a:rPr lang="th-TH" dirty="0"/>
              <a:t>ฝึกฝนเพิ่มเติมไฟล์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routing-parameter.js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th-TH" dirty="0"/>
              <a:t>โดยทำการบันทึกเป็นไฟล์ใหม่ชื่อ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routing-twoparameter.js</a:t>
            </a:r>
          </a:p>
          <a:p>
            <a:r>
              <a:rPr lang="th-TH" dirty="0"/>
              <a:t>ทำการสร้าง</a:t>
            </a:r>
            <a:r>
              <a:rPr lang="en-AU" dirty="0"/>
              <a:t> route</a:t>
            </a:r>
            <a:r>
              <a:rPr lang="th-TH" dirty="0"/>
              <a:t> ที่ 2 เพื่อ</a:t>
            </a:r>
          </a:p>
          <a:p>
            <a:pPr lvl="1"/>
            <a:r>
              <a:rPr lang="th-TH" dirty="0"/>
              <a:t>รับค่าพารามิเตอร์ 2 ตัว คือ สาขาวิชา และ รหัสนักศึกษา</a:t>
            </a:r>
            <a:r>
              <a:rPr lang="en-AU" dirty="0"/>
              <a:t> </a:t>
            </a:r>
            <a:endParaRPr lang="th-TH" dirty="0"/>
          </a:p>
          <a:p>
            <a:pPr lvl="2"/>
            <a:r>
              <a:rPr lang="th-TH" dirty="0"/>
              <a:t>ทำการตรวจสอบชื่อสาขาวิชา หากเป็นสาขา</a:t>
            </a:r>
            <a:r>
              <a:rPr lang="en-AU" dirty="0"/>
              <a:t> IT</a:t>
            </a:r>
            <a:r>
              <a:rPr lang="th-TH" dirty="0"/>
              <a:t> และ</a:t>
            </a:r>
            <a:r>
              <a:rPr lang="en-AU" dirty="0"/>
              <a:t> CE</a:t>
            </a:r>
            <a:r>
              <a:rPr lang="th-TH" dirty="0"/>
              <a:t> ก็จะแสดงชื่อของนักศึกษา ตามรหัสนักศึกษาที่ระบุ</a:t>
            </a:r>
          </a:p>
          <a:p>
            <a:pPr lvl="2"/>
            <a:r>
              <a:rPr lang="th-TH" dirty="0"/>
              <a:t>การค่าข้อมูลในอาร์เรย์ของออบเจค ศึกษาได้จาก</a:t>
            </a:r>
          </a:p>
          <a:p>
            <a:pPr lvl="3"/>
            <a:r>
              <a:rPr lang="en-AU" dirty="0">
                <a:hlinkClick r:id="rId3"/>
              </a:rPr>
              <a:t>https://stackoverflow.com/questions/12462318/find-a-value-in-an-array-of-objects-in-javascript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F2FCF-85FC-4A42-BAD3-4C86F177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82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C8824-E22E-4335-8760-F78F73F15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649" y="5148682"/>
            <a:ext cx="3895725" cy="1247775"/>
          </a:xfrm>
          <a:prstGeom prst="rect">
            <a:avLst/>
          </a:prstGeom>
          <a:ln>
            <a:solidFill>
              <a:srgbClr val="6DCB6D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CA3451-3CF0-40C0-BA20-B2A89EF29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649" y="3718254"/>
            <a:ext cx="3895725" cy="1304925"/>
          </a:xfrm>
          <a:prstGeom prst="rect">
            <a:avLst/>
          </a:prstGeom>
          <a:ln>
            <a:solidFill>
              <a:srgbClr val="6DCB6D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F96429-0DAE-49C4-9F06-7331B6C51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904" y="3718254"/>
            <a:ext cx="3895725" cy="1295400"/>
          </a:xfrm>
          <a:prstGeom prst="rect">
            <a:avLst/>
          </a:prstGeom>
          <a:ln>
            <a:solidFill>
              <a:srgbClr val="6DCB6D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E9E0E-F6FF-4C06-A890-B6AA3BC87F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903" y="5148682"/>
            <a:ext cx="4017963" cy="1247775"/>
          </a:xfrm>
          <a:prstGeom prst="rect">
            <a:avLst/>
          </a:prstGeom>
          <a:ln>
            <a:solidFill>
              <a:srgbClr val="6DCB6D"/>
            </a:solidFill>
          </a:ln>
        </p:spPr>
      </p:pic>
    </p:spTree>
    <p:extLst>
      <p:ext uri="{BB962C8B-B14F-4D97-AF65-F5344CB8AC3E}">
        <p14:creationId xmlns:p14="http://schemas.microsoft.com/office/powerpoint/2010/main" val="6768832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50961-E4D0-4DEF-AF43-BFF7E7BB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83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9B5E5D-0F72-445F-B331-EC9C6134D503}"/>
              </a:ext>
            </a:extLst>
          </p:cNvPr>
          <p:cNvSpPr/>
          <p:nvPr/>
        </p:nvSpPr>
        <p:spPr>
          <a:xfrm>
            <a:off x="228600" y="63806"/>
            <a:ext cx="11700933" cy="663258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sz="1700" dirty="0">
                <a:solidFill>
                  <a:srgbClr val="6A9955"/>
                </a:solidFill>
                <a:latin typeface="Consolas" panose="020B0609020204030204" pitchFamily="49" charset="0"/>
              </a:rPr>
              <a:t>// route2</a:t>
            </a:r>
            <a:endParaRPr lang="en-A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sz="1700" dirty="0" err="1">
                <a:solidFill>
                  <a:srgbClr val="51B6C4"/>
                </a:solidFill>
                <a:latin typeface="Consolas" panose="020B0609020204030204" pitchFamily="49" charset="0"/>
              </a:rPr>
              <a:t>app</a:t>
            </a:r>
            <a:r>
              <a:rPr lang="en-AU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sz="1700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AU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AU" sz="1700" dirty="0">
                <a:solidFill>
                  <a:srgbClr val="CE9178"/>
                </a:solidFill>
                <a:latin typeface="Consolas" panose="020B0609020204030204" pitchFamily="49" charset="0"/>
              </a:rPr>
              <a:t>/:id/:major'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,(</a:t>
            </a:r>
            <a:r>
              <a:rPr lang="en-AU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AU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AU" sz="17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sz="17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sz="1700" dirty="0">
                <a:solidFill>
                  <a:srgbClr val="51B6C4"/>
                </a:solidFill>
                <a:latin typeface="Consolas" panose="020B0609020204030204" pitchFamily="49" charset="0"/>
              </a:rPr>
              <a:t>id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sz="1700" dirty="0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sz="1700" dirty="0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sz="17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sz="17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sz="1700" dirty="0">
                <a:solidFill>
                  <a:srgbClr val="51B6C4"/>
                </a:solidFill>
                <a:latin typeface="Consolas" panose="020B0609020204030204" pitchFamily="49" charset="0"/>
              </a:rPr>
              <a:t>major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AU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en-AU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major</a:t>
            </a:r>
            <a:r>
              <a:rPr lang="en-AU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toLowerCase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AU" sz="17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sz="1700" dirty="0" err="1">
                <a:solidFill>
                  <a:srgbClr val="51B6C4"/>
                </a:solidFill>
                <a:latin typeface="Consolas" panose="020B0609020204030204" pitchFamily="49" charset="0"/>
              </a:rPr>
              <a:t>allMajors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AU" sz="1700" dirty="0">
                <a:solidFill>
                  <a:srgbClr val="51B6C4"/>
                </a:solidFill>
                <a:latin typeface="Consolas" panose="020B0609020204030204" pitchFamily="49" charset="0"/>
              </a:rPr>
              <a:t>major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]){</a:t>
            </a:r>
          </a:p>
          <a:p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AU" sz="17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AU" sz="1700" dirty="0">
                <a:solidFill>
                  <a:srgbClr val="51B6C4"/>
                </a:solidFill>
                <a:latin typeface="Consolas" panose="020B0609020204030204" pitchFamily="49" charset="0"/>
              </a:rPr>
              <a:t>major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AU" sz="1700" dirty="0">
                <a:solidFill>
                  <a:srgbClr val="CE9178"/>
                </a:solidFill>
                <a:latin typeface="Consolas" panose="020B0609020204030204" pitchFamily="49" charset="0"/>
              </a:rPr>
              <a:t>'it'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AU" sz="17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stuData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sz="1700" dirty="0" err="1">
                <a:solidFill>
                  <a:srgbClr val="51B6C4"/>
                </a:solidFill>
                <a:latin typeface="Consolas" panose="020B0609020204030204" pitchFamily="49" charset="0"/>
              </a:rPr>
              <a:t>itStudents</a:t>
            </a:r>
            <a:r>
              <a:rPr lang="en-AU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sz="1700" dirty="0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sz="17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sz="1700" dirty="0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sz="17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AU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sz="1700" dirty="0">
                <a:solidFill>
                  <a:srgbClr val="51B6C4"/>
                </a:solidFill>
                <a:latin typeface="Consolas" panose="020B0609020204030204" pitchFamily="49" charset="0"/>
              </a:rPr>
              <a:t>id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AU" sz="17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AU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stuData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AU" sz="1700" dirty="0">
                <a:solidFill>
                  <a:srgbClr val="CE9178"/>
                </a:solidFill>
                <a:latin typeface="Consolas" panose="020B0609020204030204" pitchFamily="49" charset="0"/>
              </a:rPr>
              <a:t>'undefined'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AU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sz="1700" dirty="0">
                <a:solidFill>
                  <a:srgbClr val="CE9178"/>
                </a:solidFill>
                <a:latin typeface="Consolas" panose="020B0609020204030204" pitchFamily="49" charset="0"/>
              </a:rPr>
              <a:t>'This student is no in major IT'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  <a:r>
              <a:rPr lang="en-AU" sz="17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AU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stuData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}</a:t>
            </a:r>
            <a:r>
              <a:rPr lang="en-AU" sz="17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AU" sz="17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stuData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AU" sz="1700" dirty="0" err="1">
                <a:solidFill>
                  <a:srgbClr val="51B6C4"/>
                </a:solidFill>
                <a:latin typeface="Consolas" panose="020B0609020204030204" pitchFamily="49" charset="0"/>
              </a:rPr>
              <a:t>ceStudents</a:t>
            </a:r>
            <a:r>
              <a:rPr lang="en-AU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sz="1700" dirty="0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sz="17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sz="1700" dirty="0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sz="17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AU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sz="1700" dirty="0">
                <a:solidFill>
                  <a:srgbClr val="51B6C4"/>
                </a:solidFill>
                <a:latin typeface="Consolas" panose="020B0609020204030204" pitchFamily="49" charset="0"/>
              </a:rPr>
              <a:t>id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AU" sz="17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AU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AU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stuData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AU" sz="1700" dirty="0">
                <a:solidFill>
                  <a:srgbClr val="CE9178"/>
                </a:solidFill>
                <a:latin typeface="Consolas" panose="020B0609020204030204" pitchFamily="49" charset="0"/>
              </a:rPr>
              <a:t>'undefined'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AU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sz="1700" dirty="0">
                <a:solidFill>
                  <a:srgbClr val="CE9178"/>
                </a:solidFill>
                <a:latin typeface="Consolas" panose="020B0609020204030204" pitchFamily="49" charset="0"/>
              </a:rPr>
              <a:t>'This student is no in major CE'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  <a:r>
              <a:rPr lang="en-AU" sz="17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AU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stuData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}</a:t>
            </a:r>
          </a:p>
          <a:p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r>
              <a:rPr lang="en-AU" sz="17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AU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AU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AU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AU" sz="1700" dirty="0">
                <a:solidFill>
                  <a:srgbClr val="CE9178"/>
                </a:solidFill>
                <a:latin typeface="Consolas" panose="020B0609020204030204" pitchFamily="49" charset="0"/>
              </a:rPr>
              <a:t>'Major not found!!!'</a:t>
            </a:r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AU" sz="17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AU" sz="1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34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C7F8D4-8028-4EFC-9E75-E656F944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84</a:t>
            </a:fld>
            <a:endParaRPr lang="en-AU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BD7BD5-2BB5-453F-A412-949448128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17241"/>
              </p:ext>
            </p:extLst>
          </p:nvPr>
        </p:nvGraphicFramePr>
        <p:xfrm>
          <a:off x="278732" y="107305"/>
          <a:ext cx="11634536" cy="6373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649">
                  <a:extLst>
                    <a:ext uri="{9D8B030D-6E8A-4147-A177-3AD203B41FA5}">
                      <a16:colId xmlns:a16="http://schemas.microsoft.com/office/drawing/2014/main" val="1026960290"/>
                    </a:ext>
                  </a:extLst>
                </a:gridCol>
                <a:gridCol w="6628887">
                  <a:extLst>
                    <a:ext uri="{9D8B030D-6E8A-4147-A177-3AD203B41FA5}">
                      <a16:colId xmlns:a16="http://schemas.microsoft.com/office/drawing/2014/main" val="2872023195"/>
                    </a:ext>
                  </a:extLst>
                </a:gridCol>
              </a:tblGrid>
              <a:tr h="358809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6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app.get</a:t>
                      </a:r>
                      <a:r>
                        <a:rPr lang="en-AU" sz="16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('/</a:t>
                      </a:r>
                      <a:r>
                        <a:rPr lang="en-AU" sz="16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api</a:t>
                      </a:r>
                      <a:r>
                        <a:rPr lang="en-AU" sz="16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/:id/:major',(</a:t>
                      </a:r>
                      <a:r>
                        <a:rPr lang="en-AU" sz="16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req,res</a:t>
                      </a:r>
                      <a:r>
                        <a:rPr lang="en-AU" sz="16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)=&gt;{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ใช้เมธอด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get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ในการกำหนด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part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เป็น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/</a:t>
                      </a:r>
                      <a:r>
                        <a:rPr lang="en-AU" sz="16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api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โดยผ่านพารามิเตอร์ 2 ค่าคือ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id 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และ 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major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5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180975" algn="l" defTabSz="914400" rtl="0" eaLnBrk="1" latinLnBrk="0" hangingPunct="1"/>
                      <a:r>
                        <a:rPr lang="en-AU" sz="16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const id = req.params.id;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อ่านค่าพารามิเตอร์ตัวแรกที่รับผ่านทาง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URL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เก็บไว้ในตัวแปรชื่อ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id</a:t>
                      </a:r>
                      <a:endParaRPr lang="th-TH" sz="16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8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180975" algn="l" defTabSz="914400" rtl="0" eaLnBrk="1" latinLnBrk="0" hangingPunct="1"/>
                      <a:r>
                        <a:rPr lang="en-AU" sz="16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const major = </a:t>
                      </a:r>
                      <a:r>
                        <a:rPr lang="en-AU" sz="16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req.params.major.toLowerCase</a:t>
                      </a:r>
                      <a:r>
                        <a:rPr lang="en-AU" sz="16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อ่านค่าพารามิเตอร์ตัวที่สองที่รับผ่านทาง 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URL 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และเปลี่ยนให้เป็นตัวอักษรพิมพ์เล็ก เก็บไว้ในตัวแปรชื่อ 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major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1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180975" algn="l" defTabSz="914400" rtl="0" eaLnBrk="1" latinLnBrk="0" hangingPunct="1"/>
                      <a:r>
                        <a:rPr lang="en-AU" sz="16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if(</a:t>
                      </a:r>
                      <a:r>
                        <a:rPr lang="en-AU" sz="1600" b="0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allMajors</a:t>
                      </a:r>
                      <a:r>
                        <a:rPr lang="en-AU" sz="1600" b="0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[major]){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ตรวจสอบค่า 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major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ที่รับผ่านทาง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URL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ว่ามีอยู่ในอาร์เรย์ของออบเจค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allMajors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หรือไม่ หากมีก็จะทำขั้นตอนต่อไป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2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361950"/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if (major == 'it'){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ตรวจสอบค่า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major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ว่าเป็น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it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หรือไม่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7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446088"/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let </a:t>
                      </a:r>
                      <a:r>
                        <a:rPr lang="en-AU" sz="16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stuData</a:t>
                      </a: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= </a:t>
                      </a:r>
                      <a:r>
                        <a:rPr lang="en-AU" sz="16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itStudents.find</a:t>
                      </a: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(obj =&gt; obj.id === </a:t>
                      </a:r>
                      <a:r>
                        <a:rPr lang="en-AU" sz="16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parseInt</a:t>
                      </a: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(id));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ค้นหาข้อมูลในอาร์เรย์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itStudents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ที่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object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id 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ตรงกับค่าของ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id 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ที่รับผ่านทาง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URL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เนื่องจากค่า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id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ที่รับผ่านทาง 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URL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เป็น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string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จึงต้องมีการเปลี่ยนให้เป็น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integer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ก่อน เพราะใน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itStudents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ข้อมูล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JSON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ของค่า 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key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ที่ชื่อว่า 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id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มีชนิดเป็น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integer</a:t>
                      </a:r>
                      <a:endParaRPr lang="th-TH" sz="16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6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446088"/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if (</a:t>
                      </a:r>
                      <a:r>
                        <a:rPr lang="en-AU" sz="16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typeof</a:t>
                      </a: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16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stuData</a:t>
                      </a: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=== 'undefined'){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ถ้าค้นหาแล้วไม่เจอ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id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ที่กำหนด จะส่งผลให้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stuData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มีชนิดข้อมูลเป็น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undefined</a:t>
                      </a:r>
                      <a:endParaRPr lang="th-TH" sz="16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32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711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res.send</a:t>
                      </a: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('This student is no in major IT')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แสดงข้อความว่า นักศึกษารหัสที่รับเข้ามานั้นไม่ได้อยู่เมเจอร์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38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446088"/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}else{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หากค้นหา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id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เจอ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50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711200"/>
                      <a:r>
                        <a:rPr lang="en-AU" sz="16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res.send</a:t>
                      </a: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en-AU" sz="16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stuData</a:t>
                      </a: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แสดงข้อมูลของนักศึกษาคนนั้น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47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446088"/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หากตรวจสอบ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major 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แล้วไม่เป็นทั้ง 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it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และ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ce</a:t>
                      </a:r>
                      <a:endParaRPr lang="th-TH" sz="16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7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3619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}else{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กรณีไม่ใช่เมเจอร์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it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แสดงว่าต้องเป็นเมเจอร์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ce</a:t>
                      </a:r>
                      <a:endParaRPr lang="th-TH" sz="16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36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4460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let </a:t>
                      </a:r>
                      <a:r>
                        <a:rPr lang="en-AU" sz="16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stuData</a:t>
                      </a: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= </a:t>
                      </a:r>
                      <a:r>
                        <a:rPr lang="en-AU" sz="16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ceStudents.find</a:t>
                      </a: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(obj =&gt; obj.id === </a:t>
                      </a:r>
                      <a:r>
                        <a:rPr lang="en-AU" sz="16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parseInt</a:t>
                      </a: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(id));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ค้นหาข้อมูลของนักศึกษา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ce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ที่มีรหัสตรงกับที่รับผ่านทาง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URL</a:t>
                      </a:r>
                      <a:endParaRPr lang="th-TH" sz="16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8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4460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if (</a:t>
                      </a:r>
                      <a:r>
                        <a:rPr lang="en-AU" sz="16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typeof</a:t>
                      </a: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16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stuData</a:t>
                      </a: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=== 'undefined'){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กรณีไม่มีข้อมูลนักศึกษาที่มีรหัสตรงกับที่รับผ่านทาง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URL</a:t>
                      </a:r>
                      <a:endParaRPr lang="th-TH" sz="16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4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711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res.send</a:t>
                      </a: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('This student is no in major CE')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แสดงข้อความว่า นักศึกษารหัสที่รับเข้ามานั้นไม่ได้อยู่เมเจอร์ </a:t>
                      </a:r>
                      <a:r>
                        <a:rPr lang="en-AU" sz="16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ce</a:t>
                      </a:r>
                      <a:endParaRPr lang="en-AU" sz="16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78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3216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C7F8D4-8028-4EFC-9E75-E656F944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85</a:t>
            </a:fld>
            <a:endParaRPr lang="en-AU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BD7BD5-2BB5-453F-A412-949448128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21449"/>
              </p:ext>
            </p:extLst>
          </p:nvPr>
        </p:nvGraphicFramePr>
        <p:xfrm>
          <a:off x="278732" y="107305"/>
          <a:ext cx="11634536" cy="3325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649">
                  <a:extLst>
                    <a:ext uri="{9D8B030D-6E8A-4147-A177-3AD203B41FA5}">
                      <a16:colId xmlns:a16="http://schemas.microsoft.com/office/drawing/2014/main" val="1026960290"/>
                    </a:ext>
                  </a:extLst>
                </a:gridCol>
                <a:gridCol w="6628887">
                  <a:extLst>
                    <a:ext uri="{9D8B030D-6E8A-4147-A177-3AD203B41FA5}">
                      <a16:colId xmlns:a16="http://schemas.microsoft.com/office/drawing/2014/main" val="2872023195"/>
                    </a:ext>
                  </a:extLst>
                </a:gridCol>
              </a:tblGrid>
              <a:tr h="358809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chemeClr val="bg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4460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}else{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หากค้นหา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id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เจอ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0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627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res.send</a:t>
                      </a: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en-AU" sz="16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stuData</a:t>
                      </a: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แสดงข้อมูลของนักศึกษาคนนั้น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9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4460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6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1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2651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6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737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}else 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กรณีที่ค่า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major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ที่รับผ่านทาง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URL</a:t>
                      </a: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ไม่มีอยู่ในอาร์เรย์ของออบเจค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allMajors</a:t>
                      </a:r>
                      <a:endParaRPr lang="th-TH" sz="16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7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3619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res.send</a:t>
                      </a: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('Major not found!!!');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แสดงข้อความว่า ค้นหาเมเจอร์ที่เรียกมาไม่พบ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7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6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36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});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600" dirty="0">
                        <a:solidFill>
                          <a:schemeClr val="tx1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73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7358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6257AC6-3A84-4184-8130-462C297B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</a:rPr>
              <a:t>Postman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C7C7-A585-4CEA-969D-232A2785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86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9670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CD89-13E6-46D4-AC0A-A3FC4E18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12F8-A2A6-4B3A-934A-CA38F722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568711"/>
          </a:xfrm>
        </p:spPr>
        <p:txBody>
          <a:bodyPr>
            <a:normAutofit fontScale="92500" lnSpcReduction="20000"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Express</a:t>
            </a: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REST (Representation State Transfer)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Recap HTTP Request and HTTP Response</a:t>
            </a: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Simple Web Server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Install Express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Initial Project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Install Libraries and Dependencies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Create Simple Web Server</a:t>
            </a: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Routing</a:t>
            </a:r>
            <a:endParaRPr lang="th-TH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Basic Routing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Express Routing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Route Parameters</a:t>
            </a:r>
            <a:endParaRPr lang="th-TH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/>
              <a:t>Postman</a:t>
            </a:r>
          </a:p>
          <a:p>
            <a:pPr lvl="1"/>
            <a:r>
              <a:rPr lang="en-AU" dirty="0"/>
              <a:t>Install Postman</a:t>
            </a:r>
          </a:p>
          <a:p>
            <a:pPr lvl="1"/>
            <a:r>
              <a:rPr lang="en-AU" dirty="0"/>
              <a:t>Testing HTTP Request</a:t>
            </a:r>
          </a:p>
          <a:p>
            <a:r>
              <a:rPr lang="en-AU" dirty="0"/>
              <a:t>Install </a:t>
            </a:r>
            <a:r>
              <a:rPr lang="en-AU" dirty="0" err="1"/>
              <a:t>nodemon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AC2CE-11D6-4620-A03E-7BBB93A3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70475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A0670B-4586-44F6-9DB5-D363FE21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Postman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C6275-585E-4C21-BBF4-6766FFFB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HTTP Request </a:t>
            </a:r>
            <a:r>
              <a:rPr lang="th-TH" dirty="0"/>
              <a:t>ถูกแบ่งออกเป็น 2 ส่วนคือ</a:t>
            </a:r>
          </a:p>
          <a:p>
            <a:pPr lvl="1"/>
            <a:r>
              <a:rPr lang="en-AU" dirty="0"/>
              <a:t>Request Header</a:t>
            </a:r>
          </a:p>
          <a:p>
            <a:pPr lvl="1"/>
            <a:r>
              <a:rPr lang="en-AU" dirty="0"/>
              <a:t>Request Body</a:t>
            </a:r>
          </a:p>
          <a:p>
            <a:endParaRPr lang="en-AU" dirty="0"/>
          </a:p>
          <a:p>
            <a:r>
              <a:rPr lang="en-AU" dirty="0"/>
              <a:t>Request Header</a:t>
            </a:r>
          </a:p>
          <a:p>
            <a:pPr lvl="1"/>
            <a:r>
              <a:rPr lang="th-TH" dirty="0"/>
              <a:t>ส่วนหัวของ</a:t>
            </a:r>
            <a:r>
              <a:rPr lang="en-AU" dirty="0"/>
              <a:t> HTTP Request</a:t>
            </a:r>
            <a:r>
              <a:rPr lang="th-TH" dirty="0"/>
              <a:t> ที่ใช้บอกให้ทราบว่า</a:t>
            </a:r>
            <a:endParaRPr lang="en-AU" dirty="0"/>
          </a:p>
          <a:p>
            <a:pPr lvl="2"/>
            <a:r>
              <a:rPr lang="th-TH" dirty="0"/>
              <a:t>ข้อความนี้เป็นการร้องขอจาก</a:t>
            </a:r>
            <a:r>
              <a:rPr lang="en-AU" dirty="0"/>
              <a:t> client </a:t>
            </a:r>
          </a:p>
          <a:p>
            <a:pPr lvl="2"/>
            <a:r>
              <a:rPr lang="th-TH" dirty="0"/>
              <a:t>ประเภทของข้อมูลที่จะส่ง</a:t>
            </a:r>
          </a:p>
          <a:p>
            <a:pPr lvl="3"/>
            <a:r>
              <a:rPr lang="th-TH" dirty="0"/>
              <a:t>เช่น</a:t>
            </a:r>
            <a:r>
              <a:rPr lang="en-AU" dirty="0"/>
              <a:t> Content-Type: text/html</a:t>
            </a:r>
            <a:r>
              <a:rPr lang="th-TH" dirty="0"/>
              <a:t> แสดงว่าต้องการส่งข้อมูลในแบบ</a:t>
            </a:r>
            <a:r>
              <a:rPr lang="en-AU" dirty="0"/>
              <a:t> HTML</a:t>
            </a:r>
          </a:p>
          <a:p>
            <a:pPr lvl="3"/>
            <a:r>
              <a:rPr lang="en-AU" dirty="0"/>
              <a:t>Content-Type: application/json</a:t>
            </a:r>
            <a:r>
              <a:rPr lang="th-TH" dirty="0"/>
              <a:t> แสดงว่าต้องการส่งข้อมูลแบบ</a:t>
            </a:r>
            <a:r>
              <a:rPr lang="en-AU" dirty="0"/>
              <a:t> JSON</a:t>
            </a:r>
          </a:p>
          <a:p>
            <a:pPr marL="1371600" lvl="3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F7039-C9FE-4E15-8A85-7C550EB9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88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17843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A0670B-4586-44F6-9DB5-D363FE21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Postman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C6275-585E-4C21-BBF4-6766FFFB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Request Body</a:t>
            </a:r>
          </a:p>
          <a:p>
            <a:pPr lvl="1"/>
            <a:r>
              <a:rPr lang="th-TH" dirty="0"/>
              <a:t>ส่วนเนื้อหาของ</a:t>
            </a:r>
            <a:r>
              <a:rPr lang="en-AU" dirty="0"/>
              <a:t> HTTP Request</a:t>
            </a:r>
            <a:r>
              <a:rPr lang="th-TH" dirty="0"/>
              <a:t> บอกให้ทราบสิ่งที่ต้องการร้องขอจาก</a:t>
            </a:r>
            <a:r>
              <a:rPr lang="en-AU" dirty="0"/>
              <a:t> server</a:t>
            </a:r>
            <a:r>
              <a:rPr lang="th-TH" dirty="0"/>
              <a:t> นั้นมีอะไรบ้าง</a:t>
            </a:r>
          </a:p>
          <a:p>
            <a:pPr lvl="1"/>
            <a:r>
              <a:rPr lang="th-TH" dirty="0"/>
              <a:t>กรณี</a:t>
            </a:r>
            <a:r>
              <a:rPr lang="en-AU" dirty="0"/>
              <a:t> HTTP Methods</a:t>
            </a:r>
            <a:r>
              <a:rPr lang="th-TH" dirty="0"/>
              <a:t> เป็นแบบ</a:t>
            </a:r>
            <a:r>
              <a:rPr lang="en-AU" dirty="0"/>
              <a:t> POST</a:t>
            </a:r>
            <a:r>
              <a:rPr lang="th-TH" dirty="0"/>
              <a:t> หรือ</a:t>
            </a:r>
            <a:r>
              <a:rPr lang="en-AU" dirty="0"/>
              <a:t> PUT</a:t>
            </a:r>
            <a:r>
              <a:rPr lang="th-TH" dirty="0"/>
              <a:t> สามารถใช้ข้อมูลที่อยู่ในส่วนของ</a:t>
            </a:r>
            <a:r>
              <a:rPr lang="en-AU" dirty="0"/>
              <a:t> Request Body</a:t>
            </a:r>
            <a:r>
              <a:rPr lang="th-TH" dirty="0"/>
              <a:t> ส่งไปยัง</a:t>
            </a:r>
            <a:r>
              <a:rPr lang="en-AU" dirty="0"/>
              <a:t> server</a:t>
            </a:r>
            <a:r>
              <a:rPr lang="th-TH" dirty="0"/>
              <a:t> ได้</a:t>
            </a:r>
          </a:p>
          <a:p>
            <a:endParaRPr lang="th-TH" dirty="0"/>
          </a:p>
          <a:p>
            <a:r>
              <a:rPr lang="en-AU" dirty="0"/>
              <a:t>Postman</a:t>
            </a:r>
          </a:p>
          <a:p>
            <a:pPr lvl="1"/>
            <a:r>
              <a:rPr lang="th-TH" dirty="0"/>
              <a:t>เครื่องมือสำหรับช่วยในการพัฒนา </a:t>
            </a:r>
            <a:r>
              <a:rPr lang="en-AU" dirty="0"/>
              <a:t>API </a:t>
            </a:r>
            <a:r>
              <a:rPr lang="th-TH" dirty="0"/>
              <a:t>ทดสอบการทำงานของ </a:t>
            </a:r>
            <a:r>
              <a:rPr lang="en-AU" dirty="0"/>
              <a:t>Service</a:t>
            </a:r>
            <a:endParaRPr lang="th-TH" dirty="0"/>
          </a:p>
          <a:p>
            <a:pPr lvl="1"/>
            <a:r>
              <a:rPr lang="th-TH" dirty="0"/>
              <a:t>ทดสอบ</a:t>
            </a:r>
            <a:r>
              <a:rPr lang="en-AU" dirty="0"/>
              <a:t> HTTP Request</a:t>
            </a:r>
            <a:r>
              <a:rPr lang="th-TH" dirty="0"/>
              <a:t> และ</a:t>
            </a:r>
            <a:r>
              <a:rPr lang="en-AU" dirty="0"/>
              <a:t> HTTP Response</a:t>
            </a:r>
          </a:p>
          <a:p>
            <a:pPr lvl="1"/>
            <a:r>
              <a:rPr lang="th-TH" dirty="0"/>
              <a:t>สามารถกรอกข้อมูลลงในส่วนของ</a:t>
            </a:r>
            <a:r>
              <a:rPr lang="en-AU" dirty="0"/>
              <a:t> Request Body</a:t>
            </a:r>
            <a:r>
              <a:rPr lang="th-TH" dirty="0"/>
              <a:t> เพื่อทดสอบการเพิ่มข้อมูล</a:t>
            </a:r>
            <a:r>
              <a:rPr lang="en-AU" dirty="0"/>
              <a:t> (POST)</a:t>
            </a:r>
            <a:r>
              <a:rPr lang="th-TH" dirty="0"/>
              <a:t> และปรับปรุงข้อมูล</a:t>
            </a:r>
            <a:r>
              <a:rPr lang="en-AU" dirty="0"/>
              <a:t> (PUT) </a:t>
            </a:r>
            <a:r>
              <a:rPr lang="th-TH" dirty="0"/>
              <a:t>ไปยัง </a:t>
            </a:r>
            <a:r>
              <a:rPr lang="en-AU" dirty="0"/>
              <a:t>server</a:t>
            </a:r>
            <a:endParaRPr lang="th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F7039-C9FE-4E15-8A85-7C550EB9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89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323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21F9-F8E4-44EB-8229-91AD5A2F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7C67-B9DD-420D-A702-70CEF8139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80343"/>
          </a:xfrm>
        </p:spPr>
        <p:txBody>
          <a:bodyPr/>
          <a:lstStyle/>
          <a:p>
            <a:r>
              <a:rPr lang="th-TH" dirty="0"/>
              <a:t>ขั้นตอนการทำงานเมื่อมีการร้องขอ</a:t>
            </a:r>
            <a:r>
              <a:rPr lang="en-AU" dirty="0"/>
              <a:t> (request)</a:t>
            </a:r>
            <a:r>
              <a:rPr lang="th-TH" dirty="0"/>
              <a:t> ผ่าน</a:t>
            </a:r>
            <a:r>
              <a:rPr lang="en-AU" dirty="0"/>
              <a:t> Express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7AF61-2BB1-4405-99BB-E22016C7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36C304-0602-4A15-A25A-9590B371F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41" y="1575773"/>
            <a:ext cx="11524542" cy="387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B068CD-9741-40ED-B405-CCB460085839}"/>
              </a:ext>
            </a:extLst>
          </p:cNvPr>
          <p:cNvSpPr txBox="1">
            <a:spLocks/>
          </p:cNvSpPr>
          <p:nvPr/>
        </p:nvSpPr>
        <p:spPr>
          <a:xfrm>
            <a:off x="962812" y="5282227"/>
            <a:ext cx="10515600" cy="143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AU" dirty="0">
                <a:solidFill>
                  <a:srgbClr val="0070C0"/>
                </a:solidFill>
              </a:rPr>
              <a:t>Express </a:t>
            </a:r>
            <a:r>
              <a:rPr lang="th-TH" dirty="0">
                <a:solidFill>
                  <a:srgbClr val="0070C0"/>
                </a:solidFill>
              </a:rPr>
              <a:t>ทำการเพิ่ม</a:t>
            </a:r>
            <a:r>
              <a:rPr lang="en-AU" dirty="0">
                <a:solidFill>
                  <a:srgbClr val="0070C0"/>
                </a:solidFill>
              </a:rPr>
              <a:t> feature</a:t>
            </a:r>
            <a:r>
              <a:rPr lang="th-TH" dirty="0">
                <a:solidFill>
                  <a:srgbClr val="0070C0"/>
                </a:solidFill>
              </a:rPr>
              <a:t> เกี่ยวกับการ</a:t>
            </a:r>
            <a:r>
              <a:rPr lang="en-AU" dirty="0">
                <a:solidFill>
                  <a:srgbClr val="0070C0"/>
                </a:solidFill>
              </a:rPr>
              <a:t> request</a:t>
            </a:r>
            <a:r>
              <a:rPr lang="th-TH" dirty="0">
                <a:solidFill>
                  <a:srgbClr val="0070C0"/>
                </a:solidFill>
              </a:rPr>
              <a:t> และ</a:t>
            </a:r>
            <a:r>
              <a:rPr lang="en-AU" dirty="0">
                <a:solidFill>
                  <a:srgbClr val="0070C0"/>
                </a:solidFill>
              </a:rPr>
              <a:t> response</a:t>
            </a:r>
            <a:r>
              <a:rPr lang="th-TH" dirty="0">
                <a:solidFill>
                  <a:srgbClr val="0070C0"/>
                </a:solidFill>
              </a:rPr>
              <a:t> ไปยัง </a:t>
            </a:r>
            <a:r>
              <a:rPr lang="en-AU" dirty="0">
                <a:solidFill>
                  <a:srgbClr val="0070C0"/>
                </a:solidFill>
              </a:rPr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268621793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E3832C-2B5A-45F9-9527-F4EB23BF0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AU" sz="7200" dirty="0"/>
              <a:t>Install Postman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6107F-1689-4F99-B5C3-E0630842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51FF00-1CED-49B4-AB20-56DD39CB66AF}" type="slidenum">
              <a:rPr lang="en-AU" smtClean="0"/>
              <a:pPr>
                <a:spcAft>
                  <a:spcPts val="600"/>
                </a:spcAft>
              </a:pPr>
              <a:t>90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46005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78EB-1E44-4451-BFF9-1CC4C398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 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FB92B-4935-4795-87CF-632AA96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91369"/>
          </a:xfrm>
        </p:spPr>
        <p:txBody>
          <a:bodyPr/>
          <a:lstStyle/>
          <a:p>
            <a:r>
              <a:rPr lang="th-TH" dirty="0"/>
              <a:t>ดาวน์โหลดโปรแกรมได้ที่ </a:t>
            </a:r>
            <a:r>
              <a:rPr lang="en-AU" dirty="0">
                <a:hlinkClick r:id="rId2"/>
              </a:rPr>
              <a:t>https://www.postman.com/downloads/</a:t>
            </a:r>
            <a:endParaRPr lang="th-TH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9925A-323F-4440-A7AA-04296787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91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86EBD-D0D5-4F80-8F97-66FAA3F5A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36103"/>
            <a:ext cx="9448800" cy="48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051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8BF28-3F71-41EE-A5E6-29B7DF3A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92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08586-D058-40EB-92A4-A6BCBC271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26"/>
            <a:ext cx="12192000" cy="66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882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E3832C-2B5A-45F9-9527-F4EB23BF0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AU" sz="7200" dirty="0"/>
              <a:t>Test HTTP Request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6107F-1689-4F99-B5C3-E0630842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51FF00-1CED-49B4-AB20-56DD39CB66AF}" type="slidenum">
              <a:rPr lang="en-AU" smtClean="0"/>
              <a:pPr>
                <a:spcAft>
                  <a:spcPts val="600"/>
                </a:spcAft>
              </a:pPr>
              <a:t>93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121885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CD89-13E6-46D4-AC0A-A3FC4E18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12F8-A2A6-4B3A-934A-CA38F722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568711"/>
          </a:xfrm>
        </p:spPr>
        <p:txBody>
          <a:bodyPr>
            <a:normAutofit fontScale="92500" lnSpcReduction="20000"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Express</a:t>
            </a: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REST (Representation State Transfer)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Recap HTTP Request and HTTP Response</a:t>
            </a: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Simple Web Server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Install Express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Initial Project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Install Libraries and Dependencies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Create Simple Web Server</a:t>
            </a: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Routing</a:t>
            </a:r>
            <a:endParaRPr lang="th-TH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Basic Routing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Express Routing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Route Parameters</a:t>
            </a:r>
            <a:endParaRPr lang="th-TH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/>
              <a:t>Postman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Install Postman</a:t>
            </a:r>
          </a:p>
          <a:p>
            <a:pPr lvl="1"/>
            <a:r>
              <a:rPr lang="en-AU" dirty="0"/>
              <a:t>Testing HTTP Request</a:t>
            </a:r>
          </a:p>
          <a:p>
            <a:r>
              <a:rPr lang="en-AU" dirty="0"/>
              <a:t>Install </a:t>
            </a:r>
            <a:r>
              <a:rPr lang="en-AU" dirty="0" err="1"/>
              <a:t>nodemon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AC2CE-11D6-4620-A03E-7BBB93A3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41776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B18F-8726-4DB7-9D63-FAA5EA25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 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2AA76-D98E-447D-A2A4-563E1ACE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3541"/>
            <a:ext cx="6703094" cy="5041001"/>
          </a:xfrm>
        </p:spPr>
        <p:txBody>
          <a:bodyPr/>
          <a:lstStyle/>
          <a:p>
            <a:r>
              <a:rPr lang="th-TH" dirty="0"/>
              <a:t>รัน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node routing-parameter.js </a:t>
            </a:r>
            <a:r>
              <a:rPr lang="th-TH" dirty="0"/>
              <a:t>ที่โปรแกรม</a:t>
            </a:r>
            <a:r>
              <a:rPr lang="en-AU" dirty="0"/>
              <a:t> visual studio code</a:t>
            </a:r>
          </a:p>
          <a:p>
            <a:r>
              <a:rPr lang="th-TH" dirty="0"/>
              <a:t>คลิกปุ่ม</a:t>
            </a:r>
            <a:r>
              <a:rPr lang="en-AU" dirty="0">
                <a:solidFill>
                  <a:srgbClr val="FF0000"/>
                </a:solidFill>
              </a:rPr>
              <a:t> New &gt; Tab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th-TH" dirty="0"/>
              <a:t>ที่โปรแกรม</a:t>
            </a:r>
            <a:r>
              <a:rPr lang="en-AU" dirty="0"/>
              <a:t> Postman</a:t>
            </a:r>
          </a:p>
          <a:p>
            <a:r>
              <a:rPr lang="th-TH" dirty="0"/>
              <a:t>เลือก</a:t>
            </a:r>
            <a:r>
              <a:rPr lang="en-AU" dirty="0"/>
              <a:t> HTTP Request</a:t>
            </a:r>
            <a:r>
              <a:rPr lang="th-TH" dirty="0"/>
              <a:t> เป็น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GET</a:t>
            </a:r>
            <a:endParaRPr lang="th-TH" dirty="0">
              <a:solidFill>
                <a:srgbClr val="FF0000"/>
              </a:solidFill>
            </a:endParaRPr>
          </a:p>
          <a:p>
            <a:r>
              <a:rPr lang="th-TH" dirty="0"/>
              <a:t>พิมพ์</a:t>
            </a:r>
            <a:r>
              <a:rPr lang="en-AU" dirty="0"/>
              <a:t> URL</a:t>
            </a:r>
            <a:r>
              <a:rPr lang="th-TH" dirty="0"/>
              <a:t> เป็น</a:t>
            </a:r>
            <a:r>
              <a:rPr lang="en-AU" dirty="0"/>
              <a:t> </a:t>
            </a:r>
            <a:r>
              <a:rPr lang="en-AU" dirty="0">
                <a:hlinkClick r:id="rId2"/>
              </a:rPr>
              <a:t>http://127.0.0.1:8000/api/it</a:t>
            </a:r>
            <a:endParaRPr lang="en-AU" dirty="0"/>
          </a:p>
          <a:p>
            <a:r>
              <a:rPr lang="th-TH" dirty="0"/>
              <a:t>คลิกปุ่ม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Send</a:t>
            </a:r>
            <a:endParaRPr lang="th-TH" dirty="0">
              <a:solidFill>
                <a:srgbClr val="FF0000"/>
              </a:solidFill>
            </a:endParaRPr>
          </a:p>
          <a:p>
            <a:r>
              <a:rPr lang="th-TH" dirty="0"/>
              <a:t>คลิกที่ปุ่ม</a:t>
            </a:r>
            <a:r>
              <a:rPr lang="en-AU" dirty="0">
                <a:solidFill>
                  <a:srgbClr val="FF0000"/>
                </a:solidFill>
              </a:rPr>
              <a:t> Save</a:t>
            </a:r>
            <a:r>
              <a:rPr lang="th-TH" dirty="0">
                <a:solidFill>
                  <a:srgbClr val="FF0000"/>
                </a:solidFill>
              </a:rPr>
              <a:t> </a:t>
            </a:r>
            <a:r>
              <a:rPr lang="th-TH" dirty="0"/>
              <a:t>เมื่อต้องการบันทึก</a:t>
            </a:r>
          </a:p>
          <a:p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088AD-2CAD-44AE-B8AB-33742B23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799855-89C0-4BAE-ACEA-B3B1510ED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294" y="738695"/>
            <a:ext cx="4377134" cy="1990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B2964-CC8F-46FC-9ED0-0086A8E4F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98924"/>
            <a:ext cx="12192000" cy="29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946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37DA-EB0F-4D17-B134-E5E14837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 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7DCC0-7BE5-4B64-9D78-A2C01027A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5867399" cy="2640303"/>
          </a:xfrm>
        </p:spPr>
        <p:txBody>
          <a:bodyPr/>
          <a:lstStyle/>
          <a:p>
            <a:r>
              <a:rPr lang="th-TH" dirty="0"/>
              <a:t>สามารถสร้างเป็น</a:t>
            </a:r>
            <a:r>
              <a:rPr lang="en-AU" dirty="0"/>
              <a:t> collection </a:t>
            </a:r>
            <a:r>
              <a:rPr lang="th-TH" dirty="0"/>
              <a:t>สำหรับแต่ละงานได้ โดยคลิกที่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Create Collection</a:t>
            </a:r>
          </a:p>
          <a:p>
            <a:r>
              <a:rPr lang="th-TH" dirty="0"/>
              <a:t>ตั้งชื่อคอล</a:t>
            </a:r>
            <a:r>
              <a:rPr lang="th-TH" dirty="0" err="1"/>
              <a:t>เล</a:t>
            </a:r>
            <a:r>
              <a:rPr lang="th-TH" dirty="0"/>
              <a:t>คชันว่า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Routing Parameter</a:t>
            </a:r>
          </a:p>
          <a:p>
            <a:r>
              <a:rPr lang="th-TH" dirty="0"/>
              <a:t>คลิกปุ่ม </a:t>
            </a:r>
          </a:p>
          <a:p>
            <a:r>
              <a:rPr lang="th-TH" dirty="0"/>
              <a:t>คลิกปุ่ม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Save to Routing Parameter</a:t>
            </a:r>
            <a:endParaRPr lang="th-TH" dirty="0">
              <a:solidFill>
                <a:srgbClr val="FF0000"/>
              </a:solidFill>
            </a:endParaRP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A3C77-79DA-4377-8F4D-8833DB74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15A49F-59E1-4469-924F-84574671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987" y="136525"/>
            <a:ext cx="4619625" cy="6467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5EDE19-C887-4B53-A238-506EDAC2C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434" y="2644775"/>
            <a:ext cx="228600" cy="247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160A1C-1A5B-44C3-B504-BE8448C66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814" y="3793067"/>
            <a:ext cx="2184399" cy="2683903"/>
          </a:xfrm>
          <a:prstGeom prst="rect">
            <a:avLst/>
          </a:prstGeom>
          <a:ln>
            <a:solidFill>
              <a:srgbClr val="6DCB6D"/>
            </a:solidFill>
          </a:ln>
        </p:spPr>
      </p:pic>
    </p:spTree>
    <p:extLst>
      <p:ext uri="{BB962C8B-B14F-4D97-AF65-F5344CB8AC3E}">
        <p14:creationId xmlns:p14="http://schemas.microsoft.com/office/powerpoint/2010/main" val="133569751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94D0A-45AF-414D-AF85-827DF35A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97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73F55-7A6D-4123-969E-31BC8FADC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12192000" cy="431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7C4C45-6251-4D1A-8827-82F0D8C64336}"/>
              </a:ext>
            </a:extLst>
          </p:cNvPr>
          <p:cNvSpPr/>
          <p:nvPr/>
        </p:nvSpPr>
        <p:spPr>
          <a:xfrm>
            <a:off x="2030819" y="2466753"/>
            <a:ext cx="510362" cy="3402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202BE-9F45-41C1-8F4C-36202DB0BE61}"/>
              </a:ext>
            </a:extLst>
          </p:cNvPr>
          <p:cNvSpPr txBox="1"/>
          <p:nvPr/>
        </p:nvSpPr>
        <p:spPr>
          <a:xfrm>
            <a:off x="2541181" y="2267542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ดูข้อมูลในส่วน</a:t>
            </a:r>
            <a:r>
              <a:rPr lang="en-AU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Request body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7767B0-56D2-4B8D-81DC-119AA09FF07A}"/>
              </a:ext>
            </a:extLst>
          </p:cNvPr>
          <p:cNvSpPr/>
          <p:nvPr/>
        </p:nvSpPr>
        <p:spPr>
          <a:xfrm>
            <a:off x="946298" y="1860698"/>
            <a:ext cx="1403497" cy="446567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D15B4D-4FC0-4E38-BE25-E67B2545101C}"/>
              </a:ext>
            </a:extLst>
          </p:cNvPr>
          <p:cNvSpPr txBox="1"/>
          <p:nvPr/>
        </p:nvSpPr>
        <p:spPr>
          <a:xfrm>
            <a:off x="1661086" y="153352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rgbClr val="00B0F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กรอก</a:t>
            </a:r>
            <a:r>
              <a:rPr lang="en-AU" b="1" dirty="0">
                <a:solidFill>
                  <a:srgbClr val="00B0F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URL</a:t>
            </a:r>
            <a:r>
              <a:rPr lang="th-TH" b="1" dirty="0">
                <a:solidFill>
                  <a:srgbClr val="00B0F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ของ</a:t>
            </a:r>
            <a:r>
              <a:rPr lang="en-AU" b="1" dirty="0">
                <a:solidFill>
                  <a:srgbClr val="00B0F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Server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9BD96E-0302-49BB-A2B9-19AABE05434D}"/>
              </a:ext>
            </a:extLst>
          </p:cNvPr>
          <p:cNvSpPr/>
          <p:nvPr/>
        </p:nvSpPr>
        <p:spPr>
          <a:xfrm>
            <a:off x="10530914" y="1786271"/>
            <a:ext cx="835291" cy="57415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6ACBD-FC74-4757-B908-BF8B465D1346}"/>
              </a:ext>
            </a:extLst>
          </p:cNvPr>
          <p:cNvSpPr txBox="1"/>
          <p:nvPr/>
        </p:nvSpPr>
        <p:spPr>
          <a:xfrm>
            <a:off x="8510081" y="188720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กดเพื่อส่ง</a:t>
            </a:r>
            <a:r>
              <a:rPr lang="en-AU" b="1" dirty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HTTP Request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2DA31D2-A21F-490B-BFE4-42181E546DBF}"/>
              </a:ext>
            </a:extLst>
          </p:cNvPr>
          <p:cNvSpPr/>
          <p:nvPr/>
        </p:nvSpPr>
        <p:spPr>
          <a:xfrm>
            <a:off x="120503" y="4540102"/>
            <a:ext cx="3994297" cy="44656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F26804-D81D-4E85-A592-F662DC756CA9}"/>
              </a:ext>
            </a:extLst>
          </p:cNvPr>
          <p:cNvSpPr txBox="1"/>
          <p:nvPr/>
        </p:nvSpPr>
        <p:spPr>
          <a:xfrm>
            <a:off x="4114800" y="4185315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 Response</a:t>
            </a:r>
            <a:r>
              <a:rPr lang="th-TH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ที่ได้มาจาก</a:t>
            </a:r>
            <a:r>
              <a:rPr lang="en-AU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Server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0C4A7B-47CD-4048-AE3B-98D100D6E0F9}"/>
              </a:ext>
            </a:extLst>
          </p:cNvPr>
          <p:cNvSpPr/>
          <p:nvPr/>
        </p:nvSpPr>
        <p:spPr>
          <a:xfrm>
            <a:off x="4715174" y="515828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 Request Body</a:t>
            </a:r>
          </a:p>
          <a:p>
            <a:pPr marL="171450" indent="-171450">
              <a:buFontTx/>
              <a:buChar char="-"/>
            </a:pPr>
            <a:r>
              <a:rPr lang="th-TH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ร้องขอโดยการส่งเอกสาร</a:t>
            </a:r>
            <a:r>
              <a:rPr lang="en-AU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JSON</a:t>
            </a:r>
            <a:r>
              <a:rPr lang="th-TH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ไปยัง</a:t>
            </a:r>
            <a:r>
              <a:rPr lang="en-AU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server</a:t>
            </a:r>
          </a:p>
          <a:p>
            <a:r>
              <a:rPr lang="en-AU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HTTP Response Body</a:t>
            </a:r>
          </a:p>
          <a:p>
            <a:r>
              <a:rPr lang="en-AU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  </a:t>
            </a:r>
            <a:r>
              <a:rPr lang="th-TH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การตอบสนองของ</a:t>
            </a:r>
            <a:r>
              <a:rPr lang="en-AU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server</a:t>
            </a:r>
            <a:r>
              <a:rPr lang="th-TH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โดยการส่งเอกสาร</a:t>
            </a:r>
            <a:r>
              <a:rPr lang="en-AU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JSON</a:t>
            </a:r>
            <a:r>
              <a:rPr lang="th-TH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กลับไปยัง</a:t>
            </a:r>
            <a:r>
              <a:rPr lang="en-AU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Client</a:t>
            </a:r>
          </a:p>
        </p:txBody>
      </p:sp>
    </p:spTree>
    <p:extLst>
      <p:ext uri="{BB962C8B-B14F-4D97-AF65-F5344CB8AC3E}">
        <p14:creationId xmlns:p14="http://schemas.microsoft.com/office/powerpoint/2010/main" val="189943505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2C4842-9BBF-4B03-A13B-587EA802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98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D9F71A-22C4-4C52-97C8-27D0EA50F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4702"/>
            <a:ext cx="12192000" cy="402859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47392F-0DFE-4347-B6B0-0A075811D37E}"/>
              </a:ext>
            </a:extLst>
          </p:cNvPr>
          <p:cNvSpPr/>
          <p:nvPr/>
        </p:nvSpPr>
        <p:spPr>
          <a:xfrm>
            <a:off x="701747" y="3312044"/>
            <a:ext cx="776177" cy="3402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419F1-9A2A-40E5-B43A-D2F8D537DFF9}"/>
              </a:ext>
            </a:extLst>
          </p:cNvPr>
          <p:cNvSpPr txBox="1"/>
          <p:nvPr/>
        </p:nvSpPr>
        <p:spPr>
          <a:xfrm>
            <a:off x="808069" y="3652286"/>
            <a:ext cx="544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Header</a:t>
            </a:r>
            <a:r>
              <a:rPr lang="th-TH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ที่แสดงรายละเอียดภายใน</a:t>
            </a:r>
            <a:r>
              <a:rPr lang="en-AU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Response Header</a:t>
            </a:r>
            <a:r>
              <a:rPr lang="th-TH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ที่ถูกส่งกลับมาจาก</a:t>
            </a:r>
            <a:r>
              <a:rPr lang="en-AU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315207254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60E354-01D0-4D36-9100-7D4CEDE99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72C87-7D43-4735-AE02-C16BDCF5A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8696" r="15926" b="-1"/>
          <a:stretch/>
        </p:blipFill>
        <p:spPr>
          <a:xfrm>
            <a:off x="1" y="10"/>
            <a:ext cx="7744393" cy="6857990"/>
          </a:xfrm>
          <a:custGeom>
            <a:avLst/>
            <a:gdLst/>
            <a:ahLst/>
            <a:cxnLst/>
            <a:rect l="l" t="t" r="r" b="b"/>
            <a:pathLst>
              <a:path w="7744393" h="6858000">
                <a:moveTo>
                  <a:pt x="0" y="0"/>
                </a:moveTo>
                <a:lnTo>
                  <a:pt x="7744393" y="0"/>
                </a:lnTo>
                <a:lnTo>
                  <a:pt x="7740387" y="3148"/>
                </a:lnTo>
                <a:cubicBezTo>
                  <a:pt x="6753686" y="817446"/>
                  <a:pt x="6124765" y="2049777"/>
                  <a:pt x="6124765" y="3429000"/>
                </a:cubicBezTo>
                <a:cubicBezTo>
                  <a:pt x="6124765" y="4808224"/>
                  <a:pt x="6753686" y="6040555"/>
                  <a:pt x="7740387" y="6854853"/>
                </a:cubicBezTo>
                <a:lnTo>
                  <a:pt x="774439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2D82AFA-E2C0-437D-9CB2-F9E039339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378" y="993914"/>
            <a:ext cx="4515391" cy="3474722"/>
          </a:xfrm>
        </p:spPr>
        <p:txBody>
          <a:bodyPr>
            <a:normAutofit/>
          </a:bodyPr>
          <a:lstStyle/>
          <a:p>
            <a:pPr algn="l"/>
            <a:r>
              <a:rPr lang="th-TH" sz="8000" dirty="0"/>
              <a:t>แบบฝึกหัด 4</a:t>
            </a:r>
            <a:endParaRPr lang="en-AU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32EF-E059-4446-8093-0FE9420D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4414" y="3977135"/>
            <a:ext cx="457200" cy="457200"/>
          </a:xfrm>
          <a:prstGeom prst="ellipse">
            <a:avLst/>
          </a:prstGeom>
          <a:solidFill>
            <a:schemeClr val="tx1">
              <a:alpha val="80000"/>
            </a:schemeClr>
          </a:solidFill>
          <a:ln w="19050">
            <a:noFill/>
          </a:ln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451FF00-1CED-49B4-AB20-56DD39CB66AF}" type="slidenum">
              <a:rPr lang="en-AU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99</a:t>
            </a:fld>
            <a:endParaRPr lang="en-AU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5F9929-5504-4C68-9AA2-E98BBA1F8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9590" y="4546924"/>
            <a:ext cx="2369988" cy="2311077"/>
          </a:xfrm>
          <a:custGeom>
            <a:avLst/>
            <a:gdLst>
              <a:gd name="connsiteX0" fmla="*/ 0 w 2369988"/>
              <a:gd name="connsiteY0" fmla="*/ 0 h 2311077"/>
              <a:gd name="connsiteX1" fmla="*/ 1128071 w 2369988"/>
              <a:gd name="connsiteY1" fmla="*/ 0 h 2311077"/>
              <a:gd name="connsiteX2" fmla="*/ 1157716 w 2369988"/>
              <a:gd name="connsiteY2" fmla="*/ 128440 h 2311077"/>
              <a:gd name="connsiteX3" fmla="*/ 2316462 w 2369988"/>
              <a:gd name="connsiteY3" fmla="*/ 2257392 h 2311077"/>
              <a:gd name="connsiteX4" fmla="*/ 2369988 w 2369988"/>
              <a:gd name="connsiteY4" fmla="*/ 2311077 h 2311077"/>
              <a:gd name="connsiteX5" fmla="*/ 957894 w 2369988"/>
              <a:gd name="connsiteY5" fmla="*/ 2311077 h 2311077"/>
              <a:gd name="connsiteX6" fmla="*/ 777804 w 2369988"/>
              <a:gd name="connsiteY6" fmla="*/ 2040997 h 2311077"/>
              <a:gd name="connsiteX7" fmla="*/ 19614 w 2369988"/>
              <a:gd name="connsiteY7" fmla="*/ 109827 h 23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8" h="2311077">
                <a:moveTo>
                  <a:pt x="0" y="0"/>
                </a:moveTo>
                <a:lnTo>
                  <a:pt x="1128071" y="0"/>
                </a:lnTo>
                <a:lnTo>
                  <a:pt x="1157716" y="128440"/>
                </a:lnTo>
                <a:cubicBezTo>
                  <a:pt x="1365270" y="935139"/>
                  <a:pt x="1769588" y="1662859"/>
                  <a:pt x="2316462" y="2257392"/>
                </a:cubicBezTo>
                <a:lnTo>
                  <a:pt x="2369988" y="2311077"/>
                </a:lnTo>
                <a:lnTo>
                  <a:pt x="957894" y="2311077"/>
                </a:lnTo>
                <a:lnTo>
                  <a:pt x="777804" y="2040997"/>
                </a:lnTo>
                <a:cubicBezTo>
                  <a:pt x="421651" y="1454849"/>
                  <a:pt x="161627" y="803832"/>
                  <a:pt x="19614" y="109827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2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9559</Words>
  <Application>Microsoft Office PowerPoint</Application>
  <PresentationFormat>Widescreen</PresentationFormat>
  <Paragraphs>1282</Paragraphs>
  <Slides>113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9" baseType="lpstr">
      <vt:lpstr>Arial</vt:lpstr>
      <vt:lpstr>Calibri</vt:lpstr>
      <vt:lpstr>Consolas</vt:lpstr>
      <vt:lpstr>medium-content-sans-serif-font</vt:lpstr>
      <vt:lpstr>TH Sarabun New</vt:lpstr>
      <vt:lpstr>Office Theme</vt:lpstr>
      <vt:lpstr>IT375</vt:lpstr>
      <vt:lpstr>Outline</vt:lpstr>
      <vt:lpstr>Express</vt:lpstr>
      <vt:lpstr>Express</vt:lpstr>
      <vt:lpstr>Application Architecture</vt:lpstr>
      <vt:lpstr>Express</vt:lpstr>
      <vt:lpstr>Express</vt:lpstr>
      <vt:lpstr>Express</vt:lpstr>
      <vt:lpstr>Express</vt:lpstr>
      <vt:lpstr>Express</vt:lpstr>
      <vt:lpstr>Express</vt:lpstr>
      <vt:lpstr>Express: Middleware</vt:lpstr>
      <vt:lpstr>REST</vt:lpstr>
      <vt:lpstr>Outline</vt:lpstr>
      <vt:lpstr>Application Architecture</vt:lpstr>
      <vt:lpstr>REST</vt:lpstr>
      <vt:lpstr>REST</vt:lpstr>
      <vt:lpstr>RESTful</vt:lpstr>
      <vt:lpstr>REST vs RESTful</vt:lpstr>
      <vt:lpstr>Recap HTTP Request and HTTP Response</vt:lpstr>
      <vt:lpstr>HTTP Request</vt:lpstr>
      <vt:lpstr>HTTP Request</vt:lpstr>
      <vt:lpstr>HTTP Request Methods</vt:lpstr>
      <vt:lpstr>HTTP Response Status Code</vt:lpstr>
      <vt:lpstr>HTTP Response Status Code</vt:lpstr>
      <vt:lpstr>HTTP Response Status Code</vt:lpstr>
      <vt:lpstr>HTTP Response Status Code</vt:lpstr>
      <vt:lpstr>Simple Web Server</vt:lpstr>
      <vt:lpstr>Outline</vt:lpstr>
      <vt:lpstr>Install Express</vt:lpstr>
      <vt:lpstr>Install Express</vt:lpstr>
      <vt:lpstr>Initial Project</vt:lpstr>
      <vt:lpstr>Outline</vt:lpstr>
      <vt:lpstr>Create Project</vt:lpstr>
      <vt:lpstr>Initial NPM</vt:lpstr>
      <vt:lpstr>Create package.json</vt:lpstr>
      <vt:lpstr>Create package.json</vt:lpstr>
      <vt:lpstr>Install Libraries and Dependencies</vt:lpstr>
      <vt:lpstr>Outline</vt:lpstr>
      <vt:lpstr>Install Libraries and Dependencies</vt:lpstr>
      <vt:lpstr>Install Libraries and Dependencies</vt:lpstr>
      <vt:lpstr>Create Simple Web Server</vt:lpstr>
      <vt:lpstr>Outline</vt:lpstr>
      <vt:lpstr>Creating Simple Web Server</vt:lpstr>
      <vt:lpstr>Creating Simple Web Server</vt:lpstr>
      <vt:lpstr>Creating Simple Web Server</vt:lpstr>
      <vt:lpstr>Creating Simple Web Server</vt:lpstr>
      <vt:lpstr>แบบฝึกหัด 1</vt:lpstr>
      <vt:lpstr>แบบฝึกหัด Create Simple Web Server</vt:lpstr>
      <vt:lpstr>เฉลยแบบฝึกหัด Create Simple Web Server</vt:lpstr>
      <vt:lpstr>Routing</vt:lpstr>
      <vt:lpstr>Outline</vt:lpstr>
      <vt:lpstr>Basic Routing</vt:lpstr>
      <vt:lpstr>Routing</vt:lpstr>
      <vt:lpstr>PowerPoint Presentation</vt:lpstr>
      <vt:lpstr>Routing</vt:lpstr>
      <vt:lpstr>Express Routing</vt:lpstr>
      <vt:lpstr>Outline</vt:lpstr>
      <vt:lpstr>Express Routing</vt:lpstr>
      <vt:lpstr>Express Routing</vt:lpstr>
      <vt:lpstr>Express Routing</vt:lpstr>
      <vt:lpstr>Express Routing</vt:lpstr>
      <vt:lpstr>Express Routing</vt:lpstr>
      <vt:lpstr>Express Routing</vt:lpstr>
      <vt:lpstr>Express Routing</vt:lpstr>
      <vt:lpstr>Express Routing</vt:lpstr>
      <vt:lpstr>Express Routing</vt:lpstr>
      <vt:lpstr>Express Routing</vt:lpstr>
      <vt:lpstr>แบบฝึกหัด 2</vt:lpstr>
      <vt:lpstr>แบบฝึกหัด Routing</vt:lpstr>
      <vt:lpstr>เฉลยแบบฝึกหัด Routing</vt:lpstr>
      <vt:lpstr>Route parameters</vt:lpstr>
      <vt:lpstr>Outline</vt:lpstr>
      <vt:lpstr>Route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แบบฝึกหัด 3</vt:lpstr>
      <vt:lpstr>แบบฝึกหัด Route parameters</vt:lpstr>
      <vt:lpstr>PowerPoint Presentation</vt:lpstr>
      <vt:lpstr>PowerPoint Presentation</vt:lpstr>
      <vt:lpstr>PowerPoint Presentation</vt:lpstr>
      <vt:lpstr>Postman</vt:lpstr>
      <vt:lpstr>Outline</vt:lpstr>
      <vt:lpstr>Postman</vt:lpstr>
      <vt:lpstr>Postman</vt:lpstr>
      <vt:lpstr>Install Postman</vt:lpstr>
      <vt:lpstr>Install Postman</vt:lpstr>
      <vt:lpstr>PowerPoint Presentation</vt:lpstr>
      <vt:lpstr>Test HTTP Request</vt:lpstr>
      <vt:lpstr>Outline</vt:lpstr>
      <vt:lpstr>Test HTTP Request</vt:lpstr>
      <vt:lpstr>Test HTTP Request</vt:lpstr>
      <vt:lpstr>PowerPoint Presentation</vt:lpstr>
      <vt:lpstr>PowerPoint Presentation</vt:lpstr>
      <vt:lpstr>แบบฝึกหัด 4</vt:lpstr>
      <vt:lpstr>แบบฝึกหัด Postman</vt:lpstr>
      <vt:lpstr>เฉลยแบบฝึกหัด Postman</vt:lpstr>
      <vt:lpstr>เฉลยแบบฝึกหัด Postman</vt:lpstr>
      <vt:lpstr>แบบฝึกหัด Postman</vt:lpstr>
      <vt:lpstr>แบบฝึกหัด Postman</vt:lpstr>
      <vt:lpstr>แบบฝึกหัด Postman</vt:lpstr>
      <vt:lpstr>แบบฝึกหัด Postman</vt:lpstr>
      <vt:lpstr>แบบฝึกหัด Postman</vt:lpstr>
      <vt:lpstr>แบบฝึกหัด Postman</vt:lpstr>
      <vt:lpstr>Install nodemon</vt:lpstr>
      <vt:lpstr>Outline</vt:lpstr>
      <vt:lpstr>Install nodemon</vt:lpstr>
      <vt:lpstr>Install nodemon</vt:lpstr>
      <vt:lpstr>Install nodemon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IT375</dc:title>
  <dc:creator>Ratchakoon Pruengkarn</dc:creator>
  <cp:lastModifiedBy>Ratchakoon Pruengkarn</cp:lastModifiedBy>
  <cp:revision>35</cp:revision>
  <dcterms:created xsi:type="dcterms:W3CDTF">2020-05-15T08:48:11Z</dcterms:created>
  <dcterms:modified xsi:type="dcterms:W3CDTF">2020-08-21T08:30:48Z</dcterms:modified>
</cp:coreProperties>
</file>