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74" r:id="rId3"/>
    <p:sldId id="465" r:id="rId4"/>
    <p:sldId id="315" r:id="rId5"/>
    <p:sldId id="316" r:id="rId6"/>
    <p:sldId id="467" r:id="rId7"/>
    <p:sldId id="468" r:id="rId8"/>
    <p:sldId id="471" r:id="rId9"/>
    <p:sldId id="472" r:id="rId10"/>
    <p:sldId id="498" r:id="rId11"/>
    <p:sldId id="470" r:id="rId12"/>
    <p:sldId id="469" r:id="rId13"/>
    <p:sldId id="473" r:id="rId14"/>
    <p:sldId id="474" r:id="rId15"/>
    <p:sldId id="505" r:id="rId16"/>
    <p:sldId id="506" r:id="rId17"/>
    <p:sldId id="511" r:id="rId18"/>
    <p:sldId id="507" r:id="rId19"/>
    <p:sldId id="508" r:id="rId20"/>
    <p:sldId id="509" r:id="rId21"/>
    <p:sldId id="510" r:id="rId22"/>
    <p:sldId id="499" r:id="rId23"/>
    <p:sldId id="476" r:id="rId24"/>
    <p:sldId id="477" r:id="rId25"/>
    <p:sldId id="481" r:id="rId26"/>
    <p:sldId id="475" r:id="rId27"/>
    <p:sldId id="482" r:id="rId28"/>
    <p:sldId id="478" r:id="rId29"/>
    <p:sldId id="500" r:id="rId30"/>
    <p:sldId id="479" r:id="rId31"/>
    <p:sldId id="480" r:id="rId32"/>
    <p:sldId id="483" r:id="rId33"/>
    <p:sldId id="485" r:id="rId34"/>
    <p:sldId id="501" r:id="rId35"/>
    <p:sldId id="486" r:id="rId36"/>
    <p:sldId id="488" r:id="rId37"/>
    <p:sldId id="484" r:id="rId38"/>
    <p:sldId id="487" r:id="rId39"/>
    <p:sldId id="504" r:id="rId40"/>
    <p:sldId id="489" r:id="rId41"/>
    <p:sldId id="491" r:id="rId42"/>
    <p:sldId id="492" r:id="rId43"/>
    <p:sldId id="493" r:id="rId44"/>
    <p:sldId id="49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74" autoAdjust="0"/>
  </p:normalViewPr>
  <p:slideViewPr>
    <p:cSldViewPr snapToGrid="0">
      <p:cViewPr varScale="1">
        <p:scale>
          <a:sx n="90" d="100"/>
          <a:sy n="90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27/08/2020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tchakoonprn/IT35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https://github.com/ratchakoonprn/IT357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arabun"/>
              <a:buChar char="●"/>
            </a:pPr>
            <a:r>
              <a:rPr lang="en-AU" dirty="0">
                <a:latin typeface="Sarabun"/>
                <a:ea typeface="Sarabun"/>
                <a:cs typeface="Sarabun"/>
                <a:sym typeface="Sarabun"/>
              </a:rPr>
              <a:t>API </a:t>
            </a:r>
            <a:r>
              <a:rPr lang="th-TH" dirty="0">
                <a:latin typeface="Sarabun"/>
                <a:ea typeface="Sarabun"/>
                <a:cs typeface="Sarabun"/>
                <a:sym typeface="Sarabun"/>
              </a:rPr>
              <a:t>ย่อมาจาก </a:t>
            </a:r>
            <a:r>
              <a:rPr lang="en-AU" dirty="0">
                <a:latin typeface="Sarabun"/>
                <a:ea typeface="Sarabun"/>
                <a:cs typeface="Sarabun"/>
                <a:sym typeface="Sarabun"/>
              </a:rPr>
              <a:t>Application Programming Interface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Font typeface="Sarabun"/>
              <a:buChar char="●"/>
            </a:pPr>
            <a:r>
              <a:rPr lang="th-TH" dirty="0">
                <a:latin typeface="Sarabun"/>
                <a:ea typeface="Sarabun"/>
                <a:cs typeface="Sarabun"/>
                <a:sym typeface="Sarabun"/>
              </a:rPr>
              <a:t>เป็นสื่อกลาง ที่คอยติดต่อสื่อสาร ระบบหนึ่งกับอีกระบบหนึ่ง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12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 Request Body</a:t>
            </a:r>
          </a:p>
          <a:p>
            <a:pPr marL="171450" indent="-171450">
              <a:buFontTx/>
              <a:buChar char="-"/>
            </a:pPr>
            <a:r>
              <a:rPr lang="th-TH" dirty="0"/>
              <a:t>ร้องขอโดยการส่งเอกสาร</a:t>
            </a:r>
            <a:r>
              <a:rPr lang="en-AU" dirty="0"/>
              <a:t> JSON</a:t>
            </a:r>
            <a:r>
              <a:rPr lang="th-TH" dirty="0"/>
              <a:t> ไปยัง</a:t>
            </a:r>
            <a:r>
              <a:rPr lang="en-AU" dirty="0"/>
              <a:t> server</a:t>
            </a:r>
          </a:p>
          <a:p>
            <a:pPr marL="0" indent="0">
              <a:buFontTx/>
              <a:buNone/>
            </a:pPr>
            <a:r>
              <a:rPr lang="en-AU" dirty="0"/>
              <a:t>HTTP Response Body</a:t>
            </a:r>
          </a:p>
          <a:p>
            <a:pPr marL="0" indent="0">
              <a:buFontTx/>
              <a:buNone/>
            </a:pPr>
            <a:r>
              <a:rPr lang="en-AU" dirty="0"/>
              <a:t>-  </a:t>
            </a:r>
            <a:r>
              <a:rPr lang="th-TH" dirty="0"/>
              <a:t>การตอบสนองของ</a:t>
            </a:r>
            <a:r>
              <a:rPr lang="en-AU" dirty="0"/>
              <a:t> server</a:t>
            </a:r>
            <a:r>
              <a:rPr lang="th-TH" dirty="0"/>
              <a:t> โดยการส่งเอกสาร</a:t>
            </a:r>
            <a:r>
              <a:rPr lang="en-AU" dirty="0"/>
              <a:t> JSON</a:t>
            </a:r>
            <a:r>
              <a:rPr lang="th-TH" dirty="0"/>
              <a:t> กลับไปยัง</a:t>
            </a:r>
            <a:r>
              <a:rPr lang="en-AU" dirty="0"/>
              <a:t> Client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67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{</a:t>
            </a:r>
          </a:p>
          <a:p>
            <a:r>
              <a:rPr lang="en-AU" dirty="0"/>
              <a:t>    "id": 48,</a:t>
            </a:r>
          </a:p>
          <a:p>
            <a:r>
              <a:rPr lang="en-AU" dirty="0"/>
              <a:t>    "</a:t>
            </a:r>
            <a:r>
              <a:rPr lang="en-AU" dirty="0" err="1"/>
              <a:t>fname</a:t>
            </a:r>
            <a:r>
              <a:rPr lang="en-AU" dirty="0"/>
              <a:t>": "</a:t>
            </a:r>
            <a:r>
              <a:rPr lang="th-TH" dirty="0" err="1"/>
              <a:t>ฌัลล์</a:t>
            </a:r>
            <a:r>
              <a:rPr lang="th-TH" dirty="0"/>
              <a:t>",</a:t>
            </a:r>
          </a:p>
          <a:p>
            <a:r>
              <a:rPr lang="th-TH" dirty="0"/>
              <a:t>    "</a:t>
            </a:r>
            <a:r>
              <a:rPr lang="en-AU" dirty="0" err="1"/>
              <a:t>lname</a:t>
            </a:r>
            <a:r>
              <a:rPr lang="en-AU" dirty="0"/>
              <a:t>": "</a:t>
            </a:r>
            <a:r>
              <a:rPr lang="th-TH" dirty="0"/>
              <a:t>รุ่งเจริญ",</a:t>
            </a:r>
          </a:p>
          <a:p>
            <a:r>
              <a:rPr lang="th-TH" dirty="0"/>
              <a:t>    "</a:t>
            </a:r>
            <a:r>
              <a:rPr lang="en-AU" dirty="0" err="1"/>
              <a:t>tel</a:t>
            </a:r>
            <a:r>
              <a:rPr lang="en-AU" dirty="0"/>
              <a:t>": "0745871259"</a:t>
            </a:r>
          </a:p>
          <a:p>
            <a:r>
              <a:rPr lang="en-AU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86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[</a:t>
            </a:r>
          </a:p>
          <a:p>
            <a:r>
              <a:rPr lang="en-AU" dirty="0"/>
              <a:t>	{</a:t>
            </a:r>
          </a:p>
          <a:p>
            <a:r>
              <a:rPr lang="en-AU" dirty="0"/>
              <a:t>        "id": 48,</a:t>
            </a:r>
          </a:p>
          <a:p>
            <a:r>
              <a:rPr lang="en-AU" dirty="0"/>
              <a:t>        "</a:t>
            </a:r>
            <a:r>
              <a:rPr lang="en-AU" dirty="0" err="1"/>
              <a:t>fname</a:t>
            </a:r>
            <a:r>
              <a:rPr lang="en-AU" dirty="0"/>
              <a:t>": "</a:t>
            </a:r>
            <a:r>
              <a:rPr lang="th-TH" dirty="0" err="1"/>
              <a:t>ฌัลล์</a:t>
            </a:r>
            <a:r>
              <a:rPr lang="th-TH" dirty="0"/>
              <a:t>",</a:t>
            </a:r>
          </a:p>
          <a:p>
            <a:r>
              <a:rPr lang="th-TH" dirty="0"/>
              <a:t>        "</a:t>
            </a:r>
            <a:r>
              <a:rPr lang="en-AU" dirty="0" err="1"/>
              <a:t>lname</a:t>
            </a:r>
            <a:r>
              <a:rPr lang="en-AU" dirty="0"/>
              <a:t>": "</a:t>
            </a:r>
            <a:r>
              <a:rPr lang="th-TH" dirty="0"/>
              <a:t>รุ่งเจริญ",</a:t>
            </a:r>
          </a:p>
          <a:p>
            <a:r>
              <a:rPr lang="th-TH" dirty="0"/>
              <a:t>        "</a:t>
            </a:r>
            <a:r>
              <a:rPr lang="en-AU" dirty="0" err="1"/>
              <a:t>tel</a:t>
            </a:r>
            <a:r>
              <a:rPr lang="en-AU" dirty="0"/>
              <a:t>": "0745871259"</a:t>
            </a:r>
          </a:p>
          <a:p>
            <a:r>
              <a:rPr lang="en-AU" dirty="0"/>
              <a:t>	},</a:t>
            </a:r>
          </a:p>
          <a:p>
            <a:r>
              <a:rPr lang="en-AU" dirty="0"/>
              <a:t>	{</a:t>
            </a:r>
          </a:p>
          <a:p>
            <a:r>
              <a:rPr lang="en-AU" dirty="0"/>
              <a:t>        "id": 50,</a:t>
            </a:r>
          </a:p>
          <a:p>
            <a:r>
              <a:rPr lang="en-AU" dirty="0"/>
              <a:t>        "</a:t>
            </a:r>
            <a:r>
              <a:rPr lang="en-AU" dirty="0" err="1"/>
              <a:t>fname</a:t>
            </a:r>
            <a:r>
              <a:rPr lang="en-AU" dirty="0"/>
              <a:t>": "</a:t>
            </a:r>
            <a:r>
              <a:rPr lang="th-TH" dirty="0"/>
              <a:t>ปภาวี",</a:t>
            </a:r>
          </a:p>
          <a:p>
            <a:r>
              <a:rPr lang="th-TH" dirty="0"/>
              <a:t>        "</a:t>
            </a:r>
            <a:r>
              <a:rPr lang="en-AU" dirty="0" err="1"/>
              <a:t>lname</a:t>
            </a:r>
            <a:r>
              <a:rPr lang="en-AU" dirty="0"/>
              <a:t>": "</a:t>
            </a:r>
            <a:r>
              <a:rPr lang="th-TH" dirty="0"/>
              <a:t>ศรเดช",</a:t>
            </a:r>
          </a:p>
          <a:p>
            <a:r>
              <a:rPr lang="th-TH" dirty="0"/>
              <a:t>        "</a:t>
            </a:r>
            <a:r>
              <a:rPr lang="en-AU" dirty="0" err="1"/>
              <a:t>tel</a:t>
            </a:r>
            <a:r>
              <a:rPr lang="en-AU" dirty="0"/>
              <a:t>": "0845796321"</a:t>
            </a:r>
          </a:p>
          <a:p>
            <a:r>
              <a:rPr lang="en-AU" dirty="0"/>
              <a:t>	}</a:t>
            </a:r>
          </a:p>
          <a:p>
            <a:r>
              <a:rPr lang="en-AU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22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6DEA4DE-3CA2-4596-A364-CF7AA6A21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3" y="136525"/>
            <a:ext cx="1021641" cy="7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24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27/08/2020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27/08/2020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27/08/2020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27/08/2020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27/08/2020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27/08/2020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8800" dirty="0"/>
              <a:t>IT375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7195E-D31F-42C0-A97B-B28E1648D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Simple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en-AU" dirty="0"/>
              <a:t>Building a Simple API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Package  body-parser</a:t>
            </a:r>
          </a:p>
          <a:p>
            <a:pPr lvl="1"/>
            <a:r>
              <a:rPr lang="en-AU" dirty="0"/>
              <a:t>GET</a:t>
            </a:r>
          </a:p>
          <a:p>
            <a:pPr lvl="1"/>
            <a:r>
              <a:rPr lang="en-AU" dirty="0"/>
              <a:t>POST</a:t>
            </a:r>
          </a:p>
          <a:p>
            <a:pPr lvl="1"/>
            <a:r>
              <a:rPr lang="en-AU" dirty="0"/>
              <a:t>PUT</a:t>
            </a:r>
          </a:p>
          <a:p>
            <a:pPr lvl="1"/>
            <a:r>
              <a:rPr lang="en-AU" dirty="0"/>
              <a:t>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27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D710-F048-4FD6-A575-9A4A76CF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669B-DFCA-4A63-8B7A-D425BCCA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สร้างไฟล์ชื่อ</a:t>
            </a:r>
            <a:r>
              <a:rPr lang="en-AU" dirty="0"/>
              <a:t> api-request.js</a:t>
            </a:r>
          </a:p>
          <a:p>
            <a:r>
              <a:rPr lang="th-TH" dirty="0"/>
              <a:t>เขียน</a:t>
            </a:r>
            <a:r>
              <a:rPr lang="en-AU" dirty="0"/>
              <a:t> HTTP Request </a:t>
            </a:r>
            <a:r>
              <a:rPr lang="th-TH" dirty="0"/>
              <a:t>สำหรับจัดการข้อมูลนักศึกษาสาขา</a:t>
            </a:r>
            <a:r>
              <a:rPr lang="en-AU" dirty="0"/>
              <a:t> IT</a:t>
            </a:r>
            <a:r>
              <a:rPr lang="th-TH" dirty="0"/>
              <a:t> ซึ่งประกอบด้วยข้อมูล</a:t>
            </a:r>
          </a:p>
          <a:p>
            <a:pPr lvl="1"/>
            <a:r>
              <a:rPr lang="th-TH" dirty="0"/>
              <a:t>รหัสนักศึกษา</a:t>
            </a:r>
            <a:r>
              <a:rPr lang="en-AU" dirty="0"/>
              <a:t> (id)</a:t>
            </a:r>
          </a:p>
          <a:p>
            <a:pPr lvl="1"/>
            <a:r>
              <a:rPr lang="th-TH" dirty="0"/>
              <a:t>ชื่อนักศึกษา</a:t>
            </a:r>
            <a:r>
              <a:rPr lang="en-AU" dirty="0"/>
              <a:t> (</a:t>
            </a:r>
            <a:r>
              <a:rPr lang="en-AU" dirty="0" err="1"/>
              <a:t>fname</a:t>
            </a:r>
            <a:r>
              <a:rPr lang="en-AU" dirty="0"/>
              <a:t>)</a:t>
            </a:r>
          </a:p>
          <a:p>
            <a:pPr lvl="1"/>
            <a:r>
              <a:rPr lang="th-TH" dirty="0"/>
              <a:t>นามสกุลนักศึกษา </a:t>
            </a:r>
            <a:r>
              <a:rPr lang="en-AU" dirty="0"/>
              <a:t>(</a:t>
            </a:r>
            <a:r>
              <a:rPr lang="en-AU" dirty="0" err="1"/>
              <a:t>lname</a:t>
            </a:r>
            <a:r>
              <a:rPr lang="en-AU" dirty="0"/>
              <a:t>)</a:t>
            </a:r>
          </a:p>
          <a:p>
            <a:pPr lvl="1"/>
            <a:r>
              <a:rPr lang="th-TH" dirty="0"/>
              <a:t>เบอร์โทรศัพท์ </a:t>
            </a:r>
            <a:r>
              <a:rPr lang="en-AU" dirty="0"/>
              <a:t>(</a:t>
            </a:r>
            <a:r>
              <a:rPr lang="en-AU" dirty="0" err="1"/>
              <a:t>tel</a:t>
            </a:r>
            <a:r>
              <a:rPr lang="en-AU" dirty="0"/>
              <a:t>)</a:t>
            </a:r>
          </a:p>
          <a:p>
            <a:r>
              <a:rPr lang="th-TH" dirty="0"/>
              <a:t>โดยมี</a:t>
            </a:r>
            <a:r>
              <a:rPr lang="en-AU" dirty="0"/>
              <a:t> HTTP Request</a:t>
            </a:r>
            <a:r>
              <a:rPr lang="th-TH" dirty="0"/>
              <a:t> ที่ต้องสร้างคือ</a:t>
            </a:r>
            <a:endParaRPr lang="en-AU" dirty="0"/>
          </a:p>
          <a:p>
            <a:pPr lvl="1"/>
            <a:r>
              <a:rPr lang="en-AU" dirty="0"/>
              <a:t>GET </a:t>
            </a:r>
            <a:r>
              <a:rPr lang="th-TH" dirty="0"/>
              <a:t>เพื่อเรียกดูข้อมูลนักศึกษา</a:t>
            </a:r>
            <a:endParaRPr lang="en-AU" dirty="0"/>
          </a:p>
          <a:p>
            <a:pPr lvl="1"/>
            <a:r>
              <a:rPr lang="en-AU" dirty="0"/>
              <a:t>POST</a:t>
            </a:r>
            <a:r>
              <a:rPr lang="th-TH" dirty="0"/>
              <a:t> เพื่อบันทึกข้อมูลนักศึกษา</a:t>
            </a:r>
            <a:endParaRPr lang="en-AU" dirty="0"/>
          </a:p>
          <a:p>
            <a:pPr lvl="1"/>
            <a:r>
              <a:rPr lang="en-AU" dirty="0"/>
              <a:t>PUT</a:t>
            </a:r>
            <a:r>
              <a:rPr lang="th-TH" dirty="0"/>
              <a:t> เพื่อปรับปรุงข้อมูลนักศึกษา</a:t>
            </a:r>
            <a:endParaRPr lang="en-AU" dirty="0"/>
          </a:p>
          <a:p>
            <a:pPr lvl="1"/>
            <a:r>
              <a:rPr lang="en-AU" dirty="0"/>
              <a:t>DELETE</a:t>
            </a:r>
            <a:r>
              <a:rPr lang="th-TH" dirty="0"/>
              <a:t> เพื่อลบข้อมูลนักศึกษา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5E18B-25D2-4C7C-8D1D-BE5C58A7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33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D710-F048-4FD6-A575-9A4A76CF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669B-DFCA-4A63-8B7A-D425BCCA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065503"/>
          </a:xfrm>
        </p:spPr>
        <p:txBody>
          <a:bodyPr/>
          <a:lstStyle/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api-request.js</a:t>
            </a:r>
          </a:p>
          <a:p>
            <a:r>
              <a:rPr lang="th-TH" dirty="0"/>
              <a:t>ข้อมูลนักศึกษา</a:t>
            </a:r>
            <a:r>
              <a:rPr lang="en-AU" dirty="0"/>
              <a:t> IT</a:t>
            </a:r>
            <a:r>
              <a:rPr lang="th-TH" dirty="0"/>
              <a:t> มีดังต่อไปนี้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5E18B-25D2-4C7C-8D1D-BE5C58A7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A61FBC-2B15-4BD5-A6D6-69D6CB075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33104"/>
              </p:ext>
            </p:extLst>
          </p:nvPr>
        </p:nvGraphicFramePr>
        <p:xfrm>
          <a:off x="626533" y="2218267"/>
          <a:ext cx="110405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506070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04698585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518351018"/>
                    </a:ext>
                  </a:extLst>
                </a:gridCol>
                <a:gridCol w="2980267">
                  <a:extLst>
                    <a:ext uri="{9D8B030D-6E8A-4147-A177-3AD203B41FA5}">
                      <a16:colId xmlns:a16="http://schemas.microsoft.com/office/drawing/2014/main" val="1342254983"/>
                    </a:ext>
                  </a:extLst>
                </a:gridCol>
                <a:gridCol w="2878663">
                  <a:extLst>
                    <a:ext uri="{9D8B030D-6E8A-4147-A177-3AD203B41FA5}">
                      <a16:colId xmlns:a16="http://schemas.microsoft.com/office/drawing/2014/main" val="1306730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ลำดับที่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รหัสนักศึกษา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ชื่อนักศึกษา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en-AU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fname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นามสกุลนักศึกษา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en-AU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lname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เบอร์โทรศัพท์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en-AU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tel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8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พัชรพล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นวลจันทร์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0812345678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แทนรัก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มังคละคุปต์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0698745630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9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ชาลิสา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เทพดนตรี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0987412365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8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45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เส</a:t>
                      </a:r>
                      <a:r>
                        <a:rPr lang="th-TH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ฏฐ</a:t>
                      </a: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นันท์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อรรถ</a:t>
                      </a:r>
                      <a:r>
                        <a:rPr lang="th-TH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สิษฐ์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0875321594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2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47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วิรัล</a:t>
                      </a: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ยุพา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ถมรุ่ง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0785214569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42360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EEB5ED3-89F1-407D-BC51-5A393DEB702A}"/>
              </a:ext>
            </a:extLst>
          </p:cNvPr>
          <p:cNvSpPr txBox="1">
            <a:spLocks/>
          </p:cNvSpPr>
          <p:nvPr/>
        </p:nvSpPr>
        <p:spPr>
          <a:xfrm>
            <a:off x="838200" y="5243999"/>
            <a:ext cx="10515600" cy="136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รัน </a:t>
            </a:r>
            <a:r>
              <a:rPr lang="en-AU" dirty="0"/>
              <a:t>api-request.js </a:t>
            </a:r>
            <a:r>
              <a:rPr lang="th-TH" dirty="0"/>
              <a:t>ผ่านทาง</a:t>
            </a:r>
            <a:r>
              <a:rPr lang="en-AU" dirty="0"/>
              <a:t> Administrator Command Prompt</a:t>
            </a:r>
            <a:r>
              <a:rPr lang="th-TH" dirty="0"/>
              <a:t> โดยใช้</a:t>
            </a:r>
            <a:r>
              <a:rPr lang="en-AU" dirty="0"/>
              <a:t> </a:t>
            </a:r>
            <a:r>
              <a:rPr lang="en-AU" b="1" dirty="0" err="1">
                <a:solidFill>
                  <a:srgbClr val="FF0000"/>
                </a:solidFill>
              </a:rPr>
              <a:t>nodemon</a:t>
            </a:r>
            <a:endParaRPr lang="en-AU" b="1" dirty="0">
              <a:solidFill>
                <a:srgbClr val="FF0000"/>
              </a:solidFill>
            </a:endParaRPr>
          </a:p>
          <a:p>
            <a:r>
              <a:rPr lang="th-TH" dirty="0"/>
              <a:t>ทดสอบการเรียก</a:t>
            </a:r>
            <a:r>
              <a:rPr lang="en-AU" dirty="0"/>
              <a:t> </a:t>
            </a:r>
            <a:r>
              <a:rPr lang="en-AU" dirty="0" err="1"/>
              <a:t>api</a:t>
            </a:r>
            <a:r>
              <a:rPr lang="th-TH" dirty="0"/>
              <a:t> ผ่านทางโปรแกรม</a:t>
            </a:r>
            <a:r>
              <a:rPr lang="en-AU" dirty="0"/>
              <a:t> </a:t>
            </a:r>
            <a:r>
              <a:rPr lang="en-AU" b="1" dirty="0">
                <a:solidFill>
                  <a:srgbClr val="0070C0"/>
                </a:solidFill>
              </a:rPr>
              <a:t>postman</a:t>
            </a:r>
            <a:r>
              <a:rPr lang="en-AU" dirty="0"/>
              <a:t> </a:t>
            </a:r>
            <a:r>
              <a:rPr lang="th-TH" dirty="0"/>
              <a:t>โดยบันทึกการทดสอบไว้ในคอล</a:t>
            </a:r>
            <a:r>
              <a:rPr lang="th-TH" dirty="0" err="1"/>
              <a:t>เล</a:t>
            </a:r>
            <a:r>
              <a:rPr lang="th-TH" dirty="0"/>
              <a:t>คชันชื่อ</a:t>
            </a:r>
            <a:r>
              <a:rPr lang="en-AU" dirty="0"/>
              <a:t> </a:t>
            </a:r>
            <a:r>
              <a:rPr lang="en-AU" b="1" dirty="0">
                <a:solidFill>
                  <a:srgbClr val="0070C0"/>
                </a:solidFill>
              </a:rPr>
              <a:t>Simple API</a:t>
            </a:r>
          </a:p>
        </p:txBody>
      </p:sp>
    </p:spTree>
    <p:extLst>
      <p:ext uri="{BB962C8B-B14F-4D97-AF65-F5344CB8AC3E}">
        <p14:creationId xmlns:p14="http://schemas.microsoft.com/office/powerpoint/2010/main" val="158475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D574-BBF1-4E3B-B742-1412B4E3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876E-68F0-4114-9927-2471819C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5B8AD-C004-4A27-954C-44588963B341}"/>
              </a:ext>
            </a:extLst>
          </p:cNvPr>
          <p:cNvSpPr/>
          <p:nvPr/>
        </p:nvSpPr>
        <p:spPr>
          <a:xfrm>
            <a:off x="1676399" y="1096076"/>
            <a:ext cx="916880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express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8000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express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21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พัชรพล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นวลจันทร์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'0812345678'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แทนรัก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มังคละคุปต์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'0698745630'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ชาลิสา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เทพดนตรี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'0987412365'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เส</a:t>
            </a:r>
            <a:r>
              <a:rPr lang="th-TH" dirty="0" err="1">
                <a:solidFill>
                  <a:srgbClr val="CE9178"/>
                </a:solidFill>
                <a:latin typeface="Consolas" panose="020B0609020204030204" pitchFamily="49" charset="0"/>
              </a:rPr>
              <a:t>ฏฐ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นันท์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อรรถ</a:t>
            </a:r>
            <a:r>
              <a:rPr lang="th-TH" dirty="0" err="1">
                <a:solidFill>
                  <a:srgbClr val="CE9178"/>
                </a:solidFill>
                <a:latin typeface="Consolas" panose="020B0609020204030204" pitchFamily="49" charset="0"/>
              </a:rPr>
              <a:t>สิษฐ์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'0875321594'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47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 err="1">
                <a:solidFill>
                  <a:srgbClr val="CE9178"/>
                </a:solidFill>
                <a:latin typeface="Consolas" panose="020B0609020204030204" pitchFamily="49" charset="0"/>
              </a:rPr>
              <a:t>วิรัล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ยุพา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ถมรุ่ง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'0785214569'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F6E907-9338-462D-BB21-99A4B9C57305}"/>
              </a:ext>
            </a:extLst>
          </p:cNvPr>
          <p:cNvSpPr/>
          <p:nvPr/>
        </p:nvSpPr>
        <p:spPr>
          <a:xfrm>
            <a:off x="1676400" y="5161759"/>
            <a:ext cx="9168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`Listening to request on port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9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GET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AE840D-E89E-4254-9E45-AC7F4770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5410200" cy="790815"/>
          </a:xfrm>
        </p:spPr>
        <p:txBody>
          <a:bodyPr/>
          <a:lstStyle/>
          <a:p>
            <a:r>
              <a:rPr lang="th-TH" dirty="0"/>
              <a:t>สร้าง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getstudent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th-TH" dirty="0"/>
              <a:t>เพื่อแสดงข้อมูลของนักศึกษา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686BD-C598-4D53-A17C-D7E4ABE8A602}"/>
              </a:ext>
            </a:extLst>
          </p:cNvPr>
          <p:cNvSpPr/>
          <p:nvPr/>
        </p:nvSpPr>
        <p:spPr>
          <a:xfrm>
            <a:off x="668867" y="2967335"/>
            <a:ext cx="50847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getstudent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91683-57D1-4E0C-9D6C-F6BE04A6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76" y="0"/>
            <a:ext cx="4915424" cy="6858000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313746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GET with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E2F4-3C07-4D7B-99E1-04E90827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Query String</a:t>
            </a:r>
            <a:r>
              <a:rPr lang="th-TH" dirty="0"/>
              <a:t> คือ ข้อความซึ่งอยู่หลังเครื่องหมาย</a:t>
            </a:r>
            <a:r>
              <a:rPr lang="en-AU" dirty="0"/>
              <a:t> ?</a:t>
            </a:r>
            <a:r>
              <a:rPr lang="th-TH" dirty="0"/>
              <a:t> ของ</a:t>
            </a:r>
            <a:r>
              <a:rPr lang="en-AU" dirty="0"/>
              <a:t> URL</a:t>
            </a:r>
            <a:r>
              <a:rPr lang="th-TH" dirty="0"/>
              <a:t> เช่น หากเรากรอก</a:t>
            </a:r>
            <a:r>
              <a:rPr lang="en-AU" dirty="0"/>
              <a:t> URL</a:t>
            </a:r>
            <a:r>
              <a:rPr lang="th-TH" dirty="0"/>
              <a:t> บน</a:t>
            </a:r>
            <a:r>
              <a:rPr lang="en-AU" dirty="0"/>
              <a:t> browser</a:t>
            </a:r>
            <a:r>
              <a:rPr lang="th-TH" dirty="0"/>
              <a:t> เป็น</a:t>
            </a:r>
            <a:r>
              <a:rPr lang="en-AU" dirty="0"/>
              <a:t> http://localhost:8000/api/querystu?id=21&amp;fname=</a:t>
            </a:r>
            <a:r>
              <a:rPr lang="th-TH" dirty="0"/>
              <a:t>พัชรพล</a:t>
            </a:r>
          </a:p>
          <a:p>
            <a:r>
              <a:rPr lang="en-AU" dirty="0"/>
              <a:t>Query String</a:t>
            </a:r>
            <a:r>
              <a:rPr lang="th-TH" dirty="0"/>
              <a:t> หมายถึง </a:t>
            </a:r>
            <a:r>
              <a:rPr lang="en-AU" dirty="0"/>
              <a:t>id=21&amp;fname=</a:t>
            </a:r>
            <a:r>
              <a:rPr lang="th-TH" dirty="0"/>
              <a:t>พัชรพล </a:t>
            </a:r>
          </a:p>
          <a:p>
            <a:r>
              <a:rPr lang="en-AU" dirty="0"/>
              <a:t>Express</a:t>
            </a:r>
            <a:r>
              <a:rPr lang="th-TH" dirty="0"/>
              <a:t> สามารถนำเอา</a:t>
            </a:r>
            <a:r>
              <a:rPr lang="en-AU" dirty="0"/>
              <a:t> Query String</a:t>
            </a:r>
            <a:r>
              <a:rPr lang="th-TH" dirty="0"/>
              <a:t> มาใช้งานโดยดูจากค่า</a:t>
            </a:r>
            <a:r>
              <a:rPr lang="en-AU" dirty="0"/>
              <a:t> property</a:t>
            </a:r>
            <a:r>
              <a:rPr lang="th-TH" dirty="0"/>
              <a:t> ของ</a:t>
            </a:r>
            <a:r>
              <a:rPr lang="en-AU" dirty="0"/>
              <a:t> query</a:t>
            </a:r>
            <a:endParaRPr lang="th-TH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01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GET with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E2F4-3C07-4D7B-99E1-04E90827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48445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querystu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th-TH" dirty="0"/>
              <a:t>เพื่อเรียกดูข้อมูลนักศึกษาที่มีรหัสนักศึกษาตามที่กำหนด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40D4-F49B-4C75-865E-BAE811C5B7D5}"/>
              </a:ext>
            </a:extLst>
          </p:cNvPr>
          <p:cNvSpPr txBox="1"/>
          <p:nvPr/>
        </p:nvSpPr>
        <p:spPr>
          <a:xfrm>
            <a:off x="242777" y="1817153"/>
            <a:ext cx="1170644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A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querystu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myQueryString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myQueryString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 </a:t>
            </a:r>
            <a:r>
              <a:rPr lang="en-A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itStudents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myQueryString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h-T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ไม่พบรหัสนักศึกษานี้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th-T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h-T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ไม่พบหน้า 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 </a:t>
            </a:r>
            <a:r>
              <a:rPr lang="th-T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ที่เรียก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9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GET with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0106E8-B375-44C0-A3A0-339A05EC4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75429"/>
              </p:ext>
            </p:extLst>
          </p:nvPr>
        </p:nvGraphicFramePr>
        <p:xfrm>
          <a:off x="838200" y="1152525"/>
          <a:ext cx="105156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984283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9341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0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 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myQueryString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= 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req.query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ประกาศตัวแปร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myQueryString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เก็บ</a:t>
                      </a:r>
                      <a:r>
                        <a:rPr lang="th-TH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ออบเจ็กต์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Query String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เช่น</a:t>
                      </a:r>
                      <a:endParaRPr lang="en-AU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?id=21&amp;fname=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พัชรพล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ค่าใน</a:t>
                      </a:r>
                      <a:r>
                        <a:rPr lang="th-TH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ออบเจ็กต์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จะมีค่าเป็น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{ id: '21', 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fname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: '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พัชรพล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if(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Object.keys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myQueryString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).length!=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object.keys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().length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เพื่อตรวจสอบว่า</a:t>
                      </a:r>
                      <a:r>
                        <a:rPr lang="th-TH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ออบเจ็กต์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มีอยู่หรือไม่</a:t>
                      </a:r>
                      <a:endParaRPr lang="en-AU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 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stuId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= 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itStudents.find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(element =&gt; element.id == 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parseInt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(myQueryString.id));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parseInt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(myQueryString.id)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ทำการแปลง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string 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เป็น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interger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เนื่องจากตอนที่สร้าง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json object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ชื่อ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ข้อมูลของ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id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เป็น 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</a:t>
                      </a:r>
                    </a:p>
                    <a:p>
                      <a:endParaRPr lang="en-AU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itStudents.find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();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ทำการค้นหาข้อมูลใน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ที่มีเงื่อนไขตรงตามที่กำหนด</a:t>
                      </a:r>
                    </a:p>
                    <a:p>
                      <a:endParaRPr lang="th-TH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element =&gt; element.id == </a:t>
                      </a:r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parseInt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(myQueryString.id)</a:t>
                      </a:r>
                      <a:endParaRPr lang="th-TH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เงื่อนไขที่กำหนดคือ ค่าของ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id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ต้องมี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ชนิดข้อมูล และค่าข้อมูลตรงกับ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myQueryString.id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11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4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GET with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7D2180-D135-4861-AE22-54E34723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287"/>
            <a:ext cx="12192000" cy="4157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B4C685-9FD4-4275-8092-A59911B55763}"/>
              </a:ext>
            </a:extLst>
          </p:cNvPr>
          <p:cNvSpPr txBox="1"/>
          <p:nvPr/>
        </p:nvSpPr>
        <p:spPr>
          <a:xfrm>
            <a:off x="260498" y="980955"/>
            <a:ext cx="3875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http://127.0.0.1:8000/api/querystu</a:t>
            </a:r>
            <a:endParaRPr lang="en-AU" sz="24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36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GET with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C685-9FD4-4275-8092-A59911B55763}"/>
              </a:ext>
            </a:extLst>
          </p:cNvPr>
          <p:cNvSpPr txBox="1"/>
          <p:nvPr/>
        </p:nvSpPr>
        <p:spPr>
          <a:xfrm>
            <a:off x="260498" y="980955"/>
            <a:ext cx="423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http://127.0.0.1:8000/api/querystu?id=21</a:t>
            </a:r>
            <a:endParaRPr lang="en-AU" sz="24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D061B-053D-4393-9080-C4E1B723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620"/>
            <a:ext cx="12192000" cy="49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en-AU" dirty="0"/>
              <a:t>Building a Simple API</a:t>
            </a:r>
          </a:p>
          <a:p>
            <a:pPr lvl="1"/>
            <a:r>
              <a:rPr lang="en-AU" dirty="0"/>
              <a:t>Install Package  body-parser</a:t>
            </a:r>
          </a:p>
          <a:p>
            <a:pPr lvl="1"/>
            <a:r>
              <a:rPr lang="en-AU" dirty="0"/>
              <a:t>GET</a:t>
            </a:r>
          </a:p>
          <a:p>
            <a:pPr lvl="1"/>
            <a:r>
              <a:rPr lang="en-AU" dirty="0"/>
              <a:t>POST</a:t>
            </a:r>
          </a:p>
          <a:p>
            <a:pPr lvl="1"/>
            <a:r>
              <a:rPr lang="en-AU" dirty="0"/>
              <a:t>PUT</a:t>
            </a:r>
          </a:p>
          <a:p>
            <a:pPr lvl="1"/>
            <a:r>
              <a:rPr lang="en-AU" dirty="0"/>
              <a:t>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79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GET with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C685-9FD4-4275-8092-A59911B55763}"/>
              </a:ext>
            </a:extLst>
          </p:cNvPr>
          <p:cNvSpPr txBox="1"/>
          <p:nvPr/>
        </p:nvSpPr>
        <p:spPr>
          <a:xfrm>
            <a:off x="260498" y="980955"/>
            <a:ext cx="423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http://127.0.0.1:8000/api/querystu?id=41</a:t>
            </a:r>
            <a:endParaRPr lang="en-AU" sz="24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23A8E-994D-467A-95C6-58EF9831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946"/>
            <a:ext cx="12192000" cy="435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5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GET with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5B4FB-6D93-4F20-85A1-14B6FB4F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601608"/>
          </a:xfrm>
        </p:spPr>
        <p:txBody>
          <a:bodyPr/>
          <a:lstStyle/>
          <a:p>
            <a:r>
              <a:rPr lang="th-TH" dirty="0"/>
              <a:t>สร้าง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getstuid</a:t>
            </a:r>
            <a:r>
              <a:rPr lang="en-AU" dirty="0">
                <a:solidFill>
                  <a:srgbClr val="FF0000"/>
                </a:solidFill>
              </a:rPr>
              <a:t>/:id </a:t>
            </a:r>
            <a:r>
              <a:rPr lang="th-TH" dirty="0"/>
              <a:t>เพื่อแสดงข้อมูลของนักศึกษาตามรหัสนักศึกษาที่กำหนด</a:t>
            </a:r>
            <a:endParaRPr lang="en-AU" dirty="0"/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77E6F-A9B5-47DA-8BBC-3A13A406526F}"/>
              </a:ext>
            </a:extLst>
          </p:cNvPr>
          <p:cNvSpPr txBox="1"/>
          <p:nvPr/>
        </p:nvSpPr>
        <p:spPr>
          <a:xfrm>
            <a:off x="478466" y="1997839"/>
            <a:ext cx="1129177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A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getstuid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itStudents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stuId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h-T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ไม่พบรหัสนักศึกษานี้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th-T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th-TH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en-AU" dirty="0"/>
              <a:t>Building a Simple API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Package  body-parser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GET</a:t>
            </a:r>
          </a:p>
          <a:p>
            <a:pPr lvl="1"/>
            <a:r>
              <a:rPr lang="en-AU" dirty="0"/>
              <a:t>POST</a:t>
            </a:r>
          </a:p>
          <a:p>
            <a:pPr lvl="1"/>
            <a:r>
              <a:rPr lang="en-AU" dirty="0"/>
              <a:t>PUT</a:t>
            </a:r>
          </a:p>
          <a:p>
            <a:pPr lvl="1"/>
            <a:r>
              <a:rPr lang="en-AU" dirty="0"/>
              <a:t>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20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5371-E48D-4EF5-B031-199D418B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764"/>
            <a:ext cx="10168467" cy="790816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addstu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th-TH" dirty="0"/>
              <a:t>เพิ่มนักศึกษาจำนวน </a:t>
            </a:r>
            <a:r>
              <a:rPr lang="en-AU" dirty="0"/>
              <a:t>1</a:t>
            </a:r>
            <a:r>
              <a:rPr lang="th-TH" dirty="0"/>
              <a:t> คนเข้าไป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93629EB-C120-4105-B869-2C2704E61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29454"/>
              </p:ext>
            </p:extLst>
          </p:nvPr>
        </p:nvGraphicFramePr>
        <p:xfrm>
          <a:off x="575735" y="1943580"/>
          <a:ext cx="110405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506070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04698585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518351018"/>
                    </a:ext>
                  </a:extLst>
                </a:gridCol>
                <a:gridCol w="2980267">
                  <a:extLst>
                    <a:ext uri="{9D8B030D-6E8A-4147-A177-3AD203B41FA5}">
                      <a16:colId xmlns:a16="http://schemas.microsoft.com/office/drawing/2014/main" val="1342254983"/>
                    </a:ext>
                  </a:extLst>
                </a:gridCol>
                <a:gridCol w="2878663">
                  <a:extLst>
                    <a:ext uri="{9D8B030D-6E8A-4147-A177-3AD203B41FA5}">
                      <a16:colId xmlns:a16="http://schemas.microsoft.com/office/drawing/2014/main" val="1306730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ลำดับที่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รหัสนักศึกษา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ชื่อนักศึกษา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en-AU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fname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นามสกุลนักศึกษา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en-AU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lname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เบอร์โทรศัพท์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en-AU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tel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8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48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ฌัลล์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รุ่งเจริญ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0745871259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4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5371-E48D-4EF5-B031-199D418B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764"/>
            <a:ext cx="10168467" cy="790816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addstu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th-TH" dirty="0"/>
              <a:t>เพิ่มนักศึกษาจำนวน </a:t>
            </a:r>
            <a:r>
              <a:rPr lang="en-AU" dirty="0"/>
              <a:t>1</a:t>
            </a:r>
            <a:r>
              <a:rPr lang="th-TH" dirty="0"/>
              <a:t> คนเข้าไป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6CD3B-EEA2-4A3A-80C3-A3D038EC16B4}"/>
              </a:ext>
            </a:extLst>
          </p:cNvPr>
          <p:cNvSpPr/>
          <p:nvPr/>
        </p:nvSpPr>
        <p:spPr>
          <a:xfrm>
            <a:off x="2441944" y="1655939"/>
            <a:ext cx="6096000" cy="452431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addstu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get data from request body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stuFname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stuLname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stuTel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newStudent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stuFname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stuLname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stuTel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newStudent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CD01885-D36C-4ADF-ADE7-0C09BA455734}"/>
              </a:ext>
            </a:extLst>
          </p:cNvPr>
          <p:cNvSpPr txBox="1">
            <a:spLocks/>
          </p:cNvSpPr>
          <p:nvPr/>
        </p:nvSpPr>
        <p:spPr>
          <a:xfrm>
            <a:off x="651933" y="6288021"/>
            <a:ext cx="10168467" cy="433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ผลลัพธ์จะแสดงข้อมูลนักศึกษาออกมาทั้งหมดรวมเป็น 6 คน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711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83FA434-E712-4EEB-B303-ADF5BD3C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763"/>
            <a:ext cx="4604719" cy="2276237"/>
          </a:xfrm>
        </p:spPr>
        <p:txBody>
          <a:bodyPr>
            <a:normAutofit/>
          </a:bodyPr>
          <a:lstStyle/>
          <a:p>
            <a:r>
              <a:rPr lang="th-TH" dirty="0"/>
              <a:t>สร้าง 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addstu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th-TH" dirty="0"/>
              <a:t>เพิ่มนักศึกษาจำนวน </a:t>
            </a:r>
            <a:r>
              <a:rPr lang="en-AU" dirty="0"/>
              <a:t>1</a:t>
            </a:r>
            <a:r>
              <a:rPr lang="th-TH" dirty="0"/>
              <a:t> คนเข้าไป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7706F-4CF2-4654-B2C3-36B1FE04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4953000" cy="6858000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292092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5371-E48D-4EF5-B031-199D418B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764"/>
            <a:ext cx="10168467" cy="790816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addstudents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th-TH" dirty="0"/>
              <a:t>เพิ่มนักศึกษาจำนวนตั้งแต่ 2 คนขึ้นไป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93629EB-C120-4105-B869-2C2704E61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18141"/>
              </p:ext>
            </p:extLst>
          </p:nvPr>
        </p:nvGraphicFramePr>
        <p:xfrm>
          <a:off x="575735" y="1943580"/>
          <a:ext cx="110405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506070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04698585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518351018"/>
                    </a:ext>
                  </a:extLst>
                </a:gridCol>
                <a:gridCol w="2980267">
                  <a:extLst>
                    <a:ext uri="{9D8B030D-6E8A-4147-A177-3AD203B41FA5}">
                      <a16:colId xmlns:a16="http://schemas.microsoft.com/office/drawing/2014/main" val="1342254983"/>
                    </a:ext>
                  </a:extLst>
                </a:gridCol>
                <a:gridCol w="2878663">
                  <a:extLst>
                    <a:ext uri="{9D8B030D-6E8A-4147-A177-3AD203B41FA5}">
                      <a16:colId xmlns:a16="http://schemas.microsoft.com/office/drawing/2014/main" val="1306730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ลำดับที่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รหัสนักศึกษา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ชื่อนักศึกษา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en-AU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fname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นามสกุลนักศึกษา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en-AU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lname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เบอร์โทรศัพท์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en-AU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tel</a:t>
                      </a:r>
                      <a:r>
                        <a:rPr lang="en-AU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8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48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ฌัลล์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รุ่งเจริญ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0745871259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50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ปภาวี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ศรเดช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0845796321</a:t>
                      </a:r>
                      <a:endParaRPr lang="en-AU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9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27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5371-E48D-4EF5-B031-199D418B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763"/>
            <a:ext cx="4902201" cy="2437103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addstudents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th-TH" dirty="0"/>
              <a:t>เพิ่มนักศึกษาจำนวนตั้งแต่ 2 คนขึ้นไป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BD8F0-E106-4DA4-A8C0-F5DC3415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002659" cy="6858000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171823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593-924F-44B0-B2EC-C12B690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5371-E48D-4EF5-B031-199D418B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764"/>
            <a:ext cx="10168467" cy="433454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สร้าง 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addstudents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th-TH" dirty="0"/>
              <a:t>เพิ่มนักศึกษาจำนวนตั้งแต่ 2 คนขึ้นไป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1394-82AD-428E-ACBA-40A5E9D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CD01885-D36C-4ADF-ADE7-0C09BA455734}"/>
              </a:ext>
            </a:extLst>
          </p:cNvPr>
          <p:cNvSpPr txBox="1">
            <a:spLocks/>
          </p:cNvSpPr>
          <p:nvPr/>
        </p:nvSpPr>
        <p:spPr>
          <a:xfrm>
            <a:off x="7933465" y="3980683"/>
            <a:ext cx="3420335" cy="93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ผลลัพธ์จะแสดงข้อมูลนักศึกษาออกมาทั้งหมดรวมเป็น 7 คน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B388D-DDAD-4148-ABE0-40C02DEFC443}"/>
              </a:ext>
            </a:extLst>
          </p:cNvPr>
          <p:cNvSpPr/>
          <p:nvPr/>
        </p:nvSpPr>
        <p:spPr>
          <a:xfrm>
            <a:off x="1185334" y="1474288"/>
            <a:ext cx="640080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addstudents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get data from request body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stuArr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stuArr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stuFname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stuLname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stuTel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newStudent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stuFname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stuLname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stuTel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newStudent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5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en-AU" dirty="0"/>
              <a:t>Building a Simple API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Package  body-parser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GET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POST</a:t>
            </a:r>
          </a:p>
          <a:p>
            <a:pPr lvl="1"/>
            <a:r>
              <a:rPr lang="en-AU" dirty="0"/>
              <a:t>PUT</a:t>
            </a:r>
          </a:p>
          <a:p>
            <a:pPr lvl="1"/>
            <a:r>
              <a:rPr lang="en-AU" dirty="0"/>
              <a:t>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4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257AC6-3A84-4184-8130-462C297B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kern="1200" dirty="0">
                <a:solidFill>
                  <a:srgbClr val="FFFFFF"/>
                </a:solidFill>
              </a:rPr>
              <a:t>Building a Simple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7C7-A585-4CEA-969D-232A278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AU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88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6C23-2304-4CFF-92BE-05B568E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15D3-F183-4614-9AD0-03C5F472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2276235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th-TH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editstu</a:t>
            </a:r>
            <a:r>
              <a:rPr lang="en-AU" dirty="0">
                <a:solidFill>
                  <a:srgbClr val="FF0000"/>
                </a:solidFill>
              </a:rPr>
              <a:t>/:id </a:t>
            </a:r>
            <a:r>
              <a:rPr lang="th-TH" dirty="0"/>
              <a:t>แก้ไขข้อมูลนักศึกษา โดยรับข้อมูลรหัสนักศึกษาที่ต้องการแก้ไข</a:t>
            </a:r>
          </a:p>
          <a:p>
            <a:r>
              <a:rPr lang="th-TH" dirty="0"/>
              <a:t>ต้องการเปลี่ยนเบอร์โทรศัพท์ของนักศึกษารหัส 33 ให้เป็น 0834567890</a:t>
            </a:r>
            <a:endParaRPr lang="en-AU" dirty="0"/>
          </a:p>
          <a:p>
            <a:pPr lvl="1"/>
            <a:r>
              <a:rPr lang="th-TH" dirty="0"/>
              <a:t>ตรวจสอบก่อนว่า รหัสนักศึกษาที่รับเข้ามานั้นมีอยู่หรือไม่</a:t>
            </a:r>
          </a:p>
          <a:p>
            <a:pPr lvl="2"/>
            <a:r>
              <a:rPr lang="th-TH" dirty="0"/>
              <a:t>ถ้ามีรหัสนักศึกษาคนนี้อยู่ ให้ทำการปรับปรุงข้อมูลของนักศึกษา</a:t>
            </a:r>
          </a:p>
          <a:p>
            <a:pPr lvl="2"/>
            <a:r>
              <a:rPr lang="th-TH" dirty="0"/>
              <a:t>ถ้าไม่มีรหัสนักศึกษาคนนี้ ให้ส่ง</a:t>
            </a:r>
            <a:r>
              <a:rPr lang="en-AU" dirty="0"/>
              <a:t> HTTP Response </a:t>
            </a:r>
            <a:r>
              <a:rPr lang="th-TH" dirty="0"/>
              <a:t>เป็น 404 พร้อมทั้งแสดงข้อความว่าไม่พบรหัสนักศึกษานี้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A05BC-8D77-46BD-892C-889DC0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6C23-2304-4CFF-92BE-05B568E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15D3-F183-4614-9AD0-03C5F472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6"/>
            <a:ext cx="10515600" cy="455902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สร้าง </a:t>
            </a:r>
            <a:r>
              <a:rPr lang="th-TH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editstu</a:t>
            </a:r>
            <a:r>
              <a:rPr lang="en-AU" dirty="0">
                <a:solidFill>
                  <a:srgbClr val="FF0000"/>
                </a:solidFill>
              </a:rPr>
              <a:t>/:id </a:t>
            </a:r>
            <a:r>
              <a:rPr lang="th-TH" dirty="0"/>
              <a:t>แก้ไขข้อมูลนักศึกษา โดยรับข้อมูลรหัสนักศึกษาที่ต้องการแก้ไข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A05BC-8D77-46BD-892C-889DC0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C9FB1-16A5-49BF-BCB1-C4718139C93B}"/>
              </a:ext>
            </a:extLst>
          </p:cNvPr>
          <p:cNvSpPr/>
          <p:nvPr/>
        </p:nvSpPr>
        <p:spPr>
          <a:xfrm>
            <a:off x="690033" y="2161028"/>
            <a:ext cx="10811933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editstu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:/id'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69CD6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tel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status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ไม่พบรหัสนักศึกษานี้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th-T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   } 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5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6C23-2304-4CFF-92BE-05B568E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15D3-F183-4614-9AD0-03C5F472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4286693" cy="2058267"/>
          </a:xfrm>
        </p:spPr>
        <p:txBody>
          <a:bodyPr>
            <a:normAutofit/>
          </a:bodyPr>
          <a:lstStyle/>
          <a:p>
            <a:r>
              <a:rPr lang="th-TH" dirty="0"/>
              <a:t>สร้าง </a:t>
            </a:r>
            <a:r>
              <a:rPr lang="th-TH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editstu</a:t>
            </a:r>
            <a:r>
              <a:rPr lang="en-AU" dirty="0">
                <a:solidFill>
                  <a:srgbClr val="FF0000"/>
                </a:solidFill>
              </a:rPr>
              <a:t>/:id </a:t>
            </a:r>
            <a:r>
              <a:rPr lang="th-TH" dirty="0"/>
              <a:t>แก้ไขข้อมูลนักศึกษา โดยรับข้อมูลรหัสนักศึกษาที่ต้องการแก้ไข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A05BC-8D77-46BD-892C-889DC0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C74A9-3ED0-4F41-A10D-15568B04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46" y="2063647"/>
            <a:ext cx="6694082" cy="4574991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2220099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6C23-2304-4CFF-92BE-05B568E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15D3-F183-4614-9AD0-03C5F472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4286693" cy="2058267"/>
          </a:xfrm>
        </p:spPr>
        <p:txBody>
          <a:bodyPr>
            <a:normAutofit/>
          </a:bodyPr>
          <a:lstStyle/>
          <a:p>
            <a:r>
              <a:rPr lang="th-TH" dirty="0"/>
              <a:t>สร้าง </a:t>
            </a:r>
            <a:r>
              <a:rPr lang="th-TH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editstu</a:t>
            </a:r>
            <a:r>
              <a:rPr lang="en-AU" dirty="0">
                <a:solidFill>
                  <a:srgbClr val="FF0000"/>
                </a:solidFill>
              </a:rPr>
              <a:t>/:id </a:t>
            </a:r>
            <a:r>
              <a:rPr lang="th-TH" dirty="0"/>
              <a:t>แก้ไขข้อมูลนักศึกษา โดยรับข้อมูลรหัสนักศึกษาที่ต้องการแก้ไข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A05BC-8D77-46BD-892C-889DC0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3591B-F89E-4D18-959F-0FD3396F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62" y="0"/>
            <a:ext cx="6076950" cy="6572250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3860097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en-AU" dirty="0"/>
              <a:t>Building a Simple API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Package  body-parser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GET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POST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PUT</a:t>
            </a:r>
          </a:p>
          <a:p>
            <a:pPr lvl="1"/>
            <a:r>
              <a:rPr lang="en-AU" dirty="0"/>
              <a:t>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803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6C23-2304-4CFF-92BE-05B568E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15D3-F183-4614-9AD0-03C5F472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2276235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th-TH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deletestu</a:t>
            </a:r>
            <a:r>
              <a:rPr lang="en-AU" dirty="0">
                <a:solidFill>
                  <a:srgbClr val="FF0000"/>
                </a:solidFill>
              </a:rPr>
              <a:t>/:id </a:t>
            </a:r>
            <a:r>
              <a:rPr lang="th-TH" dirty="0"/>
              <a:t>ลบข้อมูลนักศึกษา โดยรับข้อมูลรหัสนักศึกษาที่ต้องการแก้ไข</a:t>
            </a:r>
          </a:p>
          <a:p>
            <a:r>
              <a:rPr lang="th-TH" dirty="0"/>
              <a:t>ต้องลบของนักศึกษารหัส 33</a:t>
            </a:r>
            <a:endParaRPr lang="en-AU" dirty="0"/>
          </a:p>
          <a:p>
            <a:pPr lvl="1"/>
            <a:r>
              <a:rPr lang="th-TH" dirty="0"/>
              <a:t>ตรวจสอบก่อนว่า รหัสนักศึกษาที่รับเข้ามานั้นมีอยู่หรือไม่</a:t>
            </a:r>
          </a:p>
          <a:p>
            <a:pPr lvl="2"/>
            <a:r>
              <a:rPr lang="th-TH" dirty="0"/>
              <a:t>ถ้ามีรหัสนักศึกษาคนนี้อยู่ ให้ทำลบข้อมูลของนักศึกษา</a:t>
            </a:r>
          </a:p>
          <a:p>
            <a:pPr lvl="2"/>
            <a:r>
              <a:rPr lang="th-TH" dirty="0"/>
              <a:t>ถ้าไม่มีรหัสนักศึกษาคนนี้ ให้ส่ง</a:t>
            </a:r>
            <a:r>
              <a:rPr lang="en-AU" dirty="0"/>
              <a:t> HTTP Response </a:t>
            </a:r>
            <a:r>
              <a:rPr lang="th-TH" dirty="0"/>
              <a:t>เป็น 404 พร้อมทั้งแสดงข้อความว่าไม่พบรหัสนักศึกษานี้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A05BC-8D77-46BD-892C-889DC0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708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6C23-2304-4CFF-92BE-05B568E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15D3-F183-4614-9AD0-03C5F472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6"/>
            <a:ext cx="10515600" cy="1080072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th-TH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deletestu</a:t>
            </a:r>
            <a:r>
              <a:rPr lang="en-AU" dirty="0">
                <a:solidFill>
                  <a:srgbClr val="FF0000"/>
                </a:solidFill>
              </a:rPr>
              <a:t>/:id </a:t>
            </a:r>
            <a:r>
              <a:rPr lang="th-TH" dirty="0"/>
              <a:t>ลบข้อมูลนักศึกษา โดยรับข้อมูลรหัสนักศึกษาที่ต้องการแก้ไข</a:t>
            </a:r>
          </a:p>
          <a:p>
            <a:r>
              <a:rPr lang="th-TH" dirty="0"/>
              <a:t>ต้องลบของนักศึกษารหัส 3</a:t>
            </a:r>
            <a:r>
              <a:rPr lang="en-AU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A05BC-8D77-46BD-892C-889DC0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36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8DFA9-681C-4BD9-A6EA-0CDF131E47BF}"/>
              </a:ext>
            </a:extLst>
          </p:cNvPr>
          <p:cNvSpPr/>
          <p:nvPr/>
        </p:nvSpPr>
        <p:spPr>
          <a:xfrm>
            <a:off x="604284" y="2458264"/>
            <a:ext cx="1098343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deletestu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/:id'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69CD6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index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stuId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index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status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ไม่พบรหัสนักศึกษานี้'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15558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6C23-2304-4CFF-92BE-05B568E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15D3-F183-4614-9AD0-03C5F472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6"/>
            <a:ext cx="10515600" cy="952482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สร้าง </a:t>
            </a:r>
            <a:r>
              <a:rPr lang="th-TH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deletestu</a:t>
            </a:r>
            <a:r>
              <a:rPr lang="en-AU" dirty="0">
                <a:solidFill>
                  <a:srgbClr val="FF0000"/>
                </a:solidFill>
              </a:rPr>
              <a:t>/:id </a:t>
            </a:r>
            <a:r>
              <a:rPr lang="th-TH" dirty="0"/>
              <a:t>ลบข้อมูลนักศึกษา โดยรับข้อมูลรหัสนักศึกษาที่ต้องการแก้ไข</a:t>
            </a:r>
          </a:p>
          <a:p>
            <a:r>
              <a:rPr lang="th-TH" dirty="0"/>
              <a:t>ตัวอย่างนี้ไม่ได้ระบุรหัสนักศึกษา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A05BC-8D77-46BD-892C-889DC0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A83BD-72CC-4366-91C8-873D7145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40" y="2015705"/>
            <a:ext cx="7509688" cy="4681673"/>
          </a:xfrm>
          <a:prstGeom prst="rect">
            <a:avLst/>
          </a:prstGeom>
          <a:solidFill>
            <a:schemeClr val="tx1"/>
          </a:solidFill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3179752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6C23-2304-4CFF-92BE-05B568E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15D3-F183-4614-9AD0-03C5F472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4828953" cy="2898239"/>
          </a:xfrm>
        </p:spPr>
        <p:txBody>
          <a:bodyPr>
            <a:normAutofit/>
          </a:bodyPr>
          <a:lstStyle/>
          <a:p>
            <a:r>
              <a:rPr lang="th-TH" dirty="0"/>
              <a:t>สร้าง </a:t>
            </a:r>
            <a:r>
              <a:rPr lang="th-TH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api</a:t>
            </a:r>
            <a:r>
              <a:rPr lang="en-AU" dirty="0">
                <a:solidFill>
                  <a:srgbClr val="FF0000"/>
                </a:solidFill>
              </a:rPr>
              <a:t>/</a:t>
            </a:r>
            <a:r>
              <a:rPr lang="en-AU" dirty="0" err="1">
                <a:solidFill>
                  <a:srgbClr val="FF0000"/>
                </a:solidFill>
              </a:rPr>
              <a:t>deletestu</a:t>
            </a:r>
            <a:r>
              <a:rPr lang="en-AU" dirty="0">
                <a:solidFill>
                  <a:srgbClr val="FF0000"/>
                </a:solidFill>
              </a:rPr>
              <a:t>/:id </a:t>
            </a:r>
            <a:r>
              <a:rPr lang="th-TH" dirty="0"/>
              <a:t>ลบข้อมูลนักศึกษา โดยรับข้อมูลรหัสนักศึกษาที่ต้องการแก้ไข</a:t>
            </a:r>
          </a:p>
          <a:p>
            <a:r>
              <a:rPr lang="th-TH" dirty="0"/>
              <a:t>ต้องลบของนักศึกษารหัส 33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A05BC-8D77-46BD-892C-889DC0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843BF-19CE-4532-934C-D578CFCE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166" y="0"/>
            <a:ext cx="5471795" cy="6858000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3289207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262636-8216-4AE0-B63B-4395CA65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th-TH" dirty="0"/>
              <a:t>แบบฝึกหัด</a:t>
            </a:r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A7784-7393-4091-B530-AE1E10F4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2FBB31-CDA8-4843-9F50-C37F811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34783-9F03-41B8-B743-24F3121D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916668"/>
          </a:xfrm>
        </p:spPr>
        <p:txBody>
          <a:bodyPr>
            <a:normAutofit/>
          </a:bodyPr>
          <a:lstStyle/>
          <a:p>
            <a:r>
              <a:rPr lang="en-AU" dirty="0"/>
              <a:t>Application Programming Interface (API)</a:t>
            </a:r>
          </a:p>
          <a:p>
            <a:pPr lvl="1"/>
            <a:r>
              <a:rPr lang="en-AU" dirty="0"/>
              <a:t>API</a:t>
            </a:r>
            <a:r>
              <a:rPr lang="th-TH" dirty="0"/>
              <a:t> เป็นตัวกลางที่ใช้ในการติดต่อสื่อสารระหว่างระบบหนึ่งกับอีกระบบหนึ่งในการร้องขอข้อมูล</a:t>
            </a:r>
            <a:endParaRPr lang="en-AU" dirty="0"/>
          </a:p>
        </p:txBody>
      </p:sp>
      <p:pic>
        <p:nvPicPr>
          <p:cNvPr id="6" name="Google Shape;522;p43">
            <a:extLst>
              <a:ext uri="{FF2B5EF4-FFF2-40B4-BE49-F238E27FC236}">
                <a16:creationId xmlns:a16="http://schemas.microsoft.com/office/drawing/2014/main" id="{CE6395EB-4C41-48B4-90E2-E0E0B4E939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3" y="2246732"/>
            <a:ext cx="10973994" cy="39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23;p43">
            <a:extLst>
              <a:ext uri="{FF2B5EF4-FFF2-40B4-BE49-F238E27FC236}">
                <a16:creationId xmlns:a16="http://schemas.microsoft.com/office/drawing/2014/main" id="{8706CCBA-8B38-489A-BB37-41B2E04B0C8D}"/>
              </a:ext>
            </a:extLst>
          </p:cNvPr>
          <p:cNvSpPr txBox="1"/>
          <p:nvPr/>
        </p:nvSpPr>
        <p:spPr>
          <a:xfrm>
            <a:off x="281334" y="6574993"/>
            <a:ext cx="7798232" cy="2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H Sarabun New" panose="020B0500040200020003" pitchFamily="34" charset="-34"/>
                <a:ea typeface="Proxima Nova"/>
                <a:cs typeface="TH Sarabun New" panose="020B0500040200020003" pitchFamily="34" charset="-34"/>
                <a:sym typeface="Proxima Nova"/>
              </a:rPr>
              <a:t>Reference: https://medium.com/aseladassanayake/exploratory-data-analysis-using-apis-5cee03894d52</a:t>
            </a:r>
            <a:endParaRPr dirty="0">
              <a:latin typeface="TH Sarabun New" panose="020B0500040200020003" pitchFamily="34" charset="-34"/>
              <a:ea typeface="Proxima Nova"/>
              <a:cs typeface="TH Sarabun New" panose="020B0500040200020003" pitchFamily="34" charset="-34"/>
              <a:sym typeface="Proxima Nov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29A80E-B571-4F49-8CB9-FC63A419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505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419B-71A8-4BB9-8D52-3F84F90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 </a:t>
            </a:r>
            <a:r>
              <a:rPr lang="en-AU" dirty="0"/>
              <a:t>Building a Simple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0091-67A3-43B3-85B5-62B05172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399050"/>
          </a:xfrm>
        </p:spPr>
        <p:txBody>
          <a:bodyPr/>
          <a:lstStyle/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api-exercise.js</a:t>
            </a:r>
          </a:p>
          <a:p>
            <a:r>
              <a:rPr lang="th-TH" dirty="0"/>
              <a:t>ให้นักศึกษาสร้าง</a:t>
            </a:r>
            <a:r>
              <a:rPr lang="en-AU" dirty="0"/>
              <a:t> </a:t>
            </a:r>
            <a:r>
              <a:rPr lang="en-AU" dirty="0" err="1"/>
              <a:t>api</a:t>
            </a:r>
            <a:r>
              <a:rPr lang="th-TH" dirty="0"/>
              <a:t> สำหรับ</a:t>
            </a:r>
            <a:r>
              <a:rPr lang="th-TH" dirty="0" err="1"/>
              <a:t>การทำ</a:t>
            </a:r>
            <a:r>
              <a:rPr lang="en-AU" dirty="0"/>
              <a:t> HTTP Request GET, POST, PUT</a:t>
            </a:r>
            <a:r>
              <a:rPr lang="th-TH" dirty="0"/>
              <a:t> และ</a:t>
            </a:r>
            <a:r>
              <a:rPr lang="en-AU" dirty="0"/>
              <a:t> DELETE</a:t>
            </a:r>
            <a:r>
              <a:rPr lang="th-TH" dirty="0"/>
              <a:t> สำหรับจัดการข้อมูลรถยนต์ โดยกำหนดให้ข้อมูลรถยนต์มีดังนี้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2D2B9-9AC5-4A0E-95ED-438C798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40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8F38EF-AF23-4C3B-BE9E-295B58A21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84014"/>
              </p:ext>
            </p:extLst>
          </p:nvPr>
        </p:nvGraphicFramePr>
        <p:xfrm>
          <a:off x="2032000" y="277724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27793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5174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3711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7681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รหัส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ยี่ห้อ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(brand)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รุ่น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ราคา</a:t>
                      </a:r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(price)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Camry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Vios</a:t>
                      </a:r>
                      <a:endParaRPr lang="en-AU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4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6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Civic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8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602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419B-71A8-4BB9-8D52-3F84F90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เฉลยแบบฝึกหัด </a:t>
            </a:r>
            <a:r>
              <a:rPr lang="en-AU" dirty="0"/>
              <a:t>Building a Simple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0091-67A3-43B3-85B5-62B05172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399050"/>
          </a:xfrm>
        </p:spPr>
        <p:txBody>
          <a:bodyPr/>
          <a:lstStyle/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api-exercise.js</a:t>
            </a:r>
          </a:p>
          <a:p>
            <a:r>
              <a:rPr lang="th-TH" dirty="0"/>
              <a:t>ให้นักศึกษาสร้าง</a:t>
            </a:r>
            <a:r>
              <a:rPr lang="en-AU" dirty="0"/>
              <a:t> </a:t>
            </a:r>
            <a:r>
              <a:rPr lang="en-AU" dirty="0" err="1"/>
              <a:t>api</a:t>
            </a:r>
            <a:r>
              <a:rPr lang="th-TH" dirty="0"/>
              <a:t> สำหรับ</a:t>
            </a:r>
            <a:r>
              <a:rPr lang="th-TH" dirty="0" err="1"/>
              <a:t>การทำ</a:t>
            </a:r>
            <a:r>
              <a:rPr lang="en-AU" dirty="0"/>
              <a:t> HTTP Request GET, POST, PUT</a:t>
            </a:r>
            <a:r>
              <a:rPr lang="th-TH" dirty="0"/>
              <a:t> และ</a:t>
            </a:r>
            <a:r>
              <a:rPr lang="en-AU" dirty="0"/>
              <a:t> DELETE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2D2B9-9AC5-4A0E-95ED-438C798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41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5145C-C29F-4007-B99D-2DDB1609CBC2}"/>
              </a:ext>
            </a:extLst>
          </p:cNvPr>
          <p:cNvSpPr/>
          <p:nvPr/>
        </p:nvSpPr>
        <p:spPr>
          <a:xfrm>
            <a:off x="919716" y="2459589"/>
            <a:ext cx="99006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express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8000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express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=[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'C001'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'brand'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'Toyota'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'model'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'Camry'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'price'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'1,450,000'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'C002'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'brand'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'Toyota'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'model'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Vios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'price'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'650,000'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'C003'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'brand'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'Honda'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'model'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'CR-V'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'price'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'1,500,000'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'C004'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'brand'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'Honda'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'model'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'Civic'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'price'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'850,000'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44E9F-0EB4-4986-B728-F570A8722634}"/>
              </a:ext>
            </a:extLst>
          </p:cNvPr>
          <p:cNvSpPr/>
          <p:nvPr/>
        </p:nvSpPr>
        <p:spPr>
          <a:xfrm>
            <a:off x="919716" y="5705405"/>
            <a:ext cx="990068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`Listening to request on port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04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419B-71A8-4BB9-8D52-3F84F90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เฉลยแบบฝึกหัด </a:t>
            </a:r>
            <a:r>
              <a:rPr lang="en-AU" dirty="0"/>
              <a:t>Building a Simple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0091-67A3-43B3-85B5-62B05172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399050"/>
          </a:xfrm>
        </p:spPr>
        <p:txBody>
          <a:bodyPr/>
          <a:lstStyle/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api-exercise.js</a:t>
            </a:r>
          </a:p>
          <a:p>
            <a:r>
              <a:rPr lang="th-TH" dirty="0"/>
              <a:t>ให้นักศึกษาสร้าง</a:t>
            </a:r>
            <a:r>
              <a:rPr lang="en-AU" dirty="0"/>
              <a:t> </a:t>
            </a:r>
            <a:r>
              <a:rPr lang="en-AU" dirty="0" err="1"/>
              <a:t>api</a:t>
            </a:r>
            <a:r>
              <a:rPr lang="th-TH" dirty="0"/>
              <a:t> สำหรับ</a:t>
            </a:r>
            <a:r>
              <a:rPr lang="th-TH" dirty="0" err="1"/>
              <a:t>การทำ</a:t>
            </a:r>
            <a:r>
              <a:rPr lang="en-AU" dirty="0"/>
              <a:t> HTTP Request GET, POST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2D2B9-9AC5-4A0E-95ED-438C798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42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3D847-BE6D-4379-8A33-F22B85BB87EB}"/>
              </a:ext>
            </a:extLst>
          </p:cNvPr>
          <p:cNvSpPr/>
          <p:nvPr/>
        </p:nvSpPr>
        <p:spPr>
          <a:xfrm>
            <a:off x="2516373" y="2315575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/car'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9900C-D6BA-44A7-8DCA-C8C1AC6ED234}"/>
              </a:ext>
            </a:extLst>
          </p:cNvPr>
          <p:cNvSpPr/>
          <p:nvPr/>
        </p:nvSpPr>
        <p:spPr>
          <a:xfrm>
            <a:off x="2516373" y="3619096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newcar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newCar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'brand'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brand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'model'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'price'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newCar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19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419B-71A8-4BB9-8D52-3F84F90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เฉลยแบบฝึกหัด </a:t>
            </a:r>
            <a:r>
              <a:rPr lang="en-AU" dirty="0"/>
              <a:t>Building a Simple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0091-67A3-43B3-85B5-62B05172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399050"/>
          </a:xfrm>
        </p:spPr>
        <p:txBody>
          <a:bodyPr/>
          <a:lstStyle/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api-exercise.js</a:t>
            </a:r>
          </a:p>
          <a:p>
            <a:r>
              <a:rPr lang="th-TH" dirty="0"/>
              <a:t>ให้นักศึกษาสร้าง</a:t>
            </a:r>
            <a:r>
              <a:rPr lang="en-AU" dirty="0"/>
              <a:t> </a:t>
            </a:r>
            <a:r>
              <a:rPr lang="en-AU" dirty="0" err="1"/>
              <a:t>api</a:t>
            </a:r>
            <a:r>
              <a:rPr lang="th-TH" dirty="0"/>
              <a:t> สำหรับ</a:t>
            </a:r>
            <a:r>
              <a:rPr lang="th-TH" dirty="0" err="1"/>
              <a:t>การทำ</a:t>
            </a:r>
            <a:r>
              <a:rPr lang="en-AU" dirty="0"/>
              <a:t> HTTP Request PUT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2D2B9-9AC5-4A0E-95ED-438C798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E58ED-9B35-4380-BC6A-9E22C55D8105}"/>
              </a:ext>
            </a:extLst>
          </p:cNvPr>
          <p:cNvSpPr/>
          <p:nvPr/>
        </p:nvSpPr>
        <p:spPr>
          <a:xfrm>
            <a:off x="1485013" y="2424821"/>
            <a:ext cx="870097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updatecar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/:id'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carId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!== 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'undefined'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carId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brand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brand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carId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carId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status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ไม่พบรหัสรถยนต์นี้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AU" dirty="0" err="1">
                <a:solidFill>
                  <a:srgbClr val="6A9955"/>
                </a:solidFill>
                <a:latin typeface="Consolas" panose="020B0609020204030204" pitchFamily="49" charset="0"/>
              </a:rPr>
              <a:t>res.send</a:t>
            </a:r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6A9955"/>
                </a:solidFill>
                <a:latin typeface="Consolas" panose="020B0609020204030204" pitchFamily="49" charset="0"/>
              </a:rPr>
              <a:t>carId</a:t>
            </a:r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);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2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419B-71A8-4BB9-8D52-3F84F90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เฉลยแบบฝึกหัด </a:t>
            </a:r>
            <a:r>
              <a:rPr lang="en-AU" dirty="0"/>
              <a:t>Building a Simple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0091-67A3-43B3-85B5-62B05172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399050"/>
          </a:xfrm>
        </p:spPr>
        <p:txBody>
          <a:bodyPr/>
          <a:lstStyle/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api-exercise.js</a:t>
            </a:r>
          </a:p>
          <a:p>
            <a:r>
              <a:rPr lang="th-TH" dirty="0"/>
              <a:t>ให้นักศึกษาสร้าง</a:t>
            </a:r>
            <a:r>
              <a:rPr lang="en-AU" dirty="0"/>
              <a:t> </a:t>
            </a:r>
            <a:r>
              <a:rPr lang="en-AU" dirty="0" err="1"/>
              <a:t>api</a:t>
            </a:r>
            <a:r>
              <a:rPr lang="th-TH" dirty="0"/>
              <a:t> สำหรับ</a:t>
            </a:r>
            <a:r>
              <a:rPr lang="th-TH" dirty="0" err="1"/>
              <a:t>การทำ</a:t>
            </a:r>
            <a:r>
              <a:rPr lang="en-AU" dirty="0"/>
              <a:t> HTTP Request DELETE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2D2B9-9AC5-4A0E-95ED-438C798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52B38-74BE-4E10-9C2A-850003686F2B}"/>
              </a:ext>
            </a:extLst>
          </p:cNvPr>
          <p:cNvSpPr/>
          <p:nvPr/>
        </p:nvSpPr>
        <p:spPr>
          <a:xfrm>
            <a:off x="1031359" y="2646150"/>
            <a:ext cx="95693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deletecar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/:id'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carId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!== 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'undefined'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index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carId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index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status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CE9178"/>
                </a:solidFill>
                <a:latin typeface="Consolas" panose="020B0609020204030204" pitchFamily="49" charset="0"/>
              </a:rPr>
              <a:t>ไม่พบรหัสรถยนต์นี้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cars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6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FD1C8-6F7A-49F2-B271-1D3CCC72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A35311-A6B3-48FA-8E0C-32421400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2059668"/>
          </a:xfrm>
        </p:spPr>
        <p:txBody>
          <a:bodyPr/>
          <a:lstStyle/>
          <a:p>
            <a:r>
              <a:rPr lang="th-TH" dirty="0"/>
              <a:t>การทำงานของ </a:t>
            </a:r>
            <a:r>
              <a:rPr lang="en-AU" dirty="0"/>
              <a:t>API</a:t>
            </a:r>
          </a:p>
          <a:p>
            <a:pPr lvl="1"/>
            <a:r>
              <a:rPr lang="th-TH" dirty="0"/>
              <a:t>อ่านข้อมูลที่เป็นรูปแบบ</a:t>
            </a:r>
            <a:r>
              <a:rPr lang="en-AU" dirty="0"/>
              <a:t> JSON file </a:t>
            </a:r>
            <a:r>
              <a:rPr lang="th-TH" dirty="0"/>
              <a:t>และส่งผ่านไปให้กับ </a:t>
            </a:r>
            <a:r>
              <a:rPr lang="en-AU" dirty="0"/>
              <a:t>JavaScript file</a:t>
            </a:r>
          </a:p>
          <a:p>
            <a:pPr lvl="1"/>
            <a:r>
              <a:rPr lang="th-TH" dirty="0"/>
              <a:t>จากนั้นส่งไปแสดงผลที่</a:t>
            </a:r>
            <a:r>
              <a:rPr lang="en-AU" dirty="0"/>
              <a:t> client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5C1F6E-B4FE-4878-A2A4-DA8B65EA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5</a:t>
            </a:fld>
            <a:endParaRPr lang="en-AU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87878F2-B2DA-4F12-9D42-076755DC6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90" y="3387896"/>
            <a:ext cx="1634684" cy="1634684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65A68E-0529-454A-A5D1-9DB66C672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25" y="3276138"/>
            <a:ext cx="1844843" cy="1844843"/>
          </a:xfrm>
          <a:prstGeom prst="rect">
            <a:avLst/>
          </a:prstGeom>
        </p:spPr>
      </p:pic>
      <p:sp>
        <p:nvSpPr>
          <p:cNvPr id="10" name="Google Shape;275;p28">
            <a:extLst>
              <a:ext uri="{FF2B5EF4-FFF2-40B4-BE49-F238E27FC236}">
                <a16:creationId xmlns:a16="http://schemas.microsoft.com/office/drawing/2014/main" id="{4C3F1EB1-3CD9-456B-ACA4-EDFCB1128183}"/>
              </a:ext>
            </a:extLst>
          </p:cNvPr>
          <p:cNvSpPr txBox="1"/>
          <p:nvPr/>
        </p:nvSpPr>
        <p:spPr>
          <a:xfrm>
            <a:off x="8576810" y="5182757"/>
            <a:ext cx="1662718" cy="72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00B05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Client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Web browser</a:t>
            </a:r>
            <a:endParaRPr sz="2400" b="1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pic>
        <p:nvPicPr>
          <p:cNvPr id="11" name="Google Shape;280;p28">
            <a:extLst>
              <a:ext uri="{FF2B5EF4-FFF2-40B4-BE49-F238E27FC236}">
                <a16:creationId xmlns:a16="http://schemas.microsoft.com/office/drawing/2014/main" id="{CC2DE639-F3C8-4D82-8D26-1075F3B061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3041" y="3176178"/>
            <a:ext cx="2388812" cy="20596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75;p28">
            <a:extLst>
              <a:ext uri="{FF2B5EF4-FFF2-40B4-BE49-F238E27FC236}">
                <a16:creationId xmlns:a16="http://schemas.microsoft.com/office/drawing/2014/main" id="{84185968-DD15-4C74-972B-CB2C3C77DCC6}"/>
              </a:ext>
            </a:extLst>
          </p:cNvPr>
          <p:cNvSpPr txBox="1"/>
          <p:nvPr/>
        </p:nvSpPr>
        <p:spPr>
          <a:xfrm>
            <a:off x="4817891" y="5235845"/>
            <a:ext cx="1634683" cy="62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 i="0" u="none" strike="noStrike" cap="none" dirty="0">
                <a:solidFill>
                  <a:srgbClr val="00B05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JavaScript File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 dirty="0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index.js</a:t>
            </a:r>
            <a:endParaRPr sz="2400" b="1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13" name="Google Shape;275;p28">
            <a:extLst>
              <a:ext uri="{FF2B5EF4-FFF2-40B4-BE49-F238E27FC236}">
                <a16:creationId xmlns:a16="http://schemas.microsoft.com/office/drawing/2014/main" id="{0E5DA92F-D47E-463C-8196-74F752CF3D65}"/>
              </a:ext>
            </a:extLst>
          </p:cNvPr>
          <p:cNvSpPr txBox="1"/>
          <p:nvPr/>
        </p:nvSpPr>
        <p:spPr>
          <a:xfrm>
            <a:off x="1220004" y="5235845"/>
            <a:ext cx="1634683" cy="7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 i="0" u="none" strike="noStrike" cap="none" dirty="0">
                <a:solidFill>
                  <a:srgbClr val="00B05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JSON File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 dirty="0" err="1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data.json</a:t>
            </a:r>
            <a:endParaRPr sz="2400" b="1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F06A93-5F57-40B4-A4D5-65CB2DB64546}"/>
              </a:ext>
            </a:extLst>
          </p:cNvPr>
          <p:cNvSpPr/>
          <p:nvPr/>
        </p:nvSpPr>
        <p:spPr>
          <a:xfrm>
            <a:off x="3380874" y="3994484"/>
            <a:ext cx="1046747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F2000-7839-486A-ADBD-EE35B9C63FC8}"/>
              </a:ext>
            </a:extLst>
          </p:cNvPr>
          <p:cNvSpPr/>
          <p:nvPr/>
        </p:nvSpPr>
        <p:spPr>
          <a:xfrm>
            <a:off x="6962274" y="4031633"/>
            <a:ext cx="1046747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19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74D2-0308-4E43-A186-78BC64A9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DB95-1E54-4116-8C60-9210AD19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5461000" cy="5041001"/>
          </a:xfrm>
        </p:spPr>
        <p:txBody>
          <a:bodyPr/>
          <a:lstStyle/>
          <a:p>
            <a:r>
              <a:rPr lang="th-TH" dirty="0"/>
              <a:t>สร้าง</a:t>
            </a:r>
            <a:r>
              <a:rPr lang="th-TH" dirty="0" err="1"/>
              <a:t>โฟล์เดอร์</a:t>
            </a:r>
            <a:r>
              <a:rPr lang="th-TH" dirty="0"/>
              <a:t> 04</a:t>
            </a:r>
            <a:r>
              <a:rPr lang="en-AU" dirty="0"/>
              <a:t> </a:t>
            </a:r>
            <a:r>
              <a:rPr lang="th-TH" dirty="0"/>
              <a:t>และสร้างโปรเจคชื่อ</a:t>
            </a:r>
            <a:r>
              <a:rPr lang="en-AU" dirty="0"/>
              <a:t> </a:t>
            </a:r>
            <a:r>
              <a:rPr lang="en-AU" dirty="0" err="1"/>
              <a:t>simple_api</a:t>
            </a:r>
            <a:endParaRPr lang="th-TH" dirty="0"/>
          </a:p>
          <a:p>
            <a:pPr lvl="1"/>
            <a:r>
              <a:rPr lang="th-TH" dirty="0"/>
              <a:t>เปิด </a:t>
            </a:r>
            <a:r>
              <a:rPr lang="en-AU" dirty="0"/>
              <a:t>Administrator Command Prompt</a:t>
            </a:r>
          </a:p>
          <a:p>
            <a:pPr lvl="1"/>
            <a:r>
              <a:rPr lang="th-TH" dirty="0"/>
              <a:t>เข้าไปใน</a:t>
            </a:r>
            <a:r>
              <a:rPr lang="en-AU" dirty="0"/>
              <a:t> folder IT357Backend\04</a:t>
            </a:r>
          </a:p>
          <a:p>
            <a:pPr lvl="1"/>
            <a:r>
              <a:rPr lang="th-TH" dirty="0"/>
              <a:t>พิมพ์คำสั่ง</a:t>
            </a:r>
            <a:r>
              <a:rPr lang="en-AU" dirty="0"/>
              <a:t> express </a:t>
            </a:r>
            <a:r>
              <a:rPr lang="en-AU" dirty="0" err="1"/>
              <a:t>simple_api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10D2A-8B46-44F5-B022-E4D57A79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07B22-8257-47AF-9AB4-C890DECF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0646"/>
            <a:ext cx="6051708" cy="57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2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F6C9-51D1-4BB4-B330-DA3F89E9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Simple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9961-8C14-4EE2-B146-68EFE46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3784600" cy="5041001"/>
          </a:xfrm>
        </p:spPr>
        <p:txBody>
          <a:bodyPr/>
          <a:lstStyle/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simple_api</a:t>
            </a:r>
            <a:endParaRPr lang="en-AU" dirty="0"/>
          </a:p>
          <a:p>
            <a:r>
              <a:rPr lang="th-TH" dirty="0"/>
              <a:t>เริ่มต้นโปรเจค โดยใช้คำสั่ง</a:t>
            </a:r>
          </a:p>
          <a:p>
            <a:pPr lvl="1"/>
            <a:r>
              <a:rPr lang="en-AU" dirty="0" err="1"/>
              <a:t>npm</a:t>
            </a:r>
            <a:r>
              <a:rPr lang="en-AU" dirty="0"/>
              <a:t> </a:t>
            </a:r>
            <a:r>
              <a:rPr lang="en-AU" dirty="0" err="1"/>
              <a:t>init</a:t>
            </a:r>
            <a:r>
              <a:rPr lang="en-AU" dirty="0"/>
              <a:t> --yes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1724C-4A6E-4790-8B0A-1E6AE0B7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B8600-7565-4E52-8DC3-61DD6B9B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06" y="1152764"/>
            <a:ext cx="74676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1CD863-73DC-4147-8289-DF1A6362E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 dirty="0"/>
              <a:t>Install Package body-parser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C9EE-E3CD-4B8C-8BE5-5A249389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61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79B3-C0DF-40D0-AEAC-966A294F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Package body-parser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A46D-3F83-4889-BBD4-D125EBBA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2623369"/>
          </a:xfrm>
        </p:spPr>
        <p:txBody>
          <a:bodyPr/>
          <a:lstStyle/>
          <a:p>
            <a:r>
              <a:rPr lang="th-TH" dirty="0"/>
              <a:t>ในกรณีที่ต้องการส่งข้อมูลไปยังส่วน</a:t>
            </a:r>
            <a:r>
              <a:rPr lang="en-AU" dirty="0"/>
              <a:t> Body</a:t>
            </a:r>
            <a:r>
              <a:rPr lang="th-TH" dirty="0"/>
              <a:t> ของ</a:t>
            </a:r>
            <a:r>
              <a:rPr lang="en-AU" dirty="0"/>
              <a:t> HTTP Request</a:t>
            </a:r>
            <a:r>
              <a:rPr lang="th-TH" dirty="0"/>
              <a:t> ควรมีการติดตั้งโมดูลเพิ่มเติม</a:t>
            </a:r>
          </a:p>
          <a:p>
            <a:r>
              <a:rPr lang="th-TH" dirty="0"/>
              <a:t>โมดูล </a:t>
            </a:r>
            <a:r>
              <a:rPr lang="en-AU" dirty="0"/>
              <a:t>body-parser </a:t>
            </a:r>
            <a:r>
              <a:rPr lang="th-TH" dirty="0"/>
              <a:t>ทำหน้าที่เป็น</a:t>
            </a:r>
            <a:r>
              <a:rPr lang="en-AU" dirty="0"/>
              <a:t> middleware</a:t>
            </a:r>
            <a:r>
              <a:rPr lang="th-TH" dirty="0"/>
              <a:t> ที่อนุญาตให้ใช้งานข้อมูลที่อยู่ใน</a:t>
            </a:r>
            <a:r>
              <a:rPr lang="en-AU" dirty="0"/>
              <a:t> body</a:t>
            </a:r>
            <a:r>
              <a:rPr lang="th-TH" dirty="0"/>
              <a:t> ของ</a:t>
            </a:r>
            <a:r>
              <a:rPr lang="en-AU" dirty="0"/>
              <a:t> HTTP Request</a:t>
            </a:r>
            <a:r>
              <a:rPr lang="th-TH" dirty="0"/>
              <a:t> โดยการส่งผ่านค่า</a:t>
            </a:r>
            <a:r>
              <a:rPr lang="en-AU" dirty="0"/>
              <a:t> json</a:t>
            </a:r>
            <a:r>
              <a:rPr lang="th-TH" dirty="0"/>
              <a:t> และ </a:t>
            </a:r>
            <a:r>
              <a:rPr lang="en-AU" dirty="0" err="1"/>
              <a:t>urlencode</a:t>
            </a:r>
            <a:r>
              <a:rPr lang="th-TH" dirty="0"/>
              <a:t> ไปยัง </a:t>
            </a:r>
            <a:r>
              <a:rPr lang="en-AU" dirty="0"/>
              <a:t>middleware</a:t>
            </a:r>
            <a:endParaRPr lang="th-TH" dirty="0"/>
          </a:p>
          <a:p>
            <a:r>
              <a:rPr lang="th-TH" dirty="0"/>
              <a:t>คำสั่งที่ใช้ในการติดตั้งใน</a:t>
            </a:r>
            <a:r>
              <a:rPr lang="en-AU" dirty="0"/>
              <a:t> folder 04\</a:t>
            </a:r>
            <a:r>
              <a:rPr lang="en-AU" dirty="0" err="1"/>
              <a:t>simple_api</a:t>
            </a:r>
            <a:endParaRPr lang="th-TH" dirty="0"/>
          </a:p>
          <a:p>
            <a:pPr lvl="1"/>
            <a:r>
              <a:rPr lang="en-AU" dirty="0" err="1"/>
              <a:t>npm</a:t>
            </a:r>
            <a:r>
              <a:rPr lang="th-TH" dirty="0"/>
              <a:t> </a:t>
            </a:r>
            <a:r>
              <a:rPr lang="en-AU" dirty="0" err="1"/>
              <a:t>i</a:t>
            </a:r>
            <a:r>
              <a:rPr lang="en-AU" dirty="0"/>
              <a:t> body-parser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DF77-9E0B-4C55-8B35-1BB576B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D4185-F2B3-4AEB-B4ED-7D327FE6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61" y="3914775"/>
            <a:ext cx="7806196" cy="22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3406</Words>
  <Application>Microsoft Office PowerPoint</Application>
  <PresentationFormat>Widescreen</PresentationFormat>
  <Paragraphs>466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Sarabun</vt:lpstr>
      <vt:lpstr>TH Sarabun New</vt:lpstr>
      <vt:lpstr>Office Theme</vt:lpstr>
      <vt:lpstr>IT375</vt:lpstr>
      <vt:lpstr>Outline</vt:lpstr>
      <vt:lpstr>Building a Simple API</vt:lpstr>
      <vt:lpstr>API</vt:lpstr>
      <vt:lpstr>API</vt:lpstr>
      <vt:lpstr>Building a Simple API</vt:lpstr>
      <vt:lpstr>Building a Simple API</vt:lpstr>
      <vt:lpstr>Install Package body-parser</vt:lpstr>
      <vt:lpstr>Install Package body-parser</vt:lpstr>
      <vt:lpstr>Outline</vt:lpstr>
      <vt:lpstr>Building a Simple API</vt:lpstr>
      <vt:lpstr>Building a Simple API</vt:lpstr>
      <vt:lpstr>Building a Simple API</vt:lpstr>
      <vt:lpstr>Building a Simple API: GET</vt:lpstr>
      <vt:lpstr>Building a Simple API: GET with Query String</vt:lpstr>
      <vt:lpstr>Building a Simple API: GET with Query String</vt:lpstr>
      <vt:lpstr>Building a Simple API: GET with Query String</vt:lpstr>
      <vt:lpstr>Building a Simple API: GET with Query String</vt:lpstr>
      <vt:lpstr>Building a Simple API: GET with Query String</vt:lpstr>
      <vt:lpstr>Building a Simple API: GET with Query String</vt:lpstr>
      <vt:lpstr>Building a Simple API: GET with parameter</vt:lpstr>
      <vt:lpstr>Outline</vt:lpstr>
      <vt:lpstr>Building a Simple API: POST</vt:lpstr>
      <vt:lpstr>Building a Simple API: POST</vt:lpstr>
      <vt:lpstr>Building a Simple API: POST</vt:lpstr>
      <vt:lpstr>Building a Simple API: POST</vt:lpstr>
      <vt:lpstr>Building a Simple API: POST</vt:lpstr>
      <vt:lpstr>Building a Simple API: POST</vt:lpstr>
      <vt:lpstr>Outline</vt:lpstr>
      <vt:lpstr>Building a Simple API: PUT</vt:lpstr>
      <vt:lpstr>Building a Simple API: PUT</vt:lpstr>
      <vt:lpstr>Building a Simple API: PUT</vt:lpstr>
      <vt:lpstr>Building a Simple API: PUT</vt:lpstr>
      <vt:lpstr>Outline</vt:lpstr>
      <vt:lpstr>Building a Simple API: DELETE</vt:lpstr>
      <vt:lpstr>Building a Simple API: DELETE</vt:lpstr>
      <vt:lpstr>Building a Simple API: DELETE</vt:lpstr>
      <vt:lpstr>Building a Simple API: DELETE</vt:lpstr>
      <vt:lpstr>แบบฝึกหัด</vt:lpstr>
      <vt:lpstr>แบบฝึกหัด Building a Simple API</vt:lpstr>
      <vt:lpstr>เฉลยแบบฝึกหัด Building a Simple API</vt:lpstr>
      <vt:lpstr>เฉลยแบบฝึกหัด Building a Simple API</vt:lpstr>
      <vt:lpstr>เฉลยแบบฝึกหัด Building a Simple API</vt:lpstr>
      <vt:lpstr>เฉลยแบบฝึกหัด Building a Simple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IT375</dc:title>
  <dc:creator>Ratchakoon Pruengkarn</dc:creator>
  <cp:lastModifiedBy>Ratchakoon Pruengkarn</cp:lastModifiedBy>
  <cp:revision>43</cp:revision>
  <dcterms:created xsi:type="dcterms:W3CDTF">2020-05-16T12:05:40Z</dcterms:created>
  <dcterms:modified xsi:type="dcterms:W3CDTF">2020-08-27T06:06:42Z</dcterms:modified>
</cp:coreProperties>
</file>