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87" r:id="rId4"/>
    <p:sldId id="258" r:id="rId5"/>
    <p:sldId id="375" r:id="rId6"/>
    <p:sldId id="378" r:id="rId7"/>
    <p:sldId id="259" r:id="rId8"/>
    <p:sldId id="260" r:id="rId9"/>
    <p:sldId id="265" r:id="rId10"/>
    <p:sldId id="376" r:id="rId11"/>
    <p:sldId id="377" r:id="rId12"/>
    <p:sldId id="261" r:id="rId13"/>
    <p:sldId id="263" r:id="rId14"/>
    <p:sldId id="382" r:id="rId15"/>
    <p:sldId id="271" r:id="rId16"/>
    <p:sldId id="267" r:id="rId17"/>
    <p:sldId id="268" r:id="rId18"/>
    <p:sldId id="269" r:id="rId19"/>
    <p:sldId id="270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74" r:id="rId28"/>
    <p:sldId id="281" r:id="rId29"/>
    <p:sldId id="282" r:id="rId30"/>
    <p:sldId id="280" r:id="rId31"/>
    <p:sldId id="284" r:id="rId32"/>
    <p:sldId id="285" r:id="rId33"/>
    <p:sldId id="286" r:id="rId34"/>
    <p:sldId id="290" r:id="rId35"/>
    <p:sldId id="288" r:id="rId36"/>
    <p:sldId id="289" r:id="rId37"/>
    <p:sldId id="291" r:id="rId38"/>
    <p:sldId id="292" r:id="rId39"/>
    <p:sldId id="295" r:id="rId40"/>
    <p:sldId id="294" r:id="rId41"/>
    <p:sldId id="296" r:id="rId42"/>
    <p:sldId id="297" r:id="rId43"/>
    <p:sldId id="298" r:id="rId44"/>
    <p:sldId id="299" r:id="rId45"/>
    <p:sldId id="383" r:id="rId46"/>
    <p:sldId id="384" r:id="rId47"/>
    <p:sldId id="379" r:id="rId48"/>
    <p:sldId id="324" r:id="rId49"/>
    <p:sldId id="322" r:id="rId50"/>
    <p:sldId id="380" r:id="rId51"/>
    <p:sldId id="323" r:id="rId52"/>
    <p:sldId id="385" r:id="rId53"/>
    <p:sldId id="333" r:id="rId54"/>
    <p:sldId id="335" r:id="rId55"/>
    <p:sldId id="329" r:id="rId56"/>
    <p:sldId id="386" r:id="rId57"/>
    <p:sldId id="334" r:id="rId58"/>
    <p:sldId id="332" r:id="rId59"/>
    <p:sldId id="336" r:id="rId60"/>
    <p:sldId id="337" r:id="rId61"/>
    <p:sldId id="338" r:id="rId62"/>
    <p:sldId id="340" r:id="rId63"/>
    <p:sldId id="387" r:id="rId64"/>
    <p:sldId id="343" r:id="rId65"/>
    <p:sldId id="344" r:id="rId66"/>
    <p:sldId id="388" r:id="rId67"/>
    <p:sldId id="345" r:id="rId68"/>
    <p:sldId id="346" r:id="rId69"/>
    <p:sldId id="347" r:id="rId70"/>
    <p:sldId id="348" r:id="rId71"/>
    <p:sldId id="359" r:id="rId72"/>
    <p:sldId id="349" r:id="rId73"/>
    <p:sldId id="350" r:id="rId74"/>
    <p:sldId id="351" r:id="rId75"/>
    <p:sldId id="389" r:id="rId76"/>
    <p:sldId id="360" r:id="rId77"/>
    <p:sldId id="361" r:id="rId78"/>
    <p:sldId id="364" r:id="rId79"/>
    <p:sldId id="366" r:id="rId80"/>
    <p:sldId id="365" r:id="rId81"/>
    <p:sldId id="390" r:id="rId82"/>
    <p:sldId id="370" r:id="rId83"/>
    <p:sldId id="371" r:id="rId84"/>
    <p:sldId id="372" r:id="rId85"/>
    <p:sldId id="391" r:id="rId86"/>
    <p:sldId id="39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CC66FF"/>
    <a:srgbClr val="EB8731"/>
    <a:srgbClr val="CC3300"/>
    <a:srgbClr val="993300"/>
    <a:srgbClr val="A50021"/>
    <a:srgbClr val="3CB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268" autoAdjust="0"/>
  </p:normalViewPr>
  <p:slideViewPr>
    <p:cSldViewPr snapToGrid="0">
      <p:cViewPr varScale="1">
        <p:scale>
          <a:sx n="79" d="100"/>
          <a:sy n="79" d="100"/>
        </p:scale>
        <p:origin x="16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svg"/><Relationship Id="rId1" Type="http://schemas.openxmlformats.org/officeDocument/2006/relationships/image" Target="../media/image5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svg"/><Relationship Id="rId1" Type="http://schemas.openxmlformats.org/officeDocument/2006/relationships/image" Target="../media/image5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DB9F0-E6EE-447E-9252-B8DD05E846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ABA7B81-17C4-4EB8-9756-DF747EBF0C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To introduce the </a:t>
          </a:r>
          <a:r>
            <a:rPr lang="en-AU" dirty="0">
              <a:solidFill>
                <a:srgbClr val="FF0000"/>
              </a:solidFill>
            </a:rPr>
            <a:t>fundamental</a:t>
          </a:r>
          <a:r>
            <a:rPr lang="en-AU" dirty="0"/>
            <a:t> vocabulary and concepts of machine learning.</a:t>
          </a:r>
          <a:endParaRPr lang="en-US" dirty="0"/>
        </a:p>
      </dgm:t>
    </dgm:pt>
    <dgm:pt modelId="{557E2BA4-B30F-47AC-A001-D36ADDF01224}" type="parTrans" cxnId="{280D89B4-3776-44C9-B1BB-6FD5536A9C41}">
      <dgm:prSet/>
      <dgm:spPr/>
      <dgm:t>
        <a:bodyPr/>
        <a:lstStyle/>
        <a:p>
          <a:endParaRPr lang="en-US"/>
        </a:p>
      </dgm:t>
    </dgm:pt>
    <dgm:pt modelId="{D2F6ABFA-44E9-4AC8-86F8-76F830ECFA61}" type="sibTrans" cxnId="{280D89B4-3776-44C9-B1BB-6FD5536A9C41}">
      <dgm:prSet/>
      <dgm:spPr/>
      <dgm:t>
        <a:bodyPr/>
        <a:lstStyle/>
        <a:p>
          <a:endParaRPr lang="en-US"/>
        </a:p>
      </dgm:t>
    </dgm:pt>
    <dgm:pt modelId="{952B7931-A997-4F8F-8D82-5AA7CE9561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To introduce the </a:t>
          </a:r>
          <a:r>
            <a:rPr lang="en-AU" dirty="0">
              <a:solidFill>
                <a:srgbClr val="FF0000"/>
              </a:solidFill>
            </a:rPr>
            <a:t>Scikit-Learn</a:t>
          </a:r>
          <a:r>
            <a:rPr lang="en-AU" dirty="0"/>
            <a:t> API and show some examples of its use </a:t>
          </a:r>
          <a:br>
            <a:rPr lang="en-AU" dirty="0"/>
          </a:br>
          <a:endParaRPr lang="en-US" dirty="0"/>
        </a:p>
      </dgm:t>
    </dgm:pt>
    <dgm:pt modelId="{F4169CBD-EDA0-4403-9356-180CD4DE5D0F}" type="parTrans" cxnId="{F8F718B2-C5ED-4910-BF09-8FE884B42A81}">
      <dgm:prSet/>
      <dgm:spPr/>
      <dgm:t>
        <a:bodyPr/>
        <a:lstStyle/>
        <a:p>
          <a:endParaRPr lang="en-US"/>
        </a:p>
      </dgm:t>
    </dgm:pt>
    <dgm:pt modelId="{82AC768F-3101-40B3-BD24-A025F0566B2F}" type="sibTrans" cxnId="{F8F718B2-C5ED-4910-BF09-8FE884B42A81}">
      <dgm:prSet/>
      <dgm:spPr/>
      <dgm:t>
        <a:bodyPr/>
        <a:lstStyle/>
        <a:p>
          <a:endParaRPr lang="en-US"/>
        </a:p>
      </dgm:t>
    </dgm:pt>
    <dgm:pt modelId="{1906F35C-E79C-4C23-ADF3-BC6B0A17EF86}" type="pres">
      <dgm:prSet presAssocID="{F7EDB9F0-E6EE-447E-9252-B8DD05E84657}" presName="root" presStyleCnt="0">
        <dgm:presLayoutVars>
          <dgm:dir/>
          <dgm:resizeHandles val="exact"/>
        </dgm:presLayoutVars>
      </dgm:prSet>
      <dgm:spPr/>
    </dgm:pt>
    <dgm:pt modelId="{3B9DB63C-A6CD-47F1-A74B-35225D5DB7D1}" type="pres">
      <dgm:prSet presAssocID="{7ABA7B81-17C4-4EB8-9756-DF747EBF0C1B}" presName="compNode" presStyleCnt="0"/>
      <dgm:spPr/>
    </dgm:pt>
    <dgm:pt modelId="{C8D5A4DE-DCBB-4730-96E7-0E615B4979FB}" type="pres">
      <dgm:prSet presAssocID="{7ABA7B81-17C4-4EB8-9756-DF747EBF0C1B}" presName="iconBgRect" presStyleLbl="bgShp" presStyleIdx="0" presStyleCnt="2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prstGeom prst="round2DiagRect">
          <a:avLst>
            <a:gd name="adj1" fmla="val 29727"/>
            <a:gd name="adj2" fmla="val 0"/>
          </a:avLst>
        </a:prstGeom>
      </dgm:spPr>
    </dgm:pt>
    <dgm:pt modelId="{E536EBDB-7EC2-48F2-9572-9DC120327D27}" type="pres">
      <dgm:prSet presAssocID="{7ABA7B81-17C4-4EB8-9756-DF747EBF0C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762804D-D98A-4F38-A902-78F856413C51}" type="pres">
      <dgm:prSet presAssocID="{7ABA7B81-17C4-4EB8-9756-DF747EBF0C1B}" presName="spaceRect" presStyleCnt="0"/>
      <dgm:spPr/>
    </dgm:pt>
    <dgm:pt modelId="{DD7191F0-97F5-450E-A888-355105AB83ED}" type="pres">
      <dgm:prSet presAssocID="{7ABA7B81-17C4-4EB8-9756-DF747EBF0C1B}" presName="textRect" presStyleLbl="revTx" presStyleIdx="0" presStyleCnt="2">
        <dgm:presLayoutVars>
          <dgm:chMax val="1"/>
          <dgm:chPref val="1"/>
        </dgm:presLayoutVars>
      </dgm:prSet>
      <dgm:spPr/>
    </dgm:pt>
    <dgm:pt modelId="{E24AC69C-139F-463B-9B42-39A394D8C274}" type="pres">
      <dgm:prSet presAssocID="{D2F6ABFA-44E9-4AC8-86F8-76F830ECFA61}" presName="sibTrans" presStyleCnt="0"/>
      <dgm:spPr/>
    </dgm:pt>
    <dgm:pt modelId="{48F735B2-E029-4F35-8E57-AD1926C81CD0}" type="pres">
      <dgm:prSet presAssocID="{952B7931-A997-4F8F-8D82-5AA7CE956111}" presName="compNode" presStyleCnt="0"/>
      <dgm:spPr/>
    </dgm:pt>
    <dgm:pt modelId="{21079C0B-59E5-41A3-B39D-77E15683B8EF}" type="pres">
      <dgm:prSet presAssocID="{952B7931-A997-4F8F-8D82-5AA7CE956111}" presName="iconBgRect" presStyleLbl="bgShp" presStyleIdx="1" presStyleCnt="2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prstGeom prst="round2DiagRect">
          <a:avLst>
            <a:gd name="adj1" fmla="val 29727"/>
            <a:gd name="adj2" fmla="val 0"/>
          </a:avLst>
        </a:prstGeom>
      </dgm:spPr>
    </dgm:pt>
    <dgm:pt modelId="{B1D02D09-4C25-42A2-82ED-78A4053E30DA}" type="pres">
      <dgm:prSet presAssocID="{952B7931-A997-4F8F-8D82-5AA7CE956111}" presName="iconRect" presStyleLbl="node1" presStyleIdx="1" presStyleCnt="2" custScaleX="146160" custScaleY="1555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21570365-79BF-41A0-AF5D-320CCCCA216D}" type="pres">
      <dgm:prSet presAssocID="{952B7931-A997-4F8F-8D82-5AA7CE956111}" presName="spaceRect" presStyleCnt="0"/>
      <dgm:spPr/>
    </dgm:pt>
    <dgm:pt modelId="{CB1F50D0-1208-4F8F-8A8C-D81085A81626}" type="pres">
      <dgm:prSet presAssocID="{952B7931-A997-4F8F-8D82-5AA7CE95611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5F23A1D-30D6-49BC-BBD8-ACABD6E5575E}" type="presOf" srcId="{7ABA7B81-17C4-4EB8-9756-DF747EBF0C1B}" destId="{DD7191F0-97F5-450E-A888-355105AB83ED}" srcOrd="0" destOrd="0" presId="urn:microsoft.com/office/officeart/2018/5/layout/IconLeafLabelList"/>
    <dgm:cxn modelId="{6BE74668-5B62-4583-88D7-626FB947B137}" type="presOf" srcId="{952B7931-A997-4F8F-8D82-5AA7CE956111}" destId="{CB1F50D0-1208-4F8F-8A8C-D81085A81626}" srcOrd="0" destOrd="0" presId="urn:microsoft.com/office/officeart/2018/5/layout/IconLeafLabelList"/>
    <dgm:cxn modelId="{F8F718B2-C5ED-4910-BF09-8FE884B42A81}" srcId="{F7EDB9F0-E6EE-447E-9252-B8DD05E84657}" destId="{952B7931-A997-4F8F-8D82-5AA7CE956111}" srcOrd="1" destOrd="0" parTransId="{F4169CBD-EDA0-4403-9356-180CD4DE5D0F}" sibTransId="{82AC768F-3101-40B3-BD24-A025F0566B2F}"/>
    <dgm:cxn modelId="{280D89B4-3776-44C9-B1BB-6FD5536A9C41}" srcId="{F7EDB9F0-E6EE-447E-9252-B8DD05E84657}" destId="{7ABA7B81-17C4-4EB8-9756-DF747EBF0C1B}" srcOrd="0" destOrd="0" parTransId="{557E2BA4-B30F-47AC-A001-D36ADDF01224}" sibTransId="{D2F6ABFA-44E9-4AC8-86F8-76F830ECFA61}"/>
    <dgm:cxn modelId="{6B6F9BDF-C204-4C1E-BC8D-8FCC6F113E95}" type="presOf" srcId="{F7EDB9F0-E6EE-447E-9252-B8DD05E84657}" destId="{1906F35C-E79C-4C23-ADF3-BC6B0A17EF86}" srcOrd="0" destOrd="0" presId="urn:microsoft.com/office/officeart/2018/5/layout/IconLeafLabelList"/>
    <dgm:cxn modelId="{BB2889C2-63BB-4579-809D-17FA8617814A}" type="presParOf" srcId="{1906F35C-E79C-4C23-ADF3-BC6B0A17EF86}" destId="{3B9DB63C-A6CD-47F1-A74B-35225D5DB7D1}" srcOrd="0" destOrd="0" presId="urn:microsoft.com/office/officeart/2018/5/layout/IconLeafLabelList"/>
    <dgm:cxn modelId="{837FC675-D79B-4880-9A00-D32AB16F8413}" type="presParOf" srcId="{3B9DB63C-A6CD-47F1-A74B-35225D5DB7D1}" destId="{C8D5A4DE-DCBB-4730-96E7-0E615B4979FB}" srcOrd="0" destOrd="0" presId="urn:microsoft.com/office/officeart/2018/5/layout/IconLeafLabelList"/>
    <dgm:cxn modelId="{3E77B0B1-ED22-4E1C-AFFF-BA94B3220648}" type="presParOf" srcId="{3B9DB63C-A6CD-47F1-A74B-35225D5DB7D1}" destId="{E536EBDB-7EC2-48F2-9572-9DC120327D27}" srcOrd="1" destOrd="0" presId="urn:microsoft.com/office/officeart/2018/5/layout/IconLeafLabelList"/>
    <dgm:cxn modelId="{B1E83833-9C73-431E-AAC9-53D411354595}" type="presParOf" srcId="{3B9DB63C-A6CD-47F1-A74B-35225D5DB7D1}" destId="{A762804D-D98A-4F38-A902-78F856413C51}" srcOrd="2" destOrd="0" presId="urn:microsoft.com/office/officeart/2018/5/layout/IconLeafLabelList"/>
    <dgm:cxn modelId="{D236D6DC-0AFE-4206-A369-787C9A7239AF}" type="presParOf" srcId="{3B9DB63C-A6CD-47F1-A74B-35225D5DB7D1}" destId="{DD7191F0-97F5-450E-A888-355105AB83ED}" srcOrd="3" destOrd="0" presId="urn:microsoft.com/office/officeart/2018/5/layout/IconLeafLabelList"/>
    <dgm:cxn modelId="{38401A5F-EBAA-4204-959D-EF868A5D4940}" type="presParOf" srcId="{1906F35C-E79C-4C23-ADF3-BC6B0A17EF86}" destId="{E24AC69C-139F-463B-9B42-39A394D8C274}" srcOrd="1" destOrd="0" presId="urn:microsoft.com/office/officeart/2018/5/layout/IconLeafLabelList"/>
    <dgm:cxn modelId="{748846D0-7363-481B-825E-88A6C5CB9827}" type="presParOf" srcId="{1906F35C-E79C-4C23-ADF3-BC6B0A17EF86}" destId="{48F735B2-E029-4F35-8E57-AD1926C81CD0}" srcOrd="2" destOrd="0" presId="urn:microsoft.com/office/officeart/2018/5/layout/IconLeafLabelList"/>
    <dgm:cxn modelId="{BD91387F-AC49-40F1-BBE8-B178C14A8A79}" type="presParOf" srcId="{48F735B2-E029-4F35-8E57-AD1926C81CD0}" destId="{21079C0B-59E5-41A3-B39D-77E15683B8EF}" srcOrd="0" destOrd="0" presId="urn:microsoft.com/office/officeart/2018/5/layout/IconLeafLabelList"/>
    <dgm:cxn modelId="{A1E34283-FF9A-4E53-9113-EFB7B687B43C}" type="presParOf" srcId="{48F735B2-E029-4F35-8E57-AD1926C81CD0}" destId="{B1D02D09-4C25-42A2-82ED-78A4053E30DA}" srcOrd="1" destOrd="0" presId="urn:microsoft.com/office/officeart/2018/5/layout/IconLeafLabelList"/>
    <dgm:cxn modelId="{7A062D99-AE37-48D7-9CDD-D2FF5C8EADD9}" type="presParOf" srcId="{48F735B2-E029-4F35-8E57-AD1926C81CD0}" destId="{21570365-79BF-41A0-AF5D-320CCCCA216D}" srcOrd="2" destOrd="0" presId="urn:microsoft.com/office/officeart/2018/5/layout/IconLeafLabelList"/>
    <dgm:cxn modelId="{D37B6686-CD61-4220-8230-92EFAB678808}" type="presParOf" srcId="{48F735B2-E029-4F35-8E57-AD1926C81CD0}" destId="{CB1F50D0-1208-4F8F-8A8C-D81085A8162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DFAE4A-0232-4921-9EEF-A2E8745B58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4F8FE1-8B91-454C-ABBE-CA02D84B1B0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Holdout</a:t>
          </a:r>
          <a:endParaRPr lang="en-US"/>
        </a:p>
      </dgm:t>
    </dgm:pt>
    <dgm:pt modelId="{7E7FC02A-296C-4E23-B03A-ECB068D27AFD}" type="parTrans" cxnId="{BD690BE0-44BC-45FD-9FC3-B4C3FF47813F}">
      <dgm:prSet/>
      <dgm:spPr/>
      <dgm:t>
        <a:bodyPr/>
        <a:lstStyle/>
        <a:p>
          <a:endParaRPr lang="en-US"/>
        </a:p>
      </dgm:t>
    </dgm:pt>
    <dgm:pt modelId="{D80B85A7-EA14-41A5-ABBD-DE456F1BC616}" type="sibTrans" cxnId="{BD690BE0-44BC-45FD-9FC3-B4C3FF47813F}">
      <dgm:prSet/>
      <dgm:spPr/>
      <dgm:t>
        <a:bodyPr/>
        <a:lstStyle/>
        <a:p>
          <a:endParaRPr lang="en-US"/>
        </a:p>
      </dgm:t>
    </dgm:pt>
    <dgm:pt modelId="{614DC2B0-3707-4520-A83C-9BA5475DA822}" type="pres">
      <dgm:prSet presAssocID="{B9DFAE4A-0232-4921-9EEF-A2E8745B5800}" presName="root" presStyleCnt="0">
        <dgm:presLayoutVars>
          <dgm:dir/>
          <dgm:resizeHandles val="exact"/>
        </dgm:presLayoutVars>
      </dgm:prSet>
      <dgm:spPr/>
    </dgm:pt>
    <dgm:pt modelId="{13C2B600-2F08-43BB-8AAC-F28B3FBE8DF1}" type="pres">
      <dgm:prSet presAssocID="{434F8FE1-8B91-454C-ABBE-CA02D84B1B01}" presName="compNode" presStyleCnt="0"/>
      <dgm:spPr/>
    </dgm:pt>
    <dgm:pt modelId="{5766735F-B71B-41FF-9763-2E3E6E3B4B66}" type="pres">
      <dgm:prSet presAssocID="{434F8FE1-8B91-454C-ABBE-CA02D84B1B0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FAF3E95-ACC3-436C-AE61-02AEA3E7030F}" type="pres">
      <dgm:prSet presAssocID="{434F8FE1-8B91-454C-ABBE-CA02D84B1B01}" presName="spaceRect" presStyleCnt="0"/>
      <dgm:spPr/>
    </dgm:pt>
    <dgm:pt modelId="{A9C3F4A2-4733-4F60-AA3E-BCAA1D46D56A}" type="pres">
      <dgm:prSet presAssocID="{434F8FE1-8B91-454C-ABBE-CA02D84B1B0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FE08A6B-75E3-4AB5-90F1-EA5F3F9B9D7C}" type="presOf" srcId="{B9DFAE4A-0232-4921-9EEF-A2E8745B5800}" destId="{614DC2B0-3707-4520-A83C-9BA5475DA822}" srcOrd="0" destOrd="0" presId="urn:microsoft.com/office/officeart/2018/2/layout/IconLabelList"/>
    <dgm:cxn modelId="{51203091-1EC9-4752-9812-46E9DD33B8B2}" type="presOf" srcId="{434F8FE1-8B91-454C-ABBE-CA02D84B1B01}" destId="{A9C3F4A2-4733-4F60-AA3E-BCAA1D46D56A}" srcOrd="0" destOrd="0" presId="urn:microsoft.com/office/officeart/2018/2/layout/IconLabelList"/>
    <dgm:cxn modelId="{BD690BE0-44BC-45FD-9FC3-B4C3FF47813F}" srcId="{B9DFAE4A-0232-4921-9EEF-A2E8745B5800}" destId="{434F8FE1-8B91-454C-ABBE-CA02D84B1B01}" srcOrd="0" destOrd="0" parTransId="{7E7FC02A-296C-4E23-B03A-ECB068D27AFD}" sibTransId="{D80B85A7-EA14-41A5-ABBD-DE456F1BC616}"/>
    <dgm:cxn modelId="{14A35ECD-5FDC-4720-8270-BBD609DF126A}" type="presParOf" srcId="{614DC2B0-3707-4520-A83C-9BA5475DA822}" destId="{13C2B600-2F08-43BB-8AAC-F28B3FBE8DF1}" srcOrd="0" destOrd="0" presId="urn:microsoft.com/office/officeart/2018/2/layout/IconLabelList"/>
    <dgm:cxn modelId="{EF68C852-5567-4BE9-8815-6AFE1AEA5569}" type="presParOf" srcId="{13C2B600-2F08-43BB-8AAC-F28B3FBE8DF1}" destId="{5766735F-B71B-41FF-9763-2E3E6E3B4B66}" srcOrd="0" destOrd="0" presId="urn:microsoft.com/office/officeart/2018/2/layout/IconLabelList"/>
    <dgm:cxn modelId="{EB781B30-A560-4F7F-B324-7F86065BB21C}" type="presParOf" srcId="{13C2B600-2F08-43BB-8AAC-F28B3FBE8DF1}" destId="{1FAF3E95-ACC3-436C-AE61-02AEA3E7030F}" srcOrd="1" destOrd="0" presId="urn:microsoft.com/office/officeart/2018/2/layout/IconLabelList"/>
    <dgm:cxn modelId="{6EFA3A4D-1337-49CD-81F7-0CA602893D3B}" type="presParOf" srcId="{13C2B600-2F08-43BB-8AAC-F28B3FBE8DF1}" destId="{A9C3F4A2-4733-4F60-AA3E-BCAA1D46D5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DFAE4A-0232-4921-9EEF-A2E8745B58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0D6387A-AD03-4FA3-97C2-7DB6CDBA0DB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Cross-validation</a:t>
          </a:r>
          <a:endParaRPr lang="en-US"/>
        </a:p>
      </dgm:t>
    </dgm:pt>
    <dgm:pt modelId="{E981D538-57E2-4FCE-BC66-CB9312CE5A92}" type="parTrans" cxnId="{E3A0B3B6-5310-4CAE-A484-FE72991AB0A2}">
      <dgm:prSet/>
      <dgm:spPr/>
      <dgm:t>
        <a:bodyPr/>
        <a:lstStyle/>
        <a:p>
          <a:endParaRPr lang="en-US"/>
        </a:p>
      </dgm:t>
    </dgm:pt>
    <dgm:pt modelId="{0CA54F2C-CDAE-4DE9-8580-220C0FB9C94F}" type="sibTrans" cxnId="{E3A0B3B6-5310-4CAE-A484-FE72991AB0A2}">
      <dgm:prSet/>
      <dgm:spPr/>
      <dgm:t>
        <a:bodyPr/>
        <a:lstStyle/>
        <a:p>
          <a:endParaRPr lang="en-US"/>
        </a:p>
      </dgm:t>
    </dgm:pt>
    <dgm:pt modelId="{614DC2B0-3707-4520-A83C-9BA5475DA822}" type="pres">
      <dgm:prSet presAssocID="{B9DFAE4A-0232-4921-9EEF-A2E8745B5800}" presName="root" presStyleCnt="0">
        <dgm:presLayoutVars>
          <dgm:dir/>
          <dgm:resizeHandles val="exact"/>
        </dgm:presLayoutVars>
      </dgm:prSet>
      <dgm:spPr/>
    </dgm:pt>
    <dgm:pt modelId="{D1B2C40B-7383-4C8C-9E6E-AB9104236296}" type="pres">
      <dgm:prSet presAssocID="{00D6387A-AD03-4FA3-97C2-7DB6CDBA0DB6}" presName="compNode" presStyleCnt="0"/>
      <dgm:spPr/>
    </dgm:pt>
    <dgm:pt modelId="{91BB2036-CCFF-46F6-9995-639064B7EBB5}" type="pres">
      <dgm:prSet presAssocID="{00D6387A-AD03-4FA3-97C2-7DB6CDBA0DB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D41F17-DB30-4723-8B08-1E2676B4CE5B}" type="pres">
      <dgm:prSet presAssocID="{00D6387A-AD03-4FA3-97C2-7DB6CDBA0DB6}" presName="spaceRect" presStyleCnt="0"/>
      <dgm:spPr/>
    </dgm:pt>
    <dgm:pt modelId="{CC87775D-7E31-4706-AE8B-2D2CA2B838B3}" type="pres">
      <dgm:prSet presAssocID="{00D6387A-AD03-4FA3-97C2-7DB6CDBA0DB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FB1E05B-A3AC-4B24-8DCD-27EF83E2194F}" type="presOf" srcId="{00D6387A-AD03-4FA3-97C2-7DB6CDBA0DB6}" destId="{CC87775D-7E31-4706-AE8B-2D2CA2B838B3}" srcOrd="0" destOrd="0" presId="urn:microsoft.com/office/officeart/2018/2/layout/IconLabelList"/>
    <dgm:cxn modelId="{9FE08A6B-75E3-4AB5-90F1-EA5F3F9B9D7C}" type="presOf" srcId="{B9DFAE4A-0232-4921-9EEF-A2E8745B5800}" destId="{614DC2B0-3707-4520-A83C-9BA5475DA822}" srcOrd="0" destOrd="0" presId="urn:microsoft.com/office/officeart/2018/2/layout/IconLabelList"/>
    <dgm:cxn modelId="{E3A0B3B6-5310-4CAE-A484-FE72991AB0A2}" srcId="{B9DFAE4A-0232-4921-9EEF-A2E8745B5800}" destId="{00D6387A-AD03-4FA3-97C2-7DB6CDBA0DB6}" srcOrd="0" destOrd="0" parTransId="{E981D538-57E2-4FCE-BC66-CB9312CE5A92}" sibTransId="{0CA54F2C-CDAE-4DE9-8580-220C0FB9C94F}"/>
    <dgm:cxn modelId="{AE6F163A-C39C-450E-9307-F32E61553F84}" type="presParOf" srcId="{614DC2B0-3707-4520-A83C-9BA5475DA822}" destId="{D1B2C40B-7383-4C8C-9E6E-AB9104236296}" srcOrd="0" destOrd="0" presId="urn:microsoft.com/office/officeart/2018/2/layout/IconLabelList"/>
    <dgm:cxn modelId="{0196A6E9-86D1-4E71-A73D-6568C955F872}" type="presParOf" srcId="{D1B2C40B-7383-4C8C-9E6E-AB9104236296}" destId="{91BB2036-CCFF-46F6-9995-639064B7EBB5}" srcOrd="0" destOrd="0" presId="urn:microsoft.com/office/officeart/2018/2/layout/IconLabelList"/>
    <dgm:cxn modelId="{61D6C517-4DDA-43E9-84B1-502869741DC1}" type="presParOf" srcId="{D1B2C40B-7383-4C8C-9E6E-AB9104236296}" destId="{F2D41F17-DB30-4723-8B08-1E2676B4CE5B}" srcOrd="1" destOrd="0" presId="urn:microsoft.com/office/officeart/2018/2/layout/IconLabelList"/>
    <dgm:cxn modelId="{0EEF77E1-A78A-4817-A03C-18E015FEA07A}" type="presParOf" srcId="{D1B2C40B-7383-4C8C-9E6E-AB9104236296}" destId="{CC87775D-7E31-4706-AE8B-2D2CA2B838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089B7-6F40-4C59-A649-4DB5CF299C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F85ECAE-E2F9-48FE-AB1B-55AEEBA70276}">
      <dgm:prSet/>
      <dgm:spPr/>
      <dgm:t>
        <a:bodyPr/>
        <a:lstStyle/>
        <a:p>
          <a:r>
            <a:rPr lang="en-AU" dirty="0">
              <a:latin typeface="Garamond" panose="02020404030301010803" pitchFamily="18" charset="0"/>
            </a:rPr>
            <a:t>Supervised learning</a:t>
          </a:r>
          <a:endParaRPr lang="en-US" dirty="0">
            <a:latin typeface="Garamond" panose="02020404030301010803" pitchFamily="18" charset="0"/>
          </a:endParaRPr>
        </a:p>
      </dgm:t>
    </dgm:pt>
    <dgm:pt modelId="{7AF9D63C-D797-427C-83D3-03F9E38BCEC0}" type="parTrans" cxnId="{BBCB739E-5335-4453-B3FF-A215DDD24EDB}">
      <dgm:prSet/>
      <dgm:spPr/>
      <dgm:t>
        <a:bodyPr/>
        <a:lstStyle/>
        <a:p>
          <a:endParaRPr lang="en-US"/>
        </a:p>
      </dgm:t>
    </dgm:pt>
    <dgm:pt modelId="{3B6ED569-F995-4FB0-AF7E-5B1A35563D3C}" type="sibTrans" cxnId="{BBCB739E-5335-4453-B3FF-A215DDD24EDB}">
      <dgm:prSet/>
      <dgm:spPr/>
      <dgm:t>
        <a:bodyPr/>
        <a:lstStyle/>
        <a:p>
          <a:endParaRPr lang="en-US"/>
        </a:p>
      </dgm:t>
    </dgm:pt>
    <dgm:pt modelId="{06489684-5886-4CF3-A191-553DBF4F8437}">
      <dgm:prSet/>
      <dgm:spPr/>
      <dgm:t>
        <a:bodyPr/>
        <a:lstStyle/>
        <a:p>
          <a:r>
            <a:rPr lang="en-AU" dirty="0">
              <a:latin typeface="Garamond" panose="02020404030301010803" pitchFamily="18" charset="0"/>
            </a:rPr>
            <a:t>Unsupervised learning</a:t>
          </a:r>
          <a:endParaRPr lang="en-US" dirty="0">
            <a:latin typeface="Garamond" panose="02020404030301010803" pitchFamily="18" charset="0"/>
          </a:endParaRPr>
        </a:p>
      </dgm:t>
    </dgm:pt>
    <dgm:pt modelId="{2A1C5870-D585-4B85-B6A3-F0DC3EE54E51}" type="parTrans" cxnId="{FFE312A0-FA0E-4B29-A4B7-A791794FB757}">
      <dgm:prSet/>
      <dgm:spPr/>
      <dgm:t>
        <a:bodyPr/>
        <a:lstStyle/>
        <a:p>
          <a:endParaRPr lang="en-US"/>
        </a:p>
      </dgm:t>
    </dgm:pt>
    <dgm:pt modelId="{E3076A51-FAD4-4543-B534-F58C8C964FDF}" type="sibTrans" cxnId="{FFE312A0-FA0E-4B29-A4B7-A791794FB757}">
      <dgm:prSet/>
      <dgm:spPr/>
      <dgm:t>
        <a:bodyPr/>
        <a:lstStyle/>
        <a:p>
          <a:endParaRPr lang="en-US"/>
        </a:p>
      </dgm:t>
    </dgm:pt>
    <dgm:pt modelId="{4ED7A145-1FDA-4A31-8D8E-0CE5730FD129}" type="pres">
      <dgm:prSet presAssocID="{86B089B7-6F40-4C59-A649-4DB5CF299CAA}" presName="root" presStyleCnt="0">
        <dgm:presLayoutVars>
          <dgm:dir/>
          <dgm:resizeHandles val="exact"/>
        </dgm:presLayoutVars>
      </dgm:prSet>
      <dgm:spPr/>
    </dgm:pt>
    <dgm:pt modelId="{75B1E36C-8CFA-4460-917A-08BA90D8F762}" type="pres">
      <dgm:prSet presAssocID="{8F85ECAE-E2F9-48FE-AB1B-55AEEBA70276}" presName="compNode" presStyleCnt="0"/>
      <dgm:spPr/>
    </dgm:pt>
    <dgm:pt modelId="{70593F3E-A69D-48A3-B5A1-F5CB6526D2D5}" type="pres">
      <dgm:prSet presAssocID="{8F85ECAE-E2F9-48FE-AB1B-55AEEBA702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F9A3C9F-73F2-454E-B41B-0415AA790F56}" type="pres">
      <dgm:prSet presAssocID="{8F85ECAE-E2F9-48FE-AB1B-55AEEBA70276}" presName="spaceRect" presStyleCnt="0"/>
      <dgm:spPr/>
    </dgm:pt>
    <dgm:pt modelId="{55B0DF52-6DB6-4D50-A79F-7E3BA87C843B}" type="pres">
      <dgm:prSet presAssocID="{8F85ECAE-E2F9-48FE-AB1B-55AEEBA70276}" presName="textRect" presStyleLbl="revTx" presStyleIdx="0" presStyleCnt="2">
        <dgm:presLayoutVars>
          <dgm:chMax val="1"/>
          <dgm:chPref val="1"/>
        </dgm:presLayoutVars>
      </dgm:prSet>
      <dgm:spPr/>
    </dgm:pt>
    <dgm:pt modelId="{DA3EC075-5BFB-4061-B251-374F84B8CC6B}" type="pres">
      <dgm:prSet presAssocID="{3B6ED569-F995-4FB0-AF7E-5B1A35563D3C}" presName="sibTrans" presStyleCnt="0"/>
      <dgm:spPr/>
    </dgm:pt>
    <dgm:pt modelId="{868C4FFE-EAB2-4630-A624-12C491ECE50E}" type="pres">
      <dgm:prSet presAssocID="{06489684-5886-4CF3-A191-553DBF4F8437}" presName="compNode" presStyleCnt="0"/>
      <dgm:spPr/>
    </dgm:pt>
    <dgm:pt modelId="{D6AE9ED6-B1F7-482C-A152-2510AFF2A258}" type="pres">
      <dgm:prSet presAssocID="{06489684-5886-4CF3-A191-553DBF4F84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2EFB37-2538-441C-B9F8-3D64F961C93A}" type="pres">
      <dgm:prSet presAssocID="{06489684-5886-4CF3-A191-553DBF4F8437}" presName="spaceRect" presStyleCnt="0"/>
      <dgm:spPr/>
    </dgm:pt>
    <dgm:pt modelId="{6B90791A-0FD9-41AE-AA56-0A578DFECEEB}" type="pres">
      <dgm:prSet presAssocID="{06489684-5886-4CF3-A191-553DBF4F84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D2F98D-3AAC-48F7-BA5F-E77180467045}" type="presOf" srcId="{86B089B7-6F40-4C59-A649-4DB5CF299CAA}" destId="{4ED7A145-1FDA-4A31-8D8E-0CE5730FD129}" srcOrd="0" destOrd="0" presId="urn:microsoft.com/office/officeart/2018/2/layout/IconLabelList"/>
    <dgm:cxn modelId="{BBCB739E-5335-4453-B3FF-A215DDD24EDB}" srcId="{86B089B7-6F40-4C59-A649-4DB5CF299CAA}" destId="{8F85ECAE-E2F9-48FE-AB1B-55AEEBA70276}" srcOrd="0" destOrd="0" parTransId="{7AF9D63C-D797-427C-83D3-03F9E38BCEC0}" sibTransId="{3B6ED569-F995-4FB0-AF7E-5B1A35563D3C}"/>
    <dgm:cxn modelId="{FFE312A0-FA0E-4B29-A4B7-A791794FB757}" srcId="{86B089B7-6F40-4C59-A649-4DB5CF299CAA}" destId="{06489684-5886-4CF3-A191-553DBF4F8437}" srcOrd="1" destOrd="0" parTransId="{2A1C5870-D585-4B85-B6A3-F0DC3EE54E51}" sibTransId="{E3076A51-FAD4-4543-B534-F58C8C964FDF}"/>
    <dgm:cxn modelId="{D87D78A8-692A-4ECA-847F-BCABDEAB2D2A}" type="presOf" srcId="{8F85ECAE-E2F9-48FE-AB1B-55AEEBA70276}" destId="{55B0DF52-6DB6-4D50-A79F-7E3BA87C843B}" srcOrd="0" destOrd="0" presId="urn:microsoft.com/office/officeart/2018/2/layout/IconLabelList"/>
    <dgm:cxn modelId="{39C0B6E2-BED6-49C3-A9A8-421B3924ABAB}" type="presOf" srcId="{06489684-5886-4CF3-A191-553DBF4F8437}" destId="{6B90791A-0FD9-41AE-AA56-0A578DFECEEB}" srcOrd="0" destOrd="0" presId="urn:microsoft.com/office/officeart/2018/2/layout/IconLabelList"/>
    <dgm:cxn modelId="{A4EC1113-5A78-4536-9510-AE07555ED6E0}" type="presParOf" srcId="{4ED7A145-1FDA-4A31-8D8E-0CE5730FD129}" destId="{75B1E36C-8CFA-4460-917A-08BA90D8F762}" srcOrd="0" destOrd="0" presId="urn:microsoft.com/office/officeart/2018/2/layout/IconLabelList"/>
    <dgm:cxn modelId="{05AA8FE5-4ED6-49D4-86DD-A32F497934F9}" type="presParOf" srcId="{75B1E36C-8CFA-4460-917A-08BA90D8F762}" destId="{70593F3E-A69D-48A3-B5A1-F5CB6526D2D5}" srcOrd="0" destOrd="0" presId="urn:microsoft.com/office/officeart/2018/2/layout/IconLabelList"/>
    <dgm:cxn modelId="{16A97FA4-288E-4FE2-8DB7-DA1884CB322D}" type="presParOf" srcId="{75B1E36C-8CFA-4460-917A-08BA90D8F762}" destId="{DF9A3C9F-73F2-454E-B41B-0415AA790F56}" srcOrd="1" destOrd="0" presId="urn:microsoft.com/office/officeart/2018/2/layout/IconLabelList"/>
    <dgm:cxn modelId="{360B5E09-214A-48E6-9778-C12C8CF98B86}" type="presParOf" srcId="{75B1E36C-8CFA-4460-917A-08BA90D8F762}" destId="{55B0DF52-6DB6-4D50-A79F-7E3BA87C843B}" srcOrd="2" destOrd="0" presId="urn:microsoft.com/office/officeart/2018/2/layout/IconLabelList"/>
    <dgm:cxn modelId="{A584ACB6-6553-4E23-97A7-1282C3B326DA}" type="presParOf" srcId="{4ED7A145-1FDA-4A31-8D8E-0CE5730FD129}" destId="{DA3EC075-5BFB-4061-B251-374F84B8CC6B}" srcOrd="1" destOrd="0" presId="urn:microsoft.com/office/officeart/2018/2/layout/IconLabelList"/>
    <dgm:cxn modelId="{C1819844-DD1C-4C49-92F9-21041D655DD1}" type="presParOf" srcId="{4ED7A145-1FDA-4A31-8D8E-0CE5730FD129}" destId="{868C4FFE-EAB2-4630-A624-12C491ECE50E}" srcOrd="2" destOrd="0" presId="urn:microsoft.com/office/officeart/2018/2/layout/IconLabelList"/>
    <dgm:cxn modelId="{879090D2-1D15-40BA-8232-A6C698F83A0C}" type="presParOf" srcId="{868C4FFE-EAB2-4630-A624-12C491ECE50E}" destId="{D6AE9ED6-B1F7-482C-A152-2510AFF2A258}" srcOrd="0" destOrd="0" presId="urn:microsoft.com/office/officeart/2018/2/layout/IconLabelList"/>
    <dgm:cxn modelId="{AA799970-837A-40C5-A3AA-1EA6AFBB2BAD}" type="presParOf" srcId="{868C4FFE-EAB2-4630-A624-12C491ECE50E}" destId="{A02EFB37-2538-441C-B9F8-3D64F961C93A}" srcOrd="1" destOrd="0" presId="urn:microsoft.com/office/officeart/2018/2/layout/IconLabelList"/>
    <dgm:cxn modelId="{232097C7-5ADA-4462-B2B1-28DA365D6E63}" type="presParOf" srcId="{868C4FFE-EAB2-4630-A624-12C491ECE50E}" destId="{6B90791A-0FD9-41AE-AA56-0A578DFECE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8A732-4704-45FB-8393-A14ACD7099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E6553D-BD6B-44CB-8737-AA2DD58FE6DA}">
      <dgm:prSet/>
      <dgm:spPr/>
      <dgm:t>
        <a:bodyPr/>
        <a:lstStyle/>
        <a:p>
          <a:r>
            <a:rPr lang="en-AU" i="1"/>
            <a:t>Classification </a:t>
          </a:r>
          <a:endParaRPr lang="en-US"/>
        </a:p>
      </dgm:t>
    </dgm:pt>
    <dgm:pt modelId="{5D0BE947-FE6F-4C6E-87E7-617557C845D2}" type="parTrans" cxnId="{DACB0200-65F5-4A62-9CC9-334DB8CFD8EE}">
      <dgm:prSet/>
      <dgm:spPr/>
      <dgm:t>
        <a:bodyPr/>
        <a:lstStyle/>
        <a:p>
          <a:endParaRPr lang="en-US"/>
        </a:p>
      </dgm:t>
    </dgm:pt>
    <dgm:pt modelId="{F49B5995-583F-4E17-8E7E-A92EAD4DC296}" type="sibTrans" cxnId="{DACB0200-65F5-4A62-9CC9-334DB8CFD8EE}">
      <dgm:prSet/>
      <dgm:spPr/>
      <dgm:t>
        <a:bodyPr/>
        <a:lstStyle/>
        <a:p>
          <a:endParaRPr lang="en-US"/>
        </a:p>
      </dgm:t>
    </dgm:pt>
    <dgm:pt modelId="{A46FD878-C71A-468B-B2DF-1A4064E76DAF}">
      <dgm:prSet/>
      <dgm:spPr/>
      <dgm:t>
        <a:bodyPr/>
        <a:lstStyle/>
        <a:p>
          <a:r>
            <a:rPr lang="en-AU" i="1"/>
            <a:t>Regression</a:t>
          </a:r>
          <a:r>
            <a:rPr lang="en-AU"/>
            <a:t> </a:t>
          </a:r>
          <a:br>
            <a:rPr lang="en-AU"/>
          </a:br>
          <a:endParaRPr lang="en-US"/>
        </a:p>
      </dgm:t>
    </dgm:pt>
    <dgm:pt modelId="{F03B42E9-4B22-4D39-A7EE-7E79AAD2C7BB}" type="parTrans" cxnId="{C632F154-AFB4-4F94-BF0A-7A2AAC9EB717}">
      <dgm:prSet/>
      <dgm:spPr/>
      <dgm:t>
        <a:bodyPr/>
        <a:lstStyle/>
        <a:p>
          <a:endParaRPr lang="en-US"/>
        </a:p>
      </dgm:t>
    </dgm:pt>
    <dgm:pt modelId="{093D2BA6-5035-452F-9824-AAE8831439F0}" type="sibTrans" cxnId="{C632F154-AFB4-4F94-BF0A-7A2AAC9EB717}">
      <dgm:prSet/>
      <dgm:spPr/>
      <dgm:t>
        <a:bodyPr/>
        <a:lstStyle/>
        <a:p>
          <a:endParaRPr lang="en-US"/>
        </a:p>
      </dgm:t>
    </dgm:pt>
    <dgm:pt modelId="{C9E65533-69A2-408C-BA62-806989A4B6AE}" type="pres">
      <dgm:prSet presAssocID="{7948A732-4704-45FB-8393-A14ACD70996E}" presName="root" presStyleCnt="0">
        <dgm:presLayoutVars>
          <dgm:dir/>
          <dgm:resizeHandles val="exact"/>
        </dgm:presLayoutVars>
      </dgm:prSet>
      <dgm:spPr/>
    </dgm:pt>
    <dgm:pt modelId="{BA539B4F-E326-48FB-AABB-D3EC5E0B829E}" type="pres">
      <dgm:prSet presAssocID="{7FE6553D-BD6B-44CB-8737-AA2DD58FE6DA}" presName="compNode" presStyleCnt="0"/>
      <dgm:spPr/>
    </dgm:pt>
    <dgm:pt modelId="{8D4AA797-129E-484F-85C8-8B22BF12BAEF}" type="pres">
      <dgm:prSet presAssocID="{7FE6553D-BD6B-44CB-8737-AA2DD58FE6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4858916-0374-4D8E-B6E0-4084E32C649D}" type="pres">
      <dgm:prSet presAssocID="{7FE6553D-BD6B-44CB-8737-AA2DD58FE6DA}" presName="spaceRect" presStyleCnt="0"/>
      <dgm:spPr/>
    </dgm:pt>
    <dgm:pt modelId="{58CDAF16-1CCF-4EA0-BBFD-97C711554470}" type="pres">
      <dgm:prSet presAssocID="{7FE6553D-BD6B-44CB-8737-AA2DD58FE6DA}" presName="textRect" presStyleLbl="revTx" presStyleIdx="0" presStyleCnt="2">
        <dgm:presLayoutVars>
          <dgm:chMax val="1"/>
          <dgm:chPref val="1"/>
        </dgm:presLayoutVars>
      </dgm:prSet>
      <dgm:spPr/>
    </dgm:pt>
    <dgm:pt modelId="{0C8A6C1B-D2A0-4D06-A41C-AA7D8B2DC736}" type="pres">
      <dgm:prSet presAssocID="{F49B5995-583F-4E17-8E7E-A92EAD4DC296}" presName="sibTrans" presStyleCnt="0"/>
      <dgm:spPr/>
    </dgm:pt>
    <dgm:pt modelId="{77F65D5D-E82D-4B81-90DF-682BD4EFAE43}" type="pres">
      <dgm:prSet presAssocID="{A46FD878-C71A-468B-B2DF-1A4064E76DAF}" presName="compNode" presStyleCnt="0"/>
      <dgm:spPr/>
    </dgm:pt>
    <dgm:pt modelId="{EB302395-D576-4D4C-A232-8D763B7B9CC5}" type="pres">
      <dgm:prSet presAssocID="{A46FD878-C71A-468B-B2DF-1A4064E76D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E04EB1-D3EB-4E16-ADCC-7AAF2FDA001D}" type="pres">
      <dgm:prSet presAssocID="{A46FD878-C71A-468B-B2DF-1A4064E76DAF}" presName="spaceRect" presStyleCnt="0"/>
      <dgm:spPr/>
    </dgm:pt>
    <dgm:pt modelId="{E9466F44-C2C5-4D46-8B03-664D4A7231CE}" type="pres">
      <dgm:prSet presAssocID="{A46FD878-C71A-468B-B2DF-1A4064E76D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CB0200-65F5-4A62-9CC9-334DB8CFD8EE}" srcId="{7948A732-4704-45FB-8393-A14ACD70996E}" destId="{7FE6553D-BD6B-44CB-8737-AA2DD58FE6DA}" srcOrd="0" destOrd="0" parTransId="{5D0BE947-FE6F-4C6E-87E7-617557C845D2}" sibTransId="{F49B5995-583F-4E17-8E7E-A92EAD4DC296}"/>
    <dgm:cxn modelId="{0E1E291A-94BA-4596-B4B6-1333B31A4E2A}" type="presOf" srcId="{7948A732-4704-45FB-8393-A14ACD70996E}" destId="{C9E65533-69A2-408C-BA62-806989A4B6AE}" srcOrd="0" destOrd="0" presId="urn:microsoft.com/office/officeart/2018/2/layout/IconLabelList"/>
    <dgm:cxn modelId="{C632F154-AFB4-4F94-BF0A-7A2AAC9EB717}" srcId="{7948A732-4704-45FB-8393-A14ACD70996E}" destId="{A46FD878-C71A-468B-B2DF-1A4064E76DAF}" srcOrd="1" destOrd="0" parTransId="{F03B42E9-4B22-4D39-A7EE-7E79AAD2C7BB}" sibTransId="{093D2BA6-5035-452F-9824-AAE8831439F0}"/>
    <dgm:cxn modelId="{A7B924A9-4F45-4008-8B16-25E886A815CB}" type="presOf" srcId="{A46FD878-C71A-468B-B2DF-1A4064E76DAF}" destId="{E9466F44-C2C5-4D46-8B03-664D4A7231CE}" srcOrd="0" destOrd="0" presId="urn:microsoft.com/office/officeart/2018/2/layout/IconLabelList"/>
    <dgm:cxn modelId="{6F0BECF2-E237-4B92-BCEE-3262A6439696}" type="presOf" srcId="{7FE6553D-BD6B-44CB-8737-AA2DD58FE6DA}" destId="{58CDAF16-1CCF-4EA0-BBFD-97C711554470}" srcOrd="0" destOrd="0" presId="urn:microsoft.com/office/officeart/2018/2/layout/IconLabelList"/>
    <dgm:cxn modelId="{FEEFE2D7-DC49-4A8C-A5DB-A9AED703E607}" type="presParOf" srcId="{C9E65533-69A2-408C-BA62-806989A4B6AE}" destId="{BA539B4F-E326-48FB-AABB-D3EC5E0B829E}" srcOrd="0" destOrd="0" presId="urn:microsoft.com/office/officeart/2018/2/layout/IconLabelList"/>
    <dgm:cxn modelId="{CB119BB1-BECE-4E73-B44E-9C2D5A067358}" type="presParOf" srcId="{BA539B4F-E326-48FB-AABB-D3EC5E0B829E}" destId="{8D4AA797-129E-484F-85C8-8B22BF12BAEF}" srcOrd="0" destOrd="0" presId="urn:microsoft.com/office/officeart/2018/2/layout/IconLabelList"/>
    <dgm:cxn modelId="{8C989B00-2E18-44A1-80A4-FF92572D7865}" type="presParOf" srcId="{BA539B4F-E326-48FB-AABB-D3EC5E0B829E}" destId="{F4858916-0374-4D8E-B6E0-4084E32C649D}" srcOrd="1" destOrd="0" presId="urn:microsoft.com/office/officeart/2018/2/layout/IconLabelList"/>
    <dgm:cxn modelId="{7C345B23-5E44-4D1E-93A6-FA68168A06EB}" type="presParOf" srcId="{BA539B4F-E326-48FB-AABB-D3EC5E0B829E}" destId="{58CDAF16-1CCF-4EA0-BBFD-97C711554470}" srcOrd="2" destOrd="0" presId="urn:microsoft.com/office/officeart/2018/2/layout/IconLabelList"/>
    <dgm:cxn modelId="{931CD13A-6162-4AAB-8E48-586F1DF8D2EA}" type="presParOf" srcId="{C9E65533-69A2-408C-BA62-806989A4B6AE}" destId="{0C8A6C1B-D2A0-4D06-A41C-AA7D8B2DC736}" srcOrd="1" destOrd="0" presId="urn:microsoft.com/office/officeart/2018/2/layout/IconLabelList"/>
    <dgm:cxn modelId="{0A94FA6E-B59E-4E9B-BDBD-62DC08945663}" type="presParOf" srcId="{C9E65533-69A2-408C-BA62-806989A4B6AE}" destId="{77F65D5D-E82D-4B81-90DF-682BD4EFAE43}" srcOrd="2" destOrd="0" presId="urn:microsoft.com/office/officeart/2018/2/layout/IconLabelList"/>
    <dgm:cxn modelId="{53E23BD1-AF6A-4DFC-A292-14734FAC1B69}" type="presParOf" srcId="{77F65D5D-E82D-4B81-90DF-682BD4EFAE43}" destId="{EB302395-D576-4D4C-A232-8D763B7B9CC5}" srcOrd="0" destOrd="0" presId="urn:microsoft.com/office/officeart/2018/2/layout/IconLabelList"/>
    <dgm:cxn modelId="{7D933047-E831-4FE6-AA66-86973969DCC6}" type="presParOf" srcId="{77F65D5D-E82D-4B81-90DF-682BD4EFAE43}" destId="{CCE04EB1-D3EB-4E16-ADCC-7AAF2FDA001D}" srcOrd="1" destOrd="0" presId="urn:microsoft.com/office/officeart/2018/2/layout/IconLabelList"/>
    <dgm:cxn modelId="{DA71BAA9-3EEF-45B5-B5E1-3CACEB339F60}" type="presParOf" srcId="{77F65D5D-E82D-4B81-90DF-682BD4EFAE43}" destId="{E9466F44-C2C5-4D46-8B03-664D4A7231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0D388-4820-439D-BDF5-FED0ECE01D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4B391-F9BF-4B7E-A020-7900AA60676D}">
      <dgm:prSet/>
      <dgm:spPr/>
      <dgm:t>
        <a:bodyPr/>
        <a:lstStyle/>
        <a:p>
          <a:pPr>
            <a:defRPr cap="all"/>
          </a:pPr>
          <a:r>
            <a:rPr lang="en-AU" i="1"/>
            <a:t>Clustering</a:t>
          </a:r>
          <a:endParaRPr lang="en-US"/>
        </a:p>
      </dgm:t>
    </dgm:pt>
    <dgm:pt modelId="{245A4D07-269B-45AA-8C1B-9B85F1951B48}" type="parTrans" cxnId="{5BD123EA-41EB-4957-85B1-36FB62A49C7E}">
      <dgm:prSet/>
      <dgm:spPr/>
      <dgm:t>
        <a:bodyPr/>
        <a:lstStyle/>
        <a:p>
          <a:endParaRPr lang="en-US"/>
        </a:p>
      </dgm:t>
    </dgm:pt>
    <dgm:pt modelId="{64C9625C-72B4-4630-817D-EC74745085A1}" type="sibTrans" cxnId="{5BD123EA-41EB-4957-85B1-36FB62A49C7E}">
      <dgm:prSet/>
      <dgm:spPr/>
      <dgm:t>
        <a:bodyPr/>
        <a:lstStyle/>
        <a:p>
          <a:endParaRPr lang="en-US"/>
        </a:p>
      </dgm:t>
    </dgm:pt>
    <dgm:pt modelId="{C95A89B3-1583-4C35-9275-187172CE184F}">
      <dgm:prSet/>
      <dgm:spPr/>
      <dgm:t>
        <a:bodyPr/>
        <a:lstStyle/>
        <a:p>
          <a:pPr>
            <a:defRPr cap="all"/>
          </a:pPr>
          <a:r>
            <a:rPr lang="en-AU" i="1"/>
            <a:t>Dimensionality reduction</a:t>
          </a:r>
          <a:r>
            <a:rPr lang="en-AU"/>
            <a:t> </a:t>
          </a:r>
          <a:br>
            <a:rPr lang="en-AU"/>
          </a:br>
          <a:endParaRPr lang="en-US"/>
        </a:p>
      </dgm:t>
    </dgm:pt>
    <dgm:pt modelId="{78183AB4-DF3B-4AE1-9A34-26570C12CD5B}" type="parTrans" cxnId="{8B02EF64-C8FB-4B1C-9D7F-DA2E3EEC44FE}">
      <dgm:prSet/>
      <dgm:spPr/>
      <dgm:t>
        <a:bodyPr/>
        <a:lstStyle/>
        <a:p>
          <a:endParaRPr lang="en-US"/>
        </a:p>
      </dgm:t>
    </dgm:pt>
    <dgm:pt modelId="{0985A10E-C8B0-4B11-82D4-B0AB1F8CBB03}" type="sibTrans" cxnId="{8B02EF64-C8FB-4B1C-9D7F-DA2E3EEC44FE}">
      <dgm:prSet/>
      <dgm:spPr/>
      <dgm:t>
        <a:bodyPr/>
        <a:lstStyle/>
        <a:p>
          <a:endParaRPr lang="en-US"/>
        </a:p>
      </dgm:t>
    </dgm:pt>
    <dgm:pt modelId="{AC64D8E8-4AB5-414B-9537-22A43CAF6ED3}" type="pres">
      <dgm:prSet presAssocID="{E070D388-4820-439D-BDF5-FED0ECE01D12}" presName="root" presStyleCnt="0">
        <dgm:presLayoutVars>
          <dgm:dir/>
          <dgm:resizeHandles val="exact"/>
        </dgm:presLayoutVars>
      </dgm:prSet>
      <dgm:spPr/>
    </dgm:pt>
    <dgm:pt modelId="{EB4AA497-7617-4172-BE95-19DA6D572BB5}" type="pres">
      <dgm:prSet presAssocID="{6874B391-F9BF-4B7E-A020-7900AA60676D}" presName="compNode" presStyleCnt="0"/>
      <dgm:spPr/>
    </dgm:pt>
    <dgm:pt modelId="{F118CE68-0702-41DB-B22E-0A2BD10776E3}" type="pres">
      <dgm:prSet presAssocID="{6874B391-F9BF-4B7E-A020-7900AA60676D}" presName="iconBgRect" presStyleLbl="bgShp" presStyleIdx="0" presStyleCnt="2"/>
      <dgm:spPr/>
    </dgm:pt>
    <dgm:pt modelId="{A36A9945-57B9-46D8-A475-22014A13A260}" type="pres">
      <dgm:prSet presAssocID="{6874B391-F9BF-4B7E-A020-7900AA6067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4EE87F4-2DDA-46B7-B987-FE0E4E68E5EB}" type="pres">
      <dgm:prSet presAssocID="{6874B391-F9BF-4B7E-A020-7900AA60676D}" presName="spaceRect" presStyleCnt="0"/>
      <dgm:spPr/>
    </dgm:pt>
    <dgm:pt modelId="{B13DF6E9-96F5-4C97-87DD-23F6D8C58FB8}" type="pres">
      <dgm:prSet presAssocID="{6874B391-F9BF-4B7E-A020-7900AA60676D}" presName="textRect" presStyleLbl="revTx" presStyleIdx="0" presStyleCnt="2">
        <dgm:presLayoutVars>
          <dgm:chMax val="1"/>
          <dgm:chPref val="1"/>
        </dgm:presLayoutVars>
      </dgm:prSet>
      <dgm:spPr/>
    </dgm:pt>
    <dgm:pt modelId="{CADD7CB0-F9C9-4870-91AC-2A37929B2C11}" type="pres">
      <dgm:prSet presAssocID="{64C9625C-72B4-4630-817D-EC74745085A1}" presName="sibTrans" presStyleCnt="0"/>
      <dgm:spPr/>
    </dgm:pt>
    <dgm:pt modelId="{3D8AA786-56AD-47F4-A0C5-42D45C5A2D7C}" type="pres">
      <dgm:prSet presAssocID="{C95A89B3-1583-4C35-9275-187172CE184F}" presName="compNode" presStyleCnt="0"/>
      <dgm:spPr/>
    </dgm:pt>
    <dgm:pt modelId="{19DDBEC0-8196-4E30-83E4-195DA160F276}" type="pres">
      <dgm:prSet presAssocID="{C95A89B3-1583-4C35-9275-187172CE184F}" presName="iconBgRect" presStyleLbl="bgShp" presStyleIdx="1" presStyleCnt="2"/>
      <dgm:spPr/>
    </dgm:pt>
    <dgm:pt modelId="{2E7F7823-6293-4D49-AA1C-B0A93A919E78}" type="pres">
      <dgm:prSet presAssocID="{C95A89B3-1583-4C35-9275-187172CE18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77C1A77-7442-452C-9A71-2FB3C61E61DB}" type="pres">
      <dgm:prSet presAssocID="{C95A89B3-1583-4C35-9275-187172CE184F}" presName="spaceRect" presStyleCnt="0"/>
      <dgm:spPr/>
    </dgm:pt>
    <dgm:pt modelId="{31EE7827-B9C8-4140-A80E-19BE8B2AA0AB}" type="pres">
      <dgm:prSet presAssocID="{C95A89B3-1583-4C35-9275-187172CE18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E3AC10-A89E-4AAC-8A80-D0A0C4AE1730}" type="presOf" srcId="{6874B391-F9BF-4B7E-A020-7900AA60676D}" destId="{B13DF6E9-96F5-4C97-87DD-23F6D8C58FB8}" srcOrd="0" destOrd="0" presId="urn:microsoft.com/office/officeart/2018/5/layout/IconCircleLabelList"/>
    <dgm:cxn modelId="{D230482C-FF9B-4CC3-8F66-4ACBB4369156}" type="presOf" srcId="{E070D388-4820-439D-BDF5-FED0ECE01D12}" destId="{AC64D8E8-4AB5-414B-9537-22A43CAF6ED3}" srcOrd="0" destOrd="0" presId="urn:microsoft.com/office/officeart/2018/5/layout/IconCircleLabelList"/>
    <dgm:cxn modelId="{8B02EF64-C8FB-4B1C-9D7F-DA2E3EEC44FE}" srcId="{E070D388-4820-439D-BDF5-FED0ECE01D12}" destId="{C95A89B3-1583-4C35-9275-187172CE184F}" srcOrd="1" destOrd="0" parTransId="{78183AB4-DF3B-4AE1-9A34-26570C12CD5B}" sibTransId="{0985A10E-C8B0-4B11-82D4-B0AB1F8CBB03}"/>
    <dgm:cxn modelId="{EC81C0BE-76B0-4F82-B02C-5FABC6B0E20F}" type="presOf" srcId="{C95A89B3-1583-4C35-9275-187172CE184F}" destId="{31EE7827-B9C8-4140-A80E-19BE8B2AA0AB}" srcOrd="0" destOrd="0" presId="urn:microsoft.com/office/officeart/2018/5/layout/IconCircleLabelList"/>
    <dgm:cxn modelId="{5BD123EA-41EB-4957-85B1-36FB62A49C7E}" srcId="{E070D388-4820-439D-BDF5-FED0ECE01D12}" destId="{6874B391-F9BF-4B7E-A020-7900AA60676D}" srcOrd="0" destOrd="0" parTransId="{245A4D07-269B-45AA-8C1B-9B85F1951B48}" sibTransId="{64C9625C-72B4-4630-817D-EC74745085A1}"/>
    <dgm:cxn modelId="{4469632F-343D-4296-9E80-A5B2BE55AC59}" type="presParOf" srcId="{AC64D8E8-4AB5-414B-9537-22A43CAF6ED3}" destId="{EB4AA497-7617-4172-BE95-19DA6D572BB5}" srcOrd="0" destOrd="0" presId="urn:microsoft.com/office/officeart/2018/5/layout/IconCircleLabelList"/>
    <dgm:cxn modelId="{9FB56F54-4A98-463A-BF46-2EF77D39153A}" type="presParOf" srcId="{EB4AA497-7617-4172-BE95-19DA6D572BB5}" destId="{F118CE68-0702-41DB-B22E-0A2BD10776E3}" srcOrd="0" destOrd="0" presId="urn:microsoft.com/office/officeart/2018/5/layout/IconCircleLabelList"/>
    <dgm:cxn modelId="{3DB9ECC0-BD1F-4748-9B4E-8864AD483EE8}" type="presParOf" srcId="{EB4AA497-7617-4172-BE95-19DA6D572BB5}" destId="{A36A9945-57B9-46D8-A475-22014A13A260}" srcOrd="1" destOrd="0" presId="urn:microsoft.com/office/officeart/2018/5/layout/IconCircleLabelList"/>
    <dgm:cxn modelId="{D2B854B3-1FE3-4A2D-80BB-D4F3EF400312}" type="presParOf" srcId="{EB4AA497-7617-4172-BE95-19DA6D572BB5}" destId="{94EE87F4-2DDA-46B7-B987-FE0E4E68E5EB}" srcOrd="2" destOrd="0" presId="urn:microsoft.com/office/officeart/2018/5/layout/IconCircleLabelList"/>
    <dgm:cxn modelId="{EABB337D-12BA-481B-843C-70ED926A5A7E}" type="presParOf" srcId="{EB4AA497-7617-4172-BE95-19DA6D572BB5}" destId="{B13DF6E9-96F5-4C97-87DD-23F6D8C58FB8}" srcOrd="3" destOrd="0" presId="urn:microsoft.com/office/officeart/2018/5/layout/IconCircleLabelList"/>
    <dgm:cxn modelId="{2CC784A0-B1AF-407E-9248-4A7848B6A386}" type="presParOf" srcId="{AC64D8E8-4AB5-414B-9537-22A43CAF6ED3}" destId="{CADD7CB0-F9C9-4870-91AC-2A37929B2C11}" srcOrd="1" destOrd="0" presId="urn:microsoft.com/office/officeart/2018/5/layout/IconCircleLabelList"/>
    <dgm:cxn modelId="{8A23F799-372D-4284-9E37-5D9A0884F676}" type="presParOf" srcId="{AC64D8E8-4AB5-414B-9537-22A43CAF6ED3}" destId="{3D8AA786-56AD-47F4-A0C5-42D45C5A2D7C}" srcOrd="2" destOrd="0" presId="urn:microsoft.com/office/officeart/2018/5/layout/IconCircleLabelList"/>
    <dgm:cxn modelId="{FF527426-BE70-4459-A8C9-183F7065B7BD}" type="presParOf" srcId="{3D8AA786-56AD-47F4-A0C5-42D45C5A2D7C}" destId="{19DDBEC0-8196-4E30-83E4-195DA160F276}" srcOrd="0" destOrd="0" presId="urn:microsoft.com/office/officeart/2018/5/layout/IconCircleLabelList"/>
    <dgm:cxn modelId="{90F72C34-4143-4535-9C57-BF39829FA628}" type="presParOf" srcId="{3D8AA786-56AD-47F4-A0C5-42D45C5A2D7C}" destId="{2E7F7823-6293-4D49-AA1C-B0A93A919E78}" srcOrd="1" destOrd="0" presId="urn:microsoft.com/office/officeart/2018/5/layout/IconCircleLabelList"/>
    <dgm:cxn modelId="{19C12F2C-BE7E-4C85-ADDB-1AE05449B054}" type="presParOf" srcId="{3D8AA786-56AD-47F4-A0C5-42D45C5A2D7C}" destId="{977C1A77-7442-452C-9A71-2FB3C61E61DB}" srcOrd="2" destOrd="0" presId="urn:microsoft.com/office/officeart/2018/5/layout/IconCircleLabelList"/>
    <dgm:cxn modelId="{0E665B24-5529-4565-8A15-EEAD818E98EB}" type="presParOf" srcId="{3D8AA786-56AD-47F4-A0C5-42D45C5A2D7C}" destId="{31EE7827-B9C8-4140-A80E-19BE8B2AA0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8A732-4704-45FB-8393-A14ACD7099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E6553D-BD6B-44CB-8737-AA2DD58FE6D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i="1"/>
            <a:t>Classification </a:t>
          </a:r>
          <a:endParaRPr lang="en-US"/>
        </a:p>
      </dgm:t>
    </dgm:pt>
    <dgm:pt modelId="{5D0BE947-FE6F-4C6E-87E7-617557C845D2}" type="parTrans" cxnId="{DACB0200-65F5-4A62-9CC9-334DB8CFD8EE}">
      <dgm:prSet/>
      <dgm:spPr/>
      <dgm:t>
        <a:bodyPr/>
        <a:lstStyle/>
        <a:p>
          <a:endParaRPr lang="en-US"/>
        </a:p>
      </dgm:t>
    </dgm:pt>
    <dgm:pt modelId="{F49B5995-583F-4E17-8E7E-A92EAD4DC296}" type="sibTrans" cxnId="{DACB0200-65F5-4A62-9CC9-334DB8CFD8EE}">
      <dgm:prSet/>
      <dgm:spPr/>
      <dgm:t>
        <a:bodyPr/>
        <a:lstStyle/>
        <a:p>
          <a:endParaRPr lang="en-US"/>
        </a:p>
      </dgm:t>
    </dgm:pt>
    <dgm:pt modelId="{C9E65533-69A2-408C-BA62-806989A4B6AE}" type="pres">
      <dgm:prSet presAssocID="{7948A732-4704-45FB-8393-A14ACD70996E}" presName="root" presStyleCnt="0">
        <dgm:presLayoutVars>
          <dgm:dir/>
          <dgm:resizeHandles val="exact"/>
        </dgm:presLayoutVars>
      </dgm:prSet>
      <dgm:spPr/>
    </dgm:pt>
    <dgm:pt modelId="{BA539B4F-E326-48FB-AABB-D3EC5E0B829E}" type="pres">
      <dgm:prSet presAssocID="{7FE6553D-BD6B-44CB-8737-AA2DD58FE6DA}" presName="compNode" presStyleCnt="0"/>
      <dgm:spPr/>
    </dgm:pt>
    <dgm:pt modelId="{8D4AA797-129E-484F-85C8-8B22BF12BAEF}" type="pres">
      <dgm:prSet presAssocID="{7FE6553D-BD6B-44CB-8737-AA2DD58FE6D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4858916-0374-4D8E-B6E0-4084E32C649D}" type="pres">
      <dgm:prSet presAssocID="{7FE6553D-BD6B-44CB-8737-AA2DD58FE6DA}" presName="spaceRect" presStyleCnt="0"/>
      <dgm:spPr/>
    </dgm:pt>
    <dgm:pt modelId="{58CDAF16-1CCF-4EA0-BBFD-97C711554470}" type="pres">
      <dgm:prSet presAssocID="{7FE6553D-BD6B-44CB-8737-AA2DD58FE6D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ACB0200-65F5-4A62-9CC9-334DB8CFD8EE}" srcId="{7948A732-4704-45FB-8393-A14ACD70996E}" destId="{7FE6553D-BD6B-44CB-8737-AA2DD58FE6DA}" srcOrd="0" destOrd="0" parTransId="{5D0BE947-FE6F-4C6E-87E7-617557C845D2}" sibTransId="{F49B5995-583F-4E17-8E7E-A92EAD4DC296}"/>
    <dgm:cxn modelId="{0E1E291A-94BA-4596-B4B6-1333B31A4E2A}" type="presOf" srcId="{7948A732-4704-45FB-8393-A14ACD70996E}" destId="{C9E65533-69A2-408C-BA62-806989A4B6AE}" srcOrd="0" destOrd="0" presId="urn:microsoft.com/office/officeart/2018/2/layout/IconLabelList"/>
    <dgm:cxn modelId="{6F0BECF2-E237-4B92-BCEE-3262A6439696}" type="presOf" srcId="{7FE6553D-BD6B-44CB-8737-AA2DD58FE6DA}" destId="{58CDAF16-1CCF-4EA0-BBFD-97C711554470}" srcOrd="0" destOrd="0" presId="urn:microsoft.com/office/officeart/2018/2/layout/IconLabelList"/>
    <dgm:cxn modelId="{FEEFE2D7-DC49-4A8C-A5DB-A9AED703E607}" type="presParOf" srcId="{C9E65533-69A2-408C-BA62-806989A4B6AE}" destId="{BA539B4F-E326-48FB-AABB-D3EC5E0B829E}" srcOrd="0" destOrd="0" presId="urn:microsoft.com/office/officeart/2018/2/layout/IconLabelList"/>
    <dgm:cxn modelId="{CB119BB1-BECE-4E73-B44E-9C2D5A067358}" type="presParOf" srcId="{BA539B4F-E326-48FB-AABB-D3EC5E0B829E}" destId="{8D4AA797-129E-484F-85C8-8B22BF12BAEF}" srcOrd="0" destOrd="0" presId="urn:microsoft.com/office/officeart/2018/2/layout/IconLabelList"/>
    <dgm:cxn modelId="{8C989B00-2E18-44A1-80A4-FF92572D7865}" type="presParOf" srcId="{BA539B4F-E326-48FB-AABB-D3EC5E0B829E}" destId="{F4858916-0374-4D8E-B6E0-4084E32C649D}" srcOrd="1" destOrd="0" presId="urn:microsoft.com/office/officeart/2018/2/layout/IconLabelList"/>
    <dgm:cxn modelId="{7C345B23-5E44-4D1E-93A6-FA68168A06EB}" type="presParOf" srcId="{BA539B4F-E326-48FB-AABB-D3EC5E0B829E}" destId="{58CDAF16-1CCF-4EA0-BBFD-97C7115544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48A732-4704-45FB-8393-A14ACD7099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46FD878-C71A-468B-B2DF-1A4064E76DA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i="1"/>
            <a:t>Regression</a:t>
          </a:r>
          <a:r>
            <a:rPr lang="en-AU"/>
            <a:t> </a:t>
          </a:r>
          <a:br>
            <a:rPr lang="en-AU"/>
          </a:br>
          <a:endParaRPr lang="en-US"/>
        </a:p>
      </dgm:t>
    </dgm:pt>
    <dgm:pt modelId="{F03B42E9-4B22-4D39-A7EE-7E79AAD2C7BB}" type="parTrans" cxnId="{C632F154-AFB4-4F94-BF0A-7A2AAC9EB717}">
      <dgm:prSet/>
      <dgm:spPr/>
      <dgm:t>
        <a:bodyPr/>
        <a:lstStyle/>
        <a:p>
          <a:endParaRPr lang="en-US"/>
        </a:p>
      </dgm:t>
    </dgm:pt>
    <dgm:pt modelId="{093D2BA6-5035-452F-9824-AAE8831439F0}" type="sibTrans" cxnId="{C632F154-AFB4-4F94-BF0A-7A2AAC9EB717}">
      <dgm:prSet/>
      <dgm:spPr/>
      <dgm:t>
        <a:bodyPr/>
        <a:lstStyle/>
        <a:p>
          <a:endParaRPr lang="en-US"/>
        </a:p>
      </dgm:t>
    </dgm:pt>
    <dgm:pt modelId="{C9E65533-69A2-408C-BA62-806989A4B6AE}" type="pres">
      <dgm:prSet presAssocID="{7948A732-4704-45FB-8393-A14ACD70996E}" presName="root" presStyleCnt="0">
        <dgm:presLayoutVars>
          <dgm:dir/>
          <dgm:resizeHandles val="exact"/>
        </dgm:presLayoutVars>
      </dgm:prSet>
      <dgm:spPr/>
    </dgm:pt>
    <dgm:pt modelId="{77F65D5D-E82D-4B81-90DF-682BD4EFAE43}" type="pres">
      <dgm:prSet presAssocID="{A46FD878-C71A-468B-B2DF-1A4064E76DAF}" presName="compNode" presStyleCnt="0"/>
      <dgm:spPr/>
    </dgm:pt>
    <dgm:pt modelId="{EB302395-D576-4D4C-A232-8D763B7B9CC5}" type="pres">
      <dgm:prSet presAssocID="{A46FD878-C71A-468B-B2DF-1A4064E76DA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E04EB1-D3EB-4E16-ADCC-7AAF2FDA001D}" type="pres">
      <dgm:prSet presAssocID="{A46FD878-C71A-468B-B2DF-1A4064E76DAF}" presName="spaceRect" presStyleCnt="0"/>
      <dgm:spPr/>
    </dgm:pt>
    <dgm:pt modelId="{E9466F44-C2C5-4D46-8B03-664D4A7231CE}" type="pres">
      <dgm:prSet presAssocID="{A46FD878-C71A-468B-B2DF-1A4064E76DA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E1E291A-94BA-4596-B4B6-1333B31A4E2A}" type="presOf" srcId="{7948A732-4704-45FB-8393-A14ACD70996E}" destId="{C9E65533-69A2-408C-BA62-806989A4B6AE}" srcOrd="0" destOrd="0" presId="urn:microsoft.com/office/officeart/2018/2/layout/IconLabelList"/>
    <dgm:cxn modelId="{C632F154-AFB4-4F94-BF0A-7A2AAC9EB717}" srcId="{7948A732-4704-45FB-8393-A14ACD70996E}" destId="{A46FD878-C71A-468B-B2DF-1A4064E76DAF}" srcOrd="0" destOrd="0" parTransId="{F03B42E9-4B22-4D39-A7EE-7E79AAD2C7BB}" sibTransId="{093D2BA6-5035-452F-9824-AAE8831439F0}"/>
    <dgm:cxn modelId="{A7B924A9-4F45-4008-8B16-25E886A815CB}" type="presOf" srcId="{A46FD878-C71A-468B-B2DF-1A4064E76DAF}" destId="{E9466F44-C2C5-4D46-8B03-664D4A7231CE}" srcOrd="0" destOrd="0" presId="urn:microsoft.com/office/officeart/2018/2/layout/IconLabelList"/>
    <dgm:cxn modelId="{0A94FA6E-B59E-4E9B-BDBD-62DC08945663}" type="presParOf" srcId="{C9E65533-69A2-408C-BA62-806989A4B6AE}" destId="{77F65D5D-E82D-4B81-90DF-682BD4EFAE43}" srcOrd="0" destOrd="0" presId="urn:microsoft.com/office/officeart/2018/2/layout/IconLabelList"/>
    <dgm:cxn modelId="{53E23BD1-AF6A-4DFC-A292-14734FAC1B69}" type="presParOf" srcId="{77F65D5D-E82D-4B81-90DF-682BD4EFAE43}" destId="{EB302395-D576-4D4C-A232-8D763B7B9CC5}" srcOrd="0" destOrd="0" presId="urn:microsoft.com/office/officeart/2018/2/layout/IconLabelList"/>
    <dgm:cxn modelId="{7D933047-E831-4FE6-AA66-86973969DCC6}" type="presParOf" srcId="{77F65D5D-E82D-4B81-90DF-682BD4EFAE43}" destId="{CCE04EB1-D3EB-4E16-ADCC-7AAF2FDA001D}" srcOrd="1" destOrd="0" presId="urn:microsoft.com/office/officeart/2018/2/layout/IconLabelList"/>
    <dgm:cxn modelId="{DA71BAA9-3EEF-45B5-B5E1-3CACEB339F60}" type="presParOf" srcId="{77F65D5D-E82D-4B81-90DF-682BD4EFAE43}" destId="{E9466F44-C2C5-4D46-8B03-664D4A7231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70D388-4820-439D-BDF5-FED0ECE01D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4B391-F9BF-4B7E-A020-7900AA6067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i="1"/>
            <a:t>Clustering</a:t>
          </a:r>
          <a:endParaRPr lang="en-US"/>
        </a:p>
      </dgm:t>
    </dgm:pt>
    <dgm:pt modelId="{245A4D07-269B-45AA-8C1B-9B85F1951B48}" type="parTrans" cxnId="{5BD123EA-41EB-4957-85B1-36FB62A49C7E}">
      <dgm:prSet/>
      <dgm:spPr/>
      <dgm:t>
        <a:bodyPr/>
        <a:lstStyle/>
        <a:p>
          <a:endParaRPr lang="en-US"/>
        </a:p>
      </dgm:t>
    </dgm:pt>
    <dgm:pt modelId="{64C9625C-72B4-4630-817D-EC74745085A1}" type="sibTrans" cxnId="{5BD123EA-41EB-4957-85B1-36FB62A49C7E}">
      <dgm:prSet/>
      <dgm:spPr/>
      <dgm:t>
        <a:bodyPr/>
        <a:lstStyle/>
        <a:p>
          <a:endParaRPr lang="en-US"/>
        </a:p>
      </dgm:t>
    </dgm:pt>
    <dgm:pt modelId="{AC64D8E8-4AB5-414B-9537-22A43CAF6ED3}" type="pres">
      <dgm:prSet presAssocID="{E070D388-4820-439D-BDF5-FED0ECE01D12}" presName="root" presStyleCnt="0">
        <dgm:presLayoutVars>
          <dgm:dir/>
          <dgm:resizeHandles val="exact"/>
        </dgm:presLayoutVars>
      </dgm:prSet>
      <dgm:spPr/>
    </dgm:pt>
    <dgm:pt modelId="{EB4AA497-7617-4172-BE95-19DA6D572BB5}" type="pres">
      <dgm:prSet presAssocID="{6874B391-F9BF-4B7E-A020-7900AA60676D}" presName="compNode" presStyleCnt="0"/>
      <dgm:spPr/>
    </dgm:pt>
    <dgm:pt modelId="{F118CE68-0702-41DB-B22E-0A2BD10776E3}" type="pres">
      <dgm:prSet presAssocID="{6874B391-F9BF-4B7E-A020-7900AA60676D}" presName="iconBgRect" presStyleLbl="bgShp" presStyleIdx="0" presStyleCnt="1"/>
      <dgm:spPr/>
    </dgm:pt>
    <dgm:pt modelId="{A36A9945-57B9-46D8-A475-22014A13A260}" type="pres">
      <dgm:prSet presAssocID="{6874B391-F9BF-4B7E-A020-7900AA60676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4EE87F4-2DDA-46B7-B987-FE0E4E68E5EB}" type="pres">
      <dgm:prSet presAssocID="{6874B391-F9BF-4B7E-A020-7900AA60676D}" presName="spaceRect" presStyleCnt="0"/>
      <dgm:spPr/>
    </dgm:pt>
    <dgm:pt modelId="{B13DF6E9-96F5-4C97-87DD-23F6D8C58FB8}" type="pres">
      <dgm:prSet presAssocID="{6874B391-F9BF-4B7E-A020-7900AA60676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69E3AC10-A89E-4AAC-8A80-D0A0C4AE1730}" type="presOf" srcId="{6874B391-F9BF-4B7E-A020-7900AA60676D}" destId="{B13DF6E9-96F5-4C97-87DD-23F6D8C58FB8}" srcOrd="0" destOrd="0" presId="urn:microsoft.com/office/officeart/2018/5/layout/IconCircleLabelList"/>
    <dgm:cxn modelId="{D230482C-FF9B-4CC3-8F66-4ACBB4369156}" type="presOf" srcId="{E070D388-4820-439D-BDF5-FED0ECE01D12}" destId="{AC64D8E8-4AB5-414B-9537-22A43CAF6ED3}" srcOrd="0" destOrd="0" presId="urn:microsoft.com/office/officeart/2018/5/layout/IconCircleLabelList"/>
    <dgm:cxn modelId="{5BD123EA-41EB-4957-85B1-36FB62A49C7E}" srcId="{E070D388-4820-439D-BDF5-FED0ECE01D12}" destId="{6874B391-F9BF-4B7E-A020-7900AA60676D}" srcOrd="0" destOrd="0" parTransId="{245A4D07-269B-45AA-8C1B-9B85F1951B48}" sibTransId="{64C9625C-72B4-4630-817D-EC74745085A1}"/>
    <dgm:cxn modelId="{4469632F-343D-4296-9E80-A5B2BE55AC59}" type="presParOf" srcId="{AC64D8E8-4AB5-414B-9537-22A43CAF6ED3}" destId="{EB4AA497-7617-4172-BE95-19DA6D572BB5}" srcOrd="0" destOrd="0" presId="urn:microsoft.com/office/officeart/2018/5/layout/IconCircleLabelList"/>
    <dgm:cxn modelId="{9FB56F54-4A98-463A-BF46-2EF77D39153A}" type="presParOf" srcId="{EB4AA497-7617-4172-BE95-19DA6D572BB5}" destId="{F118CE68-0702-41DB-B22E-0A2BD10776E3}" srcOrd="0" destOrd="0" presId="urn:microsoft.com/office/officeart/2018/5/layout/IconCircleLabelList"/>
    <dgm:cxn modelId="{3DB9ECC0-BD1F-4748-9B4E-8864AD483EE8}" type="presParOf" srcId="{EB4AA497-7617-4172-BE95-19DA6D572BB5}" destId="{A36A9945-57B9-46D8-A475-22014A13A260}" srcOrd="1" destOrd="0" presId="urn:microsoft.com/office/officeart/2018/5/layout/IconCircleLabelList"/>
    <dgm:cxn modelId="{D2B854B3-1FE3-4A2D-80BB-D4F3EF400312}" type="presParOf" srcId="{EB4AA497-7617-4172-BE95-19DA6D572BB5}" destId="{94EE87F4-2DDA-46B7-B987-FE0E4E68E5EB}" srcOrd="2" destOrd="0" presId="urn:microsoft.com/office/officeart/2018/5/layout/IconCircleLabelList"/>
    <dgm:cxn modelId="{EABB337D-12BA-481B-843C-70ED926A5A7E}" type="presParOf" srcId="{EB4AA497-7617-4172-BE95-19DA6D572BB5}" destId="{B13DF6E9-96F5-4C97-87DD-23F6D8C58F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0D388-4820-439D-BDF5-FED0ECE01D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95A89B3-1583-4C35-9275-187172CE18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i="1"/>
            <a:t>Dimensionality reduction</a:t>
          </a:r>
          <a:r>
            <a:rPr lang="en-AU"/>
            <a:t> </a:t>
          </a:r>
          <a:br>
            <a:rPr lang="en-AU"/>
          </a:br>
          <a:endParaRPr lang="en-US"/>
        </a:p>
      </dgm:t>
    </dgm:pt>
    <dgm:pt modelId="{78183AB4-DF3B-4AE1-9A34-26570C12CD5B}" type="parTrans" cxnId="{8B02EF64-C8FB-4B1C-9D7F-DA2E3EEC44FE}">
      <dgm:prSet/>
      <dgm:spPr/>
      <dgm:t>
        <a:bodyPr/>
        <a:lstStyle/>
        <a:p>
          <a:endParaRPr lang="en-US"/>
        </a:p>
      </dgm:t>
    </dgm:pt>
    <dgm:pt modelId="{0985A10E-C8B0-4B11-82D4-B0AB1F8CBB03}" type="sibTrans" cxnId="{8B02EF64-C8FB-4B1C-9D7F-DA2E3EEC44FE}">
      <dgm:prSet/>
      <dgm:spPr/>
      <dgm:t>
        <a:bodyPr/>
        <a:lstStyle/>
        <a:p>
          <a:endParaRPr lang="en-US"/>
        </a:p>
      </dgm:t>
    </dgm:pt>
    <dgm:pt modelId="{AC64D8E8-4AB5-414B-9537-22A43CAF6ED3}" type="pres">
      <dgm:prSet presAssocID="{E070D388-4820-439D-BDF5-FED0ECE01D12}" presName="root" presStyleCnt="0">
        <dgm:presLayoutVars>
          <dgm:dir/>
          <dgm:resizeHandles val="exact"/>
        </dgm:presLayoutVars>
      </dgm:prSet>
      <dgm:spPr/>
    </dgm:pt>
    <dgm:pt modelId="{3D8AA786-56AD-47F4-A0C5-42D45C5A2D7C}" type="pres">
      <dgm:prSet presAssocID="{C95A89B3-1583-4C35-9275-187172CE184F}" presName="compNode" presStyleCnt="0"/>
      <dgm:spPr/>
    </dgm:pt>
    <dgm:pt modelId="{19DDBEC0-8196-4E30-83E4-195DA160F276}" type="pres">
      <dgm:prSet presAssocID="{C95A89B3-1583-4C35-9275-187172CE184F}" presName="iconBgRect" presStyleLbl="bgShp" presStyleIdx="0" presStyleCnt="1"/>
      <dgm:spPr/>
    </dgm:pt>
    <dgm:pt modelId="{2E7F7823-6293-4D49-AA1C-B0A93A919E78}" type="pres">
      <dgm:prSet presAssocID="{C95A89B3-1583-4C35-9275-187172CE184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77C1A77-7442-452C-9A71-2FB3C61E61DB}" type="pres">
      <dgm:prSet presAssocID="{C95A89B3-1583-4C35-9275-187172CE184F}" presName="spaceRect" presStyleCnt="0"/>
      <dgm:spPr/>
    </dgm:pt>
    <dgm:pt modelId="{31EE7827-B9C8-4140-A80E-19BE8B2AA0AB}" type="pres">
      <dgm:prSet presAssocID="{C95A89B3-1583-4C35-9275-187172CE184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230482C-FF9B-4CC3-8F66-4ACBB4369156}" type="presOf" srcId="{E070D388-4820-439D-BDF5-FED0ECE01D12}" destId="{AC64D8E8-4AB5-414B-9537-22A43CAF6ED3}" srcOrd="0" destOrd="0" presId="urn:microsoft.com/office/officeart/2018/5/layout/IconCircleLabelList"/>
    <dgm:cxn modelId="{8B02EF64-C8FB-4B1C-9D7F-DA2E3EEC44FE}" srcId="{E070D388-4820-439D-BDF5-FED0ECE01D12}" destId="{C95A89B3-1583-4C35-9275-187172CE184F}" srcOrd="0" destOrd="0" parTransId="{78183AB4-DF3B-4AE1-9A34-26570C12CD5B}" sibTransId="{0985A10E-C8B0-4B11-82D4-B0AB1F8CBB03}"/>
    <dgm:cxn modelId="{EC81C0BE-76B0-4F82-B02C-5FABC6B0E20F}" type="presOf" srcId="{C95A89B3-1583-4C35-9275-187172CE184F}" destId="{31EE7827-B9C8-4140-A80E-19BE8B2AA0AB}" srcOrd="0" destOrd="0" presId="urn:microsoft.com/office/officeart/2018/5/layout/IconCircleLabelList"/>
    <dgm:cxn modelId="{8A23F799-372D-4284-9E37-5D9A0884F676}" type="presParOf" srcId="{AC64D8E8-4AB5-414B-9537-22A43CAF6ED3}" destId="{3D8AA786-56AD-47F4-A0C5-42D45C5A2D7C}" srcOrd="0" destOrd="0" presId="urn:microsoft.com/office/officeart/2018/5/layout/IconCircleLabelList"/>
    <dgm:cxn modelId="{FF527426-BE70-4459-A8C9-183F7065B7BD}" type="presParOf" srcId="{3D8AA786-56AD-47F4-A0C5-42D45C5A2D7C}" destId="{19DDBEC0-8196-4E30-83E4-195DA160F276}" srcOrd="0" destOrd="0" presId="urn:microsoft.com/office/officeart/2018/5/layout/IconCircleLabelList"/>
    <dgm:cxn modelId="{90F72C34-4143-4535-9C57-BF39829FA628}" type="presParOf" srcId="{3D8AA786-56AD-47F4-A0C5-42D45C5A2D7C}" destId="{2E7F7823-6293-4D49-AA1C-B0A93A919E78}" srcOrd="1" destOrd="0" presId="urn:microsoft.com/office/officeart/2018/5/layout/IconCircleLabelList"/>
    <dgm:cxn modelId="{19C12F2C-BE7E-4C85-ADDB-1AE05449B054}" type="presParOf" srcId="{3D8AA786-56AD-47F4-A0C5-42D45C5A2D7C}" destId="{977C1A77-7442-452C-9A71-2FB3C61E61DB}" srcOrd="2" destOrd="0" presId="urn:microsoft.com/office/officeart/2018/5/layout/IconCircleLabelList"/>
    <dgm:cxn modelId="{0E665B24-5529-4565-8A15-EEAD818E98EB}" type="presParOf" srcId="{3D8AA786-56AD-47F4-A0C5-42D45C5A2D7C}" destId="{31EE7827-B9C8-4140-A80E-19BE8B2AA0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DFAE4A-0232-4921-9EEF-A2E8745B58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4F8FE1-8B91-454C-ABBE-CA02D84B1B01}">
      <dgm:prSet/>
      <dgm:spPr/>
      <dgm:t>
        <a:bodyPr/>
        <a:lstStyle/>
        <a:p>
          <a:r>
            <a:rPr lang="en-AU"/>
            <a:t>Holdout</a:t>
          </a:r>
          <a:endParaRPr lang="en-US"/>
        </a:p>
      </dgm:t>
    </dgm:pt>
    <dgm:pt modelId="{7E7FC02A-296C-4E23-B03A-ECB068D27AFD}" type="parTrans" cxnId="{BD690BE0-44BC-45FD-9FC3-B4C3FF47813F}">
      <dgm:prSet/>
      <dgm:spPr/>
      <dgm:t>
        <a:bodyPr/>
        <a:lstStyle/>
        <a:p>
          <a:endParaRPr lang="en-US"/>
        </a:p>
      </dgm:t>
    </dgm:pt>
    <dgm:pt modelId="{D80B85A7-EA14-41A5-ABBD-DE456F1BC616}" type="sibTrans" cxnId="{BD690BE0-44BC-45FD-9FC3-B4C3FF47813F}">
      <dgm:prSet/>
      <dgm:spPr/>
      <dgm:t>
        <a:bodyPr/>
        <a:lstStyle/>
        <a:p>
          <a:endParaRPr lang="en-US"/>
        </a:p>
      </dgm:t>
    </dgm:pt>
    <dgm:pt modelId="{00D6387A-AD03-4FA3-97C2-7DB6CDBA0DB6}">
      <dgm:prSet/>
      <dgm:spPr/>
      <dgm:t>
        <a:bodyPr/>
        <a:lstStyle/>
        <a:p>
          <a:r>
            <a:rPr lang="en-AU"/>
            <a:t>Cross-validation</a:t>
          </a:r>
          <a:endParaRPr lang="en-US"/>
        </a:p>
      </dgm:t>
    </dgm:pt>
    <dgm:pt modelId="{E981D538-57E2-4FCE-BC66-CB9312CE5A92}" type="parTrans" cxnId="{E3A0B3B6-5310-4CAE-A484-FE72991AB0A2}">
      <dgm:prSet/>
      <dgm:spPr/>
      <dgm:t>
        <a:bodyPr/>
        <a:lstStyle/>
        <a:p>
          <a:endParaRPr lang="en-US"/>
        </a:p>
      </dgm:t>
    </dgm:pt>
    <dgm:pt modelId="{0CA54F2C-CDAE-4DE9-8580-220C0FB9C94F}" type="sibTrans" cxnId="{E3A0B3B6-5310-4CAE-A484-FE72991AB0A2}">
      <dgm:prSet/>
      <dgm:spPr/>
      <dgm:t>
        <a:bodyPr/>
        <a:lstStyle/>
        <a:p>
          <a:endParaRPr lang="en-US"/>
        </a:p>
      </dgm:t>
    </dgm:pt>
    <dgm:pt modelId="{614DC2B0-3707-4520-A83C-9BA5475DA822}" type="pres">
      <dgm:prSet presAssocID="{B9DFAE4A-0232-4921-9EEF-A2E8745B5800}" presName="root" presStyleCnt="0">
        <dgm:presLayoutVars>
          <dgm:dir/>
          <dgm:resizeHandles val="exact"/>
        </dgm:presLayoutVars>
      </dgm:prSet>
      <dgm:spPr/>
    </dgm:pt>
    <dgm:pt modelId="{13C2B600-2F08-43BB-8AAC-F28B3FBE8DF1}" type="pres">
      <dgm:prSet presAssocID="{434F8FE1-8B91-454C-ABBE-CA02D84B1B01}" presName="compNode" presStyleCnt="0"/>
      <dgm:spPr/>
    </dgm:pt>
    <dgm:pt modelId="{5766735F-B71B-41FF-9763-2E3E6E3B4B66}" type="pres">
      <dgm:prSet presAssocID="{434F8FE1-8B91-454C-ABBE-CA02D84B1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FAF3E95-ACC3-436C-AE61-02AEA3E7030F}" type="pres">
      <dgm:prSet presAssocID="{434F8FE1-8B91-454C-ABBE-CA02D84B1B01}" presName="spaceRect" presStyleCnt="0"/>
      <dgm:spPr/>
    </dgm:pt>
    <dgm:pt modelId="{A9C3F4A2-4733-4F60-AA3E-BCAA1D46D56A}" type="pres">
      <dgm:prSet presAssocID="{434F8FE1-8B91-454C-ABBE-CA02D84B1B01}" presName="textRect" presStyleLbl="revTx" presStyleIdx="0" presStyleCnt="2">
        <dgm:presLayoutVars>
          <dgm:chMax val="1"/>
          <dgm:chPref val="1"/>
        </dgm:presLayoutVars>
      </dgm:prSet>
      <dgm:spPr/>
    </dgm:pt>
    <dgm:pt modelId="{71620537-9C5B-42D2-A454-A87DF825C19E}" type="pres">
      <dgm:prSet presAssocID="{D80B85A7-EA14-41A5-ABBD-DE456F1BC616}" presName="sibTrans" presStyleCnt="0"/>
      <dgm:spPr/>
    </dgm:pt>
    <dgm:pt modelId="{D1B2C40B-7383-4C8C-9E6E-AB9104236296}" type="pres">
      <dgm:prSet presAssocID="{00D6387A-AD03-4FA3-97C2-7DB6CDBA0DB6}" presName="compNode" presStyleCnt="0"/>
      <dgm:spPr/>
    </dgm:pt>
    <dgm:pt modelId="{91BB2036-CCFF-46F6-9995-639064B7EBB5}" type="pres">
      <dgm:prSet presAssocID="{00D6387A-AD03-4FA3-97C2-7DB6CDBA0D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D41F17-DB30-4723-8B08-1E2676B4CE5B}" type="pres">
      <dgm:prSet presAssocID="{00D6387A-AD03-4FA3-97C2-7DB6CDBA0DB6}" presName="spaceRect" presStyleCnt="0"/>
      <dgm:spPr/>
    </dgm:pt>
    <dgm:pt modelId="{CC87775D-7E31-4706-AE8B-2D2CA2B838B3}" type="pres">
      <dgm:prSet presAssocID="{00D6387A-AD03-4FA3-97C2-7DB6CDBA0D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B1E05B-A3AC-4B24-8DCD-27EF83E2194F}" type="presOf" srcId="{00D6387A-AD03-4FA3-97C2-7DB6CDBA0DB6}" destId="{CC87775D-7E31-4706-AE8B-2D2CA2B838B3}" srcOrd="0" destOrd="0" presId="urn:microsoft.com/office/officeart/2018/2/layout/IconLabelList"/>
    <dgm:cxn modelId="{9FE08A6B-75E3-4AB5-90F1-EA5F3F9B9D7C}" type="presOf" srcId="{B9DFAE4A-0232-4921-9EEF-A2E8745B5800}" destId="{614DC2B0-3707-4520-A83C-9BA5475DA822}" srcOrd="0" destOrd="0" presId="urn:microsoft.com/office/officeart/2018/2/layout/IconLabelList"/>
    <dgm:cxn modelId="{51203091-1EC9-4752-9812-46E9DD33B8B2}" type="presOf" srcId="{434F8FE1-8B91-454C-ABBE-CA02D84B1B01}" destId="{A9C3F4A2-4733-4F60-AA3E-BCAA1D46D56A}" srcOrd="0" destOrd="0" presId="urn:microsoft.com/office/officeart/2018/2/layout/IconLabelList"/>
    <dgm:cxn modelId="{E3A0B3B6-5310-4CAE-A484-FE72991AB0A2}" srcId="{B9DFAE4A-0232-4921-9EEF-A2E8745B5800}" destId="{00D6387A-AD03-4FA3-97C2-7DB6CDBA0DB6}" srcOrd="1" destOrd="0" parTransId="{E981D538-57E2-4FCE-BC66-CB9312CE5A92}" sibTransId="{0CA54F2C-CDAE-4DE9-8580-220C0FB9C94F}"/>
    <dgm:cxn modelId="{BD690BE0-44BC-45FD-9FC3-B4C3FF47813F}" srcId="{B9DFAE4A-0232-4921-9EEF-A2E8745B5800}" destId="{434F8FE1-8B91-454C-ABBE-CA02D84B1B01}" srcOrd="0" destOrd="0" parTransId="{7E7FC02A-296C-4E23-B03A-ECB068D27AFD}" sibTransId="{D80B85A7-EA14-41A5-ABBD-DE456F1BC616}"/>
    <dgm:cxn modelId="{14A35ECD-5FDC-4720-8270-BBD609DF126A}" type="presParOf" srcId="{614DC2B0-3707-4520-A83C-9BA5475DA822}" destId="{13C2B600-2F08-43BB-8AAC-F28B3FBE8DF1}" srcOrd="0" destOrd="0" presId="urn:microsoft.com/office/officeart/2018/2/layout/IconLabelList"/>
    <dgm:cxn modelId="{EF68C852-5567-4BE9-8815-6AFE1AEA5569}" type="presParOf" srcId="{13C2B600-2F08-43BB-8AAC-F28B3FBE8DF1}" destId="{5766735F-B71B-41FF-9763-2E3E6E3B4B66}" srcOrd="0" destOrd="0" presId="urn:microsoft.com/office/officeart/2018/2/layout/IconLabelList"/>
    <dgm:cxn modelId="{EB781B30-A560-4F7F-B324-7F86065BB21C}" type="presParOf" srcId="{13C2B600-2F08-43BB-8AAC-F28B3FBE8DF1}" destId="{1FAF3E95-ACC3-436C-AE61-02AEA3E7030F}" srcOrd="1" destOrd="0" presId="urn:microsoft.com/office/officeart/2018/2/layout/IconLabelList"/>
    <dgm:cxn modelId="{6EFA3A4D-1337-49CD-81F7-0CA602893D3B}" type="presParOf" srcId="{13C2B600-2F08-43BB-8AAC-F28B3FBE8DF1}" destId="{A9C3F4A2-4733-4F60-AA3E-BCAA1D46D56A}" srcOrd="2" destOrd="0" presId="urn:microsoft.com/office/officeart/2018/2/layout/IconLabelList"/>
    <dgm:cxn modelId="{2B0D2597-6B0D-4AC1-A95A-D9EED13DA848}" type="presParOf" srcId="{614DC2B0-3707-4520-A83C-9BA5475DA822}" destId="{71620537-9C5B-42D2-A454-A87DF825C19E}" srcOrd="1" destOrd="0" presId="urn:microsoft.com/office/officeart/2018/2/layout/IconLabelList"/>
    <dgm:cxn modelId="{AE6F163A-C39C-450E-9307-F32E61553F84}" type="presParOf" srcId="{614DC2B0-3707-4520-A83C-9BA5475DA822}" destId="{D1B2C40B-7383-4C8C-9E6E-AB9104236296}" srcOrd="2" destOrd="0" presId="urn:microsoft.com/office/officeart/2018/2/layout/IconLabelList"/>
    <dgm:cxn modelId="{0196A6E9-86D1-4E71-A73D-6568C955F872}" type="presParOf" srcId="{D1B2C40B-7383-4C8C-9E6E-AB9104236296}" destId="{91BB2036-CCFF-46F6-9995-639064B7EBB5}" srcOrd="0" destOrd="0" presId="urn:microsoft.com/office/officeart/2018/2/layout/IconLabelList"/>
    <dgm:cxn modelId="{61D6C517-4DDA-43E9-84B1-502869741DC1}" type="presParOf" srcId="{D1B2C40B-7383-4C8C-9E6E-AB9104236296}" destId="{F2D41F17-DB30-4723-8B08-1E2676B4CE5B}" srcOrd="1" destOrd="0" presId="urn:microsoft.com/office/officeart/2018/2/layout/IconLabelList"/>
    <dgm:cxn modelId="{0EEF77E1-A78A-4817-A03C-18E015FEA07A}" type="presParOf" srcId="{D1B2C40B-7383-4C8C-9E6E-AB9104236296}" destId="{CC87775D-7E31-4706-AE8B-2D2CA2B838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5A4DE-DCBB-4730-96E7-0E615B4979FB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E536EBDB-7EC2-48F2-9572-9DC120327D27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191F0-97F5-450E-A888-355105AB83ED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 dirty="0"/>
            <a:t>To introduce the </a:t>
          </a:r>
          <a:r>
            <a:rPr lang="en-AU" sz="1500" kern="1200" dirty="0">
              <a:solidFill>
                <a:srgbClr val="FF0000"/>
              </a:solidFill>
            </a:rPr>
            <a:t>fundamental</a:t>
          </a:r>
          <a:r>
            <a:rPr lang="en-AU" sz="1500" kern="1200" dirty="0"/>
            <a:t> vocabulary and concepts of machine learning.</a:t>
          </a:r>
          <a:endParaRPr lang="en-US" sz="1500" kern="1200" dirty="0"/>
        </a:p>
      </dsp:txBody>
      <dsp:txXfrm>
        <a:off x="1342800" y="3255669"/>
        <a:ext cx="3600000" cy="720000"/>
      </dsp:txXfrm>
    </dsp:sp>
    <dsp:sp modelId="{21079C0B-59E5-41A3-B39D-77E15683B8EF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B1D02D09-4C25-42A2-82ED-78A4053E30DA}">
      <dsp:nvSpPr>
        <dsp:cNvPr id="0" name=""/>
        <dsp:cNvSpPr/>
      </dsp:nvSpPr>
      <dsp:spPr>
        <a:xfrm>
          <a:off x="6451992" y="493571"/>
          <a:ext cx="1841616" cy="196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F50D0-1208-4F8F-8A8C-D81085A81626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 dirty="0"/>
            <a:t>To introduce the </a:t>
          </a:r>
          <a:r>
            <a:rPr lang="en-AU" sz="1500" kern="1200" dirty="0">
              <a:solidFill>
                <a:srgbClr val="FF0000"/>
              </a:solidFill>
            </a:rPr>
            <a:t>Scikit-Learn</a:t>
          </a:r>
          <a:r>
            <a:rPr lang="en-AU" sz="1500" kern="1200" dirty="0"/>
            <a:t> API and show some examples of its use </a:t>
          </a:r>
          <a:br>
            <a:rPr lang="en-AU" sz="1500" kern="1200" dirty="0"/>
          </a:br>
          <a:endParaRPr lang="en-US" sz="1500" kern="1200" dirty="0"/>
        </a:p>
      </dsp:txBody>
      <dsp:txXfrm>
        <a:off x="5572800" y="3255669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6735F-B71B-41FF-9763-2E3E6E3B4B66}">
      <dsp:nvSpPr>
        <dsp:cNvPr id="0" name=""/>
        <dsp:cNvSpPr/>
      </dsp:nvSpPr>
      <dsp:spPr>
        <a:xfrm>
          <a:off x="4285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F4A2-4733-4F60-AA3E-BCAA1D46D56A}">
      <dsp:nvSpPr>
        <dsp:cNvPr id="0" name=""/>
        <dsp:cNvSpPr/>
      </dsp:nvSpPr>
      <dsp:spPr>
        <a:xfrm>
          <a:off x="3097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600" kern="1200"/>
            <a:t>Holdout</a:t>
          </a:r>
          <a:endParaRPr lang="en-US" sz="4600" kern="1200"/>
        </a:p>
      </dsp:txBody>
      <dsp:txXfrm>
        <a:off x="3097800" y="3023411"/>
        <a:ext cx="432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B2036-CCFF-46F6-9995-639064B7EBB5}">
      <dsp:nvSpPr>
        <dsp:cNvPr id="0" name=""/>
        <dsp:cNvSpPr/>
      </dsp:nvSpPr>
      <dsp:spPr>
        <a:xfrm>
          <a:off x="4285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7775D-7E31-4706-AE8B-2D2CA2B838B3}">
      <dsp:nvSpPr>
        <dsp:cNvPr id="0" name=""/>
        <dsp:cNvSpPr/>
      </dsp:nvSpPr>
      <dsp:spPr>
        <a:xfrm>
          <a:off x="3097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600" kern="1200"/>
            <a:t>Cross-validation</a:t>
          </a:r>
          <a:endParaRPr lang="en-US" sz="4600" kern="1200"/>
        </a:p>
      </dsp:txBody>
      <dsp:txXfrm>
        <a:off x="3097800" y="302341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93F3E-A69D-48A3-B5A1-F5CB6526D2D5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0DF52-6DB6-4D50-A79F-7E3BA87C843B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>
              <a:latin typeface="Garamond" panose="02020404030301010803" pitchFamily="18" charset="0"/>
            </a:rPr>
            <a:t>Supervised learning</a:t>
          </a:r>
          <a:endParaRPr lang="en-US" sz="3900" kern="1200" dirty="0">
            <a:latin typeface="Garamond" panose="02020404030301010803" pitchFamily="18" charset="0"/>
          </a:endParaRPr>
        </a:p>
      </dsp:txBody>
      <dsp:txXfrm>
        <a:off x="559800" y="3023411"/>
        <a:ext cx="4320000" cy="720000"/>
      </dsp:txXfrm>
    </dsp:sp>
    <dsp:sp modelId="{D6AE9ED6-B1F7-482C-A152-2510AFF2A258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0791A-0FD9-41AE-AA56-0A578DFECEEB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>
              <a:latin typeface="Garamond" panose="02020404030301010803" pitchFamily="18" charset="0"/>
            </a:rPr>
            <a:t>Unsupervised learning</a:t>
          </a:r>
          <a:endParaRPr lang="en-US" sz="3900" kern="1200" dirty="0">
            <a:latin typeface="Garamond" panose="02020404030301010803" pitchFamily="18" charset="0"/>
          </a:endParaRPr>
        </a:p>
      </dsp:txBody>
      <dsp:txXfrm>
        <a:off x="5635800" y="30234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AA797-129E-484F-85C8-8B22BF12BAEF}">
      <dsp:nvSpPr>
        <dsp:cNvPr id="0" name=""/>
        <dsp:cNvSpPr/>
      </dsp:nvSpPr>
      <dsp:spPr>
        <a:xfrm>
          <a:off x="1153024" y="92955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DAF16-1CCF-4EA0-BBFD-97C711554470}">
      <dsp:nvSpPr>
        <dsp:cNvPr id="0" name=""/>
        <dsp:cNvSpPr/>
      </dsp:nvSpPr>
      <dsp:spPr>
        <a:xfrm>
          <a:off x="694763" y="1092916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i="1" kern="1200"/>
            <a:t>Classification </a:t>
          </a:r>
          <a:endParaRPr lang="en-US" sz="2300" kern="1200"/>
        </a:p>
      </dsp:txBody>
      <dsp:txXfrm>
        <a:off x="694763" y="1092916"/>
        <a:ext cx="1666406" cy="666562"/>
      </dsp:txXfrm>
    </dsp:sp>
    <dsp:sp modelId="{EB302395-D576-4D4C-A232-8D763B7B9CC5}">
      <dsp:nvSpPr>
        <dsp:cNvPr id="0" name=""/>
        <dsp:cNvSpPr/>
      </dsp:nvSpPr>
      <dsp:spPr>
        <a:xfrm>
          <a:off x="3111052" y="92955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6F44-C2C5-4D46-8B03-664D4A7231CE}">
      <dsp:nvSpPr>
        <dsp:cNvPr id="0" name=""/>
        <dsp:cNvSpPr/>
      </dsp:nvSpPr>
      <dsp:spPr>
        <a:xfrm>
          <a:off x="2652790" y="1092916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i="1" kern="1200"/>
            <a:t>Regression</a:t>
          </a:r>
          <a:r>
            <a:rPr lang="en-AU" sz="2300" kern="1200"/>
            <a:t> </a:t>
          </a:r>
          <a:br>
            <a:rPr lang="en-AU" sz="2300" kern="1200"/>
          </a:br>
          <a:endParaRPr lang="en-US" sz="2300" kern="1200"/>
        </a:p>
      </dsp:txBody>
      <dsp:txXfrm>
        <a:off x="2652790" y="1092916"/>
        <a:ext cx="1666406" cy="666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8CE68-0702-41DB-B22E-0A2BD10776E3}">
      <dsp:nvSpPr>
        <dsp:cNvPr id="0" name=""/>
        <dsp:cNvSpPr/>
      </dsp:nvSpPr>
      <dsp:spPr>
        <a:xfrm>
          <a:off x="581328" y="1173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A9945-57B9-46D8-A475-22014A13A260}">
      <dsp:nvSpPr>
        <dsp:cNvPr id="0" name=""/>
        <dsp:cNvSpPr/>
      </dsp:nvSpPr>
      <dsp:spPr>
        <a:xfrm>
          <a:off x="888453" y="318861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DF6E9-96F5-4C97-87DD-23F6D8C58FB8}">
      <dsp:nvSpPr>
        <dsp:cNvPr id="0" name=""/>
        <dsp:cNvSpPr/>
      </dsp:nvSpPr>
      <dsp:spPr>
        <a:xfrm>
          <a:off x="120641" y="1901736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i="1" kern="1200"/>
            <a:t>Clustering</a:t>
          </a:r>
          <a:endParaRPr lang="en-US" sz="1700" kern="1200"/>
        </a:p>
      </dsp:txBody>
      <dsp:txXfrm>
        <a:off x="120641" y="1901736"/>
        <a:ext cx="2362500" cy="720000"/>
      </dsp:txXfrm>
    </dsp:sp>
    <dsp:sp modelId="{19DDBEC0-8196-4E30-83E4-195DA160F276}">
      <dsp:nvSpPr>
        <dsp:cNvPr id="0" name=""/>
        <dsp:cNvSpPr/>
      </dsp:nvSpPr>
      <dsp:spPr>
        <a:xfrm>
          <a:off x="3357266" y="1173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F7823-6293-4D49-AA1C-B0A93A919E78}">
      <dsp:nvSpPr>
        <dsp:cNvPr id="0" name=""/>
        <dsp:cNvSpPr/>
      </dsp:nvSpPr>
      <dsp:spPr>
        <a:xfrm>
          <a:off x="3664391" y="318861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7827-B9C8-4140-A80E-19BE8B2AA0AB}">
      <dsp:nvSpPr>
        <dsp:cNvPr id="0" name=""/>
        <dsp:cNvSpPr/>
      </dsp:nvSpPr>
      <dsp:spPr>
        <a:xfrm>
          <a:off x="2896578" y="1901736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i="1" kern="1200"/>
            <a:t>Dimensionality reduction</a:t>
          </a:r>
          <a:r>
            <a:rPr lang="en-AU" sz="1700" kern="1200"/>
            <a:t> </a:t>
          </a:r>
          <a:br>
            <a:rPr lang="en-AU" sz="1700" kern="1200"/>
          </a:br>
          <a:endParaRPr lang="en-US" sz="1700" kern="1200"/>
        </a:p>
      </dsp:txBody>
      <dsp:txXfrm>
        <a:off x="2896578" y="1901736"/>
        <a:ext cx="23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AA797-129E-484F-85C8-8B22BF12BAEF}">
      <dsp:nvSpPr>
        <dsp:cNvPr id="0" name=""/>
        <dsp:cNvSpPr/>
      </dsp:nvSpPr>
      <dsp:spPr>
        <a:xfrm>
          <a:off x="2758752" y="1942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DAF16-1CCF-4EA0-BBFD-97C711554470}">
      <dsp:nvSpPr>
        <dsp:cNvPr id="0" name=""/>
        <dsp:cNvSpPr/>
      </dsp:nvSpPr>
      <dsp:spPr>
        <a:xfrm>
          <a:off x="1570752" y="26084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600" i="1" kern="1200"/>
            <a:t>Classification </a:t>
          </a:r>
          <a:endParaRPr lang="en-US" sz="4600" kern="1200"/>
        </a:p>
      </dsp:txBody>
      <dsp:txXfrm>
        <a:off x="1570752" y="2608470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2395-D576-4D4C-A232-8D763B7B9CC5}">
      <dsp:nvSpPr>
        <dsp:cNvPr id="0" name=""/>
        <dsp:cNvSpPr/>
      </dsp:nvSpPr>
      <dsp:spPr>
        <a:xfrm>
          <a:off x="2533199" y="35878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6F44-C2C5-4D46-8B03-664D4A7231CE}">
      <dsp:nvSpPr>
        <dsp:cNvPr id="0" name=""/>
        <dsp:cNvSpPr/>
      </dsp:nvSpPr>
      <dsp:spPr>
        <a:xfrm>
          <a:off x="1345199" y="277313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i="1" kern="1200"/>
            <a:t>Regression</a:t>
          </a:r>
          <a:r>
            <a:rPr lang="en-AU" sz="2300" kern="1200"/>
            <a:t> </a:t>
          </a:r>
          <a:br>
            <a:rPr lang="en-AU" sz="2300" kern="1200"/>
          </a:br>
          <a:endParaRPr lang="en-US" sz="2300" kern="1200"/>
        </a:p>
      </dsp:txBody>
      <dsp:txXfrm>
        <a:off x="1345199" y="2773138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8CE68-0702-41DB-B22E-0A2BD10776E3}">
      <dsp:nvSpPr>
        <dsp:cNvPr id="0" name=""/>
        <dsp:cNvSpPr/>
      </dsp:nvSpPr>
      <dsp:spPr>
        <a:xfrm>
          <a:off x="1969297" y="1173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A9945-57B9-46D8-A475-22014A13A260}">
      <dsp:nvSpPr>
        <dsp:cNvPr id="0" name=""/>
        <dsp:cNvSpPr/>
      </dsp:nvSpPr>
      <dsp:spPr>
        <a:xfrm>
          <a:off x="2276422" y="318861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DF6E9-96F5-4C97-87DD-23F6D8C58FB8}">
      <dsp:nvSpPr>
        <dsp:cNvPr id="0" name=""/>
        <dsp:cNvSpPr/>
      </dsp:nvSpPr>
      <dsp:spPr>
        <a:xfrm>
          <a:off x="1508610" y="1901736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600" i="1" kern="1200"/>
            <a:t>Clustering</a:t>
          </a:r>
          <a:endParaRPr lang="en-US" sz="3600" kern="1200"/>
        </a:p>
      </dsp:txBody>
      <dsp:txXfrm>
        <a:off x="1508610" y="1901736"/>
        <a:ext cx="23625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BEC0-8196-4E30-83E4-195DA160F276}">
      <dsp:nvSpPr>
        <dsp:cNvPr id="0" name=""/>
        <dsp:cNvSpPr/>
      </dsp:nvSpPr>
      <dsp:spPr>
        <a:xfrm>
          <a:off x="1969297" y="1173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F7823-6293-4D49-AA1C-B0A93A919E78}">
      <dsp:nvSpPr>
        <dsp:cNvPr id="0" name=""/>
        <dsp:cNvSpPr/>
      </dsp:nvSpPr>
      <dsp:spPr>
        <a:xfrm>
          <a:off x="2276422" y="318861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7827-B9C8-4140-A80E-19BE8B2AA0AB}">
      <dsp:nvSpPr>
        <dsp:cNvPr id="0" name=""/>
        <dsp:cNvSpPr/>
      </dsp:nvSpPr>
      <dsp:spPr>
        <a:xfrm>
          <a:off x="1508610" y="1901736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i="1" kern="1200"/>
            <a:t>Dimensionality reduction</a:t>
          </a:r>
          <a:r>
            <a:rPr lang="en-AU" sz="1500" kern="1200"/>
            <a:t> </a:t>
          </a:r>
          <a:br>
            <a:rPr lang="en-AU" sz="1500" kern="1200"/>
          </a:br>
          <a:endParaRPr lang="en-US" sz="1500" kern="1200"/>
        </a:p>
      </dsp:txBody>
      <dsp:txXfrm>
        <a:off x="1508610" y="1901736"/>
        <a:ext cx="2362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6735F-B71B-41FF-9763-2E3E6E3B4B66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F4A2-4733-4F60-AA3E-BCAA1D46D56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/>
            <a:t>Holdout</a:t>
          </a:r>
          <a:endParaRPr lang="en-US" sz="5000" kern="1200"/>
        </a:p>
      </dsp:txBody>
      <dsp:txXfrm>
        <a:off x="559800" y="3023411"/>
        <a:ext cx="4320000" cy="720000"/>
      </dsp:txXfrm>
    </dsp:sp>
    <dsp:sp modelId="{91BB2036-CCFF-46F6-9995-639064B7EBB5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7775D-7E31-4706-AE8B-2D2CA2B838B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/>
            <a:t>Cross-validation</a:t>
          </a:r>
          <a:endParaRPr lang="en-US" sz="5000" kern="1200"/>
        </a:p>
      </dsp:txBody>
      <dsp:txXfrm>
        <a:off x="5635800" y="30234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CFAD-EA32-4CAF-9D84-F2AF66ED83A4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2DF0A-6C8D-4352-AC58-FD1F935AF3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4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sidissatangmongkol/%E0%B8%81%E0%B8%B2%E0%B8%A3%E0%B9%81%E0%B8%A5%E0%B8%81%E0%B9%80%E0%B8%9B%E0%B8%A5%E0%B8%B5%E0%B9%88%E0%B8%A2%E0%B8%99-errors-%E0%B9%83%E0%B8%99%E0%B9%82%E0%B8%A5%E0%B8%81%E0%B8%82%E0%B8%AD%E0%B8%87-machine-learning-6260933dc6b6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13/bergstra12a.html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rainfall-prediction-using-linear-regress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ProgrammingTH/photos/feature-engineering-dimensionality-reduction-part2%E0%B8%95%E0%B9%88%E0%B8%AD%E0%B8%88%E0%B8%B2%E0%B8%81%E0%B9%82%E0%B8%9E%E0%B8%AA%E0%B8%97%E0%B8%B5%E0%B9%88%E0%B9%81%E0%B8%A5%E0%B9%89%E0%B8%A7%E0%B8%99%E0%B8%B0%E0%B8%84%E0%B8%A3%E0%B8%B1%E0%B8%9A-dimensi/238067543266652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92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28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import seaborn as </a:t>
            </a:r>
            <a:r>
              <a:rPr lang="en-AU" dirty="0" err="1"/>
              <a:t>sns</a:t>
            </a:r>
            <a:endParaRPr lang="en-AU" dirty="0"/>
          </a:p>
          <a:p>
            <a:r>
              <a:rPr lang="en-AU" dirty="0"/>
              <a:t>iris = </a:t>
            </a:r>
            <a:r>
              <a:rPr lang="en-AU" dirty="0" err="1"/>
              <a:t>sns.load_dataset</a:t>
            </a:r>
            <a:r>
              <a:rPr lang="en-AU" dirty="0"/>
              <a:t>('iris')</a:t>
            </a:r>
          </a:p>
          <a:p>
            <a:r>
              <a:rPr lang="en-AU" dirty="0" err="1"/>
              <a:t>iris.head</a:t>
            </a:r>
            <a:r>
              <a:rPr lang="en-AU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3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import seaborn as </a:t>
            </a:r>
            <a:r>
              <a:rPr lang="en-AU" dirty="0" err="1"/>
              <a:t>sns</a:t>
            </a:r>
            <a:endParaRPr lang="en-AU" dirty="0"/>
          </a:p>
          <a:p>
            <a:r>
              <a:rPr lang="en-AU" dirty="0"/>
              <a:t>iris = </a:t>
            </a:r>
            <a:r>
              <a:rPr lang="en-AU" dirty="0" err="1"/>
              <a:t>sns.load_dataset</a:t>
            </a:r>
            <a:r>
              <a:rPr lang="en-AU" dirty="0"/>
              <a:t>('iris')</a:t>
            </a:r>
          </a:p>
          <a:p>
            <a:r>
              <a:rPr lang="en-AU" dirty="0" err="1"/>
              <a:t>iris.head</a:t>
            </a:r>
            <a:r>
              <a:rPr lang="en-AU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55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hue </a:t>
            </a:r>
            <a:r>
              <a:rPr lang="th-TH" dirty="0"/>
              <a:t>กำหนดให้</a:t>
            </a:r>
            <a:r>
              <a:rPr lang="en-AU" dirty="0"/>
              <a:t> feature </a:t>
            </a:r>
            <a:r>
              <a:rPr lang="th-TH" dirty="0"/>
              <a:t>ที่ชื่อ</a:t>
            </a:r>
            <a:r>
              <a:rPr lang="en-AU" dirty="0"/>
              <a:t> species</a:t>
            </a:r>
            <a:r>
              <a:rPr lang="th-TH" dirty="0"/>
              <a:t> แสดงสีที่แตกต่างกัน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918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Underfitting</a:t>
            </a:r>
          </a:p>
          <a:p>
            <a:pPr marL="171450" indent="-171450">
              <a:buFontTx/>
              <a:buChar char="-"/>
            </a:pPr>
            <a:r>
              <a:rPr lang="th-TH" dirty="0"/>
              <a:t>เปลี่ยน</a:t>
            </a:r>
            <a:r>
              <a:rPr lang="en-AU" dirty="0"/>
              <a:t> model </a:t>
            </a:r>
            <a:r>
              <a:rPr lang="th-TH" dirty="0"/>
              <a:t>ให้</a:t>
            </a:r>
            <a:r>
              <a:rPr lang="en-AU" dirty="0"/>
              <a:t> advanced</a:t>
            </a:r>
            <a:r>
              <a:rPr lang="th-TH" dirty="0"/>
              <a:t> ขึ้น</a:t>
            </a:r>
          </a:p>
          <a:p>
            <a:pPr marL="171450" indent="-171450">
              <a:buFontTx/>
              <a:buChar char="-"/>
            </a:pPr>
            <a:r>
              <a:rPr lang="th-TH" dirty="0"/>
              <a:t>ปรับเปลี่ยน </a:t>
            </a:r>
            <a:r>
              <a:rPr lang="en-AU" dirty="0"/>
              <a:t>hyperparameters</a:t>
            </a:r>
            <a:endParaRPr lang="th-TH" dirty="0"/>
          </a:p>
          <a:p>
            <a:pPr marL="171450" indent="-171450">
              <a:buFontTx/>
              <a:buChar char="-"/>
            </a:pPr>
            <a:r>
              <a:rPr lang="th-TH" dirty="0"/>
              <a:t>ลดจำนวน </a:t>
            </a:r>
            <a:r>
              <a:rPr lang="en-AU" dirty="0"/>
              <a:t>features</a:t>
            </a:r>
          </a:p>
          <a:p>
            <a:pPr marL="171450" indent="-171450">
              <a:buFontTx/>
              <a:buChar char="-"/>
            </a:pPr>
            <a:r>
              <a:rPr lang="th-TH" dirty="0"/>
              <a:t>ใช้เวลาในการ</a:t>
            </a:r>
            <a:r>
              <a:rPr lang="en-AU" dirty="0"/>
              <a:t> train</a:t>
            </a:r>
            <a:r>
              <a:rPr lang="th-TH" dirty="0"/>
              <a:t> ให้นานขึ้น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Overfitting</a:t>
            </a:r>
          </a:p>
          <a:p>
            <a:pPr marL="171450" indent="-171450">
              <a:buFontTx/>
              <a:buChar char="-"/>
            </a:pPr>
            <a:r>
              <a:rPr lang="th-TH" dirty="0"/>
              <a:t>เพิ่มข้อมูล</a:t>
            </a:r>
          </a:p>
          <a:p>
            <a:pPr marL="171450" indent="-171450">
              <a:buFontTx/>
              <a:buChar char="-"/>
            </a:pPr>
            <a:r>
              <a:rPr lang="th-TH" dirty="0"/>
              <a:t>ลดความซับซ้อนของ</a:t>
            </a:r>
            <a:r>
              <a:rPr lang="en-AU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454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counterintuitive</a:t>
            </a:r>
            <a:r>
              <a:rPr lang="en-AU" dirty="0"/>
              <a:t> </a:t>
            </a:r>
            <a:br>
              <a:rPr lang="en-AU" dirty="0"/>
            </a:br>
            <a:r>
              <a:rPr lang="th-TH" dirty="0"/>
              <a:t>ขัดต่อความรู้สึก ขัดต่อ</a:t>
            </a:r>
            <a:r>
              <a:rPr lang="en-AU" dirty="0"/>
              <a:t> common sense</a:t>
            </a:r>
            <a:r>
              <a:rPr lang="th-TH" dirty="0"/>
              <a:t> ของคนทั่วไป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Underfitting</a:t>
            </a:r>
          </a:p>
          <a:p>
            <a:pPr marL="171450" indent="-171450">
              <a:buFontTx/>
              <a:buChar char="-"/>
            </a:pPr>
            <a:r>
              <a:rPr lang="th-TH" dirty="0"/>
              <a:t>เปลี่ยน</a:t>
            </a:r>
            <a:r>
              <a:rPr lang="en-AU" dirty="0"/>
              <a:t> model </a:t>
            </a:r>
            <a:r>
              <a:rPr lang="th-TH" dirty="0"/>
              <a:t>ให้</a:t>
            </a:r>
            <a:r>
              <a:rPr lang="en-AU" dirty="0"/>
              <a:t> advanced</a:t>
            </a:r>
            <a:r>
              <a:rPr lang="th-TH" dirty="0"/>
              <a:t> ขึ้น</a:t>
            </a:r>
          </a:p>
          <a:p>
            <a:pPr marL="171450" indent="-171450">
              <a:buFontTx/>
              <a:buChar char="-"/>
            </a:pPr>
            <a:r>
              <a:rPr lang="th-TH" dirty="0"/>
              <a:t>ปรับเปลี่ยน </a:t>
            </a:r>
            <a:r>
              <a:rPr lang="en-AU" dirty="0"/>
              <a:t>hyperparameters</a:t>
            </a:r>
            <a:endParaRPr lang="th-TH" dirty="0"/>
          </a:p>
          <a:p>
            <a:pPr marL="171450" indent="-171450">
              <a:buFontTx/>
              <a:buChar char="-"/>
            </a:pPr>
            <a:r>
              <a:rPr lang="th-TH" dirty="0"/>
              <a:t>ลดจำนวน </a:t>
            </a:r>
            <a:r>
              <a:rPr lang="en-AU" dirty="0"/>
              <a:t>features</a:t>
            </a:r>
          </a:p>
          <a:p>
            <a:pPr marL="171450" indent="-171450">
              <a:buFontTx/>
              <a:buChar char="-"/>
            </a:pPr>
            <a:r>
              <a:rPr lang="th-TH" dirty="0"/>
              <a:t>ใช้เวลาในการ</a:t>
            </a:r>
            <a:r>
              <a:rPr lang="en-AU" dirty="0"/>
              <a:t> train</a:t>
            </a:r>
            <a:r>
              <a:rPr lang="th-TH" dirty="0"/>
              <a:t> ให้นานขึ้น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Overfitting</a:t>
            </a:r>
          </a:p>
          <a:p>
            <a:pPr marL="171450" indent="-171450">
              <a:buFontTx/>
              <a:buChar char="-"/>
            </a:pPr>
            <a:r>
              <a:rPr lang="th-TH" dirty="0"/>
              <a:t>เพิ่มข้อมูล</a:t>
            </a:r>
          </a:p>
          <a:p>
            <a:pPr marL="171450" indent="-171450">
              <a:buFontTx/>
              <a:buChar char="-"/>
            </a:pPr>
            <a:r>
              <a:rPr lang="th-TH" dirty="0"/>
              <a:t>ลดความซับซ้อนของ</a:t>
            </a:r>
            <a:r>
              <a:rPr lang="en-AU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815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counterintuitive</a:t>
            </a:r>
            <a:r>
              <a:rPr lang="en-AU" dirty="0"/>
              <a:t> </a:t>
            </a:r>
            <a:br>
              <a:rPr lang="en-AU" dirty="0"/>
            </a:br>
            <a:r>
              <a:rPr lang="th-TH" dirty="0"/>
              <a:t>ขัดต่อความรู้สึก ขัดต่อ</a:t>
            </a:r>
            <a:r>
              <a:rPr lang="en-AU" dirty="0"/>
              <a:t> common sense</a:t>
            </a:r>
            <a:r>
              <a:rPr lang="th-TH" dirty="0"/>
              <a:t> ของคนทั่วไป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4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https://medium.com/@kasidissatangmongkol/%E0%B8%81%E0%B8%B2%E0%B8%A3%E0%B9%81%E0%B8%A5%E0%B8%81%E0%B9%80%E0%B8%9B%E0%B8%A5%E0%B8%B5%E0%B9%88%E0%B8%A2%E0%B8%99-errors-%E0%B9%83%E0%B8%99%E0%B9%82%E0%B8%A5%E0%B8%81%E0%B8%82%E0%B8%AD%E0%B8%87-machine-learning-6260933dc6b6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719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อัตราความก้าวหน้า หรือความเร็ว-ความช้าในการเรียนรู้ทักษะใหม่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31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h-TH" b="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การเรียนรู้เครื่อง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Machine Learning (ML) :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การสอนให้ระบบคอมพิวเตอร์ทำการเรียนรู้ได้ด้วยตนเองโดยการใช้ 'ข้อมูล’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การเรียนรู้ของเครื่องเป็นวิธีการวิเคราะห์ข้อมูลที่สร้างแบบจำลองการวิเคราะห์อัตโนมัติ โดยมีการปรับจูนค่าพารามิเตอร์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ต่างๆ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 ให้เหมาะสมกับข้อมูล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เป็นสาขาของปัญญาประดิษฐ์ตามแนวคิดที่ว่าระบบสามารถเรียนรู้จากข้อมูลระบุรูปแบบและตัดสินใจด้วยการแทรกแซงของมนุษย์น้อยที่สุด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th-TH" sz="1200" b="0" i="0" kern="1200" dirty="0">
              <a:solidFill>
                <a:schemeClr val="tx1"/>
              </a:solidFill>
              <a:effectLst/>
              <a:latin typeface="Browallia New" panose="020B0604020202020204" pitchFamily="34" charset="-34"/>
              <a:ea typeface="+mn-ea"/>
              <a:cs typeface="Browallia New" panose="020B0604020202020204" pitchFamily="34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dirty="0"/>
              <a:t>เป็นสิ่งที่ทักษะการคำนวณและอัลกอริทึมตอบสนองการคิดเชิงสถิติของวิทยาศาสตร์ข้อมูล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dirty="0"/>
              <a:t>ผลลัพธ์คือชุดของวิธีการอนุมานและการสำรวจข้อมูลจากการคำนวณที่มีประสิทธิภาพ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312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Learning curve </a:t>
            </a:r>
            <a:r>
              <a:rPr lang="th-TH" dirty="0"/>
              <a:t>ทำได้โดยการ </a:t>
            </a:r>
            <a:r>
              <a:rPr lang="en-AU" dirty="0"/>
              <a:t>plot Jₜᵣₐᵢₙ(</a:t>
            </a:r>
            <a:r>
              <a:rPr lang="el-GR" dirty="0"/>
              <a:t>θ), </a:t>
            </a:r>
            <a:r>
              <a:rPr lang="en-AU" dirty="0"/>
              <a:t>Jᵥ(</a:t>
            </a:r>
            <a:r>
              <a:rPr lang="el-GR" dirty="0"/>
              <a:t>θ) </a:t>
            </a:r>
            <a:r>
              <a:rPr lang="th-TH" dirty="0"/>
              <a:t>เทียบกับจำนวน </a:t>
            </a:r>
            <a:r>
              <a:rPr lang="en-AU" dirty="0"/>
              <a:t>training example </a:t>
            </a:r>
            <a:r>
              <a:rPr lang="th-TH" dirty="0"/>
              <a:t>เพื่อดูว่า </a:t>
            </a:r>
            <a:r>
              <a:rPr lang="en-AU" dirty="0"/>
              <a:t>model </a:t>
            </a:r>
            <a:r>
              <a:rPr lang="th-TH" dirty="0"/>
              <a:t>ของเรากำลังมีปัญหา </a:t>
            </a:r>
            <a:r>
              <a:rPr lang="en-AU" dirty="0"/>
              <a:t>bias </a:t>
            </a:r>
            <a:r>
              <a:rPr lang="th-TH" dirty="0"/>
              <a:t>หรือ </a:t>
            </a:r>
            <a:r>
              <a:rPr lang="en-AU" dirty="0"/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78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220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80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0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AU" dirty="0"/>
              <a:t>grid search </a:t>
            </a:r>
            <a:r>
              <a:rPr lang="th-TH" dirty="0"/>
              <a:t>เพื่อค้นหา </a:t>
            </a:r>
            <a:r>
              <a:rPr lang="en-AU" dirty="0"/>
              <a:t>best parameters</a:t>
            </a:r>
            <a:endParaRPr lang="th-TH" dirty="0"/>
          </a:p>
          <a:p>
            <a:endParaRPr lang="th-TH" dirty="0"/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งานวิจัยของ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Bergstra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ชื่อว่า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Random Search for Hyper-Parameter Optimization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สรุปว่า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search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ให้ประสิทธิภาพที่ดีกว่า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search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82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94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63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ชนิดของข้อมูล</a:t>
            </a:r>
          </a:p>
          <a:p>
            <a:pPr marL="171450" indent="-171450">
              <a:buFontTx/>
              <a:buChar char="-"/>
            </a:pPr>
            <a:r>
              <a:rPr lang="en-AU" dirty="0"/>
              <a:t>structured</a:t>
            </a:r>
            <a:r>
              <a:rPr lang="th-TH" dirty="0"/>
              <a:t> เก็บอยู่ในรูปแบบของตาราง</a:t>
            </a:r>
          </a:p>
          <a:p>
            <a:pPr marL="171450" indent="-171450">
              <a:buFontTx/>
              <a:buChar char="-"/>
            </a:pPr>
            <a:r>
              <a:rPr lang="en-AU" dirty="0"/>
              <a:t>unstructured</a:t>
            </a:r>
            <a:r>
              <a:rPr lang="th-TH" dirty="0"/>
              <a:t> ไม่สามารถเก็บอยู่ในรูปแบบของตารางได้ เช่น ภาพ เสียง ข้อความ</a:t>
            </a:r>
            <a:endParaRPr lang="en-AU" dirty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r>
              <a:rPr lang="en-AU" dirty="0"/>
              <a:t>Regression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ทำนายราคาหุ้น</a:t>
            </a:r>
            <a:r>
              <a:rPr lang="en-AU" dirty="0"/>
              <a:t> </a:t>
            </a:r>
            <a:r>
              <a:rPr lang="th-TH" dirty="0"/>
              <a:t>เป็นข้อมูลตามช่วงเวลาในอดีต ข้อมูล </a:t>
            </a:r>
            <a:r>
              <a:rPr lang="en-AU" dirty="0"/>
              <a:t>label</a:t>
            </a:r>
            <a:r>
              <a:rPr lang="th-TH" dirty="0"/>
              <a:t> และเป็นตัวเลข</a:t>
            </a:r>
          </a:p>
          <a:p>
            <a:pPr marL="171450" indent="-171450">
              <a:buFontTx/>
              <a:buChar char="-"/>
            </a:pPr>
            <a:r>
              <a:rPr lang="th-TH" dirty="0"/>
              <a:t>ขายราคาบ้านเท่าไร</a:t>
            </a:r>
          </a:p>
          <a:p>
            <a:pPr marL="171450" indent="-171450">
              <a:buFontTx/>
              <a:buChar char="-"/>
            </a:pPr>
            <a:r>
              <a:rPr lang="th-TH" dirty="0"/>
              <a:t>มีกี่คนจะซื้อ</a:t>
            </a:r>
            <a:r>
              <a:rPr lang="en-AU" dirty="0"/>
              <a:t> app</a:t>
            </a:r>
            <a:r>
              <a:rPr lang="th-TH" dirty="0"/>
              <a:t> ที่เราพัฒนา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1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/>
              <a:t>Dimensionality reduction</a:t>
            </a:r>
            <a:r>
              <a:rPr lang="en-AU" dirty="0"/>
              <a:t> : </a:t>
            </a:r>
            <a:r>
              <a:rPr lang="th-TH" dirty="0"/>
              <a:t>ค้นหา การนำเสนอข้อมูลที่กระชับยิ่งขึ้น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41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41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https://www.geeksforgeeks.org/ml-rainfall-prediction-using-linear-regression/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0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เป็นการลดมิติของข้อมูล เป็นกลไกที่ทำให้เราไม่จำเป็นต้องเก็บข้อมูลไว้ครบ แต่ก็ยังสามารถจำแนกข้อมูลได้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ซึ่งนอกจากจะทำให้ง่ายที่จะ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แล้ว เมื่อมีมิติที่น้อยลง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นั่นหมายถึงมี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ที่น้อยลง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ซึ่งทำให้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ดีขึ้น และลด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complexity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อีกด้วย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25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facebook.com/RProgrammingTH/photos/feature-engineering-dimensionality-reduction-part2%E0%B8%95%E0%B9%88%E0%B8%AD%E0%B8%88%E0%B8%B2%E0%B8%81%E0%B9%82%E0%B8%9E%E0%B8%AA%E0%B8%97%E0%B8%B5%E0%B9%88%E0%B9%81%E0%B8%A5%E0%B9%89%E0%B8%A7%E0%B8%99%E0%B8%B0%E0%B8%84%E0%B8%A3%E0%B8%B1%E0%B8%9A-dimensi/238067543266652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2DF0A-6C8D-4352-AC58-FD1F935AF338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23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099E-0A63-4661-A55A-C950A47D5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6BC08-2D50-4FD4-9A66-A9FD6EFA6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CC00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974A-C4D7-45A7-84EB-2B8FDEBD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8E1B-7708-4263-81EA-1DEE6678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089AC08-2A41-4A1D-8525-20D5DFB532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DFB2-62E7-435A-BBB8-17BF7548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E886E-06E3-4A13-B35B-2DF7F2D5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436F0AE-FA9D-46BA-B21A-A9C88FCC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374E5C-B44B-4662-AE49-4CC4B0F4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601D08E-F4C3-4D5F-984F-2782060BD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5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952C4-8CF5-4017-8DCA-FD4F55D69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37839-4805-4750-932B-995D0F854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A893A1-2D61-4440-AABE-A046F8A9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3E3B4AA-C94B-44A0-80A5-169C4357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C49BECA-0DF1-4ECC-82D6-47FE65F2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7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D910-80BE-4520-A537-8E9345DF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5"/>
            <a:ext cx="10515600" cy="977779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F8E-66A9-4809-B2D5-76C4CD30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043952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solidFill>
                  <a:srgbClr val="993300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CC0066"/>
                </a:solidFill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E6A0C1-8559-4818-A304-9254EB46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2518D4-2641-4781-9B8E-F3452958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CFAE109-BD02-413B-A574-AFD0FE86F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52CA-1B71-4575-8960-3AE1628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5D96-9BF7-476B-B262-DB60FC69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206C4C-CA33-49E1-8ACF-09EACE77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C45EC1-6D62-47E9-9285-D5742A2F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3BB1502-B1B3-49AE-9BBA-CC75F9AD4C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E383-5800-4BAB-8088-A1A17FE8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E167-49B3-456B-8129-367183BFA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D04BD-96BF-41A7-826D-BB71BE60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417F466-3AB4-41CB-823D-351C492A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4366D4A-84C4-4686-AD42-6768A3E2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849A7F5-9E18-4161-A83D-989E7D39E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EFA4-5066-499D-81E2-5D463E33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1495-66BB-4745-9B92-7F35F426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B1A92-0B18-4FF4-9FF2-A36E050C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65F12-8DE7-4006-98AC-12413FE6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F0275-104B-42D7-8178-57736ACFB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C3F833B-4BEF-4176-8EEA-0C704E9E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245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ACD35DC-4A6A-46B6-9666-F9EFA215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423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0E990DE-D54C-4A53-AAC1-2FFA746B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221-D84B-4AA9-A312-7CE19A77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BC630E-C252-42FA-8158-6AFFD54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EB8D2B-8B42-4B57-BDBF-7DF8140A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32037CB-0B51-4475-B749-F9ED8E688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C3158E-1937-4015-BCFC-B36C4E45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70FB37-CB7C-4D83-8384-7E3D909F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B106C0C-1DD9-484D-9AD4-21587F053E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1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9B3F-9837-4973-AB21-3E81BB91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4A1-B256-4A11-A902-7252B5E5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aramond" panose="02020404030301010803" pitchFamily="18" charset="0"/>
              </a:defRPr>
            </a:lvl1pPr>
            <a:lvl2pPr>
              <a:defRPr sz="2800">
                <a:latin typeface="Garamond" panose="02020404030301010803" pitchFamily="18" charset="0"/>
              </a:defRPr>
            </a:lvl2pPr>
            <a:lvl3pPr>
              <a:defRPr sz="2400">
                <a:latin typeface="Garamond" panose="02020404030301010803" pitchFamily="18" charset="0"/>
              </a:defRPr>
            </a:lvl3pPr>
            <a:lvl4pPr>
              <a:defRPr sz="2000">
                <a:latin typeface="Garamond" panose="02020404030301010803" pitchFamily="18" charset="0"/>
              </a:defRPr>
            </a:lvl4pPr>
            <a:lvl5pPr>
              <a:defRPr sz="2000">
                <a:latin typeface="Garamond" panose="020204040303010108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8C43D-29DA-4530-B637-725D08867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aramond" panose="020204040303010108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EC60196-14E3-466F-9F19-845E29FC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7CDB16-B43B-445B-AEA8-38EB0E89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60C48CF-6AE5-422A-83C8-259E977A7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16DE-AC78-40E2-867C-3FA75C95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B4B50-9524-4F0E-9129-2DB73D9DF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Garamond" panose="020204040303010108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63795-BCE9-41BC-AFD3-FB4551BB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aramond" panose="020204040303010108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667614-6438-4AEF-A9C6-61EDDD50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4F50FC-5FF5-4371-9EE6-2A7BFEDA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12828ED-5E56-4F7F-B48F-0CB5D17A26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5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618B-30AC-4081-B51D-B8982106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FA4B-ED80-488F-8C18-AEB2377C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9AE3B4-9974-4BC6-A5D7-D96C40E95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EB8731"/>
                </a:solidFill>
              </a:defRPr>
            </a:lvl1pPr>
          </a:lstStyle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ECA72E-447C-416D-9128-F1FCDFE07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EB8731"/>
                </a:solidFill>
              </a:defRPr>
            </a:lvl1pPr>
          </a:lstStyle>
          <a:p>
            <a:fld id="{C069B8F0-0826-4184-89BF-70CDCA48E2B1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6F247-DDC1-4343-8931-8B1CC1D153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7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CBCEA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3424-65EF-40D7-8F4A-8F7439E3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A3F23-A574-4E59-BB32-A9F783F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t>1</a:t>
            </a:fld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7FC20-6EEC-41AE-AB5B-70F94097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64" y="317900"/>
            <a:ext cx="8298407" cy="59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9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81C79-544F-404E-94A7-D6BCBE6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14236-9AED-4629-853D-9E7B440E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32CA8-4B8C-45F8-9CEB-87F6131F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56" y="1000664"/>
            <a:ext cx="9795986" cy="417309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87C696C-92FA-467E-AE26-3F2AAB3A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could we categorise these animals?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DE9AD7-496D-443F-A330-4692C0A03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56" y="4789806"/>
            <a:ext cx="1668687" cy="20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81C79-544F-404E-94A7-D6BCBE6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14236-9AED-4629-853D-9E7B440E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87C696C-92FA-467E-AE26-3F2AAB3A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could we categorise these animals?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ED918A08-2A75-4DC9-9EED-4E555A8F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1" y="1876448"/>
            <a:ext cx="5961890" cy="309039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59B579-3903-43FD-BEC2-F0E434F74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41" y="1876448"/>
            <a:ext cx="5444410" cy="30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B7FF-DB5E-4359-BB54-4C699DFC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FDF4-0ECD-4100-B598-690DA994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Learning is guided by an instructor. The data set is </a:t>
            </a:r>
            <a:r>
              <a:rPr lang="en-AU" b="1" dirty="0">
                <a:solidFill>
                  <a:srgbClr val="FF0000"/>
                </a:solidFill>
              </a:rPr>
              <a:t>labelled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Supervised learning involves somehow modelling the relationship between measured </a:t>
            </a:r>
            <a:r>
              <a:rPr lang="en-AU" b="1" dirty="0">
                <a:solidFill>
                  <a:srgbClr val="FF0000"/>
                </a:solidFill>
              </a:rPr>
              <a:t>features</a:t>
            </a:r>
            <a:r>
              <a:rPr lang="en-AU" dirty="0"/>
              <a:t> of </a:t>
            </a:r>
            <a:r>
              <a:rPr lang="en-AU" dirty="0">
                <a:solidFill>
                  <a:srgbClr val="00B0F0"/>
                </a:solidFill>
              </a:rPr>
              <a:t>data</a:t>
            </a:r>
            <a:r>
              <a:rPr lang="en-AU" dirty="0"/>
              <a:t> and some label associated with the data.</a:t>
            </a:r>
          </a:p>
          <a:p>
            <a:endParaRPr lang="en-AU" dirty="0"/>
          </a:p>
          <a:p>
            <a:r>
              <a:rPr lang="en-AU" dirty="0"/>
              <a:t>Subdivided into </a:t>
            </a:r>
          </a:p>
          <a:p>
            <a:pPr lvl="1"/>
            <a:r>
              <a:rPr lang="en-AU" i="1" dirty="0"/>
              <a:t>Classification </a:t>
            </a:r>
          </a:p>
          <a:p>
            <a:pPr lvl="2"/>
            <a:r>
              <a:rPr lang="en-AU" dirty="0"/>
              <a:t>the labels are discrete categories 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i="1" dirty="0"/>
              <a:t>Regression </a:t>
            </a:r>
          </a:p>
          <a:p>
            <a:pPr lvl="2"/>
            <a:r>
              <a:rPr lang="en-AU" dirty="0"/>
              <a:t>the labels are continuous quantities.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D53E9-F800-4D64-8B89-67D12202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06D67-D88F-446A-9AA6-BE4E2194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12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C5675BD-E584-42B5-BED1-F02316C51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934405"/>
              </p:ext>
            </p:extLst>
          </p:nvPr>
        </p:nvGraphicFramePr>
        <p:xfrm>
          <a:off x="6461760" y="4267950"/>
          <a:ext cx="5013960" cy="185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93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0E5C-99BA-41F6-95A7-4DE64058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F700-9823-43CF-BCA9-10CF0FEC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model learns through perception and discovers structures in the information. The data set is </a:t>
            </a:r>
            <a:r>
              <a:rPr lang="en-AU" b="1" dirty="0">
                <a:solidFill>
                  <a:srgbClr val="FF0000"/>
                </a:solidFill>
              </a:rPr>
              <a:t>not labelled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>
                <a:solidFill>
                  <a:srgbClr val="00B0F0"/>
                </a:solidFill>
              </a:rPr>
              <a:t>“letting the dataset speak for itself.” </a:t>
            </a:r>
            <a:br>
              <a:rPr lang="en-AU" dirty="0"/>
            </a:br>
            <a:endParaRPr lang="th-TH" dirty="0"/>
          </a:p>
          <a:p>
            <a:r>
              <a:rPr lang="en-AU" dirty="0"/>
              <a:t>Subdivided into</a:t>
            </a:r>
            <a:endParaRPr lang="th-TH" dirty="0"/>
          </a:p>
          <a:p>
            <a:pPr lvl="1"/>
            <a:r>
              <a:rPr lang="en-AU" i="1" dirty="0"/>
              <a:t>Clustering </a:t>
            </a:r>
            <a:endParaRPr lang="en-AU" dirty="0"/>
          </a:p>
          <a:p>
            <a:pPr lvl="2"/>
            <a:r>
              <a:rPr lang="en-AU" dirty="0"/>
              <a:t>identify distinct groups of data </a:t>
            </a:r>
            <a:br>
              <a:rPr lang="en-AU" dirty="0"/>
            </a:br>
            <a:endParaRPr lang="th-TH" dirty="0"/>
          </a:p>
          <a:p>
            <a:pPr lvl="1"/>
            <a:r>
              <a:rPr lang="en-AU" i="1" dirty="0"/>
              <a:t>Dimensionality reduction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search for more succinct representations of the data.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5E694-17FB-47F5-8760-BADA8A4D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0C9B7-667A-4D4B-9572-BA9DA988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13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747E2E-CFAE-4383-B173-088A55EBD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39865"/>
              </p:ext>
            </p:extLst>
          </p:nvPr>
        </p:nvGraphicFramePr>
        <p:xfrm>
          <a:off x="6096000" y="2670048"/>
          <a:ext cx="5379720" cy="263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11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0584-6513-4D19-A5DD-9EAB8B09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5FFC-4781-4C68-89DA-E1F69161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3BF9C-7070-4D89-A3FB-C98CC12C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1026" name="Picture 2" descr="Machine Learning Data Types">
            <a:extLst>
              <a:ext uri="{FF2B5EF4-FFF2-40B4-BE49-F238E27FC236}">
                <a16:creationId xmlns:a16="http://schemas.microsoft.com/office/drawing/2014/main" id="{13E76067-3A0D-455D-A5BC-5FABA5A7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8" y="1107071"/>
            <a:ext cx="8151114" cy="537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3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7C7E2-776C-459C-9160-1076834B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7FA8-BE53-4064-8BA2-E2DB6E0D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15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CDAF43-2C87-4AC6-8B05-9ACDB2BDE5E9}"/>
              </a:ext>
            </a:extLst>
          </p:cNvPr>
          <p:cNvGraphicFramePr>
            <a:graphicFrameLocks/>
          </p:cNvGraphicFramePr>
          <p:nvPr/>
        </p:nvGraphicFramePr>
        <p:xfrm>
          <a:off x="2255520" y="1805166"/>
          <a:ext cx="7461504" cy="3522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09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5217-3082-49B3-B892-66BE7ED4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Classification: Predicting discrete labels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0F668-3985-4BCA-BE01-18067592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0DBB6-3C27-45ED-ACF7-6682D2B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0CE65-42D1-4B64-AA32-515F9A4C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810536"/>
            <a:ext cx="5905500" cy="4819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2A445D-BDDB-4FD2-BE6B-F08C9BA93AC8}"/>
              </a:ext>
            </a:extLst>
          </p:cNvPr>
          <p:cNvSpPr/>
          <p:nvPr/>
        </p:nvSpPr>
        <p:spPr>
          <a:xfrm>
            <a:off x="4474464" y="5724298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 simple data set for classification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40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5217-3082-49B3-B892-66BE7ED4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Classification: Predicting discrete labels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0F668-3985-4BCA-BE01-18067592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0DBB6-3C27-45ED-ACF7-6682D2B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7FC2C-3083-40E5-9779-4A71A788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73" y="805434"/>
            <a:ext cx="5800725" cy="468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4BCD4E-7863-4A19-AAB1-8CF3BA96D660}"/>
              </a:ext>
            </a:extLst>
          </p:cNvPr>
          <p:cNvSpPr/>
          <p:nvPr/>
        </p:nvSpPr>
        <p:spPr>
          <a:xfrm>
            <a:off x="5084064" y="5491734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 simple classification model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8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5217-3082-49B3-B892-66BE7ED4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Classification: Predicting discrete labels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0F668-3985-4BCA-BE01-18067592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0DBB6-3C27-45ED-ACF7-6682D2B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30738-0711-46B3-8260-2FB40ADE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664"/>
            <a:ext cx="12192000" cy="44278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7CBDAF-AFC6-4CEF-AEB2-FA13F332D372}"/>
              </a:ext>
            </a:extLst>
          </p:cNvPr>
          <p:cNvSpPr/>
          <p:nvPr/>
        </p:nvSpPr>
        <p:spPr>
          <a:xfrm>
            <a:off x="4181856" y="5585664"/>
            <a:ext cx="438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Applying a classification model to new data</a:t>
            </a:r>
            <a:r>
              <a:rPr lang="en-AU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4F925-55B8-4925-8A75-55D923013B1C}"/>
              </a:ext>
            </a:extLst>
          </p:cNvPr>
          <p:cNvSpPr/>
          <p:nvPr/>
        </p:nvSpPr>
        <p:spPr>
          <a:xfrm>
            <a:off x="6486144" y="2609088"/>
            <a:ext cx="5705856" cy="124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0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445-8F00-40B8-999C-6499261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Classification: Predicting discrete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DF05-C2E4-4BD0-9CB9-AD04CE9D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 of Classification Algorithms</a:t>
            </a:r>
          </a:p>
          <a:p>
            <a:pPr lvl="1"/>
            <a:r>
              <a:rPr lang="en-AU" dirty="0"/>
              <a:t>Naive Bayes Classification</a:t>
            </a:r>
          </a:p>
          <a:p>
            <a:pPr lvl="1"/>
            <a:r>
              <a:rPr lang="en-AU" dirty="0"/>
              <a:t>Support Vector Machines</a:t>
            </a:r>
          </a:p>
          <a:p>
            <a:pPr lvl="1"/>
            <a:r>
              <a:rPr lang="en-AU" dirty="0"/>
              <a:t>Decision Trees and Random Forests </a:t>
            </a:r>
          </a:p>
          <a:p>
            <a:pPr lvl="1"/>
            <a:endParaRPr lang="en-AU" dirty="0"/>
          </a:p>
          <a:p>
            <a:r>
              <a:rPr lang="en-AU" dirty="0"/>
              <a:t>Example of Classification Applications</a:t>
            </a:r>
          </a:p>
          <a:p>
            <a:pPr lvl="1"/>
            <a:r>
              <a:rPr lang="en-AU" dirty="0"/>
              <a:t>Automated spam detection for email</a:t>
            </a:r>
          </a:p>
          <a:p>
            <a:pPr lvl="1"/>
            <a:r>
              <a:rPr lang="en-AU" dirty="0"/>
              <a:t>Identity Fraud Detection</a:t>
            </a:r>
          </a:p>
          <a:p>
            <a:pPr lvl="1"/>
            <a:r>
              <a:rPr lang="en-AU" dirty="0"/>
              <a:t>Image Classification</a:t>
            </a:r>
          </a:p>
          <a:p>
            <a:pPr lvl="1"/>
            <a:r>
              <a:rPr lang="en-AU" dirty="0"/>
              <a:t>Diagnostics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1F5C9-4C1B-405B-AE0E-5BBBB5EB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7A4E9-3E43-4FAA-BB0B-F1D0DCBF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03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E6C2-5FF8-476C-BE6D-99E81C04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122C-FD00-4B52-A5BA-0A22E410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24"/>
            <a:ext cx="10515600" cy="529880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What Is Machine Learning? </a:t>
            </a:r>
          </a:p>
          <a:p>
            <a:r>
              <a:rPr lang="en-AU" dirty="0"/>
              <a:t>Introducing Scikit-Learn </a:t>
            </a:r>
            <a:endParaRPr lang="th-TH" dirty="0"/>
          </a:p>
          <a:p>
            <a:pPr lvl="1"/>
            <a:r>
              <a:rPr lang="en-AU" dirty="0"/>
              <a:t>Supervised learning example</a:t>
            </a:r>
          </a:p>
          <a:p>
            <a:pPr lvl="2"/>
            <a:r>
              <a:rPr lang="en-AU" dirty="0"/>
              <a:t>Simple linear regression</a:t>
            </a:r>
          </a:p>
          <a:p>
            <a:pPr lvl="2"/>
            <a:r>
              <a:rPr lang="en-AU" dirty="0"/>
              <a:t>Iris classification</a:t>
            </a:r>
          </a:p>
          <a:p>
            <a:pPr lvl="1"/>
            <a:r>
              <a:rPr lang="en-AU" dirty="0"/>
              <a:t>Unsupervised learning example</a:t>
            </a:r>
          </a:p>
          <a:p>
            <a:pPr lvl="2"/>
            <a:r>
              <a:rPr lang="en-AU" dirty="0"/>
              <a:t>Iris dimensionality</a:t>
            </a:r>
          </a:p>
          <a:p>
            <a:pPr lvl="2"/>
            <a:r>
              <a:rPr lang="en-AU" dirty="0"/>
              <a:t>Iris clustering</a:t>
            </a:r>
          </a:p>
          <a:p>
            <a:r>
              <a:rPr lang="en-AU" dirty="0"/>
              <a:t>Hyperparameters and Model Validation </a:t>
            </a:r>
          </a:p>
          <a:p>
            <a:pPr lvl="1"/>
            <a:r>
              <a:rPr lang="en-AU" dirty="0"/>
              <a:t>Handout</a:t>
            </a:r>
          </a:p>
          <a:p>
            <a:pPr lvl="1"/>
            <a:r>
              <a:rPr lang="en-AU" dirty="0"/>
              <a:t>Cross-Validation</a:t>
            </a:r>
          </a:p>
          <a:p>
            <a:r>
              <a:rPr lang="en-AU" dirty="0"/>
              <a:t>Selecting the Best Model</a:t>
            </a:r>
          </a:p>
          <a:p>
            <a:pPr lvl="1"/>
            <a:r>
              <a:rPr lang="en-AU" dirty="0"/>
              <a:t>The bias–variance trade-off</a:t>
            </a:r>
          </a:p>
          <a:p>
            <a:pPr lvl="1"/>
            <a:r>
              <a:rPr lang="en-AU" dirty="0"/>
              <a:t>Validation Curves</a:t>
            </a:r>
          </a:p>
          <a:p>
            <a:pPr lvl="1"/>
            <a:r>
              <a:rPr lang="en-AU" dirty="0"/>
              <a:t>Learning Curves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08B01-F590-4BCA-850F-EBCA12A8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DE952-2EB5-45A0-93A1-E80C5910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2DFC40-02C6-463E-8098-C3DAECEAB309}"/>
              </a:ext>
            </a:extLst>
          </p:cNvPr>
          <p:cNvSpPr txBox="1">
            <a:spLocks/>
          </p:cNvSpPr>
          <p:nvPr/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72ACA3-AA7B-4C17-8BBB-583AF649796C}"/>
              </a:ext>
            </a:extLst>
          </p:cNvPr>
          <p:cNvSpPr txBox="1">
            <a:spLocks/>
          </p:cNvSpPr>
          <p:nvPr/>
        </p:nvSpPr>
        <p:spPr>
          <a:xfrm>
            <a:off x="9448800" y="648143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69B8F0-0826-4184-89BF-70CDCA48E2B1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FB2796E-6D05-44CB-81FE-545A155F0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6124755"/>
            <a:ext cx="733245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2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1D29B-988A-4F50-9AA3-A28EB16E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5684-8A7A-4B6D-A743-BD68ED00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20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D24A7D-0C87-4DC8-8366-80A6967B04C2}"/>
              </a:ext>
            </a:extLst>
          </p:cNvPr>
          <p:cNvGraphicFramePr>
            <a:graphicFrameLocks/>
          </p:cNvGraphicFramePr>
          <p:nvPr/>
        </p:nvGraphicFramePr>
        <p:xfrm>
          <a:off x="2468880" y="1085838"/>
          <a:ext cx="7010400" cy="385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81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94345-62CA-47F6-BEE8-1C1B1E9B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Regression: Predicting continuous labels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09066-75C9-466B-BB7F-F3F6832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444E-0445-4B46-80AA-3C74FEE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D635A-C904-4A0B-AE33-501107A4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1" y="1105090"/>
            <a:ext cx="5876925" cy="4257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DD1AB-BA93-4B4C-A1C0-1ECFFCA21136}"/>
              </a:ext>
            </a:extLst>
          </p:cNvPr>
          <p:cNvSpPr/>
          <p:nvPr/>
        </p:nvSpPr>
        <p:spPr>
          <a:xfrm>
            <a:off x="4718304" y="5598933"/>
            <a:ext cx="379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 simple dataset for regression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306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94345-62CA-47F6-BEE8-1C1B1E9B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Regression: Predicting continuous labels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09066-75C9-466B-BB7F-F3F6832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444E-0445-4B46-80AA-3C74FEE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DD1AB-BA93-4B4C-A1C0-1ECFFCA21136}"/>
              </a:ext>
            </a:extLst>
          </p:cNvPr>
          <p:cNvSpPr/>
          <p:nvPr/>
        </p:nvSpPr>
        <p:spPr>
          <a:xfrm>
            <a:off x="3950208" y="5667742"/>
            <a:ext cx="473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 three-dimensional view of the regression data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B0047-280E-41B0-9CAD-AFD20C0F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01" y="1000664"/>
            <a:ext cx="5995797" cy="42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4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94345-62CA-47F6-BEE8-1C1B1E9B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Regression: Predicting continuous labels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09066-75C9-466B-BB7F-F3F6832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444E-0445-4B46-80AA-3C74FEE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DD1AB-BA93-4B4C-A1C0-1ECFFCA21136}"/>
              </a:ext>
            </a:extLst>
          </p:cNvPr>
          <p:cNvSpPr/>
          <p:nvPr/>
        </p:nvSpPr>
        <p:spPr>
          <a:xfrm>
            <a:off x="4413504" y="5736174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 representation of the regression model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5C365-85F3-413D-8488-A5049624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30" y="937160"/>
            <a:ext cx="6537770" cy="47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8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94345-62CA-47F6-BEE8-1C1B1E9B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Regression: Predicting continuous labels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09066-75C9-466B-BB7F-F3F6832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444E-0445-4B46-80AA-3C74FEE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DD1AB-BA93-4B4C-A1C0-1ECFFCA21136}"/>
              </a:ext>
            </a:extLst>
          </p:cNvPr>
          <p:cNvSpPr/>
          <p:nvPr/>
        </p:nvSpPr>
        <p:spPr>
          <a:xfrm>
            <a:off x="4413504" y="5736174"/>
            <a:ext cx="4328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Applying the regression model to new data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9105A-9C2D-4B6B-A24C-9B0184A7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233487"/>
            <a:ext cx="12068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9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445-8F00-40B8-999C-6499261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Regression: Predicting continuous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DF05-C2E4-4BD0-9CB9-AD04CE9D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 of Regression Algorithms</a:t>
            </a:r>
          </a:p>
          <a:p>
            <a:pPr lvl="1"/>
            <a:r>
              <a:rPr lang="en-AU" dirty="0"/>
              <a:t>Linear Regression</a:t>
            </a:r>
          </a:p>
          <a:p>
            <a:pPr lvl="1"/>
            <a:r>
              <a:rPr lang="en-AU" dirty="0"/>
              <a:t>Support Vector Machines</a:t>
            </a:r>
          </a:p>
          <a:p>
            <a:pPr lvl="1"/>
            <a:r>
              <a:rPr lang="en-AU" dirty="0"/>
              <a:t>Decision Trees and Random Forests </a:t>
            </a:r>
          </a:p>
          <a:p>
            <a:pPr lvl="1"/>
            <a:endParaRPr lang="en-AU" dirty="0"/>
          </a:p>
          <a:p>
            <a:r>
              <a:rPr lang="en-AU" dirty="0"/>
              <a:t>Example of Regression Applications</a:t>
            </a:r>
          </a:p>
          <a:p>
            <a:pPr lvl="1"/>
            <a:r>
              <a:rPr lang="en-AU" dirty="0"/>
              <a:t>Computing the distance to galaxies observed through a telescope</a:t>
            </a:r>
          </a:p>
          <a:p>
            <a:pPr lvl="1"/>
            <a:r>
              <a:rPr lang="en-AU" dirty="0"/>
              <a:t>Population Growth Prediction</a:t>
            </a:r>
          </a:p>
          <a:p>
            <a:pPr lvl="1"/>
            <a:r>
              <a:rPr lang="en-AU" dirty="0"/>
              <a:t>Advertising Popularity prediction</a:t>
            </a:r>
          </a:p>
          <a:p>
            <a:pPr lvl="1"/>
            <a:r>
              <a:rPr lang="en-AU" dirty="0"/>
              <a:t>Weather Forecasting</a:t>
            </a:r>
          </a:p>
          <a:p>
            <a:pPr lvl="1"/>
            <a:r>
              <a:rPr lang="en-AU" dirty="0"/>
              <a:t>Market Forecasting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1F5C9-4C1B-405B-AE0E-5BBBB5EB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7A4E9-3E43-4FAA-BB0B-F1D0DCBF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82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A3A5-3D1F-4627-A447-0FC45A72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CB2B8-F8C8-4D03-B547-FC098D60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26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A22F43-FF9E-485F-87B8-FCDA85C40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39352"/>
              </p:ext>
            </p:extLst>
          </p:nvPr>
        </p:nvGraphicFramePr>
        <p:xfrm>
          <a:off x="3608832" y="1670304"/>
          <a:ext cx="5379720" cy="263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29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5558-0677-4FAC-B7FF-FAC2D9A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Clustering: Inferring labels on unlabelled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E1AB0-E9C8-48D4-88CA-43EAC8F9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F6DB-D89D-43C5-B4C5-3BECD7D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5F87D-37FA-4E7E-B7E5-FE2DA3D5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123950"/>
            <a:ext cx="5934075" cy="461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787986-B254-4324-9654-F853315A254A}"/>
              </a:ext>
            </a:extLst>
          </p:cNvPr>
          <p:cNvSpPr/>
          <p:nvPr/>
        </p:nvSpPr>
        <p:spPr>
          <a:xfrm>
            <a:off x="4862422" y="5857336"/>
            <a:ext cx="29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Example data for clustering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14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5558-0677-4FAC-B7FF-FAC2D9A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Clustering: Inferring labels on unlabelled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E1AB0-E9C8-48D4-88CA-43EAC8F9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F6DB-D89D-43C5-B4C5-3BECD7D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28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87986-B254-4324-9654-F853315A254A}"/>
              </a:ext>
            </a:extLst>
          </p:cNvPr>
          <p:cNvSpPr/>
          <p:nvPr/>
        </p:nvSpPr>
        <p:spPr>
          <a:xfrm>
            <a:off x="4301590" y="5893912"/>
            <a:ext cx="4586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Data labelled with a k-means clustering model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F409C-F373-4B32-B5BB-6BC12BF1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34" y="1000664"/>
            <a:ext cx="58102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445-8F00-40B8-999C-6499261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Clustering: Inferring labels on unlabelled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DF05-C2E4-4BD0-9CB9-AD04CE9D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 of Clustering Algorithms</a:t>
            </a:r>
          </a:p>
          <a:p>
            <a:pPr lvl="1"/>
            <a:r>
              <a:rPr lang="en-AU" dirty="0"/>
              <a:t>k-Means Clustering</a:t>
            </a:r>
          </a:p>
          <a:p>
            <a:pPr lvl="1"/>
            <a:r>
              <a:rPr lang="en-AU" dirty="0"/>
              <a:t>Gaussian Mixture Models</a:t>
            </a:r>
          </a:p>
          <a:p>
            <a:pPr lvl="1"/>
            <a:r>
              <a:rPr lang="en-AU" dirty="0"/>
              <a:t>Spectral clustering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Example of Clustering Applications</a:t>
            </a:r>
          </a:p>
          <a:p>
            <a:pPr lvl="1"/>
            <a:r>
              <a:rPr lang="en-AU" dirty="0"/>
              <a:t>Recommender Systems</a:t>
            </a:r>
          </a:p>
          <a:p>
            <a:pPr lvl="1"/>
            <a:r>
              <a:rPr lang="en-AU" dirty="0"/>
              <a:t>Customer Segmentation</a:t>
            </a:r>
          </a:p>
          <a:p>
            <a:pPr lvl="1"/>
            <a:r>
              <a:rPr lang="en-AU" dirty="0"/>
              <a:t>Targeted Marketing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1F5C9-4C1B-405B-AE0E-5BBBB5EB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7A4E9-3E43-4FAA-BB0B-F1D0DCBF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21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148778-C359-45F4-8B6F-AD5F05516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/>
              <a:t>What Is Machine Learning?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83762-76B1-41EE-B70C-F25AAC9C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2313" y="6356350"/>
            <a:ext cx="47210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3BC72-8853-46FF-A0D4-5759AC6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69B8F0-0826-4184-89BF-70CDCA48E2B1}" type="slidenum">
              <a:rPr lang="en-AU" smtClean="0"/>
              <a:pPr>
                <a:spcAft>
                  <a:spcPts val="600"/>
                </a:spcAft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34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A3A5-3D1F-4627-A447-0FC45A72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CB2B8-F8C8-4D03-B547-FC098D60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30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A22F43-FF9E-485F-87B8-FCDA85C40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176797"/>
              </p:ext>
            </p:extLst>
          </p:nvPr>
        </p:nvGraphicFramePr>
        <p:xfrm>
          <a:off x="3406140" y="1978152"/>
          <a:ext cx="5379720" cy="263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84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445-8F00-40B8-999C-6499261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Dimensionality reduction: Inferring structure of unlabelled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6B8A12-9736-4407-B693-8F79528E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it seeks to pull out some low-dimensional representation of data</a:t>
            </a:r>
            <a:br>
              <a:rPr lang="en-AU" dirty="0"/>
            </a:br>
            <a:r>
              <a:rPr lang="en-AU" dirty="0"/>
              <a:t>that in some way preserves relevant qualities of the full dataset. </a:t>
            </a:r>
          </a:p>
          <a:p>
            <a:endParaRPr lang="en-AU" dirty="0"/>
          </a:p>
          <a:p>
            <a:r>
              <a:rPr lang="en-AU" dirty="0"/>
              <a:t>One dimensional line that is arranged in a spiral within this two-dimensional space.</a:t>
            </a:r>
          </a:p>
          <a:p>
            <a:endParaRPr lang="en-AU" dirty="0"/>
          </a:p>
          <a:p>
            <a:r>
              <a:rPr lang="en-AU" dirty="0"/>
              <a:t>A suitable dimensionality reduction model in this case would be sensitive to this nonlinear embedded structure, and be able to pull out this lower-dimensionality representation.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1F5C9-4C1B-405B-AE0E-5BBBB5EB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7A4E9-3E43-4FAA-BB0B-F1D0DCBF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734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445-8F00-40B8-999C-6499261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Dimensionality reduction: Inferring structure of unlabelled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1F5C9-4C1B-405B-AE0E-5BBBB5EB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7A4E9-3E43-4FAA-BB0B-F1D0DCBF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B99A7-EAA7-447D-8451-E27B1E82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97" y="747000"/>
            <a:ext cx="6497003" cy="48007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21BF91-F616-46A3-8553-A1E9291C1A7F}"/>
              </a:ext>
            </a:extLst>
          </p:cNvPr>
          <p:cNvSpPr/>
          <p:nvPr/>
        </p:nvSpPr>
        <p:spPr>
          <a:xfrm>
            <a:off x="4255008" y="5645254"/>
            <a:ext cx="4340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Example data for dimensionality reduction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33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445-8F00-40B8-999C-6499261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Dimensionality reduction: Inferring structure of unlabelled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1F5C9-4C1B-405B-AE0E-5BBBB5EB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7A4E9-3E43-4FAA-BB0B-F1D0DCBF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1BF91-F616-46A3-8553-A1E9291C1A7F}"/>
              </a:ext>
            </a:extLst>
          </p:cNvPr>
          <p:cNvSpPr/>
          <p:nvPr/>
        </p:nvSpPr>
        <p:spPr>
          <a:xfrm>
            <a:off x="3929443" y="5659828"/>
            <a:ext cx="5190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Data with a label learned via dimensionality reduction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68BD3-5D4A-4125-877A-671E6C16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752694"/>
            <a:ext cx="6043613" cy="48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37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D69A-BDFB-4C89-8D5C-CE45044D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Summary: What Is Machine Learning?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B4DF-A492-4859-8E08-B1BC4E443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18157"/>
          </a:xfrm>
        </p:spPr>
        <p:txBody>
          <a:bodyPr>
            <a:normAutofit/>
          </a:bodyPr>
          <a:lstStyle/>
          <a:p>
            <a:r>
              <a:rPr lang="en-AU" dirty="0"/>
              <a:t>Supervised learning</a:t>
            </a:r>
          </a:p>
          <a:p>
            <a:pPr lvl="1"/>
            <a:r>
              <a:rPr lang="en-AU" dirty="0"/>
              <a:t>Models that can predict labels based on labelled training data</a:t>
            </a:r>
          </a:p>
          <a:p>
            <a:pPr lvl="1"/>
            <a:r>
              <a:rPr lang="en-AU" dirty="0"/>
              <a:t>Classification</a:t>
            </a:r>
          </a:p>
          <a:p>
            <a:pPr lvl="2"/>
            <a:r>
              <a:rPr lang="en-AU" dirty="0"/>
              <a:t>Models that predict labels as two or more discrete categories</a:t>
            </a:r>
          </a:p>
          <a:p>
            <a:pPr lvl="1"/>
            <a:r>
              <a:rPr lang="en-AU" dirty="0"/>
              <a:t>Regression</a:t>
            </a:r>
          </a:p>
          <a:p>
            <a:pPr lvl="2"/>
            <a:r>
              <a:rPr lang="en-AU" dirty="0"/>
              <a:t>Models that predict continuous labels</a:t>
            </a:r>
          </a:p>
          <a:p>
            <a:pPr lvl="2"/>
            <a:endParaRPr lang="en-AU" dirty="0"/>
          </a:p>
          <a:p>
            <a:r>
              <a:rPr lang="en-AU" dirty="0"/>
              <a:t>Unsupervised learning</a:t>
            </a:r>
          </a:p>
          <a:p>
            <a:pPr lvl="1"/>
            <a:r>
              <a:rPr lang="en-AU" dirty="0"/>
              <a:t>Models that identify structure in unlabelled data</a:t>
            </a:r>
          </a:p>
          <a:p>
            <a:pPr lvl="1"/>
            <a:r>
              <a:rPr lang="en-AU" dirty="0"/>
              <a:t>Clustering</a:t>
            </a:r>
          </a:p>
          <a:p>
            <a:pPr lvl="2"/>
            <a:r>
              <a:rPr lang="en-AU" dirty="0"/>
              <a:t>Models that detect and identify distinct groups in the data</a:t>
            </a:r>
          </a:p>
          <a:p>
            <a:pPr lvl="1"/>
            <a:r>
              <a:rPr lang="en-AU" dirty="0"/>
              <a:t>Dimensionality reduction</a:t>
            </a:r>
          </a:p>
          <a:p>
            <a:pPr lvl="2"/>
            <a:r>
              <a:rPr lang="en-AU" dirty="0"/>
              <a:t>Models that detect and identify lower-dimensional structure in higher dimensional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1A793-E08E-4C4D-BFC3-55373C1F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C8EF0-2B62-4027-9BD7-47AE974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03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748280-3EFA-430E-93FD-B782D785E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/>
              <a:t>Introducing Scikit-Learn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A82EC-6F5B-4D14-9D9F-5EB3FC42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B9B0-C44F-4984-B0BF-8CA14B54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69B8F0-0826-4184-89BF-70CDCA48E2B1}" type="slidenum">
              <a:rPr lang="en-AU" smtClean="0"/>
              <a:pPr>
                <a:spcAft>
                  <a:spcPts val="600"/>
                </a:spcAft>
              </a:pPr>
              <a:t>35</a:t>
            </a:fld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6F604E-92D0-41F7-87A8-C6E79DEAE0A7}"/>
              </a:ext>
            </a:extLst>
          </p:cNvPr>
          <p:cNvSpPr/>
          <p:nvPr/>
        </p:nvSpPr>
        <p:spPr>
          <a:xfrm>
            <a:off x="7589686" y="4969299"/>
            <a:ext cx="239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https://scikit-learn.org/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4644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3E2-6CDB-481D-A916-B6CC18A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Introducing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4616-270A-4089-BB16-6DC6C7F2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Scikit-Learn is the best known Python libraries for implementing machine learning algorithms. </a:t>
            </a:r>
            <a:endParaRPr lang="th-TH" dirty="0"/>
          </a:p>
          <a:p>
            <a:endParaRPr lang="th-TH" dirty="0"/>
          </a:p>
          <a:p>
            <a:r>
              <a:rPr lang="en-AU" dirty="0"/>
              <a:t>Data Representation in Scikit-Learn </a:t>
            </a:r>
          </a:p>
          <a:p>
            <a:pPr lvl="1"/>
            <a:r>
              <a:rPr lang="en-AU" dirty="0"/>
              <a:t>Data as table </a:t>
            </a:r>
          </a:p>
          <a:p>
            <a:pPr lvl="1"/>
            <a:r>
              <a:rPr lang="en-AU" dirty="0"/>
              <a:t>Features matrix </a:t>
            </a:r>
          </a:p>
          <a:p>
            <a:pPr lvl="1"/>
            <a:r>
              <a:rPr lang="en-AU" dirty="0"/>
              <a:t>Target array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75E7-F5FC-4EAB-B522-0D3C5E2A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E0F19-3755-4EF9-BD27-0150211B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8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3E2-6CDB-481D-A916-B6CC18A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as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279666-C205-4473-89A6-AB47F4DA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basic table is a two-dimensional grid of data</a:t>
            </a:r>
          </a:p>
          <a:p>
            <a:pPr lvl="1"/>
            <a:r>
              <a:rPr lang="en-AU" dirty="0"/>
              <a:t>Rows represent individual elements of the dataset </a:t>
            </a:r>
          </a:p>
          <a:p>
            <a:pPr lvl="1"/>
            <a:r>
              <a:rPr lang="en-AU" dirty="0"/>
              <a:t>Columns represent quantities related to each of these elements.</a:t>
            </a:r>
          </a:p>
          <a:p>
            <a:endParaRPr lang="en-AU" dirty="0"/>
          </a:p>
          <a:p>
            <a:r>
              <a:rPr lang="en-AU" dirty="0"/>
              <a:t>For example, consider the Iris dataset, famously analysed by Ronald</a:t>
            </a:r>
            <a:br>
              <a:rPr lang="en-AU" dirty="0"/>
            </a:br>
            <a:r>
              <a:rPr lang="en-AU" dirty="0"/>
              <a:t>Fisher in 1936. </a:t>
            </a:r>
          </a:p>
          <a:p>
            <a:pPr lvl="1"/>
            <a:r>
              <a:rPr lang="en-AU" dirty="0"/>
              <a:t>We can download this dataset in the form of a Pandas </a:t>
            </a:r>
            <a:r>
              <a:rPr lang="en-AU" dirty="0" err="1">
                <a:latin typeface="MinionPro-It"/>
              </a:rPr>
              <a:t>DataFrame</a:t>
            </a:r>
            <a:br>
              <a:rPr lang="en-AU" dirty="0"/>
            </a:br>
            <a:r>
              <a:rPr lang="en-AU" dirty="0"/>
              <a:t>using the </a:t>
            </a:r>
            <a:r>
              <a:rPr lang="en-AU" b="1" dirty="0">
                <a:solidFill>
                  <a:srgbClr val="0070C0"/>
                </a:solidFill>
              </a:rPr>
              <a:t>Seaborn library </a:t>
            </a:r>
            <a:br>
              <a:rPr lang="en-AU" dirty="0"/>
            </a:br>
            <a:r>
              <a:rPr lang="en-AU" dirty="0"/>
              <a:t> 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75E7-F5FC-4EAB-B522-0D3C5E2A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E0F19-3755-4EF9-BD27-0150211B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888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3E2-6CDB-481D-A916-B6CC18A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as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AD1A1F-1AE5-454E-8F06-713BA238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4897421"/>
            <a:ext cx="10515600" cy="1766573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Each row of the data refers to a single observed flower.</a:t>
            </a:r>
          </a:p>
          <a:p>
            <a:r>
              <a:rPr lang="en-AU" dirty="0"/>
              <a:t>The number of rows is the total number of flowers in the dataset. </a:t>
            </a:r>
          </a:p>
          <a:p>
            <a:r>
              <a:rPr lang="en-AU" dirty="0"/>
              <a:t>In general, we will refer to the rows of the matrix as </a:t>
            </a:r>
            <a:r>
              <a:rPr lang="en-AU" b="1" i="1" dirty="0">
                <a:solidFill>
                  <a:srgbClr val="0070C0"/>
                </a:solidFill>
              </a:rPr>
              <a:t>samples</a:t>
            </a:r>
            <a:r>
              <a:rPr lang="en-AU" dirty="0"/>
              <a:t>, and the number of rows as </a:t>
            </a:r>
            <a:r>
              <a:rPr lang="en-AU" i="1" dirty="0" err="1">
                <a:solidFill>
                  <a:srgbClr val="0070C0"/>
                </a:solidFill>
              </a:rPr>
              <a:t>n_samples</a:t>
            </a:r>
            <a:r>
              <a:rPr lang="en-AU" dirty="0"/>
              <a:t>.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75E7-F5FC-4EAB-B522-0D3C5E2A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E0F19-3755-4EF9-BD27-0150211B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38</a:t>
            </a:fld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136F9D0-E39E-40EF-80A9-892FBFE939DA}"/>
              </a:ext>
            </a:extLst>
          </p:cNvPr>
          <p:cNvSpPr/>
          <p:nvPr/>
        </p:nvSpPr>
        <p:spPr>
          <a:xfrm>
            <a:off x="1313898" y="2942109"/>
            <a:ext cx="323362" cy="159331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069BF-886C-45C9-BFEF-6BBA3764CD5C}"/>
              </a:ext>
            </a:extLst>
          </p:cNvPr>
          <p:cNvSpPr txBox="1"/>
          <p:nvPr/>
        </p:nvSpPr>
        <p:spPr>
          <a:xfrm>
            <a:off x="167430" y="332776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C3300"/>
                </a:solidFill>
                <a:latin typeface="Garamond" panose="02020404030301010803" pitchFamily="18" charset="0"/>
              </a:rPr>
              <a:t>5 samples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563760-1025-419A-82D1-3C272309FED0}"/>
              </a:ext>
            </a:extLst>
          </p:cNvPr>
          <p:cNvSpPr/>
          <p:nvPr/>
        </p:nvSpPr>
        <p:spPr>
          <a:xfrm>
            <a:off x="950976" y="1000664"/>
            <a:ext cx="649833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1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b="1" dirty="0">
                <a:solidFill>
                  <a:srgbClr val="006699"/>
                </a:solidFill>
                <a:latin typeface="MinionPro-It"/>
              </a:rPr>
              <a:t>import </a:t>
            </a:r>
            <a:r>
              <a:rPr lang="en-AU" sz="2400" b="1" dirty="0">
                <a:solidFill>
                  <a:srgbClr val="00CCFF"/>
                </a:solidFill>
                <a:latin typeface="MinionPro-It"/>
              </a:rPr>
              <a:t>seaborn </a:t>
            </a:r>
            <a:r>
              <a:rPr lang="en-AU" sz="2400" b="1" dirty="0">
                <a:solidFill>
                  <a:srgbClr val="006699"/>
                </a:solidFill>
                <a:latin typeface="MinionPro-It"/>
              </a:rPr>
              <a:t>as </a:t>
            </a:r>
            <a:r>
              <a:rPr lang="en-AU" sz="2400" b="1" dirty="0" err="1">
                <a:solidFill>
                  <a:srgbClr val="00CCFF"/>
                </a:solidFill>
                <a:latin typeface="MinionPro-It"/>
              </a:rPr>
              <a:t>sns</a:t>
            </a:r>
            <a:endParaRPr lang="en-AU" sz="2400" b="1" dirty="0">
              <a:solidFill>
                <a:srgbClr val="00CCFF"/>
              </a:solidFill>
              <a:latin typeface="MinionPro-It"/>
            </a:endParaRPr>
          </a:p>
          <a:p>
            <a:pPr indent="804863"/>
            <a:r>
              <a:rPr lang="en-AU" sz="2400" dirty="0">
                <a:solidFill>
                  <a:srgbClr val="000088"/>
                </a:solidFill>
                <a:latin typeface="MinionPro-It"/>
              </a:rPr>
              <a:t>iris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sns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load_dataset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'iris’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804863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iris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head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()</a:t>
            </a:r>
            <a:r>
              <a:rPr lang="en-AU" sz="2400" dirty="0">
                <a:latin typeface="MinionPro-It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0DF228-C554-45E3-936D-8B5A37376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26239"/>
              </p:ext>
            </p:extLst>
          </p:nvPr>
        </p:nvGraphicFramePr>
        <p:xfrm>
          <a:off x="1637260" y="2479839"/>
          <a:ext cx="784871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7919">
                  <a:extLst>
                    <a:ext uri="{9D8B030D-6E8A-4147-A177-3AD203B41FA5}">
                      <a16:colId xmlns:a16="http://schemas.microsoft.com/office/drawing/2014/main" val="3100312016"/>
                    </a:ext>
                  </a:extLst>
                </a:gridCol>
                <a:gridCol w="1444879">
                  <a:extLst>
                    <a:ext uri="{9D8B030D-6E8A-4147-A177-3AD203B41FA5}">
                      <a16:colId xmlns:a16="http://schemas.microsoft.com/office/drawing/2014/main" val="3513567158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2689958869"/>
                    </a:ext>
                  </a:extLst>
                </a:gridCol>
                <a:gridCol w="1598866">
                  <a:extLst>
                    <a:ext uri="{9D8B030D-6E8A-4147-A177-3AD203B41FA5}">
                      <a16:colId xmlns:a16="http://schemas.microsoft.com/office/drawing/2014/main" val="2417614365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2381659942"/>
                    </a:ext>
                  </a:extLst>
                </a:gridCol>
                <a:gridCol w="1085343">
                  <a:extLst>
                    <a:ext uri="{9D8B030D-6E8A-4147-A177-3AD203B41FA5}">
                      <a16:colId xmlns:a16="http://schemas.microsoft.com/office/drawing/2014/main" val="608119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sepal_length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sepal_width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petal_length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petal_width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AU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species</a:t>
                      </a:r>
                      <a:endParaRPr lang="en-AU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67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effectLst/>
                        </a:rPr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59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51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05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setosa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072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20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632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3E2-6CDB-481D-A916-B6CC18A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as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75E7-F5FC-4EAB-B522-0D3C5E2A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E0F19-3755-4EF9-BD27-0150211B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39</a:t>
            </a:fld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563760-1025-419A-82D1-3C272309FED0}"/>
              </a:ext>
            </a:extLst>
          </p:cNvPr>
          <p:cNvSpPr/>
          <p:nvPr/>
        </p:nvSpPr>
        <p:spPr>
          <a:xfrm>
            <a:off x="950976" y="1000664"/>
            <a:ext cx="649833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1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b="1" dirty="0">
                <a:solidFill>
                  <a:srgbClr val="006699"/>
                </a:solidFill>
                <a:latin typeface="MinionPro-It"/>
              </a:rPr>
              <a:t>import </a:t>
            </a:r>
            <a:r>
              <a:rPr lang="en-AU" sz="2400" b="1" dirty="0">
                <a:solidFill>
                  <a:srgbClr val="00CCFF"/>
                </a:solidFill>
                <a:latin typeface="MinionPro-It"/>
              </a:rPr>
              <a:t>seaborn </a:t>
            </a:r>
            <a:r>
              <a:rPr lang="en-AU" sz="2400" b="1" dirty="0">
                <a:solidFill>
                  <a:srgbClr val="006699"/>
                </a:solidFill>
                <a:latin typeface="MinionPro-It"/>
              </a:rPr>
              <a:t>as </a:t>
            </a:r>
            <a:r>
              <a:rPr lang="en-AU" sz="2400" b="1" dirty="0" err="1">
                <a:solidFill>
                  <a:srgbClr val="00CCFF"/>
                </a:solidFill>
                <a:latin typeface="MinionPro-It"/>
              </a:rPr>
              <a:t>sns</a:t>
            </a:r>
            <a:endParaRPr lang="en-AU" sz="2400" b="1" dirty="0">
              <a:solidFill>
                <a:srgbClr val="00CCFF"/>
              </a:solidFill>
              <a:latin typeface="MinionPro-It"/>
            </a:endParaRPr>
          </a:p>
          <a:p>
            <a:pPr indent="804863"/>
            <a:r>
              <a:rPr lang="en-AU" sz="2400" dirty="0">
                <a:solidFill>
                  <a:srgbClr val="000088"/>
                </a:solidFill>
                <a:latin typeface="MinionPro-It"/>
              </a:rPr>
              <a:t>iris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sns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load_dataset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'iris’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804863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iris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head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()</a:t>
            </a:r>
            <a:r>
              <a:rPr lang="en-AU" sz="2400" dirty="0">
                <a:latin typeface="MinionPro-It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0DF228-C554-45E3-936D-8B5A37376ABA}"/>
              </a:ext>
            </a:extLst>
          </p:cNvPr>
          <p:cNvGraphicFramePr>
            <a:graphicFrameLocks noGrp="1"/>
          </p:cNvGraphicFramePr>
          <p:nvPr/>
        </p:nvGraphicFramePr>
        <p:xfrm>
          <a:off x="1637260" y="2479839"/>
          <a:ext cx="784871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7919">
                  <a:extLst>
                    <a:ext uri="{9D8B030D-6E8A-4147-A177-3AD203B41FA5}">
                      <a16:colId xmlns:a16="http://schemas.microsoft.com/office/drawing/2014/main" val="3100312016"/>
                    </a:ext>
                  </a:extLst>
                </a:gridCol>
                <a:gridCol w="1444879">
                  <a:extLst>
                    <a:ext uri="{9D8B030D-6E8A-4147-A177-3AD203B41FA5}">
                      <a16:colId xmlns:a16="http://schemas.microsoft.com/office/drawing/2014/main" val="3513567158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2689958869"/>
                    </a:ext>
                  </a:extLst>
                </a:gridCol>
                <a:gridCol w="1598866">
                  <a:extLst>
                    <a:ext uri="{9D8B030D-6E8A-4147-A177-3AD203B41FA5}">
                      <a16:colId xmlns:a16="http://schemas.microsoft.com/office/drawing/2014/main" val="2417614365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2381659942"/>
                    </a:ext>
                  </a:extLst>
                </a:gridCol>
                <a:gridCol w="1085343">
                  <a:extLst>
                    <a:ext uri="{9D8B030D-6E8A-4147-A177-3AD203B41FA5}">
                      <a16:colId xmlns:a16="http://schemas.microsoft.com/office/drawing/2014/main" val="608119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sepal_length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sepal_width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petal_length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b="1" dirty="0" err="1">
                          <a:effectLst/>
                        </a:rPr>
                        <a:t>petal_width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AU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species</a:t>
                      </a:r>
                      <a:endParaRPr lang="en-AU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67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>
                          <a:effectLst/>
                        </a:rPr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59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51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05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setosa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072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AU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>
                          <a:effectLst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 err="1">
                          <a:effectLst/>
                        </a:rPr>
                        <a:t>setosa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200829"/>
                  </a:ext>
                </a:extLst>
              </a:tr>
            </a:tbl>
          </a:graphicData>
        </a:graphic>
      </p:graphicFrame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C1F9E3D-F713-48D4-AB36-C79D3C547323}"/>
              </a:ext>
            </a:extLst>
          </p:cNvPr>
          <p:cNvSpPr txBox="1">
            <a:spLocks/>
          </p:cNvSpPr>
          <p:nvPr/>
        </p:nvSpPr>
        <p:spPr>
          <a:xfrm>
            <a:off x="950976" y="4897421"/>
            <a:ext cx="10826496" cy="1937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93300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C0066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Each column of the data refers to a particular quantitative piece of information that describes each sample. </a:t>
            </a:r>
          </a:p>
          <a:p>
            <a:r>
              <a:rPr lang="en-AU"/>
              <a:t>In general, we will refer to the columns of the matrix as </a:t>
            </a:r>
            <a:r>
              <a:rPr lang="en-AU" b="1" i="1">
                <a:solidFill>
                  <a:srgbClr val="0070C0"/>
                </a:solidFill>
              </a:rPr>
              <a:t>features</a:t>
            </a:r>
            <a:r>
              <a:rPr lang="en-AU"/>
              <a:t>, and the number of columns as </a:t>
            </a:r>
            <a:r>
              <a:rPr lang="en-AU" i="1">
                <a:solidFill>
                  <a:srgbClr val="0070C0"/>
                </a:solidFill>
              </a:rPr>
              <a:t>n_features</a:t>
            </a:r>
            <a:r>
              <a:rPr lang="en-AU"/>
              <a:t>. </a:t>
            </a:r>
            <a:br>
              <a:rPr lang="en-AU"/>
            </a:b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F5844-A794-427E-8411-B7CD1C9775A8}"/>
              </a:ext>
            </a:extLst>
          </p:cNvPr>
          <p:cNvSpPr txBox="1"/>
          <p:nvPr/>
        </p:nvSpPr>
        <p:spPr>
          <a:xfrm>
            <a:off x="5278278" y="1825196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C3300"/>
                </a:solidFill>
                <a:latin typeface="Garamond" panose="02020404030301010803" pitchFamily="18" charset="0"/>
              </a:rPr>
              <a:t>5 features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039CE37-3B0C-4F28-976A-7BD9DABD3D36}"/>
              </a:ext>
            </a:extLst>
          </p:cNvPr>
          <p:cNvSpPr/>
          <p:nvPr/>
        </p:nvSpPr>
        <p:spPr>
          <a:xfrm rot="16200000">
            <a:off x="5684520" y="-1214403"/>
            <a:ext cx="316992" cy="721156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0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9C08-FD01-4DF6-BC98-BE399952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Machine Learning?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01BF-0AD9-4262-876A-EB745E7E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Machine learning is a method of data analysis that automates analytical model building. </a:t>
            </a:r>
            <a:endParaRPr lang="th-TH" dirty="0"/>
          </a:p>
          <a:p>
            <a:endParaRPr lang="th-TH" dirty="0"/>
          </a:p>
          <a:p>
            <a:r>
              <a:rPr lang="en-AU" dirty="0"/>
              <a:t>It is a branch of artificial intelligence based on the idea that systems can learn from data, identify patterns and make decisions with minimal human intervention.</a:t>
            </a:r>
            <a:endParaRPr lang="th-TH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1848D-CD86-417A-A3F8-8FC4BF6B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84C81-98A0-4911-9756-BBE07D67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253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BD04-639D-4A94-88A2-16876B5C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matrix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B206A8-8193-4047-8FCD-947C341F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This table layout makes clear that the information can be thought of as a two dimensional numerical array or matrix, which we will call the </a:t>
            </a:r>
            <a:r>
              <a:rPr lang="en-AU" b="1" i="1" dirty="0">
                <a:solidFill>
                  <a:srgbClr val="CC3300"/>
                </a:solidFill>
              </a:rPr>
              <a:t>features matrix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This features matrix is often stored in a variable named </a:t>
            </a:r>
            <a:r>
              <a:rPr lang="en-AU" b="1" dirty="0">
                <a:solidFill>
                  <a:srgbClr val="0070C0"/>
                </a:solidFill>
              </a:rPr>
              <a:t>X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The features matrix is assumed to be two-dimensional, with shape </a:t>
            </a:r>
            <a:r>
              <a:rPr lang="en-AU" b="1" dirty="0">
                <a:solidFill>
                  <a:srgbClr val="0070C0"/>
                </a:solidFill>
              </a:rPr>
              <a:t>[</a:t>
            </a:r>
            <a:r>
              <a:rPr lang="en-AU" b="1" dirty="0" err="1">
                <a:solidFill>
                  <a:srgbClr val="0070C0"/>
                </a:solidFill>
              </a:rPr>
              <a:t>n_samples</a:t>
            </a:r>
            <a:r>
              <a:rPr lang="en-AU" b="1" dirty="0">
                <a:solidFill>
                  <a:srgbClr val="0070C0"/>
                </a:solidFill>
              </a:rPr>
              <a:t>, </a:t>
            </a:r>
            <a:r>
              <a:rPr lang="en-AU" b="1" dirty="0" err="1">
                <a:solidFill>
                  <a:srgbClr val="0070C0"/>
                </a:solidFill>
              </a:rPr>
              <a:t>n_features</a:t>
            </a:r>
            <a:r>
              <a:rPr lang="en-AU" b="1" dirty="0">
                <a:solidFill>
                  <a:srgbClr val="0070C0"/>
                </a:solidFill>
              </a:rPr>
              <a:t>]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The samples (i.e., rows) always refer to the individual objects described by the dataset.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The features (i.e., columns) always refer to the distinct observations that describe each sample in a quantitative manner.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A8A1-B94E-48D8-B155-D1E60734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5FEA4-7260-4EF8-ABB9-A7FEF566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214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16DD-BC2E-4290-9094-73696E62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49CD-B73F-4F50-B496-C7FC819E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 addition to the feature matrix X, we also generally work with a label or target array,</a:t>
            </a:r>
            <a:r>
              <a:rPr lang="th-TH" dirty="0"/>
              <a:t> </a:t>
            </a:r>
            <a:r>
              <a:rPr lang="en-AU" dirty="0"/>
              <a:t>which by convention we will usually call </a:t>
            </a:r>
            <a:r>
              <a:rPr lang="en-AU" b="1" dirty="0">
                <a:solidFill>
                  <a:srgbClr val="0070C0"/>
                </a:solidFill>
              </a:rPr>
              <a:t>y</a:t>
            </a:r>
            <a:r>
              <a:rPr lang="en-AU" dirty="0"/>
              <a:t>. </a:t>
            </a:r>
          </a:p>
          <a:p>
            <a:endParaRPr lang="th-TH" dirty="0"/>
          </a:p>
          <a:p>
            <a:r>
              <a:rPr lang="en-AU" dirty="0"/>
              <a:t>The target array is usually </a:t>
            </a:r>
            <a:r>
              <a:rPr lang="en-AU" i="1" dirty="0"/>
              <a:t>one dimensional</a:t>
            </a:r>
            <a:r>
              <a:rPr lang="en-AU" dirty="0"/>
              <a:t>, with length </a:t>
            </a:r>
            <a:r>
              <a:rPr lang="en-AU" b="1" dirty="0" err="1">
                <a:solidFill>
                  <a:srgbClr val="0070C0"/>
                </a:solidFill>
              </a:rPr>
              <a:t>n_samples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For example, in the preceding data we may wish to construct a model that can predict the species of flower based on the other measurements.</a:t>
            </a:r>
          </a:p>
          <a:p>
            <a:endParaRPr lang="en-AU" dirty="0"/>
          </a:p>
          <a:p>
            <a:r>
              <a:rPr lang="en-AU" dirty="0"/>
              <a:t>In this case, the species column would be considered the target feature. 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65A9A-C31C-4BAD-9C2A-4DFF850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604E9-6D67-4AD9-8BDB-B2B445E7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743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01DE-A6B6-4219-8353-C28DB1C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7798-A813-49CC-8489-5F7ADC85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C4BF4-26B4-4E87-A9BF-C01675AE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42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42921-501B-46D2-8E2F-256428213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1" y="1658793"/>
            <a:ext cx="5419463" cy="4637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62D0DB-DBAA-4ECE-9F39-F33F67B5929D}"/>
              </a:ext>
            </a:extLst>
          </p:cNvPr>
          <p:cNvSpPr/>
          <p:nvPr/>
        </p:nvSpPr>
        <p:spPr>
          <a:xfrm>
            <a:off x="6181344" y="5911358"/>
            <a:ext cx="3267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 visualization of the Iris dataset</a:t>
            </a:r>
            <a:r>
              <a:rPr lang="en-AU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27EAF-0EA0-4108-B7D4-9D94F47A31AE}"/>
              </a:ext>
            </a:extLst>
          </p:cNvPr>
          <p:cNvSpPr/>
          <p:nvPr/>
        </p:nvSpPr>
        <p:spPr>
          <a:xfrm>
            <a:off x="5721096" y="790268"/>
            <a:ext cx="6096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%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matplotlib inline</a:t>
            </a:r>
          </a:p>
          <a:p>
            <a:pPr indent="719138"/>
            <a:r>
              <a:rPr lang="en-AU" sz="2400" b="1" dirty="0">
                <a:solidFill>
                  <a:srgbClr val="006699"/>
                </a:solidFill>
                <a:latin typeface="MinionPro-It"/>
              </a:rPr>
              <a:t>import </a:t>
            </a:r>
            <a:r>
              <a:rPr lang="en-AU" sz="2400" b="1" dirty="0">
                <a:solidFill>
                  <a:srgbClr val="00CCFF"/>
                </a:solidFill>
                <a:latin typeface="MinionPro-It"/>
              </a:rPr>
              <a:t>seaborn </a:t>
            </a:r>
            <a:r>
              <a:rPr lang="en-AU" sz="2400" b="1" dirty="0">
                <a:solidFill>
                  <a:srgbClr val="006699"/>
                </a:solidFill>
                <a:latin typeface="MinionPro-It"/>
              </a:rPr>
              <a:t>as </a:t>
            </a:r>
            <a:r>
              <a:rPr lang="en-AU" sz="2400" b="1" dirty="0" err="1">
                <a:solidFill>
                  <a:srgbClr val="00CCFF"/>
                </a:solidFill>
                <a:latin typeface="MinionPro-It"/>
              </a:rPr>
              <a:t>sns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;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sns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set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()</a:t>
            </a:r>
          </a:p>
          <a:p>
            <a:pPr indent="719138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sns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pairplot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iris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hue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'species'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size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1.5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);</a:t>
            </a:r>
            <a:r>
              <a:rPr lang="en-AU" sz="2400" dirty="0">
                <a:latin typeface="MinionPro-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694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9A61-FEC0-401A-BFB8-552709C2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7B9A-8DA0-44E2-8984-EA470B7C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977779"/>
          </a:xfrm>
        </p:spPr>
        <p:txBody>
          <a:bodyPr/>
          <a:lstStyle/>
          <a:p>
            <a:r>
              <a:rPr lang="en-AU" dirty="0"/>
              <a:t>For use in Scikit-Learn, we will extract the features matrix and target array from the</a:t>
            </a:r>
            <a:r>
              <a:rPr lang="th-TH" dirty="0"/>
              <a:t> </a:t>
            </a:r>
            <a:r>
              <a:rPr lang="en-AU" dirty="0" err="1">
                <a:latin typeface="MinionPro-It"/>
              </a:rPr>
              <a:t>DataFrame</a:t>
            </a:r>
            <a:r>
              <a:rPr lang="en-AU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6400-93B7-4520-A0C0-B7A73FA4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4CB2-EEAD-498A-8795-252CEDF2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09A18-91F7-415D-8AF1-213876FF0A73}"/>
              </a:ext>
            </a:extLst>
          </p:cNvPr>
          <p:cNvSpPr/>
          <p:nvPr/>
        </p:nvSpPr>
        <p:spPr>
          <a:xfrm>
            <a:off x="838200" y="2352378"/>
            <a:ext cx="5596128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3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X_iris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iris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drop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'species'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axis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1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719138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X_iris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shape</a:t>
            </a:r>
            <a:endParaRPr lang="en-AU" sz="2400" dirty="0">
              <a:solidFill>
                <a:srgbClr val="000088"/>
              </a:solidFill>
              <a:latin typeface="MinionPro-It"/>
            </a:endParaRPr>
          </a:p>
          <a:p>
            <a:pPr indent="719138"/>
            <a:endParaRPr lang="en-AU" sz="2400" dirty="0">
              <a:solidFill>
                <a:srgbClr val="000088"/>
              </a:solidFill>
              <a:latin typeface="MinionPro-It"/>
            </a:endParaRPr>
          </a:p>
          <a:p>
            <a:r>
              <a:rPr lang="en-AU" sz="2400" dirty="0">
                <a:solidFill>
                  <a:srgbClr val="000000"/>
                </a:solidFill>
                <a:latin typeface="MinionPro-It"/>
              </a:rPr>
              <a:t>Out[3]: (150, 4)</a:t>
            </a:r>
          </a:p>
          <a:p>
            <a:endParaRPr lang="en-AU" sz="2400" dirty="0">
              <a:solidFill>
                <a:srgbClr val="000000"/>
              </a:solidFill>
              <a:latin typeface="MinionPro-It"/>
            </a:endParaRPr>
          </a:p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4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y_iris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iris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'species'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</a:t>
            </a:r>
          </a:p>
          <a:p>
            <a:pPr indent="804863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y_iris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shape</a:t>
            </a:r>
            <a:endParaRPr lang="en-AU" sz="2400" dirty="0">
              <a:solidFill>
                <a:srgbClr val="000088"/>
              </a:solidFill>
              <a:latin typeface="MinionPro-It"/>
            </a:endParaRPr>
          </a:p>
          <a:p>
            <a:pPr indent="804863"/>
            <a:endParaRPr lang="en-AU" sz="2400" dirty="0">
              <a:solidFill>
                <a:srgbClr val="000088"/>
              </a:solidFill>
              <a:latin typeface="MinionPro-It"/>
            </a:endParaRPr>
          </a:p>
          <a:p>
            <a:r>
              <a:rPr lang="en-AU" sz="2400" dirty="0">
                <a:solidFill>
                  <a:srgbClr val="000000"/>
                </a:solidFill>
                <a:latin typeface="MinionPro-It"/>
              </a:rPr>
              <a:t>Out[4]: (150,)</a:t>
            </a:r>
            <a:r>
              <a:rPr lang="en-AU" sz="2400" dirty="0">
                <a:latin typeface="MinionPro-I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048E2-9730-4859-B4A3-C1A382E4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231110"/>
            <a:ext cx="4586378" cy="40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7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D98-DF1E-4165-86E0-D699110F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Scikit-</a:t>
            </a:r>
            <a:r>
              <a:rPr lang="en-AU" dirty="0" err="1"/>
              <a:t>Learn’s</a:t>
            </a:r>
            <a:r>
              <a:rPr lang="en-AU" dirty="0"/>
              <a:t> Estimator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5FAC-CCBE-42F6-9409-95773762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commonly, the steps in using the Scikit-Learn estimator API are as follows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Choose a class of model by importing the appropriate estimator class from </a:t>
            </a:r>
            <a:r>
              <a:rPr lang="en-AU" dirty="0" err="1"/>
              <a:t>ScikitLearn</a:t>
            </a:r>
            <a:r>
              <a:rPr lang="en-AU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Choose model hyperparameters by instantiating this class with desired values.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Arrange data into a features matrix and target vector.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Fit the model to your data by calling the fit() method of the model instance.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Apply the model to new data:</a:t>
            </a:r>
          </a:p>
          <a:p>
            <a:pPr lvl="2"/>
            <a:r>
              <a:rPr lang="en-AU" dirty="0"/>
              <a:t>For </a:t>
            </a:r>
            <a:r>
              <a:rPr lang="en-AU" dirty="0">
                <a:solidFill>
                  <a:srgbClr val="0070C0"/>
                </a:solidFill>
              </a:rPr>
              <a:t>supervised</a:t>
            </a:r>
            <a:r>
              <a:rPr lang="en-AU" dirty="0"/>
              <a:t> learning, often we predict labels for unknown data using the </a:t>
            </a:r>
            <a:r>
              <a:rPr lang="en-AU" dirty="0">
                <a:solidFill>
                  <a:srgbClr val="0070C0"/>
                </a:solidFill>
              </a:rPr>
              <a:t>predict() </a:t>
            </a:r>
            <a:r>
              <a:rPr lang="en-AU" dirty="0"/>
              <a:t>method.</a:t>
            </a:r>
          </a:p>
          <a:p>
            <a:pPr lvl="2"/>
            <a:r>
              <a:rPr lang="en-AU" dirty="0"/>
              <a:t>For </a:t>
            </a:r>
            <a:r>
              <a:rPr lang="en-AU" dirty="0">
                <a:solidFill>
                  <a:srgbClr val="0070C0"/>
                </a:solidFill>
              </a:rPr>
              <a:t>unsupervised</a:t>
            </a:r>
            <a:r>
              <a:rPr lang="en-AU" dirty="0"/>
              <a:t> learning, we often transform or infer properties of the data using the </a:t>
            </a:r>
            <a:r>
              <a:rPr lang="en-AU" dirty="0">
                <a:solidFill>
                  <a:srgbClr val="0070C0"/>
                </a:solidFill>
              </a:rPr>
              <a:t>transform() </a:t>
            </a:r>
            <a:r>
              <a:rPr lang="en-AU" dirty="0"/>
              <a:t>or </a:t>
            </a:r>
            <a:r>
              <a:rPr lang="en-AU" dirty="0">
                <a:solidFill>
                  <a:srgbClr val="0070C0"/>
                </a:solidFill>
              </a:rPr>
              <a:t>predict() </a:t>
            </a:r>
            <a:r>
              <a:rPr lang="en-AU" dirty="0"/>
              <a:t>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230A3-02CC-442F-A119-169AF578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2BFB1-C2D5-49B6-B6B2-16937EC7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562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C210CD-5015-4656-879F-17D838A20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F657C8-951F-43D3-88DA-8E723B136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Simple Linear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8420B-D0A9-4900-8068-A114FC06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1CE4-CB60-418C-ABFF-FA5A2A85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41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3140C0-EFBE-4771-9CCA-5BCB5F94F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D8C0E2A-A41E-40E9-BB11-D2C6FBAB7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Iris Classification and Dimensionality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AF02E-07DB-4B51-8DCC-667A592F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0589A-EBA5-4D40-84B2-E1BDFFF8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246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41F80C-D019-4BE4-9940-1A7996BDD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HandsOn-03Rainfall Prediction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9ACB16-D737-4AD8-A70D-F1D76ACFB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Rainfall Prediction using Linear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4E298-A9FD-421E-8F07-3D23D754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B33DE-9404-46E2-9100-4D7C5F2D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017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458E-245F-4223-B386-FE9DAAF6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C4EE-D034-450A-A65A-E484C826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35277"/>
          </a:xfrm>
        </p:spPr>
        <p:txBody>
          <a:bodyPr/>
          <a:lstStyle/>
          <a:p>
            <a:r>
              <a:rPr lang="en-AU" dirty="0"/>
              <a:t>The steps in using the Scikit-Learn estimator API </a:t>
            </a:r>
          </a:p>
          <a:p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Choose a class of model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Choose model hyperparameters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Arrange data into a features matrix and target vector (supervised).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Fit the model to the training data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Use the model to predict labels for new data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396BF-EFFB-43C8-A3CA-086D7299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7AFF2-293C-4047-8BC1-130AFB65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12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72B29A-F202-47B9-9C98-46991772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/>
              <a:t>Hyperparameters and Model Validation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3CF8DE-F9FE-48EC-A7F4-3C256235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1FCD7-ACEF-47E7-BE1E-D90B083F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374A-1658-4D2E-9BD5-42D012B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69B8F0-0826-4184-89BF-70CDCA48E2B1}" type="slidenum">
              <a:rPr lang="en-AU" smtClean="0"/>
              <a:pPr>
                <a:spcAft>
                  <a:spcPts val="600"/>
                </a:spcAft>
              </a:pPr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6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8D274D-4338-4D9A-B704-44D34C5E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Machine Learning?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9EA38-0CF9-47F1-B0C5-3A7C5501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39C41-BBE0-4B6A-A8E2-763F1A4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FC366-AA75-4DD2-B0EC-CE48580A9E73}"/>
              </a:ext>
            </a:extLst>
          </p:cNvPr>
          <p:cNvSpPr/>
          <p:nvPr/>
        </p:nvSpPr>
        <p:spPr>
          <a:xfrm>
            <a:off x="442156" y="3558787"/>
            <a:ext cx="11548844" cy="2718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AEEA881-5446-49DD-B29C-4443E5316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1" y="741760"/>
            <a:ext cx="2150291" cy="215029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118A23D-0459-42CD-88B5-8C5B4905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030" y="741760"/>
            <a:ext cx="2150291" cy="215029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A36221-1DF7-4AFC-B091-C18227791B10}"/>
              </a:ext>
            </a:extLst>
          </p:cNvPr>
          <p:cNvSpPr/>
          <p:nvPr/>
        </p:nvSpPr>
        <p:spPr>
          <a:xfrm>
            <a:off x="3628108" y="1379124"/>
            <a:ext cx="897622" cy="729843"/>
          </a:xfrm>
          <a:prstGeom prst="rightArrow">
            <a:avLst/>
          </a:prstGeom>
          <a:solidFill>
            <a:srgbClr val="236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B12E95-8BFE-47A6-8998-1826AFB44D18}"/>
              </a:ext>
            </a:extLst>
          </p:cNvPr>
          <p:cNvSpPr/>
          <p:nvPr/>
        </p:nvSpPr>
        <p:spPr>
          <a:xfrm>
            <a:off x="8004569" y="1451983"/>
            <a:ext cx="897622" cy="729843"/>
          </a:xfrm>
          <a:prstGeom prst="rightArrow">
            <a:avLst/>
          </a:prstGeom>
          <a:solidFill>
            <a:srgbClr val="236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5366B-5F0A-4D7D-BD4D-B098A01C7687}"/>
              </a:ext>
            </a:extLst>
          </p:cNvPr>
          <p:cNvSpPr txBox="1"/>
          <p:nvPr/>
        </p:nvSpPr>
        <p:spPr>
          <a:xfrm>
            <a:off x="1716978" y="2644441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92800-7111-4AEE-9D71-FF0853B3D9B3}"/>
              </a:ext>
            </a:extLst>
          </p:cNvPr>
          <p:cNvSpPr txBox="1"/>
          <p:nvPr/>
        </p:nvSpPr>
        <p:spPr>
          <a:xfrm>
            <a:off x="4884323" y="2690607"/>
            <a:ext cx="2664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Machine Learning</a:t>
            </a:r>
          </a:p>
          <a:p>
            <a:pPr algn="ctr"/>
            <a:r>
              <a:rPr lang="en-US" sz="2400" b="1" dirty="0"/>
              <a:t>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BD8DF-AD06-4C44-98EE-956E37A2C20E}"/>
              </a:ext>
            </a:extLst>
          </p:cNvPr>
          <p:cNvSpPr txBox="1"/>
          <p:nvPr/>
        </p:nvSpPr>
        <p:spPr>
          <a:xfrm>
            <a:off x="9721334" y="283738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Patterns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9205CC-83B3-4428-9221-4720E735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1" y="3714551"/>
            <a:ext cx="2150291" cy="215029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9D53EA-670E-42ED-92E0-704F414A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030" y="3714551"/>
            <a:ext cx="2150291" cy="215029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ED27CC-36ED-4781-AA2E-D61F892F823C}"/>
              </a:ext>
            </a:extLst>
          </p:cNvPr>
          <p:cNvSpPr/>
          <p:nvPr/>
        </p:nvSpPr>
        <p:spPr>
          <a:xfrm>
            <a:off x="3628108" y="4424774"/>
            <a:ext cx="897622" cy="729843"/>
          </a:xfrm>
          <a:prstGeom prst="rightArrow">
            <a:avLst/>
          </a:prstGeom>
          <a:solidFill>
            <a:srgbClr val="236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1990F3-F1A2-4A8D-80ED-47647AA8FC3E}"/>
              </a:ext>
            </a:extLst>
          </p:cNvPr>
          <p:cNvSpPr/>
          <p:nvPr/>
        </p:nvSpPr>
        <p:spPr>
          <a:xfrm>
            <a:off x="8004569" y="4483511"/>
            <a:ext cx="897622" cy="729843"/>
          </a:xfrm>
          <a:prstGeom prst="rightArrow">
            <a:avLst/>
          </a:prstGeom>
          <a:solidFill>
            <a:srgbClr val="236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377BE-D919-4960-A5E3-1A57A9403013}"/>
              </a:ext>
            </a:extLst>
          </p:cNvPr>
          <p:cNvSpPr txBox="1"/>
          <p:nvPr/>
        </p:nvSpPr>
        <p:spPr>
          <a:xfrm>
            <a:off x="1716978" y="5662911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BF80C-547A-43D8-9652-F708CFD92DFF}"/>
              </a:ext>
            </a:extLst>
          </p:cNvPr>
          <p:cNvSpPr txBox="1"/>
          <p:nvPr/>
        </p:nvSpPr>
        <p:spPr>
          <a:xfrm>
            <a:off x="5688283" y="5699673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B3133-A5C5-49C7-A236-A31DDB026740}"/>
              </a:ext>
            </a:extLst>
          </p:cNvPr>
          <p:cNvSpPr txBox="1"/>
          <p:nvPr/>
        </p:nvSpPr>
        <p:spPr>
          <a:xfrm>
            <a:off x="9721334" y="5634009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Patterns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3DEF4D3-7AC7-4602-BE2F-AF5B2724E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375" y="3592191"/>
            <a:ext cx="2512484" cy="25124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31486D-1364-4A1C-A85F-BFEE62B4077C}"/>
              </a:ext>
            </a:extLst>
          </p:cNvPr>
          <p:cNvSpPr txBox="1"/>
          <p:nvPr/>
        </p:nvSpPr>
        <p:spPr>
          <a:xfrm>
            <a:off x="3549207" y="95866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Train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BE9BE-108D-46D2-B57C-8504ED1B07B0}"/>
              </a:ext>
            </a:extLst>
          </p:cNvPr>
          <p:cNvSpPr txBox="1"/>
          <p:nvPr/>
        </p:nvSpPr>
        <p:spPr>
          <a:xfrm>
            <a:off x="3254444" y="3860826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Prediction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D8972-3455-4675-8055-F3DE059E76CA}"/>
              </a:ext>
            </a:extLst>
          </p:cNvPr>
          <p:cNvSpPr txBox="1"/>
          <p:nvPr/>
        </p:nvSpPr>
        <p:spPr>
          <a:xfrm>
            <a:off x="7998911" y="95866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4B9EA-3323-4336-8852-3490275D9076}"/>
              </a:ext>
            </a:extLst>
          </p:cNvPr>
          <p:cNvSpPr txBox="1"/>
          <p:nvPr/>
        </p:nvSpPr>
        <p:spPr>
          <a:xfrm>
            <a:off x="7766333" y="3860825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Answer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51092-4269-4031-8849-F069C68158CB}"/>
              </a:ext>
            </a:extLst>
          </p:cNvPr>
          <p:cNvSpPr txBox="1"/>
          <p:nvPr/>
        </p:nvSpPr>
        <p:spPr>
          <a:xfrm>
            <a:off x="444971" y="4355027"/>
            <a:ext cx="553998" cy="9868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88180"/>
                </a:solidFill>
              </a:rPr>
              <a:t>Future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E98BC76-FB2E-4D55-BC34-320A95F7B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414" y="511774"/>
            <a:ext cx="2511770" cy="251177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92EFAE7-30EF-4167-A6EC-362D5144A36F}"/>
              </a:ext>
            </a:extLst>
          </p:cNvPr>
          <p:cNvSpPr/>
          <p:nvPr/>
        </p:nvSpPr>
        <p:spPr>
          <a:xfrm>
            <a:off x="5356057" y="639467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Credit: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KBTG x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MeowCode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19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F61E-42AF-4A41-8800-201F5BD7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Hyperparameters and Model Validation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925BDC-0806-4CE1-AB3D-9A922086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Validation is a way to </a:t>
            </a:r>
            <a:r>
              <a:rPr lang="en-AU" i="1" dirty="0">
                <a:solidFill>
                  <a:srgbClr val="CC0066"/>
                </a:solidFill>
              </a:rPr>
              <a:t>validate</a:t>
            </a:r>
            <a:r>
              <a:rPr lang="en-AU" i="1" dirty="0"/>
              <a:t> </a:t>
            </a:r>
            <a:r>
              <a:rPr lang="en-AU" dirty="0"/>
              <a:t>that our model and our</a:t>
            </a:r>
            <a:br>
              <a:rPr lang="en-AU" dirty="0"/>
            </a:br>
            <a:r>
              <a:rPr lang="en-AU" dirty="0"/>
              <a:t>hyperparameters are a good fit to the data.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9B754-DF91-49FC-8DE4-9DF4E5AE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053A1-8197-4F99-A87B-AB375E3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E88AE-D815-4A4A-B71A-F5F90FC9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220" y="2216404"/>
            <a:ext cx="8928180" cy="41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2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E270-C9BE-43D1-8E15-59BDA963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Hyperparameters and Model Validation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B4BC8-1242-4320-B184-EB627F99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9290-FB00-4F32-A2BC-A228E03A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FDD5D-F495-48FA-A497-1DCD13925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815" y="1577662"/>
            <a:ext cx="9384369" cy="37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5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C10D0E-7406-4528-9518-65F9964A9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1D14A-3BC0-4988-90B3-370D15FA5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Model Validation Iris Data (Intro)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52F0-68C8-4C8A-A13F-941EE19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1CBB-0248-4CCF-A6D3-9E14721E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204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66E5-27E4-4C44-A300-2EA0C638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Model validation</a:t>
            </a:r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E11BFC-BECA-4594-BCC5-DE2768054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71765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B7451A-F1E4-4F26-8C5B-863C721C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</p:spPr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AC8DD22-A70A-46A8-949F-BE3DD5D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</p:spPr>
        <p:txBody>
          <a:bodyPr/>
          <a:lstStyle/>
          <a:p>
            <a:fld id="{C069B8F0-0826-4184-89BF-70CDCA48E2B1}" type="slidenum">
              <a:rPr lang="en-AU" smtClean="0"/>
              <a:pPr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29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66E5-27E4-4C44-A300-2EA0C638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Model validation</a:t>
            </a:r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E11BFC-BECA-4594-BCC5-DE2768054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99547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B7451A-F1E4-4F26-8C5B-863C721C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</p:spPr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AC8DD22-A70A-46A8-949F-BE3DD5D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</p:spPr>
        <p:txBody>
          <a:bodyPr/>
          <a:lstStyle/>
          <a:p>
            <a:fld id="{C069B8F0-0826-4184-89BF-70CDCA48E2B1}" type="slidenum">
              <a:rPr lang="en-AU" smtClean="0"/>
              <a:pPr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604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9109-3CB8-49C5-8BD0-8229D45F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Model validation the right way: Holdout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18EA-2C46-4503-A797-85643348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hold back some subset of the data from the training of the model.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Then use this holdout set to check the model performance. </a:t>
            </a:r>
          </a:p>
          <a:p>
            <a:endParaRPr lang="en-AU" dirty="0"/>
          </a:p>
          <a:p>
            <a:r>
              <a:rPr lang="en-AU" dirty="0"/>
              <a:t>We can do this splitting using the </a:t>
            </a:r>
            <a:r>
              <a:rPr lang="en-AU" dirty="0" err="1">
                <a:solidFill>
                  <a:srgbClr val="00B0F0"/>
                </a:solidFill>
                <a:latin typeface="MinionPro-It"/>
              </a:rPr>
              <a:t>train_test_split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en-AU" dirty="0"/>
              <a:t>utility in Scikit-Learn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841BC-55FA-4EE7-BC35-C36E82B6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99ACB-33B6-444C-B68B-0CD2FA87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80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C10D0E-7406-4528-9518-65F9964A9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1D14A-3BC0-4988-90B3-370D15FA5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Model Validation Iris Data (Holdout)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52F0-68C8-4C8A-A13F-941EE19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1CBB-0248-4CCF-A6D3-9E14721E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659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66E5-27E4-4C44-A300-2EA0C638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Model validation</a:t>
            </a:r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E11BFC-BECA-4594-BCC5-DE2768054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8713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B7451A-F1E4-4F26-8C5B-863C721C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</p:spPr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AC8DD22-A70A-46A8-949F-BE3DD5D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</p:spPr>
        <p:txBody>
          <a:bodyPr/>
          <a:lstStyle/>
          <a:p>
            <a:fld id="{C069B8F0-0826-4184-89BF-70CDCA48E2B1}" type="slidenum">
              <a:rPr lang="en-AU" smtClean="0"/>
              <a:pPr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062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DBF9-BA11-48BE-BDD5-240554D4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validation via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AAF9-4312-45D0-9206-F163D121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One disadvantage of using a holdout set for model validation is that we have lost a portion of our data to the model training.</a:t>
            </a:r>
          </a:p>
          <a:p>
            <a:endParaRPr lang="en-AU" dirty="0"/>
          </a:p>
          <a:p>
            <a:r>
              <a:rPr lang="en-AU" dirty="0"/>
              <a:t>In the previous case, half the dataset does not contribute to the training of the model! </a:t>
            </a:r>
          </a:p>
          <a:p>
            <a:endParaRPr lang="en-AU" dirty="0"/>
          </a:p>
          <a:p>
            <a:r>
              <a:rPr lang="en-AU" dirty="0"/>
              <a:t>This is not optimal, and can cause problem especially if the initial set of training data is small.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6F40A-43AD-4E52-9AC4-4E5FA134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B3D6-3D14-44AF-8BC9-E568E424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707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DBF9-BA11-48BE-BDD5-240554D4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validation via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AAF9-4312-45D0-9206-F163D121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One way to address this is to use </a:t>
            </a:r>
            <a:r>
              <a:rPr lang="en-AU" i="1" dirty="0">
                <a:solidFill>
                  <a:srgbClr val="00B0F0"/>
                </a:solidFill>
              </a:rPr>
              <a:t>cross-validation</a:t>
            </a:r>
            <a:r>
              <a:rPr lang="en-AU" dirty="0"/>
              <a:t>—that is, to do a sequence of fits where each subset of the data is used both as a training set and as a validation set.</a:t>
            </a:r>
          </a:p>
          <a:p>
            <a:endParaRPr lang="en-AU" dirty="0"/>
          </a:p>
          <a:p>
            <a:r>
              <a:rPr lang="en-AU" dirty="0"/>
              <a:t>Visually, it might look something like 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6F40A-43AD-4E52-9AC4-4E5FA134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B3D6-3D14-44AF-8BC9-E568E424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59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62C4D-D9A1-48CA-9CBB-83CDC195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48" y="3827021"/>
            <a:ext cx="4642104" cy="24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2C19-224E-456D-AFDB-EBADD236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Steps in a full ML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983E9-A2F4-4D88-AFEC-22DDC12C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194D4-321F-4C37-888D-470F1A9B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49642A-7740-4A41-A750-7EBB26A1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5" y="1338920"/>
            <a:ext cx="11837009" cy="47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5A3B-1E1C-4DB9-B0B9-48A2D15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validation via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43D4-82B7-42B0-BAD9-27986E50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414"/>
            <a:ext cx="10515600" cy="123760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This particular form of cross-validation is a two-fold cross-validation—one in which we have split the data into two sets and used each in turn as a validation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8B79A-F10C-4ACC-A89E-D973B858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05DD5-1B46-4F68-81BC-0EABD40A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60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5C7B6-CF60-4D0E-94D6-B59F785F0E67}"/>
              </a:ext>
            </a:extLst>
          </p:cNvPr>
          <p:cNvSpPr/>
          <p:nvPr/>
        </p:nvSpPr>
        <p:spPr>
          <a:xfrm>
            <a:off x="1767840" y="1120676"/>
            <a:ext cx="8656320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s-ES" sz="2400" dirty="0">
                <a:solidFill>
                  <a:srgbClr val="FF6600"/>
                </a:solidFill>
                <a:latin typeface="MinionPro-It"/>
              </a:rPr>
              <a:t>6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y2_model </a:t>
            </a:r>
            <a:r>
              <a:rPr lang="es-ES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model</a:t>
            </a:r>
            <a:r>
              <a:rPr lang="es-ES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fit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X1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y1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)</a:t>
            </a:r>
            <a:r>
              <a:rPr lang="es-ES" sz="2400" dirty="0">
                <a:solidFill>
                  <a:srgbClr val="555555"/>
                </a:solidFill>
                <a:latin typeface="MinionPro-It"/>
              </a:rPr>
              <a:t>.</a:t>
            </a:r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predict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X2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719138"/>
            <a:r>
              <a:rPr lang="es-ES" sz="2400" dirty="0">
                <a:solidFill>
                  <a:srgbClr val="000088"/>
                </a:solidFill>
                <a:latin typeface="MinionPro-It"/>
              </a:rPr>
              <a:t>y1_model </a:t>
            </a:r>
            <a:r>
              <a:rPr lang="es-ES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model</a:t>
            </a:r>
            <a:r>
              <a:rPr lang="es-ES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fit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X2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y2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)</a:t>
            </a:r>
            <a:r>
              <a:rPr lang="es-ES" sz="2400" dirty="0">
                <a:solidFill>
                  <a:srgbClr val="555555"/>
                </a:solidFill>
                <a:latin typeface="MinionPro-It"/>
              </a:rPr>
              <a:t>.</a:t>
            </a:r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predict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X1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719138"/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accuracy_score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y1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y1_model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), </a:t>
            </a:r>
            <a:r>
              <a:rPr lang="es-ES" sz="2400" dirty="0" err="1">
                <a:solidFill>
                  <a:srgbClr val="000088"/>
                </a:solidFill>
                <a:latin typeface="MinionPro-It"/>
              </a:rPr>
              <a:t>accuracy_score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y2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s-ES" sz="2400" dirty="0">
                <a:solidFill>
                  <a:srgbClr val="000088"/>
                </a:solidFill>
                <a:latin typeface="MinionPro-It"/>
              </a:rPr>
              <a:t>y2_model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719138"/>
            <a:endParaRPr lang="es-ES" sz="2400" dirty="0">
              <a:solidFill>
                <a:srgbClr val="000000"/>
              </a:solidFill>
              <a:latin typeface="MinionPro-It"/>
            </a:endParaRPr>
          </a:p>
          <a:p>
            <a:r>
              <a:rPr lang="es-ES" sz="2400" dirty="0" err="1">
                <a:solidFill>
                  <a:srgbClr val="000000"/>
                </a:solidFill>
                <a:latin typeface="MinionPro-It"/>
              </a:rPr>
              <a:t>Out</a:t>
            </a:r>
            <a:r>
              <a:rPr lang="es-ES" sz="2400" dirty="0">
                <a:solidFill>
                  <a:srgbClr val="000000"/>
                </a:solidFill>
                <a:latin typeface="MinionPro-It"/>
              </a:rPr>
              <a:t>[6]: (0.95999999999999996, 0.90666666666666662)</a:t>
            </a:r>
            <a:r>
              <a:rPr lang="es-ES" sz="2400" dirty="0">
                <a:latin typeface="MinionPro-It"/>
              </a:rPr>
              <a:t> </a:t>
            </a:r>
            <a:br>
              <a:rPr lang="es-ES" sz="2400" dirty="0">
                <a:latin typeface="MinionPro-It"/>
              </a:rPr>
            </a:br>
            <a:endParaRPr lang="en-AU" sz="2400" dirty="0">
              <a:latin typeface="MinionPro-It"/>
            </a:endParaRPr>
          </a:p>
        </p:txBody>
      </p:sp>
    </p:spTree>
    <p:extLst>
      <p:ext uri="{BB962C8B-B14F-4D97-AF65-F5344CB8AC3E}">
        <p14:creationId xmlns:p14="http://schemas.microsoft.com/office/powerpoint/2010/main" val="669805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5A3B-1E1C-4DB9-B0B9-48A2D15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validation via cross-validation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8B79A-F10C-4ACC-A89E-D973B858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05DD5-1B46-4F68-81BC-0EABD40A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61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500F97-8C93-46E8-BC28-2E469EA2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624237"/>
          </a:xfrm>
        </p:spPr>
        <p:txBody>
          <a:bodyPr/>
          <a:lstStyle/>
          <a:p>
            <a:r>
              <a:rPr lang="en-AU" dirty="0"/>
              <a:t>five-fold cross-validation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BBDA4-A664-438C-8D44-888E63F2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42" y="1715746"/>
            <a:ext cx="8090310" cy="46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9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5A3B-1E1C-4DB9-B0B9-48A2D15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validation via cross-validation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8B79A-F10C-4ACC-A89E-D973B858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05DD5-1B46-4F68-81BC-0EABD40A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62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500F97-8C93-46E8-BC28-2E469EA2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624237"/>
          </a:xfrm>
        </p:spPr>
        <p:txBody>
          <a:bodyPr/>
          <a:lstStyle/>
          <a:p>
            <a:r>
              <a:rPr lang="en-AU" dirty="0"/>
              <a:t>five-fold cross-validation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1A89E5-2EFD-4C51-B4DD-2EFDC73C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93" y="1828862"/>
            <a:ext cx="6787324" cy="470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34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C10D0E-7406-4528-9518-65F9964A9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1D14A-3BC0-4988-90B3-370D15FA5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Model Validation Iris Data (Cross-validation)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52F0-68C8-4C8A-A13F-941EE19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1CBB-0248-4CCF-A6D3-9E14721E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0203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41B884-52D4-411F-8F23-BD55D1AEC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/>
              <a:t>Selecting the Best Model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A6A7E4-1F24-47D7-900F-43F53FEBA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B7D2-E1A2-4A07-9092-E3B3B2DF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Department of Information Technology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6FF8D-8FFC-45EA-8FCE-53C90B41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69B8F0-0826-4184-89BF-70CDCA48E2B1}" type="slidenum">
              <a:rPr lang="en-AU" smtClean="0"/>
              <a:pPr>
                <a:spcAft>
                  <a:spcPts val="600"/>
                </a:spcAft>
              </a:pPr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094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490A-A8AA-41DA-BAC4-CCCACB4E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Selecting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3791-9A58-476F-AB1E-E3FEECF9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 core importance is the following question: </a:t>
            </a:r>
            <a:r>
              <a:rPr lang="en-AU" i="1" dirty="0"/>
              <a:t>if our estimator is underperforming, how should we move forward?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There are several possible answers.</a:t>
            </a:r>
          </a:p>
          <a:p>
            <a:pPr lvl="1"/>
            <a:r>
              <a:rPr lang="en-AU" dirty="0"/>
              <a:t>Use a more complicated/more flexible model</a:t>
            </a:r>
          </a:p>
          <a:p>
            <a:pPr lvl="1"/>
            <a:r>
              <a:rPr lang="en-AU" dirty="0"/>
              <a:t>Use a less complicated/less flexible model</a:t>
            </a:r>
          </a:p>
          <a:p>
            <a:pPr lvl="1"/>
            <a:r>
              <a:rPr lang="en-AU" dirty="0"/>
              <a:t>Gather more training samples</a:t>
            </a:r>
          </a:p>
          <a:p>
            <a:pPr lvl="1"/>
            <a:r>
              <a:rPr lang="en-AU" dirty="0"/>
              <a:t>Gather more data to add features to each sample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	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D946B-2BE9-4604-BF6A-556EE09C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C824D-8810-4ED6-9DB7-286062EC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4977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E270-C9BE-43D1-8E15-59BDA963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Selecting the Best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B4BC8-1242-4320-B184-EB627F99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9290-FB00-4F32-A2BC-A228E03A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FDD5D-F495-48FA-A497-1DCD13925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815" y="1577662"/>
            <a:ext cx="9384369" cy="37026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0D2C0D3-CA9D-468A-B52E-AF80E5170F38}"/>
              </a:ext>
            </a:extLst>
          </p:cNvPr>
          <p:cNvSpPr/>
          <p:nvPr/>
        </p:nvSpPr>
        <p:spPr>
          <a:xfrm>
            <a:off x="4413503" y="829056"/>
            <a:ext cx="3364992" cy="4888992"/>
          </a:xfrm>
          <a:prstGeom prst="ellipse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649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490A-A8AA-41DA-BAC4-CCCACB4E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Selecting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3791-9A58-476F-AB1E-E3FEECF9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Sometimes </a:t>
            </a:r>
          </a:p>
          <a:p>
            <a:pPr lvl="1"/>
            <a:r>
              <a:rPr lang="en-AU" dirty="0"/>
              <a:t>Using a</a:t>
            </a:r>
            <a:r>
              <a:rPr lang="th-TH" dirty="0"/>
              <a:t> </a:t>
            </a:r>
            <a:r>
              <a:rPr lang="en-AU" dirty="0"/>
              <a:t>more complicated model will give worse results.</a:t>
            </a:r>
          </a:p>
          <a:p>
            <a:pPr lvl="1"/>
            <a:r>
              <a:rPr lang="en-AU" dirty="0"/>
              <a:t>Adding more training samples may not improve your results.</a:t>
            </a:r>
          </a:p>
          <a:p>
            <a:endParaRPr lang="en-AU" dirty="0"/>
          </a:p>
          <a:p>
            <a:r>
              <a:rPr lang="en-AU" dirty="0"/>
              <a:t>The ability to determine what steps will improve your model is what separates the successful machine learning practitioners from the unsuccessful.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	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D946B-2BE9-4604-BF6A-556EE09C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C824D-8810-4ED6-9DB7-286062EC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22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AAEF-FA45-4A74-BCE4-3FC407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bias–variance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0EA4-4571-4ABF-B292-FA5B222D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281322"/>
          </a:xfrm>
        </p:spPr>
        <p:txBody>
          <a:bodyPr>
            <a:normAutofit/>
          </a:bodyPr>
          <a:lstStyle/>
          <a:p>
            <a:r>
              <a:rPr lang="en-AU" dirty="0"/>
              <a:t>Fundamentally, the question of “the best model” is about finding a sweet spot in the trade-off between </a:t>
            </a:r>
            <a:r>
              <a:rPr lang="en-AU" i="1" dirty="0">
                <a:solidFill>
                  <a:srgbClr val="00B0F0"/>
                </a:solidFill>
              </a:rPr>
              <a:t>bias</a:t>
            </a:r>
            <a:r>
              <a:rPr lang="en-AU" i="1" dirty="0"/>
              <a:t> </a:t>
            </a:r>
            <a:r>
              <a:rPr lang="en-AU" dirty="0"/>
              <a:t>and </a:t>
            </a:r>
            <a:r>
              <a:rPr lang="en-AU" i="1" dirty="0">
                <a:solidFill>
                  <a:srgbClr val="00B0F0"/>
                </a:solidFill>
              </a:rPr>
              <a:t>variance</a:t>
            </a:r>
            <a:r>
              <a:rPr lang="en-AU" dirty="0"/>
              <a:t>.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5B8E-165A-4432-9618-06FA13A3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1F772-BDFC-4375-883A-B787D307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C774C-3230-40C0-8428-358F72AE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93495"/>
            <a:ext cx="10972800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629FA4-5EFE-4D32-B642-9A7BF0F96C4E}"/>
              </a:ext>
            </a:extLst>
          </p:cNvPr>
          <p:cNvSpPr/>
          <p:nvPr/>
        </p:nvSpPr>
        <p:spPr>
          <a:xfrm>
            <a:off x="4107611" y="6021698"/>
            <a:ext cx="474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000000"/>
                </a:solidFill>
                <a:latin typeface="MinionPro-It"/>
              </a:rPr>
              <a:t>A high-bias and high-variance regression model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534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AAEF-FA45-4A74-BCE4-3FC407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bias–variance trade-off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5B8E-165A-4432-9618-06FA13A3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1F772-BDFC-4375-883A-B787D307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69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46C17-8709-485E-8A2F-C5646955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936" y="3982298"/>
            <a:ext cx="3917442" cy="287570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D11DDF-4A49-4BF3-9F63-CAB8A139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model attempts to find a straight-line fit through the data. </a:t>
            </a:r>
          </a:p>
          <a:p>
            <a:r>
              <a:rPr lang="en-AU" dirty="0"/>
              <a:t>The data are intrinsically more complicated than a straight line, the straight-line model will never be able to describe this dataset well. </a:t>
            </a:r>
          </a:p>
          <a:p>
            <a:r>
              <a:rPr lang="en-AU" dirty="0"/>
              <a:t>Such a model is said to </a:t>
            </a:r>
            <a:r>
              <a:rPr lang="en-AU" i="1" dirty="0">
                <a:solidFill>
                  <a:srgbClr val="FF0000"/>
                </a:solidFill>
              </a:rPr>
              <a:t>underfit </a:t>
            </a:r>
            <a:r>
              <a:rPr lang="en-AU" dirty="0"/>
              <a:t>the data; that is, it does not have enough model flexibility to suitably account for all the features in the data. </a:t>
            </a:r>
          </a:p>
          <a:p>
            <a:r>
              <a:rPr lang="en-AU" dirty="0"/>
              <a:t>Another way of saying this is that the model has </a:t>
            </a:r>
            <a:r>
              <a:rPr lang="en-AU" i="1" dirty="0">
                <a:solidFill>
                  <a:srgbClr val="FF0000"/>
                </a:solidFill>
              </a:rPr>
              <a:t>high</a:t>
            </a:r>
            <a:r>
              <a:rPr lang="en-AU" dirty="0"/>
              <a:t> </a:t>
            </a:r>
            <a:r>
              <a:rPr lang="en-AU" i="1" dirty="0">
                <a:solidFill>
                  <a:srgbClr val="FF0000"/>
                </a:solidFill>
              </a:rPr>
              <a:t>bias</a:t>
            </a:r>
            <a:r>
              <a:rPr lang="en-AU" dirty="0"/>
              <a:t>. 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2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0810-9370-4131-A6DF-8BB0BBE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r>
              <a:rPr lang="en-AU" dirty="0"/>
              <a:t>Goals of this Session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D696324-F5F5-45B4-9772-01D9A681D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469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7D06813-C1C6-4278-9F29-206E33253B90}"/>
              </a:ext>
            </a:extLst>
          </p:cNvPr>
          <p:cNvSpPr txBox="1">
            <a:spLocks/>
          </p:cNvSpPr>
          <p:nvPr/>
        </p:nvSpPr>
        <p:spPr>
          <a:xfrm>
            <a:off x="747622" y="6481432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EB873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C3769C8-E9DA-4D62-81D7-D6CA175D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</p:spPr>
        <p:txBody>
          <a:bodyPr/>
          <a:lstStyle/>
          <a:p>
            <a:fld id="{C069B8F0-0826-4184-89BF-70CDCA48E2B1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1338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BC5D-C91D-4E3D-92B1-54067C80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bias–variance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1403-7B8F-448F-A46D-2271084F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 model attempts to fit a high-order polynomial through the data. </a:t>
            </a:r>
          </a:p>
          <a:p>
            <a:r>
              <a:rPr lang="en-AU" dirty="0"/>
              <a:t>Even though it very accurately describes the training data, its</a:t>
            </a:r>
            <a:br>
              <a:rPr lang="en-AU" dirty="0"/>
            </a:br>
            <a:r>
              <a:rPr lang="en-AU" dirty="0"/>
              <a:t>precise form seems to be more reflective of the particular noise properties of the data rather than the intrinsic properties of whatever process generated that data. </a:t>
            </a:r>
          </a:p>
          <a:p>
            <a:r>
              <a:rPr lang="en-AU" dirty="0"/>
              <a:t>Such a model is said to </a:t>
            </a:r>
            <a:r>
              <a:rPr lang="en-AU" i="1" dirty="0">
                <a:solidFill>
                  <a:srgbClr val="FF0000"/>
                </a:solidFill>
              </a:rPr>
              <a:t>overfit</a:t>
            </a:r>
            <a:r>
              <a:rPr lang="en-AU" i="1" dirty="0"/>
              <a:t> </a:t>
            </a:r>
            <a:r>
              <a:rPr lang="en-AU" dirty="0"/>
              <a:t>the data; that is, it has so much model flexibility that the model ends up accounting for random errors as well as the underlying data distribution. </a:t>
            </a:r>
          </a:p>
          <a:p>
            <a:r>
              <a:rPr lang="en-AU" dirty="0"/>
              <a:t>Another way of saying this is that </a:t>
            </a:r>
          </a:p>
          <a:p>
            <a:pPr marL="0" indent="268288">
              <a:buNone/>
            </a:pPr>
            <a:r>
              <a:rPr lang="en-AU" dirty="0"/>
              <a:t>the model has </a:t>
            </a:r>
            <a:r>
              <a:rPr lang="en-AU" i="1" dirty="0">
                <a:solidFill>
                  <a:srgbClr val="FF0000"/>
                </a:solidFill>
              </a:rPr>
              <a:t>high</a:t>
            </a:r>
            <a:r>
              <a:rPr lang="en-AU" dirty="0"/>
              <a:t> </a:t>
            </a:r>
            <a:r>
              <a:rPr lang="en-AU" i="1" dirty="0">
                <a:solidFill>
                  <a:srgbClr val="FF0000"/>
                </a:solidFill>
              </a:rPr>
              <a:t>variance</a:t>
            </a:r>
            <a:r>
              <a:rPr lang="en-AU" dirty="0"/>
              <a:t>.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82854-032E-4CA0-8FCC-60FE8366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0C47C-FB7F-43F0-9D87-83B6CEC7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1D22D-B1B1-4F28-82CE-00D5E141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3791889"/>
            <a:ext cx="4114800" cy="29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3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83558-1CC1-48A5-A911-51E183C4A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Validation Curves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F189B1-E605-4121-A3B4-630D580DD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70BBE-2330-4D7B-A619-C4C01FE7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F8811-D183-4E95-ADDF-D29829EB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274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19DD-24B8-434A-988B-ABE71AC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 Curves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57C6-8271-4BF4-8477-B22817B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1E956-5EE1-4562-82E9-55FE7496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A7DDB-7144-4329-B488-6140756B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2" y="1000664"/>
            <a:ext cx="6893433" cy="51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2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8D4D-8E1D-43F8-B6EE-BE7B2667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97AD-198B-46E1-A88E-8730EDE1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The training score is everywhere higher than the validation score. This is generally the case: the model will be a better fit to data it has seen than to data it has not seen.</a:t>
            </a:r>
          </a:p>
          <a:p>
            <a:endParaRPr lang="en-AU" dirty="0"/>
          </a:p>
          <a:p>
            <a:r>
              <a:rPr lang="en-AU" dirty="0"/>
              <a:t>For very low model complexity (a high-bias model), the training data is underfit, which means that the model is a poor predictor both for the training data and for any previously unseen data.</a:t>
            </a:r>
          </a:p>
          <a:p>
            <a:endParaRPr lang="en-AU" dirty="0"/>
          </a:p>
          <a:p>
            <a:r>
              <a:rPr lang="en-AU" dirty="0"/>
              <a:t>For very high model complexity (a high-variance model), the training data is overfit, which means that the model predicts the training data very well, but fails for any previously unseen data.</a:t>
            </a:r>
          </a:p>
          <a:p>
            <a:endParaRPr lang="en-AU" dirty="0"/>
          </a:p>
          <a:p>
            <a:r>
              <a:rPr lang="en-AU" dirty="0"/>
              <a:t>For some intermediate value, the validation curve has a maximum. This level of complexity indicates a suitable trade-off between bias and variance.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27DBF-7B98-4EF6-AD86-DEB733D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6F756-2FFB-4B91-884E-8B6FD10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9822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391A-9BED-4969-8131-B6D211B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 curves in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910E-164C-4977-8CC8-C56B0F6D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671048" cy="5043952"/>
          </a:xfrm>
        </p:spPr>
        <p:txBody>
          <a:bodyPr>
            <a:normAutofit fontScale="92500"/>
          </a:bodyPr>
          <a:lstStyle/>
          <a:p>
            <a:r>
              <a:rPr lang="en-AU" dirty="0"/>
              <a:t>We will use a </a:t>
            </a:r>
            <a:r>
              <a:rPr lang="en-AU" i="1" dirty="0">
                <a:solidFill>
                  <a:srgbClr val="CC0066"/>
                </a:solidFill>
              </a:rPr>
              <a:t>polynomial regression </a:t>
            </a:r>
            <a:r>
              <a:rPr lang="en-AU" dirty="0"/>
              <a:t>model: this is a generalized</a:t>
            </a:r>
            <a:br>
              <a:rPr lang="en-AU" dirty="0"/>
            </a:br>
            <a:r>
              <a:rPr lang="en-AU" dirty="0"/>
              <a:t>linear model in which the degree of the polynomial is a tuneable parameter.</a:t>
            </a:r>
          </a:p>
          <a:p>
            <a:endParaRPr lang="en-AU" dirty="0"/>
          </a:p>
          <a:p>
            <a:r>
              <a:rPr lang="en-AU" dirty="0"/>
              <a:t>For example, </a:t>
            </a:r>
          </a:p>
          <a:p>
            <a:pPr lvl="1"/>
            <a:r>
              <a:rPr lang="en-AU" dirty="0"/>
              <a:t>A degree-1 polynomial fits a straight line to the data; for model parameters </a:t>
            </a:r>
            <a:r>
              <a:rPr lang="en-AU" i="1" dirty="0"/>
              <a:t>a </a:t>
            </a:r>
            <a:r>
              <a:rPr lang="en-AU" dirty="0"/>
              <a:t>and </a:t>
            </a:r>
            <a:r>
              <a:rPr lang="en-AU" i="1" dirty="0"/>
              <a:t>b</a:t>
            </a:r>
            <a:r>
              <a:rPr lang="en-AU" dirty="0"/>
              <a:t>: </a:t>
            </a:r>
          </a:p>
          <a:p>
            <a:pPr lvl="2"/>
            <a:r>
              <a:rPr lang="en-AU" i="1" dirty="0"/>
              <a:t>y </a:t>
            </a:r>
            <a:r>
              <a:rPr lang="en-AU" dirty="0"/>
              <a:t>= </a:t>
            </a:r>
            <a:r>
              <a:rPr lang="en-AU" i="1" dirty="0" err="1"/>
              <a:t>ax</a:t>
            </a:r>
            <a:r>
              <a:rPr lang="en-AU" i="1" dirty="0"/>
              <a:t> </a:t>
            </a:r>
            <a:r>
              <a:rPr lang="en-AU" dirty="0"/>
              <a:t>+ </a:t>
            </a:r>
            <a:r>
              <a:rPr lang="en-AU" i="1" dirty="0"/>
              <a:t>b</a:t>
            </a:r>
            <a:r>
              <a:rPr lang="en-AU" dirty="0"/>
              <a:t> 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A degree-3 polynomial fits a cubic curve to the data; for model parameters </a:t>
            </a:r>
            <a:r>
              <a:rPr lang="en-AU" i="1" dirty="0"/>
              <a:t>a</a:t>
            </a:r>
            <a:r>
              <a:rPr lang="en-AU" dirty="0"/>
              <a:t>, </a:t>
            </a:r>
            <a:r>
              <a:rPr lang="en-AU" i="1" dirty="0"/>
              <a:t>b</a:t>
            </a:r>
            <a:r>
              <a:rPr lang="en-AU" dirty="0"/>
              <a:t>, </a:t>
            </a:r>
            <a:r>
              <a:rPr lang="en-AU" i="1" dirty="0"/>
              <a:t>c</a:t>
            </a:r>
            <a:r>
              <a:rPr lang="en-AU" dirty="0"/>
              <a:t>, </a:t>
            </a:r>
            <a:r>
              <a:rPr lang="en-AU" i="1" dirty="0"/>
              <a:t>d</a:t>
            </a:r>
            <a:r>
              <a:rPr lang="en-AU" dirty="0"/>
              <a:t>: </a:t>
            </a:r>
          </a:p>
          <a:p>
            <a:pPr lvl="2"/>
            <a:r>
              <a:rPr lang="es-ES" i="1" dirty="0"/>
              <a:t>y </a:t>
            </a:r>
            <a:r>
              <a:rPr lang="es-ES" dirty="0"/>
              <a:t>= </a:t>
            </a:r>
            <a:r>
              <a:rPr lang="es-ES" i="1" dirty="0"/>
              <a:t>ax</a:t>
            </a:r>
            <a:r>
              <a:rPr lang="es-ES" baseline="30000" dirty="0"/>
              <a:t>3</a:t>
            </a:r>
            <a:r>
              <a:rPr lang="es-ES" dirty="0"/>
              <a:t> + </a:t>
            </a:r>
            <a:r>
              <a:rPr lang="es-ES" i="1" dirty="0"/>
              <a:t>bx</a:t>
            </a:r>
            <a:r>
              <a:rPr lang="es-ES" baseline="30000" dirty="0"/>
              <a:t>2</a:t>
            </a:r>
            <a:r>
              <a:rPr lang="es-ES" dirty="0"/>
              <a:t> + </a:t>
            </a:r>
            <a:r>
              <a:rPr lang="es-ES" i="1" dirty="0" err="1"/>
              <a:t>cx</a:t>
            </a:r>
            <a:r>
              <a:rPr lang="es-ES" i="1" dirty="0"/>
              <a:t> </a:t>
            </a:r>
            <a:r>
              <a:rPr lang="es-ES" dirty="0"/>
              <a:t>+ </a:t>
            </a:r>
            <a:r>
              <a:rPr lang="es-ES" i="1" dirty="0"/>
              <a:t>d</a:t>
            </a:r>
            <a:r>
              <a:rPr lang="es-ES" dirty="0"/>
              <a:t> </a:t>
            </a:r>
            <a:br>
              <a:rPr lang="es-ES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027D5-F9CF-4A51-933D-BE458F94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5BACB-4F5E-442A-842D-FAECDFB7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2316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913A21-D943-45B3-BADA-1316663F2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BE6375-9B51-485A-9E36-D10262D0B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Validation Curves using Polynomial Regression (Validation Curves)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CA7CD-FE47-42A8-8E09-0E1C721C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7487F-9AEA-4EE2-B384-5DC710B3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613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E51CC1-A461-42C9-B92F-60AA6F8A6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Learning Curves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256E496-D423-410F-922B-4871A95F6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F8EA3-57F3-4B21-813B-251F4C1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1CE70-0009-42D0-9857-4F9D5876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4850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07D2-8CC7-41EA-99E5-A43C2D98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760-F955-4A2E-82BE-646079BB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574957"/>
          </a:xfrm>
        </p:spPr>
        <p:txBody>
          <a:bodyPr>
            <a:normAutofit/>
          </a:bodyPr>
          <a:lstStyle/>
          <a:p>
            <a:r>
              <a:rPr lang="en-AU" dirty="0"/>
              <a:t>One important aspect of model complexity is that the optimal model will generally depend on the size of your training data.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2B895-9984-43D3-BCF5-F5A1F7A0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B982D-AFEA-498F-9424-6227E353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77</a:t>
            </a:fld>
            <a:endParaRPr lang="en-AU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78B10DF-EDD5-4D29-AC49-61192344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55" y="2198899"/>
            <a:ext cx="6187630" cy="42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1F70A5A-8847-495C-8D7B-F06B69485E6E}"/>
              </a:ext>
            </a:extLst>
          </p:cNvPr>
          <p:cNvGrpSpPr/>
          <p:nvPr/>
        </p:nvGrpSpPr>
        <p:grpSpPr>
          <a:xfrm>
            <a:off x="5970206" y="2167512"/>
            <a:ext cx="259906" cy="4423915"/>
            <a:chOff x="5091717" y="1000664"/>
            <a:chExt cx="328936" cy="57577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25D91F-3209-43F9-A601-4BEFD34B8311}"/>
                </a:ext>
              </a:extLst>
            </p:cNvPr>
            <p:cNvCxnSpPr/>
            <p:nvPr/>
          </p:nvCxnSpPr>
          <p:spPr>
            <a:xfrm>
              <a:off x="5242560" y="1000664"/>
              <a:ext cx="0" cy="516940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1ED9A0-AF4F-4F1B-8CAF-0167F2C76B28}"/>
                </a:ext>
              </a:extLst>
            </p:cNvPr>
            <p:cNvSpPr txBox="1"/>
            <p:nvPr/>
          </p:nvSpPr>
          <p:spPr>
            <a:xfrm>
              <a:off x="5091717" y="6296766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solidFill>
                    <a:srgbClr val="00B050"/>
                  </a:solidFill>
                  <a:latin typeface="Garamond" panose="02020404030301010803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3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36C7-20FE-43FC-AF37-83E311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7E38-2440-4318-870A-2F5CB5B2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behaviour of the validation curve has two important inputs:</a:t>
            </a:r>
          </a:p>
          <a:p>
            <a:pPr lvl="1"/>
            <a:r>
              <a:rPr lang="en-AU" dirty="0"/>
              <a:t>the model complexity </a:t>
            </a:r>
          </a:p>
          <a:p>
            <a:pPr lvl="1"/>
            <a:r>
              <a:rPr lang="en-AU" dirty="0"/>
              <a:t>the number of training points </a:t>
            </a:r>
            <a:br>
              <a:rPr lang="en-AU" dirty="0"/>
            </a:br>
            <a:endParaRPr lang="en-AU" dirty="0"/>
          </a:p>
          <a:p>
            <a:r>
              <a:rPr lang="en-AU" dirty="0"/>
              <a:t>A plot of the training/validation score with respect to the size of the training set is known as a </a:t>
            </a:r>
            <a:r>
              <a:rPr lang="en-AU" b="1" i="1" dirty="0">
                <a:solidFill>
                  <a:srgbClr val="FF0000"/>
                </a:solidFill>
              </a:rPr>
              <a:t>learning curve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E170A-4B53-40C8-A929-438583DF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25999-DB71-4AA7-A965-7FAF58FD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3391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14A4-51E1-4D3B-8B1D-F3694CC7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Curves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0D968-8026-4241-8987-8E706620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C275A-9C3F-4269-BF4D-20353320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79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FDCCB-A29F-475C-87FD-01E170AA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57" y="1000664"/>
            <a:ext cx="7385495" cy="54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A4475-90FC-4E30-8B29-790E5668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A283F-37B5-4C81-B65D-7255B985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6D2927-E78C-4843-9555-53B0D29F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Categories of Machine Learning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B1B6A5-B0A1-4EC7-87C3-1D4F0B9B6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22" y="996915"/>
            <a:ext cx="7155842" cy="5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78E05-E685-4BDE-A505-ECD2468938C0}"/>
              </a:ext>
            </a:extLst>
          </p:cNvPr>
          <p:cNvSpPr/>
          <p:nvPr/>
        </p:nvSpPr>
        <p:spPr>
          <a:xfrm>
            <a:off x="4965192" y="6296766"/>
            <a:ext cx="6388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https://medium.com/mmp-li/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เริ่มเรียน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--machine-learning-0-100-introduction-1c58e516bfcd</a:t>
            </a:r>
          </a:p>
        </p:txBody>
      </p:sp>
    </p:spTree>
    <p:extLst>
      <p:ext uri="{BB962C8B-B14F-4D97-AF65-F5344CB8AC3E}">
        <p14:creationId xmlns:p14="http://schemas.microsoft.com/office/powerpoint/2010/main" val="36211943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36C7-20FE-43FC-AF37-83E311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7E38-2440-4318-870A-2F5CB5B2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 general </a:t>
            </a:r>
            <a:r>
              <a:rPr lang="en-AU" dirty="0" err="1"/>
              <a:t>behavior</a:t>
            </a:r>
            <a:r>
              <a:rPr lang="en-AU" dirty="0"/>
              <a:t> we would expect from a learning curve is this: </a:t>
            </a:r>
          </a:p>
          <a:p>
            <a:endParaRPr lang="en-AU" dirty="0"/>
          </a:p>
          <a:p>
            <a:pPr lvl="1"/>
            <a:r>
              <a:rPr lang="en-AU" dirty="0"/>
              <a:t>A model of a given complexity will </a:t>
            </a:r>
            <a:r>
              <a:rPr lang="en-AU" i="1" dirty="0">
                <a:solidFill>
                  <a:srgbClr val="0070C0"/>
                </a:solidFill>
              </a:rPr>
              <a:t>overfit </a:t>
            </a:r>
            <a:r>
              <a:rPr lang="en-AU" dirty="0"/>
              <a:t>a small dataset: this means the </a:t>
            </a:r>
            <a:r>
              <a:rPr lang="en-AU" dirty="0">
                <a:solidFill>
                  <a:srgbClr val="CC66FF"/>
                </a:solidFill>
              </a:rPr>
              <a:t>training</a:t>
            </a:r>
            <a:br>
              <a:rPr lang="en-AU" dirty="0">
                <a:solidFill>
                  <a:srgbClr val="CC66FF"/>
                </a:solidFill>
              </a:rPr>
            </a:br>
            <a:r>
              <a:rPr lang="en-AU" dirty="0">
                <a:solidFill>
                  <a:srgbClr val="CC66FF"/>
                </a:solidFill>
              </a:rPr>
              <a:t>score</a:t>
            </a:r>
            <a:r>
              <a:rPr lang="en-AU" dirty="0"/>
              <a:t> will be relatively </a:t>
            </a:r>
            <a:r>
              <a:rPr lang="en-AU" dirty="0">
                <a:solidFill>
                  <a:srgbClr val="CC66FF"/>
                </a:solidFill>
              </a:rPr>
              <a:t>high</a:t>
            </a:r>
            <a:r>
              <a:rPr lang="en-AU" dirty="0"/>
              <a:t>, while the </a:t>
            </a:r>
            <a:r>
              <a:rPr lang="en-AU" dirty="0">
                <a:solidFill>
                  <a:srgbClr val="00B050"/>
                </a:solidFill>
              </a:rPr>
              <a:t>validation score </a:t>
            </a:r>
            <a:r>
              <a:rPr lang="en-AU" dirty="0"/>
              <a:t>will be relatively </a:t>
            </a:r>
            <a:r>
              <a:rPr lang="en-AU" dirty="0">
                <a:solidFill>
                  <a:srgbClr val="00B050"/>
                </a:solidFill>
              </a:rPr>
              <a:t>low</a:t>
            </a:r>
            <a:r>
              <a:rPr lang="en-AU" dirty="0"/>
              <a:t>.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 model of a given complexity will </a:t>
            </a:r>
            <a:r>
              <a:rPr lang="en-AU" i="1" dirty="0">
                <a:solidFill>
                  <a:srgbClr val="0070C0"/>
                </a:solidFill>
              </a:rPr>
              <a:t>underfit</a:t>
            </a:r>
            <a:r>
              <a:rPr lang="en-AU" i="1" dirty="0"/>
              <a:t> </a:t>
            </a:r>
            <a:r>
              <a:rPr lang="en-AU" dirty="0"/>
              <a:t>a large dataset: this means that the</a:t>
            </a:r>
            <a:br>
              <a:rPr lang="en-AU" dirty="0"/>
            </a:br>
            <a:r>
              <a:rPr lang="en-AU" dirty="0">
                <a:solidFill>
                  <a:srgbClr val="CC66FF"/>
                </a:solidFill>
              </a:rPr>
              <a:t>training score </a:t>
            </a:r>
            <a:r>
              <a:rPr lang="en-AU" dirty="0"/>
              <a:t>will </a:t>
            </a:r>
            <a:r>
              <a:rPr lang="en-AU" dirty="0">
                <a:solidFill>
                  <a:srgbClr val="CC66FF"/>
                </a:solidFill>
              </a:rPr>
              <a:t>decrease</a:t>
            </a:r>
            <a:r>
              <a:rPr lang="en-AU" dirty="0"/>
              <a:t>, but the </a:t>
            </a:r>
            <a:r>
              <a:rPr lang="en-AU" dirty="0">
                <a:solidFill>
                  <a:srgbClr val="00B050"/>
                </a:solidFill>
              </a:rPr>
              <a:t>validation score </a:t>
            </a:r>
            <a:r>
              <a:rPr lang="en-AU" dirty="0"/>
              <a:t>will </a:t>
            </a:r>
            <a:r>
              <a:rPr lang="en-AU" dirty="0">
                <a:solidFill>
                  <a:srgbClr val="00B050"/>
                </a:solidFill>
              </a:rPr>
              <a:t>increase</a:t>
            </a:r>
            <a:r>
              <a:rPr lang="en-AU" dirty="0"/>
              <a:t>.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 model will never, except by chance, give a better score to the validation set than</a:t>
            </a:r>
            <a:br>
              <a:rPr lang="en-AU" dirty="0"/>
            </a:br>
            <a:r>
              <a:rPr lang="en-AU" dirty="0"/>
              <a:t>the training set: this means the </a:t>
            </a:r>
            <a:r>
              <a:rPr lang="en-AU" dirty="0">
                <a:solidFill>
                  <a:srgbClr val="CC66FF"/>
                </a:solidFill>
              </a:rPr>
              <a:t>curves should keep getting closer together but</a:t>
            </a:r>
            <a:br>
              <a:rPr lang="en-AU" dirty="0">
                <a:solidFill>
                  <a:srgbClr val="CC66FF"/>
                </a:solidFill>
              </a:rPr>
            </a:br>
            <a:r>
              <a:rPr lang="en-AU" dirty="0">
                <a:solidFill>
                  <a:srgbClr val="CC66FF"/>
                </a:solidFill>
              </a:rPr>
              <a:t>never cross</a:t>
            </a:r>
            <a:r>
              <a:rPr lang="en-AU" dirty="0"/>
              <a:t>.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E170A-4B53-40C8-A929-438583DF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25999-DB71-4AA7-A965-7FAF58FD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2598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38F386-A458-4AFC-9476-45F1E03F9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24447A-B8EF-47A6-968F-4BE51FDF6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Validation and Learning Curves </a:t>
            </a:r>
          </a:p>
          <a:p>
            <a:r>
              <a:rPr lang="en-AU" dirty="0"/>
              <a:t>(Learning Curves)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25E11-AE85-42BF-981A-836E79A5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4469B-4EB5-4F1F-B881-9137F95C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857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4CDE-1425-423E-92F4-563D82DD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 in Practice: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941D-0887-4093-8E3C-B8B1C7D0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217566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Grid search is the process of performing hyper parameter tuning in order to determine the optimal values for a given model.</a:t>
            </a:r>
          </a:p>
          <a:p>
            <a:endParaRPr lang="en-AU" dirty="0"/>
          </a:p>
          <a:p>
            <a:r>
              <a:rPr lang="en-AU" dirty="0"/>
              <a:t>Here is an example of using grid search to find the optimal polynomial model.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6F655-11D0-4E11-BB00-93D020B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4DC6A-7D9B-4A84-BCA8-B98A40AD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82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593C5-D6A6-4AFD-8731-8EB2AC45B850}"/>
              </a:ext>
            </a:extLst>
          </p:cNvPr>
          <p:cNvSpPr/>
          <p:nvPr/>
        </p:nvSpPr>
        <p:spPr>
          <a:xfrm>
            <a:off x="1166291" y="3902354"/>
            <a:ext cx="985941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18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b="1" dirty="0">
                <a:solidFill>
                  <a:srgbClr val="006699"/>
                </a:solidFill>
                <a:latin typeface="MinionPro-It"/>
              </a:rPr>
              <a:t>from </a:t>
            </a:r>
            <a:r>
              <a:rPr lang="en-AU" sz="2400" b="1" dirty="0" err="1">
                <a:solidFill>
                  <a:srgbClr val="00CCFF"/>
                </a:solidFill>
                <a:latin typeface="MinionPro-It"/>
              </a:rPr>
              <a:t>sklearn</a:t>
            </a:r>
            <a:r>
              <a:rPr lang="en-AU" sz="2400" b="1" dirty="0">
                <a:solidFill>
                  <a:srgbClr val="00CCFF"/>
                </a:solidFill>
                <a:latin typeface="MinionPro-It"/>
              </a:rPr>
              <a:t>. </a:t>
            </a:r>
            <a:r>
              <a:rPr lang="en-AU" sz="2400" b="1" dirty="0" err="1">
                <a:solidFill>
                  <a:srgbClr val="00CCFF"/>
                </a:solidFill>
                <a:latin typeface="MinionPro-It"/>
              </a:rPr>
              <a:t>model_selection</a:t>
            </a:r>
            <a:r>
              <a:rPr lang="en-AU" sz="2400" b="1" dirty="0">
                <a:solidFill>
                  <a:srgbClr val="00CCFF"/>
                </a:solidFill>
                <a:latin typeface="MinionPro-It"/>
              </a:rPr>
              <a:t> </a:t>
            </a:r>
            <a:r>
              <a:rPr lang="en-AU" sz="2400" b="1" dirty="0">
                <a:solidFill>
                  <a:srgbClr val="006699"/>
                </a:solidFill>
                <a:latin typeface="MinionPro-It"/>
              </a:rPr>
              <a:t>import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GridSearchCV</a:t>
            </a:r>
            <a:endParaRPr lang="en-AU" sz="2400" dirty="0">
              <a:solidFill>
                <a:srgbClr val="000088"/>
              </a:solidFill>
              <a:latin typeface="MinionPro-It"/>
            </a:endParaRPr>
          </a:p>
          <a:p>
            <a:pPr indent="719138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param_grid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{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'</a:t>
            </a:r>
            <a:r>
              <a:rPr lang="en-AU" sz="2400" dirty="0" err="1">
                <a:solidFill>
                  <a:srgbClr val="CC3300"/>
                </a:solidFill>
                <a:latin typeface="MinionPro-It"/>
              </a:rPr>
              <a:t>polynomialfeatures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__degree'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: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np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arange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21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),</a:t>
            </a:r>
          </a:p>
          <a:p>
            <a:pPr indent="2243138"/>
            <a:r>
              <a:rPr lang="en-AU" sz="2400" dirty="0">
                <a:solidFill>
                  <a:srgbClr val="CC3300"/>
                </a:solidFill>
                <a:latin typeface="MinionPro-It"/>
              </a:rPr>
              <a:t>'</a:t>
            </a:r>
            <a:r>
              <a:rPr lang="en-AU" sz="2400" dirty="0" err="1">
                <a:solidFill>
                  <a:srgbClr val="CC3300"/>
                </a:solidFill>
                <a:latin typeface="MinionPro-It"/>
              </a:rPr>
              <a:t>linearregression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__</a:t>
            </a:r>
            <a:r>
              <a:rPr lang="en-AU" sz="2400" dirty="0" err="1">
                <a:solidFill>
                  <a:srgbClr val="CC3300"/>
                </a:solidFill>
                <a:latin typeface="MinionPro-It"/>
              </a:rPr>
              <a:t>fit_intercept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'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: [</a:t>
            </a:r>
            <a:r>
              <a:rPr lang="en-AU" sz="2400" dirty="0">
                <a:solidFill>
                  <a:srgbClr val="336666"/>
                </a:solidFill>
                <a:latin typeface="MinionPro-It"/>
              </a:rPr>
              <a:t>True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336666"/>
                </a:solidFill>
                <a:latin typeface="MinionPro-It"/>
              </a:rPr>
              <a:t>False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],</a:t>
            </a:r>
          </a:p>
          <a:p>
            <a:pPr indent="2243138"/>
            <a:r>
              <a:rPr lang="en-AU" sz="2400" dirty="0">
                <a:solidFill>
                  <a:srgbClr val="CC3300"/>
                </a:solidFill>
                <a:latin typeface="MinionPro-It"/>
              </a:rPr>
              <a:t>'</a:t>
            </a:r>
            <a:r>
              <a:rPr lang="en-AU" sz="2400" dirty="0" err="1">
                <a:solidFill>
                  <a:srgbClr val="CC3300"/>
                </a:solidFill>
                <a:latin typeface="MinionPro-It"/>
              </a:rPr>
              <a:t>linearregression</a:t>
            </a:r>
            <a:r>
              <a:rPr lang="en-AU" sz="2400" dirty="0">
                <a:solidFill>
                  <a:srgbClr val="CC3300"/>
                </a:solidFill>
                <a:latin typeface="MinionPro-It"/>
              </a:rPr>
              <a:t>__normalize'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: [</a:t>
            </a:r>
            <a:r>
              <a:rPr lang="en-AU" sz="2400" dirty="0">
                <a:solidFill>
                  <a:srgbClr val="336666"/>
                </a:solidFill>
                <a:latin typeface="MinionPro-It"/>
              </a:rPr>
              <a:t>True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336666"/>
                </a:solidFill>
                <a:latin typeface="MinionPro-It"/>
              </a:rPr>
              <a:t>False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]}</a:t>
            </a:r>
          </a:p>
          <a:p>
            <a:pPr indent="2243138"/>
            <a:endParaRPr lang="en-AU" sz="2400" dirty="0">
              <a:solidFill>
                <a:srgbClr val="000000"/>
              </a:solidFill>
              <a:latin typeface="MinionPro-It"/>
            </a:endParaRPr>
          </a:p>
          <a:p>
            <a:pPr indent="719138"/>
            <a:r>
              <a:rPr lang="en-AU" sz="2400" dirty="0">
                <a:solidFill>
                  <a:srgbClr val="000088"/>
                </a:solidFill>
                <a:latin typeface="MinionPro-It"/>
              </a:rPr>
              <a:t>grid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GridSearchCV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PolynomialRegression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(),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param_grid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cv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7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  <a:r>
              <a:rPr lang="en-AU" sz="2400" dirty="0">
                <a:latin typeface="MinionPro-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4834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9CCD-7A83-48A2-9ADC-2664172C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 in Practice: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E59E-0F30-48AA-B19C-B6D122A2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794925"/>
          </a:xfrm>
        </p:spPr>
        <p:txBody>
          <a:bodyPr/>
          <a:lstStyle/>
          <a:p>
            <a:r>
              <a:rPr lang="en-AU" dirty="0"/>
              <a:t>Calling the fit() method will fit the model at each grid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60A30-1083-47A5-B669-130D9111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F66A-B509-4460-AA26-567107F5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E2C17-DFE6-4EC3-8CDD-0DA5BA53441C}"/>
              </a:ext>
            </a:extLst>
          </p:cNvPr>
          <p:cNvSpPr/>
          <p:nvPr/>
        </p:nvSpPr>
        <p:spPr>
          <a:xfrm>
            <a:off x="2938272" y="2048256"/>
            <a:ext cx="651052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19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grid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fit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X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y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  <a:r>
              <a:rPr lang="en-AU" sz="2400" dirty="0">
                <a:latin typeface="MinionPro-It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203E2F-F7AB-4B4F-8BA7-3A752DADC3FB}"/>
              </a:ext>
            </a:extLst>
          </p:cNvPr>
          <p:cNvSpPr txBox="1">
            <a:spLocks/>
          </p:cNvSpPr>
          <p:nvPr/>
        </p:nvSpPr>
        <p:spPr>
          <a:xfrm>
            <a:off x="838200" y="3072456"/>
            <a:ext cx="10515600" cy="79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93300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C0066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Display the best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7ADE11-C85C-49FA-946C-31A36EB8AC97}"/>
              </a:ext>
            </a:extLst>
          </p:cNvPr>
          <p:cNvSpPr/>
          <p:nvPr/>
        </p:nvSpPr>
        <p:spPr>
          <a:xfrm>
            <a:off x="2908654" y="3969810"/>
            <a:ext cx="654014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20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grid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best_params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_</a:t>
            </a:r>
            <a:br>
              <a:rPr lang="en-AU" sz="2400" dirty="0">
                <a:solidFill>
                  <a:srgbClr val="000088"/>
                </a:solidFill>
                <a:latin typeface="MinionPro-It"/>
              </a:rPr>
            </a:br>
            <a:endParaRPr lang="en-AU" sz="2400" dirty="0">
              <a:solidFill>
                <a:srgbClr val="000088"/>
              </a:solidFill>
              <a:latin typeface="MinionPro-It"/>
            </a:endParaRPr>
          </a:p>
          <a:p>
            <a:r>
              <a:rPr lang="en-AU" sz="2400" dirty="0">
                <a:solidFill>
                  <a:srgbClr val="000000"/>
                </a:solidFill>
                <a:latin typeface="MinionPro-It"/>
              </a:rPr>
              <a:t>Out[20]: {'</a:t>
            </a:r>
            <a:r>
              <a:rPr lang="en-AU" sz="2400" dirty="0" err="1">
                <a:solidFill>
                  <a:srgbClr val="000000"/>
                </a:solidFill>
                <a:latin typeface="MinionPro-It"/>
              </a:rPr>
              <a:t>linearregression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__</a:t>
            </a:r>
            <a:r>
              <a:rPr lang="en-AU" sz="2400" dirty="0" err="1">
                <a:solidFill>
                  <a:srgbClr val="000000"/>
                </a:solidFill>
                <a:latin typeface="MinionPro-It"/>
              </a:rPr>
              <a:t>fit_intercept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': False,</a:t>
            </a:r>
          </a:p>
          <a:p>
            <a:pPr indent="1169988"/>
            <a:r>
              <a:rPr lang="en-AU" sz="2400" dirty="0">
                <a:solidFill>
                  <a:srgbClr val="000000"/>
                </a:solidFill>
                <a:latin typeface="MinionPro-It"/>
              </a:rPr>
              <a:t>'</a:t>
            </a:r>
            <a:r>
              <a:rPr lang="en-AU" sz="2400" dirty="0" err="1">
                <a:solidFill>
                  <a:srgbClr val="000000"/>
                </a:solidFill>
                <a:latin typeface="MinionPro-It"/>
              </a:rPr>
              <a:t>linearregression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__normalize': True,</a:t>
            </a:r>
          </a:p>
          <a:p>
            <a:pPr indent="1169988"/>
            <a:r>
              <a:rPr lang="en-AU" sz="2400" dirty="0">
                <a:solidFill>
                  <a:srgbClr val="000000"/>
                </a:solidFill>
                <a:latin typeface="MinionPro-It"/>
              </a:rPr>
              <a:t>'</a:t>
            </a:r>
            <a:r>
              <a:rPr lang="en-AU" sz="2400" dirty="0" err="1">
                <a:solidFill>
                  <a:srgbClr val="000000"/>
                </a:solidFill>
                <a:latin typeface="MinionPro-It"/>
              </a:rPr>
              <a:t>polynomialfeatures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__degree': 4}</a:t>
            </a:r>
            <a:r>
              <a:rPr lang="en-AU" sz="2400" dirty="0">
                <a:latin typeface="MinionPro-It"/>
              </a:rPr>
              <a:t> </a:t>
            </a:r>
            <a:br>
              <a:rPr lang="en-AU" sz="2400" dirty="0">
                <a:latin typeface="MinionPro-It"/>
              </a:rPr>
            </a:br>
            <a:endParaRPr lang="en-AU" sz="2400" dirty="0">
              <a:latin typeface="MinionPro-It"/>
            </a:endParaRPr>
          </a:p>
        </p:txBody>
      </p:sp>
    </p:spTree>
    <p:extLst>
      <p:ext uri="{BB962C8B-B14F-4D97-AF65-F5344CB8AC3E}">
        <p14:creationId xmlns:p14="http://schemas.microsoft.com/office/powerpoint/2010/main" val="1678842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6AEE-68EF-46D8-A692-ED64BC3A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 in Practice: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F130-888F-4C80-98CA-210774A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73396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Use the best model and show the fit to our data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624C4-170A-419E-9639-2598144F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A3BB8-9A5A-4F71-ACB3-C50499B2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84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6E1ED-FFC0-49F1-BAF6-A16A3590C333}"/>
              </a:ext>
            </a:extLst>
          </p:cNvPr>
          <p:cNvSpPr/>
          <p:nvPr/>
        </p:nvSpPr>
        <p:spPr>
          <a:xfrm>
            <a:off x="1158240" y="1681818"/>
            <a:ext cx="6961632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0088"/>
                </a:solidFill>
                <a:latin typeface="MinionPro-It"/>
              </a:rPr>
              <a:t>In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[</a:t>
            </a:r>
            <a:r>
              <a:rPr lang="en-AU" sz="2400" dirty="0">
                <a:solidFill>
                  <a:srgbClr val="FF6600"/>
                </a:solidFill>
                <a:latin typeface="MinionPro-It"/>
              </a:rPr>
              <a:t>21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]: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model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grid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best_estimator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_</a:t>
            </a:r>
          </a:p>
          <a:p>
            <a:pPr indent="901700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plt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scatter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X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ravel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(),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y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901700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lim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plt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axis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()</a:t>
            </a:r>
          </a:p>
          <a:p>
            <a:pPr indent="901700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y_test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 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=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model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fit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X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, 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y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  <a:r>
              <a:rPr lang="en-AU" sz="2400" dirty="0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>
                <a:solidFill>
                  <a:srgbClr val="000088"/>
                </a:solidFill>
                <a:latin typeface="MinionPro-It"/>
              </a:rPr>
              <a:t>predict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X_test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</a:t>
            </a:r>
          </a:p>
          <a:p>
            <a:pPr indent="901700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plt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plot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X_test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ravel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(), 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y_test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);</a:t>
            </a:r>
          </a:p>
          <a:p>
            <a:pPr indent="901700"/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plt</a:t>
            </a:r>
            <a:r>
              <a:rPr lang="en-AU" sz="2400" dirty="0" err="1">
                <a:solidFill>
                  <a:srgbClr val="555555"/>
                </a:solidFill>
                <a:latin typeface="MinionPro-It"/>
              </a:rPr>
              <a:t>.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axis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(</a:t>
            </a:r>
            <a:r>
              <a:rPr lang="en-AU" sz="2400" dirty="0" err="1">
                <a:solidFill>
                  <a:srgbClr val="000088"/>
                </a:solidFill>
                <a:latin typeface="MinionPro-It"/>
              </a:rPr>
              <a:t>lim</a:t>
            </a:r>
            <a:r>
              <a:rPr lang="en-AU" sz="2400" dirty="0">
                <a:solidFill>
                  <a:srgbClr val="000000"/>
                </a:solidFill>
                <a:latin typeface="MinionPro-It"/>
              </a:rPr>
              <a:t>);</a:t>
            </a:r>
            <a:r>
              <a:rPr lang="en-AU" sz="2400" dirty="0">
                <a:latin typeface="MinionPro-It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BFC60-F3C6-4A65-8551-C6BE84B7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46" y="3239947"/>
            <a:ext cx="5170732" cy="348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7952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38F386-A458-4AFC-9476-45F1E03F9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24447A-B8EF-47A6-968F-4BE51FDF6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Validation and Learning Curves </a:t>
            </a:r>
          </a:p>
          <a:p>
            <a:r>
              <a:rPr lang="en-AU" dirty="0"/>
              <a:t>(</a:t>
            </a:r>
            <a:r>
              <a:rPr lang="en-AU" dirty="0" err="1"/>
              <a:t>GridSearchCV</a:t>
            </a:r>
            <a:r>
              <a:rPr lang="en-AU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25E11-AE85-42BF-981A-836E79A5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4469B-4EB5-4F1F-B881-9137F95C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714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38F386-A458-4AFC-9476-45F1E03F9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HandsOn-06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24447A-B8EF-47A6-968F-4BE51FDF6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Social Adv with Decision Tree</a:t>
            </a:r>
          </a:p>
          <a:p>
            <a:r>
              <a:rPr lang="en-AU" dirty="0"/>
              <a:t>(Assignment)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25E11-AE85-42BF-981A-836E79A5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Department of Information Technology and Data Science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4469B-4EB5-4F1F-B881-9137F95C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8F0-0826-4184-89BF-70CDCA48E2B1}" type="slidenum">
              <a:rPr lang="en-AU" smtClean="0"/>
              <a:pPr/>
              <a:t>86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190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9D40-8AF5-4660-BA47-312E13F1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Our Focus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A5DCE3-8A2F-4474-A745-96B394CBE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03593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9FEF13D-0448-4F1F-B851-EF4C8265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22" y="6481432"/>
            <a:ext cx="4114800" cy="365125"/>
          </a:xfrm>
        </p:spPr>
        <p:txBody>
          <a:bodyPr/>
          <a:lstStyle/>
          <a:p>
            <a:r>
              <a:rPr lang="en-AU" dirty="0"/>
              <a:t>Department of Information Technology and Data Science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5645894-D5EB-4F23-B903-ED334CDB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1432"/>
            <a:ext cx="2743200" cy="365125"/>
          </a:xfrm>
        </p:spPr>
        <p:txBody>
          <a:bodyPr/>
          <a:lstStyle/>
          <a:p>
            <a:fld id="{C069B8F0-0826-4184-89BF-70CDCA48E2B1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4331</Words>
  <Application>Microsoft Office PowerPoint</Application>
  <PresentationFormat>Widescreen</PresentationFormat>
  <Paragraphs>709</Paragraphs>
  <Slides>86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Browallia New</vt:lpstr>
      <vt:lpstr>Calibri</vt:lpstr>
      <vt:lpstr>Consolas</vt:lpstr>
      <vt:lpstr>Garamond</vt:lpstr>
      <vt:lpstr>MinionPro-It</vt:lpstr>
      <vt:lpstr>Office Theme</vt:lpstr>
      <vt:lpstr>PowerPoint Presentation</vt:lpstr>
      <vt:lpstr>Outline</vt:lpstr>
      <vt:lpstr>What Is Machine Learning?</vt:lpstr>
      <vt:lpstr>What Is Machine Learning?  </vt:lpstr>
      <vt:lpstr>What Is Machine Learning? </vt:lpstr>
      <vt:lpstr>Steps in a full ML project</vt:lpstr>
      <vt:lpstr>Goals of this Session</vt:lpstr>
      <vt:lpstr>Categories of Machine Learning</vt:lpstr>
      <vt:lpstr>Our Focus</vt:lpstr>
      <vt:lpstr>How could we categorise these animals?</vt:lpstr>
      <vt:lpstr>How could we categorise these animals?</vt:lpstr>
      <vt:lpstr>Supervised learning</vt:lpstr>
      <vt:lpstr>Unsupervised learning</vt:lpstr>
      <vt:lpstr>Machine Learning Data Types</vt:lpstr>
      <vt:lpstr>PowerPoint Presentation</vt:lpstr>
      <vt:lpstr>Classification: Predicting discrete labels</vt:lpstr>
      <vt:lpstr>Classification: Predicting discrete labels</vt:lpstr>
      <vt:lpstr>Classification: Predicting discrete labels</vt:lpstr>
      <vt:lpstr>Classification: Predicting discrete labels</vt:lpstr>
      <vt:lpstr>PowerPoint Presentation</vt:lpstr>
      <vt:lpstr>Regression: Predicting continuous labels</vt:lpstr>
      <vt:lpstr>Regression: Predicting continuous labels</vt:lpstr>
      <vt:lpstr>Regression: Predicting continuous labels</vt:lpstr>
      <vt:lpstr>Regression: Predicting continuous labels</vt:lpstr>
      <vt:lpstr>Regression: Predicting continuous labels</vt:lpstr>
      <vt:lpstr>PowerPoint Presentation</vt:lpstr>
      <vt:lpstr>Clustering: Inferring labels on unlabelled data</vt:lpstr>
      <vt:lpstr>Clustering: Inferring labels on unlabelled data</vt:lpstr>
      <vt:lpstr>Clustering: Inferring labels on unlabelled data</vt:lpstr>
      <vt:lpstr>PowerPoint Presentation</vt:lpstr>
      <vt:lpstr>Dimensionality reduction: Inferring structure of unlabelled data</vt:lpstr>
      <vt:lpstr>Dimensionality reduction: Inferring structure of unlabelled data</vt:lpstr>
      <vt:lpstr>Dimensionality reduction: Inferring structure of unlabelled data</vt:lpstr>
      <vt:lpstr>Summary: What Is Machine Learning? </vt:lpstr>
      <vt:lpstr>Introducing Scikit-Learn</vt:lpstr>
      <vt:lpstr>Introducing Scikit-Learn</vt:lpstr>
      <vt:lpstr>Data as table</vt:lpstr>
      <vt:lpstr>Data as table</vt:lpstr>
      <vt:lpstr>Data as table</vt:lpstr>
      <vt:lpstr>Features matrix</vt:lpstr>
      <vt:lpstr>Target array</vt:lpstr>
      <vt:lpstr>Target array</vt:lpstr>
      <vt:lpstr>Target array</vt:lpstr>
      <vt:lpstr>Scikit-Learn’s Estimator API</vt:lpstr>
      <vt:lpstr>HandsOn-01</vt:lpstr>
      <vt:lpstr>HandsOn-02</vt:lpstr>
      <vt:lpstr>HandsOn-03Rainfall Prediction</vt:lpstr>
      <vt:lpstr>Summary</vt:lpstr>
      <vt:lpstr>Hyperparameters and Model Validation </vt:lpstr>
      <vt:lpstr>Hyperparameters and Model Validation </vt:lpstr>
      <vt:lpstr>Hyperparameters and Model Validation </vt:lpstr>
      <vt:lpstr>HandsOn-04</vt:lpstr>
      <vt:lpstr>Model validation</vt:lpstr>
      <vt:lpstr>Model validation</vt:lpstr>
      <vt:lpstr>Model validation the right way: Holdout sets</vt:lpstr>
      <vt:lpstr>HandsOn-04</vt:lpstr>
      <vt:lpstr>Model validation</vt:lpstr>
      <vt:lpstr>Model validation via cross-validation</vt:lpstr>
      <vt:lpstr>Model validation via cross-validation</vt:lpstr>
      <vt:lpstr>Model validation via cross-validation</vt:lpstr>
      <vt:lpstr>Model validation via cross-validation</vt:lpstr>
      <vt:lpstr>Model validation via cross-validation</vt:lpstr>
      <vt:lpstr>HandsOn-04</vt:lpstr>
      <vt:lpstr>Selecting the Best Model</vt:lpstr>
      <vt:lpstr>Selecting the Best Model</vt:lpstr>
      <vt:lpstr>Selecting the Best Model</vt:lpstr>
      <vt:lpstr>Selecting the Best Model</vt:lpstr>
      <vt:lpstr>The bias–variance trade-off</vt:lpstr>
      <vt:lpstr>The bias–variance trade-off</vt:lpstr>
      <vt:lpstr>The bias–variance trade-off</vt:lpstr>
      <vt:lpstr>Validation Curves</vt:lpstr>
      <vt:lpstr>Validation Curves</vt:lpstr>
      <vt:lpstr>Validation Curves</vt:lpstr>
      <vt:lpstr>Validation curves in Scikit-Learn</vt:lpstr>
      <vt:lpstr>HandsOn-05</vt:lpstr>
      <vt:lpstr>Learning Curves</vt:lpstr>
      <vt:lpstr>Learning Curves</vt:lpstr>
      <vt:lpstr>Learning Curves</vt:lpstr>
      <vt:lpstr>Learning Curves</vt:lpstr>
      <vt:lpstr>Learning Curves</vt:lpstr>
      <vt:lpstr>HandsOn-05</vt:lpstr>
      <vt:lpstr>Validation in Practice: Grid Search</vt:lpstr>
      <vt:lpstr>Validation in Practice: Grid Search</vt:lpstr>
      <vt:lpstr>Validation in Practice: Grid Search</vt:lpstr>
      <vt:lpstr>HandsOn-05</vt:lpstr>
      <vt:lpstr>HandsOn-06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Ratchakoon Pruengkarn</dc:creator>
  <cp:lastModifiedBy>Ratchakoon Pruengkarn</cp:lastModifiedBy>
  <cp:revision>29</cp:revision>
  <dcterms:created xsi:type="dcterms:W3CDTF">2020-06-09T13:57:27Z</dcterms:created>
  <dcterms:modified xsi:type="dcterms:W3CDTF">2020-06-30T08:18:06Z</dcterms:modified>
</cp:coreProperties>
</file>