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1" r:id="rId3"/>
    <p:sldId id="282" r:id="rId4"/>
    <p:sldId id="285" r:id="rId5"/>
    <p:sldId id="286" r:id="rId6"/>
    <p:sldId id="287" r:id="rId7"/>
    <p:sldId id="291" r:id="rId8"/>
    <p:sldId id="257" r:id="rId9"/>
    <p:sldId id="261" r:id="rId10"/>
    <p:sldId id="262" r:id="rId11"/>
    <p:sldId id="263" r:id="rId12"/>
    <p:sldId id="264" r:id="rId13"/>
    <p:sldId id="270" r:id="rId14"/>
    <p:sldId id="271" r:id="rId15"/>
    <p:sldId id="272" r:id="rId16"/>
    <p:sldId id="273" r:id="rId17"/>
    <p:sldId id="274" r:id="rId18"/>
    <p:sldId id="280" r:id="rId19"/>
    <p:sldId id="293" r:id="rId20"/>
    <p:sldId id="266" r:id="rId21"/>
    <p:sldId id="294" r:id="rId22"/>
    <p:sldId id="295" r:id="rId23"/>
    <p:sldId id="296" r:id="rId24"/>
    <p:sldId id="297" r:id="rId25"/>
    <p:sldId id="298" r:id="rId26"/>
    <p:sldId id="290" r:id="rId27"/>
    <p:sldId id="279" r:id="rId28"/>
    <p:sldId id="283" r:id="rId29"/>
    <p:sldId id="284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8A86D-D374-4692-B3F4-765A719DF0BC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3C3BB-F8EC-499B-8C5A-1C6AB484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5EA5-1772-4CBD-BEFC-41309F4F0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EF21-676D-4189-A3DF-6AC2FF52F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825E-E938-4EDE-9E31-51C7C222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7070-211A-4F54-89C3-80D0D0894F2E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0926-5C76-45D1-B69E-AE9CD13B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DD5A-6AC2-4224-BC74-9FDFA253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0C37-B543-44BD-8663-A709AE90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EF15-9E6C-4492-97F8-C19D985FE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6F838-4D40-4C30-9F2E-726C2ED1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C4FC-EE77-468E-B069-8820A806444B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8CB3-D26A-45A4-AD28-0DD7B88A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BD0B-AADB-4F66-8D9A-9B7B9CE8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C7A88-6A90-4E43-B9FD-5C4288839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0C24D-0655-426D-961C-9C2DEF690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2D9A-2D72-4938-9AFB-D20B9D9D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4EB4-4AC6-4A67-821A-1B2B9A00B194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032A-2895-48CC-B41B-B77E0460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4D89B-1168-4F31-B486-983201A3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5E17-D430-404C-B224-3E3D5E83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D332-556E-47F2-9B28-B1ED337F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FE7B-6274-4804-A39F-247A8F6F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41E9-16F2-459B-9DF1-1BA4E3617E4F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B228-4E8B-4CA0-AE8B-272AA11B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3F22F-6834-4141-8CC1-B0889ABD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D839-45F4-4022-936D-B213F04B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7A4B5-11D3-4051-A74E-92BF27F41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20C8-FEB4-4E95-B2F5-464FB7D0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C76D-4941-4BF2-970B-6219F3610593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CF56-84E1-4707-8AA1-9FCBFAA2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EAC7-0DBA-416D-A769-2FE8ACB6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7661-EE11-4910-ADEE-473AE1BF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DCA-1967-4AB5-9839-EE4E71CF1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BFEDB-FC12-415C-AAE6-0F0E6D361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6862E-39E0-4E45-905F-7C0ADB25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68C-F180-4162-AC5C-05D601137D63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1CF12-A1A9-4893-9639-AA78CC45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BDD62-FBA2-4C75-B033-9C169073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3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7228-393B-437E-9C98-506ECF67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0E99A-76BA-45F6-9D7B-EBEBE731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7BA50-4A3D-4B43-B400-D459FB77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00251-0B9E-4FF7-84B2-2229397B1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05824-30B1-45E2-B09D-9A7CB646B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EC104-AC74-4E33-ABA9-1CD0CCA5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D7DD-7C1E-4815-B852-D5E935C3C266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CCA73-48CE-4FF9-A4CE-21FB7B1E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14DA7-9F33-45FB-8E98-4BC351BB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1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E686-57CD-4486-8645-58731389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F6325-43D3-49A9-923A-D43EB894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8433-FC4A-4165-ACFF-E37785741020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FDE4B-A014-410F-A430-D373F2FF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6BBEE-2A75-477B-8071-18146C09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33CA9-A118-4680-B4CE-9FAABC52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1BCC-7C59-4247-8E41-BF10DA271193}" type="datetime1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2FA53-30E7-493E-9CF3-F5E4875D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8B737-E1A0-49AA-A129-F1D58316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D925-039D-4163-875F-6EFFC6D5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5A6B-7C0B-4075-BB00-73820746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24E9E-5C64-496B-962C-DB01664FD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6DE0F-55D4-49F4-8405-B51521B6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064-4E80-4FD7-A377-769F83A0352F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D778-5C94-4BD4-9746-AD7AF480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B517C-3C2E-42E5-9396-FE49E661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B7F4-2FEB-456F-9021-BB4267BB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4443D-9A29-402D-B743-D53D57144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F400D-E3D4-40F5-A5FE-1BF65ADCC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50471-5149-42D8-ADFD-2963CC17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56BE-7838-49EA-960D-DAD4E2166D4E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A0B52-CF73-4A58-98CC-0C3BA72F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5394C-7599-4EA5-A645-A9B95824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2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D21FD-2B52-4915-BB0C-E6E69375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37C5-4438-4803-A608-5D842B5CD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E846-9228-4511-A765-B6EA181C5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654F-2A98-4EE1-87DD-4D23EECD5C6D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1C84-5EFD-4B0C-B4C7-DEAAFF3B6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ED93A-8D0E-419C-8F5E-9B503FBCF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5A7C-4897-4AFF-9CD2-30074865D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Verification of Linked List </a:t>
            </a:r>
            <a:r>
              <a:rPr lang="en-US" dirty="0" err="1"/>
              <a:t>Insert,Delete</a:t>
            </a:r>
            <a:r>
              <a:rPr lang="en-US" dirty="0"/>
              <a:t> operation using Z3 prover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B9E3B-AD53-4D28-A24B-74B136DC2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Sarat Chandra Varanasi</a:t>
            </a:r>
          </a:p>
        </p:txBody>
      </p:sp>
    </p:spTree>
    <p:extLst>
      <p:ext uri="{BB962C8B-B14F-4D97-AF65-F5344CB8AC3E}">
        <p14:creationId xmlns:p14="http://schemas.microsoft.com/office/powerpoint/2010/main" val="163292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FBBC-9512-421A-82A0-E0A1C960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798"/>
            <a:ext cx="10515600" cy="1325563"/>
          </a:xfrm>
        </p:spPr>
        <p:txBody>
          <a:bodyPr/>
          <a:lstStyle/>
          <a:p>
            <a:r>
              <a:rPr lang="en-US" dirty="0"/>
              <a:t>Linked list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AF26-7CCF-49A6-B8BA-CD202881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D6E4A-DDD8-48A2-BD09-28FCDEE754F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DD9E8-CCE2-408A-9628-E62B360AF575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D15E44B-9BAF-41B3-AE52-80815FA23E55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D2D8D-66B7-455B-B5A3-DF4F868FC94B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8887AB-BCD2-42A6-949D-483485517A7F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624781-DC94-4154-995A-63145A059BF6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C2A565-37FF-4077-BFB1-26A7399954E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73F017-F14C-4E63-A220-173298688B9C}"/>
              </a:ext>
            </a:extLst>
          </p:cNvPr>
          <p:cNvCxnSpPr>
            <a:cxnSpLocks/>
          </p:cNvCxnSpPr>
          <p:nvPr/>
        </p:nvCxnSpPr>
        <p:spPr>
          <a:xfrm flipV="1">
            <a:off x="4803328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F1F515-A57E-40DB-BF52-3D04DE56247C}"/>
              </a:ext>
            </a:extLst>
          </p:cNvPr>
          <p:cNvSpPr txBox="1"/>
          <p:nvPr/>
        </p:nvSpPr>
        <p:spPr>
          <a:xfrm>
            <a:off x="5955291" y="2697236"/>
            <a:ext cx="943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1BE57C-905A-43F3-BDBD-2C9756AFF228}"/>
              </a:ext>
            </a:extLst>
          </p:cNvPr>
          <p:cNvCxnSpPr>
            <a:cxnSpLocks/>
          </p:cNvCxnSpPr>
          <p:nvPr/>
        </p:nvCxnSpPr>
        <p:spPr>
          <a:xfrm flipV="1">
            <a:off x="7066846" y="3384879"/>
            <a:ext cx="1049635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23C05-6DFA-4C1E-A031-FE8313ED2935}"/>
              </a:ext>
            </a:extLst>
          </p:cNvPr>
          <p:cNvSpPr/>
          <p:nvPr/>
        </p:nvSpPr>
        <p:spPr>
          <a:xfrm>
            <a:off x="811253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067A1D-B11F-4057-BF15-20D59EEFAF0D}"/>
              </a:ext>
            </a:extLst>
          </p:cNvPr>
          <p:cNvCxnSpPr/>
          <p:nvPr/>
        </p:nvCxnSpPr>
        <p:spPr>
          <a:xfrm>
            <a:off x="896703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555DC1-5D5F-434D-9297-895972F20DD3}"/>
              </a:ext>
            </a:extLst>
          </p:cNvPr>
          <p:cNvCxnSpPr/>
          <p:nvPr/>
        </p:nvCxnSpPr>
        <p:spPr>
          <a:xfrm>
            <a:off x="8967030" y="2957102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6124813-07B1-402A-A09D-09F7D762419A}"/>
              </a:ext>
            </a:extLst>
          </p:cNvPr>
          <p:cNvSpPr/>
          <p:nvPr/>
        </p:nvSpPr>
        <p:spPr>
          <a:xfrm>
            <a:off x="1154430" y="1543050"/>
            <a:ext cx="8709660" cy="3771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390304-4C47-4622-A992-CD0EE03AB70C}"/>
              </a:ext>
            </a:extLst>
          </p:cNvPr>
          <p:cNvSpPr txBox="1"/>
          <p:nvPr/>
        </p:nvSpPr>
        <p:spPr>
          <a:xfrm>
            <a:off x="2503170" y="5595253"/>
            <a:ext cx="6760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Nodes,  Node = Key + Next pointer</a:t>
            </a:r>
          </a:p>
        </p:txBody>
      </p:sp>
    </p:spTree>
    <p:extLst>
      <p:ext uri="{BB962C8B-B14F-4D97-AF65-F5344CB8AC3E}">
        <p14:creationId xmlns:p14="http://schemas.microsoft.com/office/powerpoint/2010/main" val="252300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FBBC-9512-421A-82A0-E0A1C960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798"/>
            <a:ext cx="10515600" cy="1325563"/>
          </a:xfrm>
        </p:spPr>
        <p:txBody>
          <a:bodyPr/>
          <a:lstStyle/>
          <a:p>
            <a:r>
              <a:rPr lang="en-US" dirty="0"/>
              <a:t>Linked list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AF26-7CCF-49A6-B8BA-CD202881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D6E4A-DDD8-48A2-BD09-28FCDEE754F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DD9E8-CCE2-408A-9628-E62B360AF575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D15E44B-9BAF-41B3-AE52-80815FA23E55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D2D8D-66B7-455B-B5A3-DF4F868FC94B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8887AB-BCD2-42A6-949D-483485517A7F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624781-DC94-4154-995A-63145A059BF6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C2A565-37FF-4077-BFB1-26A7399954E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73F017-F14C-4E63-A220-173298688B9C}"/>
              </a:ext>
            </a:extLst>
          </p:cNvPr>
          <p:cNvCxnSpPr>
            <a:cxnSpLocks/>
          </p:cNvCxnSpPr>
          <p:nvPr/>
        </p:nvCxnSpPr>
        <p:spPr>
          <a:xfrm flipV="1">
            <a:off x="4803328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F1F515-A57E-40DB-BF52-3D04DE56247C}"/>
              </a:ext>
            </a:extLst>
          </p:cNvPr>
          <p:cNvSpPr txBox="1"/>
          <p:nvPr/>
        </p:nvSpPr>
        <p:spPr>
          <a:xfrm>
            <a:off x="5955291" y="2697236"/>
            <a:ext cx="943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1BE57C-905A-43F3-BDBD-2C9756AFF228}"/>
              </a:ext>
            </a:extLst>
          </p:cNvPr>
          <p:cNvCxnSpPr>
            <a:cxnSpLocks/>
          </p:cNvCxnSpPr>
          <p:nvPr/>
        </p:nvCxnSpPr>
        <p:spPr>
          <a:xfrm flipV="1">
            <a:off x="7066846" y="3384879"/>
            <a:ext cx="1049635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23C05-6DFA-4C1E-A031-FE8313ED2935}"/>
              </a:ext>
            </a:extLst>
          </p:cNvPr>
          <p:cNvSpPr/>
          <p:nvPr/>
        </p:nvSpPr>
        <p:spPr>
          <a:xfrm>
            <a:off x="811253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067A1D-B11F-4057-BF15-20D59EEFAF0D}"/>
              </a:ext>
            </a:extLst>
          </p:cNvPr>
          <p:cNvCxnSpPr/>
          <p:nvPr/>
        </p:nvCxnSpPr>
        <p:spPr>
          <a:xfrm>
            <a:off x="896703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555DC1-5D5F-434D-9297-895972F20DD3}"/>
              </a:ext>
            </a:extLst>
          </p:cNvPr>
          <p:cNvCxnSpPr/>
          <p:nvPr/>
        </p:nvCxnSpPr>
        <p:spPr>
          <a:xfrm>
            <a:off x="8967030" y="2957102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5F65D07-D648-4A7E-9402-9E31BE6DB56F}"/>
              </a:ext>
            </a:extLst>
          </p:cNvPr>
          <p:cNvSpPr/>
          <p:nvPr/>
        </p:nvSpPr>
        <p:spPr>
          <a:xfrm>
            <a:off x="1245953" y="1972414"/>
            <a:ext cx="2147788" cy="29946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324D9-4641-44F2-A063-C1AE6F0071D0}"/>
              </a:ext>
            </a:extLst>
          </p:cNvPr>
          <p:cNvSpPr txBox="1"/>
          <p:nvPr/>
        </p:nvSpPr>
        <p:spPr>
          <a:xfrm>
            <a:off x="2887278" y="5191577"/>
            <a:ext cx="6372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Beginning/Head Node of the list (Head is fixed)</a:t>
            </a:r>
          </a:p>
        </p:txBody>
      </p:sp>
    </p:spTree>
    <p:extLst>
      <p:ext uri="{BB962C8B-B14F-4D97-AF65-F5344CB8AC3E}">
        <p14:creationId xmlns:p14="http://schemas.microsoft.com/office/powerpoint/2010/main" val="315211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FBBC-9512-421A-82A0-E0A1C960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798"/>
            <a:ext cx="10515600" cy="1325563"/>
          </a:xfrm>
        </p:spPr>
        <p:txBody>
          <a:bodyPr/>
          <a:lstStyle/>
          <a:p>
            <a:r>
              <a:rPr lang="en-US" dirty="0"/>
              <a:t>Linked list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AF26-7CCF-49A6-B8BA-CD202881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D6E4A-DDD8-48A2-BD09-28FCDEE754F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DD9E8-CCE2-408A-9628-E62B360AF575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D15E44B-9BAF-41B3-AE52-80815FA23E55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D2D8D-66B7-455B-B5A3-DF4F868FC94B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8887AB-BCD2-42A6-949D-483485517A7F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624781-DC94-4154-995A-63145A059BF6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C2A565-37FF-4077-BFB1-26A7399954E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73F017-F14C-4E63-A220-173298688B9C}"/>
              </a:ext>
            </a:extLst>
          </p:cNvPr>
          <p:cNvCxnSpPr>
            <a:cxnSpLocks/>
          </p:cNvCxnSpPr>
          <p:nvPr/>
        </p:nvCxnSpPr>
        <p:spPr>
          <a:xfrm flipV="1">
            <a:off x="4803328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F1F515-A57E-40DB-BF52-3D04DE56247C}"/>
              </a:ext>
            </a:extLst>
          </p:cNvPr>
          <p:cNvSpPr txBox="1"/>
          <p:nvPr/>
        </p:nvSpPr>
        <p:spPr>
          <a:xfrm>
            <a:off x="5955291" y="2697236"/>
            <a:ext cx="943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1BE57C-905A-43F3-BDBD-2C9756AFF228}"/>
              </a:ext>
            </a:extLst>
          </p:cNvPr>
          <p:cNvCxnSpPr>
            <a:cxnSpLocks/>
          </p:cNvCxnSpPr>
          <p:nvPr/>
        </p:nvCxnSpPr>
        <p:spPr>
          <a:xfrm flipV="1">
            <a:off x="7066846" y="3384879"/>
            <a:ext cx="1049635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23C05-6DFA-4C1E-A031-FE8313ED2935}"/>
              </a:ext>
            </a:extLst>
          </p:cNvPr>
          <p:cNvSpPr/>
          <p:nvPr/>
        </p:nvSpPr>
        <p:spPr>
          <a:xfrm>
            <a:off x="811253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067A1D-B11F-4057-BF15-20D59EEFAF0D}"/>
              </a:ext>
            </a:extLst>
          </p:cNvPr>
          <p:cNvCxnSpPr/>
          <p:nvPr/>
        </p:nvCxnSpPr>
        <p:spPr>
          <a:xfrm>
            <a:off x="896703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555DC1-5D5F-434D-9297-895972F20DD3}"/>
              </a:ext>
            </a:extLst>
          </p:cNvPr>
          <p:cNvCxnSpPr/>
          <p:nvPr/>
        </p:nvCxnSpPr>
        <p:spPr>
          <a:xfrm>
            <a:off x="8967030" y="2957102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C052D56-CE5C-443A-86CB-97ACDFB413D5}"/>
              </a:ext>
            </a:extLst>
          </p:cNvPr>
          <p:cNvSpPr/>
          <p:nvPr/>
        </p:nvSpPr>
        <p:spPr>
          <a:xfrm>
            <a:off x="7637734" y="1874930"/>
            <a:ext cx="2147788" cy="29946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EACE4-E39B-45CB-8BDE-0B0C87CAEA5B}"/>
              </a:ext>
            </a:extLst>
          </p:cNvPr>
          <p:cNvSpPr txBox="1"/>
          <p:nvPr/>
        </p:nvSpPr>
        <p:spPr>
          <a:xfrm>
            <a:off x="2769182" y="5197345"/>
            <a:ext cx="6372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End/Tail Node of the list</a:t>
            </a:r>
          </a:p>
          <a:p>
            <a:pPr algn="ctr"/>
            <a:r>
              <a:rPr lang="en-US" sz="4000" dirty="0"/>
              <a:t>(Tail is also fixed)</a:t>
            </a:r>
          </a:p>
        </p:txBody>
      </p:sp>
    </p:spTree>
    <p:extLst>
      <p:ext uri="{BB962C8B-B14F-4D97-AF65-F5344CB8AC3E}">
        <p14:creationId xmlns:p14="http://schemas.microsoft.com/office/powerpoint/2010/main" val="425560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8A64-03C3-4F73-AAAC-7A6C8C0C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Important properties of a heap representing linked 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137882-8B69-4081-90A4-5268848E88BB}"/>
              </a:ext>
            </a:extLst>
          </p:cNvPr>
          <p:cNvSpPr txBox="1"/>
          <p:nvPr/>
        </p:nvSpPr>
        <p:spPr>
          <a:xfrm>
            <a:off x="948690" y="1497330"/>
            <a:ext cx="88468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Reachability of a Node:</a:t>
            </a:r>
          </a:p>
          <a:p>
            <a:r>
              <a:rPr lang="en-US" sz="2800" dirty="0"/>
              <a:t>            Node is reachable from the Head node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Connectivity of a Node:</a:t>
            </a:r>
          </a:p>
          <a:p>
            <a:r>
              <a:rPr lang="en-US" sz="2800" dirty="0"/>
              <a:t>            Node connects to the Tail node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Admissibility of a Node:</a:t>
            </a:r>
          </a:p>
          <a:p>
            <a:r>
              <a:rPr lang="en-US" sz="2800" dirty="0"/>
              <a:t>             Node that is both Reachable and Connected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Membership of a Key:</a:t>
            </a:r>
          </a:p>
          <a:p>
            <a:r>
              <a:rPr lang="en-US" sz="2800" dirty="0"/>
              <a:t>             Key value of a Node that is Admissible</a:t>
            </a:r>
          </a:p>
        </p:txBody>
      </p:sp>
    </p:spTree>
    <p:extLst>
      <p:ext uri="{BB962C8B-B14F-4D97-AF65-F5344CB8AC3E}">
        <p14:creationId xmlns:p14="http://schemas.microsoft.com/office/powerpoint/2010/main" val="207664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771-E338-4968-95E2-6F22F102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D290BD-4E71-4449-9F91-6FC0C41E9B7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88D66D-034D-4DBE-AE39-F4CBBCF54F0C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2CFED85-EF42-4557-BCA5-4D338F36A551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18889E-1D02-4F81-85D1-EBA8CE0EE92D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DD43F7-0DEB-426F-A375-113886BCA9D1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1AEAE-B0B3-4C9D-B9A6-F71E3A13CFCF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BEFB02B-BCEA-4584-91AA-6D8EE0DD6B8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501AAA-0714-4F1F-B684-860F5314F151}"/>
              </a:ext>
            </a:extLst>
          </p:cNvPr>
          <p:cNvCxnSpPr>
            <a:cxnSpLocks/>
          </p:cNvCxnSpPr>
          <p:nvPr/>
        </p:nvCxnSpPr>
        <p:spPr>
          <a:xfrm>
            <a:off x="4803328" y="3394588"/>
            <a:ext cx="399428" cy="165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CC9F2-DD21-4C6B-BA88-25FA02E4A13B}"/>
              </a:ext>
            </a:extLst>
          </p:cNvPr>
          <p:cNvSpPr/>
          <p:nvPr/>
        </p:nvSpPr>
        <p:spPr>
          <a:xfrm>
            <a:off x="6073387" y="2942404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4F947-D326-4022-ABA4-1372012EF264}"/>
              </a:ext>
            </a:extLst>
          </p:cNvPr>
          <p:cNvCxnSpPr/>
          <p:nvPr/>
        </p:nvCxnSpPr>
        <p:spPr>
          <a:xfrm>
            <a:off x="6927878" y="2942404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B3729-CA98-4E34-90B9-7710E3F7625E}"/>
              </a:ext>
            </a:extLst>
          </p:cNvPr>
          <p:cNvCxnSpPr/>
          <p:nvPr/>
        </p:nvCxnSpPr>
        <p:spPr>
          <a:xfrm>
            <a:off x="6927878" y="2942404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C24FC5-644F-46F4-AA3A-674A68EBF94C}"/>
              </a:ext>
            </a:extLst>
          </p:cNvPr>
          <p:cNvSpPr txBox="1"/>
          <p:nvPr/>
        </p:nvSpPr>
        <p:spPr>
          <a:xfrm>
            <a:off x="1783080" y="322326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7175-666F-418E-9109-0F1994CDC6C4}"/>
              </a:ext>
            </a:extLst>
          </p:cNvPr>
          <p:cNvSpPr txBox="1"/>
          <p:nvPr/>
        </p:nvSpPr>
        <p:spPr>
          <a:xfrm>
            <a:off x="3891292" y="318938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1EEB9-7ECE-4B6C-8E09-3B0B9BA6D98B}"/>
              </a:ext>
            </a:extLst>
          </p:cNvPr>
          <p:cNvSpPr txBox="1"/>
          <p:nvPr/>
        </p:nvSpPr>
        <p:spPr>
          <a:xfrm>
            <a:off x="6104919" y="3158276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FE941-1914-4F43-B901-0AEE198F4F1D}"/>
              </a:ext>
            </a:extLst>
          </p:cNvPr>
          <p:cNvSpPr/>
          <p:nvPr/>
        </p:nvSpPr>
        <p:spPr>
          <a:xfrm>
            <a:off x="4756196" y="5053833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C80FA-A009-4639-939D-0EF525C1AC96}"/>
              </a:ext>
            </a:extLst>
          </p:cNvPr>
          <p:cNvCxnSpPr>
            <a:cxnSpLocks/>
          </p:cNvCxnSpPr>
          <p:nvPr/>
        </p:nvCxnSpPr>
        <p:spPr>
          <a:xfrm>
            <a:off x="5615545" y="5075465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FFC974-2BA4-4469-B231-A37B092EDFD4}"/>
              </a:ext>
            </a:extLst>
          </p:cNvPr>
          <p:cNvSpPr txBox="1"/>
          <p:nvPr/>
        </p:nvSpPr>
        <p:spPr>
          <a:xfrm>
            <a:off x="4846419" y="5307743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C462DB-BF09-4D33-A5F0-F169631B6201}"/>
              </a:ext>
            </a:extLst>
          </p:cNvPr>
          <p:cNvCxnSpPr/>
          <p:nvPr/>
        </p:nvCxnSpPr>
        <p:spPr>
          <a:xfrm>
            <a:off x="5609129" y="5049698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C03D76-5C3E-4424-AECC-1AF428FB0804}"/>
              </a:ext>
            </a:extLst>
          </p:cNvPr>
          <p:cNvSpPr txBox="1"/>
          <p:nvPr/>
        </p:nvSpPr>
        <p:spPr>
          <a:xfrm>
            <a:off x="1567312" y="3987772"/>
            <a:ext cx="136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0C0F3-33EC-4AAF-9ED4-E78EC84BDD98}"/>
              </a:ext>
            </a:extLst>
          </p:cNvPr>
          <p:cNvSpPr txBox="1"/>
          <p:nvPr/>
        </p:nvSpPr>
        <p:spPr>
          <a:xfrm>
            <a:off x="3938986" y="3987772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4FBDF1-FAED-4CEB-A59F-69831D065D31}"/>
              </a:ext>
            </a:extLst>
          </p:cNvPr>
          <p:cNvSpPr txBox="1"/>
          <p:nvPr/>
        </p:nvSpPr>
        <p:spPr>
          <a:xfrm>
            <a:off x="6192030" y="3824090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EB189-70A4-41D6-8380-9B70C3942EDC}"/>
              </a:ext>
            </a:extLst>
          </p:cNvPr>
          <p:cNvSpPr txBox="1"/>
          <p:nvPr/>
        </p:nvSpPr>
        <p:spPr>
          <a:xfrm>
            <a:off x="4159713" y="5090903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6F44F4-8713-4DE9-B6F0-23107479C176}"/>
              </a:ext>
            </a:extLst>
          </p:cNvPr>
          <p:cNvSpPr txBox="1"/>
          <p:nvPr/>
        </p:nvSpPr>
        <p:spPr>
          <a:xfrm>
            <a:off x="8275320" y="1565910"/>
            <a:ext cx="3078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Reachable Nodes: head, b, d a</a:t>
            </a:r>
          </a:p>
          <a:p>
            <a:endParaRPr lang="en-US" dirty="0"/>
          </a:p>
          <a:p>
            <a:r>
              <a:rPr lang="en-US" dirty="0"/>
              <a:t>Unreachable nodes: c, tail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0524D-1D9F-4D70-BCBC-E98744D7A7F7}"/>
              </a:ext>
            </a:extLst>
          </p:cNvPr>
          <p:cNvSpPr/>
          <p:nvPr/>
        </p:nvSpPr>
        <p:spPr>
          <a:xfrm>
            <a:off x="7367461" y="4644386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858921-3D03-40FD-A7FB-D9E8E36FCB9B}"/>
              </a:ext>
            </a:extLst>
          </p:cNvPr>
          <p:cNvCxnSpPr/>
          <p:nvPr/>
        </p:nvCxnSpPr>
        <p:spPr>
          <a:xfrm>
            <a:off x="8221952" y="4644386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E9F94-6ABE-46B2-BB58-605B8E1AD20D}"/>
              </a:ext>
            </a:extLst>
          </p:cNvPr>
          <p:cNvCxnSpPr/>
          <p:nvPr/>
        </p:nvCxnSpPr>
        <p:spPr>
          <a:xfrm>
            <a:off x="8221952" y="4644386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CBD734-F448-4671-AA0A-F32C8B292423}"/>
              </a:ext>
            </a:extLst>
          </p:cNvPr>
          <p:cNvSpPr txBox="1"/>
          <p:nvPr/>
        </p:nvSpPr>
        <p:spPr>
          <a:xfrm>
            <a:off x="7398993" y="4860258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E8099C-4DA8-4999-B8C4-079FC579F4C3}"/>
              </a:ext>
            </a:extLst>
          </p:cNvPr>
          <p:cNvSpPr txBox="1"/>
          <p:nvPr/>
        </p:nvSpPr>
        <p:spPr>
          <a:xfrm>
            <a:off x="7486104" y="5526072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6567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771-E338-4968-95E2-6F22F102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D290BD-4E71-4449-9F91-6FC0C41E9B7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88D66D-034D-4DBE-AE39-F4CBBCF54F0C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2CFED85-EF42-4557-BCA5-4D338F36A551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18889E-1D02-4F81-85D1-EBA8CE0EE92D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DD43F7-0DEB-426F-A375-113886BCA9D1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1AEAE-B0B3-4C9D-B9A6-F71E3A13CFCF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BEFB02B-BCEA-4584-91AA-6D8EE0DD6B8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501AAA-0714-4F1F-B684-860F5314F15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03328" y="3357563"/>
            <a:ext cx="1270059" cy="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CC9F2-DD21-4C6B-BA88-25FA02E4A13B}"/>
              </a:ext>
            </a:extLst>
          </p:cNvPr>
          <p:cNvSpPr/>
          <p:nvPr/>
        </p:nvSpPr>
        <p:spPr>
          <a:xfrm>
            <a:off x="6073387" y="2942404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4F947-D326-4022-ABA4-1372012EF264}"/>
              </a:ext>
            </a:extLst>
          </p:cNvPr>
          <p:cNvCxnSpPr>
            <a:cxnSpLocks/>
          </p:cNvCxnSpPr>
          <p:nvPr/>
        </p:nvCxnSpPr>
        <p:spPr>
          <a:xfrm>
            <a:off x="6927878" y="2942404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B3729-CA98-4E34-90B9-7710E3F7625E}"/>
              </a:ext>
            </a:extLst>
          </p:cNvPr>
          <p:cNvCxnSpPr>
            <a:cxnSpLocks/>
          </p:cNvCxnSpPr>
          <p:nvPr/>
        </p:nvCxnSpPr>
        <p:spPr>
          <a:xfrm>
            <a:off x="6927878" y="2942404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C24FC5-644F-46F4-AA3A-674A68EBF94C}"/>
              </a:ext>
            </a:extLst>
          </p:cNvPr>
          <p:cNvSpPr txBox="1"/>
          <p:nvPr/>
        </p:nvSpPr>
        <p:spPr>
          <a:xfrm>
            <a:off x="1783080" y="322326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7175-666F-418E-9109-0F1994CDC6C4}"/>
              </a:ext>
            </a:extLst>
          </p:cNvPr>
          <p:cNvSpPr txBox="1"/>
          <p:nvPr/>
        </p:nvSpPr>
        <p:spPr>
          <a:xfrm>
            <a:off x="3891292" y="318938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1EEB9-7ECE-4B6C-8E09-3B0B9BA6D98B}"/>
              </a:ext>
            </a:extLst>
          </p:cNvPr>
          <p:cNvSpPr txBox="1"/>
          <p:nvPr/>
        </p:nvSpPr>
        <p:spPr>
          <a:xfrm>
            <a:off x="6104919" y="3158276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FE941-1914-4F43-B901-0AEE198F4F1D}"/>
              </a:ext>
            </a:extLst>
          </p:cNvPr>
          <p:cNvSpPr/>
          <p:nvPr/>
        </p:nvSpPr>
        <p:spPr>
          <a:xfrm>
            <a:off x="4756196" y="5053833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C80FA-A009-4639-939D-0EF525C1AC96}"/>
              </a:ext>
            </a:extLst>
          </p:cNvPr>
          <p:cNvCxnSpPr>
            <a:cxnSpLocks/>
          </p:cNvCxnSpPr>
          <p:nvPr/>
        </p:nvCxnSpPr>
        <p:spPr>
          <a:xfrm>
            <a:off x="5615545" y="5075465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FFC974-2BA4-4469-B231-A37B092EDFD4}"/>
              </a:ext>
            </a:extLst>
          </p:cNvPr>
          <p:cNvSpPr txBox="1"/>
          <p:nvPr/>
        </p:nvSpPr>
        <p:spPr>
          <a:xfrm>
            <a:off x="4846419" y="5307743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C03D76-5C3E-4424-AECC-1AF428FB0804}"/>
              </a:ext>
            </a:extLst>
          </p:cNvPr>
          <p:cNvSpPr txBox="1"/>
          <p:nvPr/>
        </p:nvSpPr>
        <p:spPr>
          <a:xfrm>
            <a:off x="1567312" y="3987772"/>
            <a:ext cx="136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0C0F3-33EC-4AAF-9ED4-E78EC84BDD98}"/>
              </a:ext>
            </a:extLst>
          </p:cNvPr>
          <p:cNvSpPr txBox="1"/>
          <p:nvPr/>
        </p:nvSpPr>
        <p:spPr>
          <a:xfrm>
            <a:off x="3938986" y="3987772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4FBDF1-FAED-4CEB-A59F-69831D065D31}"/>
              </a:ext>
            </a:extLst>
          </p:cNvPr>
          <p:cNvSpPr txBox="1"/>
          <p:nvPr/>
        </p:nvSpPr>
        <p:spPr>
          <a:xfrm>
            <a:off x="6192030" y="3824090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EB189-70A4-41D6-8380-9B70C3942EDC}"/>
              </a:ext>
            </a:extLst>
          </p:cNvPr>
          <p:cNvSpPr txBox="1"/>
          <p:nvPr/>
        </p:nvSpPr>
        <p:spPr>
          <a:xfrm>
            <a:off x="4159713" y="5090903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6F44F4-8713-4DE9-B6F0-23107479C176}"/>
              </a:ext>
            </a:extLst>
          </p:cNvPr>
          <p:cNvSpPr txBox="1"/>
          <p:nvPr/>
        </p:nvSpPr>
        <p:spPr>
          <a:xfrm>
            <a:off x="8275320" y="1565910"/>
            <a:ext cx="3078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Nodes: head, b, d, tail</a:t>
            </a:r>
          </a:p>
          <a:p>
            <a:endParaRPr lang="en-US" dirty="0"/>
          </a:p>
          <a:p>
            <a:r>
              <a:rPr lang="en-US" dirty="0"/>
              <a:t>Unconnected nodes: c</a:t>
            </a:r>
          </a:p>
          <a:p>
            <a:endParaRPr lang="en-US" dirty="0"/>
          </a:p>
          <a:p>
            <a:r>
              <a:rPr lang="en-US" dirty="0"/>
              <a:t>Unreachable nodes: d,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0524D-1D9F-4D70-BCBC-E98744D7A7F7}"/>
              </a:ext>
            </a:extLst>
          </p:cNvPr>
          <p:cNvSpPr/>
          <p:nvPr/>
        </p:nvSpPr>
        <p:spPr>
          <a:xfrm>
            <a:off x="7367461" y="4644386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858921-3D03-40FD-A7FB-D9E8E36FCB9B}"/>
              </a:ext>
            </a:extLst>
          </p:cNvPr>
          <p:cNvCxnSpPr/>
          <p:nvPr/>
        </p:nvCxnSpPr>
        <p:spPr>
          <a:xfrm>
            <a:off x="8221952" y="4644386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E9F94-6ABE-46B2-BB58-605B8E1AD20D}"/>
              </a:ext>
            </a:extLst>
          </p:cNvPr>
          <p:cNvCxnSpPr/>
          <p:nvPr/>
        </p:nvCxnSpPr>
        <p:spPr>
          <a:xfrm>
            <a:off x="8221952" y="4644386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CBD734-F448-4671-AA0A-F32C8B292423}"/>
              </a:ext>
            </a:extLst>
          </p:cNvPr>
          <p:cNvSpPr txBox="1"/>
          <p:nvPr/>
        </p:nvSpPr>
        <p:spPr>
          <a:xfrm>
            <a:off x="7398993" y="4860258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E8099C-4DA8-4999-B8C4-079FC579F4C3}"/>
              </a:ext>
            </a:extLst>
          </p:cNvPr>
          <p:cNvSpPr txBox="1"/>
          <p:nvPr/>
        </p:nvSpPr>
        <p:spPr>
          <a:xfrm>
            <a:off x="7486104" y="5526072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72E05C7-47E9-4FEA-AB58-CBDC08908783}"/>
              </a:ext>
            </a:extLst>
          </p:cNvPr>
          <p:cNvSpPr/>
          <p:nvPr/>
        </p:nvSpPr>
        <p:spPr>
          <a:xfrm>
            <a:off x="5708894" y="5358218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6664F73-2789-42F5-BA22-6ED90500A3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6458" y="4373234"/>
            <a:ext cx="1608931" cy="3737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771-E338-4968-95E2-6F22F102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D290BD-4E71-4449-9F91-6FC0C41E9B7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88D66D-034D-4DBE-AE39-F4CBBCF54F0C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2CFED85-EF42-4557-BCA5-4D338F36A551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18889E-1D02-4F81-85D1-EBA8CE0EE92D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DD43F7-0DEB-426F-A375-113886BCA9D1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1AEAE-B0B3-4C9D-B9A6-F71E3A13CFCF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BEFB02B-BCEA-4584-91AA-6D8EE0DD6B8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501AAA-0714-4F1F-B684-860F5314F15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03328" y="3357563"/>
            <a:ext cx="1270059" cy="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CC9F2-DD21-4C6B-BA88-25FA02E4A13B}"/>
              </a:ext>
            </a:extLst>
          </p:cNvPr>
          <p:cNvSpPr/>
          <p:nvPr/>
        </p:nvSpPr>
        <p:spPr>
          <a:xfrm>
            <a:off x="6073387" y="2942404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4F947-D326-4022-ABA4-1372012EF264}"/>
              </a:ext>
            </a:extLst>
          </p:cNvPr>
          <p:cNvCxnSpPr/>
          <p:nvPr/>
        </p:nvCxnSpPr>
        <p:spPr>
          <a:xfrm>
            <a:off x="6927878" y="2942404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B3729-CA98-4E34-90B9-7710E3F7625E}"/>
              </a:ext>
            </a:extLst>
          </p:cNvPr>
          <p:cNvCxnSpPr/>
          <p:nvPr/>
        </p:nvCxnSpPr>
        <p:spPr>
          <a:xfrm>
            <a:off x="6927878" y="2942404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C24FC5-644F-46F4-AA3A-674A68EBF94C}"/>
              </a:ext>
            </a:extLst>
          </p:cNvPr>
          <p:cNvSpPr txBox="1"/>
          <p:nvPr/>
        </p:nvSpPr>
        <p:spPr>
          <a:xfrm>
            <a:off x="1783080" y="322326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7175-666F-418E-9109-0F1994CDC6C4}"/>
              </a:ext>
            </a:extLst>
          </p:cNvPr>
          <p:cNvSpPr txBox="1"/>
          <p:nvPr/>
        </p:nvSpPr>
        <p:spPr>
          <a:xfrm>
            <a:off x="3891292" y="318938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1EEB9-7ECE-4B6C-8E09-3B0B9BA6D98B}"/>
              </a:ext>
            </a:extLst>
          </p:cNvPr>
          <p:cNvSpPr txBox="1"/>
          <p:nvPr/>
        </p:nvSpPr>
        <p:spPr>
          <a:xfrm>
            <a:off x="6104919" y="3158276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FE941-1914-4F43-B901-0AEE198F4F1D}"/>
              </a:ext>
            </a:extLst>
          </p:cNvPr>
          <p:cNvSpPr/>
          <p:nvPr/>
        </p:nvSpPr>
        <p:spPr>
          <a:xfrm>
            <a:off x="4756196" y="5053833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C80FA-A009-4639-939D-0EF525C1AC96}"/>
              </a:ext>
            </a:extLst>
          </p:cNvPr>
          <p:cNvCxnSpPr>
            <a:cxnSpLocks/>
          </p:cNvCxnSpPr>
          <p:nvPr/>
        </p:nvCxnSpPr>
        <p:spPr>
          <a:xfrm>
            <a:off x="5615545" y="5075465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FFC974-2BA4-4469-B231-A37B092EDFD4}"/>
              </a:ext>
            </a:extLst>
          </p:cNvPr>
          <p:cNvSpPr txBox="1"/>
          <p:nvPr/>
        </p:nvSpPr>
        <p:spPr>
          <a:xfrm>
            <a:off x="4846419" y="5307743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C03D76-5C3E-4424-AECC-1AF428FB0804}"/>
              </a:ext>
            </a:extLst>
          </p:cNvPr>
          <p:cNvSpPr txBox="1"/>
          <p:nvPr/>
        </p:nvSpPr>
        <p:spPr>
          <a:xfrm>
            <a:off x="1567312" y="3987772"/>
            <a:ext cx="136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0C0F3-33EC-4AAF-9ED4-E78EC84BDD98}"/>
              </a:ext>
            </a:extLst>
          </p:cNvPr>
          <p:cNvSpPr txBox="1"/>
          <p:nvPr/>
        </p:nvSpPr>
        <p:spPr>
          <a:xfrm>
            <a:off x="3938986" y="3987772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4FBDF1-FAED-4CEB-A59F-69831D065D31}"/>
              </a:ext>
            </a:extLst>
          </p:cNvPr>
          <p:cNvSpPr txBox="1"/>
          <p:nvPr/>
        </p:nvSpPr>
        <p:spPr>
          <a:xfrm>
            <a:off x="6192030" y="3824090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EB189-70A4-41D6-8380-9B70C3942EDC}"/>
              </a:ext>
            </a:extLst>
          </p:cNvPr>
          <p:cNvSpPr txBox="1"/>
          <p:nvPr/>
        </p:nvSpPr>
        <p:spPr>
          <a:xfrm>
            <a:off x="4159713" y="5090903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6F44F4-8713-4DE9-B6F0-23107479C176}"/>
              </a:ext>
            </a:extLst>
          </p:cNvPr>
          <p:cNvSpPr txBox="1"/>
          <p:nvPr/>
        </p:nvSpPr>
        <p:spPr>
          <a:xfrm>
            <a:off x="8275320" y="1565910"/>
            <a:ext cx="3078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Nodes: head, b, d, tail</a:t>
            </a:r>
          </a:p>
          <a:p>
            <a:endParaRPr lang="en-US" dirty="0"/>
          </a:p>
          <a:p>
            <a:r>
              <a:rPr lang="en-US" dirty="0"/>
              <a:t>Unconnected nodes: c</a:t>
            </a:r>
          </a:p>
          <a:p>
            <a:endParaRPr lang="en-US" dirty="0"/>
          </a:p>
          <a:p>
            <a:r>
              <a:rPr lang="en-US" dirty="0"/>
              <a:t>Unreachable nodes: d, c</a:t>
            </a:r>
          </a:p>
          <a:p>
            <a:endParaRPr lang="en-US" dirty="0"/>
          </a:p>
          <a:p>
            <a:r>
              <a:rPr lang="en-US" dirty="0"/>
              <a:t>Admissible nodes: </a:t>
            </a:r>
            <a:r>
              <a:rPr lang="en-US" dirty="0" err="1"/>
              <a:t>head,b,tail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0524D-1D9F-4D70-BCBC-E98744D7A7F7}"/>
              </a:ext>
            </a:extLst>
          </p:cNvPr>
          <p:cNvSpPr/>
          <p:nvPr/>
        </p:nvSpPr>
        <p:spPr>
          <a:xfrm>
            <a:off x="7367461" y="4644386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858921-3D03-40FD-A7FB-D9E8E36FCB9B}"/>
              </a:ext>
            </a:extLst>
          </p:cNvPr>
          <p:cNvCxnSpPr/>
          <p:nvPr/>
        </p:nvCxnSpPr>
        <p:spPr>
          <a:xfrm>
            <a:off x="8221952" y="4644386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E9F94-6ABE-46B2-BB58-605B8E1AD20D}"/>
              </a:ext>
            </a:extLst>
          </p:cNvPr>
          <p:cNvCxnSpPr/>
          <p:nvPr/>
        </p:nvCxnSpPr>
        <p:spPr>
          <a:xfrm>
            <a:off x="8221952" y="4644386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CBD734-F448-4671-AA0A-F32C8B292423}"/>
              </a:ext>
            </a:extLst>
          </p:cNvPr>
          <p:cNvSpPr txBox="1"/>
          <p:nvPr/>
        </p:nvSpPr>
        <p:spPr>
          <a:xfrm>
            <a:off x="7398993" y="4860258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E8099C-4DA8-4999-B8C4-079FC579F4C3}"/>
              </a:ext>
            </a:extLst>
          </p:cNvPr>
          <p:cNvSpPr txBox="1"/>
          <p:nvPr/>
        </p:nvSpPr>
        <p:spPr>
          <a:xfrm>
            <a:off x="7486104" y="5526072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72E05C7-47E9-4FEA-AB58-CBDC08908783}"/>
              </a:ext>
            </a:extLst>
          </p:cNvPr>
          <p:cNvSpPr/>
          <p:nvPr/>
        </p:nvSpPr>
        <p:spPr>
          <a:xfrm>
            <a:off x="5708894" y="5358218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6664F73-2789-42F5-BA22-6ED90500A3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6458" y="4373234"/>
            <a:ext cx="1608931" cy="3737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771-E338-4968-95E2-6F22F102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D290BD-4E71-4449-9F91-6FC0C41E9B7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88D66D-034D-4DBE-AE39-F4CBBCF54F0C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2CFED85-EF42-4557-BCA5-4D338F36A551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18889E-1D02-4F81-85D1-EBA8CE0EE92D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DD43F7-0DEB-426F-A375-113886BCA9D1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1AEAE-B0B3-4C9D-B9A6-F71E3A13CFCF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BEFB02B-BCEA-4584-91AA-6D8EE0DD6B8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501AAA-0714-4F1F-B684-860F5314F15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03328" y="3357563"/>
            <a:ext cx="1270059" cy="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CC9F2-DD21-4C6B-BA88-25FA02E4A13B}"/>
              </a:ext>
            </a:extLst>
          </p:cNvPr>
          <p:cNvSpPr/>
          <p:nvPr/>
        </p:nvSpPr>
        <p:spPr>
          <a:xfrm>
            <a:off x="6073387" y="2942404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4F947-D326-4022-ABA4-1372012EF264}"/>
              </a:ext>
            </a:extLst>
          </p:cNvPr>
          <p:cNvCxnSpPr/>
          <p:nvPr/>
        </p:nvCxnSpPr>
        <p:spPr>
          <a:xfrm>
            <a:off x="6927878" y="2942404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B3729-CA98-4E34-90B9-7710E3F7625E}"/>
              </a:ext>
            </a:extLst>
          </p:cNvPr>
          <p:cNvCxnSpPr/>
          <p:nvPr/>
        </p:nvCxnSpPr>
        <p:spPr>
          <a:xfrm>
            <a:off x="6927878" y="2942404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C24FC5-644F-46F4-AA3A-674A68EBF94C}"/>
              </a:ext>
            </a:extLst>
          </p:cNvPr>
          <p:cNvSpPr txBox="1"/>
          <p:nvPr/>
        </p:nvSpPr>
        <p:spPr>
          <a:xfrm>
            <a:off x="1783080" y="322326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7175-666F-418E-9109-0F1994CDC6C4}"/>
              </a:ext>
            </a:extLst>
          </p:cNvPr>
          <p:cNvSpPr txBox="1"/>
          <p:nvPr/>
        </p:nvSpPr>
        <p:spPr>
          <a:xfrm>
            <a:off x="3891292" y="318938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1EEB9-7ECE-4B6C-8E09-3B0B9BA6D98B}"/>
              </a:ext>
            </a:extLst>
          </p:cNvPr>
          <p:cNvSpPr txBox="1"/>
          <p:nvPr/>
        </p:nvSpPr>
        <p:spPr>
          <a:xfrm>
            <a:off x="6104919" y="3158276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FE941-1914-4F43-B901-0AEE198F4F1D}"/>
              </a:ext>
            </a:extLst>
          </p:cNvPr>
          <p:cNvSpPr/>
          <p:nvPr/>
        </p:nvSpPr>
        <p:spPr>
          <a:xfrm>
            <a:off x="4756196" y="5053833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C80FA-A009-4639-939D-0EF525C1AC96}"/>
              </a:ext>
            </a:extLst>
          </p:cNvPr>
          <p:cNvCxnSpPr>
            <a:cxnSpLocks/>
          </p:cNvCxnSpPr>
          <p:nvPr/>
        </p:nvCxnSpPr>
        <p:spPr>
          <a:xfrm>
            <a:off x="5615545" y="5075465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FFC974-2BA4-4469-B231-A37B092EDFD4}"/>
              </a:ext>
            </a:extLst>
          </p:cNvPr>
          <p:cNvSpPr txBox="1"/>
          <p:nvPr/>
        </p:nvSpPr>
        <p:spPr>
          <a:xfrm>
            <a:off x="4846419" y="5307743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C03D76-5C3E-4424-AECC-1AF428FB0804}"/>
              </a:ext>
            </a:extLst>
          </p:cNvPr>
          <p:cNvSpPr txBox="1"/>
          <p:nvPr/>
        </p:nvSpPr>
        <p:spPr>
          <a:xfrm>
            <a:off x="1567312" y="3987772"/>
            <a:ext cx="136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0C0F3-33EC-4AAF-9ED4-E78EC84BDD98}"/>
              </a:ext>
            </a:extLst>
          </p:cNvPr>
          <p:cNvSpPr txBox="1"/>
          <p:nvPr/>
        </p:nvSpPr>
        <p:spPr>
          <a:xfrm>
            <a:off x="3938986" y="3987772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4FBDF1-FAED-4CEB-A59F-69831D065D31}"/>
              </a:ext>
            </a:extLst>
          </p:cNvPr>
          <p:cNvSpPr txBox="1"/>
          <p:nvPr/>
        </p:nvSpPr>
        <p:spPr>
          <a:xfrm>
            <a:off x="6192030" y="3824090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EB189-70A4-41D6-8380-9B70C3942EDC}"/>
              </a:ext>
            </a:extLst>
          </p:cNvPr>
          <p:cNvSpPr txBox="1"/>
          <p:nvPr/>
        </p:nvSpPr>
        <p:spPr>
          <a:xfrm>
            <a:off x="4159713" y="5090903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6F44F4-8713-4DE9-B6F0-23107479C176}"/>
              </a:ext>
            </a:extLst>
          </p:cNvPr>
          <p:cNvSpPr txBox="1"/>
          <p:nvPr/>
        </p:nvSpPr>
        <p:spPr>
          <a:xfrm>
            <a:off x="8275320" y="1565910"/>
            <a:ext cx="3078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Nodes: head, b, d, tail</a:t>
            </a:r>
          </a:p>
          <a:p>
            <a:endParaRPr lang="en-US" dirty="0"/>
          </a:p>
          <a:p>
            <a:r>
              <a:rPr lang="en-US" dirty="0"/>
              <a:t>Unconnected nodes: c</a:t>
            </a:r>
          </a:p>
          <a:p>
            <a:endParaRPr lang="en-US" dirty="0"/>
          </a:p>
          <a:p>
            <a:r>
              <a:rPr lang="en-US" dirty="0"/>
              <a:t>Unreachable nodes: d, c</a:t>
            </a:r>
          </a:p>
          <a:p>
            <a:endParaRPr lang="en-US" dirty="0"/>
          </a:p>
          <a:p>
            <a:r>
              <a:rPr lang="en-US" dirty="0"/>
              <a:t>Admissible nodes: </a:t>
            </a:r>
            <a:r>
              <a:rPr lang="en-US" dirty="0" err="1"/>
              <a:t>head,b,tail</a:t>
            </a:r>
            <a:endParaRPr lang="en-US" dirty="0"/>
          </a:p>
          <a:p>
            <a:endParaRPr lang="en-US" dirty="0"/>
          </a:p>
          <a:p>
            <a:r>
              <a:rPr lang="en-US" dirty="0"/>
              <a:t>Members of list: 1,3,20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0524D-1D9F-4D70-BCBC-E98744D7A7F7}"/>
              </a:ext>
            </a:extLst>
          </p:cNvPr>
          <p:cNvSpPr/>
          <p:nvPr/>
        </p:nvSpPr>
        <p:spPr>
          <a:xfrm>
            <a:off x="7367461" y="4644386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858921-3D03-40FD-A7FB-D9E8E36FCB9B}"/>
              </a:ext>
            </a:extLst>
          </p:cNvPr>
          <p:cNvCxnSpPr/>
          <p:nvPr/>
        </p:nvCxnSpPr>
        <p:spPr>
          <a:xfrm>
            <a:off x="8221952" y="4644386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E9F94-6ABE-46B2-BB58-605B8E1AD20D}"/>
              </a:ext>
            </a:extLst>
          </p:cNvPr>
          <p:cNvCxnSpPr/>
          <p:nvPr/>
        </p:nvCxnSpPr>
        <p:spPr>
          <a:xfrm>
            <a:off x="8221952" y="4644386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CBD734-F448-4671-AA0A-F32C8B292423}"/>
              </a:ext>
            </a:extLst>
          </p:cNvPr>
          <p:cNvSpPr txBox="1"/>
          <p:nvPr/>
        </p:nvSpPr>
        <p:spPr>
          <a:xfrm>
            <a:off x="7398993" y="4860258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E8099C-4DA8-4999-B8C4-079FC579F4C3}"/>
              </a:ext>
            </a:extLst>
          </p:cNvPr>
          <p:cNvSpPr txBox="1"/>
          <p:nvPr/>
        </p:nvSpPr>
        <p:spPr>
          <a:xfrm>
            <a:off x="7486104" y="5526072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72E05C7-47E9-4FEA-AB58-CBDC08908783}"/>
              </a:ext>
            </a:extLst>
          </p:cNvPr>
          <p:cNvSpPr/>
          <p:nvPr/>
        </p:nvSpPr>
        <p:spPr>
          <a:xfrm>
            <a:off x="5708894" y="5358218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6664F73-2789-42F5-BA22-6ED90500A3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6458" y="4373234"/>
            <a:ext cx="1608931" cy="3737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29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/>
          </a:bodyPr>
          <a:lstStyle/>
          <a:p>
            <a:r>
              <a:rPr lang="en-US" dirty="0"/>
              <a:t>Primitive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4072890" y="1154430"/>
            <a:ext cx="37109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Insert(</a:t>
            </a:r>
            <a:r>
              <a:rPr lang="en-US" sz="1600" dirty="0" err="1"/>
              <a:t>target_key</a:t>
            </a:r>
            <a:r>
              <a:rPr lang="en-US" sz="1600" dirty="0"/>
              <a:t>){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prev</a:t>
            </a:r>
            <a:r>
              <a:rPr lang="en-US" sz="1600" dirty="0"/>
              <a:t> := head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head.next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while </a:t>
            </a:r>
            <a:r>
              <a:rPr lang="en-US" sz="1600" dirty="0" err="1"/>
              <a:t>curr.key</a:t>
            </a:r>
            <a:r>
              <a:rPr lang="en-US" sz="1600" dirty="0"/>
              <a:t> &lt; </a:t>
            </a:r>
            <a:r>
              <a:rPr lang="en-US" sz="1600" dirty="0" err="1"/>
              <a:t>target_key</a:t>
            </a:r>
            <a:r>
              <a:rPr lang="en-US" sz="1600" dirty="0"/>
              <a:t>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prev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     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r>
              <a:rPr lang="en-US" sz="1600" dirty="0"/>
              <a:t> </a:t>
            </a:r>
          </a:p>
          <a:p>
            <a:r>
              <a:rPr lang="en-US" sz="1600" dirty="0"/>
              <a:t>      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    temp := new Node(</a:t>
            </a:r>
            <a:r>
              <a:rPr lang="en-US" sz="1600" dirty="0" err="1"/>
              <a:t>target_key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       </a:t>
            </a:r>
            <a:r>
              <a:rPr lang="en-US" sz="1600" dirty="0" err="1"/>
              <a:t>temp.next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prev.next</a:t>
            </a:r>
            <a:r>
              <a:rPr lang="en-US" sz="1600" dirty="0"/>
              <a:t> := temp 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38C4B4-C6D2-455D-AECC-E21E8D3336D1}"/>
              </a:ext>
            </a:extLst>
          </p:cNvPr>
          <p:cNvSpPr/>
          <p:nvPr/>
        </p:nvSpPr>
        <p:spPr>
          <a:xfrm>
            <a:off x="4594860" y="3017520"/>
            <a:ext cx="1908810" cy="6172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24763-1264-4B33-A0ED-3DE7016D13A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26530" y="3314700"/>
            <a:ext cx="225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52312E-04F0-427F-A59A-6BF780F31BA5}"/>
              </a:ext>
            </a:extLst>
          </p:cNvPr>
          <p:cNvSpPr txBox="1"/>
          <p:nvPr/>
        </p:nvSpPr>
        <p:spPr>
          <a:xfrm>
            <a:off x="8785860" y="3130034"/>
            <a:ext cx="252603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exec-assign(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curr</a:t>
            </a:r>
            <a:r>
              <a:rPr lang="en-US" dirty="0"/>
              <a:t>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1F2D3-3BBF-4238-93CE-4C90B951E5F0}"/>
              </a:ext>
            </a:extLst>
          </p:cNvPr>
          <p:cNvSpPr/>
          <p:nvPr/>
        </p:nvSpPr>
        <p:spPr>
          <a:xfrm>
            <a:off x="4594860" y="3804176"/>
            <a:ext cx="1908810" cy="6172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968720-E4F4-4FB2-8E54-B6D32A8CBB40}"/>
              </a:ext>
            </a:extLst>
          </p:cNvPr>
          <p:cNvCxnSpPr>
            <a:cxnSpLocks/>
          </p:cNvCxnSpPr>
          <p:nvPr/>
        </p:nvCxnSpPr>
        <p:spPr>
          <a:xfrm>
            <a:off x="6503670" y="4112786"/>
            <a:ext cx="225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D702DF-772D-43F1-8A8F-7F9694438AA7}"/>
              </a:ext>
            </a:extLst>
          </p:cNvPr>
          <p:cNvSpPr txBox="1"/>
          <p:nvPr/>
        </p:nvSpPr>
        <p:spPr>
          <a:xfrm>
            <a:off x="8763000" y="3928120"/>
            <a:ext cx="252603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advance-</a:t>
            </a:r>
            <a:r>
              <a:rPr lang="en-US" dirty="0" err="1"/>
              <a:t>ptr</a:t>
            </a:r>
            <a:r>
              <a:rPr lang="en-US" dirty="0"/>
              <a:t>(</a:t>
            </a:r>
            <a:r>
              <a:rPr lang="en-US" dirty="0" err="1"/>
              <a:t>curr</a:t>
            </a:r>
            <a:r>
              <a:rPr lang="en-US" dirty="0"/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6D8170-F81D-4F80-9BE5-59F7451980E0}"/>
              </a:ext>
            </a:extLst>
          </p:cNvPr>
          <p:cNvSpPr/>
          <p:nvPr/>
        </p:nvSpPr>
        <p:spPr>
          <a:xfrm>
            <a:off x="4450080" y="5189220"/>
            <a:ext cx="1908810" cy="6172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2F485-AB2F-41CE-B352-532EFD28FCC4}"/>
              </a:ext>
            </a:extLst>
          </p:cNvPr>
          <p:cNvCxnSpPr>
            <a:cxnSpLocks/>
          </p:cNvCxnSpPr>
          <p:nvPr/>
        </p:nvCxnSpPr>
        <p:spPr>
          <a:xfrm>
            <a:off x="6358890" y="5499626"/>
            <a:ext cx="2426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2093CD-CA43-4A2E-81FB-D7FB950F84E6}"/>
              </a:ext>
            </a:extLst>
          </p:cNvPr>
          <p:cNvSpPr txBox="1"/>
          <p:nvPr/>
        </p:nvSpPr>
        <p:spPr>
          <a:xfrm>
            <a:off x="8763000" y="5254000"/>
            <a:ext cx="25488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link-next(temp, </a:t>
            </a:r>
            <a:r>
              <a:rPr lang="en-US" dirty="0" err="1"/>
              <a:t>curr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169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/>
          </a:bodyPr>
          <a:lstStyle/>
          <a:p>
            <a:r>
              <a:rPr lang="en-US" dirty="0"/>
              <a:t>A program that inserts a node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8593-B338-4D33-A0B7-1F3A3B16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357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838200" y="1267778"/>
            <a:ext cx="3052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Insert(</a:t>
            </a:r>
            <a:r>
              <a:rPr lang="en-US" sz="1600" dirty="0" err="1"/>
              <a:t>target_key</a:t>
            </a:r>
            <a:r>
              <a:rPr lang="en-US" sz="1600" dirty="0"/>
              <a:t>){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prev</a:t>
            </a:r>
            <a:r>
              <a:rPr lang="en-US" sz="1600" dirty="0"/>
              <a:t> := head                                                                                         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head.next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while </a:t>
            </a:r>
            <a:r>
              <a:rPr lang="en-US" sz="1600" dirty="0" err="1"/>
              <a:t>curr.key</a:t>
            </a:r>
            <a:r>
              <a:rPr lang="en-US" sz="1600" dirty="0"/>
              <a:t> &lt; </a:t>
            </a:r>
            <a:r>
              <a:rPr lang="en-US" sz="1600" dirty="0" err="1"/>
              <a:t>target_key</a:t>
            </a:r>
            <a:r>
              <a:rPr lang="en-US" sz="1600" dirty="0"/>
              <a:t>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prev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        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r>
              <a:rPr lang="en-US" sz="1600" dirty="0"/>
              <a:t> </a:t>
            </a:r>
          </a:p>
          <a:p>
            <a:r>
              <a:rPr lang="en-US" sz="1600" dirty="0"/>
              <a:t>      }</a:t>
            </a:r>
          </a:p>
          <a:p>
            <a:endParaRPr lang="en-US" sz="1600" dirty="0"/>
          </a:p>
          <a:p>
            <a:r>
              <a:rPr lang="en-US" sz="1600" dirty="0"/>
              <a:t>    temp := new Node(</a:t>
            </a:r>
            <a:r>
              <a:rPr lang="en-US" sz="1600" dirty="0" err="1"/>
              <a:t>target_key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temp.next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prev.next</a:t>
            </a:r>
            <a:r>
              <a:rPr lang="en-US" sz="1600" dirty="0"/>
              <a:t> := temp 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734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28E3-CABC-4C84-AF54-DA2CEDF9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468B-204D-465C-8343-A73BFED4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Synthesize concurrent data structures  </a:t>
            </a:r>
          </a:p>
          <a:p>
            <a:endParaRPr lang="en-US" dirty="0"/>
          </a:p>
          <a:p>
            <a:r>
              <a:rPr lang="en-US" dirty="0"/>
              <a:t>Necessary step:  Synthesize sequential data structures</a:t>
            </a:r>
          </a:p>
          <a:p>
            <a:endParaRPr lang="en-US" dirty="0"/>
          </a:p>
          <a:p>
            <a:r>
              <a:rPr lang="en-US" dirty="0"/>
              <a:t>Necessary step: Verify sequential data structures</a:t>
            </a:r>
          </a:p>
          <a:p>
            <a:endParaRPr lang="en-US" dirty="0"/>
          </a:p>
          <a:p>
            <a:r>
              <a:rPr lang="en-US" dirty="0"/>
              <a:t>Experiment: Verify sequential linked list</a:t>
            </a:r>
          </a:p>
        </p:txBody>
      </p:sp>
    </p:spTree>
    <p:extLst>
      <p:ext uri="{BB962C8B-B14F-4D97-AF65-F5344CB8AC3E}">
        <p14:creationId xmlns:p14="http://schemas.microsoft.com/office/powerpoint/2010/main" val="59692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/>
          </a:bodyPr>
          <a:lstStyle/>
          <a:p>
            <a:r>
              <a:rPr lang="en-US" dirty="0"/>
              <a:t>A program that inserts a node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8593-B338-4D33-A0B7-1F3A3B16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08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838200" y="1267778"/>
            <a:ext cx="3052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Insert(</a:t>
            </a:r>
            <a:r>
              <a:rPr lang="en-US" sz="1600" dirty="0" err="1"/>
              <a:t>target_key</a:t>
            </a:r>
            <a:r>
              <a:rPr lang="en-US" sz="1600" dirty="0"/>
              <a:t>){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prev</a:t>
            </a:r>
            <a:r>
              <a:rPr lang="en-US" sz="1600" dirty="0"/>
              <a:t> := head                                                                                         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head.next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while </a:t>
            </a:r>
            <a:r>
              <a:rPr lang="en-US" sz="1600" dirty="0" err="1"/>
              <a:t>curr.key</a:t>
            </a:r>
            <a:r>
              <a:rPr lang="en-US" sz="1600" dirty="0"/>
              <a:t> &lt; </a:t>
            </a:r>
            <a:r>
              <a:rPr lang="en-US" sz="1600" dirty="0" err="1"/>
              <a:t>target_key</a:t>
            </a:r>
            <a:r>
              <a:rPr lang="en-US" sz="1600" dirty="0"/>
              <a:t>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prev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        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r>
              <a:rPr lang="en-US" sz="1600" dirty="0"/>
              <a:t> </a:t>
            </a:r>
          </a:p>
          <a:p>
            <a:r>
              <a:rPr lang="en-US" sz="1600" dirty="0"/>
              <a:t>      }</a:t>
            </a:r>
          </a:p>
          <a:p>
            <a:endParaRPr lang="en-US" sz="1600" dirty="0"/>
          </a:p>
          <a:p>
            <a:r>
              <a:rPr lang="en-US" sz="1600" dirty="0"/>
              <a:t>    temp := new Node(</a:t>
            </a:r>
            <a:r>
              <a:rPr lang="en-US" sz="1600" dirty="0" err="1"/>
              <a:t>target_key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temp.next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prev.next</a:t>
            </a:r>
            <a:r>
              <a:rPr lang="en-US" sz="1600" dirty="0"/>
              <a:t> := temp 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DCF21-C0C7-4E76-B7DE-8311C18A202F}"/>
              </a:ext>
            </a:extLst>
          </p:cNvPr>
          <p:cNvSpPr/>
          <p:nvPr/>
        </p:nvSpPr>
        <p:spPr>
          <a:xfrm>
            <a:off x="5239819" y="2790424"/>
            <a:ext cx="964703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F1DEF1-B3E1-4E0B-AC2D-A7EDE040DC4A}"/>
              </a:ext>
            </a:extLst>
          </p:cNvPr>
          <p:cNvCxnSpPr>
            <a:cxnSpLocks/>
          </p:cNvCxnSpPr>
          <p:nvPr/>
        </p:nvCxnSpPr>
        <p:spPr>
          <a:xfrm>
            <a:off x="5860834" y="2790424"/>
            <a:ext cx="0" cy="70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9A25FB9-D970-4C30-BF66-4774967556C7}"/>
              </a:ext>
            </a:extLst>
          </p:cNvPr>
          <p:cNvSpPr/>
          <p:nvPr/>
        </p:nvSpPr>
        <p:spPr>
          <a:xfrm>
            <a:off x="5956612" y="3020615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E943D4-8234-4100-85A9-2CB785970B7D}"/>
              </a:ext>
            </a:extLst>
          </p:cNvPr>
          <p:cNvCxnSpPr>
            <a:cxnSpLocks/>
          </p:cNvCxnSpPr>
          <p:nvPr/>
        </p:nvCxnSpPr>
        <p:spPr>
          <a:xfrm flipV="1">
            <a:off x="6003744" y="3100625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429EBD-3F32-4B04-82D9-D428489BA182}"/>
              </a:ext>
            </a:extLst>
          </p:cNvPr>
          <p:cNvSpPr/>
          <p:nvPr/>
        </p:nvSpPr>
        <p:spPr>
          <a:xfrm>
            <a:off x="7248956" y="2783224"/>
            <a:ext cx="1112814" cy="71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7B53D7-3F4E-4476-AB88-38BF26F91E04}"/>
              </a:ext>
            </a:extLst>
          </p:cNvPr>
          <p:cNvCxnSpPr>
            <a:cxnSpLocks/>
          </p:cNvCxnSpPr>
          <p:nvPr/>
        </p:nvCxnSpPr>
        <p:spPr>
          <a:xfrm>
            <a:off x="8018082" y="2783224"/>
            <a:ext cx="0" cy="71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FD2E150-CE4D-4FDC-8B27-F5964A8A8F5A}"/>
              </a:ext>
            </a:extLst>
          </p:cNvPr>
          <p:cNvSpPr/>
          <p:nvPr/>
        </p:nvSpPr>
        <p:spPr>
          <a:xfrm>
            <a:off x="8113860" y="3020615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D15C02-4121-42C4-AFC3-E998212EECE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0992" y="3105480"/>
            <a:ext cx="1355424" cy="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1AA0FC-7CC7-44D8-A98A-7F5C1E43699C}"/>
              </a:ext>
            </a:extLst>
          </p:cNvPr>
          <p:cNvSpPr/>
          <p:nvPr/>
        </p:nvSpPr>
        <p:spPr>
          <a:xfrm>
            <a:off x="9516416" y="2790424"/>
            <a:ext cx="1112814" cy="693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11E0B-B267-40EF-AF02-331D6DE55DC1}"/>
              </a:ext>
            </a:extLst>
          </p:cNvPr>
          <p:cNvCxnSpPr>
            <a:cxnSpLocks/>
          </p:cNvCxnSpPr>
          <p:nvPr/>
        </p:nvCxnSpPr>
        <p:spPr>
          <a:xfrm>
            <a:off x="10285542" y="2790424"/>
            <a:ext cx="0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AA7332-106B-40D3-AE10-3C8654F773E2}"/>
              </a:ext>
            </a:extLst>
          </p:cNvPr>
          <p:cNvCxnSpPr>
            <a:cxnSpLocks/>
          </p:cNvCxnSpPr>
          <p:nvPr/>
        </p:nvCxnSpPr>
        <p:spPr>
          <a:xfrm>
            <a:off x="10285542" y="2790424"/>
            <a:ext cx="343688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E13FDC-73D6-4F8E-9F54-0FF5E321BD5B}"/>
              </a:ext>
            </a:extLst>
          </p:cNvPr>
          <p:cNvSpPr txBox="1"/>
          <p:nvPr/>
        </p:nvSpPr>
        <p:spPr>
          <a:xfrm>
            <a:off x="5140744" y="2934151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7D92E-7DC9-4E1E-8D5B-A488908A92DD}"/>
              </a:ext>
            </a:extLst>
          </p:cNvPr>
          <p:cNvSpPr txBox="1"/>
          <p:nvPr/>
        </p:nvSpPr>
        <p:spPr>
          <a:xfrm>
            <a:off x="7248956" y="2900271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B259E-2749-438F-A4AA-B0EEBD7A7D1F}"/>
              </a:ext>
            </a:extLst>
          </p:cNvPr>
          <p:cNvSpPr txBox="1"/>
          <p:nvPr/>
        </p:nvSpPr>
        <p:spPr>
          <a:xfrm>
            <a:off x="9462583" y="2869167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F56B7C-FA43-4BD1-BEAF-FACEE41DC26F}"/>
              </a:ext>
            </a:extLst>
          </p:cNvPr>
          <p:cNvSpPr txBox="1"/>
          <p:nvPr/>
        </p:nvSpPr>
        <p:spPr>
          <a:xfrm>
            <a:off x="5209604" y="3590220"/>
            <a:ext cx="136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F51C4-EDD7-440E-8B06-CAD7D41576EB}"/>
              </a:ext>
            </a:extLst>
          </p:cNvPr>
          <p:cNvSpPr txBox="1"/>
          <p:nvPr/>
        </p:nvSpPr>
        <p:spPr>
          <a:xfrm>
            <a:off x="7192032" y="3585946"/>
            <a:ext cx="111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curr</a:t>
            </a:r>
            <a:endParaRPr lang="en-US" sz="28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6A3D3F-C251-44B4-8091-AE182609E963}"/>
              </a:ext>
            </a:extLst>
          </p:cNvPr>
          <p:cNvCxnSpPr/>
          <p:nvPr/>
        </p:nvCxnSpPr>
        <p:spPr>
          <a:xfrm flipV="1">
            <a:off x="5452898" y="3498310"/>
            <a:ext cx="115952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CC2C5-B509-4006-BBAD-EAF9514D983B}"/>
              </a:ext>
            </a:extLst>
          </p:cNvPr>
          <p:cNvCxnSpPr/>
          <p:nvPr/>
        </p:nvCxnSpPr>
        <p:spPr>
          <a:xfrm flipV="1">
            <a:off x="7381024" y="3498310"/>
            <a:ext cx="108066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BDB0C03-1CDF-405B-ABA1-7C8A890765D3}"/>
              </a:ext>
            </a:extLst>
          </p:cNvPr>
          <p:cNvSpPr/>
          <p:nvPr/>
        </p:nvSpPr>
        <p:spPr>
          <a:xfrm>
            <a:off x="748145" y="1673005"/>
            <a:ext cx="2152997" cy="105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B0892-3628-4C68-8F8F-17C4584974DE}"/>
              </a:ext>
            </a:extLst>
          </p:cNvPr>
          <p:cNvSpPr txBox="1"/>
          <p:nvPr/>
        </p:nvSpPr>
        <p:spPr>
          <a:xfrm>
            <a:off x="5765053" y="1673005"/>
            <a:ext cx="439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Target_key</a:t>
            </a:r>
            <a:r>
              <a:rPr lang="en-US" sz="2800" dirty="0"/>
              <a:t> = 6         State = s0</a:t>
            </a:r>
          </a:p>
        </p:txBody>
      </p:sp>
    </p:spTree>
    <p:extLst>
      <p:ext uri="{BB962C8B-B14F-4D97-AF65-F5344CB8AC3E}">
        <p14:creationId xmlns:p14="http://schemas.microsoft.com/office/powerpoint/2010/main" val="83984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/>
          </a:bodyPr>
          <a:lstStyle/>
          <a:p>
            <a:r>
              <a:rPr lang="en-US" dirty="0"/>
              <a:t>A program that inserts a node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8593-B338-4D33-A0B7-1F3A3B16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4789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838200" y="1267778"/>
            <a:ext cx="3052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Insert(</a:t>
            </a:r>
            <a:r>
              <a:rPr lang="en-US" sz="1600" dirty="0" err="1"/>
              <a:t>target_key</a:t>
            </a:r>
            <a:r>
              <a:rPr lang="en-US" sz="1600" dirty="0"/>
              <a:t>){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prev</a:t>
            </a:r>
            <a:r>
              <a:rPr lang="en-US" sz="1600" dirty="0"/>
              <a:t> := head                                                                                         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head.next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while </a:t>
            </a:r>
            <a:r>
              <a:rPr lang="en-US" sz="1600" dirty="0" err="1"/>
              <a:t>curr.key</a:t>
            </a:r>
            <a:r>
              <a:rPr lang="en-US" sz="1600" dirty="0"/>
              <a:t> &lt; </a:t>
            </a:r>
            <a:r>
              <a:rPr lang="en-US" sz="1600" dirty="0" err="1"/>
              <a:t>target_key</a:t>
            </a:r>
            <a:r>
              <a:rPr lang="en-US" sz="1600" dirty="0"/>
              <a:t>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prev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        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r>
              <a:rPr lang="en-US" sz="1600" dirty="0"/>
              <a:t> </a:t>
            </a:r>
          </a:p>
          <a:p>
            <a:r>
              <a:rPr lang="en-US" sz="1600" dirty="0"/>
              <a:t>      }</a:t>
            </a:r>
          </a:p>
          <a:p>
            <a:endParaRPr lang="en-US" sz="1600" dirty="0"/>
          </a:p>
          <a:p>
            <a:r>
              <a:rPr lang="en-US" sz="1600" dirty="0"/>
              <a:t>    temp := new Node(</a:t>
            </a:r>
            <a:r>
              <a:rPr lang="en-US" sz="1600" dirty="0" err="1"/>
              <a:t>target_key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temp.next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prev.next</a:t>
            </a:r>
            <a:r>
              <a:rPr lang="en-US" sz="1600" dirty="0"/>
              <a:t> := temp 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DCF21-C0C7-4E76-B7DE-8311C18A202F}"/>
              </a:ext>
            </a:extLst>
          </p:cNvPr>
          <p:cNvSpPr/>
          <p:nvPr/>
        </p:nvSpPr>
        <p:spPr>
          <a:xfrm>
            <a:off x="5239819" y="2790424"/>
            <a:ext cx="964703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F1DEF1-B3E1-4E0B-AC2D-A7EDE040DC4A}"/>
              </a:ext>
            </a:extLst>
          </p:cNvPr>
          <p:cNvCxnSpPr>
            <a:cxnSpLocks/>
          </p:cNvCxnSpPr>
          <p:nvPr/>
        </p:nvCxnSpPr>
        <p:spPr>
          <a:xfrm>
            <a:off x="5860834" y="2790424"/>
            <a:ext cx="0" cy="70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9A25FB9-D970-4C30-BF66-4774967556C7}"/>
              </a:ext>
            </a:extLst>
          </p:cNvPr>
          <p:cNvSpPr/>
          <p:nvPr/>
        </p:nvSpPr>
        <p:spPr>
          <a:xfrm>
            <a:off x="5956612" y="3020615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E943D4-8234-4100-85A9-2CB785970B7D}"/>
              </a:ext>
            </a:extLst>
          </p:cNvPr>
          <p:cNvCxnSpPr>
            <a:cxnSpLocks/>
          </p:cNvCxnSpPr>
          <p:nvPr/>
        </p:nvCxnSpPr>
        <p:spPr>
          <a:xfrm flipV="1">
            <a:off x="6003744" y="3100625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429EBD-3F32-4B04-82D9-D428489BA182}"/>
              </a:ext>
            </a:extLst>
          </p:cNvPr>
          <p:cNvSpPr/>
          <p:nvPr/>
        </p:nvSpPr>
        <p:spPr>
          <a:xfrm>
            <a:off x="7248956" y="2783224"/>
            <a:ext cx="1112814" cy="71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7B53D7-3F4E-4476-AB88-38BF26F91E04}"/>
              </a:ext>
            </a:extLst>
          </p:cNvPr>
          <p:cNvCxnSpPr>
            <a:cxnSpLocks/>
          </p:cNvCxnSpPr>
          <p:nvPr/>
        </p:nvCxnSpPr>
        <p:spPr>
          <a:xfrm>
            <a:off x="8018082" y="2783224"/>
            <a:ext cx="0" cy="71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FD2E150-CE4D-4FDC-8B27-F5964A8A8F5A}"/>
              </a:ext>
            </a:extLst>
          </p:cNvPr>
          <p:cNvSpPr/>
          <p:nvPr/>
        </p:nvSpPr>
        <p:spPr>
          <a:xfrm>
            <a:off x="8113860" y="3020615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D15C02-4121-42C4-AFC3-E998212EECE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0992" y="3105480"/>
            <a:ext cx="1355424" cy="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1AA0FC-7CC7-44D8-A98A-7F5C1E43699C}"/>
              </a:ext>
            </a:extLst>
          </p:cNvPr>
          <p:cNvSpPr/>
          <p:nvPr/>
        </p:nvSpPr>
        <p:spPr>
          <a:xfrm>
            <a:off x="9516416" y="2790424"/>
            <a:ext cx="1112814" cy="693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11E0B-B267-40EF-AF02-331D6DE55DC1}"/>
              </a:ext>
            </a:extLst>
          </p:cNvPr>
          <p:cNvCxnSpPr>
            <a:cxnSpLocks/>
          </p:cNvCxnSpPr>
          <p:nvPr/>
        </p:nvCxnSpPr>
        <p:spPr>
          <a:xfrm>
            <a:off x="10285542" y="2790424"/>
            <a:ext cx="0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AA7332-106B-40D3-AE10-3C8654F773E2}"/>
              </a:ext>
            </a:extLst>
          </p:cNvPr>
          <p:cNvCxnSpPr>
            <a:cxnSpLocks/>
          </p:cNvCxnSpPr>
          <p:nvPr/>
        </p:nvCxnSpPr>
        <p:spPr>
          <a:xfrm>
            <a:off x="10285542" y="2790424"/>
            <a:ext cx="343688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E13FDC-73D6-4F8E-9F54-0FF5E321BD5B}"/>
              </a:ext>
            </a:extLst>
          </p:cNvPr>
          <p:cNvSpPr txBox="1"/>
          <p:nvPr/>
        </p:nvSpPr>
        <p:spPr>
          <a:xfrm>
            <a:off x="5140744" y="2934151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7D92E-7DC9-4E1E-8D5B-A488908A92DD}"/>
              </a:ext>
            </a:extLst>
          </p:cNvPr>
          <p:cNvSpPr txBox="1"/>
          <p:nvPr/>
        </p:nvSpPr>
        <p:spPr>
          <a:xfrm>
            <a:off x="7248956" y="2900271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B259E-2749-438F-A4AA-B0EEBD7A7D1F}"/>
              </a:ext>
            </a:extLst>
          </p:cNvPr>
          <p:cNvSpPr txBox="1"/>
          <p:nvPr/>
        </p:nvSpPr>
        <p:spPr>
          <a:xfrm>
            <a:off x="9462583" y="2869167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F51C4-EDD7-440E-8B06-CAD7D41576EB}"/>
              </a:ext>
            </a:extLst>
          </p:cNvPr>
          <p:cNvSpPr txBox="1"/>
          <p:nvPr/>
        </p:nvSpPr>
        <p:spPr>
          <a:xfrm>
            <a:off x="6492244" y="3576232"/>
            <a:ext cx="16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/>
              <a:t> </a:t>
            </a:r>
            <a:r>
              <a:rPr lang="en-US" sz="2800" dirty="0" err="1"/>
              <a:t>curr</a:t>
            </a:r>
            <a:endParaRPr lang="en-US" sz="28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CC2C5-B509-4006-BBAD-EAF9514D983B}"/>
              </a:ext>
            </a:extLst>
          </p:cNvPr>
          <p:cNvCxnSpPr/>
          <p:nvPr/>
        </p:nvCxnSpPr>
        <p:spPr>
          <a:xfrm flipV="1">
            <a:off x="7459941" y="3498740"/>
            <a:ext cx="108066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BDB0C03-1CDF-405B-ABA1-7C8A890765D3}"/>
              </a:ext>
            </a:extLst>
          </p:cNvPr>
          <p:cNvSpPr/>
          <p:nvPr/>
        </p:nvSpPr>
        <p:spPr>
          <a:xfrm>
            <a:off x="1562770" y="3180635"/>
            <a:ext cx="2002039" cy="46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29A6DD-24F3-4181-9753-90A1B4D70195}"/>
              </a:ext>
            </a:extLst>
          </p:cNvPr>
          <p:cNvCxnSpPr/>
          <p:nvPr/>
        </p:nvCxnSpPr>
        <p:spPr>
          <a:xfrm flipV="1">
            <a:off x="7159270" y="3518847"/>
            <a:ext cx="108066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63EDEB-3306-4658-AC44-198E918FFA51}"/>
              </a:ext>
            </a:extLst>
          </p:cNvPr>
          <p:cNvSpPr txBox="1"/>
          <p:nvPr/>
        </p:nvSpPr>
        <p:spPr>
          <a:xfrm>
            <a:off x="5765053" y="1673005"/>
            <a:ext cx="439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Target_key</a:t>
            </a:r>
            <a:r>
              <a:rPr lang="en-US" sz="2800" dirty="0"/>
              <a:t> = 6         State = s0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0025C-E657-4DC9-B06F-4256FB8571F9}"/>
              </a:ext>
            </a:extLst>
          </p:cNvPr>
          <p:cNvSpPr txBox="1"/>
          <p:nvPr/>
        </p:nvSpPr>
        <p:spPr>
          <a:xfrm>
            <a:off x="6682969" y="4666890"/>
            <a:ext cx="26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(exec-assign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en-US" dirty="0" err="1"/>
              <a:t>curr</a:t>
            </a:r>
            <a:r>
              <a:rPr lang="en-US" dirty="0"/>
              <a:t> s0)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ACCD6B-9CF4-48EE-8230-0AFC5804FCE2}"/>
              </a:ext>
            </a:extLst>
          </p:cNvPr>
          <p:cNvCxnSpPr/>
          <p:nvPr/>
        </p:nvCxnSpPr>
        <p:spPr>
          <a:xfrm>
            <a:off x="6376835" y="5119349"/>
            <a:ext cx="32824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698F5F1-4B30-4B97-98A4-2F3D8B7B3523}"/>
              </a:ext>
            </a:extLst>
          </p:cNvPr>
          <p:cNvSpPr txBox="1"/>
          <p:nvPr/>
        </p:nvSpPr>
        <p:spPr>
          <a:xfrm>
            <a:off x="6843334" y="5224737"/>
            <a:ext cx="26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(alias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en-US" dirty="0" err="1"/>
              <a:t>curr</a:t>
            </a:r>
            <a:r>
              <a:rPr lang="en-US" dirty="0"/>
              <a:t> s1)</a:t>
            </a:r>
          </a:p>
        </p:txBody>
      </p:sp>
    </p:spTree>
    <p:extLst>
      <p:ext uri="{BB962C8B-B14F-4D97-AF65-F5344CB8AC3E}">
        <p14:creationId xmlns:p14="http://schemas.microsoft.com/office/powerpoint/2010/main" val="500310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/>
          </a:bodyPr>
          <a:lstStyle/>
          <a:p>
            <a:r>
              <a:rPr lang="en-US" dirty="0"/>
              <a:t>A program that inserts a node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8593-B338-4D33-A0B7-1F3A3B1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838200" y="1267778"/>
            <a:ext cx="3052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Insert(</a:t>
            </a:r>
            <a:r>
              <a:rPr lang="en-US" sz="1600" dirty="0" err="1"/>
              <a:t>target_key</a:t>
            </a:r>
            <a:r>
              <a:rPr lang="en-US" sz="1600" dirty="0"/>
              <a:t>){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prev</a:t>
            </a:r>
            <a:r>
              <a:rPr lang="en-US" sz="1600" dirty="0"/>
              <a:t> := head                                                                                         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head.next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while </a:t>
            </a:r>
            <a:r>
              <a:rPr lang="en-US" sz="1600" dirty="0" err="1"/>
              <a:t>curr.key</a:t>
            </a:r>
            <a:r>
              <a:rPr lang="en-US" sz="1600" dirty="0"/>
              <a:t> &lt; </a:t>
            </a:r>
            <a:r>
              <a:rPr lang="en-US" sz="1600" dirty="0" err="1"/>
              <a:t>target_key</a:t>
            </a:r>
            <a:r>
              <a:rPr lang="en-US" sz="1600" dirty="0"/>
              <a:t>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prev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        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r>
              <a:rPr lang="en-US" sz="1600" dirty="0"/>
              <a:t> </a:t>
            </a:r>
          </a:p>
          <a:p>
            <a:r>
              <a:rPr lang="en-US" sz="1600" dirty="0"/>
              <a:t>      }</a:t>
            </a:r>
          </a:p>
          <a:p>
            <a:endParaRPr lang="en-US" sz="1600" dirty="0"/>
          </a:p>
          <a:p>
            <a:r>
              <a:rPr lang="en-US" sz="1600" dirty="0"/>
              <a:t>    temp := new Node(</a:t>
            </a:r>
            <a:r>
              <a:rPr lang="en-US" sz="1600" dirty="0" err="1"/>
              <a:t>target_key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temp.next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prev.next</a:t>
            </a:r>
            <a:r>
              <a:rPr lang="en-US" sz="1600" dirty="0"/>
              <a:t> := temp 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DCF21-C0C7-4E76-B7DE-8311C18A202F}"/>
              </a:ext>
            </a:extLst>
          </p:cNvPr>
          <p:cNvSpPr/>
          <p:nvPr/>
        </p:nvSpPr>
        <p:spPr>
          <a:xfrm>
            <a:off x="5239819" y="2790424"/>
            <a:ext cx="964703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F1DEF1-B3E1-4E0B-AC2D-A7EDE040DC4A}"/>
              </a:ext>
            </a:extLst>
          </p:cNvPr>
          <p:cNvCxnSpPr>
            <a:cxnSpLocks/>
          </p:cNvCxnSpPr>
          <p:nvPr/>
        </p:nvCxnSpPr>
        <p:spPr>
          <a:xfrm>
            <a:off x="5860834" y="2790424"/>
            <a:ext cx="0" cy="70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9A25FB9-D970-4C30-BF66-4774967556C7}"/>
              </a:ext>
            </a:extLst>
          </p:cNvPr>
          <p:cNvSpPr/>
          <p:nvPr/>
        </p:nvSpPr>
        <p:spPr>
          <a:xfrm>
            <a:off x="5956612" y="3020615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E943D4-8234-4100-85A9-2CB785970B7D}"/>
              </a:ext>
            </a:extLst>
          </p:cNvPr>
          <p:cNvCxnSpPr>
            <a:cxnSpLocks/>
          </p:cNvCxnSpPr>
          <p:nvPr/>
        </p:nvCxnSpPr>
        <p:spPr>
          <a:xfrm flipV="1">
            <a:off x="6003744" y="3100625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429EBD-3F32-4B04-82D9-D428489BA182}"/>
              </a:ext>
            </a:extLst>
          </p:cNvPr>
          <p:cNvSpPr/>
          <p:nvPr/>
        </p:nvSpPr>
        <p:spPr>
          <a:xfrm>
            <a:off x="7248956" y="2783224"/>
            <a:ext cx="1112814" cy="71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7B53D7-3F4E-4476-AB88-38BF26F91E04}"/>
              </a:ext>
            </a:extLst>
          </p:cNvPr>
          <p:cNvCxnSpPr>
            <a:cxnSpLocks/>
          </p:cNvCxnSpPr>
          <p:nvPr/>
        </p:nvCxnSpPr>
        <p:spPr>
          <a:xfrm>
            <a:off x="8018082" y="2783224"/>
            <a:ext cx="0" cy="71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FD2E150-CE4D-4FDC-8B27-F5964A8A8F5A}"/>
              </a:ext>
            </a:extLst>
          </p:cNvPr>
          <p:cNvSpPr/>
          <p:nvPr/>
        </p:nvSpPr>
        <p:spPr>
          <a:xfrm>
            <a:off x="8113860" y="3020615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D15C02-4121-42C4-AFC3-E998212EECE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0992" y="3105480"/>
            <a:ext cx="1355424" cy="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1AA0FC-7CC7-44D8-A98A-7F5C1E43699C}"/>
              </a:ext>
            </a:extLst>
          </p:cNvPr>
          <p:cNvSpPr/>
          <p:nvPr/>
        </p:nvSpPr>
        <p:spPr>
          <a:xfrm>
            <a:off x="9516416" y="2790424"/>
            <a:ext cx="1112814" cy="693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11E0B-B267-40EF-AF02-331D6DE55DC1}"/>
              </a:ext>
            </a:extLst>
          </p:cNvPr>
          <p:cNvCxnSpPr>
            <a:cxnSpLocks/>
          </p:cNvCxnSpPr>
          <p:nvPr/>
        </p:nvCxnSpPr>
        <p:spPr>
          <a:xfrm>
            <a:off x="10285542" y="2790424"/>
            <a:ext cx="0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AA7332-106B-40D3-AE10-3C8654F773E2}"/>
              </a:ext>
            </a:extLst>
          </p:cNvPr>
          <p:cNvCxnSpPr>
            <a:cxnSpLocks/>
          </p:cNvCxnSpPr>
          <p:nvPr/>
        </p:nvCxnSpPr>
        <p:spPr>
          <a:xfrm>
            <a:off x="10285542" y="2790424"/>
            <a:ext cx="343688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E13FDC-73D6-4F8E-9F54-0FF5E321BD5B}"/>
              </a:ext>
            </a:extLst>
          </p:cNvPr>
          <p:cNvSpPr txBox="1"/>
          <p:nvPr/>
        </p:nvSpPr>
        <p:spPr>
          <a:xfrm>
            <a:off x="5140744" y="2934151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7D92E-7DC9-4E1E-8D5B-A488908A92DD}"/>
              </a:ext>
            </a:extLst>
          </p:cNvPr>
          <p:cNvSpPr txBox="1"/>
          <p:nvPr/>
        </p:nvSpPr>
        <p:spPr>
          <a:xfrm>
            <a:off x="7248956" y="2900271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B259E-2749-438F-A4AA-B0EEBD7A7D1F}"/>
              </a:ext>
            </a:extLst>
          </p:cNvPr>
          <p:cNvSpPr txBox="1"/>
          <p:nvPr/>
        </p:nvSpPr>
        <p:spPr>
          <a:xfrm>
            <a:off x="9462583" y="2869167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F51C4-EDD7-440E-8B06-CAD7D41576EB}"/>
              </a:ext>
            </a:extLst>
          </p:cNvPr>
          <p:cNvSpPr txBox="1"/>
          <p:nvPr/>
        </p:nvSpPr>
        <p:spPr>
          <a:xfrm>
            <a:off x="6492244" y="3576232"/>
            <a:ext cx="16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/>
              <a:t>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CC2C5-B509-4006-BBAD-EAF9514D983B}"/>
              </a:ext>
            </a:extLst>
          </p:cNvPr>
          <p:cNvCxnSpPr/>
          <p:nvPr/>
        </p:nvCxnSpPr>
        <p:spPr>
          <a:xfrm flipV="1">
            <a:off x="9632387" y="3504785"/>
            <a:ext cx="108066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BDB0C03-1CDF-405B-ABA1-7C8A890765D3}"/>
              </a:ext>
            </a:extLst>
          </p:cNvPr>
          <p:cNvSpPr/>
          <p:nvPr/>
        </p:nvSpPr>
        <p:spPr>
          <a:xfrm>
            <a:off x="1561991" y="3630800"/>
            <a:ext cx="2002039" cy="46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29A6DD-24F3-4181-9753-90A1B4D70195}"/>
              </a:ext>
            </a:extLst>
          </p:cNvPr>
          <p:cNvCxnSpPr/>
          <p:nvPr/>
        </p:nvCxnSpPr>
        <p:spPr>
          <a:xfrm flipV="1">
            <a:off x="7159270" y="3518847"/>
            <a:ext cx="108066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63EDEB-3306-4658-AC44-198E918FFA51}"/>
              </a:ext>
            </a:extLst>
          </p:cNvPr>
          <p:cNvSpPr txBox="1"/>
          <p:nvPr/>
        </p:nvSpPr>
        <p:spPr>
          <a:xfrm>
            <a:off x="5765053" y="1673005"/>
            <a:ext cx="439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Target_key</a:t>
            </a:r>
            <a:r>
              <a:rPr lang="en-US" sz="2800" dirty="0"/>
              <a:t> = 6         State = s2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1E2FC2-5DCA-414D-B9E5-6DDB3DC5D5BE}"/>
              </a:ext>
            </a:extLst>
          </p:cNvPr>
          <p:cNvSpPr txBox="1"/>
          <p:nvPr/>
        </p:nvSpPr>
        <p:spPr>
          <a:xfrm>
            <a:off x="9094208" y="3571190"/>
            <a:ext cx="16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curr</a:t>
            </a:r>
            <a:r>
              <a:rPr lang="en-US" sz="28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EDD7B-9ED1-4743-A9E5-201CFECE1565}"/>
              </a:ext>
            </a:extLst>
          </p:cNvPr>
          <p:cNvSpPr txBox="1"/>
          <p:nvPr/>
        </p:nvSpPr>
        <p:spPr>
          <a:xfrm>
            <a:off x="5784557" y="4658612"/>
            <a:ext cx="450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(advance-</a:t>
            </a:r>
            <a:r>
              <a:rPr lang="en-US" dirty="0" err="1"/>
              <a:t>ptr</a:t>
            </a:r>
            <a:r>
              <a:rPr lang="en-US" dirty="0"/>
              <a:t>  </a:t>
            </a:r>
            <a:r>
              <a:rPr lang="en-US" dirty="0" err="1"/>
              <a:t>curr</a:t>
            </a:r>
            <a:r>
              <a:rPr lang="en-US" dirty="0"/>
              <a:t> s1)          (alias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en-US" dirty="0" err="1"/>
              <a:t>curr</a:t>
            </a:r>
            <a:r>
              <a:rPr lang="en-US" dirty="0"/>
              <a:t> s1)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688ADC-D889-4F6F-A5CF-B8156A829748}"/>
              </a:ext>
            </a:extLst>
          </p:cNvPr>
          <p:cNvCxnSpPr>
            <a:cxnSpLocks/>
          </p:cNvCxnSpPr>
          <p:nvPr/>
        </p:nvCxnSpPr>
        <p:spPr>
          <a:xfrm>
            <a:off x="5860834" y="5119349"/>
            <a:ext cx="42973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55DC6E-DC92-46E6-8FBF-0B38E87D56AA}"/>
              </a:ext>
            </a:extLst>
          </p:cNvPr>
          <p:cNvSpPr txBox="1"/>
          <p:nvPr/>
        </p:nvSpPr>
        <p:spPr>
          <a:xfrm>
            <a:off x="6843334" y="5224737"/>
            <a:ext cx="26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(next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en-US" dirty="0" err="1"/>
              <a:t>curr</a:t>
            </a:r>
            <a:r>
              <a:rPr lang="en-US" dirty="0"/>
              <a:t> s2)</a:t>
            </a:r>
          </a:p>
        </p:txBody>
      </p:sp>
    </p:spTree>
    <p:extLst>
      <p:ext uri="{BB962C8B-B14F-4D97-AF65-F5344CB8AC3E}">
        <p14:creationId xmlns:p14="http://schemas.microsoft.com/office/powerpoint/2010/main" val="2787713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/>
          </a:bodyPr>
          <a:lstStyle/>
          <a:p>
            <a:r>
              <a:rPr lang="en-US" dirty="0"/>
              <a:t>A program that inserts a node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8593-B338-4D33-A0B7-1F3A3B16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67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838200" y="1267778"/>
            <a:ext cx="3052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Insert(</a:t>
            </a:r>
            <a:r>
              <a:rPr lang="en-US" sz="1600" dirty="0" err="1"/>
              <a:t>target_key</a:t>
            </a:r>
            <a:r>
              <a:rPr lang="en-US" sz="1600" dirty="0"/>
              <a:t>){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prev</a:t>
            </a:r>
            <a:r>
              <a:rPr lang="en-US" sz="1600" dirty="0"/>
              <a:t> := head                                                                                         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head.next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while </a:t>
            </a:r>
            <a:r>
              <a:rPr lang="en-US" sz="1600" dirty="0" err="1"/>
              <a:t>curr.key</a:t>
            </a:r>
            <a:r>
              <a:rPr lang="en-US" sz="1600" dirty="0"/>
              <a:t> &lt; </a:t>
            </a:r>
            <a:r>
              <a:rPr lang="en-US" sz="1600" dirty="0" err="1"/>
              <a:t>target_key</a:t>
            </a:r>
            <a:r>
              <a:rPr lang="en-US" sz="1600" dirty="0"/>
              <a:t>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prev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        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r>
              <a:rPr lang="en-US" sz="1600" dirty="0"/>
              <a:t> </a:t>
            </a:r>
          </a:p>
          <a:p>
            <a:r>
              <a:rPr lang="en-US" sz="1600" dirty="0"/>
              <a:t>      }</a:t>
            </a:r>
          </a:p>
          <a:p>
            <a:endParaRPr lang="en-US" sz="1600" dirty="0"/>
          </a:p>
          <a:p>
            <a:r>
              <a:rPr lang="en-US" sz="1600" dirty="0"/>
              <a:t>    temp := new Node(</a:t>
            </a:r>
            <a:r>
              <a:rPr lang="en-US" sz="1600" dirty="0" err="1"/>
              <a:t>target_key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temp.next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prev.next</a:t>
            </a:r>
            <a:r>
              <a:rPr lang="en-US" sz="1600" dirty="0"/>
              <a:t> := temp 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DCF21-C0C7-4E76-B7DE-8311C18A202F}"/>
              </a:ext>
            </a:extLst>
          </p:cNvPr>
          <p:cNvSpPr/>
          <p:nvPr/>
        </p:nvSpPr>
        <p:spPr>
          <a:xfrm>
            <a:off x="5239819" y="2790424"/>
            <a:ext cx="964703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F1DEF1-B3E1-4E0B-AC2D-A7EDE040DC4A}"/>
              </a:ext>
            </a:extLst>
          </p:cNvPr>
          <p:cNvCxnSpPr>
            <a:cxnSpLocks/>
          </p:cNvCxnSpPr>
          <p:nvPr/>
        </p:nvCxnSpPr>
        <p:spPr>
          <a:xfrm>
            <a:off x="5860834" y="2790424"/>
            <a:ext cx="0" cy="70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9A25FB9-D970-4C30-BF66-4774967556C7}"/>
              </a:ext>
            </a:extLst>
          </p:cNvPr>
          <p:cNvSpPr/>
          <p:nvPr/>
        </p:nvSpPr>
        <p:spPr>
          <a:xfrm>
            <a:off x="5956612" y="3020615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E943D4-8234-4100-85A9-2CB785970B7D}"/>
              </a:ext>
            </a:extLst>
          </p:cNvPr>
          <p:cNvCxnSpPr>
            <a:cxnSpLocks/>
          </p:cNvCxnSpPr>
          <p:nvPr/>
        </p:nvCxnSpPr>
        <p:spPr>
          <a:xfrm flipV="1">
            <a:off x="6003744" y="3100625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429EBD-3F32-4B04-82D9-D428489BA182}"/>
              </a:ext>
            </a:extLst>
          </p:cNvPr>
          <p:cNvSpPr/>
          <p:nvPr/>
        </p:nvSpPr>
        <p:spPr>
          <a:xfrm>
            <a:off x="7248956" y="2783224"/>
            <a:ext cx="1112814" cy="71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7B53D7-3F4E-4476-AB88-38BF26F91E04}"/>
              </a:ext>
            </a:extLst>
          </p:cNvPr>
          <p:cNvCxnSpPr>
            <a:cxnSpLocks/>
          </p:cNvCxnSpPr>
          <p:nvPr/>
        </p:nvCxnSpPr>
        <p:spPr>
          <a:xfrm>
            <a:off x="8018082" y="2783224"/>
            <a:ext cx="0" cy="71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FD2E150-CE4D-4FDC-8B27-F5964A8A8F5A}"/>
              </a:ext>
            </a:extLst>
          </p:cNvPr>
          <p:cNvSpPr/>
          <p:nvPr/>
        </p:nvSpPr>
        <p:spPr>
          <a:xfrm>
            <a:off x="8113860" y="3020615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D15C02-4121-42C4-AFC3-E998212EECE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0992" y="3105480"/>
            <a:ext cx="1355424" cy="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1AA0FC-7CC7-44D8-A98A-7F5C1E43699C}"/>
              </a:ext>
            </a:extLst>
          </p:cNvPr>
          <p:cNvSpPr/>
          <p:nvPr/>
        </p:nvSpPr>
        <p:spPr>
          <a:xfrm>
            <a:off x="9516416" y="2790424"/>
            <a:ext cx="1112814" cy="693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11E0B-B267-40EF-AF02-331D6DE55DC1}"/>
              </a:ext>
            </a:extLst>
          </p:cNvPr>
          <p:cNvCxnSpPr>
            <a:cxnSpLocks/>
          </p:cNvCxnSpPr>
          <p:nvPr/>
        </p:nvCxnSpPr>
        <p:spPr>
          <a:xfrm>
            <a:off x="10285542" y="2790424"/>
            <a:ext cx="0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AA7332-106B-40D3-AE10-3C8654F773E2}"/>
              </a:ext>
            </a:extLst>
          </p:cNvPr>
          <p:cNvCxnSpPr>
            <a:cxnSpLocks/>
          </p:cNvCxnSpPr>
          <p:nvPr/>
        </p:nvCxnSpPr>
        <p:spPr>
          <a:xfrm>
            <a:off x="10285542" y="2790424"/>
            <a:ext cx="343688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E13FDC-73D6-4F8E-9F54-0FF5E321BD5B}"/>
              </a:ext>
            </a:extLst>
          </p:cNvPr>
          <p:cNvSpPr txBox="1"/>
          <p:nvPr/>
        </p:nvSpPr>
        <p:spPr>
          <a:xfrm>
            <a:off x="5140744" y="2934151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7D92E-7DC9-4E1E-8D5B-A488908A92DD}"/>
              </a:ext>
            </a:extLst>
          </p:cNvPr>
          <p:cNvSpPr txBox="1"/>
          <p:nvPr/>
        </p:nvSpPr>
        <p:spPr>
          <a:xfrm>
            <a:off x="7248956" y="2900271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B259E-2749-438F-A4AA-B0EEBD7A7D1F}"/>
              </a:ext>
            </a:extLst>
          </p:cNvPr>
          <p:cNvSpPr txBox="1"/>
          <p:nvPr/>
        </p:nvSpPr>
        <p:spPr>
          <a:xfrm>
            <a:off x="9462583" y="2869167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F51C4-EDD7-440E-8B06-CAD7D41576EB}"/>
              </a:ext>
            </a:extLst>
          </p:cNvPr>
          <p:cNvSpPr txBox="1"/>
          <p:nvPr/>
        </p:nvSpPr>
        <p:spPr>
          <a:xfrm>
            <a:off x="6492244" y="3576232"/>
            <a:ext cx="16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/>
              <a:t>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CC2C5-B509-4006-BBAD-EAF9514D983B}"/>
              </a:ext>
            </a:extLst>
          </p:cNvPr>
          <p:cNvCxnSpPr/>
          <p:nvPr/>
        </p:nvCxnSpPr>
        <p:spPr>
          <a:xfrm flipV="1">
            <a:off x="9632387" y="3504785"/>
            <a:ext cx="108066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BDB0C03-1CDF-405B-ABA1-7C8A890765D3}"/>
              </a:ext>
            </a:extLst>
          </p:cNvPr>
          <p:cNvSpPr/>
          <p:nvPr/>
        </p:nvSpPr>
        <p:spPr>
          <a:xfrm>
            <a:off x="1038289" y="4403884"/>
            <a:ext cx="2851991" cy="46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29A6DD-24F3-4181-9753-90A1B4D70195}"/>
              </a:ext>
            </a:extLst>
          </p:cNvPr>
          <p:cNvCxnSpPr/>
          <p:nvPr/>
        </p:nvCxnSpPr>
        <p:spPr>
          <a:xfrm flipV="1">
            <a:off x="7159270" y="3518847"/>
            <a:ext cx="108066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63EDEB-3306-4658-AC44-198E918FFA51}"/>
              </a:ext>
            </a:extLst>
          </p:cNvPr>
          <p:cNvSpPr txBox="1"/>
          <p:nvPr/>
        </p:nvSpPr>
        <p:spPr>
          <a:xfrm>
            <a:off x="5765053" y="1673005"/>
            <a:ext cx="439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Target_key</a:t>
            </a:r>
            <a:r>
              <a:rPr lang="en-US" sz="2800" dirty="0"/>
              <a:t> = 6         State = s2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1E2FC2-5DCA-414D-B9E5-6DDB3DC5D5BE}"/>
              </a:ext>
            </a:extLst>
          </p:cNvPr>
          <p:cNvSpPr txBox="1"/>
          <p:nvPr/>
        </p:nvSpPr>
        <p:spPr>
          <a:xfrm>
            <a:off x="9094208" y="3571190"/>
            <a:ext cx="16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curr</a:t>
            </a:r>
            <a:r>
              <a:rPr lang="en-US" sz="2800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DF0D3-F5FA-4FC7-B627-5FAD48E7E5FF}"/>
              </a:ext>
            </a:extLst>
          </p:cNvPr>
          <p:cNvSpPr/>
          <p:nvPr/>
        </p:nvSpPr>
        <p:spPr>
          <a:xfrm>
            <a:off x="7003208" y="4657299"/>
            <a:ext cx="964703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90C4F5-9C36-49F9-9AC5-1017275C8CCE}"/>
              </a:ext>
            </a:extLst>
          </p:cNvPr>
          <p:cNvCxnSpPr>
            <a:cxnSpLocks/>
          </p:cNvCxnSpPr>
          <p:nvPr/>
        </p:nvCxnSpPr>
        <p:spPr>
          <a:xfrm>
            <a:off x="7617915" y="4671997"/>
            <a:ext cx="343688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4445EB-F119-4141-8591-13E0BC907719}"/>
              </a:ext>
            </a:extLst>
          </p:cNvPr>
          <p:cNvCxnSpPr>
            <a:cxnSpLocks/>
          </p:cNvCxnSpPr>
          <p:nvPr/>
        </p:nvCxnSpPr>
        <p:spPr>
          <a:xfrm>
            <a:off x="7615072" y="4671997"/>
            <a:ext cx="0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DA042E-C9A0-413E-9935-DC365C592AFF}"/>
              </a:ext>
            </a:extLst>
          </p:cNvPr>
          <p:cNvSpPr txBox="1"/>
          <p:nvPr/>
        </p:nvSpPr>
        <p:spPr>
          <a:xfrm>
            <a:off x="6778938" y="5472409"/>
            <a:ext cx="16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temp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CA633F-5E51-42AF-A58F-003FBA1DE89F}"/>
              </a:ext>
            </a:extLst>
          </p:cNvPr>
          <p:cNvCxnSpPr/>
          <p:nvPr/>
        </p:nvCxnSpPr>
        <p:spPr>
          <a:xfrm flipV="1">
            <a:off x="7137851" y="5355884"/>
            <a:ext cx="108066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00E0C9-67CA-415F-A570-572303A4B0E5}"/>
              </a:ext>
            </a:extLst>
          </p:cNvPr>
          <p:cNvSpPr txBox="1"/>
          <p:nvPr/>
        </p:nvSpPr>
        <p:spPr>
          <a:xfrm>
            <a:off x="6989342" y="480879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D38AB2-BC3A-4EEB-AD50-064E36CCDF26}"/>
              </a:ext>
            </a:extLst>
          </p:cNvPr>
          <p:cNvSpPr txBox="1"/>
          <p:nvPr/>
        </p:nvSpPr>
        <p:spPr>
          <a:xfrm>
            <a:off x="8483485" y="4805218"/>
            <a:ext cx="3070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(= (key temp s2) </a:t>
            </a:r>
            <a:r>
              <a:rPr lang="en-US" dirty="0" err="1"/>
              <a:t>target_key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(not (reachable temp s2))</a:t>
            </a:r>
          </a:p>
          <a:p>
            <a:r>
              <a:rPr lang="en-US" dirty="0"/>
              <a:t>(not (connected temp s2))</a:t>
            </a:r>
          </a:p>
          <a:p>
            <a:r>
              <a:rPr lang="en-US" dirty="0"/>
              <a:t>(not (admissible temp s2))</a:t>
            </a:r>
          </a:p>
        </p:txBody>
      </p:sp>
    </p:spTree>
    <p:extLst>
      <p:ext uri="{BB962C8B-B14F-4D97-AF65-F5344CB8AC3E}">
        <p14:creationId xmlns:p14="http://schemas.microsoft.com/office/powerpoint/2010/main" val="3692660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/>
          </a:bodyPr>
          <a:lstStyle/>
          <a:p>
            <a:r>
              <a:rPr lang="en-US" dirty="0"/>
              <a:t>A program that inserts a node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8593-B338-4D33-A0B7-1F3A3B1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838200" y="1267778"/>
            <a:ext cx="3052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Insert(</a:t>
            </a:r>
            <a:r>
              <a:rPr lang="en-US" sz="1600" dirty="0" err="1"/>
              <a:t>target_key</a:t>
            </a:r>
            <a:r>
              <a:rPr lang="en-US" sz="1600" dirty="0"/>
              <a:t>){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prev</a:t>
            </a:r>
            <a:r>
              <a:rPr lang="en-US" sz="1600" dirty="0"/>
              <a:t> := head                                                                                         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head.next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while </a:t>
            </a:r>
            <a:r>
              <a:rPr lang="en-US" sz="1600" dirty="0" err="1"/>
              <a:t>curr.key</a:t>
            </a:r>
            <a:r>
              <a:rPr lang="en-US" sz="1600" dirty="0"/>
              <a:t> &lt; </a:t>
            </a:r>
            <a:r>
              <a:rPr lang="en-US" sz="1600" dirty="0" err="1"/>
              <a:t>target_key</a:t>
            </a:r>
            <a:r>
              <a:rPr lang="en-US" sz="1600" dirty="0"/>
              <a:t>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prev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        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r>
              <a:rPr lang="en-US" sz="1600" dirty="0"/>
              <a:t> </a:t>
            </a:r>
          </a:p>
          <a:p>
            <a:r>
              <a:rPr lang="en-US" sz="1600" dirty="0"/>
              <a:t>      }</a:t>
            </a:r>
          </a:p>
          <a:p>
            <a:endParaRPr lang="en-US" sz="1600" dirty="0"/>
          </a:p>
          <a:p>
            <a:r>
              <a:rPr lang="en-US" sz="1600" dirty="0"/>
              <a:t>    temp := new Node(</a:t>
            </a:r>
            <a:r>
              <a:rPr lang="en-US" sz="1600" dirty="0" err="1"/>
              <a:t>target_key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temp.next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prev.next</a:t>
            </a:r>
            <a:r>
              <a:rPr lang="en-US" sz="1600" dirty="0"/>
              <a:t> := temp 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DCF21-C0C7-4E76-B7DE-8311C18A202F}"/>
              </a:ext>
            </a:extLst>
          </p:cNvPr>
          <p:cNvSpPr/>
          <p:nvPr/>
        </p:nvSpPr>
        <p:spPr>
          <a:xfrm>
            <a:off x="5239819" y="2790424"/>
            <a:ext cx="964703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F1DEF1-B3E1-4E0B-AC2D-A7EDE040DC4A}"/>
              </a:ext>
            </a:extLst>
          </p:cNvPr>
          <p:cNvCxnSpPr>
            <a:cxnSpLocks/>
          </p:cNvCxnSpPr>
          <p:nvPr/>
        </p:nvCxnSpPr>
        <p:spPr>
          <a:xfrm>
            <a:off x="5860834" y="2790424"/>
            <a:ext cx="0" cy="70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9A25FB9-D970-4C30-BF66-4774967556C7}"/>
              </a:ext>
            </a:extLst>
          </p:cNvPr>
          <p:cNvSpPr/>
          <p:nvPr/>
        </p:nvSpPr>
        <p:spPr>
          <a:xfrm>
            <a:off x="5956612" y="3020615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E943D4-8234-4100-85A9-2CB785970B7D}"/>
              </a:ext>
            </a:extLst>
          </p:cNvPr>
          <p:cNvCxnSpPr>
            <a:cxnSpLocks/>
          </p:cNvCxnSpPr>
          <p:nvPr/>
        </p:nvCxnSpPr>
        <p:spPr>
          <a:xfrm flipV="1">
            <a:off x="6003744" y="3100625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429EBD-3F32-4B04-82D9-D428489BA182}"/>
              </a:ext>
            </a:extLst>
          </p:cNvPr>
          <p:cNvSpPr/>
          <p:nvPr/>
        </p:nvSpPr>
        <p:spPr>
          <a:xfrm>
            <a:off x="7248956" y="2783224"/>
            <a:ext cx="1112814" cy="71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7B53D7-3F4E-4476-AB88-38BF26F91E04}"/>
              </a:ext>
            </a:extLst>
          </p:cNvPr>
          <p:cNvCxnSpPr>
            <a:cxnSpLocks/>
          </p:cNvCxnSpPr>
          <p:nvPr/>
        </p:nvCxnSpPr>
        <p:spPr>
          <a:xfrm>
            <a:off x="8018082" y="2783224"/>
            <a:ext cx="0" cy="71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FD2E150-CE4D-4FDC-8B27-F5964A8A8F5A}"/>
              </a:ext>
            </a:extLst>
          </p:cNvPr>
          <p:cNvSpPr/>
          <p:nvPr/>
        </p:nvSpPr>
        <p:spPr>
          <a:xfrm>
            <a:off x="8113860" y="3020615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D15C02-4121-42C4-AFC3-E998212EECE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0992" y="3105480"/>
            <a:ext cx="1355424" cy="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1AA0FC-7CC7-44D8-A98A-7F5C1E43699C}"/>
              </a:ext>
            </a:extLst>
          </p:cNvPr>
          <p:cNvSpPr/>
          <p:nvPr/>
        </p:nvSpPr>
        <p:spPr>
          <a:xfrm>
            <a:off x="9516416" y="2790424"/>
            <a:ext cx="1112814" cy="693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11E0B-B267-40EF-AF02-331D6DE55DC1}"/>
              </a:ext>
            </a:extLst>
          </p:cNvPr>
          <p:cNvCxnSpPr>
            <a:cxnSpLocks/>
          </p:cNvCxnSpPr>
          <p:nvPr/>
        </p:nvCxnSpPr>
        <p:spPr>
          <a:xfrm>
            <a:off x="10285542" y="2790424"/>
            <a:ext cx="0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AA7332-106B-40D3-AE10-3C8654F773E2}"/>
              </a:ext>
            </a:extLst>
          </p:cNvPr>
          <p:cNvCxnSpPr>
            <a:cxnSpLocks/>
          </p:cNvCxnSpPr>
          <p:nvPr/>
        </p:nvCxnSpPr>
        <p:spPr>
          <a:xfrm>
            <a:off x="10285542" y="2790424"/>
            <a:ext cx="343688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E13FDC-73D6-4F8E-9F54-0FF5E321BD5B}"/>
              </a:ext>
            </a:extLst>
          </p:cNvPr>
          <p:cNvSpPr txBox="1"/>
          <p:nvPr/>
        </p:nvSpPr>
        <p:spPr>
          <a:xfrm>
            <a:off x="5140744" y="2934151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7D92E-7DC9-4E1E-8D5B-A488908A92DD}"/>
              </a:ext>
            </a:extLst>
          </p:cNvPr>
          <p:cNvSpPr txBox="1"/>
          <p:nvPr/>
        </p:nvSpPr>
        <p:spPr>
          <a:xfrm>
            <a:off x="7248956" y="2900271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B259E-2749-438F-A4AA-B0EEBD7A7D1F}"/>
              </a:ext>
            </a:extLst>
          </p:cNvPr>
          <p:cNvSpPr txBox="1"/>
          <p:nvPr/>
        </p:nvSpPr>
        <p:spPr>
          <a:xfrm>
            <a:off x="9462583" y="2869167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F51C4-EDD7-440E-8B06-CAD7D41576EB}"/>
              </a:ext>
            </a:extLst>
          </p:cNvPr>
          <p:cNvSpPr txBox="1"/>
          <p:nvPr/>
        </p:nvSpPr>
        <p:spPr>
          <a:xfrm>
            <a:off x="6492244" y="3576232"/>
            <a:ext cx="16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/>
              <a:t>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CC2C5-B509-4006-BBAD-EAF9514D983B}"/>
              </a:ext>
            </a:extLst>
          </p:cNvPr>
          <p:cNvCxnSpPr/>
          <p:nvPr/>
        </p:nvCxnSpPr>
        <p:spPr>
          <a:xfrm flipV="1">
            <a:off x="9632387" y="3504785"/>
            <a:ext cx="108066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BDB0C03-1CDF-405B-ABA1-7C8A890765D3}"/>
              </a:ext>
            </a:extLst>
          </p:cNvPr>
          <p:cNvSpPr/>
          <p:nvPr/>
        </p:nvSpPr>
        <p:spPr>
          <a:xfrm>
            <a:off x="913276" y="4887232"/>
            <a:ext cx="2851991" cy="46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29A6DD-24F3-4181-9753-90A1B4D70195}"/>
              </a:ext>
            </a:extLst>
          </p:cNvPr>
          <p:cNvCxnSpPr/>
          <p:nvPr/>
        </p:nvCxnSpPr>
        <p:spPr>
          <a:xfrm flipV="1">
            <a:off x="7159270" y="3518847"/>
            <a:ext cx="108066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63EDEB-3306-4658-AC44-198E918FFA51}"/>
              </a:ext>
            </a:extLst>
          </p:cNvPr>
          <p:cNvSpPr txBox="1"/>
          <p:nvPr/>
        </p:nvSpPr>
        <p:spPr>
          <a:xfrm>
            <a:off x="5765053" y="1673005"/>
            <a:ext cx="439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Target_key</a:t>
            </a:r>
            <a:r>
              <a:rPr lang="en-US" sz="2800" dirty="0"/>
              <a:t> = 6         State = s3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1E2FC2-5DCA-414D-B9E5-6DDB3DC5D5BE}"/>
              </a:ext>
            </a:extLst>
          </p:cNvPr>
          <p:cNvSpPr txBox="1"/>
          <p:nvPr/>
        </p:nvSpPr>
        <p:spPr>
          <a:xfrm>
            <a:off x="9094208" y="3571190"/>
            <a:ext cx="16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curr</a:t>
            </a:r>
            <a:r>
              <a:rPr lang="en-US" sz="2800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DF0D3-F5FA-4FC7-B627-5FAD48E7E5FF}"/>
              </a:ext>
            </a:extLst>
          </p:cNvPr>
          <p:cNvSpPr/>
          <p:nvPr/>
        </p:nvSpPr>
        <p:spPr>
          <a:xfrm>
            <a:off x="7003208" y="4657299"/>
            <a:ext cx="964703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4445EB-F119-4141-8591-13E0BC907719}"/>
              </a:ext>
            </a:extLst>
          </p:cNvPr>
          <p:cNvCxnSpPr>
            <a:cxnSpLocks/>
          </p:cNvCxnSpPr>
          <p:nvPr/>
        </p:nvCxnSpPr>
        <p:spPr>
          <a:xfrm>
            <a:off x="7615072" y="4671997"/>
            <a:ext cx="0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DA042E-C9A0-413E-9935-DC365C592AFF}"/>
              </a:ext>
            </a:extLst>
          </p:cNvPr>
          <p:cNvSpPr txBox="1"/>
          <p:nvPr/>
        </p:nvSpPr>
        <p:spPr>
          <a:xfrm>
            <a:off x="6778938" y="5472409"/>
            <a:ext cx="16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temp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CA633F-5E51-42AF-A58F-003FBA1DE89F}"/>
              </a:ext>
            </a:extLst>
          </p:cNvPr>
          <p:cNvCxnSpPr/>
          <p:nvPr/>
        </p:nvCxnSpPr>
        <p:spPr>
          <a:xfrm flipV="1">
            <a:off x="7137851" y="5355884"/>
            <a:ext cx="108066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00E0C9-67CA-415F-A570-572303A4B0E5}"/>
              </a:ext>
            </a:extLst>
          </p:cNvPr>
          <p:cNvSpPr txBox="1"/>
          <p:nvPr/>
        </p:nvSpPr>
        <p:spPr>
          <a:xfrm>
            <a:off x="6989342" y="480879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6B376C-059D-48D8-A84D-995F0B1D8B47}"/>
              </a:ext>
            </a:extLst>
          </p:cNvPr>
          <p:cNvSpPr/>
          <p:nvPr/>
        </p:nvSpPr>
        <p:spPr>
          <a:xfrm>
            <a:off x="7705680" y="4911660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9708DD6-6F1F-47E8-B60B-0FADCA033A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06101" y="3339456"/>
            <a:ext cx="1716516" cy="1704115"/>
          </a:xfrm>
          <a:prstGeom prst="curvedConnector3">
            <a:avLst>
              <a:gd name="adj1" fmla="val 69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D303392-F70E-453F-9BED-D75E9A335029}"/>
              </a:ext>
            </a:extLst>
          </p:cNvPr>
          <p:cNvSpPr txBox="1"/>
          <p:nvPr/>
        </p:nvSpPr>
        <p:spPr>
          <a:xfrm>
            <a:off x="8643698" y="4578414"/>
            <a:ext cx="26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(link-next temp </a:t>
            </a:r>
            <a:r>
              <a:rPr lang="en-US" dirty="0" err="1"/>
              <a:t>curr</a:t>
            </a:r>
            <a:r>
              <a:rPr lang="en-US" dirty="0"/>
              <a:t> s2)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6DD954-F4E1-4168-8188-C4949B19D019}"/>
              </a:ext>
            </a:extLst>
          </p:cNvPr>
          <p:cNvCxnSpPr/>
          <p:nvPr/>
        </p:nvCxnSpPr>
        <p:spPr>
          <a:xfrm>
            <a:off x="8337564" y="5030873"/>
            <a:ext cx="32824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94021C-932E-4890-9D09-2C3FA58C0A90}"/>
              </a:ext>
            </a:extLst>
          </p:cNvPr>
          <p:cNvSpPr txBox="1"/>
          <p:nvPr/>
        </p:nvSpPr>
        <p:spPr>
          <a:xfrm>
            <a:off x="8804063" y="5136261"/>
            <a:ext cx="26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(connected temp s3)</a:t>
            </a:r>
          </a:p>
        </p:txBody>
      </p:sp>
    </p:spTree>
    <p:extLst>
      <p:ext uri="{BB962C8B-B14F-4D97-AF65-F5344CB8AC3E}">
        <p14:creationId xmlns:p14="http://schemas.microsoft.com/office/powerpoint/2010/main" val="222734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/>
          </a:bodyPr>
          <a:lstStyle/>
          <a:p>
            <a:r>
              <a:rPr lang="en-US" dirty="0"/>
              <a:t>A program that inserts a node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8593-B338-4D33-A0B7-1F3A3B16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679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838200" y="1267778"/>
            <a:ext cx="3052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Insert(</a:t>
            </a:r>
            <a:r>
              <a:rPr lang="en-US" sz="1600" dirty="0" err="1"/>
              <a:t>target_key</a:t>
            </a:r>
            <a:r>
              <a:rPr lang="en-US" sz="1600" dirty="0"/>
              <a:t>){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prev</a:t>
            </a:r>
            <a:r>
              <a:rPr lang="en-US" sz="1600" dirty="0"/>
              <a:t> := head                                                                                         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head.next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while </a:t>
            </a:r>
            <a:r>
              <a:rPr lang="en-US" sz="1600" dirty="0" err="1"/>
              <a:t>curr.key</a:t>
            </a:r>
            <a:r>
              <a:rPr lang="en-US" sz="1600" dirty="0"/>
              <a:t> &lt; </a:t>
            </a:r>
            <a:r>
              <a:rPr lang="en-US" sz="1600" dirty="0" err="1"/>
              <a:t>target_key</a:t>
            </a:r>
            <a:r>
              <a:rPr lang="en-US" sz="1600" dirty="0"/>
              <a:t>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prev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        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r>
              <a:rPr lang="en-US" sz="1600" dirty="0"/>
              <a:t> </a:t>
            </a:r>
          </a:p>
          <a:p>
            <a:r>
              <a:rPr lang="en-US" sz="1600" dirty="0"/>
              <a:t>      }</a:t>
            </a:r>
          </a:p>
          <a:p>
            <a:endParaRPr lang="en-US" sz="1600" dirty="0"/>
          </a:p>
          <a:p>
            <a:r>
              <a:rPr lang="en-US" sz="1600" dirty="0"/>
              <a:t>    temp := new Node(</a:t>
            </a:r>
            <a:r>
              <a:rPr lang="en-US" sz="1600" dirty="0" err="1"/>
              <a:t>target_key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temp.next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prev.next</a:t>
            </a:r>
            <a:r>
              <a:rPr lang="en-US" sz="1600" dirty="0"/>
              <a:t> := temp 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DCF21-C0C7-4E76-B7DE-8311C18A202F}"/>
              </a:ext>
            </a:extLst>
          </p:cNvPr>
          <p:cNvSpPr/>
          <p:nvPr/>
        </p:nvSpPr>
        <p:spPr>
          <a:xfrm>
            <a:off x="4623869" y="1832825"/>
            <a:ext cx="964703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F1DEF1-B3E1-4E0B-AC2D-A7EDE040DC4A}"/>
              </a:ext>
            </a:extLst>
          </p:cNvPr>
          <p:cNvCxnSpPr>
            <a:cxnSpLocks/>
          </p:cNvCxnSpPr>
          <p:nvPr/>
        </p:nvCxnSpPr>
        <p:spPr>
          <a:xfrm>
            <a:off x="5244884" y="1832825"/>
            <a:ext cx="0" cy="70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9A25FB9-D970-4C30-BF66-4774967556C7}"/>
              </a:ext>
            </a:extLst>
          </p:cNvPr>
          <p:cNvSpPr/>
          <p:nvPr/>
        </p:nvSpPr>
        <p:spPr>
          <a:xfrm>
            <a:off x="5340662" y="2063016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E943D4-8234-4100-85A9-2CB785970B7D}"/>
              </a:ext>
            </a:extLst>
          </p:cNvPr>
          <p:cNvCxnSpPr>
            <a:cxnSpLocks/>
          </p:cNvCxnSpPr>
          <p:nvPr/>
        </p:nvCxnSpPr>
        <p:spPr>
          <a:xfrm flipV="1">
            <a:off x="5387794" y="2143026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429EBD-3F32-4B04-82D9-D428489BA182}"/>
              </a:ext>
            </a:extLst>
          </p:cNvPr>
          <p:cNvSpPr/>
          <p:nvPr/>
        </p:nvSpPr>
        <p:spPr>
          <a:xfrm>
            <a:off x="6633006" y="1825625"/>
            <a:ext cx="1112814" cy="71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7B53D7-3F4E-4476-AB88-38BF26F91E04}"/>
              </a:ext>
            </a:extLst>
          </p:cNvPr>
          <p:cNvCxnSpPr>
            <a:cxnSpLocks/>
          </p:cNvCxnSpPr>
          <p:nvPr/>
        </p:nvCxnSpPr>
        <p:spPr>
          <a:xfrm>
            <a:off x="7402132" y="1825625"/>
            <a:ext cx="0" cy="71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FD2E150-CE4D-4FDC-8B27-F5964A8A8F5A}"/>
              </a:ext>
            </a:extLst>
          </p:cNvPr>
          <p:cNvSpPr/>
          <p:nvPr/>
        </p:nvSpPr>
        <p:spPr>
          <a:xfrm>
            <a:off x="7497910" y="2063016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D15C02-4121-42C4-AFC3-E998212EECE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545042" y="2147881"/>
            <a:ext cx="1355424" cy="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1AA0FC-7CC7-44D8-A98A-7F5C1E43699C}"/>
              </a:ext>
            </a:extLst>
          </p:cNvPr>
          <p:cNvSpPr/>
          <p:nvPr/>
        </p:nvSpPr>
        <p:spPr>
          <a:xfrm>
            <a:off x="8900466" y="1832825"/>
            <a:ext cx="1112814" cy="693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11E0B-B267-40EF-AF02-331D6DE55DC1}"/>
              </a:ext>
            </a:extLst>
          </p:cNvPr>
          <p:cNvCxnSpPr>
            <a:cxnSpLocks/>
          </p:cNvCxnSpPr>
          <p:nvPr/>
        </p:nvCxnSpPr>
        <p:spPr>
          <a:xfrm>
            <a:off x="9669592" y="1832825"/>
            <a:ext cx="0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AA7332-106B-40D3-AE10-3C8654F773E2}"/>
              </a:ext>
            </a:extLst>
          </p:cNvPr>
          <p:cNvCxnSpPr>
            <a:cxnSpLocks/>
          </p:cNvCxnSpPr>
          <p:nvPr/>
        </p:nvCxnSpPr>
        <p:spPr>
          <a:xfrm>
            <a:off x="9669592" y="1832825"/>
            <a:ext cx="343688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E13FDC-73D6-4F8E-9F54-0FF5E321BD5B}"/>
              </a:ext>
            </a:extLst>
          </p:cNvPr>
          <p:cNvSpPr txBox="1"/>
          <p:nvPr/>
        </p:nvSpPr>
        <p:spPr>
          <a:xfrm>
            <a:off x="4524794" y="1976552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7D92E-7DC9-4E1E-8D5B-A488908A92DD}"/>
              </a:ext>
            </a:extLst>
          </p:cNvPr>
          <p:cNvSpPr txBox="1"/>
          <p:nvPr/>
        </p:nvSpPr>
        <p:spPr>
          <a:xfrm>
            <a:off x="6633006" y="1942672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B259E-2749-438F-A4AA-B0EEBD7A7D1F}"/>
              </a:ext>
            </a:extLst>
          </p:cNvPr>
          <p:cNvSpPr txBox="1"/>
          <p:nvPr/>
        </p:nvSpPr>
        <p:spPr>
          <a:xfrm>
            <a:off x="8846633" y="1911568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F51C4-EDD7-440E-8B06-CAD7D41576EB}"/>
              </a:ext>
            </a:extLst>
          </p:cNvPr>
          <p:cNvSpPr txBox="1"/>
          <p:nvPr/>
        </p:nvSpPr>
        <p:spPr>
          <a:xfrm>
            <a:off x="5876294" y="2618633"/>
            <a:ext cx="16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/>
              <a:t>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CC2C5-B509-4006-BBAD-EAF9514D983B}"/>
              </a:ext>
            </a:extLst>
          </p:cNvPr>
          <p:cNvCxnSpPr/>
          <p:nvPr/>
        </p:nvCxnSpPr>
        <p:spPr>
          <a:xfrm flipV="1">
            <a:off x="9016437" y="2547186"/>
            <a:ext cx="108066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BDB0C03-1CDF-405B-ABA1-7C8A890765D3}"/>
              </a:ext>
            </a:extLst>
          </p:cNvPr>
          <p:cNvSpPr/>
          <p:nvPr/>
        </p:nvSpPr>
        <p:spPr>
          <a:xfrm>
            <a:off x="838200" y="5367673"/>
            <a:ext cx="2851991" cy="46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29A6DD-24F3-4181-9753-90A1B4D70195}"/>
              </a:ext>
            </a:extLst>
          </p:cNvPr>
          <p:cNvCxnSpPr/>
          <p:nvPr/>
        </p:nvCxnSpPr>
        <p:spPr>
          <a:xfrm flipV="1">
            <a:off x="6543320" y="2561248"/>
            <a:ext cx="108066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63EDEB-3306-4658-AC44-198E918FFA51}"/>
              </a:ext>
            </a:extLst>
          </p:cNvPr>
          <p:cNvSpPr txBox="1"/>
          <p:nvPr/>
        </p:nvSpPr>
        <p:spPr>
          <a:xfrm>
            <a:off x="4809539" y="1062694"/>
            <a:ext cx="439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Target_key</a:t>
            </a:r>
            <a:r>
              <a:rPr lang="en-US" sz="2800" dirty="0"/>
              <a:t> = 6         State = s4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1E2FC2-5DCA-414D-B9E5-6DDB3DC5D5BE}"/>
              </a:ext>
            </a:extLst>
          </p:cNvPr>
          <p:cNvSpPr txBox="1"/>
          <p:nvPr/>
        </p:nvSpPr>
        <p:spPr>
          <a:xfrm>
            <a:off x="8478258" y="2613591"/>
            <a:ext cx="16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curr</a:t>
            </a:r>
            <a:r>
              <a:rPr lang="en-US" sz="2800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DF0D3-F5FA-4FC7-B627-5FAD48E7E5FF}"/>
              </a:ext>
            </a:extLst>
          </p:cNvPr>
          <p:cNvSpPr/>
          <p:nvPr/>
        </p:nvSpPr>
        <p:spPr>
          <a:xfrm>
            <a:off x="6387258" y="3699700"/>
            <a:ext cx="964703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4445EB-F119-4141-8591-13E0BC907719}"/>
              </a:ext>
            </a:extLst>
          </p:cNvPr>
          <p:cNvCxnSpPr>
            <a:cxnSpLocks/>
          </p:cNvCxnSpPr>
          <p:nvPr/>
        </p:nvCxnSpPr>
        <p:spPr>
          <a:xfrm>
            <a:off x="6999122" y="3714398"/>
            <a:ext cx="0" cy="69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DA042E-C9A0-413E-9935-DC365C592AFF}"/>
              </a:ext>
            </a:extLst>
          </p:cNvPr>
          <p:cNvSpPr txBox="1"/>
          <p:nvPr/>
        </p:nvSpPr>
        <p:spPr>
          <a:xfrm>
            <a:off x="6162988" y="4514810"/>
            <a:ext cx="16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temp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CA633F-5E51-42AF-A58F-003FBA1DE89F}"/>
              </a:ext>
            </a:extLst>
          </p:cNvPr>
          <p:cNvCxnSpPr/>
          <p:nvPr/>
        </p:nvCxnSpPr>
        <p:spPr>
          <a:xfrm flipV="1">
            <a:off x="6521901" y="4398285"/>
            <a:ext cx="108066" cy="23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00E0C9-67CA-415F-A570-572303A4B0E5}"/>
              </a:ext>
            </a:extLst>
          </p:cNvPr>
          <p:cNvSpPr txBox="1"/>
          <p:nvPr/>
        </p:nvSpPr>
        <p:spPr>
          <a:xfrm>
            <a:off x="6373392" y="3851191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6B376C-059D-48D8-A84D-995F0B1D8B47}"/>
              </a:ext>
            </a:extLst>
          </p:cNvPr>
          <p:cNvSpPr/>
          <p:nvPr/>
        </p:nvSpPr>
        <p:spPr>
          <a:xfrm>
            <a:off x="7089730" y="3954061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9708DD6-6F1F-47E8-B60B-0FADCA033A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0151" y="2381857"/>
            <a:ext cx="1716516" cy="1704115"/>
          </a:xfrm>
          <a:prstGeom prst="curvedConnector3">
            <a:avLst>
              <a:gd name="adj1" fmla="val 69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5B0078-1095-4FCF-8C0A-C21297CF22A5}"/>
              </a:ext>
            </a:extLst>
          </p:cNvPr>
          <p:cNvCxnSpPr/>
          <p:nvPr/>
        </p:nvCxnSpPr>
        <p:spPr>
          <a:xfrm>
            <a:off x="8087474" y="1825625"/>
            <a:ext cx="365760" cy="64577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7251AB-E23C-46D4-B28C-24896644D7FB}"/>
              </a:ext>
            </a:extLst>
          </p:cNvPr>
          <p:cNvCxnSpPr>
            <a:cxnSpLocks/>
          </p:cNvCxnSpPr>
          <p:nvPr/>
        </p:nvCxnSpPr>
        <p:spPr>
          <a:xfrm flipH="1">
            <a:off x="8050391" y="1825625"/>
            <a:ext cx="326967" cy="63556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84502FF-5E53-403A-95F6-357BDF6EB2BF}"/>
              </a:ext>
            </a:extLst>
          </p:cNvPr>
          <p:cNvCxnSpPr>
            <a:cxnSpLocks/>
            <a:stCxn id="11" idx="3"/>
            <a:endCxn id="32" idx="1"/>
          </p:cNvCxnSpPr>
          <p:nvPr/>
        </p:nvCxnSpPr>
        <p:spPr>
          <a:xfrm rot="5400000">
            <a:off x="6029557" y="2543438"/>
            <a:ext cx="1834469" cy="1146797"/>
          </a:xfrm>
          <a:prstGeom prst="curvedConnector4">
            <a:avLst>
              <a:gd name="adj1" fmla="val 48908"/>
              <a:gd name="adj2" fmla="val 119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7F36552-60F9-4CD5-92F6-6ABA8E091A32}"/>
              </a:ext>
            </a:extLst>
          </p:cNvPr>
          <p:cNvSpPr txBox="1"/>
          <p:nvPr/>
        </p:nvSpPr>
        <p:spPr>
          <a:xfrm>
            <a:off x="7511896" y="4695751"/>
            <a:ext cx="26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(link-next </a:t>
            </a:r>
            <a:r>
              <a:rPr lang="en-US" dirty="0" err="1"/>
              <a:t>prev</a:t>
            </a:r>
            <a:r>
              <a:rPr lang="en-US" dirty="0"/>
              <a:t> temp s3) 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6CCC27-ADEE-4316-BDDC-D850946E4E1C}"/>
              </a:ext>
            </a:extLst>
          </p:cNvPr>
          <p:cNvCxnSpPr>
            <a:cxnSpLocks/>
          </p:cNvCxnSpPr>
          <p:nvPr/>
        </p:nvCxnSpPr>
        <p:spPr>
          <a:xfrm flipV="1">
            <a:off x="7547990" y="5160842"/>
            <a:ext cx="2429038" cy="2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2806FE-8762-4F1B-9828-58957457BF83}"/>
              </a:ext>
            </a:extLst>
          </p:cNvPr>
          <p:cNvSpPr txBox="1"/>
          <p:nvPr/>
        </p:nvSpPr>
        <p:spPr>
          <a:xfrm>
            <a:off x="7654246" y="5297457"/>
            <a:ext cx="26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(reachable temp s4)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7C2753-1E0A-4F4F-AB9A-DD9EC5692D59}"/>
              </a:ext>
            </a:extLst>
          </p:cNvPr>
          <p:cNvCxnSpPr>
            <a:cxnSpLocks/>
          </p:cNvCxnSpPr>
          <p:nvPr/>
        </p:nvCxnSpPr>
        <p:spPr>
          <a:xfrm flipV="1">
            <a:off x="10204964" y="5174056"/>
            <a:ext cx="1725244" cy="4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9268CF-85E5-4961-AFBB-B824CB2217B2}"/>
              </a:ext>
            </a:extLst>
          </p:cNvPr>
          <p:cNvSpPr txBox="1"/>
          <p:nvPr/>
        </p:nvSpPr>
        <p:spPr>
          <a:xfrm>
            <a:off x="10090570" y="5264892"/>
            <a:ext cx="26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(connected temp s4)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690BB3-CB05-4815-92F4-943A60A5E158}"/>
              </a:ext>
            </a:extLst>
          </p:cNvPr>
          <p:cNvSpPr txBox="1"/>
          <p:nvPr/>
        </p:nvSpPr>
        <p:spPr>
          <a:xfrm>
            <a:off x="10704248" y="4359911"/>
            <a:ext cx="87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F6FE6A-2308-427B-BD82-BBA4411C4A46}"/>
              </a:ext>
            </a:extLst>
          </p:cNvPr>
          <p:cNvCxnSpPr>
            <a:cxnSpLocks/>
          </p:cNvCxnSpPr>
          <p:nvPr/>
        </p:nvCxnSpPr>
        <p:spPr>
          <a:xfrm flipV="1">
            <a:off x="7595338" y="5866410"/>
            <a:ext cx="433487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E5F602-B30E-43DD-A064-70740B4274B8}"/>
              </a:ext>
            </a:extLst>
          </p:cNvPr>
          <p:cNvSpPr txBox="1"/>
          <p:nvPr/>
        </p:nvSpPr>
        <p:spPr>
          <a:xfrm>
            <a:off x="8469872" y="6014379"/>
            <a:ext cx="26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(admissible temp s4)</a:t>
            </a:r>
          </a:p>
        </p:txBody>
      </p:sp>
    </p:spTree>
    <p:extLst>
      <p:ext uri="{BB962C8B-B14F-4D97-AF65-F5344CB8AC3E}">
        <p14:creationId xmlns:p14="http://schemas.microsoft.com/office/powerpoint/2010/main" val="4260145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A730-828A-4428-9795-2E2F2D4E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13"/>
            <a:ext cx="10515600" cy="594405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9856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A7A3-90FB-429B-9079-E1B684A3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Z3 theorem prover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764-EB2E-420A-8228-F042BAF7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Tool developed and maintained by Microsoft since early 2000s</a:t>
            </a:r>
          </a:p>
          <a:p>
            <a:endParaRPr lang="en-US" dirty="0"/>
          </a:p>
          <a:p>
            <a:r>
              <a:rPr lang="en-US" dirty="0"/>
              <a:t>Is a glorified SAT solver</a:t>
            </a:r>
          </a:p>
          <a:p>
            <a:endParaRPr lang="en-US" dirty="0"/>
          </a:p>
          <a:p>
            <a:r>
              <a:rPr lang="en-US" dirty="0"/>
              <a:t>Allows to define various logical theories and derive inferences from the theories</a:t>
            </a:r>
          </a:p>
          <a:p>
            <a:endParaRPr lang="en-US" dirty="0"/>
          </a:p>
          <a:p>
            <a:r>
              <a:rPr lang="en-US" dirty="0"/>
              <a:t>Quite sophisticated in its handling of theories of arithmetic, arrays, bit-vectors</a:t>
            </a:r>
          </a:p>
          <a:p>
            <a:endParaRPr lang="en-US" dirty="0"/>
          </a:p>
          <a:p>
            <a:r>
              <a:rPr lang="en-US" dirty="0"/>
              <a:t>Does not handle linked lists/heaps natively. Have to be supported by additional theories such as separation logic, or my own theory.</a:t>
            </a:r>
          </a:p>
        </p:txBody>
      </p:sp>
    </p:spTree>
    <p:extLst>
      <p:ext uri="{BB962C8B-B14F-4D97-AF65-F5344CB8AC3E}">
        <p14:creationId xmlns:p14="http://schemas.microsoft.com/office/powerpoint/2010/main" val="3040491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838B-E3AF-4D6A-BB67-95988CC3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B84E3-334C-455E-9930-62107C2E4D1E}"/>
              </a:ext>
            </a:extLst>
          </p:cNvPr>
          <p:cNvSpPr txBox="1"/>
          <p:nvPr/>
        </p:nvSpPr>
        <p:spPr>
          <a:xfrm>
            <a:off x="1173192" y="1690688"/>
            <a:ext cx="103516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x, y are pointers in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next(x, y) :   x’s next pointer points to y [y is next to x]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advance-</a:t>
            </a:r>
            <a:r>
              <a:rPr lang="en-US" dirty="0" err="1"/>
              <a:t>ptr</a:t>
            </a:r>
            <a:r>
              <a:rPr lang="en-US" dirty="0"/>
              <a:t>(x) :  x := </a:t>
            </a:r>
            <a:r>
              <a:rPr lang="en-US" dirty="0" err="1"/>
              <a:t>x.next</a:t>
            </a: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exec-assign(x, y)  :   x := y,   assign pointer y to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key(x) : </a:t>
            </a:r>
            <a:r>
              <a:rPr lang="en-US" dirty="0" err="1"/>
              <a:t>x.key</a:t>
            </a:r>
            <a:r>
              <a:rPr lang="en-US" dirty="0"/>
              <a:t>,  data held by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link-next(x, y)   :   </a:t>
            </a:r>
            <a:r>
              <a:rPr lang="en-US" dirty="0" err="1"/>
              <a:t>x.next</a:t>
            </a:r>
            <a:r>
              <a:rPr lang="en-US" dirty="0"/>
              <a:t> := y  (link x to 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alias(x, y) :  x and y point to same memory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admissible(x) : x is an admissible Node  (similar definitions for reachable(x) and connected(x)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skipped(x)  :  x is skipped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30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0EF4-4640-45CA-BDED-ECEAB1C5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Some interesting inference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2D975-1E7E-4ABD-8C18-27721F6AC65C}"/>
              </a:ext>
            </a:extLst>
          </p:cNvPr>
          <p:cNvSpPr txBox="1"/>
          <p:nvPr/>
        </p:nvSpPr>
        <p:spPr>
          <a:xfrm>
            <a:off x="1111022" y="3673702"/>
            <a:ext cx="157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link-next(x, y)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8F8A86-3021-4058-B4E6-D6CD7FBF3D72}"/>
              </a:ext>
            </a:extLst>
          </p:cNvPr>
          <p:cNvCxnSpPr/>
          <p:nvPr/>
        </p:nvCxnSpPr>
        <p:spPr>
          <a:xfrm>
            <a:off x="1050637" y="4226826"/>
            <a:ext cx="1975449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228A11-BB9E-4B32-8A2B-F4201A298CD3}"/>
              </a:ext>
            </a:extLst>
          </p:cNvPr>
          <p:cNvSpPr txBox="1"/>
          <p:nvPr/>
        </p:nvSpPr>
        <p:spPr>
          <a:xfrm>
            <a:off x="1175720" y="4359311"/>
            <a:ext cx="1570008" cy="37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next(x’, y’)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AD0A6-72A2-42A7-B5D7-8E177E14625E}"/>
              </a:ext>
            </a:extLst>
          </p:cNvPr>
          <p:cNvSpPr txBox="1"/>
          <p:nvPr/>
        </p:nvSpPr>
        <p:spPr>
          <a:xfrm>
            <a:off x="4037688" y="3688516"/>
            <a:ext cx="335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link-next(x, y)    next(x, z)  z != y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BA3C7D-131F-4071-80E2-437C15A93C0A}"/>
              </a:ext>
            </a:extLst>
          </p:cNvPr>
          <p:cNvCxnSpPr>
            <a:cxnSpLocks/>
          </p:cNvCxnSpPr>
          <p:nvPr/>
        </p:nvCxnSpPr>
        <p:spPr>
          <a:xfrm>
            <a:off x="4049626" y="4254399"/>
            <a:ext cx="3177222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6097FA-6E4F-4A8D-9354-FDB1D1CFD6D9}"/>
              </a:ext>
            </a:extLst>
          </p:cNvPr>
          <p:cNvSpPr txBox="1"/>
          <p:nvPr/>
        </p:nvSpPr>
        <p:spPr>
          <a:xfrm>
            <a:off x="4613044" y="4379662"/>
            <a:ext cx="1570008" cy="37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not next(x’, z’)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5141E-2AB4-4561-8430-41EC96CC7E10}"/>
              </a:ext>
            </a:extLst>
          </p:cNvPr>
          <p:cNvSpPr txBox="1"/>
          <p:nvPr/>
        </p:nvSpPr>
        <p:spPr>
          <a:xfrm>
            <a:off x="1358356" y="1957151"/>
            <a:ext cx="181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231DC-7F21-465A-9818-24E1C25E37FD}"/>
              </a:ext>
            </a:extLst>
          </p:cNvPr>
          <p:cNvSpPr txBox="1"/>
          <p:nvPr/>
        </p:nvSpPr>
        <p:spPr>
          <a:xfrm>
            <a:off x="1199072" y="1957151"/>
            <a:ext cx="241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exec-assign(x, y)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A09D6D-D6F9-462A-A406-9678DB74A564}"/>
              </a:ext>
            </a:extLst>
          </p:cNvPr>
          <p:cNvCxnSpPr/>
          <p:nvPr/>
        </p:nvCxnSpPr>
        <p:spPr>
          <a:xfrm>
            <a:off x="1069806" y="2420843"/>
            <a:ext cx="1975449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78FE37-8748-477E-B075-F94AE547B5B9}"/>
              </a:ext>
            </a:extLst>
          </p:cNvPr>
          <p:cNvSpPr txBox="1"/>
          <p:nvPr/>
        </p:nvSpPr>
        <p:spPr>
          <a:xfrm>
            <a:off x="1388678" y="2476987"/>
            <a:ext cx="115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alias(x’, y’)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4FC76-D038-4DB7-87DE-A22CDF504C84}"/>
              </a:ext>
            </a:extLst>
          </p:cNvPr>
          <p:cNvSpPr txBox="1"/>
          <p:nvPr/>
        </p:nvSpPr>
        <p:spPr>
          <a:xfrm>
            <a:off x="4324840" y="1957151"/>
            <a:ext cx="265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alias(x, y)   advance-</a:t>
            </a:r>
            <a:r>
              <a:rPr lang="en-US" dirty="0" err="1"/>
              <a:t>ptr</a:t>
            </a:r>
            <a:r>
              <a:rPr lang="en-US" dirty="0"/>
              <a:t>(y)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1CD685-D59C-4746-8840-DF97B7D870C4}"/>
              </a:ext>
            </a:extLst>
          </p:cNvPr>
          <p:cNvCxnSpPr>
            <a:cxnSpLocks/>
          </p:cNvCxnSpPr>
          <p:nvPr/>
        </p:nvCxnSpPr>
        <p:spPr>
          <a:xfrm>
            <a:off x="4324840" y="2421715"/>
            <a:ext cx="2556512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C126E4-A7B9-4108-8DC0-2A6EF17ECABD}"/>
              </a:ext>
            </a:extLst>
          </p:cNvPr>
          <p:cNvSpPr txBox="1"/>
          <p:nvPr/>
        </p:nvSpPr>
        <p:spPr>
          <a:xfrm>
            <a:off x="4932393" y="2476987"/>
            <a:ext cx="115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next(x’, y’)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76438-8E92-4142-80DF-6E93A9110CDB}"/>
              </a:ext>
            </a:extLst>
          </p:cNvPr>
          <p:cNvSpPr txBox="1"/>
          <p:nvPr/>
        </p:nvSpPr>
        <p:spPr>
          <a:xfrm>
            <a:off x="8074325" y="1889155"/>
            <a:ext cx="280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admissible(x)    next(x, y)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41427F-E5A7-4716-A2C6-590B7AF31882}"/>
              </a:ext>
            </a:extLst>
          </p:cNvPr>
          <p:cNvCxnSpPr>
            <a:cxnSpLocks/>
          </p:cNvCxnSpPr>
          <p:nvPr/>
        </p:nvCxnSpPr>
        <p:spPr>
          <a:xfrm>
            <a:off x="7973466" y="2388263"/>
            <a:ext cx="2792300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F96626-F3FB-49E6-A8E3-6AF340453B7F}"/>
              </a:ext>
            </a:extLst>
          </p:cNvPr>
          <p:cNvSpPr txBox="1"/>
          <p:nvPr/>
        </p:nvSpPr>
        <p:spPr>
          <a:xfrm>
            <a:off x="8658657" y="2452223"/>
            <a:ext cx="158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admissible(y’)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8B2470-C1BC-428D-963B-26B4B99A8225}"/>
              </a:ext>
            </a:extLst>
          </p:cNvPr>
          <p:cNvSpPr txBox="1"/>
          <p:nvPr/>
        </p:nvSpPr>
        <p:spPr>
          <a:xfrm>
            <a:off x="7970331" y="3718387"/>
            <a:ext cx="37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link-next(</a:t>
            </a:r>
            <a:r>
              <a:rPr lang="en-US" dirty="0" err="1"/>
              <a:t>x,z</a:t>
            </a:r>
            <a:r>
              <a:rPr lang="en-US" dirty="0"/>
              <a:t>)  next(</a:t>
            </a:r>
            <a:r>
              <a:rPr lang="en-US" dirty="0" err="1"/>
              <a:t>x,y</a:t>
            </a:r>
            <a:r>
              <a:rPr lang="en-US" dirty="0"/>
              <a:t>)  admissible(x)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7D491C-C2BB-420A-A904-C56013B96FE2}"/>
              </a:ext>
            </a:extLst>
          </p:cNvPr>
          <p:cNvCxnSpPr>
            <a:cxnSpLocks/>
          </p:cNvCxnSpPr>
          <p:nvPr/>
        </p:nvCxnSpPr>
        <p:spPr>
          <a:xfrm>
            <a:off x="7970331" y="4258762"/>
            <a:ext cx="3700338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C31FB7-5F17-4204-8286-746156A8673F}"/>
              </a:ext>
            </a:extLst>
          </p:cNvPr>
          <p:cNvSpPr txBox="1"/>
          <p:nvPr/>
        </p:nvSpPr>
        <p:spPr>
          <a:xfrm>
            <a:off x="8799296" y="4368450"/>
            <a:ext cx="158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skipped(y’)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4739AD-5AAC-439F-BEE5-1DC0A0EBA165}"/>
              </a:ext>
            </a:extLst>
          </p:cNvPr>
          <p:cNvSpPr txBox="1"/>
          <p:nvPr/>
        </p:nvSpPr>
        <p:spPr>
          <a:xfrm>
            <a:off x="1256667" y="5289465"/>
            <a:ext cx="2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admissible(x)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B765B-D7CB-4C83-A0C4-91917D1B2815}"/>
              </a:ext>
            </a:extLst>
          </p:cNvPr>
          <p:cNvCxnSpPr/>
          <p:nvPr/>
        </p:nvCxnSpPr>
        <p:spPr>
          <a:xfrm>
            <a:off x="1053946" y="5770408"/>
            <a:ext cx="1975449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CC8DB6-A8A6-4090-907F-D007A7B13A7D}"/>
              </a:ext>
            </a:extLst>
          </p:cNvPr>
          <p:cNvSpPr txBox="1"/>
          <p:nvPr/>
        </p:nvSpPr>
        <p:spPr>
          <a:xfrm>
            <a:off x="1128772" y="5948315"/>
            <a:ext cx="2050862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member(key(x))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887CB5-97BA-4204-8338-39BE1722D648}"/>
              </a:ext>
            </a:extLst>
          </p:cNvPr>
          <p:cNvSpPr txBox="1"/>
          <p:nvPr/>
        </p:nvSpPr>
        <p:spPr>
          <a:xfrm>
            <a:off x="4678852" y="5280326"/>
            <a:ext cx="30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admissible(x)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FD5102-5F37-42FD-BA55-C5B3F683A8F2}"/>
              </a:ext>
            </a:extLst>
          </p:cNvPr>
          <p:cNvCxnSpPr>
            <a:cxnSpLocks/>
          </p:cNvCxnSpPr>
          <p:nvPr/>
        </p:nvCxnSpPr>
        <p:spPr>
          <a:xfrm>
            <a:off x="4014485" y="5770408"/>
            <a:ext cx="3177222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F69B6D-B43F-4D37-BE56-53E2614ED96F}"/>
              </a:ext>
            </a:extLst>
          </p:cNvPr>
          <p:cNvSpPr txBox="1"/>
          <p:nvPr/>
        </p:nvSpPr>
        <p:spPr>
          <a:xfrm>
            <a:off x="4152900" y="594831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reachable(x)   connected(x)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24988D-1C88-4CBC-9553-B42632DE8224}"/>
              </a:ext>
            </a:extLst>
          </p:cNvPr>
          <p:cNvSpPr txBox="1"/>
          <p:nvPr/>
        </p:nvSpPr>
        <p:spPr>
          <a:xfrm>
            <a:off x="8478966" y="5948311"/>
            <a:ext cx="30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admissible(x)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81B54B-769F-4666-AC91-756EBE6D8C79}"/>
              </a:ext>
            </a:extLst>
          </p:cNvPr>
          <p:cNvCxnSpPr>
            <a:cxnSpLocks/>
          </p:cNvCxnSpPr>
          <p:nvPr/>
        </p:nvCxnSpPr>
        <p:spPr>
          <a:xfrm>
            <a:off x="7814599" y="5779547"/>
            <a:ext cx="3177222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057E9F-F46A-420B-A9AA-A010B2A5A2A2}"/>
              </a:ext>
            </a:extLst>
          </p:cNvPr>
          <p:cNvSpPr txBox="1"/>
          <p:nvPr/>
        </p:nvSpPr>
        <p:spPr>
          <a:xfrm>
            <a:off x="7917658" y="528946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reachable(x)   connected(x)</a:t>
            </a:r>
          </a:p>
        </p:txBody>
      </p:sp>
    </p:spTree>
    <p:extLst>
      <p:ext uri="{BB962C8B-B14F-4D97-AF65-F5344CB8AC3E}">
        <p14:creationId xmlns:p14="http://schemas.microsoft.com/office/powerpoint/2010/main" val="412551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B6C8-0F34-4ADC-9884-C5B2FEA7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 Programs are logical statements (axiomatic semantics)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2F816-C96E-422F-8DFD-9F6992CEEE9D}"/>
              </a:ext>
            </a:extLst>
          </p:cNvPr>
          <p:cNvSpPr txBox="1"/>
          <p:nvPr/>
        </p:nvSpPr>
        <p:spPr>
          <a:xfrm>
            <a:off x="1791316" y="2380801"/>
            <a:ext cx="3366654" cy="256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{  x &gt; 0 }</a:t>
            </a:r>
          </a:p>
          <a:p>
            <a:r>
              <a:rPr lang="en-US" b="1" dirty="0">
                <a:solidFill>
                  <a:schemeClr val="accent6"/>
                </a:solidFill>
              </a:rPr>
              <a:t>     if x % 2 == 0 then</a:t>
            </a:r>
          </a:p>
          <a:p>
            <a:r>
              <a:rPr lang="en-US" dirty="0"/>
              <a:t>      { x &gt; 0 and x %2 = 0}</a:t>
            </a:r>
          </a:p>
          <a:p>
            <a:r>
              <a:rPr lang="en-US" b="1" dirty="0"/>
              <a:t>                 </a:t>
            </a:r>
            <a:r>
              <a:rPr lang="en-US" b="1" dirty="0">
                <a:solidFill>
                  <a:schemeClr val="accent6"/>
                </a:solidFill>
              </a:rPr>
              <a:t>y = 0</a:t>
            </a:r>
          </a:p>
          <a:p>
            <a:r>
              <a:rPr lang="en-US" dirty="0"/>
              <a:t>   { x &gt; 0 and x %2 = 0 and y = 0 }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chemeClr val="accent6"/>
                </a:solidFill>
              </a:rPr>
              <a:t>else</a:t>
            </a:r>
          </a:p>
          <a:p>
            <a:r>
              <a:rPr lang="en-US" dirty="0"/>
              <a:t>    { x &gt; 0 and x %2 != 0}</a:t>
            </a:r>
          </a:p>
          <a:p>
            <a:r>
              <a:rPr lang="en-US" b="1" dirty="0"/>
              <a:t>                 </a:t>
            </a:r>
            <a:r>
              <a:rPr lang="en-US" b="1" dirty="0">
                <a:solidFill>
                  <a:schemeClr val="accent6"/>
                </a:solidFill>
              </a:rPr>
              <a:t>y = 1</a:t>
            </a:r>
          </a:p>
          <a:p>
            <a:r>
              <a:rPr lang="en-US" dirty="0"/>
              <a:t>   { x &gt; 0 and x %2 != 0 and y = 1}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298672B-2F57-4AE8-96F2-2A43B55B03A6}"/>
              </a:ext>
            </a:extLst>
          </p:cNvPr>
          <p:cNvSpPr/>
          <p:nvPr/>
        </p:nvSpPr>
        <p:spPr>
          <a:xfrm>
            <a:off x="5322498" y="1423358"/>
            <a:ext cx="5529532" cy="2415397"/>
          </a:xfrm>
          <a:prstGeom prst="cloudCallout">
            <a:avLst>
              <a:gd name="adj1" fmla="val -55466"/>
              <a:gd name="adj2" fmla="val 51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BEFC7-C4C0-41D9-869F-6097A3F3D130}"/>
              </a:ext>
            </a:extLst>
          </p:cNvPr>
          <p:cNvSpPr txBox="1"/>
          <p:nvPr/>
        </p:nvSpPr>
        <p:spPr>
          <a:xfrm>
            <a:off x="6450494" y="2307890"/>
            <a:ext cx="319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logical assertion for every statement</a:t>
            </a:r>
          </a:p>
        </p:txBody>
      </p:sp>
    </p:spTree>
    <p:extLst>
      <p:ext uri="{BB962C8B-B14F-4D97-AF65-F5344CB8AC3E}">
        <p14:creationId xmlns:p14="http://schemas.microsoft.com/office/powerpoint/2010/main" val="2463580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990F-AD01-4ACC-8CBD-6F130242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Challenges,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8DE6D-8214-421F-B914-AC6407AF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Implementing proofs on a machine is tedious: Human intuition is leaps and bounds ahead of a machine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Coming up with right axioms requires lot of thinking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🤔</a:t>
            </a:r>
            <a:r>
              <a:rPr lang="en-US" b="1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Axioms should be fairly general </a:t>
            </a:r>
          </a:p>
          <a:p>
            <a:endParaRPr lang="en-US" dirty="0"/>
          </a:p>
          <a:p>
            <a:r>
              <a:rPr lang="en-US" dirty="0"/>
              <a:t>Must prove (all) correct programs </a:t>
            </a:r>
          </a:p>
          <a:p>
            <a:endParaRPr lang="en-US" dirty="0"/>
          </a:p>
          <a:p>
            <a:r>
              <a:rPr lang="en-US" dirty="0"/>
              <a:t>Must disprove of (all) incorrect programs</a:t>
            </a:r>
          </a:p>
          <a:p>
            <a:endParaRPr lang="en-US" dirty="0"/>
          </a:p>
          <a:p>
            <a:r>
              <a:rPr lang="en-US" dirty="0"/>
              <a:t>Often we don’t know what is wrong! SAT solver either prints “SAT” or “UNSAT”</a:t>
            </a:r>
          </a:p>
        </p:txBody>
      </p:sp>
    </p:spTree>
    <p:extLst>
      <p:ext uri="{BB962C8B-B14F-4D97-AF65-F5344CB8AC3E}">
        <p14:creationId xmlns:p14="http://schemas.microsoft.com/office/powerpoint/2010/main" val="3970969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EE6F-847A-4545-A2C8-6C1B1B93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4154-F9F6-427E-84FB-F2C59233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Axiomatic system not complete</a:t>
            </a:r>
          </a:p>
          <a:p>
            <a:endParaRPr lang="en-US" dirty="0"/>
          </a:p>
          <a:p>
            <a:r>
              <a:rPr lang="en-US" dirty="0"/>
              <a:t>Should read papers for completeness</a:t>
            </a:r>
          </a:p>
          <a:p>
            <a:endParaRPr lang="en-US" dirty="0"/>
          </a:p>
          <a:p>
            <a:r>
              <a:rPr lang="en-US" dirty="0"/>
              <a:t>Automate the process:  Have a parser that translates programs to Z3 logical assertions </a:t>
            </a:r>
          </a:p>
          <a:p>
            <a:endParaRPr lang="en-US" dirty="0"/>
          </a:p>
          <a:p>
            <a:r>
              <a:rPr lang="en-US" dirty="0"/>
              <a:t>Implement Rely-guarantee reasoning for concurrency</a:t>
            </a:r>
          </a:p>
        </p:txBody>
      </p:sp>
    </p:spTree>
    <p:extLst>
      <p:ext uri="{BB962C8B-B14F-4D97-AF65-F5344CB8AC3E}">
        <p14:creationId xmlns:p14="http://schemas.microsoft.com/office/powerpoint/2010/main" val="304240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6F30-C0B2-49D9-BB62-271DF75E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Verification = Constraint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4D4B-6FEC-48FD-8C59-6BD70588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program can be formulated as a bunch of logical constraints</a:t>
            </a:r>
          </a:p>
          <a:p>
            <a:endParaRPr lang="en-US" dirty="0"/>
          </a:p>
          <a:p>
            <a:r>
              <a:rPr lang="en-US" dirty="0"/>
              <a:t> Constraints are satisfied =&gt; Program is correct</a:t>
            </a:r>
          </a:p>
          <a:p>
            <a:endParaRPr lang="en-US" dirty="0"/>
          </a:p>
          <a:p>
            <a:r>
              <a:rPr lang="en-US" dirty="0"/>
              <a:t>Constraints are violated =&gt; Program is wrong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8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F69C-2284-4314-9C7F-B00D4C2E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Illustrated (correct program)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8FC07-078D-464D-BD7F-F2193B119C10}"/>
              </a:ext>
            </a:extLst>
          </p:cNvPr>
          <p:cNvSpPr txBox="1"/>
          <p:nvPr/>
        </p:nvSpPr>
        <p:spPr>
          <a:xfrm>
            <a:off x="978516" y="1690688"/>
            <a:ext cx="3366654" cy="256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{  x &gt; 0 }</a:t>
            </a:r>
          </a:p>
          <a:p>
            <a:r>
              <a:rPr lang="en-US" b="1" dirty="0">
                <a:solidFill>
                  <a:schemeClr val="accent6"/>
                </a:solidFill>
              </a:rPr>
              <a:t>     if x % 2 == 0 then</a:t>
            </a:r>
          </a:p>
          <a:p>
            <a:r>
              <a:rPr lang="en-US" dirty="0"/>
              <a:t>      { x &gt; 0 and x %2 = 0}</a:t>
            </a:r>
          </a:p>
          <a:p>
            <a:r>
              <a:rPr lang="en-US" b="1" dirty="0"/>
              <a:t>                 </a:t>
            </a:r>
            <a:r>
              <a:rPr lang="en-US" b="1" dirty="0">
                <a:solidFill>
                  <a:schemeClr val="accent6"/>
                </a:solidFill>
              </a:rPr>
              <a:t>y = 0</a:t>
            </a:r>
          </a:p>
          <a:p>
            <a:r>
              <a:rPr lang="en-US" dirty="0"/>
              <a:t>   { x &gt; 0 and x %2 = 0 and y = 0 }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chemeClr val="accent6"/>
                </a:solidFill>
              </a:rPr>
              <a:t>else</a:t>
            </a:r>
          </a:p>
          <a:p>
            <a:r>
              <a:rPr lang="en-US" dirty="0"/>
              <a:t>    { x &gt; 0 and x %2 != 0}</a:t>
            </a:r>
          </a:p>
          <a:p>
            <a:r>
              <a:rPr lang="en-US" b="1" dirty="0"/>
              <a:t>                 </a:t>
            </a:r>
            <a:r>
              <a:rPr lang="en-US" b="1" dirty="0">
                <a:solidFill>
                  <a:schemeClr val="accent6"/>
                </a:solidFill>
              </a:rPr>
              <a:t>y = 1</a:t>
            </a:r>
          </a:p>
          <a:p>
            <a:r>
              <a:rPr lang="en-US" dirty="0"/>
              <a:t>   { x &gt; 0 and x %2 != 0 and y = 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6AC05-048E-46D6-9B82-8539E02E0BA8}"/>
              </a:ext>
            </a:extLst>
          </p:cNvPr>
          <p:cNvSpPr txBox="1"/>
          <p:nvPr/>
        </p:nvSpPr>
        <p:spPr>
          <a:xfrm>
            <a:off x="5818909" y="1865745"/>
            <a:ext cx="436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Forall</a:t>
            </a:r>
            <a:r>
              <a:rPr lang="en-US" dirty="0"/>
              <a:t> In, In &gt; 0 &amp; In % 2 = 0  =&gt;  Out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Forall</a:t>
            </a:r>
            <a:r>
              <a:rPr lang="en-US" dirty="0"/>
              <a:t> In, In &gt; 0 and In %2 != 0  =&gt;  Out = 1</a:t>
            </a:r>
          </a:p>
          <a:p>
            <a:endParaRPr lang="en-US" dirty="0"/>
          </a:p>
          <a:p>
            <a:r>
              <a:rPr lang="en-US" dirty="0"/>
              <a:t> Program constraints: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&gt; 0 (trivially satisfied)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% 2 = 0  =&gt; y = 0 (valid)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%2 != 0  =&gt; y = 1 (valid)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Our program satisfies our theory</a:t>
            </a:r>
          </a:p>
          <a:p>
            <a:endParaRPr lang="en-US" dirty="0"/>
          </a:p>
          <a:p>
            <a:r>
              <a:rPr lang="en-US" dirty="0"/>
              <a:t>Therefore it is correct!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8532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F69C-2284-4314-9C7F-B00D4C2E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Illustrated (wrong program)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8FC07-078D-464D-BD7F-F2193B119C10}"/>
              </a:ext>
            </a:extLst>
          </p:cNvPr>
          <p:cNvSpPr txBox="1"/>
          <p:nvPr/>
        </p:nvSpPr>
        <p:spPr>
          <a:xfrm>
            <a:off x="978516" y="1690688"/>
            <a:ext cx="3366654" cy="256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{  x &gt; 0 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if x % 2 == 0 then</a:t>
            </a:r>
          </a:p>
          <a:p>
            <a:r>
              <a:rPr lang="en-US" dirty="0"/>
              <a:t>      { x &gt; 0 and x %2 = 0}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y = 1</a:t>
            </a:r>
          </a:p>
          <a:p>
            <a:r>
              <a:rPr lang="en-US" dirty="0"/>
              <a:t>   { x &gt; 0 and x %2 = 0 and y = 0 }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r>
              <a:rPr lang="en-US" dirty="0"/>
              <a:t>    { x &gt; 0 and x %2 != 0}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y = 1</a:t>
            </a:r>
          </a:p>
          <a:p>
            <a:r>
              <a:rPr lang="en-US" dirty="0"/>
              <a:t>   { x &gt; 0 and x %2 != 0 and y = 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6AC05-048E-46D6-9B82-8539E02E0BA8}"/>
              </a:ext>
            </a:extLst>
          </p:cNvPr>
          <p:cNvSpPr txBox="1"/>
          <p:nvPr/>
        </p:nvSpPr>
        <p:spPr>
          <a:xfrm>
            <a:off x="5818909" y="1865745"/>
            <a:ext cx="436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Forall</a:t>
            </a:r>
            <a:r>
              <a:rPr lang="en-US" dirty="0"/>
              <a:t> In, In &gt; 0 &amp; In % 2 = 0  =&gt;  Out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Forall</a:t>
            </a:r>
            <a:r>
              <a:rPr lang="en-US" dirty="0"/>
              <a:t> In, In &gt; 0 &amp; In %2 != 0  =&gt;  Out = 1</a:t>
            </a:r>
          </a:p>
          <a:p>
            <a:endParaRPr lang="en-US" dirty="0"/>
          </a:p>
          <a:p>
            <a:r>
              <a:rPr lang="en-US" dirty="0"/>
              <a:t> Program constraints: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&gt; 0 (trivially satisfied)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% 2 = 0  =&gt; y = 1 (invalid)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%2 != 0  =&gt; y = 1 (valid)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Program falsifies the first rule in our theory</a:t>
            </a:r>
          </a:p>
          <a:p>
            <a:endParaRPr lang="en-US" dirty="0"/>
          </a:p>
          <a:p>
            <a:r>
              <a:rPr lang="en-US" dirty="0"/>
              <a:t>Therefore it is wrong!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31380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4EE0-A7E5-4FBB-BFE9-77B3A548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Verification Oversimplified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70C6-31EF-4768-98D0-76F79EB8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Theory of correct program behavior asserts: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P  =&gt;  Q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If a candidate program P’ proves Q, then it is correct</a:t>
            </a:r>
          </a:p>
          <a:p>
            <a:endParaRPr lang="en-US" dirty="0"/>
          </a:p>
          <a:p>
            <a:r>
              <a:rPr lang="en-US" dirty="0"/>
              <a:t>If a candidate program P’ proves not(Q), then it is wrong</a:t>
            </a:r>
          </a:p>
          <a:p>
            <a:endParaRPr lang="en-US" dirty="0"/>
          </a:p>
          <a:p>
            <a:r>
              <a:rPr lang="en-US" dirty="0"/>
              <a:t>Note: Constraints and Logical theories are used in the same sense here </a:t>
            </a:r>
          </a:p>
        </p:txBody>
      </p:sp>
    </p:spTree>
    <p:extLst>
      <p:ext uri="{BB962C8B-B14F-4D97-AF65-F5344CB8AC3E}">
        <p14:creationId xmlns:p14="http://schemas.microsoft.com/office/powerpoint/2010/main" val="394096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8259-DFFF-42D8-95FF-ACD4DEB4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linked lists is no different, except…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0A38-E67C-4FFD-A9C9-2C352FFE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Arguing about mutable pointer data structures is not trivial</a:t>
            </a:r>
          </a:p>
          <a:p>
            <a:endParaRPr lang="en-US" dirty="0"/>
          </a:p>
          <a:p>
            <a:r>
              <a:rPr lang="en-US" dirty="0"/>
              <a:t>For example: Proving reachability of all nodes in a linked list is not expressible in first-order logic. </a:t>
            </a:r>
          </a:p>
          <a:p>
            <a:endParaRPr lang="en-US" dirty="0"/>
          </a:p>
          <a:p>
            <a:r>
              <a:rPr lang="en-US" dirty="0"/>
              <a:t>This is because reasoning about finiteness is not possible in first-order logic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Linked list reasoning involves reasoning about Heap cells (Nodes) and Heap pointers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7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FBBC-9512-421A-82A0-E0A1C960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798"/>
            <a:ext cx="10515600" cy="1325563"/>
          </a:xfrm>
        </p:spPr>
        <p:txBody>
          <a:bodyPr/>
          <a:lstStyle/>
          <a:p>
            <a:r>
              <a:rPr lang="en-US" dirty="0"/>
              <a:t>Linked list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D6E4A-DDD8-48A2-BD09-28FCDEE754F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DD9E8-CCE2-408A-9628-E62B360AF575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D15E44B-9BAF-41B3-AE52-80815FA23E55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D2D8D-66B7-455B-B5A3-DF4F868FC94B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8887AB-BCD2-42A6-949D-483485517A7F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624781-DC94-4154-995A-63145A059BF6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C2A565-37FF-4077-BFB1-26A7399954E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73F017-F14C-4E63-A220-173298688B9C}"/>
              </a:ext>
            </a:extLst>
          </p:cNvPr>
          <p:cNvCxnSpPr>
            <a:cxnSpLocks/>
          </p:cNvCxnSpPr>
          <p:nvPr/>
        </p:nvCxnSpPr>
        <p:spPr>
          <a:xfrm flipV="1">
            <a:off x="4803328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F1F515-A57E-40DB-BF52-3D04DE56247C}"/>
              </a:ext>
            </a:extLst>
          </p:cNvPr>
          <p:cNvSpPr txBox="1"/>
          <p:nvPr/>
        </p:nvSpPr>
        <p:spPr>
          <a:xfrm>
            <a:off x="5955291" y="2697236"/>
            <a:ext cx="943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1BE57C-905A-43F3-BDBD-2C9756AFF228}"/>
              </a:ext>
            </a:extLst>
          </p:cNvPr>
          <p:cNvCxnSpPr>
            <a:cxnSpLocks/>
          </p:cNvCxnSpPr>
          <p:nvPr/>
        </p:nvCxnSpPr>
        <p:spPr>
          <a:xfrm flipV="1">
            <a:off x="7066846" y="3384879"/>
            <a:ext cx="1049635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23C05-6DFA-4C1E-A031-FE8313ED2935}"/>
              </a:ext>
            </a:extLst>
          </p:cNvPr>
          <p:cNvSpPr/>
          <p:nvPr/>
        </p:nvSpPr>
        <p:spPr>
          <a:xfrm>
            <a:off x="811253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067A1D-B11F-4057-BF15-20D59EEFAF0D}"/>
              </a:ext>
            </a:extLst>
          </p:cNvPr>
          <p:cNvCxnSpPr/>
          <p:nvPr/>
        </p:nvCxnSpPr>
        <p:spPr>
          <a:xfrm>
            <a:off x="896703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555DC1-5D5F-434D-9297-895972F20DD3}"/>
              </a:ext>
            </a:extLst>
          </p:cNvPr>
          <p:cNvCxnSpPr/>
          <p:nvPr/>
        </p:nvCxnSpPr>
        <p:spPr>
          <a:xfrm>
            <a:off x="8967030" y="2957102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A069A0-5F96-492E-9CF5-C66CE729630B}"/>
              </a:ext>
            </a:extLst>
          </p:cNvPr>
          <p:cNvSpPr txBox="1"/>
          <p:nvPr/>
        </p:nvSpPr>
        <p:spPr>
          <a:xfrm>
            <a:off x="1783080" y="322326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B5CF34-3EE8-4E5B-B75C-2845BD514F60}"/>
              </a:ext>
            </a:extLst>
          </p:cNvPr>
          <p:cNvSpPr txBox="1"/>
          <p:nvPr/>
        </p:nvSpPr>
        <p:spPr>
          <a:xfrm>
            <a:off x="3891292" y="318938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D69B76-831F-482B-BD16-070E705DC99A}"/>
              </a:ext>
            </a:extLst>
          </p:cNvPr>
          <p:cNvSpPr txBox="1"/>
          <p:nvPr/>
        </p:nvSpPr>
        <p:spPr>
          <a:xfrm>
            <a:off x="8144071" y="3172974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03B5B1-EB76-4D49-9D6B-AA42C07BBD55}"/>
              </a:ext>
            </a:extLst>
          </p:cNvPr>
          <p:cNvSpPr txBox="1"/>
          <p:nvPr/>
        </p:nvSpPr>
        <p:spPr>
          <a:xfrm>
            <a:off x="2503170" y="4743252"/>
            <a:ext cx="6760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Our linked list represents a sorted list of keys</a:t>
            </a:r>
          </a:p>
        </p:txBody>
      </p:sp>
    </p:spTree>
    <p:extLst>
      <p:ext uri="{BB962C8B-B14F-4D97-AF65-F5344CB8AC3E}">
        <p14:creationId xmlns:p14="http://schemas.microsoft.com/office/powerpoint/2010/main" val="325787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2070</Words>
  <Application>Microsoft Office PowerPoint</Application>
  <PresentationFormat>Widescreen</PresentationFormat>
  <Paragraphs>533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Verification of Linked List Insert,Delete operation using Z3 prover</vt:lpstr>
      <vt:lpstr>Original Proposal</vt:lpstr>
      <vt:lpstr>Recap:  Programs are logical statements (axiomatic semantics) </vt:lpstr>
      <vt:lpstr>Recap: Verification = Constraint Checking</vt:lpstr>
      <vt:lpstr>Constraints Illustrated (correct program)</vt:lpstr>
      <vt:lpstr>Constraints Illustrated (wrong program)</vt:lpstr>
      <vt:lpstr>Program Verification Oversimplified</vt:lpstr>
      <vt:lpstr>Verifying linked lists is no different, except…</vt:lpstr>
      <vt:lpstr>Linked list representation</vt:lpstr>
      <vt:lpstr>Linked list representation</vt:lpstr>
      <vt:lpstr>Linked list representation</vt:lpstr>
      <vt:lpstr>Linked list representation</vt:lpstr>
      <vt:lpstr>Important properties of a heap representing linked list</vt:lpstr>
      <vt:lpstr>Reachability</vt:lpstr>
      <vt:lpstr>Connectedness</vt:lpstr>
      <vt:lpstr>Admissibility</vt:lpstr>
      <vt:lpstr>Membership</vt:lpstr>
      <vt:lpstr>Primitive operations</vt:lpstr>
      <vt:lpstr>A program that inserts a node in Linked list</vt:lpstr>
      <vt:lpstr>A program that inserts a node in Linked list</vt:lpstr>
      <vt:lpstr>A program that inserts a node in Linked list</vt:lpstr>
      <vt:lpstr>A program that inserts a node in Linked list</vt:lpstr>
      <vt:lpstr>A program that inserts a node in Linked list</vt:lpstr>
      <vt:lpstr>A program that inserts a node in Linked list</vt:lpstr>
      <vt:lpstr>A program that inserts a node in Linked list</vt:lpstr>
      <vt:lpstr>PowerPoint Presentation</vt:lpstr>
      <vt:lpstr>The Z3 theorem prover</vt:lpstr>
      <vt:lpstr>Notation</vt:lpstr>
      <vt:lpstr>Some interesting inference rules</vt:lpstr>
      <vt:lpstr>Challenges, Experiences</vt:lpstr>
      <vt:lpstr>Limitations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Linked List of Insert operation using Z3</dc:title>
  <dc:creator>Sarat Chandra</dc:creator>
  <cp:lastModifiedBy>Sarat Chandra</cp:lastModifiedBy>
  <cp:revision>325</cp:revision>
  <dcterms:created xsi:type="dcterms:W3CDTF">2019-04-14T20:36:04Z</dcterms:created>
  <dcterms:modified xsi:type="dcterms:W3CDTF">2019-05-06T00:25:45Z</dcterms:modified>
</cp:coreProperties>
</file>