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1" r:id="rId3"/>
    <p:sldId id="282" r:id="rId4"/>
    <p:sldId id="285" r:id="rId5"/>
    <p:sldId id="286" r:id="rId6"/>
    <p:sldId id="287" r:id="rId7"/>
    <p:sldId id="29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80" r:id="rId19"/>
    <p:sldId id="268" r:id="rId20"/>
    <p:sldId id="269" r:id="rId21"/>
    <p:sldId id="265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3" r:id="rId33"/>
    <p:sldId id="284" r:id="rId34"/>
    <p:sldId id="290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8A86D-D374-4692-B3F4-765A719DF0B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C3BB-F8EC-499B-8C5A-1C6AB484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5EA5-1772-4CBD-BEFC-41309F4F0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EF21-676D-4189-A3DF-6AC2FF52F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825E-E938-4EDE-9E31-51C7C22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7070-211A-4F54-89C3-80D0D0894F2E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0926-5C76-45D1-B69E-AE9CD13B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DD5A-6AC2-4224-BC74-9FDFA253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0C37-B543-44BD-8663-A709AE90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EF15-9E6C-4492-97F8-C19D985F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F838-4D40-4C30-9F2E-726C2ED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C4FC-EE77-468E-B069-8820A806444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8CB3-D26A-45A4-AD28-0DD7B88A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BD0B-AADB-4F66-8D9A-9B7B9CE8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7A88-6A90-4E43-B9FD-5C4288839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0C24D-0655-426D-961C-9C2DEF69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2D9A-2D72-4938-9AFB-D20B9D9D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4EB4-4AC6-4A67-821A-1B2B9A00B19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032A-2895-48CC-B41B-B77E0460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D89B-1168-4F31-B486-983201A3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5E17-D430-404C-B224-3E3D5E83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D332-556E-47F2-9B28-B1ED337F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FE7B-6274-4804-A39F-247A8F6F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41E9-16F2-459B-9DF1-1BA4E3617E4F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B228-4E8B-4CA0-AE8B-272AA11B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F22F-6834-4141-8CC1-B0889AB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D839-45F4-4022-936D-B213F04B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7A4B5-11D3-4051-A74E-92BF27F4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20C8-FEB4-4E95-B2F5-464FB7D0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C76D-4941-4BF2-970B-6219F3610593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CF56-84E1-4707-8AA1-9FCBFAA2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EAC7-0DBA-416D-A769-2FE8ACB6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7661-EE11-4910-ADEE-473AE1B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DCA-1967-4AB5-9839-EE4E71CF1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BFEDB-FC12-415C-AAE6-0F0E6D36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862E-39E0-4E45-905F-7C0ADB25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F68C-F180-4162-AC5C-05D601137D63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1CF12-A1A9-4893-9639-AA78CC45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DD62-FBA2-4C75-B033-9C169073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7228-393B-437E-9C98-506ECF67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E99A-76BA-45F6-9D7B-EBEBE731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BA50-4A3D-4B43-B400-D459FB77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00251-0B9E-4FF7-84B2-2229397B1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05824-30B1-45E2-B09D-9A7CB646B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EC104-AC74-4E33-ABA9-1CD0CCA5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D7DD-7C1E-4815-B852-D5E935C3C266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CA73-48CE-4FF9-A4CE-21FB7B1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14DA7-9F33-45FB-8E98-4BC351BB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E686-57CD-4486-8645-58731389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F6325-43D3-49A9-923A-D43EB894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8433-FC4A-4165-ACFF-E37785741020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FDE4B-A014-410F-A430-D373F2FF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6BBEE-2A75-477B-8071-18146C09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3CA9-A118-4680-B4CE-9FAABC5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1BCC-7C59-4247-8E41-BF10DA271193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2FA53-30E7-493E-9CF3-F5E4875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B737-E1A0-49AA-A129-F1D5831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D925-039D-4163-875F-6EFFC6D5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A6B-7C0B-4075-BB00-73820746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24E9E-5C64-496B-962C-DB01664F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DE0F-55D4-49F4-8405-B51521B6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064-4E80-4FD7-A377-769F83A0352F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D778-5C94-4BD4-9746-AD7AF480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B517C-3C2E-42E5-9396-FE49E661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B7F4-2FEB-456F-9021-BB4267BB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4443D-9A29-402D-B743-D53D57144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400D-E3D4-40F5-A5FE-1BF65ADC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0471-5149-42D8-ADFD-2963CC17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6BE-7838-49EA-960D-DAD4E2166D4E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A0B52-CF73-4A58-98CC-0C3BA72F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394C-7599-4EA5-A645-A9B9582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21FD-2B52-4915-BB0C-E6E69375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37C5-4438-4803-A608-5D842B5C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E846-9228-4511-A765-B6EA181C5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654F-2A98-4EE1-87DD-4D23EECD5C6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1C84-5EFD-4B0C-B4C7-DEAAFF3B6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D93A-8D0E-419C-8F5E-9B503FBC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9679-5143-4A26-84FD-50E3EB9A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5A7C-4897-4AFF-9CD2-30074865D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of Linked List </a:t>
            </a:r>
            <a:r>
              <a:rPr lang="en-US" dirty="0" err="1"/>
              <a:t>Insert,Delete</a:t>
            </a:r>
            <a:r>
              <a:rPr lang="en-US" dirty="0"/>
              <a:t> operation using Z3 prover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B9E3B-AD53-4D28-A24B-74B136DC2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Sarat Chandra Varanasi</a:t>
            </a:r>
          </a:p>
        </p:txBody>
      </p:sp>
    </p:spTree>
    <p:extLst>
      <p:ext uri="{BB962C8B-B14F-4D97-AF65-F5344CB8AC3E}">
        <p14:creationId xmlns:p14="http://schemas.microsoft.com/office/powerpoint/2010/main" val="163292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9AE9-1C9B-44A8-9F54-C1FC60E8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C90A-167C-4E6C-8C3C-CC9322E1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Succint</a:t>
            </a:r>
            <a:r>
              <a:rPr lang="en-US" dirty="0"/>
              <a:t> way to reason about heap-based structures</a:t>
            </a:r>
          </a:p>
          <a:p>
            <a:endParaRPr lang="en-US" dirty="0"/>
          </a:p>
          <a:p>
            <a:r>
              <a:rPr lang="en-US" dirty="0"/>
              <a:t>Key idea:  Localize reasoning to only the heap cells that are modified by a program</a:t>
            </a:r>
          </a:p>
          <a:p>
            <a:endParaRPr lang="en-US" dirty="0"/>
          </a:p>
          <a:p>
            <a:r>
              <a:rPr lang="en-US" dirty="0"/>
              <a:t>This enables shorter and elegant proofs, also implementable on a machine</a:t>
            </a:r>
          </a:p>
          <a:p>
            <a:endParaRPr lang="en-US" dirty="0"/>
          </a:p>
          <a:p>
            <a:r>
              <a:rPr lang="en-US" dirty="0"/>
              <a:t>Huge learning curve! Certain inference rules are counter-intuitive. It is a royalty that cannot be afforded for the sake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83255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EA02-9FA3-4F3C-9EA6-B7AC3F12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Striking a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227E-8805-455C-9D91-0FE71B40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come up with my own local rules tailored to linked lists?</a:t>
            </a:r>
          </a:p>
          <a:p>
            <a:endParaRPr lang="en-US" dirty="0"/>
          </a:p>
          <a:p>
            <a:r>
              <a:rPr lang="en-US" dirty="0"/>
              <a:t>Restricting to linked lists, there are only 3 fundamental operations I need to worry about</a:t>
            </a:r>
          </a:p>
          <a:p>
            <a:endParaRPr lang="en-US" dirty="0"/>
          </a:p>
          <a:p>
            <a:r>
              <a:rPr lang="en-US" dirty="0"/>
              <a:t>They are:  aliasing heap variables, advancing a pointer of a Node, updating the “next” pointer of a Node</a:t>
            </a:r>
          </a:p>
          <a:p>
            <a:endParaRPr lang="en-US" dirty="0"/>
          </a:p>
          <a:p>
            <a:r>
              <a:rPr lang="en-US" dirty="0"/>
              <a:t>  Idea: Capture the local effects of the three fundamental operations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9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A069A0-5F96-492E-9CF5-C66CE729630B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5CF34-3EE8-4E5B-B75C-2845BD514F60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D69B76-831F-482B-BD16-070E705DC99A}"/>
              </a:ext>
            </a:extLst>
          </p:cNvPr>
          <p:cNvSpPr txBox="1"/>
          <p:nvPr/>
        </p:nvSpPr>
        <p:spPr>
          <a:xfrm>
            <a:off x="8144071" y="3172974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3B5B1-EB76-4D49-9D6B-AA42C07BBD55}"/>
              </a:ext>
            </a:extLst>
          </p:cNvPr>
          <p:cNvSpPr txBox="1"/>
          <p:nvPr/>
        </p:nvSpPr>
        <p:spPr>
          <a:xfrm>
            <a:off x="2503170" y="4743252"/>
            <a:ext cx="6760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Our linked list represents a sorted list of keys</a:t>
            </a:r>
          </a:p>
        </p:txBody>
      </p:sp>
    </p:spTree>
    <p:extLst>
      <p:ext uri="{BB962C8B-B14F-4D97-AF65-F5344CB8AC3E}">
        <p14:creationId xmlns:p14="http://schemas.microsoft.com/office/powerpoint/2010/main" val="325787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F26-7CCF-49A6-B8BA-CD20288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6124813-07B1-402A-A09D-09F7D762419A}"/>
              </a:ext>
            </a:extLst>
          </p:cNvPr>
          <p:cNvSpPr/>
          <p:nvPr/>
        </p:nvSpPr>
        <p:spPr>
          <a:xfrm>
            <a:off x="1154430" y="1543050"/>
            <a:ext cx="8709660" cy="3771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90304-4C47-4622-A992-CD0EE03AB70C}"/>
              </a:ext>
            </a:extLst>
          </p:cNvPr>
          <p:cNvSpPr txBox="1"/>
          <p:nvPr/>
        </p:nvSpPr>
        <p:spPr>
          <a:xfrm>
            <a:off x="2503170" y="5595253"/>
            <a:ext cx="6760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Nodes,  Node = Key + Next pointer</a:t>
            </a:r>
          </a:p>
        </p:txBody>
      </p:sp>
    </p:spTree>
    <p:extLst>
      <p:ext uri="{BB962C8B-B14F-4D97-AF65-F5344CB8AC3E}">
        <p14:creationId xmlns:p14="http://schemas.microsoft.com/office/powerpoint/2010/main" val="252300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F26-7CCF-49A6-B8BA-CD20288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5F65D07-D648-4A7E-9402-9E31BE6DB56F}"/>
              </a:ext>
            </a:extLst>
          </p:cNvPr>
          <p:cNvSpPr/>
          <p:nvPr/>
        </p:nvSpPr>
        <p:spPr>
          <a:xfrm>
            <a:off x="1245953" y="1972414"/>
            <a:ext cx="2147788" cy="2994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324D9-4641-44F2-A063-C1AE6F0071D0}"/>
              </a:ext>
            </a:extLst>
          </p:cNvPr>
          <p:cNvSpPr txBox="1"/>
          <p:nvPr/>
        </p:nvSpPr>
        <p:spPr>
          <a:xfrm>
            <a:off x="2887278" y="5191577"/>
            <a:ext cx="6372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Beginning/Head Node of the list (Head is fixed)</a:t>
            </a:r>
          </a:p>
        </p:txBody>
      </p:sp>
    </p:spTree>
    <p:extLst>
      <p:ext uri="{BB962C8B-B14F-4D97-AF65-F5344CB8AC3E}">
        <p14:creationId xmlns:p14="http://schemas.microsoft.com/office/powerpoint/2010/main" val="315211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BBC-9512-421A-82A0-E0A1C960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8"/>
            <a:ext cx="10515600" cy="1325563"/>
          </a:xfrm>
        </p:spPr>
        <p:txBody>
          <a:bodyPr/>
          <a:lstStyle/>
          <a:p>
            <a:r>
              <a:rPr lang="en-US" dirty="0"/>
              <a:t>Linked list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F26-7CCF-49A6-B8BA-CD202881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D6E4A-DDD8-48A2-BD09-28FCDEE754F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DD9E8-CCE2-408A-9628-E62B360AF575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15E44B-9BAF-41B3-AE52-80815FA23E55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D2D8D-66B7-455B-B5A3-DF4F868FC94B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887AB-BCD2-42A6-949D-483485517A7F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24781-DC94-4154-995A-63145A059BF6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FC2A565-37FF-4077-BFB1-26A7399954E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73F017-F14C-4E63-A220-173298688B9C}"/>
              </a:ext>
            </a:extLst>
          </p:cNvPr>
          <p:cNvCxnSpPr>
            <a:cxnSpLocks/>
          </p:cNvCxnSpPr>
          <p:nvPr/>
        </p:nvCxnSpPr>
        <p:spPr>
          <a:xfrm flipV="1">
            <a:off x="4803328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1F515-A57E-40DB-BF52-3D04DE56247C}"/>
              </a:ext>
            </a:extLst>
          </p:cNvPr>
          <p:cNvSpPr txBox="1"/>
          <p:nvPr/>
        </p:nvSpPr>
        <p:spPr>
          <a:xfrm>
            <a:off x="5955291" y="2697236"/>
            <a:ext cx="943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BE57C-905A-43F3-BDBD-2C9756AFF228}"/>
              </a:ext>
            </a:extLst>
          </p:cNvPr>
          <p:cNvCxnSpPr>
            <a:cxnSpLocks/>
          </p:cNvCxnSpPr>
          <p:nvPr/>
        </p:nvCxnSpPr>
        <p:spPr>
          <a:xfrm flipV="1">
            <a:off x="7066846" y="3384879"/>
            <a:ext cx="1049635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3C05-6DFA-4C1E-A031-FE8313ED2935}"/>
              </a:ext>
            </a:extLst>
          </p:cNvPr>
          <p:cNvSpPr/>
          <p:nvPr/>
        </p:nvSpPr>
        <p:spPr>
          <a:xfrm>
            <a:off x="811253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067A1D-B11F-4057-BF15-20D59EEFAF0D}"/>
              </a:ext>
            </a:extLst>
          </p:cNvPr>
          <p:cNvCxnSpPr/>
          <p:nvPr/>
        </p:nvCxnSpPr>
        <p:spPr>
          <a:xfrm>
            <a:off x="896703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555DC1-5D5F-434D-9297-895972F20DD3}"/>
              </a:ext>
            </a:extLst>
          </p:cNvPr>
          <p:cNvCxnSpPr/>
          <p:nvPr/>
        </p:nvCxnSpPr>
        <p:spPr>
          <a:xfrm>
            <a:off x="8967030" y="2957102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C052D56-CE5C-443A-86CB-97ACDFB413D5}"/>
              </a:ext>
            </a:extLst>
          </p:cNvPr>
          <p:cNvSpPr/>
          <p:nvPr/>
        </p:nvSpPr>
        <p:spPr>
          <a:xfrm>
            <a:off x="7637734" y="1874930"/>
            <a:ext cx="2147788" cy="29946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EACE4-E39B-45CB-8BDE-0B0C87CAEA5B}"/>
              </a:ext>
            </a:extLst>
          </p:cNvPr>
          <p:cNvSpPr txBox="1"/>
          <p:nvPr/>
        </p:nvSpPr>
        <p:spPr>
          <a:xfrm>
            <a:off x="2769182" y="5197345"/>
            <a:ext cx="6372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End/Tail Node of the list</a:t>
            </a:r>
          </a:p>
          <a:p>
            <a:pPr algn="ctr"/>
            <a:r>
              <a:rPr lang="en-US" sz="4000" dirty="0"/>
              <a:t>(Tail is also fixed)</a:t>
            </a:r>
          </a:p>
        </p:txBody>
      </p:sp>
    </p:spTree>
    <p:extLst>
      <p:ext uri="{BB962C8B-B14F-4D97-AF65-F5344CB8AC3E}">
        <p14:creationId xmlns:p14="http://schemas.microsoft.com/office/powerpoint/2010/main" val="425560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 fontScale="90000"/>
          </a:bodyPr>
          <a:lstStyle/>
          <a:p>
            <a:r>
              <a:rPr lang="en-US" dirty="0"/>
              <a:t>A program that performs an insertion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8593-B338-4D33-A0B7-1F3A3B1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110604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98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Few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402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D748C-AC67-42A1-A5FE-20F6BCA485D0}"/>
              </a:ext>
            </a:extLst>
          </p:cNvPr>
          <p:cNvSpPr txBox="1"/>
          <p:nvPr/>
        </p:nvSpPr>
        <p:spPr>
          <a:xfrm>
            <a:off x="4949190" y="1267778"/>
            <a:ext cx="5554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at any time, points to a finite number of Nodes</a:t>
            </a:r>
          </a:p>
          <a:p>
            <a:endParaRPr lang="en-US" dirty="0"/>
          </a:p>
          <a:p>
            <a:r>
              <a:rPr lang="en-US" dirty="0"/>
              <a:t>They are precisely the variables used in our programs</a:t>
            </a:r>
          </a:p>
          <a:p>
            <a:endParaRPr lang="en-US" dirty="0"/>
          </a:p>
          <a:p>
            <a:r>
              <a:rPr lang="en-US" dirty="0"/>
              <a:t>All we need is a few local properties about the variables to successfully reason about the correctness</a:t>
            </a:r>
          </a:p>
          <a:p>
            <a:endParaRPr lang="en-US" dirty="0"/>
          </a:p>
          <a:p>
            <a:r>
              <a:rPr lang="en-US" dirty="0"/>
              <a:t>Subsequent slides explore local properties and more axiomatizations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2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Primitive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4072890" y="1154430"/>
            <a:ext cx="37109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   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38C4B4-C6D2-455D-AECC-E21E8D3336D1}"/>
              </a:ext>
            </a:extLst>
          </p:cNvPr>
          <p:cNvSpPr/>
          <p:nvPr/>
        </p:nvSpPr>
        <p:spPr>
          <a:xfrm>
            <a:off x="4594860" y="3017520"/>
            <a:ext cx="1908810" cy="617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24763-1264-4B33-A0ED-3DE7016D13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26530" y="3314700"/>
            <a:ext cx="225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2312E-04F0-427F-A59A-6BF780F31BA5}"/>
              </a:ext>
            </a:extLst>
          </p:cNvPr>
          <p:cNvSpPr txBox="1"/>
          <p:nvPr/>
        </p:nvSpPr>
        <p:spPr>
          <a:xfrm>
            <a:off x="8785860" y="3130034"/>
            <a:ext cx="252603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exec-assign(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1F2D3-3BBF-4238-93CE-4C90B951E5F0}"/>
              </a:ext>
            </a:extLst>
          </p:cNvPr>
          <p:cNvSpPr/>
          <p:nvPr/>
        </p:nvSpPr>
        <p:spPr>
          <a:xfrm>
            <a:off x="4594860" y="3804176"/>
            <a:ext cx="1908810" cy="617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68720-E4F4-4FB2-8E54-B6D32A8CBB40}"/>
              </a:ext>
            </a:extLst>
          </p:cNvPr>
          <p:cNvCxnSpPr>
            <a:cxnSpLocks/>
          </p:cNvCxnSpPr>
          <p:nvPr/>
        </p:nvCxnSpPr>
        <p:spPr>
          <a:xfrm>
            <a:off x="6503670" y="4112786"/>
            <a:ext cx="225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D702DF-772D-43F1-8A8F-7F9694438AA7}"/>
              </a:ext>
            </a:extLst>
          </p:cNvPr>
          <p:cNvSpPr txBox="1"/>
          <p:nvPr/>
        </p:nvSpPr>
        <p:spPr>
          <a:xfrm>
            <a:off x="8763000" y="3928120"/>
            <a:ext cx="252603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advance-</a:t>
            </a:r>
            <a:r>
              <a:rPr lang="en-US" dirty="0" err="1"/>
              <a:t>ptr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6D8170-F81D-4F80-9BE5-59F7451980E0}"/>
              </a:ext>
            </a:extLst>
          </p:cNvPr>
          <p:cNvSpPr/>
          <p:nvPr/>
        </p:nvSpPr>
        <p:spPr>
          <a:xfrm>
            <a:off x="4450080" y="5189220"/>
            <a:ext cx="1908810" cy="617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2F485-AB2F-41CE-B352-532EFD28FCC4}"/>
              </a:ext>
            </a:extLst>
          </p:cNvPr>
          <p:cNvCxnSpPr>
            <a:cxnSpLocks/>
          </p:cNvCxnSpPr>
          <p:nvPr/>
        </p:nvCxnSpPr>
        <p:spPr>
          <a:xfrm>
            <a:off x="6358890" y="5499626"/>
            <a:ext cx="2426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2093CD-CA43-4A2E-81FB-D7FB950F84E6}"/>
              </a:ext>
            </a:extLst>
          </p:cNvPr>
          <p:cNvSpPr txBox="1"/>
          <p:nvPr/>
        </p:nvSpPr>
        <p:spPr>
          <a:xfrm>
            <a:off x="8763000" y="5254000"/>
            <a:ext cx="25488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link-next(temp,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69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Local properties - Aliasing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3764280" y="1229896"/>
            <a:ext cx="34023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while </a:t>
            </a:r>
            <a:r>
              <a:rPr lang="en-US" sz="2000" dirty="0" err="1"/>
              <a:t>curr.key</a:t>
            </a:r>
            <a:r>
              <a:rPr lang="en-US" sz="2000" dirty="0"/>
              <a:t> &lt; </a:t>
            </a:r>
            <a:r>
              <a:rPr lang="en-US" sz="2000" dirty="0" err="1"/>
              <a:t>target_key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   </a:t>
            </a:r>
          </a:p>
          <a:p>
            <a:r>
              <a:rPr lang="en-US" sz="2000" dirty="0"/>
              <a:t>             </a:t>
            </a:r>
            <a:r>
              <a:rPr lang="en-US" sz="2000" dirty="0">
                <a:solidFill>
                  <a:srgbClr val="FF0000"/>
                </a:solidFill>
              </a:rPr>
              <a:t>{ P1(</a:t>
            </a:r>
            <a:r>
              <a:rPr lang="en-US" sz="2000" dirty="0" err="1">
                <a:solidFill>
                  <a:srgbClr val="FF0000"/>
                </a:solidFill>
              </a:rPr>
              <a:t>prev</a:t>
            </a:r>
            <a:r>
              <a:rPr lang="en-US" sz="2000" dirty="0">
                <a:solidFill>
                  <a:srgbClr val="FF0000"/>
                </a:solidFill>
              </a:rPr>
              <a:t>), P2(</a:t>
            </a:r>
            <a:r>
              <a:rPr lang="en-US" sz="2000" dirty="0" err="1">
                <a:solidFill>
                  <a:srgbClr val="FF0000"/>
                </a:solidFill>
              </a:rPr>
              <a:t>curr</a:t>
            </a:r>
            <a:r>
              <a:rPr lang="en-US" sz="2000" dirty="0">
                <a:solidFill>
                  <a:srgbClr val="FF0000"/>
                </a:solidFill>
              </a:rPr>
              <a:t>)}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 </a:t>
            </a:r>
            <a:r>
              <a:rPr lang="en-US" sz="2000" dirty="0"/>
              <a:t>      </a:t>
            </a:r>
            <a:r>
              <a:rPr lang="en-US" sz="2000" dirty="0" err="1"/>
              <a:t>prev</a:t>
            </a:r>
            <a:r>
              <a:rPr lang="en-US" sz="2000" dirty="0"/>
              <a:t> :=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         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{ P2(</a:t>
            </a:r>
            <a:r>
              <a:rPr lang="en-US" sz="2000" dirty="0" err="1">
                <a:solidFill>
                  <a:srgbClr val="FF0000"/>
                </a:solidFill>
              </a:rPr>
              <a:t>prev</a:t>
            </a:r>
            <a:r>
              <a:rPr lang="en-US" sz="2000" dirty="0">
                <a:solidFill>
                  <a:srgbClr val="FF0000"/>
                </a:solidFill>
              </a:rPr>
              <a:t>), P2(</a:t>
            </a:r>
            <a:r>
              <a:rPr lang="en-US" sz="2000" dirty="0" err="1">
                <a:solidFill>
                  <a:srgbClr val="FF0000"/>
                </a:solidFill>
              </a:rPr>
              <a:t>curr</a:t>
            </a:r>
            <a:r>
              <a:rPr lang="en-US" sz="2000" dirty="0">
                <a:solidFill>
                  <a:srgbClr val="FF0000"/>
                </a:solidFill>
              </a:rPr>
              <a:t>),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  alias(</a:t>
            </a:r>
            <a:r>
              <a:rPr lang="en-US" sz="2000" dirty="0" err="1">
                <a:solidFill>
                  <a:srgbClr val="FF0000"/>
                </a:solidFill>
              </a:rPr>
              <a:t>prev,curr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</a:t>
            </a:r>
            <a:r>
              <a:rPr lang="en-US" sz="2000" dirty="0"/>
              <a:t>  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curr</a:t>
            </a:r>
            <a:r>
              <a:rPr lang="en-US" sz="2000" dirty="0"/>
              <a:t> := </a:t>
            </a:r>
            <a:r>
              <a:rPr lang="en-US" sz="2000" dirty="0" err="1"/>
              <a:t>curr.next</a:t>
            </a:r>
            <a:r>
              <a:rPr lang="en-US" sz="2000" dirty="0"/>
              <a:t> </a:t>
            </a:r>
          </a:p>
          <a:p>
            <a:r>
              <a:rPr lang="en-US" sz="2000" dirty="0"/>
              <a:t>      }</a:t>
            </a:r>
          </a:p>
          <a:p>
            <a:endParaRPr lang="en-US" sz="2000" dirty="0"/>
          </a:p>
          <a:p>
            <a:r>
              <a:rPr lang="en-US" sz="2000" dirty="0"/>
              <a:t>  //P1, P2 are arbitrary  properties</a:t>
            </a:r>
          </a:p>
        </p:txBody>
      </p:sp>
    </p:spTree>
    <p:extLst>
      <p:ext uri="{BB962C8B-B14F-4D97-AF65-F5344CB8AC3E}">
        <p14:creationId xmlns:p14="http://schemas.microsoft.com/office/powerpoint/2010/main" val="7389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28E3-CABC-4C84-AF54-DA2CEDF9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468B-204D-465C-8343-A73BFED4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Synthesize concurrent data structures  </a:t>
            </a:r>
          </a:p>
          <a:p>
            <a:endParaRPr lang="en-US" dirty="0"/>
          </a:p>
          <a:p>
            <a:r>
              <a:rPr lang="en-US" dirty="0"/>
              <a:t>Necessary step:  Synthesize sequential data structures</a:t>
            </a:r>
          </a:p>
          <a:p>
            <a:endParaRPr lang="en-US" dirty="0"/>
          </a:p>
          <a:p>
            <a:r>
              <a:rPr lang="en-US" dirty="0"/>
              <a:t>Necessary step: Verify sequential data structures</a:t>
            </a:r>
          </a:p>
          <a:p>
            <a:endParaRPr lang="en-US" dirty="0"/>
          </a:p>
          <a:p>
            <a:r>
              <a:rPr lang="en-US" dirty="0"/>
              <a:t>Experiment: Verify sequential linked list</a:t>
            </a:r>
          </a:p>
        </p:txBody>
      </p:sp>
    </p:spTree>
    <p:extLst>
      <p:ext uri="{BB962C8B-B14F-4D97-AF65-F5344CB8AC3E}">
        <p14:creationId xmlns:p14="http://schemas.microsoft.com/office/powerpoint/2010/main" val="59692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Local properties – Unaliasing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3764280" y="1229896"/>
            <a:ext cx="34023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while </a:t>
            </a:r>
            <a:r>
              <a:rPr lang="en-US" sz="2000" dirty="0" err="1"/>
              <a:t>curr.key</a:t>
            </a:r>
            <a:r>
              <a:rPr lang="en-US" sz="2000" dirty="0"/>
              <a:t> &lt; </a:t>
            </a:r>
            <a:r>
              <a:rPr lang="en-US" sz="2000" dirty="0" err="1"/>
              <a:t>target_key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  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prev</a:t>
            </a:r>
            <a:r>
              <a:rPr lang="en-US" sz="2000" dirty="0"/>
              <a:t> :=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       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{alias(</a:t>
            </a:r>
            <a:r>
              <a:rPr lang="en-US" sz="2000" dirty="0" err="1">
                <a:solidFill>
                  <a:srgbClr val="FF0000"/>
                </a:solidFill>
              </a:rPr>
              <a:t>prev,curr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curr</a:t>
            </a:r>
            <a:r>
              <a:rPr lang="en-US" sz="2000" dirty="0"/>
              <a:t> := </a:t>
            </a:r>
            <a:r>
              <a:rPr lang="en-US" sz="2000" dirty="0" err="1"/>
              <a:t>curr.next</a:t>
            </a:r>
            <a:r>
              <a:rPr lang="en-US" sz="2000" dirty="0"/>
              <a:t>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{next(</a:t>
            </a:r>
            <a:r>
              <a:rPr lang="en-US" sz="2000" dirty="0" err="1">
                <a:solidFill>
                  <a:srgbClr val="FF0000"/>
                </a:solidFill>
              </a:rPr>
              <a:t>prev,curr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  <a:r>
              <a:rPr lang="en-US" sz="2000" dirty="0"/>
              <a:t> </a:t>
            </a:r>
          </a:p>
          <a:p>
            <a:r>
              <a:rPr lang="en-US" sz="2000" dirty="0"/>
              <a:t>      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235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1B3-EFDE-44D6-B08D-7B3AFC6B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properties “carry over”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E0DC8-6391-462E-9947-05CBF4A64617}"/>
              </a:ext>
            </a:extLst>
          </p:cNvPr>
          <p:cNvSpPr txBox="1"/>
          <p:nvPr/>
        </p:nvSpPr>
        <p:spPr>
          <a:xfrm>
            <a:off x="2594610" y="1481356"/>
            <a:ext cx="51777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while </a:t>
            </a:r>
            <a:r>
              <a:rPr lang="en-US" sz="2000" dirty="0" err="1"/>
              <a:t>curr.key</a:t>
            </a:r>
            <a:r>
              <a:rPr lang="en-US" sz="2000" dirty="0"/>
              <a:t> &lt; </a:t>
            </a:r>
            <a:r>
              <a:rPr lang="en-US" sz="2000" dirty="0" err="1"/>
              <a:t>target_key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   </a:t>
            </a:r>
          </a:p>
          <a:p>
            <a:r>
              <a:rPr lang="en-US" sz="2000" dirty="0"/>
              <a:t>                   </a:t>
            </a:r>
            <a:r>
              <a:rPr lang="en-US" sz="2000" dirty="0" err="1"/>
              <a:t>prev</a:t>
            </a:r>
            <a:r>
              <a:rPr lang="en-US" sz="2000" dirty="0"/>
              <a:t> :=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       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{alias(</a:t>
            </a:r>
            <a:r>
              <a:rPr lang="en-US" sz="2000" dirty="0" err="1">
                <a:solidFill>
                  <a:srgbClr val="FF0000"/>
                </a:solidFill>
              </a:rPr>
              <a:t>prev,curr</a:t>
            </a:r>
            <a:r>
              <a:rPr lang="en-US" sz="2000" dirty="0">
                <a:solidFill>
                  <a:srgbClr val="FF0000"/>
                </a:solidFill>
              </a:rPr>
              <a:t>), </a:t>
            </a:r>
            <a:r>
              <a:rPr lang="en-US" sz="2000" dirty="0" err="1">
                <a:solidFill>
                  <a:srgbClr val="FF0000"/>
                </a:solidFill>
              </a:rPr>
              <a:t>InductiveProp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prev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              </a:t>
            </a:r>
            <a:r>
              <a:rPr lang="en-US" sz="2000" dirty="0" err="1"/>
              <a:t>curr</a:t>
            </a:r>
            <a:r>
              <a:rPr lang="en-US" sz="2000" dirty="0"/>
              <a:t> := </a:t>
            </a:r>
            <a:r>
              <a:rPr lang="en-US" sz="2000" dirty="0" err="1"/>
              <a:t>curr.next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{next(</a:t>
            </a:r>
            <a:r>
              <a:rPr lang="en-US" sz="2000" dirty="0" err="1">
                <a:solidFill>
                  <a:srgbClr val="FF0000"/>
                </a:solidFill>
              </a:rPr>
              <a:t>prev,curr</a:t>
            </a:r>
            <a:r>
              <a:rPr lang="en-US" sz="2000" dirty="0">
                <a:solidFill>
                  <a:srgbClr val="FF0000"/>
                </a:solidFill>
              </a:rPr>
              <a:t>), </a:t>
            </a:r>
            <a:r>
              <a:rPr lang="en-US" sz="2000" dirty="0" err="1">
                <a:solidFill>
                  <a:srgbClr val="FF0000"/>
                </a:solidFill>
              </a:rPr>
              <a:t>InductiveProp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curr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  <a:r>
              <a:rPr lang="en-US" sz="2000" dirty="0"/>
              <a:t> </a:t>
            </a:r>
          </a:p>
          <a:p>
            <a:r>
              <a:rPr lang="en-US" sz="2000" dirty="0"/>
              <a:t>      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3511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8A64-03C3-4F73-AAAC-7A6C8C0C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Important properties of a heap representing linked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37882-8B69-4081-90A4-5268848E88BB}"/>
              </a:ext>
            </a:extLst>
          </p:cNvPr>
          <p:cNvSpPr txBox="1"/>
          <p:nvPr/>
        </p:nvSpPr>
        <p:spPr>
          <a:xfrm>
            <a:off x="948690" y="1497330"/>
            <a:ext cx="88468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Reachablility</a:t>
            </a:r>
            <a:r>
              <a:rPr lang="en-US" sz="2800" dirty="0"/>
              <a:t> of a Node:</a:t>
            </a:r>
          </a:p>
          <a:p>
            <a:r>
              <a:rPr lang="en-US" sz="2800" dirty="0"/>
              <a:t>            Node is reachable from the Head node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Connectivity of a Node:</a:t>
            </a:r>
          </a:p>
          <a:p>
            <a:r>
              <a:rPr lang="en-US" sz="2800" dirty="0"/>
              <a:t>            Node connects to the Tail node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Admissiblity</a:t>
            </a:r>
            <a:r>
              <a:rPr lang="en-US" sz="2800" dirty="0"/>
              <a:t> of a Node:</a:t>
            </a:r>
          </a:p>
          <a:p>
            <a:r>
              <a:rPr lang="en-US" sz="2800" dirty="0"/>
              <a:t>             Node that is both Reachable and Connected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Membership of a Key:</a:t>
            </a:r>
          </a:p>
          <a:p>
            <a:r>
              <a:rPr lang="en-US" sz="2800" dirty="0"/>
              <a:t>             Key value of a Node that is Admissible</a:t>
            </a:r>
          </a:p>
        </p:txBody>
      </p:sp>
    </p:spTree>
    <p:extLst>
      <p:ext uri="{BB962C8B-B14F-4D97-AF65-F5344CB8AC3E}">
        <p14:creationId xmlns:p14="http://schemas.microsoft.com/office/powerpoint/2010/main" val="207664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</p:cNvCxnSpPr>
          <p:nvPr/>
        </p:nvCxnSpPr>
        <p:spPr>
          <a:xfrm>
            <a:off x="4803328" y="3394588"/>
            <a:ext cx="399428" cy="16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C462DB-BF09-4D33-A5F0-F169631B6201}"/>
              </a:ext>
            </a:extLst>
          </p:cNvPr>
          <p:cNvCxnSpPr/>
          <p:nvPr/>
        </p:nvCxnSpPr>
        <p:spPr>
          <a:xfrm>
            <a:off x="5609129" y="5049698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Reachable Nodes: head, b, d a</a:t>
            </a:r>
          </a:p>
          <a:p>
            <a:endParaRPr lang="en-US" dirty="0"/>
          </a:p>
          <a:p>
            <a:r>
              <a:rPr lang="en-US" dirty="0"/>
              <a:t>Unreachable nodes: c, tail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6567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03328" y="3357563"/>
            <a:ext cx="1270059" cy="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Nodes: head, b, d, tail</a:t>
            </a:r>
          </a:p>
          <a:p>
            <a:endParaRPr lang="en-US" dirty="0"/>
          </a:p>
          <a:p>
            <a:r>
              <a:rPr lang="en-US" dirty="0"/>
              <a:t>Unconnected nodes: c</a:t>
            </a:r>
          </a:p>
          <a:p>
            <a:endParaRPr lang="en-US" dirty="0"/>
          </a:p>
          <a:p>
            <a:r>
              <a:rPr lang="en-US" dirty="0"/>
              <a:t>Unreachable nodes: d,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E05C7-47E9-4FEA-AB58-CBDC08908783}"/>
              </a:ext>
            </a:extLst>
          </p:cNvPr>
          <p:cNvSpPr/>
          <p:nvPr/>
        </p:nvSpPr>
        <p:spPr>
          <a:xfrm>
            <a:off x="5708894" y="5358218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664F73-2789-42F5-BA22-6ED90500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458" y="4373234"/>
            <a:ext cx="1608931" cy="37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03328" y="3357563"/>
            <a:ext cx="1270059" cy="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Nodes: head, b, d, tail</a:t>
            </a:r>
          </a:p>
          <a:p>
            <a:endParaRPr lang="en-US" dirty="0"/>
          </a:p>
          <a:p>
            <a:r>
              <a:rPr lang="en-US" dirty="0"/>
              <a:t>Unconnected nodes: c</a:t>
            </a:r>
          </a:p>
          <a:p>
            <a:endParaRPr lang="en-US" dirty="0"/>
          </a:p>
          <a:p>
            <a:r>
              <a:rPr lang="en-US" dirty="0"/>
              <a:t>Unreachable nodes: d, c</a:t>
            </a:r>
          </a:p>
          <a:p>
            <a:endParaRPr lang="en-US" dirty="0"/>
          </a:p>
          <a:p>
            <a:r>
              <a:rPr lang="en-US" dirty="0"/>
              <a:t>Admissible nodes: </a:t>
            </a:r>
            <a:r>
              <a:rPr lang="en-US" dirty="0" err="1"/>
              <a:t>head,b,tail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E05C7-47E9-4FEA-AB58-CBDC08908783}"/>
              </a:ext>
            </a:extLst>
          </p:cNvPr>
          <p:cNvSpPr/>
          <p:nvPr/>
        </p:nvSpPr>
        <p:spPr>
          <a:xfrm>
            <a:off x="5708894" y="5358218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664F73-2789-42F5-BA22-6ED90500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458" y="4373234"/>
            <a:ext cx="1608931" cy="37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9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771-E338-4968-95E2-6F22F10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290BD-4E71-4449-9F91-6FC0C41E9B75}"/>
              </a:ext>
            </a:extLst>
          </p:cNvPr>
          <p:cNvSpPr/>
          <p:nvPr/>
        </p:nvSpPr>
        <p:spPr>
          <a:xfrm>
            <a:off x="1648679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8D66D-034D-4DBE-AE39-F4CBBCF54F0C}"/>
              </a:ext>
            </a:extLst>
          </p:cNvPr>
          <p:cNvCxnSpPr>
            <a:cxnSpLocks/>
          </p:cNvCxnSpPr>
          <p:nvPr/>
        </p:nvCxnSpPr>
        <p:spPr>
          <a:xfrm>
            <a:off x="2503170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CFED85-EF42-4557-BCA5-4D338F36A551}"/>
              </a:ext>
            </a:extLst>
          </p:cNvPr>
          <p:cNvSpPr/>
          <p:nvPr/>
        </p:nvSpPr>
        <p:spPr>
          <a:xfrm>
            <a:off x="2598948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8889E-1D02-4F81-85D1-EBA8CE0EE92D}"/>
              </a:ext>
            </a:extLst>
          </p:cNvPr>
          <p:cNvCxnSpPr>
            <a:cxnSpLocks/>
          </p:cNvCxnSpPr>
          <p:nvPr/>
        </p:nvCxnSpPr>
        <p:spPr>
          <a:xfrm flipV="1">
            <a:off x="2646080" y="3389734"/>
            <a:ext cx="1270059" cy="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D43F7-0DEB-426F-A375-113886BCA9D1}"/>
              </a:ext>
            </a:extLst>
          </p:cNvPr>
          <p:cNvSpPr/>
          <p:nvPr/>
        </p:nvSpPr>
        <p:spPr>
          <a:xfrm>
            <a:off x="3805927" y="2957102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1AEAE-B0B3-4C9D-B9A6-F71E3A13CFCF}"/>
              </a:ext>
            </a:extLst>
          </p:cNvPr>
          <p:cNvCxnSpPr>
            <a:cxnSpLocks/>
          </p:cNvCxnSpPr>
          <p:nvPr/>
        </p:nvCxnSpPr>
        <p:spPr>
          <a:xfrm>
            <a:off x="4660418" y="2957102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BEFB02B-BCEA-4584-91AA-6D8EE0DD6B8C}"/>
              </a:ext>
            </a:extLst>
          </p:cNvPr>
          <p:cNvSpPr/>
          <p:nvPr/>
        </p:nvSpPr>
        <p:spPr>
          <a:xfrm>
            <a:off x="4756196" y="3309724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01AAA-0714-4F1F-B684-860F5314F1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03328" y="3357563"/>
            <a:ext cx="1270059" cy="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CC9F2-DD21-4C6B-BA88-25FA02E4A13B}"/>
              </a:ext>
            </a:extLst>
          </p:cNvPr>
          <p:cNvSpPr/>
          <p:nvPr/>
        </p:nvSpPr>
        <p:spPr>
          <a:xfrm>
            <a:off x="6073387" y="2942404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4F947-D326-4022-ABA4-1372012EF264}"/>
              </a:ext>
            </a:extLst>
          </p:cNvPr>
          <p:cNvCxnSpPr/>
          <p:nvPr/>
        </p:nvCxnSpPr>
        <p:spPr>
          <a:xfrm>
            <a:off x="6927878" y="2942404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B3729-CA98-4E34-90B9-7710E3F7625E}"/>
              </a:ext>
            </a:extLst>
          </p:cNvPr>
          <p:cNvCxnSpPr/>
          <p:nvPr/>
        </p:nvCxnSpPr>
        <p:spPr>
          <a:xfrm>
            <a:off x="6927878" y="2942404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C24FC5-644F-46F4-AA3A-674A68EBF94C}"/>
              </a:ext>
            </a:extLst>
          </p:cNvPr>
          <p:cNvSpPr txBox="1"/>
          <p:nvPr/>
        </p:nvSpPr>
        <p:spPr>
          <a:xfrm>
            <a:off x="1783080" y="322326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7175-666F-418E-9109-0F1994CDC6C4}"/>
              </a:ext>
            </a:extLst>
          </p:cNvPr>
          <p:cNvSpPr txBox="1"/>
          <p:nvPr/>
        </p:nvSpPr>
        <p:spPr>
          <a:xfrm>
            <a:off x="3891292" y="3189380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1EEB9-7ECE-4B6C-8E09-3B0B9BA6D98B}"/>
              </a:ext>
            </a:extLst>
          </p:cNvPr>
          <p:cNvSpPr txBox="1"/>
          <p:nvPr/>
        </p:nvSpPr>
        <p:spPr>
          <a:xfrm>
            <a:off x="6104919" y="3158276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FE941-1914-4F43-B901-0AEE198F4F1D}"/>
              </a:ext>
            </a:extLst>
          </p:cNvPr>
          <p:cNvSpPr/>
          <p:nvPr/>
        </p:nvSpPr>
        <p:spPr>
          <a:xfrm>
            <a:off x="4756196" y="5053833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C80FA-A009-4639-939D-0EF525C1AC96}"/>
              </a:ext>
            </a:extLst>
          </p:cNvPr>
          <p:cNvCxnSpPr>
            <a:cxnSpLocks/>
          </p:cNvCxnSpPr>
          <p:nvPr/>
        </p:nvCxnSpPr>
        <p:spPr>
          <a:xfrm>
            <a:off x="5615545" y="5075465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FFC974-2BA4-4469-B231-A37B092EDFD4}"/>
              </a:ext>
            </a:extLst>
          </p:cNvPr>
          <p:cNvSpPr txBox="1"/>
          <p:nvPr/>
        </p:nvSpPr>
        <p:spPr>
          <a:xfrm>
            <a:off x="4846419" y="5307743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03D76-5C3E-4424-AECC-1AF428FB0804}"/>
              </a:ext>
            </a:extLst>
          </p:cNvPr>
          <p:cNvSpPr txBox="1"/>
          <p:nvPr/>
        </p:nvSpPr>
        <p:spPr>
          <a:xfrm>
            <a:off x="1567312" y="3987772"/>
            <a:ext cx="13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0C0F3-33EC-4AAF-9ED4-E78EC84BDD98}"/>
              </a:ext>
            </a:extLst>
          </p:cNvPr>
          <p:cNvSpPr txBox="1"/>
          <p:nvPr/>
        </p:nvSpPr>
        <p:spPr>
          <a:xfrm>
            <a:off x="3938986" y="3987772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FBDF1-FAED-4CEB-A59F-69831D065D31}"/>
              </a:ext>
            </a:extLst>
          </p:cNvPr>
          <p:cNvSpPr txBox="1"/>
          <p:nvPr/>
        </p:nvSpPr>
        <p:spPr>
          <a:xfrm>
            <a:off x="6192030" y="3824090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6EB189-70A4-41D6-8380-9B70C3942EDC}"/>
              </a:ext>
            </a:extLst>
          </p:cNvPr>
          <p:cNvSpPr txBox="1"/>
          <p:nvPr/>
        </p:nvSpPr>
        <p:spPr>
          <a:xfrm>
            <a:off x="4159713" y="5090903"/>
            <a:ext cx="72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F44F4-8713-4DE9-B6F0-23107479C176}"/>
              </a:ext>
            </a:extLst>
          </p:cNvPr>
          <p:cNvSpPr txBox="1"/>
          <p:nvPr/>
        </p:nvSpPr>
        <p:spPr>
          <a:xfrm>
            <a:off x="8275320" y="1565910"/>
            <a:ext cx="3078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Nodes: head, b, d, tail</a:t>
            </a:r>
          </a:p>
          <a:p>
            <a:endParaRPr lang="en-US" dirty="0"/>
          </a:p>
          <a:p>
            <a:r>
              <a:rPr lang="en-US" dirty="0"/>
              <a:t>Unconnected nodes: c</a:t>
            </a:r>
          </a:p>
          <a:p>
            <a:endParaRPr lang="en-US" dirty="0"/>
          </a:p>
          <a:p>
            <a:r>
              <a:rPr lang="en-US" dirty="0"/>
              <a:t>Unreachable nodes: d, c</a:t>
            </a:r>
          </a:p>
          <a:p>
            <a:endParaRPr lang="en-US" dirty="0"/>
          </a:p>
          <a:p>
            <a:r>
              <a:rPr lang="en-US" dirty="0"/>
              <a:t>Admissible nodes: </a:t>
            </a:r>
            <a:r>
              <a:rPr lang="en-US" dirty="0" err="1"/>
              <a:t>head,b,tail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Members of list: 1,3,20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0524D-1D9F-4D70-BCBC-E98744D7A7F7}"/>
              </a:ext>
            </a:extLst>
          </p:cNvPr>
          <p:cNvSpPr/>
          <p:nvPr/>
        </p:nvSpPr>
        <p:spPr>
          <a:xfrm>
            <a:off x="7367461" y="4644386"/>
            <a:ext cx="1198179" cy="83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858921-3D03-40FD-A7FB-D9E8E36FCB9B}"/>
              </a:ext>
            </a:extLst>
          </p:cNvPr>
          <p:cNvCxnSpPr/>
          <p:nvPr/>
        </p:nvCxnSpPr>
        <p:spPr>
          <a:xfrm>
            <a:off x="8221952" y="4644386"/>
            <a:ext cx="0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E9F94-6ABE-46B2-BB58-605B8E1AD20D}"/>
              </a:ext>
            </a:extLst>
          </p:cNvPr>
          <p:cNvCxnSpPr/>
          <p:nvPr/>
        </p:nvCxnSpPr>
        <p:spPr>
          <a:xfrm>
            <a:off x="8221952" y="4644386"/>
            <a:ext cx="343688" cy="83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734-F448-4671-AA0A-F32C8B292423}"/>
              </a:ext>
            </a:extLst>
          </p:cNvPr>
          <p:cNvSpPr txBox="1"/>
          <p:nvPr/>
        </p:nvSpPr>
        <p:spPr>
          <a:xfrm>
            <a:off x="7398993" y="4860258"/>
            <a:ext cx="62430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8099C-4DA8-4999-B8C4-079FC579F4C3}"/>
              </a:ext>
            </a:extLst>
          </p:cNvPr>
          <p:cNvSpPr txBox="1"/>
          <p:nvPr/>
        </p:nvSpPr>
        <p:spPr>
          <a:xfrm>
            <a:off x="7486104" y="5526072"/>
            <a:ext cx="98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2E05C7-47E9-4FEA-AB58-CBDC08908783}"/>
              </a:ext>
            </a:extLst>
          </p:cNvPr>
          <p:cNvSpPr/>
          <p:nvPr/>
        </p:nvSpPr>
        <p:spPr>
          <a:xfrm>
            <a:off x="5708894" y="5358218"/>
            <a:ext cx="152132" cy="1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664F73-2789-42F5-BA22-6ED90500A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458" y="4373234"/>
            <a:ext cx="1608931" cy="37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2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/>
              <a:t>What this program assumes and tries 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838200" y="1267778"/>
            <a:ext cx="3402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50E76-C241-4B52-AD10-081D5490BA88}"/>
              </a:ext>
            </a:extLst>
          </p:cNvPr>
          <p:cNvSpPr txBox="1"/>
          <p:nvPr/>
        </p:nvSpPr>
        <p:spPr>
          <a:xfrm>
            <a:off x="4709160" y="1267778"/>
            <a:ext cx="654939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Linked list initially consists of admissible nodes</a:t>
            </a:r>
          </a:p>
          <a:p>
            <a:endParaRPr lang="en-US" sz="2800" dirty="0"/>
          </a:p>
          <a:p>
            <a:r>
              <a:rPr lang="en-US" sz="2800" dirty="0"/>
              <a:t>Explore the list, and insert a node with </a:t>
            </a:r>
            <a:r>
              <a:rPr lang="en-US" sz="2800" dirty="0" err="1"/>
              <a:t>target_key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it is admissible</a:t>
            </a:r>
          </a:p>
          <a:p>
            <a:endParaRPr lang="en-US" sz="2800" dirty="0"/>
          </a:p>
          <a:p>
            <a:r>
              <a:rPr lang="en-US" sz="2800" dirty="0"/>
              <a:t>And…</a:t>
            </a:r>
          </a:p>
          <a:p>
            <a:endParaRPr lang="en-US" sz="2800" dirty="0"/>
          </a:p>
          <a:p>
            <a:r>
              <a:rPr lang="en-US" sz="2800" dirty="0"/>
              <a:t>Nodes that were admissible prior to insertion remain admissible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2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4ECF-9483-4B5A-84B0-ED90BA89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obligations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5A51-5D17-4DF9-B31E-CD11197BC4F9}"/>
              </a:ext>
            </a:extLst>
          </p:cNvPr>
          <p:cNvSpPr txBox="1"/>
          <p:nvPr/>
        </p:nvSpPr>
        <p:spPr>
          <a:xfrm>
            <a:off x="838200" y="1313498"/>
            <a:ext cx="3402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C7DA7B4-C0C3-47FE-B3E4-F63A46AF47BF}"/>
              </a:ext>
            </a:extLst>
          </p:cNvPr>
          <p:cNvSpPr/>
          <p:nvPr/>
        </p:nvSpPr>
        <p:spPr>
          <a:xfrm>
            <a:off x="4057650" y="827246"/>
            <a:ext cx="5806440" cy="4110513"/>
          </a:xfrm>
          <a:prstGeom prst="cloudCallout">
            <a:avLst>
              <a:gd name="adj1" fmla="val -60794"/>
              <a:gd name="adj2" fmla="val 199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D18E6-3103-439A-893B-472E0AEC5B9A}"/>
              </a:ext>
            </a:extLst>
          </p:cNvPr>
          <p:cNvSpPr txBox="1"/>
          <p:nvPr/>
        </p:nvSpPr>
        <p:spPr>
          <a:xfrm>
            <a:off x="5452110" y="1313498"/>
            <a:ext cx="3051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While loop upon termination,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Preserves the loop invariant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Require use of alias, unaliasing</a:t>
            </a:r>
          </a:p>
          <a:p>
            <a:endParaRPr lang="en-US" dirty="0"/>
          </a:p>
          <a:p>
            <a:r>
              <a:rPr lang="en-US" dirty="0"/>
              <a:t>Loop Invariant: </a:t>
            </a:r>
          </a:p>
          <a:p>
            <a:endParaRPr lang="en-US" dirty="0"/>
          </a:p>
          <a:p>
            <a:r>
              <a:rPr lang="en-US" dirty="0"/>
              <a:t>admissible(</a:t>
            </a:r>
            <a:r>
              <a:rPr lang="en-US" dirty="0" err="1"/>
              <a:t>prev</a:t>
            </a:r>
            <a:r>
              <a:rPr lang="en-US" dirty="0"/>
              <a:t>), admissible(</a:t>
            </a:r>
            <a:r>
              <a:rPr lang="en-US" dirty="0" err="1"/>
              <a:t>curr</a:t>
            </a:r>
            <a:r>
              <a:rPr lang="en-US" dirty="0"/>
              <a:t>), </a:t>
            </a:r>
          </a:p>
          <a:p>
            <a:r>
              <a:rPr lang="en-US" dirty="0"/>
              <a:t>Next(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7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4ECF-9483-4B5A-84B0-ED90BA89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obligations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5A51-5D17-4DF9-B31E-CD11197BC4F9}"/>
              </a:ext>
            </a:extLst>
          </p:cNvPr>
          <p:cNvSpPr txBox="1"/>
          <p:nvPr/>
        </p:nvSpPr>
        <p:spPr>
          <a:xfrm>
            <a:off x="838200" y="1313498"/>
            <a:ext cx="3402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Insert(</a:t>
            </a:r>
            <a:r>
              <a:rPr lang="en-US" sz="1600" dirty="0" err="1"/>
              <a:t>target_key</a:t>
            </a:r>
            <a:r>
              <a:rPr lang="en-US" sz="1600" dirty="0"/>
              <a:t>){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prev</a:t>
            </a:r>
            <a:r>
              <a:rPr lang="en-US" sz="1600" dirty="0"/>
              <a:t> := head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while </a:t>
            </a:r>
            <a:r>
              <a:rPr lang="en-US" sz="1600" dirty="0" err="1"/>
              <a:t>curr.key</a:t>
            </a:r>
            <a:r>
              <a:rPr lang="en-US" sz="1600" dirty="0"/>
              <a:t> &lt; </a:t>
            </a:r>
            <a:r>
              <a:rPr lang="en-US" sz="1600" dirty="0" err="1"/>
              <a:t>target_key</a:t>
            </a:r>
            <a:r>
              <a:rPr lang="en-US" sz="1600" dirty="0"/>
              <a:t>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prev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             </a:t>
            </a:r>
            <a:r>
              <a:rPr lang="en-US" sz="1600" dirty="0" err="1"/>
              <a:t>curr</a:t>
            </a:r>
            <a:r>
              <a:rPr lang="en-US" sz="1600" dirty="0"/>
              <a:t> := </a:t>
            </a:r>
            <a:r>
              <a:rPr lang="en-US" sz="1600" dirty="0" err="1"/>
              <a:t>curr.next</a:t>
            </a:r>
            <a:r>
              <a:rPr lang="en-US" sz="1600" dirty="0"/>
              <a:t> </a:t>
            </a:r>
          </a:p>
          <a:p>
            <a:r>
              <a:rPr lang="en-US" sz="1600" dirty="0"/>
              <a:t>      }</a:t>
            </a:r>
          </a:p>
          <a:p>
            <a:endParaRPr lang="en-US" sz="1600" dirty="0"/>
          </a:p>
          <a:p>
            <a:r>
              <a:rPr lang="en-US" sz="1600" dirty="0"/>
              <a:t>    temp := new Node(</a:t>
            </a:r>
            <a:r>
              <a:rPr lang="en-US" sz="1600" dirty="0" err="1"/>
              <a:t>target_key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temp.next</a:t>
            </a:r>
            <a:r>
              <a:rPr lang="en-US" sz="1600" dirty="0"/>
              <a:t> := </a:t>
            </a:r>
            <a:r>
              <a:rPr lang="en-US" sz="1600" dirty="0" err="1"/>
              <a:t>curr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prev.next</a:t>
            </a:r>
            <a:r>
              <a:rPr lang="en-US" sz="1600" dirty="0"/>
              <a:t> := temp 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C4C8708-9036-416C-8A80-72836435F5FA}"/>
              </a:ext>
            </a:extLst>
          </p:cNvPr>
          <p:cNvSpPr/>
          <p:nvPr/>
        </p:nvSpPr>
        <p:spPr>
          <a:xfrm>
            <a:off x="3627120" y="1611154"/>
            <a:ext cx="7235190" cy="3635692"/>
          </a:xfrm>
          <a:prstGeom prst="cloudCallout">
            <a:avLst>
              <a:gd name="adj1" fmla="val -48953"/>
              <a:gd name="adj2" fmla="val 50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8A661-BB3F-4BC8-8BD4-923DB9F4D951}"/>
              </a:ext>
            </a:extLst>
          </p:cNvPr>
          <p:cNvSpPr txBox="1"/>
          <p:nvPr/>
        </p:nvSpPr>
        <p:spPr>
          <a:xfrm>
            <a:off x="4926330" y="2315736"/>
            <a:ext cx="4297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Linking temp to </a:t>
            </a:r>
            <a:r>
              <a:rPr lang="en-US" dirty="0" err="1"/>
              <a:t>curr</a:t>
            </a:r>
            <a:r>
              <a:rPr lang="en-US" dirty="0"/>
              <a:t> and </a:t>
            </a:r>
            <a:r>
              <a:rPr lang="en-US" dirty="0" err="1"/>
              <a:t>prev</a:t>
            </a:r>
            <a:r>
              <a:rPr lang="en-US" dirty="0"/>
              <a:t> results in </a:t>
            </a:r>
          </a:p>
          <a:p>
            <a:r>
              <a:rPr lang="en-US" dirty="0" err="1"/>
              <a:t>tmp</a:t>
            </a:r>
            <a:r>
              <a:rPr lang="en-US" dirty="0"/>
              <a:t> becoming admissible while not sacrificing admissibility of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Requires use of update axioms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B6C8-0F34-4ADC-9884-C5B2FEA7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Programs are logical statements (axiomatic semantics)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F816-C96E-422F-8DFD-9F6992CEEE9D}"/>
              </a:ext>
            </a:extLst>
          </p:cNvPr>
          <p:cNvSpPr txBox="1"/>
          <p:nvPr/>
        </p:nvSpPr>
        <p:spPr>
          <a:xfrm>
            <a:off x="1791316" y="2380801"/>
            <a:ext cx="3366654" cy="25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{  x &gt; 0 }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 if x % 2 == 0 then</a:t>
            </a:r>
          </a:p>
          <a:p>
            <a:r>
              <a:rPr lang="en-US" dirty="0"/>
              <a:t>      { x &gt; 0 and x %2 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0</a:t>
            </a:r>
          </a:p>
          <a:p>
            <a:r>
              <a:rPr lang="en-US" dirty="0"/>
              <a:t>   { x &gt; 0 and x %2 = 0 and y = 0 }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6"/>
                </a:solidFill>
              </a:rPr>
              <a:t>else</a:t>
            </a:r>
          </a:p>
          <a:p>
            <a:r>
              <a:rPr lang="en-US" dirty="0"/>
              <a:t>    { x &gt; 0 and x %2 !=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1</a:t>
            </a:r>
          </a:p>
          <a:p>
            <a:r>
              <a:rPr lang="en-US" dirty="0"/>
              <a:t>   { x &gt; 0 and x %2 != 0 and y = 1}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298672B-2F57-4AE8-96F2-2A43B55B03A6}"/>
              </a:ext>
            </a:extLst>
          </p:cNvPr>
          <p:cNvSpPr/>
          <p:nvPr/>
        </p:nvSpPr>
        <p:spPr>
          <a:xfrm>
            <a:off x="5322498" y="1423358"/>
            <a:ext cx="5529532" cy="2415397"/>
          </a:xfrm>
          <a:prstGeom prst="cloudCallout">
            <a:avLst>
              <a:gd name="adj1" fmla="val -55466"/>
              <a:gd name="adj2" fmla="val 51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BEFC7-C4C0-41D9-869F-6097A3F3D130}"/>
              </a:ext>
            </a:extLst>
          </p:cNvPr>
          <p:cNvSpPr txBox="1"/>
          <p:nvPr/>
        </p:nvSpPr>
        <p:spPr>
          <a:xfrm>
            <a:off x="6450494" y="2307890"/>
            <a:ext cx="319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logical assertion for every statement</a:t>
            </a:r>
          </a:p>
        </p:txBody>
      </p:sp>
    </p:spTree>
    <p:extLst>
      <p:ext uri="{BB962C8B-B14F-4D97-AF65-F5344CB8AC3E}">
        <p14:creationId xmlns:p14="http://schemas.microsoft.com/office/powerpoint/2010/main" val="246358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0ED-D37A-4F31-8300-EEA44E7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>
            <a:normAutofit fontScale="90000"/>
          </a:bodyPr>
          <a:lstStyle/>
          <a:p>
            <a:r>
              <a:rPr lang="en-US" dirty="0"/>
              <a:t>Implicit of notion of state must be made Explicit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FEB7-0671-4DAA-B4AB-1C51A54D1FFB}"/>
              </a:ext>
            </a:extLst>
          </p:cNvPr>
          <p:cNvSpPr txBox="1"/>
          <p:nvPr/>
        </p:nvSpPr>
        <p:spPr>
          <a:xfrm>
            <a:off x="3729990" y="1382286"/>
            <a:ext cx="34023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while </a:t>
            </a:r>
            <a:r>
              <a:rPr lang="en-US" sz="2000" dirty="0" err="1"/>
              <a:t>curr.key</a:t>
            </a:r>
            <a:r>
              <a:rPr lang="en-US" sz="2000" dirty="0"/>
              <a:t> &lt; </a:t>
            </a:r>
            <a:r>
              <a:rPr lang="en-US" sz="2000" dirty="0" err="1"/>
              <a:t>target_key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     </a:t>
            </a:r>
          </a:p>
          <a:p>
            <a:r>
              <a:rPr lang="en-US" sz="2000" dirty="0"/>
              <a:t>                 </a:t>
            </a:r>
            <a:r>
              <a:rPr lang="en-US" sz="2000" dirty="0" err="1"/>
              <a:t>prev</a:t>
            </a:r>
            <a:r>
              <a:rPr lang="en-US" sz="2000" dirty="0"/>
              <a:t> :=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       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{alias(</a:t>
            </a:r>
            <a:r>
              <a:rPr lang="en-US" sz="2000" dirty="0" err="1">
                <a:solidFill>
                  <a:srgbClr val="FF0000"/>
                </a:solidFill>
              </a:rPr>
              <a:t>prev,curr,</a:t>
            </a:r>
            <a:r>
              <a:rPr lang="en-US" sz="4400" dirty="0" err="1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           </a:t>
            </a:r>
            <a:r>
              <a:rPr lang="en-US" sz="2000" dirty="0" err="1"/>
              <a:t>curr</a:t>
            </a:r>
            <a:r>
              <a:rPr lang="en-US" sz="2000" dirty="0"/>
              <a:t> := </a:t>
            </a:r>
            <a:r>
              <a:rPr lang="en-US" sz="2000" dirty="0" err="1"/>
              <a:t>curr.next</a:t>
            </a:r>
            <a:r>
              <a:rPr lang="en-US" sz="2000" dirty="0"/>
              <a:t>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{next(</a:t>
            </a:r>
            <a:r>
              <a:rPr lang="en-US" sz="2000" dirty="0" err="1">
                <a:solidFill>
                  <a:srgbClr val="FF0000"/>
                </a:solidFill>
              </a:rPr>
              <a:t>prev,curr,</a:t>
            </a:r>
            <a:r>
              <a:rPr lang="en-US" sz="4400" dirty="0" err="1">
                <a:solidFill>
                  <a:srgbClr val="FF0000"/>
                </a:solidFill>
              </a:rPr>
              <a:t>S</a:t>
            </a:r>
            <a:r>
              <a:rPr lang="en-US" sz="4400" dirty="0">
                <a:solidFill>
                  <a:srgbClr val="FF0000"/>
                </a:solidFill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) }</a:t>
            </a:r>
            <a:r>
              <a:rPr lang="en-US" sz="2000" dirty="0"/>
              <a:t> </a:t>
            </a:r>
          </a:p>
          <a:p>
            <a:r>
              <a:rPr lang="en-US" sz="2000" dirty="0"/>
              <a:t>      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D0FB9C-783E-48F0-B75A-54740D9FDE69}"/>
              </a:ext>
            </a:extLst>
          </p:cNvPr>
          <p:cNvSpPr/>
          <p:nvPr/>
        </p:nvSpPr>
        <p:spPr>
          <a:xfrm rot="20776198">
            <a:off x="6374415" y="3209073"/>
            <a:ext cx="1348740" cy="1702022"/>
          </a:xfrm>
          <a:prstGeom prst="arc">
            <a:avLst>
              <a:gd name="adj1" fmla="val 16200000"/>
              <a:gd name="adj2" fmla="val 6840777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CC487-AF94-46DE-A824-9570FDF9FB90}"/>
              </a:ext>
            </a:extLst>
          </p:cNvPr>
          <p:cNvSpPr txBox="1"/>
          <p:nvPr/>
        </p:nvSpPr>
        <p:spPr>
          <a:xfrm>
            <a:off x="8092440" y="1885950"/>
            <a:ext cx="25031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Notion of state is easy to overlook when doing Hoare style proofs manually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they are crucial when encoding  in a Theorem Prover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Here: S’ is the successor state of S</a:t>
            </a:r>
          </a:p>
        </p:txBody>
      </p:sp>
    </p:spTree>
    <p:extLst>
      <p:ext uri="{BB962C8B-B14F-4D97-AF65-F5344CB8AC3E}">
        <p14:creationId xmlns:p14="http://schemas.microsoft.com/office/powerpoint/2010/main" val="113348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A7A3-90FB-429B-9079-E1B684A3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Z3 theorem prover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764-EB2E-420A-8228-F042BAF7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Tool developed and maintained by Microsoft since early 2000s</a:t>
            </a:r>
          </a:p>
          <a:p>
            <a:endParaRPr lang="en-US" dirty="0"/>
          </a:p>
          <a:p>
            <a:r>
              <a:rPr lang="en-US" dirty="0"/>
              <a:t>Is a glorified SAT solver</a:t>
            </a:r>
          </a:p>
          <a:p>
            <a:endParaRPr lang="en-US" dirty="0"/>
          </a:p>
          <a:p>
            <a:r>
              <a:rPr lang="en-US" dirty="0"/>
              <a:t>Allows to define various logical theories and derive inferences from the theories</a:t>
            </a:r>
          </a:p>
          <a:p>
            <a:endParaRPr lang="en-US" dirty="0"/>
          </a:p>
          <a:p>
            <a:r>
              <a:rPr lang="en-US" dirty="0"/>
              <a:t>Quite sophisticated in its handling of theories of arithmetic, arrays, bit-vectors</a:t>
            </a:r>
          </a:p>
          <a:p>
            <a:endParaRPr lang="en-US" dirty="0"/>
          </a:p>
          <a:p>
            <a:r>
              <a:rPr lang="en-US" dirty="0"/>
              <a:t>Does not handle linked lists/heaps natively. Have to be supported by additional theories such as separation logic, or my own theory.</a:t>
            </a:r>
          </a:p>
        </p:txBody>
      </p:sp>
    </p:spTree>
    <p:extLst>
      <p:ext uri="{BB962C8B-B14F-4D97-AF65-F5344CB8AC3E}">
        <p14:creationId xmlns:p14="http://schemas.microsoft.com/office/powerpoint/2010/main" val="304049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38B-E3AF-4D6A-BB67-95988CC3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B84E3-334C-455E-9930-62107C2E4D1E}"/>
              </a:ext>
            </a:extLst>
          </p:cNvPr>
          <p:cNvSpPr txBox="1"/>
          <p:nvPr/>
        </p:nvSpPr>
        <p:spPr>
          <a:xfrm>
            <a:off x="1173192" y="1690688"/>
            <a:ext cx="103516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x, y are pointers in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next(x, y) :   x’s next pointer points to y [y is next to x]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advance-</a:t>
            </a:r>
            <a:r>
              <a:rPr lang="en-US" dirty="0" err="1"/>
              <a:t>ptr</a:t>
            </a:r>
            <a:r>
              <a:rPr lang="en-US" dirty="0"/>
              <a:t>(x) :  x := </a:t>
            </a:r>
            <a:r>
              <a:rPr lang="en-US" dirty="0" err="1"/>
              <a:t>x.next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exec-assign(x, y)  :   x := y,   assign pointer y to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key(x) : </a:t>
            </a:r>
            <a:r>
              <a:rPr lang="en-US" dirty="0" err="1"/>
              <a:t>x.key</a:t>
            </a:r>
            <a:r>
              <a:rPr lang="en-US" dirty="0"/>
              <a:t>,  data held by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link-next(x, y)   :   </a:t>
            </a:r>
            <a:r>
              <a:rPr lang="en-US" dirty="0" err="1"/>
              <a:t>x.next</a:t>
            </a:r>
            <a:r>
              <a:rPr lang="en-US" dirty="0"/>
              <a:t> := y  (link x to 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alias(x, y) :  x and y point to same memory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admissible(x) : x is an admissible Node  (similar definitions for reachable(x) and connected(x)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skipped(x)  :  x is skipped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3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0EF4-4640-45CA-BDED-ECEAB1C5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interesting inference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2D975-1E7E-4ABD-8C18-27721F6AC65C}"/>
              </a:ext>
            </a:extLst>
          </p:cNvPr>
          <p:cNvSpPr txBox="1"/>
          <p:nvPr/>
        </p:nvSpPr>
        <p:spPr>
          <a:xfrm>
            <a:off x="1111022" y="3673702"/>
            <a:ext cx="157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link-next(x, y)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8F8A86-3021-4058-B4E6-D6CD7FBF3D72}"/>
              </a:ext>
            </a:extLst>
          </p:cNvPr>
          <p:cNvCxnSpPr/>
          <p:nvPr/>
        </p:nvCxnSpPr>
        <p:spPr>
          <a:xfrm>
            <a:off x="1050637" y="4226826"/>
            <a:ext cx="1975449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228A11-BB9E-4B32-8A2B-F4201A298CD3}"/>
              </a:ext>
            </a:extLst>
          </p:cNvPr>
          <p:cNvSpPr txBox="1"/>
          <p:nvPr/>
        </p:nvSpPr>
        <p:spPr>
          <a:xfrm>
            <a:off x="1175720" y="4359311"/>
            <a:ext cx="1570008" cy="37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next(x’, y’)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AD0A6-72A2-42A7-B5D7-8E177E14625E}"/>
              </a:ext>
            </a:extLst>
          </p:cNvPr>
          <p:cNvSpPr txBox="1"/>
          <p:nvPr/>
        </p:nvSpPr>
        <p:spPr>
          <a:xfrm>
            <a:off x="4037688" y="3688516"/>
            <a:ext cx="335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link-next(x, y)    next(x, z)  z != y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BA3C7D-131F-4071-80E2-437C15A93C0A}"/>
              </a:ext>
            </a:extLst>
          </p:cNvPr>
          <p:cNvCxnSpPr>
            <a:cxnSpLocks/>
          </p:cNvCxnSpPr>
          <p:nvPr/>
        </p:nvCxnSpPr>
        <p:spPr>
          <a:xfrm>
            <a:off x="4049626" y="4254399"/>
            <a:ext cx="317722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6097FA-6E4F-4A8D-9354-FDB1D1CFD6D9}"/>
              </a:ext>
            </a:extLst>
          </p:cNvPr>
          <p:cNvSpPr txBox="1"/>
          <p:nvPr/>
        </p:nvSpPr>
        <p:spPr>
          <a:xfrm>
            <a:off x="4613044" y="4379662"/>
            <a:ext cx="1570008" cy="37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not next(x’, z’)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5141E-2AB4-4561-8430-41EC96CC7E10}"/>
              </a:ext>
            </a:extLst>
          </p:cNvPr>
          <p:cNvSpPr txBox="1"/>
          <p:nvPr/>
        </p:nvSpPr>
        <p:spPr>
          <a:xfrm>
            <a:off x="1358356" y="1957151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231DC-7F21-465A-9818-24E1C25E37FD}"/>
              </a:ext>
            </a:extLst>
          </p:cNvPr>
          <p:cNvSpPr txBox="1"/>
          <p:nvPr/>
        </p:nvSpPr>
        <p:spPr>
          <a:xfrm>
            <a:off x="1199072" y="1957151"/>
            <a:ext cx="241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exec-assign(x, y)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A09D6D-D6F9-462A-A406-9678DB74A564}"/>
              </a:ext>
            </a:extLst>
          </p:cNvPr>
          <p:cNvCxnSpPr/>
          <p:nvPr/>
        </p:nvCxnSpPr>
        <p:spPr>
          <a:xfrm>
            <a:off x="1069806" y="2420843"/>
            <a:ext cx="1975449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78FE37-8748-477E-B075-F94AE547B5B9}"/>
              </a:ext>
            </a:extLst>
          </p:cNvPr>
          <p:cNvSpPr txBox="1"/>
          <p:nvPr/>
        </p:nvSpPr>
        <p:spPr>
          <a:xfrm>
            <a:off x="1388678" y="2476987"/>
            <a:ext cx="11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alias(x’, y’)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4FC76-D038-4DB7-87DE-A22CDF504C84}"/>
              </a:ext>
            </a:extLst>
          </p:cNvPr>
          <p:cNvSpPr txBox="1"/>
          <p:nvPr/>
        </p:nvSpPr>
        <p:spPr>
          <a:xfrm>
            <a:off x="4324840" y="1957151"/>
            <a:ext cx="265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alias(x, y)   advance-</a:t>
            </a:r>
            <a:r>
              <a:rPr lang="en-US" dirty="0" err="1"/>
              <a:t>ptr</a:t>
            </a:r>
            <a:r>
              <a:rPr lang="en-US" dirty="0"/>
              <a:t>(y)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1CD685-D59C-4746-8840-DF97B7D870C4}"/>
              </a:ext>
            </a:extLst>
          </p:cNvPr>
          <p:cNvCxnSpPr>
            <a:cxnSpLocks/>
          </p:cNvCxnSpPr>
          <p:nvPr/>
        </p:nvCxnSpPr>
        <p:spPr>
          <a:xfrm>
            <a:off x="4324840" y="2421715"/>
            <a:ext cx="255651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C126E4-A7B9-4108-8DC0-2A6EF17ECABD}"/>
              </a:ext>
            </a:extLst>
          </p:cNvPr>
          <p:cNvSpPr txBox="1"/>
          <p:nvPr/>
        </p:nvSpPr>
        <p:spPr>
          <a:xfrm>
            <a:off x="4932393" y="2476987"/>
            <a:ext cx="11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next(x’, y’)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76438-8E92-4142-80DF-6E93A9110CDB}"/>
              </a:ext>
            </a:extLst>
          </p:cNvPr>
          <p:cNvSpPr txBox="1"/>
          <p:nvPr/>
        </p:nvSpPr>
        <p:spPr>
          <a:xfrm>
            <a:off x="8074325" y="1889155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    next(x, y)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41427F-E5A7-4716-A2C6-590B7AF31882}"/>
              </a:ext>
            </a:extLst>
          </p:cNvPr>
          <p:cNvCxnSpPr>
            <a:cxnSpLocks/>
          </p:cNvCxnSpPr>
          <p:nvPr/>
        </p:nvCxnSpPr>
        <p:spPr>
          <a:xfrm>
            <a:off x="7973466" y="2388263"/>
            <a:ext cx="2792300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F96626-F3FB-49E6-A8E3-6AF340453B7F}"/>
              </a:ext>
            </a:extLst>
          </p:cNvPr>
          <p:cNvSpPr txBox="1"/>
          <p:nvPr/>
        </p:nvSpPr>
        <p:spPr>
          <a:xfrm>
            <a:off x="8658657" y="2452223"/>
            <a:ext cx="15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admissible(y’)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8B2470-C1BC-428D-963B-26B4B99A8225}"/>
              </a:ext>
            </a:extLst>
          </p:cNvPr>
          <p:cNvSpPr txBox="1"/>
          <p:nvPr/>
        </p:nvSpPr>
        <p:spPr>
          <a:xfrm>
            <a:off x="7970331" y="3718387"/>
            <a:ext cx="3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link-next(</a:t>
            </a:r>
            <a:r>
              <a:rPr lang="en-US" dirty="0" err="1"/>
              <a:t>x,z</a:t>
            </a:r>
            <a:r>
              <a:rPr lang="en-US" dirty="0"/>
              <a:t>)  next(</a:t>
            </a:r>
            <a:r>
              <a:rPr lang="en-US" dirty="0" err="1"/>
              <a:t>x,y</a:t>
            </a:r>
            <a:r>
              <a:rPr lang="en-US" dirty="0"/>
              <a:t>)  admissible(x)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7D491C-C2BB-420A-A904-C56013B96FE2}"/>
              </a:ext>
            </a:extLst>
          </p:cNvPr>
          <p:cNvCxnSpPr>
            <a:cxnSpLocks/>
          </p:cNvCxnSpPr>
          <p:nvPr/>
        </p:nvCxnSpPr>
        <p:spPr>
          <a:xfrm>
            <a:off x="7970331" y="4258762"/>
            <a:ext cx="3700338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31FB7-5F17-4204-8286-746156A8673F}"/>
              </a:ext>
            </a:extLst>
          </p:cNvPr>
          <p:cNvSpPr txBox="1"/>
          <p:nvPr/>
        </p:nvSpPr>
        <p:spPr>
          <a:xfrm>
            <a:off x="8799296" y="4368450"/>
            <a:ext cx="15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skipped(y’)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739AD-5AAC-439F-BEE5-1DC0A0EBA165}"/>
              </a:ext>
            </a:extLst>
          </p:cNvPr>
          <p:cNvSpPr txBox="1"/>
          <p:nvPr/>
        </p:nvSpPr>
        <p:spPr>
          <a:xfrm>
            <a:off x="1256667" y="5289465"/>
            <a:ext cx="2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B765B-D7CB-4C83-A0C4-91917D1B2815}"/>
              </a:ext>
            </a:extLst>
          </p:cNvPr>
          <p:cNvCxnSpPr/>
          <p:nvPr/>
        </p:nvCxnSpPr>
        <p:spPr>
          <a:xfrm>
            <a:off x="1053946" y="5770408"/>
            <a:ext cx="1975449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CC8DB6-A8A6-4090-907F-D007A7B13A7D}"/>
              </a:ext>
            </a:extLst>
          </p:cNvPr>
          <p:cNvSpPr txBox="1"/>
          <p:nvPr/>
        </p:nvSpPr>
        <p:spPr>
          <a:xfrm>
            <a:off x="1128772" y="5948315"/>
            <a:ext cx="2050862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member(key(x))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87CB5-97BA-4204-8338-39BE1722D648}"/>
              </a:ext>
            </a:extLst>
          </p:cNvPr>
          <p:cNvSpPr txBox="1"/>
          <p:nvPr/>
        </p:nvSpPr>
        <p:spPr>
          <a:xfrm>
            <a:off x="4678852" y="5280326"/>
            <a:ext cx="30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FD5102-5F37-42FD-BA55-C5B3F683A8F2}"/>
              </a:ext>
            </a:extLst>
          </p:cNvPr>
          <p:cNvCxnSpPr>
            <a:cxnSpLocks/>
          </p:cNvCxnSpPr>
          <p:nvPr/>
        </p:nvCxnSpPr>
        <p:spPr>
          <a:xfrm>
            <a:off x="4014485" y="5770408"/>
            <a:ext cx="317722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F69B6D-B43F-4D37-BE56-53E2614ED96F}"/>
              </a:ext>
            </a:extLst>
          </p:cNvPr>
          <p:cNvSpPr txBox="1"/>
          <p:nvPr/>
        </p:nvSpPr>
        <p:spPr>
          <a:xfrm>
            <a:off x="4152900" y="594831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reachable(x)   connected(x)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24988D-1C88-4CBC-9553-B42632DE8224}"/>
              </a:ext>
            </a:extLst>
          </p:cNvPr>
          <p:cNvSpPr txBox="1"/>
          <p:nvPr/>
        </p:nvSpPr>
        <p:spPr>
          <a:xfrm>
            <a:off x="8478966" y="5948311"/>
            <a:ext cx="30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admissible(x)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81B54B-769F-4666-AC91-756EBE6D8C79}"/>
              </a:ext>
            </a:extLst>
          </p:cNvPr>
          <p:cNvCxnSpPr>
            <a:cxnSpLocks/>
          </p:cNvCxnSpPr>
          <p:nvPr/>
        </p:nvCxnSpPr>
        <p:spPr>
          <a:xfrm>
            <a:off x="7814599" y="5779547"/>
            <a:ext cx="3177222" cy="0"/>
          </a:xfrm>
          <a:prstGeom prst="line">
            <a:avLst/>
          </a:prstGeom>
          <a:ln w="22225" cmpd="sng">
            <a:solidFill>
              <a:schemeClr val="dk1"/>
            </a:solidFill>
            <a:tailEnd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057E9F-F46A-420B-A9AA-A010B2A5A2A2}"/>
              </a:ext>
            </a:extLst>
          </p:cNvPr>
          <p:cNvSpPr txBox="1"/>
          <p:nvPr/>
        </p:nvSpPr>
        <p:spPr>
          <a:xfrm>
            <a:off x="7917658" y="52894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reachable(x)   connected(x)</a:t>
            </a:r>
          </a:p>
        </p:txBody>
      </p:sp>
    </p:spTree>
    <p:extLst>
      <p:ext uri="{BB962C8B-B14F-4D97-AF65-F5344CB8AC3E}">
        <p14:creationId xmlns:p14="http://schemas.microsoft.com/office/powerpoint/2010/main" val="4125510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A730-828A-4428-9795-2E2F2D4E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13"/>
            <a:ext cx="10515600" cy="594405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856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990F-AD01-4ACC-8CBD-6F130242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Challenges,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DE6D-8214-421F-B914-AC6407AF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Implementing proofs on a machine is tedious: Human intuition is leaps and bounds ahead of a machine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Coming up with right axioms requires lot of thinking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🤔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Axioms should be fairly general </a:t>
            </a:r>
          </a:p>
          <a:p>
            <a:endParaRPr lang="en-US" dirty="0"/>
          </a:p>
          <a:p>
            <a:r>
              <a:rPr lang="en-US" dirty="0"/>
              <a:t>Must prove (all) correct programs </a:t>
            </a:r>
          </a:p>
          <a:p>
            <a:endParaRPr lang="en-US" dirty="0"/>
          </a:p>
          <a:p>
            <a:r>
              <a:rPr lang="en-US" dirty="0"/>
              <a:t>Must disprove of (all) incorrect programs</a:t>
            </a:r>
          </a:p>
          <a:p>
            <a:endParaRPr lang="en-US" dirty="0"/>
          </a:p>
          <a:p>
            <a:r>
              <a:rPr lang="en-US" dirty="0"/>
              <a:t>Often we don’t know what is wrong! SAT solver either prints “SAT” or “UNSAT”</a:t>
            </a:r>
          </a:p>
        </p:txBody>
      </p:sp>
    </p:spTree>
    <p:extLst>
      <p:ext uri="{BB962C8B-B14F-4D97-AF65-F5344CB8AC3E}">
        <p14:creationId xmlns:p14="http://schemas.microsoft.com/office/powerpoint/2010/main" val="397096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EE6F-847A-4545-A2C8-6C1B1B93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4154-F9F6-427E-84FB-F2C59233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Axiomatic system not complete</a:t>
            </a:r>
          </a:p>
          <a:p>
            <a:endParaRPr lang="en-US" dirty="0"/>
          </a:p>
          <a:p>
            <a:r>
              <a:rPr lang="en-US" dirty="0"/>
              <a:t>Should read papers for completeness</a:t>
            </a:r>
          </a:p>
          <a:p>
            <a:endParaRPr lang="en-US" dirty="0"/>
          </a:p>
          <a:p>
            <a:r>
              <a:rPr lang="en-US" dirty="0"/>
              <a:t>Automate the process:  Have a parser that translates programs to Z3 logical assertions </a:t>
            </a:r>
          </a:p>
          <a:p>
            <a:endParaRPr lang="en-US" dirty="0"/>
          </a:p>
          <a:p>
            <a:r>
              <a:rPr lang="en-US" dirty="0"/>
              <a:t>Implement Rely-guarantee reasoning for concurrency</a:t>
            </a:r>
          </a:p>
        </p:txBody>
      </p:sp>
    </p:spTree>
    <p:extLst>
      <p:ext uri="{BB962C8B-B14F-4D97-AF65-F5344CB8AC3E}">
        <p14:creationId xmlns:p14="http://schemas.microsoft.com/office/powerpoint/2010/main" val="304240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6F30-C0B2-49D9-BB62-271DF75E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Verification = Constraint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4D4B-6FEC-48FD-8C59-6BD70588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 can be formulated as a bunch of logical constraints</a:t>
            </a:r>
          </a:p>
          <a:p>
            <a:endParaRPr lang="en-US" dirty="0"/>
          </a:p>
          <a:p>
            <a:r>
              <a:rPr lang="en-US" dirty="0"/>
              <a:t> Constraints are satisfied =&gt; Program is correct</a:t>
            </a:r>
          </a:p>
          <a:p>
            <a:endParaRPr lang="en-US" dirty="0"/>
          </a:p>
          <a:p>
            <a:r>
              <a:rPr lang="en-US" dirty="0"/>
              <a:t>Constraints are violated =&gt; Program is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8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F69C-2284-4314-9C7F-B00D4C2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Illustrated (correct program)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8FC07-078D-464D-BD7F-F2193B119C10}"/>
              </a:ext>
            </a:extLst>
          </p:cNvPr>
          <p:cNvSpPr txBox="1"/>
          <p:nvPr/>
        </p:nvSpPr>
        <p:spPr>
          <a:xfrm>
            <a:off x="978516" y="1690688"/>
            <a:ext cx="3366654" cy="25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{  x &gt; 0 }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 if x % 2 == 0 then</a:t>
            </a:r>
          </a:p>
          <a:p>
            <a:r>
              <a:rPr lang="en-US" dirty="0"/>
              <a:t>      { x &gt; 0 and x %2 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0</a:t>
            </a:r>
          </a:p>
          <a:p>
            <a:r>
              <a:rPr lang="en-US" dirty="0"/>
              <a:t>   { x &gt; 0 and x %2 = 0 and y = 0 }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6"/>
                </a:solidFill>
              </a:rPr>
              <a:t>else</a:t>
            </a:r>
          </a:p>
          <a:p>
            <a:r>
              <a:rPr lang="en-US" dirty="0"/>
              <a:t>    { x &gt; 0 and x %2 != 0}</a:t>
            </a:r>
          </a:p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6"/>
                </a:solidFill>
              </a:rPr>
              <a:t>y = 1</a:t>
            </a:r>
          </a:p>
          <a:p>
            <a:r>
              <a:rPr lang="en-US" dirty="0"/>
              <a:t>   { x &gt; 0 and x %2 != 0 and y = 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6AC05-048E-46D6-9B82-8539E02E0BA8}"/>
              </a:ext>
            </a:extLst>
          </p:cNvPr>
          <p:cNvSpPr txBox="1"/>
          <p:nvPr/>
        </p:nvSpPr>
        <p:spPr>
          <a:xfrm>
            <a:off x="5818909" y="1865745"/>
            <a:ext cx="436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&amp; In % 2 = 0  =&gt;  Out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and In %2 != 0  =&gt;  Out = 1</a:t>
            </a:r>
          </a:p>
          <a:p>
            <a:endParaRPr lang="en-US" dirty="0"/>
          </a:p>
          <a:p>
            <a:r>
              <a:rPr lang="en-US" dirty="0"/>
              <a:t> Program constraints: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&gt; 0 (trivially satisfied)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 2 = 0  =&gt; y = 0 (valid)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%2 != 0  =&gt; y = 1 (valid)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Our program satisfies our theory</a:t>
            </a:r>
          </a:p>
          <a:p>
            <a:endParaRPr lang="en-US" dirty="0"/>
          </a:p>
          <a:p>
            <a:r>
              <a:rPr lang="en-US" dirty="0"/>
              <a:t>Therefore it is correct!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532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F69C-2284-4314-9C7F-B00D4C2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Illustrated (wrong program)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8FC07-078D-464D-BD7F-F2193B119C10}"/>
              </a:ext>
            </a:extLst>
          </p:cNvPr>
          <p:cNvSpPr txBox="1"/>
          <p:nvPr/>
        </p:nvSpPr>
        <p:spPr>
          <a:xfrm>
            <a:off x="978516" y="1690688"/>
            <a:ext cx="3366654" cy="256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{  x &gt; 0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if x % 2 == 0 then</a:t>
            </a:r>
          </a:p>
          <a:p>
            <a:r>
              <a:rPr lang="en-US" dirty="0"/>
              <a:t>      { x &gt; 0 and x %2 = 0}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y = 1</a:t>
            </a:r>
          </a:p>
          <a:p>
            <a:r>
              <a:rPr lang="en-US" dirty="0"/>
              <a:t>   { x &gt; 0 and x %2 = 0 and y = 0 }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r>
              <a:rPr lang="en-US" dirty="0"/>
              <a:t>    { x &gt; 0 and x %2 != 0}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y = 1</a:t>
            </a:r>
          </a:p>
          <a:p>
            <a:r>
              <a:rPr lang="en-US" dirty="0"/>
              <a:t>   { x &gt; 0 and x %2 != 0 and y = 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6AC05-048E-46D6-9B82-8539E02E0BA8}"/>
              </a:ext>
            </a:extLst>
          </p:cNvPr>
          <p:cNvSpPr txBox="1"/>
          <p:nvPr/>
        </p:nvSpPr>
        <p:spPr>
          <a:xfrm>
            <a:off x="5818909" y="1865745"/>
            <a:ext cx="436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&amp; In % 2 = 0  =&gt;  Out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Forall</a:t>
            </a:r>
            <a:r>
              <a:rPr lang="en-US" dirty="0"/>
              <a:t> In, In &gt; 0 &amp; In %2 != 0  =&gt;  Out = 1</a:t>
            </a:r>
          </a:p>
          <a:p>
            <a:endParaRPr lang="en-US" dirty="0"/>
          </a:p>
          <a:p>
            <a:r>
              <a:rPr lang="en-US" dirty="0"/>
              <a:t> Program constraints: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&gt; 0 (trivially satisfied)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 2 = 0  =&gt; y = 1 (invalid)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%2 != 0  =&gt; y = 1 (valid)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Program falsifies the first rule in our theory</a:t>
            </a:r>
          </a:p>
          <a:p>
            <a:endParaRPr lang="en-US" dirty="0"/>
          </a:p>
          <a:p>
            <a:r>
              <a:rPr lang="en-US" dirty="0"/>
              <a:t>Therefore it is wrong!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138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4EE0-A7E5-4FBB-BFE9-77B3A548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Verification Oversimplified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70C6-31EF-4768-98D0-76F79EB8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Theory of correct program behavior asserts: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P  =&gt;  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If a candidate program P’ proves Q, then it is correct</a:t>
            </a:r>
          </a:p>
          <a:p>
            <a:endParaRPr lang="en-US" dirty="0"/>
          </a:p>
          <a:p>
            <a:r>
              <a:rPr lang="en-US" dirty="0"/>
              <a:t>If a candidate program P’ proves not(Q), then it is wrong</a:t>
            </a:r>
          </a:p>
          <a:p>
            <a:endParaRPr lang="en-US" dirty="0"/>
          </a:p>
          <a:p>
            <a:r>
              <a:rPr lang="en-US" dirty="0"/>
              <a:t>Note: Constraints and Logical theories are used in the same sense here </a:t>
            </a:r>
          </a:p>
        </p:txBody>
      </p:sp>
    </p:spTree>
    <p:extLst>
      <p:ext uri="{BB962C8B-B14F-4D97-AF65-F5344CB8AC3E}">
        <p14:creationId xmlns:p14="http://schemas.microsoft.com/office/powerpoint/2010/main" val="394096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8259-DFFF-42D8-95FF-ACD4DEB4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linked lists is no different, except…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0A38-E67C-4FFD-A9C9-2C352FFE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Arguing about mutable pointer data structures is not trivial</a:t>
            </a:r>
          </a:p>
          <a:p>
            <a:endParaRPr lang="en-US" dirty="0"/>
          </a:p>
          <a:p>
            <a:r>
              <a:rPr lang="en-US" dirty="0"/>
              <a:t>For example: Proving reachability of all nodes in a linked list is not expressible in first-order logic. </a:t>
            </a:r>
          </a:p>
          <a:p>
            <a:endParaRPr lang="en-US" dirty="0"/>
          </a:p>
          <a:p>
            <a:r>
              <a:rPr lang="en-US" dirty="0"/>
              <a:t>This is because reasoning about finiteness is not possible in first-order logic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Linked list reasoning involves reasoning about Heap cells (Nodes) and Heap pointers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7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D223-7371-4416-B878-A7FA7403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researchers have done?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F916-7C64-4D7F-9D70-DD865D86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up with a first-order based axiomatization of linked lists:</a:t>
            </a:r>
          </a:p>
          <a:p>
            <a:pPr marL="0" indent="0">
              <a:buNone/>
            </a:pPr>
            <a:r>
              <a:rPr lang="en-US" dirty="0"/>
              <a:t>   “A decidable logic for describing linked data structures”, Michael  </a:t>
            </a:r>
            <a:r>
              <a:rPr lang="en-US" dirty="0" err="1"/>
              <a:t>Benedikt</a:t>
            </a:r>
            <a:r>
              <a:rPr lang="en-US" dirty="0"/>
              <a:t> et 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 sense, I have come up with my own set of rules to deal with linked lists</a:t>
            </a:r>
          </a:p>
          <a:p>
            <a:endParaRPr lang="en-US" dirty="0"/>
          </a:p>
          <a:p>
            <a:r>
              <a:rPr lang="en-US" dirty="0"/>
              <a:t>Good alternatives: Separation Logic</a:t>
            </a:r>
          </a:p>
        </p:txBody>
      </p:sp>
    </p:spTree>
    <p:extLst>
      <p:ext uri="{BB962C8B-B14F-4D97-AF65-F5344CB8AC3E}">
        <p14:creationId xmlns:p14="http://schemas.microsoft.com/office/powerpoint/2010/main" val="7789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2304</Words>
  <Application>Microsoft Office PowerPoint</Application>
  <PresentationFormat>Widescreen</PresentationFormat>
  <Paragraphs>535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Verification of Linked List Insert,Delete operation using Z3 prover</vt:lpstr>
      <vt:lpstr>Original Proposal</vt:lpstr>
      <vt:lpstr>Recap:  Programs are logical statements (axiomatic semantics) </vt:lpstr>
      <vt:lpstr>Recap: Verification = Constraint Checking</vt:lpstr>
      <vt:lpstr>Constraints Illustrated (correct program)</vt:lpstr>
      <vt:lpstr>Constraints Illustrated (wrong program)</vt:lpstr>
      <vt:lpstr>Program Verification Oversimplified</vt:lpstr>
      <vt:lpstr>Verifying linked lists is no different, except…</vt:lpstr>
      <vt:lpstr>What researchers have done? </vt:lpstr>
      <vt:lpstr>Separation Logic</vt:lpstr>
      <vt:lpstr>Striking a balance</vt:lpstr>
      <vt:lpstr>Linked list representation</vt:lpstr>
      <vt:lpstr>Linked list representation</vt:lpstr>
      <vt:lpstr>Linked list representation</vt:lpstr>
      <vt:lpstr>Linked list representation</vt:lpstr>
      <vt:lpstr>A program that performs an insertion in Linked list</vt:lpstr>
      <vt:lpstr>Few observations</vt:lpstr>
      <vt:lpstr>Primitive operations</vt:lpstr>
      <vt:lpstr>Local properties - Aliasing</vt:lpstr>
      <vt:lpstr>Local properties – Unaliasing</vt:lpstr>
      <vt:lpstr>Inductive properties “carry over”</vt:lpstr>
      <vt:lpstr>Important properties of a heap representing linked list</vt:lpstr>
      <vt:lpstr>Reachability</vt:lpstr>
      <vt:lpstr>Connectedness</vt:lpstr>
      <vt:lpstr>Admissibility</vt:lpstr>
      <vt:lpstr>Membership</vt:lpstr>
      <vt:lpstr>What this program assumes and tries to do</vt:lpstr>
      <vt:lpstr>Proof obligations</vt:lpstr>
      <vt:lpstr>Proof obligations</vt:lpstr>
      <vt:lpstr>Implicit of notion of state must be made Explicit</vt:lpstr>
      <vt:lpstr>The Z3 theorem prover</vt:lpstr>
      <vt:lpstr>Notation</vt:lpstr>
      <vt:lpstr>Some interesting inference rules</vt:lpstr>
      <vt:lpstr>PowerPoint Presentation</vt:lpstr>
      <vt:lpstr>Challenges, Experiences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Linked List of Insert operation using Z3</dc:title>
  <dc:creator>Sarat Chandra</dc:creator>
  <cp:lastModifiedBy>Sarat Chandra</cp:lastModifiedBy>
  <cp:revision>247</cp:revision>
  <dcterms:created xsi:type="dcterms:W3CDTF">2019-04-14T20:36:04Z</dcterms:created>
  <dcterms:modified xsi:type="dcterms:W3CDTF">2019-05-01T05:17:09Z</dcterms:modified>
</cp:coreProperties>
</file>