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3.xml" ContentType="application/xml"/>
  <Override PartName="/customXml/itemProps3.xml" ContentType="application/vnd.openxmlformats-officedocument.customXml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10.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jpeg" ContentType="image/jpeg"/>
  <Override PartName="/ppt/media/image2.png" ContentType="image/png"/>
  <Override PartName="/ppt/media/image3.png" ContentType="image/png"/>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Lst>
  <p:sldSz cx="21945600" cy="292608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4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5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51"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52"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3"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8FF1F8CF-E439-40AB-9C5C-14081405FAD4}"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2143080" y="685800"/>
            <a:ext cx="2571120" cy="3428280"/>
          </a:xfrm>
          <a:prstGeom prst="rect">
            <a:avLst/>
          </a:prstGeom>
          <a:ln w="0">
            <a:noFill/>
          </a:ln>
        </p:spPr>
      </p:sp>
      <p:sp>
        <p:nvSpPr>
          <p:cNvPr id="78" name="PlaceHolder 2"/>
          <p:cNvSpPr>
            <a:spLocks noGrp="1"/>
          </p:cNvSpPr>
          <p:nvPr>
            <p:ph type="body"/>
          </p:nvPr>
        </p:nvSpPr>
        <p:spPr>
          <a:xfrm>
            <a:off x="685800" y="4343400"/>
            <a:ext cx="5485680" cy="4114080"/>
          </a:xfrm>
          <a:prstGeom prst="rect">
            <a:avLst/>
          </a:prstGeom>
          <a:noFill/>
          <a:ln w="0">
            <a:noFill/>
          </a:ln>
        </p:spPr>
        <p:txBody>
          <a:bodyPr lIns="91440" rIns="91440" tIns="45720" bIns="45720" anchor="t">
            <a:normAutofit/>
          </a:bodyPr>
          <a:p>
            <a:pPr marL="216000" indent="0">
              <a:lnSpc>
                <a:spcPct val="100000"/>
              </a:lnSpc>
              <a:buNone/>
              <a:tabLst>
                <a:tab algn="l" pos="0"/>
              </a:tabLst>
            </a:pPr>
            <a:r>
              <a:rPr b="0" lang="en-US" sz="800" strike="noStrike" u="none">
                <a:solidFill>
                  <a:schemeClr val="lt1"/>
                </a:solidFill>
                <a:uFillTx/>
                <a:latin typeface="Arial"/>
              </a:rPr>
              <a:t>Introduction. Include the student name, company name, internship location, internship position, and internship dates. Also note the course rubric and number, course title, and instructor(s). In addition, describe how you secured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Abstract. The abstract should provide a concise summary of what was done and learned in the internship and the course.</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Learning Objectives. List 2 to 5 learning objectives that you had planned to achieve by completing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Description of Key Responsibilities. Summarize the major responsibilities, activities, and project(s) completed during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Application of VWU courses to the internship. Explain how your coursework  helped with the internship. Link relevant courses, theories, and concepts to their applications within the internship.</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Lessons Learned. Explain what you learned about the industry, the company, the career process, and yourself through the internship experience.</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Acknowledgements. Recognize the people who helped you, including the internship site supervisor, the course instructor, and mentors. Include full titles in the acknowledgements. In addition, acknowledge funding sources.</a:t>
            </a:r>
            <a:endParaRPr b="0" lang="en-US" sz="800" strike="noStrike" u="none">
              <a:solidFill>
                <a:srgbClr val="000000"/>
              </a:solidFill>
              <a:uFillTx/>
              <a:latin typeface="Arial"/>
            </a:endParaRPr>
          </a:p>
          <a:p>
            <a:pPr marL="216000" indent="0">
              <a:lnSpc>
                <a:spcPct val="100000"/>
              </a:lnSpc>
              <a:buNone/>
              <a:tabLst>
                <a:tab algn="l" pos="0"/>
              </a:tabLst>
            </a:pPr>
            <a:r>
              <a:rPr b="0" lang="en-US" sz="800" strike="noStrike" u="none">
                <a:solidFill>
                  <a:schemeClr val="lt1"/>
                </a:solidFill>
                <a:uFillTx/>
                <a:latin typeface="Arial"/>
              </a:rPr>
              <a:t>Visuals. Incorporate visual aids to illustrate key points. Be sure to label all visuals. Include: names, dates, locations, and photographers. Do not include photographs of children unless you have secured approval from your site supervisor to use the children’s images.</a:t>
            </a:r>
            <a:endParaRPr b="0" lang="en-US" sz="800" strike="noStrike" u="none">
              <a:solidFill>
                <a:srgbClr val="000000"/>
              </a:solidFill>
              <a:uFillTx/>
              <a:latin typeface="Arial"/>
            </a:endParaRPr>
          </a:p>
          <a:p>
            <a:pPr marL="216000" indent="0">
              <a:lnSpc>
                <a:spcPct val="100000"/>
              </a:lnSpc>
              <a:buNone/>
              <a:tabLst>
                <a:tab algn="l" pos="0"/>
              </a:tabLst>
            </a:pPr>
            <a:endParaRPr b="0" lang="en-US" sz="800" strike="noStrike" u="none">
              <a:solidFill>
                <a:srgbClr val="000000"/>
              </a:solidFill>
              <a:uFillTx/>
              <a:latin typeface="Arial"/>
            </a:endParaRPr>
          </a:p>
        </p:txBody>
      </p:sp>
      <p:sp>
        <p:nvSpPr>
          <p:cNvPr id="79" name="PlaceHolder 3"/>
          <p:cNvSpPr>
            <a:spLocks noGrp="1"/>
          </p:cNvSpPr>
          <p:nvPr>
            <p:ph type="sldNum" idx="37"/>
          </p:nvPr>
        </p:nvSpPr>
        <p:spPr>
          <a:xfrm>
            <a:off x="3884760" y="8685360"/>
            <a:ext cx="2971080" cy="456480"/>
          </a:xfrm>
          <a:prstGeom prst="rect">
            <a:avLst/>
          </a:prstGeom>
          <a:noFill/>
          <a:ln w="0">
            <a:noFill/>
          </a:ln>
        </p:spPr>
        <p:txBody>
          <a:bodyPr lIns="91440" rIns="91440" tIns="45720" bIns="45720" anchor="b">
            <a:noAutofit/>
          </a:bodyPr>
          <a:lstStyle>
            <a:lvl1pPr indent="0" algn="r" defTabSz="1939680">
              <a:lnSpc>
                <a:spcPct val="100000"/>
              </a:lnSpc>
              <a:buNone/>
              <a:tabLst>
                <a:tab algn="l" pos="0"/>
              </a:tabLst>
              <a:defRPr b="0" lang="en-US" sz="1200" strike="noStrike" u="none">
                <a:solidFill>
                  <a:schemeClr val="dk1"/>
                </a:solidFill>
                <a:uFillTx/>
                <a:latin typeface="Arial"/>
                <a:ea typeface="+mn-ea"/>
              </a:defRPr>
            </a:lvl1pPr>
          </a:lstStyle>
          <a:p>
            <a:pPr indent="0" algn="r" defTabSz="1939680">
              <a:lnSpc>
                <a:spcPct val="100000"/>
              </a:lnSpc>
              <a:buNone/>
              <a:tabLst>
                <a:tab algn="l" pos="0"/>
              </a:tabLst>
            </a:pPr>
            <a:fld id="{03270959-5D38-4FBB-8D77-82B3366E8503}" type="slidenum">
              <a:rPr b="0" lang="en-US" sz="1200" strike="noStrike" u="none">
                <a:solidFill>
                  <a:schemeClr val="dk1"/>
                </a:solidFill>
                <a:uFillTx/>
                <a:latin typeface="Arial"/>
                <a:ea typeface="+mn-ea"/>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45920" y="9089640"/>
            <a:ext cx="18653040" cy="627156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5" name="PlaceHolder 2"/>
          <p:cNvSpPr>
            <a:spLocks noGrp="1"/>
          </p:cNvSpPr>
          <p:nvPr>
            <p:ph type="subTitle"/>
          </p:nvPr>
        </p:nvSpPr>
        <p:spPr>
          <a:xfrm>
            <a:off x="1097280" y="6846840"/>
            <a:ext cx="19750680" cy="1697076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8ABA130-0BFF-482D-B2FC-47AA41353F4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0EFEBE5-54E7-4CEE-B1E4-FD0133C302CF}"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D20ECC08-0D9F-4677-9CD1-D7A539F02852}"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B4628D7-710A-4515-882C-21D47D07191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3B40E5F-27B0-4ED8-A85E-6EEC17558BA9}"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45920" y="9089640"/>
            <a:ext cx="18653040" cy="627156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8" name="PlaceHolder 2"/>
          <p:cNvSpPr>
            <a:spLocks noGrp="1"/>
          </p:cNvSpPr>
          <p:nvPr>
            <p:ph/>
          </p:nvPr>
        </p:nvSpPr>
        <p:spPr>
          <a:xfrm>
            <a:off x="1097280" y="6846840"/>
            <a:ext cx="19750680" cy="169707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AFF4816-BBC7-41D4-B176-0EB6184DC3EB}"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0B36917-AEE2-49A8-B1E4-218EC269ECB5}"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45920" y="9089640"/>
            <a:ext cx="18653040" cy="627156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9" name="PlaceHolder 2"/>
          <p:cNvSpPr>
            <a:spLocks noGrp="1"/>
          </p:cNvSpPr>
          <p:nvPr>
            <p:ph/>
          </p:nvPr>
        </p:nvSpPr>
        <p:spPr>
          <a:xfrm>
            <a:off x="1097280" y="6846840"/>
            <a:ext cx="9638280" cy="169707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30" name="PlaceHolder 3"/>
          <p:cNvSpPr>
            <a:spLocks noGrp="1"/>
          </p:cNvSpPr>
          <p:nvPr>
            <p:ph/>
          </p:nvPr>
        </p:nvSpPr>
        <p:spPr>
          <a:xfrm>
            <a:off x="11217960" y="6846840"/>
            <a:ext cx="9638280" cy="169707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EB8FA8B9-C145-498F-9C56-15A78BA90510}"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267FB4D6-1967-4EA2-849D-B178440CB9E2}"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1645920" y="9089640"/>
            <a:ext cx="18653040" cy="627156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47C3DC00-A699-4C1E-ABF3-DBF4135368A1}"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87EF3EB2-F49E-4B2C-9F35-4B6C418E7FCD}"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9089640"/>
            <a:ext cx="18653040" cy="6271560"/>
          </a:xfrm>
          <a:prstGeom prst="rect">
            <a:avLst/>
          </a:prstGeom>
          <a:noFill/>
          <a:ln w="0">
            <a:noFill/>
          </a:ln>
        </p:spPr>
        <p:txBody>
          <a:bodyPr numCol="1" spcCol="0"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 name="PlaceHolder 2"/>
          <p:cNvSpPr>
            <a:spLocks noGrp="1"/>
          </p:cNvSpPr>
          <p:nvPr>
            <p:ph type="ftr" idx="1"/>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 name="PlaceHolder 3"/>
          <p:cNvSpPr>
            <a:spLocks noGrp="1"/>
          </p:cNvSpPr>
          <p:nvPr>
            <p:ph type="sldNum" idx="2"/>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7101B659-6200-44AE-8CB8-911D2B0C7C82}"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3" name="PlaceHolder 4"/>
          <p:cNvSpPr>
            <a:spLocks noGrp="1"/>
          </p:cNvSpPr>
          <p:nvPr>
            <p:ph type="dt" idx="3"/>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42" name="PlaceHolder 1"/>
          <p:cNvSpPr>
            <a:spLocks noGrp="1"/>
          </p:cNvSpPr>
          <p:nvPr>
            <p:ph type="ftr" idx="28"/>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43" name="PlaceHolder 2"/>
          <p:cNvSpPr>
            <a:spLocks noGrp="1"/>
          </p:cNvSpPr>
          <p:nvPr>
            <p:ph type="sldNum" idx="29"/>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0CE38C94-9C16-4B41-BF5A-A00BF20AD71E}"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44" name="PlaceHolder 3"/>
          <p:cNvSpPr>
            <a:spLocks noGrp="1"/>
          </p:cNvSpPr>
          <p:nvPr>
            <p:ph type="dt" idx="30"/>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45" name="PlaceHolder 1"/>
          <p:cNvSpPr>
            <a:spLocks noGrp="1"/>
          </p:cNvSpPr>
          <p:nvPr>
            <p:ph type="ftr" idx="31"/>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46" name="PlaceHolder 2"/>
          <p:cNvSpPr>
            <a:spLocks noGrp="1"/>
          </p:cNvSpPr>
          <p:nvPr>
            <p:ph type="sldNum" idx="32"/>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6E2A1FDD-49A6-4557-9709-2B8EF8219FDE}"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47" name="PlaceHolder 3"/>
          <p:cNvSpPr>
            <a:spLocks noGrp="1"/>
          </p:cNvSpPr>
          <p:nvPr>
            <p:ph type="dt" idx="33"/>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7" name="PlaceHolder 2"/>
          <p:cNvSpPr>
            <a:spLocks noGrp="1"/>
          </p:cNvSpPr>
          <p:nvPr>
            <p:ph type="sldNum" idx="5"/>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0B353D54-7B04-4F78-81F1-788E662265A9}" type="slidenum">
              <a:rPr b="0" lang="en-US" sz="3080" strike="noStrike" u="none">
                <a:solidFill>
                  <a:schemeClr val="lt1">
                    <a:tint val="75000"/>
                  </a:schemeClr>
                </a:solidFill>
                <a:uFillTx/>
                <a:latin typeface="Calibri"/>
              </a:rPr>
              <a:t>1</a:t>
            </a:fld>
            <a:endParaRPr b="0" lang="en-US" sz="3080" strike="noStrike" u="none">
              <a:solidFill>
                <a:srgbClr val="ffffff"/>
              </a:solidFill>
              <a:uFillTx/>
              <a:latin typeface="Times New Roman"/>
            </a:endParaRPr>
          </a:p>
        </p:txBody>
      </p:sp>
      <p:sp>
        <p:nvSpPr>
          <p:cNvPr id="8" name="PlaceHolder 3"/>
          <p:cNvSpPr>
            <a:spLocks noGrp="1"/>
          </p:cNvSpPr>
          <p:nvPr>
            <p:ph type="dt" idx="6"/>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0" name="PlaceHolder 2"/>
          <p:cNvSpPr>
            <a:spLocks noGrp="1"/>
          </p:cNvSpPr>
          <p:nvPr>
            <p:ph type="sldNum" idx="8"/>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CB0D41D4-ED0A-43B8-AFCD-E301F438D315}" type="slidenum">
              <a:rPr b="0" lang="en-US" sz="3080" strike="noStrike" u="none">
                <a:solidFill>
                  <a:schemeClr val="lt1">
                    <a:tint val="75000"/>
                  </a:schemeClr>
                </a:solidFill>
                <a:uFillTx/>
                <a:latin typeface="Calibri"/>
              </a:rPr>
              <a:t>1</a:t>
            </a:fld>
            <a:endParaRPr b="0" lang="en-US" sz="3080" strike="noStrike" u="none">
              <a:solidFill>
                <a:srgbClr val="ffffff"/>
              </a:solidFill>
              <a:uFillTx/>
              <a:latin typeface="Times New Roman"/>
            </a:endParaRPr>
          </a:p>
        </p:txBody>
      </p:sp>
      <p:sp>
        <p:nvSpPr>
          <p:cNvPr id="11" name="PlaceHolder 3"/>
          <p:cNvSpPr>
            <a:spLocks noGrp="1"/>
          </p:cNvSpPr>
          <p:nvPr>
            <p:ph type="dt" idx="9"/>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9089640"/>
            <a:ext cx="18653040" cy="6271560"/>
          </a:xfrm>
          <a:prstGeom prst="rect">
            <a:avLst/>
          </a:prstGeom>
          <a:noFill/>
          <a:ln w="0">
            <a:noFill/>
          </a:ln>
        </p:spPr>
        <p:txBody>
          <a:bodyPr numCol="1" spcCol="0"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3" name="PlaceHolder 2"/>
          <p:cNvSpPr>
            <a:spLocks noGrp="1"/>
          </p:cNvSpPr>
          <p:nvPr>
            <p:ph type="body"/>
          </p:nvPr>
        </p:nvSpPr>
        <p:spPr>
          <a:xfrm>
            <a:off x="1097280" y="6846840"/>
            <a:ext cx="19750320" cy="16970400"/>
          </a:xfrm>
          <a:prstGeom prst="rect">
            <a:avLst/>
          </a:prstGeom>
          <a:noFill/>
          <a:ln w="0">
            <a:noFill/>
          </a:ln>
        </p:spPr>
        <p:txBody>
          <a:bodyPr numCol="1" spcCol="0"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4" name="PlaceHolder 3"/>
          <p:cNvSpPr>
            <a:spLocks noGrp="1"/>
          </p:cNvSpPr>
          <p:nvPr>
            <p:ph type="ftr" idx="10"/>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5" name="PlaceHolder 4"/>
          <p:cNvSpPr>
            <a:spLocks noGrp="1"/>
          </p:cNvSpPr>
          <p:nvPr>
            <p:ph type="sldNum" idx="11"/>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A9234D1A-8413-42C8-8B5B-CF780DE48D61}"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16" name="PlaceHolder 5"/>
          <p:cNvSpPr>
            <a:spLocks noGrp="1"/>
          </p:cNvSpPr>
          <p:nvPr>
            <p:ph type="dt" idx="12"/>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0" name="PlaceHolder 2"/>
          <p:cNvSpPr>
            <a:spLocks noGrp="1"/>
          </p:cNvSpPr>
          <p:nvPr>
            <p:ph type="sldNum" idx="14"/>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A4BD1702-51A5-4A41-9D79-A8B8B713806F}"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21" name="PlaceHolder 3"/>
          <p:cNvSpPr>
            <a:spLocks noGrp="1"/>
          </p:cNvSpPr>
          <p:nvPr>
            <p:ph type="dt" idx="15"/>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9089640"/>
            <a:ext cx="18653040" cy="6271560"/>
          </a:xfrm>
          <a:prstGeom prst="rect">
            <a:avLst/>
          </a:prstGeom>
          <a:noFill/>
          <a:ln w="0">
            <a:noFill/>
          </a:ln>
        </p:spPr>
        <p:txBody>
          <a:bodyPr numCol="1" spcCol="0"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3" name="PlaceHolder 2"/>
          <p:cNvSpPr>
            <a:spLocks noGrp="1"/>
          </p:cNvSpPr>
          <p:nvPr>
            <p:ph type="body"/>
          </p:nvPr>
        </p:nvSpPr>
        <p:spPr>
          <a:xfrm>
            <a:off x="1097280" y="6846840"/>
            <a:ext cx="9637920" cy="16970400"/>
          </a:xfrm>
          <a:prstGeom prst="rect">
            <a:avLst/>
          </a:prstGeom>
          <a:noFill/>
          <a:ln w="0">
            <a:noFill/>
          </a:ln>
        </p:spPr>
        <p:txBody>
          <a:bodyPr numCol="1" spcCol="0"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4" name="PlaceHolder 3"/>
          <p:cNvSpPr>
            <a:spLocks noGrp="1"/>
          </p:cNvSpPr>
          <p:nvPr>
            <p:ph type="body"/>
          </p:nvPr>
        </p:nvSpPr>
        <p:spPr>
          <a:xfrm>
            <a:off x="11217960" y="6846840"/>
            <a:ext cx="9637920" cy="16970400"/>
          </a:xfrm>
          <a:prstGeom prst="rect">
            <a:avLst/>
          </a:prstGeom>
          <a:noFill/>
          <a:ln w="0">
            <a:noFill/>
          </a:ln>
        </p:spPr>
        <p:txBody>
          <a:bodyPr numCol="1" spcCol="0"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25" name="PlaceHolder 4"/>
          <p:cNvSpPr>
            <a:spLocks noGrp="1"/>
          </p:cNvSpPr>
          <p:nvPr>
            <p:ph type="ftr" idx="16"/>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26" name="PlaceHolder 5"/>
          <p:cNvSpPr>
            <a:spLocks noGrp="1"/>
          </p:cNvSpPr>
          <p:nvPr>
            <p:ph type="sldNum" idx="17"/>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54F14EC3-D07B-4BD3-9F76-EF86E4BF8E0F}"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27" name="PlaceHolder 6"/>
          <p:cNvSpPr>
            <a:spLocks noGrp="1"/>
          </p:cNvSpPr>
          <p:nvPr>
            <p:ph type="dt" idx="18"/>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2" name="PlaceHolder 2"/>
          <p:cNvSpPr>
            <a:spLocks noGrp="1"/>
          </p:cNvSpPr>
          <p:nvPr>
            <p:ph type="sldNum" idx="20"/>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2BFD68A4-3462-4BFC-8A88-895CB5822F21}" type="slidenum">
              <a:rPr b="0" lang="en-US" sz="3080" strike="noStrike" u="none">
                <a:solidFill>
                  <a:schemeClr val="lt1">
                    <a:tint val="75000"/>
                  </a:schemeClr>
                </a:solidFill>
                <a:uFillTx/>
                <a:latin typeface="Calibri"/>
              </a:rPr>
              <a:t>&lt;number&gt;</a:t>
            </a:fld>
            <a:endParaRPr b="0" lang="en-US" sz="3080" strike="noStrike" u="none">
              <a:solidFill>
                <a:srgbClr val="ffffff"/>
              </a:solidFill>
              <a:uFillTx/>
              <a:latin typeface="Times New Roman"/>
            </a:endParaRPr>
          </a:p>
        </p:txBody>
      </p:sp>
      <p:sp>
        <p:nvSpPr>
          <p:cNvPr id="33" name="PlaceHolder 3"/>
          <p:cNvSpPr>
            <a:spLocks noGrp="1"/>
          </p:cNvSpPr>
          <p:nvPr>
            <p:ph type="dt" idx="21"/>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9089640"/>
            <a:ext cx="18653040" cy="6271560"/>
          </a:xfrm>
          <a:prstGeom prst="rect">
            <a:avLst/>
          </a:prstGeom>
          <a:noFill/>
          <a:ln w="0">
            <a:noFill/>
          </a:ln>
        </p:spPr>
        <p:txBody>
          <a:bodyPr numCol="1" spcCol="0"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35" name="PlaceHolder 2"/>
          <p:cNvSpPr>
            <a:spLocks noGrp="1"/>
          </p:cNvSpPr>
          <p:nvPr>
            <p:ph type="ftr" idx="22"/>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36" name="PlaceHolder 3"/>
          <p:cNvSpPr>
            <a:spLocks noGrp="1"/>
          </p:cNvSpPr>
          <p:nvPr>
            <p:ph type="sldNum" idx="23"/>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DA7222C6-EEF5-461E-AFCB-EA13D0A6C49B}" type="slidenum">
              <a:rPr b="0" lang="en-US" sz="3080" strike="noStrike" u="none">
                <a:solidFill>
                  <a:schemeClr val="lt1">
                    <a:tint val="75000"/>
                  </a:schemeClr>
                </a:solidFill>
                <a:uFillTx/>
                <a:latin typeface="Calibri"/>
              </a:rPr>
              <a:t>1</a:t>
            </a:fld>
            <a:endParaRPr b="0" lang="en-US" sz="3080" strike="noStrike" u="none">
              <a:solidFill>
                <a:srgbClr val="ffffff"/>
              </a:solidFill>
              <a:uFillTx/>
              <a:latin typeface="Times New Roman"/>
            </a:endParaRPr>
          </a:p>
        </p:txBody>
      </p:sp>
      <p:sp>
        <p:nvSpPr>
          <p:cNvPr id="37" name="PlaceHolder 4"/>
          <p:cNvSpPr>
            <a:spLocks noGrp="1"/>
          </p:cNvSpPr>
          <p:nvPr>
            <p:ph type="dt" idx="24"/>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e7cc4"/>
            </a:gs>
            <a:gs pos="100000">
              <a:srgbClr val="00295c"/>
            </a:gs>
          </a:gsLst>
          <a:path path="circle">
            <a:fillToRect l="50000" t="50000" r="50000" b="50000"/>
          </a:path>
        </a:gra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7498440" y="27120960"/>
            <a:ext cx="6948360" cy="1557000"/>
          </a:xfrm>
          <a:prstGeom prst="rect">
            <a:avLst/>
          </a:prstGeom>
          <a:noFill/>
          <a:ln w="0">
            <a:noFill/>
          </a:ln>
        </p:spPr>
        <p:txBody>
          <a:bodyPr lIns="313560" rIns="313560" tIns="156600" bIns="156600" anchor="ctr">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40" name="PlaceHolder 2"/>
          <p:cNvSpPr>
            <a:spLocks noGrp="1"/>
          </p:cNvSpPr>
          <p:nvPr>
            <p:ph type="sldNum" idx="26"/>
          </p:nvPr>
        </p:nvSpPr>
        <p:spPr>
          <a:xfrm>
            <a:off x="15728040" y="27120960"/>
            <a:ext cx="5119560" cy="1557000"/>
          </a:xfrm>
          <a:prstGeom prst="rect">
            <a:avLst/>
          </a:prstGeom>
          <a:noFill/>
          <a:ln w="0">
            <a:noFill/>
          </a:ln>
        </p:spPr>
        <p:txBody>
          <a:bodyPr lIns="313560" rIns="313560" tIns="156600" bIns="156600" anchor="ctr">
            <a:noAutofit/>
          </a:bodyPr>
          <a:lstStyle>
            <a:lvl1pPr indent="0" algn="r" defTabSz="2351160">
              <a:lnSpc>
                <a:spcPct val="100000"/>
              </a:lnSpc>
              <a:buNone/>
              <a:tabLst>
                <a:tab algn="l" pos="0"/>
              </a:tabLst>
              <a:defRPr b="0" lang="en-US" sz="3080" strike="noStrike" u="none">
                <a:solidFill>
                  <a:schemeClr val="lt1">
                    <a:tint val="75000"/>
                  </a:schemeClr>
                </a:solidFill>
                <a:uFillTx/>
                <a:latin typeface="Calibri"/>
              </a:defRPr>
            </a:lvl1pPr>
          </a:lstStyle>
          <a:p>
            <a:pPr indent="0" algn="r" defTabSz="2351160">
              <a:lnSpc>
                <a:spcPct val="100000"/>
              </a:lnSpc>
              <a:buNone/>
              <a:tabLst>
                <a:tab algn="l" pos="0"/>
              </a:tabLst>
            </a:pPr>
            <a:fld id="{C5D8A0FD-B202-4FC4-92F9-43C9108DE17D}" type="slidenum">
              <a:rPr b="0" lang="en-US" sz="3080" strike="noStrike" u="none">
                <a:solidFill>
                  <a:schemeClr val="lt1">
                    <a:tint val="75000"/>
                  </a:schemeClr>
                </a:solidFill>
                <a:uFillTx/>
                <a:latin typeface="Calibri"/>
              </a:rPr>
              <a:t>1</a:t>
            </a:fld>
            <a:endParaRPr b="0" lang="en-US" sz="3080" strike="noStrike" u="none">
              <a:solidFill>
                <a:srgbClr val="ffffff"/>
              </a:solidFill>
              <a:uFillTx/>
              <a:latin typeface="Times New Roman"/>
            </a:endParaRPr>
          </a:p>
        </p:txBody>
      </p:sp>
      <p:sp>
        <p:nvSpPr>
          <p:cNvPr id="41" name="PlaceHolder 3"/>
          <p:cNvSpPr>
            <a:spLocks noGrp="1"/>
          </p:cNvSpPr>
          <p:nvPr>
            <p:ph type="dt" idx="27"/>
          </p:nvPr>
        </p:nvSpPr>
        <p:spPr>
          <a:xfrm>
            <a:off x="1097640" y="27120960"/>
            <a:ext cx="5119560" cy="1557000"/>
          </a:xfrm>
          <a:prstGeom prst="rect">
            <a:avLst/>
          </a:prstGeom>
          <a:noFill/>
          <a:ln w="0">
            <a:noFill/>
          </a:ln>
        </p:spPr>
        <p:txBody>
          <a:bodyPr lIns="313560" rIns="313560" tIns="156600" bIns="156600" anchor="ctr">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85000"/>
          </a:schemeClr>
        </a:solidFill>
      </p:bgPr>
    </p:bg>
    <p:spTree>
      <p:nvGrpSpPr>
        <p:cNvPr id="1" name=""/>
        <p:cNvGrpSpPr/>
        <p:nvPr/>
      </p:nvGrpSpPr>
      <p:grpSpPr>
        <a:xfrm>
          <a:off x="0" y="0"/>
          <a:ext cx="0" cy="0"/>
          <a:chOff x="0" y="0"/>
          <a:chExt cx="0" cy="0"/>
        </a:xfrm>
      </p:grpSpPr>
      <p:sp>
        <p:nvSpPr>
          <p:cNvPr id="54" name="Rounded Rectangle 7"/>
          <p:cNvSpPr/>
          <p:nvPr/>
        </p:nvSpPr>
        <p:spPr>
          <a:xfrm>
            <a:off x="10972800" y="22280040"/>
            <a:ext cx="10508400" cy="4131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5" name="Rounded Rectangle 7"/>
          <p:cNvSpPr/>
          <p:nvPr/>
        </p:nvSpPr>
        <p:spPr>
          <a:xfrm>
            <a:off x="366120" y="22309200"/>
            <a:ext cx="10258920" cy="4131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6" name="Rounded Rectangle 7"/>
          <p:cNvSpPr/>
          <p:nvPr/>
        </p:nvSpPr>
        <p:spPr>
          <a:xfrm>
            <a:off x="10730520" y="4884840"/>
            <a:ext cx="10796040" cy="949644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7" name="Rounded Rectangle 7"/>
          <p:cNvSpPr/>
          <p:nvPr/>
        </p:nvSpPr>
        <p:spPr>
          <a:xfrm>
            <a:off x="366120" y="8085600"/>
            <a:ext cx="9964080" cy="6261480"/>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sp>
        <p:nvSpPr>
          <p:cNvPr id="58" name="Rounded Rectangle 7"/>
          <p:cNvSpPr/>
          <p:nvPr/>
        </p:nvSpPr>
        <p:spPr>
          <a:xfrm>
            <a:off x="366120" y="4903920"/>
            <a:ext cx="9964080" cy="2733120"/>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pic>
        <p:nvPicPr>
          <p:cNvPr id="59" name="Picture 6" descr="Background pattern&#10;&#10;Description automatically generated"/>
          <p:cNvPicPr/>
          <p:nvPr/>
        </p:nvPicPr>
        <p:blipFill>
          <a:blip r:embed="rId1"/>
          <a:srcRect l="0" t="62963" r="0" b="0"/>
          <a:stretch/>
        </p:blipFill>
        <p:spPr>
          <a:xfrm>
            <a:off x="0" y="0"/>
            <a:ext cx="21944880" cy="4571280"/>
          </a:xfrm>
          <a:prstGeom prst="rect">
            <a:avLst/>
          </a:prstGeom>
          <a:ln w="0">
            <a:noFill/>
          </a:ln>
        </p:spPr>
      </p:pic>
      <p:sp>
        <p:nvSpPr>
          <p:cNvPr id="60" name="TextBox 5"/>
          <p:cNvSpPr/>
          <p:nvPr/>
        </p:nvSpPr>
        <p:spPr>
          <a:xfrm>
            <a:off x="838440" y="427680"/>
            <a:ext cx="13065120" cy="3686760"/>
          </a:xfrm>
          <a:prstGeom prst="rect">
            <a:avLst/>
          </a:prstGeom>
          <a:noFill/>
          <a:ln w="9525">
            <a:noFill/>
          </a:ln>
        </p:spPr>
        <p:style>
          <a:lnRef idx="0"/>
          <a:fillRef idx="0"/>
          <a:effectRef idx="0"/>
          <a:fontRef idx="minor"/>
        </p:style>
        <p:txBody>
          <a:bodyPr lIns="90000" rIns="90000" tIns="45000" bIns="45000" anchor="t">
            <a:spAutoFit/>
          </a:bodyPr>
          <a:p>
            <a:pPr defTabSz="1939680">
              <a:lnSpc>
                <a:spcPct val="150000"/>
              </a:lnSpc>
            </a:pPr>
            <a:r>
              <a:rPr b="1" lang="en-US" sz="6000" strike="noStrike" u="none">
                <a:solidFill>
                  <a:schemeClr val="lt1"/>
                </a:solidFill>
                <a:uFillTx/>
                <a:latin typeface="Verdana"/>
                <a:ea typeface="Verdana"/>
              </a:rPr>
              <a:t>Used Curriculum Sale</a:t>
            </a:r>
            <a:endParaRPr b="0" lang="en-US" sz="6000" strike="noStrike" u="none">
              <a:solidFill>
                <a:srgbClr val="000000"/>
              </a:solidFill>
              <a:uFillTx/>
              <a:latin typeface="Arial"/>
            </a:endParaRPr>
          </a:p>
          <a:p>
            <a:pPr marL="457200" indent="-457200" defTabSz="1939680">
              <a:lnSpc>
                <a:spcPct val="100000"/>
              </a:lnSpc>
              <a:buClr>
                <a:srgbClr val="ffffff"/>
              </a:buClr>
              <a:buFont typeface="Arial"/>
              <a:buChar char="•"/>
            </a:pPr>
            <a:r>
              <a:rPr b="0" lang="en-US" sz="2800" strike="noStrike" u="none">
                <a:solidFill>
                  <a:schemeClr val="lt1"/>
                </a:solidFill>
                <a:uFillTx/>
                <a:latin typeface="Verdana"/>
                <a:ea typeface="Verdana"/>
              </a:rPr>
              <a:t>Asher Wayde | John McGovern | Martin Ratchford</a:t>
            </a:r>
            <a:endParaRPr b="0" lang="en-US" sz="2800" strike="noStrike" u="none">
              <a:solidFill>
                <a:srgbClr val="000000"/>
              </a:solidFill>
              <a:uFillTx/>
              <a:latin typeface="Arial"/>
            </a:endParaRPr>
          </a:p>
          <a:p>
            <a:pPr marL="457200" indent="-457200" defTabSz="1939680">
              <a:lnSpc>
                <a:spcPct val="100000"/>
              </a:lnSpc>
              <a:buClr>
                <a:srgbClr val="ffffff"/>
              </a:buClr>
              <a:buFont typeface="Arial"/>
              <a:buChar char="•"/>
            </a:pPr>
            <a:r>
              <a:rPr b="0" lang="en-US" sz="2800" strike="noStrike" u="none">
                <a:solidFill>
                  <a:schemeClr val="lt1"/>
                </a:solidFill>
                <a:uFillTx/>
                <a:latin typeface="Verdana"/>
                <a:ea typeface="Verdana"/>
              </a:rPr>
              <a:t>Professor Nancy Reddig, Dr. Sara Atwood</a:t>
            </a:r>
            <a:endParaRPr b="0" lang="en-US" sz="2800" strike="noStrike" u="none">
              <a:solidFill>
                <a:srgbClr val="000000"/>
              </a:solidFill>
              <a:uFillTx/>
              <a:latin typeface="Arial"/>
            </a:endParaRPr>
          </a:p>
          <a:p>
            <a:pPr defTabSz="1939680">
              <a:lnSpc>
                <a:spcPts val="5400"/>
              </a:lnSpc>
            </a:pPr>
            <a:endParaRPr b="0" lang="en-US" sz="6000" strike="noStrike" u="none">
              <a:solidFill>
                <a:srgbClr val="000000"/>
              </a:solidFill>
              <a:uFillTx/>
              <a:latin typeface="Arial"/>
            </a:endParaRPr>
          </a:p>
          <a:p>
            <a:pPr defTabSz="1939680">
              <a:lnSpc>
                <a:spcPts val="5400"/>
              </a:lnSpc>
            </a:pPr>
            <a:r>
              <a:rPr b="1" lang="en-US" sz="6000" strike="noStrike" u="none">
                <a:solidFill>
                  <a:schemeClr val="lt1"/>
                </a:solidFill>
                <a:uFillTx/>
                <a:latin typeface="Verdana"/>
                <a:ea typeface="Verdana"/>
              </a:rPr>
              <a:t> </a:t>
            </a:r>
            <a:endParaRPr b="0" lang="en-US" sz="6000" strike="noStrike" u="none">
              <a:solidFill>
                <a:srgbClr val="000000"/>
              </a:solidFill>
              <a:uFillTx/>
              <a:latin typeface="Arial"/>
            </a:endParaRPr>
          </a:p>
        </p:txBody>
      </p:sp>
      <p:sp>
        <p:nvSpPr>
          <p:cNvPr id="61" name="TextBox 5"/>
          <p:cNvSpPr/>
          <p:nvPr/>
        </p:nvSpPr>
        <p:spPr>
          <a:xfrm>
            <a:off x="11277720" y="5275440"/>
            <a:ext cx="9771840" cy="351864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TECHNICAL DESIGN &amp; DATA MODEL </a:t>
            </a:r>
            <a:endParaRPr b="0" lang="en-US" sz="4400" strike="noStrike" u="none">
              <a:solidFill>
                <a:srgbClr val="000000"/>
              </a:solidFill>
              <a:uFillTx/>
              <a:latin typeface="Arial"/>
            </a:endParaRPr>
          </a:p>
          <a:p>
            <a:pPr defTabSz="1939680">
              <a:lnSpc>
                <a:spcPts val="5400"/>
              </a:lnSpc>
            </a:pPr>
            <a:r>
              <a:rPr b="0" lang="en-US" sz="2400" strike="noStrike" u="none">
                <a:solidFill>
                  <a:schemeClr val="dk1"/>
                </a:solidFill>
                <a:uFillTx/>
                <a:latin typeface="Verdana"/>
                <a:ea typeface="Verdana"/>
              </a:rPr>
              <a:t>Use images! Show some analysis</a:t>
            </a:r>
            <a:endParaRPr b="0" lang="en-US" sz="2400" strike="noStrike" u="none">
              <a:solidFill>
                <a:srgbClr val="000000"/>
              </a:solidFill>
              <a:uFillTx/>
              <a:latin typeface="Arial"/>
            </a:endParaRPr>
          </a:p>
          <a:p>
            <a:pPr defTabSz="1939680">
              <a:lnSpc>
                <a:spcPts val="5400"/>
              </a:lnSpc>
            </a:pPr>
            <a:r>
              <a:rPr b="0" lang="en-US" sz="2400" strike="noStrike" u="none">
                <a:solidFill>
                  <a:schemeClr val="dk1"/>
                </a:solidFill>
                <a:uFillTx/>
                <a:latin typeface="Verdana"/>
                <a:ea typeface="Verdana"/>
              </a:rPr>
              <a:t>Showcase your data model</a:t>
            </a:r>
            <a:endParaRPr b="0" lang="en-US" sz="2400" strike="noStrike" u="none">
              <a:solidFill>
                <a:srgbClr val="000000"/>
              </a:solidFill>
              <a:uFillTx/>
              <a:latin typeface="Arial"/>
            </a:endParaRPr>
          </a:p>
          <a:p>
            <a:pPr defTabSz="1939680">
              <a:lnSpc>
                <a:spcPts val="5400"/>
              </a:lnSpc>
            </a:pPr>
            <a:endParaRPr b="0" lang="en-US" sz="2400" strike="noStrike" u="none">
              <a:solidFill>
                <a:srgbClr val="000000"/>
              </a:solidFill>
              <a:uFillTx/>
              <a:latin typeface="Arial"/>
            </a:endParaRPr>
          </a:p>
        </p:txBody>
      </p:sp>
      <p:sp>
        <p:nvSpPr>
          <p:cNvPr id="62" name="Rectangle 31"/>
          <p:cNvSpPr/>
          <p:nvPr/>
        </p:nvSpPr>
        <p:spPr>
          <a:xfrm>
            <a:off x="16200" y="26754480"/>
            <a:ext cx="21948120" cy="2505600"/>
          </a:xfrm>
          <a:prstGeom prst="rect">
            <a:avLst/>
          </a:prstGeom>
          <a:solidFill>
            <a:srgbClr val="0a2240"/>
          </a:solidFill>
          <a:ln>
            <a:noFill/>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1939680">
              <a:lnSpc>
                <a:spcPct val="100000"/>
              </a:lnSpc>
            </a:pPr>
            <a:endParaRPr b="0" lang="en-US" sz="2800" strike="noStrike" u="none">
              <a:solidFill>
                <a:schemeClr val="lt1"/>
              </a:solidFill>
              <a:uFillTx/>
              <a:latin typeface="Verdana"/>
              <a:ea typeface="Verdana"/>
            </a:endParaRPr>
          </a:p>
        </p:txBody>
      </p:sp>
      <p:sp>
        <p:nvSpPr>
          <p:cNvPr id="63" name="Rectangle 5"/>
          <p:cNvSpPr/>
          <p:nvPr/>
        </p:nvSpPr>
        <p:spPr>
          <a:xfrm>
            <a:off x="8286120" y="28007640"/>
            <a:ext cx="13072680" cy="775440"/>
          </a:xfrm>
          <a:prstGeom prst="rect">
            <a:avLst/>
          </a:prstGeom>
          <a:noFill/>
          <a:ln w="0">
            <a:noFill/>
          </a:ln>
        </p:spPr>
        <p:style>
          <a:lnRef idx="0"/>
          <a:fillRef idx="0"/>
          <a:effectRef idx="0"/>
          <a:fontRef idx="minor"/>
        </p:style>
        <p:txBody>
          <a:bodyPr wrap="none" lIns="90000" rIns="90000" tIns="45000" bIns="45000" anchor="t">
            <a:spAutoFit/>
          </a:bodyPr>
          <a:p>
            <a:pPr defTabSz="1939680">
              <a:lnSpc>
                <a:spcPts val="5400"/>
              </a:lnSpc>
            </a:pPr>
            <a:r>
              <a:rPr b="1" lang="en-US" sz="4400" strike="noStrike" u="none">
                <a:solidFill>
                  <a:schemeClr val="lt1"/>
                </a:solidFill>
                <a:uFillTx/>
                <a:latin typeface="Verdana"/>
                <a:ea typeface="Verdana"/>
              </a:rPr>
              <a:t>E</a:t>
            </a:r>
            <a:r>
              <a:rPr b="1" lang="en-US" sz="3600" strike="noStrike" u="none">
                <a:solidFill>
                  <a:srgbClr val="3fb4e5"/>
                </a:solidFill>
                <a:uFillTx/>
                <a:latin typeface="Verdana"/>
                <a:ea typeface="Verdana"/>
              </a:rPr>
              <a:t>DUCATE FOR SERVICE. </a:t>
            </a:r>
            <a:r>
              <a:rPr b="1" lang="en-US" sz="4400" strike="noStrike" u="none">
                <a:solidFill>
                  <a:schemeClr val="lt1"/>
                </a:solidFill>
                <a:uFillTx/>
                <a:latin typeface="Verdana"/>
                <a:ea typeface="Verdana"/>
              </a:rPr>
              <a:t>E</a:t>
            </a:r>
            <a:r>
              <a:rPr b="1" lang="en-US" sz="3600" strike="noStrike" u="none">
                <a:solidFill>
                  <a:srgbClr val="3fb4e5"/>
                </a:solidFill>
                <a:uFillTx/>
                <a:latin typeface="Verdana"/>
                <a:ea typeface="Verdana"/>
              </a:rPr>
              <a:t>NGINEER FOR SOCIETY.</a:t>
            </a:r>
            <a:endParaRPr b="0" lang="en-US" sz="3600" strike="noStrike" u="none">
              <a:solidFill>
                <a:srgbClr val="000000"/>
              </a:solidFill>
              <a:uFillTx/>
              <a:latin typeface="Arial"/>
            </a:endParaRPr>
          </a:p>
        </p:txBody>
      </p:sp>
      <p:sp>
        <p:nvSpPr>
          <p:cNvPr id="64" name="TextBox 5"/>
          <p:cNvSpPr/>
          <p:nvPr/>
        </p:nvSpPr>
        <p:spPr>
          <a:xfrm>
            <a:off x="718200" y="8412480"/>
            <a:ext cx="9156600" cy="2466360"/>
          </a:xfrm>
          <a:prstGeom prst="rect">
            <a:avLst/>
          </a:prstGeom>
          <a:noFill/>
          <a:ln w="9525">
            <a:noFill/>
          </a:ln>
        </p:spPr>
        <p:style>
          <a:lnRef idx="0"/>
          <a:fillRef idx="0"/>
          <a:effectRef idx="0"/>
          <a:fontRef idx="minor"/>
        </p:style>
        <p:txBody>
          <a:bodyPr lIns="90000" rIns="90000" tIns="45000" bIns="45000" anchor="t">
            <a:spAutoFit/>
          </a:bodyPr>
          <a:p>
            <a:pPr defTabSz="1939680">
              <a:lnSpc>
                <a:spcPct val="100000"/>
              </a:lnSpc>
            </a:pPr>
            <a:r>
              <a:rPr b="1" lang="en-US" sz="4400" strike="noStrike" u="none">
                <a:solidFill>
                  <a:srgbClr val="004b98"/>
                </a:solidFill>
                <a:uFillTx/>
                <a:latin typeface="Verdana"/>
                <a:ea typeface="Verdana"/>
              </a:rPr>
              <a:t>DESIGN SPECIFICATIONS &amp; SYSTEM REQUIREMENTS</a:t>
            </a:r>
            <a:endParaRPr b="0" lang="en-US" sz="4400" strike="noStrike" u="none">
              <a:solidFill>
                <a:srgbClr val="000000"/>
              </a:solidFill>
              <a:uFillTx/>
              <a:latin typeface="Arial"/>
            </a:endParaRPr>
          </a:p>
          <a:p>
            <a:pPr defTabSz="1939680">
              <a:lnSpc>
                <a:spcPct val="100000"/>
              </a:lnSpc>
            </a:pPr>
            <a:endParaRPr b="0" lang="en-US" sz="4400" strike="noStrike" u="none">
              <a:solidFill>
                <a:srgbClr val="000000"/>
              </a:solidFill>
              <a:uFillTx/>
              <a:latin typeface="Arial"/>
            </a:endParaRPr>
          </a:p>
          <a:p>
            <a:pPr marL="457200" indent="-457200" defTabSz="1939680">
              <a:lnSpc>
                <a:spcPct val="100000"/>
              </a:lnSpc>
              <a:buClr>
                <a:srgbClr val="000000"/>
              </a:buClr>
              <a:buFont typeface="Arial"/>
              <a:buChar char="•"/>
            </a:pPr>
            <a:r>
              <a:rPr b="0" lang="en-US" sz="2400" strike="noStrike" u="none">
                <a:solidFill>
                  <a:schemeClr val="dk1"/>
                </a:solidFill>
                <a:uFillTx/>
                <a:latin typeface="Verdana"/>
                <a:ea typeface="Verdana"/>
              </a:rPr>
              <a:t>List 2 to 5 Major requirements or design specs</a:t>
            </a:r>
            <a:endParaRPr b="0" lang="en-US" sz="2400" strike="noStrike" u="none">
              <a:solidFill>
                <a:srgbClr val="000000"/>
              </a:solidFill>
              <a:uFillTx/>
              <a:latin typeface="Arial"/>
            </a:endParaRPr>
          </a:p>
        </p:txBody>
      </p:sp>
      <p:sp>
        <p:nvSpPr>
          <p:cNvPr id="65" name="TextBox 5"/>
          <p:cNvSpPr/>
          <p:nvPr/>
        </p:nvSpPr>
        <p:spPr>
          <a:xfrm>
            <a:off x="616320" y="22449600"/>
            <a:ext cx="9713880" cy="365580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TESTING PROCESS OR LESSONS LEARNED</a:t>
            </a:r>
            <a:endParaRPr b="0" lang="en-US" sz="4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Explain what you learned about the software engineering life cycle through this hands-on project developed in Git using Agile practices including a project board with weekly stand-up meetings.</a:t>
            </a:r>
            <a:endParaRPr b="0" lang="en-US" sz="2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Or use your traceability matrix and discuss your use cases and test coverage.</a:t>
            </a:r>
            <a:endParaRPr b="0" lang="en-US" sz="2400" strike="noStrike" u="none">
              <a:solidFill>
                <a:srgbClr val="000000"/>
              </a:solidFill>
              <a:uFillTx/>
              <a:latin typeface="Arial"/>
            </a:endParaRPr>
          </a:p>
        </p:txBody>
      </p:sp>
      <p:sp>
        <p:nvSpPr>
          <p:cNvPr id="66" name="TextBox 5"/>
          <p:cNvSpPr/>
          <p:nvPr/>
        </p:nvSpPr>
        <p:spPr>
          <a:xfrm>
            <a:off x="11512800" y="22408920"/>
            <a:ext cx="9713880" cy="365580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REFERENCES &amp; ACKNOWLEDGEMENTS</a:t>
            </a:r>
            <a:endParaRPr b="0" lang="en-US" sz="4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endParaRPr b="0" lang="en-US" sz="2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were helpful for training on a particular language or feature.</a:t>
            </a:r>
            <a:endParaRPr b="0" lang="en-US" sz="2400" strike="noStrike" u="none">
              <a:solidFill>
                <a:srgbClr val="000000"/>
              </a:solidFill>
              <a:uFillTx/>
              <a:latin typeface="Arial"/>
            </a:endParaRPr>
          </a:p>
        </p:txBody>
      </p:sp>
      <p:sp>
        <p:nvSpPr>
          <p:cNvPr id="67" name="TextBox 5"/>
          <p:cNvSpPr/>
          <p:nvPr/>
        </p:nvSpPr>
        <p:spPr>
          <a:xfrm>
            <a:off x="801000" y="4893480"/>
            <a:ext cx="8677440" cy="1872720"/>
          </a:xfrm>
          <a:prstGeom prst="rect">
            <a:avLst/>
          </a:prstGeom>
          <a:noFill/>
          <a:ln w="9525">
            <a:noFill/>
          </a:ln>
        </p:spPr>
        <p:style>
          <a:lnRef idx="0"/>
          <a:fillRef idx="0"/>
          <a:effectRef idx="0"/>
          <a:fontRef idx="minor"/>
        </p:style>
        <p:txBody>
          <a:bodyPr lIns="90000" rIns="90000" tIns="45000" bIns="45000" anchor="t">
            <a:spAutoFit/>
          </a:bodyPr>
          <a:p>
            <a:pPr defTabSz="1939680">
              <a:lnSpc>
                <a:spcPts val="5400"/>
              </a:lnSpc>
            </a:pPr>
            <a:r>
              <a:rPr b="1" lang="en-US" sz="4400" strike="noStrike" u="none">
                <a:solidFill>
                  <a:srgbClr val="004b98"/>
                </a:solidFill>
                <a:uFillTx/>
                <a:latin typeface="Verdana"/>
                <a:ea typeface="Verdana"/>
              </a:rPr>
              <a:t>OPPORTUNITY/PURPOSE</a:t>
            </a:r>
            <a:endParaRPr b="0" lang="en-US" sz="4400" strike="noStrike" u="none">
              <a:solidFill>
                <a:srgbClr val="000000"/>
              </a:solidFill>
              <a:uFillTx/>
              <a:latin typeface="Arial"/>
            </a:endParaRPr>
          </a:p>
          <a:p>
            <a:pPr defTabSz="1939680">
              <a:lnSpc>
                <a:spcPct val="100000"/>
              </a:lnSpc>
            </a:pPr>
            <a:r>
              <a:rPr b="0" lang="en-US" sz="2400" strike="noStrike" u="none">
                <a:solidFill>
                  <a:schemeClr val="dk1"/>
                </a:solidFill>
                <a:uFillTx/>
                <a:latin typeface="Verdana"/>
                <a:ea typeface="Verdana"/>
              </a:rPr>
              <a:t>Problem identification, state of the art, and market. </a:t>
            </a:r>
            <a:endParaRPr b="0" lang="en-US" sz="2400" strike="noStrike" u="none">
              <a:solidFill>
                <a:srgbClr val="000000"/>
              </a:solidFill>
              <a:uFillTx/>
              <a:latin typeface="Arial"/>
            </a:endParaRPr>
          </a:p>
          <a:p>
            <a:pPr defTabSz="1939680">
              <a:lnSpc>
                <a:spcPct val="100000"/>
              </a:lnSpc>
            </a:pPr>
            <a:endParaRPr b="0" lang="en-US" sz="2400" strike="noStrike" u="none">
              <a:solidFill>
                <a:srgbClr val="000000"/>
              </a:solidFill>
              <a:uFillTx/>
              <a:latin typeface="Arial"/>
            </a:endParaRPr>
          </a:p>
          <a:p>
            <a:pPr defTabSz="1939680">
              <a:lnSpc>
                <a:spcPct val="100000"/>
              </a:lnSpc>
            </a:pPr>
            <a:endParaRPr b="0" lang="en-US" sz="2400" strike="noStrike" u="none">
              <a:solidFill>
                <a:srgbClr val="000000"/>
              </a:solidFill>
              <a:uFillTx/>
              <a:latin typeface="Arial"/>
            </a:endParaRPr>
          </a:p>
        </p:txBody>
      </p:sp>
      <p:sp>
        <p:nvSpPr>
          <p:cNvPr id="68" name="Rounded Rectangle 7"/>
          <p:cNvSpPr/>
          <p:nvPr/>
        </p:nvSpPr>
        <p:spPr>
          <a:xfrm>
            <a:off x="366120" y="14871960"/>
            <a:ext cx="21169080" cy="7083360"/>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600" strike="noStrike" u="none">
              <a:solidFill>
                <a:schemeClr val="lt1"/>
              </a:solidFill>
              <a:uFillTx/>
              <a:latin typeface="Verdana"/>
              <a:ea typeface="Verdana"/>
            </a:endParaRPr>
          </a:p>
        </p:txBody>
      </p:sp>
      <p:pic>
        <p:nvPicPr>
          <p:cNvPr id="69" name="Picture 10" descr="Logo, company name&#10;&#10;Description automatically generated"/>
          <p:cNvPicPr/>
          <p:nvPr/>
        </p:nvPicPr>
        <p:blipFill>
          <a:blip r:embed="rId2"/>
          <a:stretch/>
        </p:blipFill>
        <p:spPr>
          <a:xfrm>
            <a:off x="16957800" y="-226080"/>
            <a:ext cx="5758560" cy="3241080"/>
          </a:xfrm>
          <a:prstGeom prst="rect">
            <a:avLst/>
          </a:prstGeom>
          <a:ln w="0">
            <a:noFill/>
          </a:ln>
        </p:spPr>
      </p:pic>
      <p:pic>
        <p:nvPicPr>
          <p:cNvPr id="70" name="Picture 16" descr=""/>
          <p:cNvPicPr/>
          <p:nvPr/>
        </p:nvPicPr>
        <p:blipFill>
          <a:blip r:embed="rId3"/>
          <a:stretch/>
        </p:blipFill>
        <p:spPr>
          <a:xfrm>
            <a:off x="15831000" y="10073880"/>
            <a:ext cx="5237280" cy="3555360"/>
          </a:xfrm>
          <a:prstGeom prst="rect">
            <a:avLst/>
          </a:prstGeom>
          <a:ln w="0">
            <a:noFill/>
          </a:ln>
        </p:spPr>
      </p:pic>
      <p:grpSp>
        <p:nvGrpSpPr>
          <p:cNvPr id="71" name="Group 9"/>
          <p:cNvGrpSpPr/>
          <p:nvPr/>
        </p:nvGrpSpPr>
        <p:grpSpPr>
          <a:xfrm>
            <a:off x="14045400" y="17962920"/>
            <a:ext cx="7374960" cy="3593520"/>
            <a:chOff x="14045400" y="17962920"/>
            <a:chExt cx="7374960" cy="3593520"/>
          </a:xfrm>
        </p:grpSpPr>
        <p:sp>
          <p:nvSpPr>
            <p:cNvPr id="72" name="Rectangle 11"/>
            <p:cNvSpPr/>
            <p:nvPr/>
          </p:nvSpPr>
          <p:spPr>
            <a:xfrm>
              <a:off x="14045400" y="17962920"/>
              <a:ext cx="7374960" cy="3593520"/>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1939680">
                <a:lnSpc>
                  <a:spcPct val="100000"/>
                </a:lnSpc>
              </a:pPr>
              <a:endParaRPr b="0" lang="en-US" sz="3840" strike="noStrike" u="none">
                <a:solidFill>
                  <a:schemeClr val="lt1"/>
                </a:solidFill>
                <a:uFillTx/>
                <a:latin typeface="Calibri"/>
              </a:endParaRPr>
            </a:p>
          </p:txBody>
        </p:sp>
        <p:sp>
          <p:nvSpPr>
            <p:cNvPr id="73" name="Rectangle 12"/>
            <p:cNvSpPr/>
            <p:nvPr/>
          </p:nvSpPr>
          <p:spPr>
            <a:xfrm>
              <a:off x="14202360" y="18365760"/>
              <a:ext cx="6846840" cy="2620440"/>
            </a:xfrm>
            <a:prstGeom prst="rect">
              <a:avLst/>
            </a:prstGeom>
            <a:noFill/>
            <a:ln w="0">
              <a:noFill/>
            </a:ln>
          </p:spPr>
          <p:style>
            <a:lnRef idx="0"/>
            <a:fillRef idx="0"/>
            <a:effectRef idx="0"/>
            <a:fontRef idx="minor"/>
          </p:style>
          <p:txBody>
            <a:bodyPr lIns="90000" rIns="90000" tIns="45000" bIns="45000" anchor="t">
              <a:spAutoFit/>
            </a:bodyPr>
            <a:p>
              <a:pPr defTabSz="1939680">
                <a:lnSpc>
                  <a:spcPct val="100000"/>
                </a:lnSpc>
                <a:spcAft>
                  <a:spcPts val="601"/>
                </a:spcAft>
              </a:pPr>
              <a:r>
                <a:rPr b="1" lang="en-US" sz="4400" strike="noStrike" u="none">
                  <a:solidFill>
                    <a:schemeClr val="dk1"/>
                  </a:solidFill>
                  <a:uFillTx/>
                  <a:latin typeface="Verdana"/>
                  <a:ea typeface="Verdana"/>
                </a:rPr>
                <a:t>IMPACT</a:t>
              </a:r>
              <a:endParaRPr b="0" lang="en-US" sz="4400" strike="noStrike" u="none">
                <a:solidFill>
                  <a:srgbClr val="000000"/>
                </a:solidFill>
                <a:uFillTx/>
                <a:latin typeface="Arial"/>
              </a:endParaRPr>
            </a:p>
            <a:p>
              <a:pPr defTabSz="1939680">
                <a:lnSpc>
                  <a:spcPct val="100000"/>
                </a:lnSpc>
                <a:spcAft>
                  <a:spcPts val="601"/>
                </a:spcAft>
              </a:pPr>
              <a:r>
                <a:rPr b="0" lang="en-US" sz="2800" strike="noStrike" u="none">
                  <a:solidFill>
                    <a:schemeClr val="dk1"/>
                  </a:solidFill>
                  <a:uFillTx/>
                  <a:latin typeface="Verdana"/>
                  <a:ea typeface="Verdana"/>
                </a:rPr>
                <a:t>In 1-2 sentences, what positive impact does your project have? </a:t>
              </a:r>
              <a:endParaRPr b="0" lang="en-US" sz="2800" strike="noStrike" u="none">
                <a:solidFill>
                  <a:srgbClr val="000000"/>
                </a:solidFill>
                <a:uFillTx/>
                <a:latin typeface="Arial"/>
              </a:endParaRPr>
            </a:p>
            <a:p>
              <a:pPr defTabSz="1939680">
                <a:lnSpc>
                  <a:spcPct val="100000"/>
                </a:lnSpc>
                <a:spcAft>
                  <a:spcPts val="601"/>
                </a:spcAft>
              </a:pPr>
              <a:r>
                <a:rPr b="0" lang="en-US" sz="2800" strike="noStrike" u="none">
                  <a:solidFill>
                    <a:schemeClr val="dk1"/>
                  </a:solidFill>
                  <a:uFillTx/>
                  <a:latin typeface="Verdana"/>
                  <a:ea typeface="Verdana"/>
                </a:rPr>
                <a:t>Environmental/climate? Social justice/equity? </a:t>
              </a:r>
              <a:endParaRPr b="0" lang="en-US" sz="2800" strike="noStrike" u="none">
                <a:solidFill>
                  <a:srgbClr val="000000"/>
                </a:solidFill>
                <a:uFillTx/>
                <a:latin typeface="Arial"/>
              </a:endParaRPr>
            </a:p>
          </p:txBody>
        </p:sp>
      </p:grpSp>
      <p:sp>
        <p:nvSpPr>
          <p:cNvPr id="74" name="Google Shape;128;p1"/>
          <p:cNvSpPr/>
          <p:nvPr/>
        </p:nvSpPr>
        <p:spPr>
          <a:xfrm rot="20844600">
            <a:off x="7074360" y="12219120"/>
            <a:ext cx="4804920" cy="2041560"/>
          </a:xfrm>
          <a:prstGeom prst="rect">
            <a:avLst/>
          </a:prstGeom>
          <a:solidFill>
            <a:srgbClr val="3db5e6"/>
          </a:solidFill>
          <a:ln w="0">
            <a:noFill/>
          </a:ln>
        </p:spPr>
        <p:style>
          <a:lnRef idx="0"/>
          <a:fillRef idx="0"/>
          <a:effectRef idx="0"/>
          <a:fontRef idx="minor"/>
        </p:style>
        <p:txBody>
          <a:bodyPr lIns="83880" rIns="83880" tIns="41760" bIns="41760" anchor="t">
            <a:spAutoFit/>
          </a:bodyPr>
          <a:p>
            <a:pPr algn="ctr" defTabSz="1939680">
              <a:lnSpc>
                <a:spcPct val="100000"/>
              </a:lnSpc>
            </a:pPr>
            <a:r>
              <a:rPr b="1" lang="en-US" sz="2570" strike="noStrike" u="none">
                <a:solidFill>
                  <a:schemeClr val="dk1"/>
                </a:solidFill>
                <a:uFillTx/>
                <a:latin typeface="Arial"/>
              </a:rPr>
              <a:t>You can ‘Color outside the lines’ to emphasize a key point. For example,</a:t>
            </a:r>
            <a:endParaRPr b="0" lang="en-US" sz="2570" strike="noStrike" u="none">
              <a:solidFill>
                <a:srgbClr val="ffffff"/>
              </a:solidFill>
              <a:uFillTx/>
              <a:latin typeface="Arial"/>
            </a:endParaRPr>
          </a:p>
          <a:p>
            <a:pPr algn="ctr" defTabSz="1939680">
              <a:lnSpc>
                <a:spcPct val="100000"/>
              </a:lnSpc>
            </a:pPr>
            <a:r>
              <a:rPr b="1" lang="en-US" sz="2570" strike="noStrike" u="none">
                <a:solidFill>
                  <a:schemeClr val="dk1"/>
                </a:solidFill>
                <a:uFillTx/>
                <a:latin typeface="Arial"/>
              </a:rPr>
              <a:t>Fun Fact: The system is designed to …</a:t>
            </a:r>
            <a:endParaRPr b="0" lang="en-US" sz="2570" strike="noStrike" u="none">
              <a:solidFill>
                <a:srgbClr val="ffffff"/>
              </a:solidFill>
              <a:uFillTx/>
              <a:latin typeface="Arial"/>
            </a:endParaRPr>
          </a:p>
        </p:txBody>
      </p:sp>
      <p:sp>
        <p:nvSpPr>
          <p:cNvPr id="75" name="TextBox 23"/>
          <p:cNvSpPr/>
          <p:nvPr/>
        </p:nvSpPr>
        <p:spPr>
          <a:xfrm>
            <a:off x="718200" y="15048720"/>
            <a:ext cx="18605520" cy="2756160"/>
          </a:xfrm>
          <a:prstGeom prst="rect">
            <a:avLst/>
          </a:prstGeom>
          <a:noFill/>
          <a:ln w="0">
            <a:noFill/>
          </a:ln>
        </p:spPr>
        <p:style>
          <a:lnRef idx="0"/>
          <a:fillRef idx="0"/>
          <a:effectRef idx="0"/>
          <a:fontRef idx="minor"/>
        </p:style>
        <p:txBody>
          <a:bodyPr lIns="90000" rIns="90000" tIns="45000" bIns="45000" anchor="t">
            <a:spAutoFit/>
          </a:bodyPr>
          <a:p>
            <a:pPr defTabSz="1939680">
              <a:lnSpc>
                <a:spcPts val="5400"/>
              </a:lnSpc>
              <a:spcAft>
                <a:spcPts val="1199"/>
              </a:spcAft>
            </a:pPr>
            <a:r>
              <a:rPr b="1" lang="en-US" sz="4400" strike="noStrike" u="none">
                <a:solidFill>
                  <a:srgbClr val="004b98"/>
                </a:solidFill>
                <a:uFillTx/>
                <a:latin typeface="Verdana"/>
                <a:ea typeface="Verdana"/>
              </a:rPr>
              <a:t>PROTOTYPE/PROCESS</a:t>
            </a:r>
            <a:endParaRPr b="0" lang="en-US" sz="4400" strike="noStrike" u="none">
              <a:solidFill>
                <a:srgbClr val="000000"/>
              </a:solidFill>
              <a:uFillTx/>
              <a:latin typeface="Arial"/>
            </a:endParaRPr>
          </a:p>
          <a:p>
            <a:pPr defTabSz="1939680">
              <a:lnSpc>
                <a:spcPct val="100000"/>
              </a:lnSpc>
            </a:pPr>
            <a:r>
              <a:rPr b="0" lang="en-US" sz="4000" strike="noStrike" u="none">
                <a:solidFill>
                  <a:schemeClr val="dk1"/>
                </a:solidFill>
                <a:uFillTx/>
                <a:latin typeface="Verdana"/>
                <a:ea typeface="Verdana"/>
              </a:rPr>
              <a:t>Consider screenshots of your project. Pointing out the key features, design aspects, improvements, and performance. These should conceptually map to your design specifications. </a:t>
            </a:r>
            <a:endParaRPr b="0" lang="en-US" sz="4000" strike="noStrike" u="none">
              <a:solidFill>
                <a:srgbClr val="000000"/>
              </a:solidFill>
              <a:uFillTx/>
              <a:latin typeface="Arial"/>
            </a:endParaRPr>
          </a:p>
        </p:txBody>
      </p:sp>
      <p:sp>
        <p:nvSpPr>
          <p:cNvPr id="76" name="TextBox 24"/>
          <p:cNvSpPr/>
          <p:nvPr/>
        </p:nvSpPr>
        <p:spPr>
          <a:xfrm>
            <a:off x="9479160" y="27135360"/>
            <a:ext cx="11616840" cy="668880"/>
          </a:xfrm>
          <a:prstGeom prst="rect">
            <a:avLst/>
          </a:prstGeom>
          <a:noFill/>
          <a:ln w="0">
            <a:noFill/>
          </a:ln>
        </p:spPr>
        <p:style>
          <a:lnRef idx="0"/>
          <a:fillRef idx="0"/>
          <a:effectRef idx="0"/>
          <a:fontRef idx="minor"/>
        </p:style>
        <p:txBody>
          <a:bodyPr lIns="90000" rIns="90000" tIns="45000" bIns="45000" anchor="t">
            <a:spAutoFit/>
          </a:bodyPr>
          <a:p>
            <a:pPr algn="r" defTabSz="1939680">
              <a:lnSpc>
                <a:spcPct val="100000"/>
              </a:lnSpc>
              <a:spcAft>
                <a:spcPts val="1199"/>
              </a:spcAft>
              <a:tabLst>
                <a:tab algn="l" pos="24070680"/>
              </a:tabLst>
            </a:pPr>
            <a:r>
              <a:rPr b="1" lang="en-US" sz="3800" strike="noStrike" u="none">
                <a:solidFill>
                  <a:schemeClr val="lt1"/>
                </a:solidFill>
                <a:uFillTx/>
                <a:latin typeface="Verdana"/>
                <a:ea typeface="Verdana"/>
              </a:rPr>
              <a:t>UCS Project | Fall 2024</a:t>
            </a:r>
            <a:endParaRPr b="0" lang="en-US" sz="3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646343-FA08-41DE-B0D1-4C7CF84D7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6ae7d-06c6-440f-bba1-9caa7231207d"/>
    <ds:schemaRef ds:uri="c875c36d-ac51-4e84-9442-bee5089cb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28B7BE-1EEF-4846-B0EC-E672D97B7FFD}">
  <ds:schemaRefs>
    <ds:schemaRef ds:uri="http://schemas.microsoft.com/office/2006/metadata/properties"/>
    <ds:schemaRef ds:uri="http://schemas.microsoft.com/office/infopath/2007/PartnerControls"/>
    <ds:schemaRef ds:uri="c875c36d-ac51-4e84-9442-bee5089cbcea"/>
    <ds:schemaRef ds:uri="fab6ae7d-06c6-440f-bba1-9caa7231207d"/>
  </ds:schemaRefs>
</ds:datastoreItem>
</file>

<file path=customXml/itemProps3.xml><?xml version="1.0" encoding="utf-8"?>
<ds:datastoreItem xmlns:ds="http://schemas.openxmlformats.org/officeDocument/2006/customXml" ds:itemID="{EA638ADA-06DF-45AB-BFB2-D0D6F294C0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5650</TotalTime>
  <Application>LibreOffice/24.8.2.1$MacOSX_AARCH64 LibreOffice_project/0f794b6e29741098670a3b95d60478a65d05ef13</Application>
  <AppVersion>15.0000</AppVersion>
  <Words>541</Words>
  <Paragraphs>37</Paragraphs>
  <Company>Elizabethtown College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2008-04-17T15:23:35Z</dcterms:created>
  <dc:creator>degoedek</dc:creator>
  <dc:description/>
  <dc:language>en-US</dc:language>
  <cp:lastModifiedBy/>
  <dcterms:modified xsi:type="dcterms:W3CDTF">2024-12-11T14:41:18Z</dcterms:modified>
  <cp:revision>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0x0101008EFA95D5A453204B82B388E0EAEB7722</vt:lpwstr>
  </property>
  <property fmtid="{D5CDD505-2E9C-101B-9397-08002B2CF9AE}" pid="4" name="MediaServiceImageTags">
    <vt:lpwstr/>
  </property>
  <property fmtid="{D5CDD505-2E9C-101B-9397-08002B2CF9AE}" pid="5" name="Notes">
    <vt:i4>1</vt:i4>
  </property>
  <property fmtid="{D5CDD505-2E9C-101B-9397-08002B2CF9AE}" pid="6" name="PresentationFormat">
    <vt:lpwstr>Custom</vt:lpwstr>
  </property>
  <property fmtid="{D5CDD505-2E9C-101B-9397-08002B2CF9AE}" pid="7" name="Slides">
    <vt:i4>1</vt:i4>
  </property>
  <property fmtid="{D5CDD505-2E9C-101B-9397-08002B2CF9AE}" pid="8" name="TemplateUrl">
    <vt:lpwstr/>
  </property>
  <property fmtid="{D5CDD505-2E9C-101B-9397-08002B2CF9AE}" pid="9" name="TriggerFlowInfo">
    <vt:lpwstr/>
  </property>
  <property fmtid="{D5CDD505-2E9C-101B-9397-08002B2CF9AE}" pid="10" name="_ExtendedDescription">
    <vt:lpwstr/>
  </property>
  <property fmtid="{D5CDD505-2E9C-101B-9397-08002B2CF9AE}" pid="11" name="_SharedFileIndex">
    <vt:lpwstr/>
  </property>
  <property fmtid="{D5CDD505-2E9C-101B-9397-08002B2CF9AE}" pid="12" name="_SourceUrl">
    <vt:lpwstr/>
  </property>
  <property fmtid="{D5CDD505-2E9C-101B-9397-08002B2CF9AE}" pid="13" name="xd_ProgID">
    <vt:lpwstr/>
  </property>
  <property fmtid="{D5CDD505-2E9C-101B-9397-08002B2CF9AE}" pid="14" name="xd_Signature">
    <vt:bool>0</vt:bool>
  </property>
</Properties>
</file>