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264" y="4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A3DB7D-CCB6-4E76-90E6-2EEB1017B3EA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F403A-A5E5-4567-8D58-580C2931C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795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6F403A-A5E5-4567-8D58-580C2931C3A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770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03C9B2-72C2-F58F-4EBA-03DEE4145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6E96DA-00B0-586C-721B-BF486F847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6AA8DB-F784-23E1-993D-18315EB62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F085-8B40-4EE9-B89D-257B054AC592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F884FA8-8B3F-9F42-6178-A0F085D1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3F7B24-E232-645B-F5DC-8D8E42EF3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25C-E214-4FB8-B1DA-3866060A0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538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73BA1-3A0A-FDA8-EED2-35993AFDC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A583C65-1AC6-1ECC-A19F-198E869340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26F4BA-BD06-9B3F-2CA0-411E909B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F085-8B40-4EE9-B89D-257B054AC592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7D208-C79C-A372-9B93-1C030D99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C787BB-6A4C-6CBC-DF00-31FDC46E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25C-E214-4FB8-B1DA-3866060A0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8549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590F9A7-9D1B-5CEA-C531-2B09FA6ED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C67767-98A3-256A-600D-E6FEE8D45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B8C37A-8580-833B-6093-B6C9F00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F085-8B40-4EE9-B89D-257B054AC592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DCA391-DA22-4940-BF47-C67894C50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7EDC5-3356-645D-1139-4789AA11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25C-E214-4FB8-B1DA-3866060A0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8061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847D0B-4152-E244-2413-671364FCF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26FA61-B579-E175-BD7E-F6E8BE1A6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EDE863-235B-6F46-9BED-FCD4FDDF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F085-8B40-4EE9-B89D-257B054AC592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753E93-82B1-3019-E068-2A033D37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3EEBBC-BE8F-1B51-CEEB-EE369DB60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25C-E214-4FB8-B1DA-3866060A0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702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C5251C-39F2-EF05-C82C-955A05B04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EA88F3-78E3-527D-498D-163D8E7B7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554CF-E802-7610-667A-1E9D3CC25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F085-8B40-4EE9-B89D-257B054AC592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942604-C99A-32E1-CC19-7A56A306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E7C118-6A62-15F8-5F73-8DCE2296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25C-E214-4FB8-B1DA-3866060A0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38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09783-8F98-419F-EF0A-FCAD00AE8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BCC7F8-E2E0-1B51-2A86-8F6714EAE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428416-0B6A-7DA5-96B4-C308B15D7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F59A2F0-BA30-1893-19E7-9A060B4F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F085-8B40-4EE9-B89D-257B054AC592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A62C3BB-A0BB-5FB9-65A7-A557D943A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BD1575-5F35-78F4-60E0-6BA53A72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25C-E214-4FB8-B1DA-3866060A0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64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AE50A-500B-FB0D-8B6A-73BAF9301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A6C3EFD-18B9-7FB3-8722-67F59ED9A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BBC70D-9EE0-63B5-7B67-4D7389269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6E779D-C5D3-C265-4161-53AA9410C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E27B89-86CE-3C9A-A202-B34943043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01D1BE-0B2A-AC2B-9C24-272CD39E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F085-8B40-4EE9-B89D-257B054AC592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6036A4-B633-157C-C031-1FAB3742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DD4CB3E-C506-3DDE-5B8F-722E2D900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25C-E214-4FB8-B1DA-3866060A0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3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829C44-52BB-B68F-E588-101516A84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C9773-90AC-1B8F-157D-F23E7167D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F085-8B40-4EE9-B89D-257B054AC592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2B5D4B-8C1B-4D11-CEC1-ECE85624A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28E7614-6406-C18E-5D19-55ADCB71D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25C-E214-4FB8-B1DA-3866060A0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138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8DFDCFC-F9F3-EED3-65B0-452BF736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F085-8B40-4EE9-B89D-257B054AC592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35BC3B5-5F05-91B3-55AD-C301A7764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F0EB0C8-C5F3-A519-E6D3-58C1570E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25C-E214-4FB8-B1DA-3866060A0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9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F9631-21D0-F7C7-D657-B24C17ED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CA709-E6B5-C5C1-1336-2206AC5A2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2933852-0576-98B6-AF6C-9F391D958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DDD992-AA83-9852-0E91-6D2DBC57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F085-8B40-4EE9-B89D-257B054AC592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DE73EC-2E08-9AAE-35D9-7C992D942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C8B20C-FDB1-7D53-AC1E-55083E11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25C-E214-4FB8-B1DA-3866060A0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3130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F0E71-03FF-EC1B-99C7-66F2C09D3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A6B008-A485-9840-02AE-CCC0AA371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53516D-1B0A-FDB6-09B6-2650DB0567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29D0A1-79D9-3EDE-0F0E-883017ADF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0F085-8B40-4EE9-B89D-257B054AC592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FE71D4-0870-A68F-C18E-9A319ADC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36E74E2-11B6-432B-9224-9E4B3DD7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3A25C-E214-4FB8-B1DA-3866060A0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74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C5ABA-5EA8-3B18-E36C-B09BC5B1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B034D1-37BF-F723-2204-23D5B4616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CAB25A-14CD-6B85-ECC4-516F998571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0F085-8B40-4EE9-B89D-257B054AC592}" type="datetimeFigureOut">
              <a:rPr lang="ru-RU" smtClean="0"/>
              <a:t>10.10.2025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1EDC6F-5E99-3D3B-E6D0-7255C03D8E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047ECC-7A44-3C50-47B6-61AD022A69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13A25C-E214-4FB8-B1DA-3866060A06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93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E940C-612B-EE55-007E-1AF04F80A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8394" y="1900637"/>
            <a:ext cx="8407401" cy="2387600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/>
              <a:t>СИСТЕМЕ РЕКОМЕНДАЦЙ ДЛЯ СТРИМЕНГОВОГО СЕРВИСА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D058D1C-5046-CA97-80EF-00ACBE43B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394" y="1489475"/>
            <a:ext cx="4419599" cy="48736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ТЕХНИЧЕСКИЕ ТРЕБОВАНИЯ К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AC764617-AB85-8D88-310B-C37E64833829}"/>
              </a:ext>
            </a:extLst>
          </p:cNvPr>
          <p:cNvSpPr txBox="1">
            <a:spLocks/>
          </p:cNvSpPr>
          <p:nvPr/>
        </p:nvSpPr>
        <p:spPr>
          <a:xfrm>
            <a:off x="8348142" y="5791997"/>
            <a:ext cx="1608666" cy="487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/>
              <a:t>Выполнили</a:t>
            </a:r>
            <a:r>
              <a:rPr lang="en-US" sz="2000" dirty="0"/>
              <a:t>: </a:t>
            </a:r>
            <a:endParaRPr lang="ru-RU" sz="20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D52C2E2-ED7D-9DA2-1F44-0728DF285930}"/>
              </a:ext>
            </a:extLst>
          </p:cNvPr>
          <p:cNvSpPr txBox="1">
            <a:spLocks/>
          </p:cNvSpPr>
          <p:nvPr/>
        </p:nvSpPr>
        <p:spPr>
          <a:xfrm>
            <a:off x="9931400" y="5583239"/>
            <a:ext cx="2159000" cy="1020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/>
              <a:t>Минаева М. Д.</a:t>
            </a:r>
          </a:p>
          <a:p>
            <a:pPr algn="just"/>
            <a:r>
              <a:rPr lang="ru-RU" sz="2000" dirty="0" err="1"/>
              <a:t>Рединов</a:t>
            </a:r>
            <a:r>
              <a:rPr lang="ru-RU" sz="2000" dirty="0"/>
              <a:t> Д. М.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CF51D82-3ED7-926F-AF4A-EB73FB38A588}"/>
              </a:ext>
            </a:extLst>
          </p:cNvPr>
          <p:cNvSpPr/>
          <p:nvPr/>
        </p:nvSpPr>
        <p:spPr>
          <a:xfrm>
            <a:off x="-152400" y="-237067"/>
            <a:ext cx="2294467" cy="7222067"/>
          </a:xfrm>
          <a:prstGeom prst="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1897229-2593-C4A6-537C-5B6E95C94C96}"/>
              </a:ext>
            </a:extLst>
          </p:cNvPr>
          <p:cNvSpPr/>
          <p:nvPr/>
        </p:nvSpPr>
        <p:spPr>
          <a:xfrm>
            <a:off x="8221132" y="5369719"/>
            <a:ext cx="4453467" cy="111574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070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38" name="Picture 22" descr="Изображение пина-истории">
            <a:extLst>
              <a:ext uri="{FF2B5EF4-FFF2-40B4-BE49-F238E27FC236}">
                <a16:creationId xmlns:a16="http://schemas.microsoft.com/office/drawing/2014/main" id="{23FFF2F6-D151-A365-C14C-100D11C9D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7" t="9207" r="10942" b="11904"/>
          <a:stretch>
            <a:fillRect/>
          </a:stretch>
        </p:blipFill>
        <p:spPr bwMode="auto">
          <a:xfrm>
            <a:off x="2684281" y="2609752"/>
            <a:ext cx="4030612" cy="402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C442C4-CE1C-7F02-2186-2E73AD15F7BD}"/>
              </a:ext>
            </a:extLst>
          </p:cNvPr>
          <p:cNvSpPr txBox="1"/>
          <p:nvPr/>
        </p:nvSpPr>
        <p:spPr>
          <a:xfrm>
            <a:off x="2596243" y="1327345"/>
            <a:ext cx="7021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Спасибо за внимание</a:t>
            </a:r>
          </a:p>
        </p:txBody>
      </p:sp>
      <p:pic>
        <p:nvPicPr>
          <p:cNvPr id="9218" name="Picture 2" descr="How Revolving Hearts emoji looks on Apple.">
            <a:extLst>
              <a:ext uri="{FF2B5EF4-FFF2-40B4-BE49-F238E27FC236}">
                <a16:creationId xmlns:a16="http://schemas.microsoft.com/office/drawing/2014/main" id="{9A9F5381-3E1A-A312-31C3-0DDBDD988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26182">
            <a:off x="9771065" y="1306392"/>
            <a:ext cx="923330" cy="923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ow Revolving Hearts emoji looks on Apple.">
            <a:extLst>
              <a:ext uri="{FF2B5EF4-FFF2-40B4-BE49-F238E27FC236}">
                <a16:creationId xmlns:a16="http://schemas.microsoft.com/office/drawing/2014/main" id="{0351B768-11E8-95FC-FCFF-CA0AF57A5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1494">
            <a:off x="1881226" y="803631"/>
            <a:ext cx="698447" cy="698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ow Heart with Ribbon emoji looks on Apple.">
            <a:extLst>
              <a:ext uri="{FF2B5EF4-FFF2-40B4-BE49-F238E27FC236}">
                <a16:creationId xmlns:a16="http://schemas.microsoft.com/office/drawing/2014/main" id="{8C7070FE-103D-70F3-2A70-E2E25CCDA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8445" y="494388"/>
            <a:ext cx="544285" cy="544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How Heart with Ribbon emoji looks on Apple.">
            <a:extLst>
              <a:ext uri="{FF2B5EF4-FFF2-40B4-BE49-F238E27FC236}">
                <a16:creationId xmlns:a16="http://schemas.microsoft.com/office/drawing/2014/main" id="{E894206A-45A7-DC67-32A1-06B74CB6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303">
            <a:off x="1027126" y="1646356"/>
            <a:ext cx="471988" cy="47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How Sparkling Heart emoji looks on Apple.">
            <a:extLst>
              <a:ext uri="{FF2B5EF4-FFF2-40B4-BE49-F238E27FC236}">
                <a16:creationId xmlns:a16="http://schemas.microsoft.com/office/drawing/2014/main" id="{B4E360F9-987B-11A1-6E44-A36BC141B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7935" y="1989418"/>
            <a:ext cx="522514" cy="522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8" name="Picture 12" descr="How Sparkling Heart emoji looks on Apple.">
            <a:extLst>
              <a:ext uri="{FF2B5EF4-FFF2-40B4-BE49-F238E27FC236}">
                <a16:creationId xmlns:a16="http://schemas.microsoft.com/office/drawing/2014/main" id="{B9BCEEF2-63DF-D5D7-EB06-E292169E6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84954">
            <a:off x="10716608" y="602865"/>
            <a:ext cx="654359" cy="654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0" name="Picture 14" descr="How Growing Heart emoji looks on Apple.">
            <a:extLst>
              <a:ext uri="{FF2B5EF4-FFF2-40B4-BE49-F238E27FC236}">
                <a16:creationId xmlns:a16="http://schemas.microsoft.com/office/drawing/2014/main" id="{89DEAB1B-8E11-AC55-F734-3B2C3B7F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243" y="2275114"/>
            <a:ext cx="544286" cy="544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2" name="Picture 16" descr="How Growing Heart emoji looks on Apple.">
            <a:extLst>
              <a:ext uri="{FF2B5EF4-FFF2-40B4-BE49-F238E27FC236}">
                <a16:creationId xmlns:a16="http://schemas.microsoft.com/office/drawing/2014/main" id="{9479FE10-B4CF-87D9-2F28-E06F885ED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918" y="1160298"/>
            <a:ext cx="401001" cy="40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36" name="Picture 20" descr="изображение вырезки">
            <a:extLst>
              <a:ext uri="{FF2B5EF4-FFF2-40B4-BE49-F238E27FC236}">
                <a16:creationId xmlns:a16="http://schemas.microsoft.com/office/drawing/2014/main" id="{684718C6-33A2-9B6C-4447-1B3DE433C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198" y="4844743"/>
            <a:ext cx="2265139" cy="162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DB636688-1C72-5D23-0D85-201BC8203BDC}"/>
              </a:ext>
            </a:extLst>
          </p:cNvPr>
          <p:cNvSpPr txBox="1">
            <a:spLocks/>
          </p:cNvSpPr>
          <p:nvPr/>
        </p:nvSpPr>
        <p:spPr>
          <a:xfrm>
            <a:off x="8810172" y="4764489"/>
            <a:ext cx="1934029" cy="425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 err="1"/>
              <a:t>Рединов</a:t>
            </a:r>
            <a:r>
              <a:rPr lang="ru-RU" sz="2000" dirty="0"/>
              <a:t> Д. М.</a:t>
            </a:r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942CD28C-3413-9E38-2180-915AFE9FAACE}"/>
              </a:ext>
            </a:extLst>
          </p:cNvPr>
          <p:cNvSpPr txBox="1">
            <a:spLocks/>
          </p:cNvSpPr>
          <p:nvPr/>
        </p:nvSpPr>
        <p:spPr>
          <a:xfrm>
            <a:off x="2525486" y="4265284"/>
            <a:ext cx="1944914" cy="3074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/>
              <a:t>Минаева М. Д.</a:t>
            </a:r>
          </a:p>
        </p:txBody>
      </p:sp>
    </p:spTree>
    <p:extLst>
      <p:ext uri="{BB962C8B-B14F-4D97-AF65-F5344CB8AC3E}">
        <p14:creationId xmlns:p14="http://schemas.microsoft.com/office/powerpoint/2010/main" val="1498264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869226-1312-F374-CF47-066FEF0FA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33" y="2175934"/>
            <a:ext cx="6315700" cy="3699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2AF4CA-6FF0-422C-A524-C85A2896A58C}"/>
              </a:ext>
            </a:extLst>
          </p:cNvPr>
          <p:cNvSpPr txBox="1"/>
          <p:nvPr/>
        </p:nvSpPr>
        <p:spPr>
          <a:xfrm>
            <a:off x="668865" y="501133"/>
            <a:ext cx="62907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Общее описание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C6353-E992-D6CE-5477-0EA8CD601415}"/>
              </a:ext>
            </a:extLst>
          </p:cNvPr>
          <p:cNvSpPr txBox="1"/>
          <p:nvPr/>
        </p:nvSpPr>
        <p:spPr>
          <a:xfrm>
            <a:off x="584415" y="1424463"/>
            <a:ext cx="5833317" cy="97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/>
              <a:t>Данная система предназначена для обеспечения функционала персонализированных рекомендаций контента в стриминговом сервисе.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F30301-6211-8BB5-93EE-DA450468BF45}"/>
              </a:ext>
            </a:extLst>
          </p:cNvPr>
          <p:cNvSpPr txBox="1"/>
          <p:nvPr/>
        </p:nvSpPr>
        <p:spPr>
          <a:xfrm>
            <a:off x="7264400" y="1424463"/>
            <a:ext cx="44365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Её основная бизнес-цель -повышение пользовательской вовлеченности и удержания за счет своевременного предложения релевантного кино- и видеоконтента, соответствующего интересам и поведению каждого конкретного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04995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5303EC-3012-B32E-5C65-CBD03C1E29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36" t="14408" r="29790" b="36867"/>
          <a:stretch/>
        </p:blipFill>
        <p:spPr bwMode="auto">
          <a:xfrm>
            <a:off x="3990367" y="10418"/>
            <a:ext cx="7380366" cy="6837164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Прямоугольник: скругленные верхние углы 6">
            <a:extLst>
              <a:ext uri="{FF2B5EF4-FFF2-40B4-BE49-F238E27FC236}">
                <a16:creationId xmlns:a16="http://schemas.microsoft.com/office/drawing/2014/main" id="{A4734321-BED3-7645-3A12-D89D2AA0F050}"/>
              </a:ext>
            </a:extLst>
          </p:cNvPr>
          <p:cNvSpPr/>
          <p:nvPr/>
        </p:nvSpPr>
        <p:spPr>
          <a:xfrm rot="5400000">
            <a:off x="827171" y="-110071"/>
            <a:ext cx="2150536" cy="463973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AA4FBA-71ED-E161-4D7B-A4E8FB28A4A5}"/>
              </a:ext>
            </a:extLst>
          </p:cNvPr>
          <p:cNvSpPr txBox="1"/>
          <p:nvPr/>
        </p:nvSpPr>
        <p:spPr>
          <a:xfrm>
            <a:off x="139702" y="1548080"/>
            <a:ext cx="41317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/>
              <a:t>Логическая модель данных</a:t>
            </a:r>
          </a:p>
        </p:txBody>
      </p:sp>
      <p:pic>
        <p:nvPicPr>
          <p:cNvPr id="2050" name="Picture 2" descr="Изображение пина-истории">
            <a:extLst>
              <a:ext uri="{FF2B5EF4-FFF2-40B4-BE49-F238E27FC236}">
                <a16:creationId xmlns:a16="http://schemas.microsoft.com/office/drawing/2014/main" id="{EB189C3B-BCBD-5A40-30CA-8B12A6A6C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3428999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080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Изображение пина-истории">
            <a:extLst>
              <a:ext uri="{FF2B5EF4-FFF2-40B4-BE49-F238E27FC236}">
                <a16:creationId xmlns:a16="http://schemas.microsoft.com/office/drawing/2014/main" id="{040496B1-7308-44C7-B3FA-34A716179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8" y="4113398"/>
            <a:ext cx="2726267" cy="2726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73F206-5342-9416-8193-73E76A28A269}"/>
              </a:ext>
            </a:extLst>
          </p:cNvPr>
          <p:cNvSpPr txBox="1"/>
          <p:nvPr/>
        </p:nvSpPr>
        <p:spPr>
          <a:xfrm>
            <a:off x="880534" y="3800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Оценка нагрузки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A3C8E-D0D8-957E-0005-983F40EEF26B}"/>
              </a:ext>
            </a:extLst>
          </p:cNvPr>
          <p:cNvSpPr txBox="1"/>
          <p:nvPr/>
        </p:nvSpPr>
        <p:spPr>
          <a:xfrm>
            <a:off x="965201" y="1320932"/>
            <a:ext cx="6366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Общее количество пользователей </a:t>
            </a:r>
            <a:r>
              <a:rPr lang="ru-RU" sz="1600" b="1" dirty="0"/>
              <a:t>2,6</a:t>
            </a:r>
            <a:r>
              <a:rPr lang="ru-RU" sz="1600" dirty="0"/>
              <a:t> млн</a:t>
            </a:r>
          </a:p>
          <a:p>
            <a:r>
              <a:rPr lang="ru-RU" sz="1600" dirty="0"/>
              <a:t>Пиковая одновременная нагрузка до 40% пользователей </a:t>
            </a:r>
            <a:r>
              <a:rPr lang="ru-RU" sz="1600" b="1" dirty="0"/>
              <a:t>1,04</a:t>
            </a:r>
            <a:r>
              <a:rPr lang="ru-RU" sz="1600" dirty="0"/>
              <a:t> млн</a:t>
            </a:r>
          </a:p>
          <a:p>
            <a:r>
              <a:rPr lang="ru-RU" sz="1600" dirty="0"/>
              <a:t>40% из них как-либо взаимодействуют с контентом </a:t>
            </a:r>
            <a:r>
              <a:rPr lang="ru-RU" sz="1600" b="1" dirty="0"/>
              <a:t>416</a:t>
            </a:r>
            <a:r>
              <a:rPr lang="ru-RU" sz="1600" dirty="0"/>
              <a:t> тысяч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269F02-E087-9870-7D8F-4DF1E2127A9A}"/>
              </a:ext>
            </a:extLst>
          </p:cNvPr>
          <p:cNvSpPr txBox="1"/>
          <p:nvPr/>
        </p:nvSpPr>
        <p:spPr>
          <a:xfrm>
            <a:off x="2531535" y="2892871"/>
            <a:ext cx="4444999" cy="2441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400" dirty="0"/>
              <a:t>10 событий на пользователя в час в пик. </a:t>
            </a:r>
          </a:p>
          <a:p>
            <a:pPr indent="540385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400" dirty="0"/>
              <a:t>Пиковая скорость записи: 416 000 * 10 событий/час = </a:t>
            </a:r>
            <a:r>
              <a:rPr lang="ru-RU" sz="1400" b="1" dirty="0"/>
              <a:t>4</a:t>
            </a:r>
            <a:r>
              <a:rPr lang="ru-RU" sz="1400" dirty="0"/>
              <a:t> млн событий в час. </a:t>
            </a:r>
          </a:p>
          <a:p>
            <a:pPr indent="540385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400" dirty="0"/>
              <a:t>Это примерно 1 155 событий в секунду.</a:t>
            </a:r>
          </a:p>
          <a:p>
            <a:pPr indent="540385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400" dirty="0"/>
              <a:t> В сутки: 4 млн * 4 пиковых часа + оставшиеся 20 = 16 млн + 16 млн =</a:t>
            </a:r>
            <a:r>
              <a:rPr lang="ru-RU" sz="1400" b="1" dirty="0"/>
              <a:t> 32 </a:t>
            </a:r>
            <a:r>
              <a:rPr lang="ru-RU" sz="1400" dirty="0"/>
              <a:t>миллиона в день.</a:t>
            </a:r>
          </a:p>
          <a:p>
            <a:pPr indent="540385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400" dirty="0"/>
              <a:t>В месяц: 32 млн * 30 дней = </a:t>
            </a:r>
            <a:r>
              <a:rPr lang="ru-RU" sz="1400" b="1" dirty="0"/>
              <a:t>960</a:t>
            </a:r>
            <a:r>
              <a:rPr lang="ru-RU" sz="1400" dirty="0"/>
              <a:t> млн. </a:t>
            </a:r>
          </a:p>
          <a:p>
            <a:pPr indent="540385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400" dirty="0"/>
              <a:t>В год: примерно </a:t>
            </a:r>
            <a:r>
              <a:rPr lang="ru-RU" sz="1400" b="1" dirty="0"/>
              <a:t>11</a:t>
            </a:r>
            <a:r>
              <a:rPr lang="ru-RU" sz="1400" dirty="0"/>
              <a:t> миллиардов событий.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EDC226-11D4-C396-A4F7-40FD6CCAC11E}"/>
              </a:ext>
            </a:extLst>
          </p:cNvPr>
          <p:cNvSpPr txBox="1"/>
          <p:nvPr/>
        </p:nvSpPr>
        <p:spPr>
          <a:xfrm>
            <a:off x="8301567" y="1188658"/>
            <a:ext cx="3285066" cy="394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540385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Операции записи происходят постоянным потоком по 1 тысячи RPS в пике. Чтение происходит при выводе персонализированной подборки для пользователя.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Примерное соотношение</a:t>
            </a:r>
          </a:p>
          <a:p>
            <a:pPr indent="540385" algn="just">
              <a:lnSpc>
                <a:spcPct val="107000"/>
              </a:lnSpc>
              <a:spcAft>
                <a:spcPts val="800"/>
              </a:spcAft>
              <a:buNone/>
            </a:pPr>
            <a:endParaRPr lang="ru-RU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07000"/>
              </a:lnSpc>
              <a:spcAft>
                <a:spcPts val="800"/>
              </a:spcAft>
              <a:buNone/>
            </a:pPr>
            <a:endParaRPr lang="ru-RU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Пиковые нагрузки в вечернее время и выходные дни.</a:t>
            </a:r>
            <a:endParaRPr lang="ru-RU" dirty="0"/>
          </a:p>
        </p:txBody>
      </p:sp>
      <p:sp>
        <p:nvSpPr>
          <p:cNvPr id="19" name="Дуга 18">
            <a:extLst>
              <a:ext uri="{FF2B5EF4-FFF2-40B4-BE49-F238E27FC236}">
                <a16:creationId xmlns:a16="http://schemas.microsoft.com/office/drawing/2014/main" id="{F064A6A5-55B5-A544-0F24-8319374A18FD}"/>
              </a:ext>
            </a:extLst>
          </p:cNvPr>
          <p:cNvSpPr/>
          <p:nvPr/>
        </p:nvSpPr>
        <p:spPr>
          <a:xfrm rot="10800000">
            <a:off x="2269064" y="2345267"/>
            <a:ext cx="2074335" cy="3188316"/>
          </a:xfrm>
          <a:prstGeom prst="arc">
            <a:avLst>
              <a:gd name="adj1" fmla="val 16200000"/>
              <a:gd name="adj2" fmla="val 2157595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81076EE1-8E21-3FB0-16F2-94C0CD6094F9}"/>
              </a:ext>
            </a:extLst>
          </p:cNvPr>
          <p:cNvCxnSpPr/>
          <p:nvPr/>
        </p:nvCxnSpPr>
        <p:spPr>
          <a:xfrm flipH="1">
            <a:off x="2206413" y="5213620"/>
            <a:ext cx="474133" cy="4402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A251A40-0D74-B63C-9C5A-978B514B25BA}"/>
              </a:ext>
            </a:extLst>
          </p:cNvPr>
          <p:cNvSpPr txBox="1"/>
          <p:nvPr/>
        </p:nvSpPr>
        <p:spPr>
          <a:xfrm>
            <a:off x="8381999" y="3557065"/>
            <a:ext cx="328506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85% записей и 15% чтений. </a:t>
            </a:r>
            <a:endParaRPr lang="ru-RU" sz="2000" dirty="0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7BE0B189-8750-3AB6-67C0-51129EC4B656}"/>
              </a:ext>
            </a:extLst>
          </p:cNvPr>
          <p:cNvSpPr/>
          <p:nvPr/>
        </p:nvSpPr>
        <p:spPr>
          <a:xfrm>
            <a:off x="8254999" y="3443217"/>
            <a:ext cx="3412066" cy="62427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718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C7DA5A3-9DBD-7CE0-9C88-86403CA11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6356">
            <a:off x="9364133" y="914400"/>
            <a:ext cx="2184401" cy="218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3C159A-D3F2-2B4A-6D06-30B8BB78F4E6}"/>
              </a:ext>
            </a:extLst>
          </p:cNvPr>
          <p:cNvSpPr txBox="1"/>
          <p:nvPr/>
        </p:nvSpPr>
        <p:spPr>
          <a:xfrm>
            <a:off x="4064000" y="448732"/>
            <a:ext cx="41317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Выбор СУБД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9CEB6-6946-EAA9-1C28-7871A801137E}"/>
              </a:ext>
            </a:extLst>
          </p:cNvPr>
          <p:cNvSpPr txBox="1"/>
          <p:nvPr/>
        </p:nvSpPr>
        <p:spPr>
          <a:xfrm>
            <a:off x="4097867" y="1141229"/>
            <a:ext cx="44280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spc="700" dirty="0"/>
              <a:t>гибридный подход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2C1608-A346-DE4A-A0E4-E7A6E9A808B7}"/>
              </a:ext>
            </a:extLst>
          </p:cNvPr>
          <p:cNvSpPr txBox="1"/>
          <p:nvPr/>
        </p:nvSpPr>
        <p:spPr>
          <a:xfrm>
            <a:off x="2802467" y="2617865"/>
            <a:ext cx="220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/>
              <a:t>PostgreSQL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6C41F8-7768-E422-739B-034987DDDB70}"/>
              </a:ext>
            </a:extLst>
          </p:cNvPr>
          <p:cNvSpPr txBox="1"/>
          <p:nvPr/>
        </p:nvSpPr>
        <p:spPr>
          <a:xfrm>
            <a:off x="7450666" y="2617865"/>
            <a:ext cx="121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/>
              <a:t>Redis</a:t>
            </a:r>
            <a:endParaRPr lang="ru-RU" sz="2800" dirty="0"/>
          </a:p>
        </p:txBody>
      </p:sp>
      <p:sp>
        <p:nvSpPr>
          <p:cNvPr id="12" name="Прямоугольник: скругленные верхние углы 11">
            <a:extLst>
              <a:ext uri="{FF2B5EF4-FFF2-40B4-BE49-F238E27FC236}">
                <a16:creationId xmlns:a16="http://schemas.microsoft.com/office/drawing/2014/main" id="{13D3FD34-43A3-9835-3BCB-74DD763D0942}"/>
              </a:ext>
            </a:extLst>
          </p:cNvPr>
          <p:cNvSpPr/>
          <p:nvPr/>
        </p:nvSpPr>
        <p:spPr>
          <a:xfrm rot="5400000">
            <a:off x="2046815" y="314078"/>
            <a:ext cx="833967" cy="5130800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верхние углы 12">
            <a:extLst>
              <a:ext uri="{FF2B5EF4-FFF2-40B4-BE49-F238E27FC236}">
                <a16:creationId xmlns:a16="http://schemas.microsoft.com/office/drawing/2014/main" id="{23CB6174-7A08-6022-0C32-B67D21E46AA7}"/>
              </a:ext>
            </a:extLst>
          </p:cNvPr>
          <p:cNvSpPr/>
          <p:nvPr/>
        </p:nvSpPr>
        <p:spPr>
          <a:xfrm rot="16200000">
            <a:off x="9328152" y="314076"/>
            <a:ext cx="833967" cy="5130799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8D963FC-E469-F2D7-A040-0B1ECB5D64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399" y="5031685"/>
            <a:ext cx="2743200" cy="182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76FC110-7F7C-FB35-083F-92C845390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3867" y="822374"/>
            <a:ext cx="2023533" cy="150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FD76EF-0757-A9BD-C888-CC395533AC85}"/>
              </a:ext>
            </a:extLst>
          </p:cNvPr>
          <p:cNvSpPr txBox="1"/>
          <p:nvPr/>
        </p:nvSpPr>
        <p:spPr>
          <a:xfrm>
            <a:off x="173568" y="3647272"/>
            <a:ext cx="53085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сырых событий и аналитики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B74293-DAB6-8F7A-18D9-ACFDFFEB5A63}"/>
              </a:ext>
            </a:extLst>
          </p:cNvPr>
          <p:cNvSpPr txBox="1"/>
          <p:nvPr/>
        </p:nvSpPr>
        <p:spPr>
          <a:xfrm>
            <a:off x="7086599" y="3647272"/>
            <a:ext cx="5223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хранения готовых рекомендаций</a:t>
            </a:r>
          </a:p>
        </p:txBody>
      </p:sp>
    </p:spTree>
    <p:extLst>
      <p:ext uri="{BB962C8B-B14F-4D97-AF65-F5344CB8AC3E}">
        <p14:creationId xmlns:p14="http://schemas.microsoft.com/office/powerpoint/2010/main" val="299719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2" name="Picture 12">
            <a:extLst>
              <a:ext uri="{FF2B5EF4-FFF2-40B4-BE49-F238E27FC236}">
                <a16:creationId xmlns:a16="http://schemas.microsoft.com/office/drawing/2014/main" id="{E3931283-AF82-9182-199D-2E49DF903C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1" b="30330"/>
          <a:stretch>
            <a:fillRect/>
          </a:stretch>
        </p:blipFill>
        <p:spPr bwMode="auto">
          <a:xfrm rot="21240683">
            <a:off x="8645374" y="1154013"/>
            <a:ext cx="1500917" cy="60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FD4C2CE8-479C-6780-A552-DC9314DBA7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27" t="30733" r="15547" b="24042"/>
          <a:stretch>
            <a:fillRect/>
          </a:stretch>
        </p:blipFill>
        <p:spPr bwMode="auto">
          <a:xfrm rot="314121">
            <a:off x="4118875" y="2955373"/>
            <a:ext cx="1989667" cy="136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DDED31-CFF0-4C49-EFA2-E07E02F8B8BD}"/>
              </a:ext>
            </a:extLst>
          </p:cNvPr>
          <p:cNvSpPr txBox="1"/>
          <p:nvPr/>
        </p:nvSpPr>
        <p:spPr>
          <a:xfrm>
            <a:off x="1152086" y="1603740"/>
            <a:ext cx="3462866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dirty="0"/>
              <a:t>Пользователь взаимодействует с контентом через веб-сервис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BCB2F-AB04-121E-E5B0-51BEAFC8A01D}"/>
              </a:ext>
            </a:extLst>
          </p:cNvPr>
          <p:cNvSpPr txBox="1"/>
          <p:nvPr/>
        </p:nvSpPr>
        <p:spPr>
          <a:xfrm>
            <a:off x="6086325" y="5550719"/>
            <a:ext cx="3585634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Рекомендации выводятся пользователю через веб-сервис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FD1EEB-A6FA-B6CB-F55F-49EC07B188B3}"/>
              </a:ext>
            </a:extLst>
          </p:cNvPr>
          <p:cNvSpPr txBox="1"/>
          <p:nvPr/>
        </p:nvSpPr>
        <p:spPr>
          <a:xfrm>
            <a:off x="870857" y="4147690"/>
            <a:ext cx="4614333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dirty="0"/>
              <a:t>На основе аналитики формируется список рекомендаций и заноситься в </a:t>
            </a:r>
            <a:r>
              <a:rPr lang="ru-RU" dirty="0" err="1"/>
              <a:t>Redis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7BDD2A-C41F-FCB1-1487-E43B1E3B84BF}"/>
              </a:ext>
            </a:extLst>
          </p:cNvPr>
          <p:cNvSpPr txBox="1"/>
          <p:nvPr/>
        </p:nvSpPr>
        <p:spPr>
          <a:xfrm>
            <a:off x="7037643" y="1904213"/>
            <a:ext cx="2937933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dirty="0"/>
              <a:t>Запись о взаимодействии заноситься в </a:t>
            </a:r>
            <a:r>
              <a:rPr lang="ru-RU" dirty="0" err="1"/>
              <a:t>PostgreSQL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E62AD58B-45B0-8DAB-6A9B-D86F8B032395}"/>
              </a:ext>
            </a:extLst>
          </p:cNvPr>
          <p:cNvSpPr/>
          <p:nvPr/>
        </p:nvSpPr>
        <p:spPr>
          <a:xfrm>
            <a:off x="843052" y="1399465"/>
            <a:ext cx="4102099" cy="108906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BFECA2D-A41C-2157-F62F-F8DE551DC8A9}"/>
              </a:ext>
            </a:extLst>
          </p:cNvPr>
          <p:cNvSpPr/>
          <p:nvPr/>
        </p:nvSpPr>
        <p:spPr>
          <a:xfrm>
            <a:off x="6677810" y="1702294"/>
            <a:ext cx="3585634" cy="108906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D7930-90D1-11EB-B239-E4E5F532D16C}"/>
              </a:ext>
            </a:extLst>
          </p:cNvPr>
          <p:cNvSpPr txBox="1"/>
          <p:nvPr/>
        </p:nvSpPr>
        <p:spPr>
          <a:xfrm>
            <a:off x="8871856" y="3899750"/>
            <a:ext cx="2726267" cy="674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ru-RU" dirty="0"/>
              <a:t>На уровне </a:t>
            </a:r>
            <a:r>
              <a:rPr lang="ru-RU" dirty="0" err="1"/>
              <a:t>PostgesSQL</a:t>
            </a:r>
            <a:r>
              <a:rPr lang="ru-RU" dirty="0"/>
              <a:t> проводиться аналитика.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52A18ECD-7F36-A904-9B1F-A50B69A9C172}"/>
              </a:ext>
            </a:extLst>
          </p:cNvPr>
          <p:cNvSpPr/>
          <p:nvPr/>
        </p:nvSpPr>
        <p:spPr>
          <a:xfrm>
            <a:off x="8617855" y="3692683"/>
            <a:ext cx="3217334" cy="108906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8D42859-CF4D-BCD6-231A-FF9A545BA166}"/>
              </a:ext>
            </a:extLst>
          </p:cNvPr>
          <p:cNvSpPr/>
          <p:nvPr/>
        </p:nvSpPr>
        <p:spPr>
          <a:xfrm>
            <a:off x="646490" y="3940622"/>
            <a:ext cx="5092700" cy="108906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3D212A8A-2F0A-0C96-E740-82990F559395}"/>
              </a:ext>
            </a:extLst>
          </p:cNvPr>
          <p:cNvSpPr/>
          <p:nvPr/>
        </p:nvSpPr>
        <p:spPr>
          <a:xfrm>
            <a:off x="5739190" y="5343651"/>
            <a:ext cx="4097866" cy="1089063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17F18266-DC0D-DDDD-4481-3AFCA5D465DB}"/>
              </a:ext>
            </a:extLst>
          </p:cNvPr>
          <p:cNvSpPr/>
          <p:nvPr/>
        </p:nvSpPr>
        <p:spPr>
          <a:xfrm>
            <a:off x="568485" y="1347382"/>
            <a:ext cx="591466" cy="5914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42C5153F-D13C-601E-97CE-A1362ACDBCA7}"/>
              </a:ext>
            </a:extLst>
          </p:cNvPr>
          <p:cNvSpPr/>
          <p:nvPr/>
        </p:nvSpPr>
        <p:spPr>
          <a:xfrm>
            <a:off x="6326443" y="1945944"/>
            <a:ext cx="591466" cy="5914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3A8C11D3-3F02-9AD2-F2F4-5E2550B2BE64}"/>
              </a:ext>
            </a:extLst>
          </p:cNvPr>
          <p:cNvSpPr/>
          <p:nvPr/>
        </p:nvSpPr>
        <p:spPr>
          <a:xfrm>
            <a:off x="8280390" y="3604017"/>
            <a:ext cx="591466" cy="5914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3</a:t>
            </a: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0C8285E8-95D1-8A78-A2B2-DE6E2D66B1E2}"/>
              </a:ext>
            </a:extLst>
          </p:cNvPr>
          <p:cNvSpPr/>
          <p:nvPr/>
        </p:nvSpPr>
        <p:spPr>
          <a:xfrm>
            <a:off x="1404856" y="3556224"/>
            <a:ext cx="591466" cy="5914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4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84B746BF-90C6-BFA9-86E6-4D1B8511D814}"/>
              </a:ext>
            </a:extLst>
          </p:cNvPr>
          <p:cNvSpPr/>
          <p:nvPr/>
        </p:nvSpPr>
        <p:spPr>
          <a:xfrm>
            <a:off x="5485190" y="5296716"/>
            <a:ext cx="591466" cy="59146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0CBB9B-C359-6EF0-F095-181987914422}"/>
              </a:ext>
            </a:extLst>
          </p:cNvPr>
          <p:cNvSpPr txBox="1"/>
          <p:nvPr/>
        </p:nvSpPr>
        <p:spPr>
          <a:xfrm>
            <a:off x="4029260" y="316130"/>
            <a:ext cx="518583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поток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5380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EBC4E9-56F4-3870-0FE2-E76C8017BFC4}"/>
              </a:ext>
            </a:extLst>
          </p:cNvPr>
          <p:cNvSpPr txBox="1"/>
          <p:nvPr/>
        </p:nvSpPr>
        <p:spPr>
          <a:xfrm>
            <a:off x="957941" y="326963"/>
            <a:ext cx="65096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Нефункциональные требования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C97B0F-8E7A-4C88-494D-3ADE28F72959}"/>
              </a:ext>
            </a:extLst>
          </p:cNvPr>
          <p:cNvSpPr txBox="1"/>
          <p:nvPr/>
        </p:nvSpPr>
        <p:spPr>
          <a:xfrm>
            <a:off x="4942113" y="1410333"/>
            <a:ext cx="6596744" cy="5312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400" dirty="0"/>
              <a:t>Производительность: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/>
              <a:t>Запись событий</a:t>
            </a:r>
            <a:r>
              <a:rPr lang="ru-RU" sz="2400" dirty="0"/>
              <a:t>: должны выполняться &lt; 10 мс.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/>
              <a:t>Чтение рекомендаций</a:t>
            </a:r>
            <a:r>
              <a:rPr lang="ru-RU" sz="2400" dirty="0"/>
              <a:t>: должны выполняться &lt; 5 мс.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ru-RU" sz="2400" b="1" dirty="0"/>
              <a:t>Обучение модели</a:t>
            </a:r>
            <a:r>
              <a:rPr lang="ru-RU" sz="2400" dirty="0"/>
              <a:t>:  не более чем за 4 часа.</a:t>
            </a:r>
          </a:p>
          <a:p>
            <a:pPr>
              <a:lnSpc>
                <a:spcPct val="150000"/>
              </a:lnSpc>
            </a:pPr>
            <a:r>
              <a:rPr lang="ru-RU" sz="2400" dirty="0"/>
              <a:t>Доступность:</a:t>
            </a:r>
          </a:p>
          <a:p>
            <a:pPr lvl="1">
              <a:lnSpc>
                <a:spcPct val="150000"/>
              </a:lnSpc>
            </a:pPr>
            <a:r>
              <a:rPr lang="ru-RU" sz="2400" b="1" dirty="0"/>
              <a:t>Цель</a:t>
            </a:r>
            <a:r>
              <a:rPr lang="ru-RU" sz="2400" dirty="0"/>
              <a:t>: 99.9% (порядка 8-9 часов простоя в год).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ru-RU" sz="24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E943DAB-A35F-D85C-994B-882E24B9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941" y="2239495"/>
            <a:ext cx="3864429" cy="378030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859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9E31D40-9D3F-CBAF-6A3F-3518E37AD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03" y="1043073"/>
            <a:ext cx="3291679" cy="3291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349175-65DA-7EE2-24A6-F891A7713D4A}"/>
              </a:ext>
            </a:extLst>
          </p:cNvPr>
          <p:cNvSpPr txBox="1"/>
          <p:nvPr/>
        </p:nvSpPr>
        <p:spPr>
          <a:xfrm>
            <a:off x="1992085" y="119743"/>
            <a:ext cx="82078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5400" dirty="0"/>
              <a:t>Аппаратные требования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AC275-7842-61E9-DE41-8DB7FEAF6857}"/>
              </a:ext>
            </a:extLst>
          </p:cNvPr>
          <p:cNvSpPr txBox="1"/>
          <p:nvPr/>
        </p:nvSpPr>
        <p:spPr>
          <a:xfrm>
            <a:off x="298752" y="1578129"/>
            <a:ext cx="220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/>
              <a:t>PostgreSQL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FD4C4-5A4E-5073-27DC-F5E53FE303EE}"/>
              </a:ext>
            </a:extLst>
          </p:cNvPr>
          <p:cNvSpPr txBox="1"/>
          <p:nvPr/>
        </p:nvSpPr>
        <p:spPr>
          <a:xfrm>
            <a:off x="10450286" y="1572835"/>
            <a:ext cx="121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 err="1"/>
              <a:t>Redis</a:t>
            </a:r>
            <a:endParaRPr lang="ru-RU" sz="2800" dirty="0"/>
          </a:p>
        </p:txBody>
      </p:sp>
      <p:sp>
        <p:nvSpPr>
          <p:cNvPr id="8" name="Прямоугольник: скругленные верхние углы 7">
            <a:extLst>
              <a:ext uri="{FF2B5EF4-FFF2-40B4-BE49-F238E27FC236}">
                <a16:creationId xmlns:a16="http://schemas.microsoft.com/office/drawing/2014/main" id="{E6543B26-405D-7939-072C-862372030DE4}"/>
              </a:ext>
            </a:extLst>
          </p:cNvPr>
          <p:cNvSpPr/>
          <p:nvPr/>
        </p:nvSpPr>
        <p:spPr>
          <a:xfrm rot="5400000">
            <a:off x="865716" y="417492"/>
            <a:ext cx="833967" cy="2833915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верхние углы 8">
            <a:extLst>
              <a:ext uri="{FF2B5EF4-FFF2-40B4-BE49-F238E27FC236}">
                <a16:creationId xmlns:a16="http://schemas.microsoft.com/office/drawing/2014/main" id="{5C2ED7BB-09A5-D604-835C-16E9643F0BE9}"/>
              </a:ext>
            </a:extLst>
          </p:cNvPr>
          <p:cNvSpPr/>
          <p:nvPr/>
        </p:nvSpPr>
        <p:spPr>
          <a:xfrm rot="16200000">
            <a:off x="10555817" y="417488"/>
            <a:ext cx="833967" cy="2833914"/>
          </a:xfrm>
          <a:prstGeom prst="round2SameRect">
            <a:avLst>
              <a:gd name="adj1" fmla="val 50000"/>
              <a:gd name="adj2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F8223E-7F72-C4EC-9DBE-5DCC006EBD2E}"/>
              </a:ext>
            </a:extLst>
          </p:cNvPr>
          <p:cNvSpPr txBox="1"/>
          <p:nvPr/>
        </p:nvSpPr>
        <p:spPr>
          <a:xfrm>
            <a:off x="298752" y="2631495"/>
            <a:ext cx="4676019" cy="336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CPU</a:t>
            </a:r>
            <a:r>
              <a:rPr lang="ru-RU" sz="2400" dirty="0"/>
              <a:t>: Много ядер для параллельных запросов.</a:t>
            </a:r>
          </a:p>
          <a:p>
            <a:pPr>
              <a:lnSpc>
                <a:spcPct val="150000"/>
              </a:lnSpc>
            </a:pPr>
            <a:r>
              <a:rPr lang="ru-RU" sz="2400" b="1" dirty="0"/>
              <a:t>RAM</a:t>
            </a:r>
            <a:r>
              <a:rPr lang="ru-RU" sz="2400" dirty="0"/>
              <a:t>: Большой объем для кэширования БД.</a:t>
            </a:r>
          </a:p>
          <a:p>
            <a:pPr>
              <a:lnSpc>
                <a:spcPct val="150000"/>
              </a:lnSpc>
            </a:pPr>
            <a:r>
              <a:rPr lang="ru-RU" sz="2400" b="1" dirty="0"/>
              <a:t>Disk</a:t>
            </a:r>
            <a:r>
              <a:rPr lang="ru-RU" sz="2400" dirty="0"/>
              <a:t>: Высокая скорость (IOPS) для операций ввода-вывода.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959AA7-B791-FE51-191C-7E1BFD60DFD5}"/>
              </a:ext>
            </a:extLst>
          </p:cNvPr>
          <p:cNvSpPr txBox="1"/>
          <p:nvPr/>
        </p:nvSpPr>
        <p:spPr>
          <a:xfrm>
            <a:off x="7374547" y="2631495"/>
            <a:ext cx="4534505" cy="3363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/>
              <a:t>CPU</a:t>
            </a:r>
            <a:r>
              <a:rPr lang="ru-RU" sz="2400" dirty="0"/>
              <a:t>: Высокая тактовая частота для сложных вычислений.</a:t>
            </a:r>
          </a:p>
          <a:p>
            <a:pPr>
              <a:lnSpc>
                <a:spcPct val="150000"/>
              </a:lnSpc>
            </a:pPr>
            <a:r>
              <a:rPr lang="ru-RU" sz="2400" b="1" dirty="0"/>
              <a:t>RAM</a:t>
            </a:r>
            <a:r>
              <a:rPr lang="ru-RU" sz="2400" dirty="0"/>
              <a:t>: Большой объем для хранения всех данных.</a:t>
            </a:r>
          </a:p>
          <a:p>
            <a:pPr>
              <a:lnSpc>
                <a:spcPct val="150000"/>
              </a:lnSpc>
            </a:pPr>
            <a:r>
              <a:rPr lang="ru-RU" sz="2400" b="1" dirty="0"/>
              <a:t>Disk</a:t>
            </a:r>
            <a:r>
              <a:rPr lang="ru-RU" sz="2400" dirty="0"/>
              <a:t>: Скорость не критична, надежность — да.</a:t>
            </a:r>
          </a:p>
        </p:txBody>
      </p:sp>
    </p:spTree>
    <p:extLst>
      <p:ext uri="{BB962C8B-B14F-4D97-AF65-F5344CB8AC3E}">
        <p14:creationId xmlns:p14="http://schemas.microsoft.com/office/powerpoint/2010/main" val="31043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1BB41FA4-E235-4E2A-A5CC-91C4A66E75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7" t="17198" r="22008" b="26826"/>
          <a:stretch>
            <a:fillRect/>
          </a:stretch>
        </p:blipFill>
        <p:spPr bwMode="auto">
          <a:xfrm>
            <a:off x="9521069" y="3095723"/>
            <a:ext cx="2529417" cy="285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C2DE64-7BE7-8EA0-2134-1387052AB006}"/>
              </a:ext>
            </a:extLst>
          </p:cNvPr>
          <p:cNvSpPr txBox="1"/>
          <p:nvPr/>
        </p:nvSpPr>
        <p:spPr>
          <a:xfrm>
            <a:off x="579664" y="195942"/>
            <a:ext cx="11032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/>
              <a:t>Требования к резервному копированию и восстановлению</a:t>
            </a:r>
          </a:p>
        </p:txBody>
      </p:sp>
      <p:pic>
        <p:nvPicPr>
          <p:cNvPr id="8194" name="Picture 2" descr="Изображение пина-истории">
            <a:extLst>
              <a:ext uri="{FF2B5EF4-FFF2-40B4-BE49-F238E27FC236}">
                <a16:creationId xmlns:a16="http://schemas.microsoft.com/office/drawing/2014/main" id="{8893BE8C-49AC-5086-2300-CE3A19D00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5" t="10288" r="13580" b="13169"/>
          <a:stretch>
            <a:fillRect/>
          </a:stretch>
        </p:blipFill>
        <p:spPr bwMode="auto">
          <a:xfrm>
            <a:off x="0" y="4014355"/>
            <a:ext cx="2612571" cy="2792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08C19-5E0C-80D9-810B-6C2AF62C8B3C}"/>
              </a:ext>
            </a:extLst>
          </p:cNvPr>
          <p:cNvSpPr txBox="1"/>
          <p:nvPr/>
        </p:nvSpPr>
        <p:spPr>
          <a:xfrm>
            <a:off x="860576" y="1756895"/>
            <a:ext cx="52160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RPO: 15-30 минут</a:t>
            </a:r>
          </a:p>
          <a:p>
            <a:r>
              <a:rPr lang="ru-RU" sz="2400" dirty="0"/>
              <a:t>RTO: 2-4 часа</a:t>
            </a:r>
          </a:p>
          <a:p>
            <a:r>
              <a:rPr lang="ru-RU" sz="2400" b="1" dirty="0"/>
              <a:t>Частота</a:t>
            </a:r>
            <a:r>
              <a:rPr lang="ru-RU" sz="2400" dirty="0"/>
              <a:t>:</a:t>
            </a:r>
          </a:p>
          <a:p>
            <a:r>
              <a:rPr lang="ru-RU" sz="2400" dirty="0"/>
              <a:t>Ежедневные полные бэкапы </a:t>
            </a:r>
          </a:p>
          <a:p>
            <a:r>
              <a:rPr lang="ru-RU" sz="2400" dirty="0"/>
              <a:t>Непрерывное WAL-архивирование</a:t>
            </a:r>
          </a:p>
          <a:p>
            <a:r>
              <a:rPr lang="ru-RU" sz="2400" b="1" dirty="0"/>
              <a:t>Тип бэкапов</a:t>
            </a:r>
            <a:r>
              <a:rPr lang="ru-RU" sz="2400" dirty="0"/>
              <a:t>:</a:t>
            </a:r>
          </a:p>
          <a:p>
            <a:r>
              <a:rPr lang="ru-RU" sz="2400" dirty="0"/>
              <a:t>Физические бэкапы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EB9B9E-C675-01CB-C57E-29B8EE41B96D}"/>
              </a:ext>
            </a:extLst>
          </p:cNvPr>
          <p:cNvSpPr txBox="1"/>
          <p:nvPr/>
        </p:nvSpPr>
        <p:spPr>
          <a:xfrm>
            <a:off x="7609722" y="1756895"/>
            <a:ext cx="428352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RPO: 6-12 часов</a:t>
            </a:r>
          </a:p>
          <a:p>
            <a:r>
              <a:rPr lang="ru-RU" sz="2400" dirty="0"/>
              <a:t>RTO: 15-30 минут</a:t>
            </a:r>
          </a:p>
          <a:p>
            <a:r>
              <a:rPr lang="ru-RU" sz="2400" b="1" dirty="0"/>
              <a:t>Частота:</a:t>
            </a:r>
          </a:p>
          <a:p>
            <a:r>
              <a:rPr lang="ru-RU" sz="2400" dirty="0"/>
              <a:t>RDB </a:t>
            </a:r>
            <a:r>
              <a:rPr lang="ru-RU" sz="2400" dirty="0" err="1"/>
              <a:t>снапшоты</a:t>
            </a:r>
            <a:r>
              <a:rPr lang="ru-RU" sz="2400" dirty="0"/>
              <a:t> каждые 6-12 часов</a:t>
            </a:r>
          </a:p>
          <a:p>
            <a:r>
              <a:rPr lang="ru-RU" sz="2400" b="1" dirty="0"/>
              <a:t>Тип бэкапов:</a:t>
            </a:r>
          </a:p>
          <a:p>
            <a:pPr lvl="0"/>
            <a:r>
              <a:rPr lang="ru-RU" sz="2400" dirty="0"/>
              <a:t>RDB-</a:t>
            </a:r>
            <a:r>
              <a:rPr lang="ru-RU" sz="2400" dirty="0" err="1"/>
              <a:t>снапшоты</a:t>
            </a:r>
            <a:r>
              <a:rPr lang="ru-RU" sz="2400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039BEC-3AC8-423A-EDBE-79DE4548F0A9}"/>
              </a:ext>
            </a:extLst>
          </p:cNvPr>
          <p:cNvSpPr txBox="1"/>
          <p:nvPr/>
        </p:nvSpPr>
        <p:spPr>
          <a:xfrm>
            <a:off x="579664" y="1179423"/>
            <a:ext cx="220133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PostgreSQL</a:t>
            </a:r>
            <a:endParaRPr lang="ru-RU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2786DB-53E1-BB8C-14DD-2F011FC8C897}"/>
              </a:ext>
            </a:extLst>
          </p:cNvPr>
          <p:cNvSpPr txBox="1"/>
          <p:nvPr/>
        </p:nvSpPr>
        <p:spPr>
          <a:xfrm>
            <a:off x="7225998" y="1179423"/>
            <a:ext cx="121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Redis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41403462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433</Words>
  <Application>Microsoft Office PowerPoint</Application>
  <PresentationFormat>Широкоэкранный</PresentationFormat>
  <Paragraphs>77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Тема Office</vt:lpstr>
      <vt:lpstr>СИСТЕМЕ РЕКОМЕНДАЦЙ ДЛЯ СТРИМЕНГОВОГО СЕРВИСА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holly mars</dc:creator>
  <cp:lastModifiedBy>holly mars</cp:lastModifiedBy>
  <cp:revision>2</cp:revision>
  <dcterms:created xsi:type="dcterms:W3CDTF">2025-10-09T16:45:06Z</dcterms:created>
  <dcterms:modified xsi:type="dcterms:W3CDTF">2025-10-09T18:27:10Z</dcterms:modified>
</cp:coreProperties>
</file>