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Play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7uEGqIcqTQjaBdYJ9VdDWLanL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D945F8-BD1D-47F2-BAFD-76EF10DFB3EE}">
  <a:tblStyle styleId="{F5D945F8-BD1D-47F2-BAFD-76EF10DFB3EE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8893" y="0"/>
            <a:ext cx="701310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700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347133" y="2370666"/>
            <a:ext cx="7239000" cy="2463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ru-RU"/>
              <a:t>ДЛЯ ОБРАБОТКИ ПЕРСОНАЛЬНЫХ ДАННЫХ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3377609" y="4119262"/>
            <a:ext cx="35856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</a:rPr>
              <a:t>РЕДИНОВ ДМИТРИЙ МАКСИМОВИЧ</a:t>
            </a:r>
            <a:endParaRPr b="0" i="0" sz="9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</a:rPr>
              <a:t>МИНАЕВА МИРРА ДМИТРИЕВНА</a:t>
            </a:r>
            <a:endParaRPr b="0"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74125" y="1633323"/>
            <a:ext cx="4936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ПЛАН КОНФИГУРАЦИИ СЕТИ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lay"/>
              <a:buNone/>
            </a:pPr>
            <a:r>
              <a:rPr lang="ru-RU">
                <a:solidFill>
                  <a:srgbClr val="000000"/>
                </a:solidFill>
              </a:rPr>
              <a:t>Выбор и обоснование технологий и протоколов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Протокол маршрутизации: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Для данного кейса стоит использовать протокол OSPF (Open Shortest Path First), потому что: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Скорость сходимости: OSPF сходится очень быстро (обычно в пределах нескольких секунд). Для сети обработки ПДн, где критична доступность сервисов, это ключевое преимущество. EIGRP сходится сопоставимо быстро, но OSPF предсказуемее в больших сетях.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Нагрузка на CPU: OSPF использует алгоритм SPF (Dijkstra), который пересчитывается только при изменении топологии в области (Area). Это создает умеренную нагрузку, которая для современного оборудования некритична. EIGRP менее нагрузочный для малых изменений, но он проприетарный протокол Cisco, что снижает гибкость в гетерогенной среде.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Простота администрирования и соответствие требованиям: OSPF является открытым стандартом (IETF). Это критически важно для соответствия требованиям регуляторов по ПДн, которые часто предъявляют критерии прозрачности и отсутствия привязки к одному вендору. Логическая структура Area в OSPF идеально ложится на нашу концепцию зон безопасности (Zones), позволяя изолировать распространение LSA и содержать последствия сбоя в одной зоне.</a:t>
            </a:r>
            <a:endParaRPr/>
          </a:p>
          <a:p>
            <a:pPr indent="-228600" lvl="0" marL="22860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3000">
                <a:latin typeface="Times New Roman"/>
                <a:ea typeface="Times New Roman"/>
                <a:cs typeface="Times New Roman"/>
                <a:sym typeface="Times New Roman"/>
              </a:rPr>
              <a:t>EIGRP, несмотря на технические преимущества, исключается из-за закрытости, что может вызвать вопросы у аудиторов.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3650" y="290800"/>
            <a:ext cx="1422375" cy="18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lay"/>
              <a:buNone/>
            </a:pPr>
            <a:r>
              <a:rPr lang="ru-RU">
                <a:solidFill>
                  <a:srgbClr val="000000"/>
                </a:solidFill>
              </a:rPr>
              <a:t>Выбор и обоснование технологий и протоколов</a:t>
            </a:r>
            <a:br>
              <a:rPr lang="ru-RU">
                <a:solidFill>
                  <a:srgbClr val="000000"/>
                </a:solidFill>
              </a:rPr>
            </a:br>
            <a:r>
              <a:rPr lang="ru-RU">
                <a:solidFill>
                  <a:srgbClr val="000000"/>
                </a:solidFill>
              </a:rPr>
              <a:t>Протокол маршрутизации: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План внедрения OSPF: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Номер процесса: 1 (локально значимый, может быть любым на каждом маршрутизаторе, но для единообразия используем везде 1).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Router-ID: будет задаваться вручную через команду router-id &lt;address&gt; для стабильности. Используем IP-адреса из Loopback-интерфейсов.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Назначение областей (Areas) и распределение сетей: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Используется многообластная структуру OSPF (Multi-Area) для повышения стабильности и масштабируемости.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Area 0 (Backbone): Транзитная область для связи всех остальных областей.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Сети: 192.168.254.0/30 (P2P линк между Core-Router-1 и Core-Router-2), Loopback-интерфейсы маршрутизаторов (192.168.255.0/24).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Area 10 (Internal Zone): объединяет пользовательские и корпоративные серверные сегменты.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Расположение: на Core-Router-2.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Сети: 10.20.20.0/23 (VLAN 20), 10.30.30.0/24 (VLAN 30).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Area 50 (PDN Zone): критически важная изолированная область. Содержит сегменты обработки и хранения ПДн.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Расположение: на Core-Router-1.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Сети: 10.50.50.0/24 (VLAN 50), 10.60.60.0/24 (VLAN 60).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Area 40 (DMZ Zone): Выделенная область для демилитаризованной зоны.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Расположение: на Core-Router-2.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Сети: 172.16.40.0/24 (VLAN 40).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Сеть управления (10.10.10.0/24) не будет анонсироваться в OSPF. Доступ к ней обеспечивается через статические маршруты, что является дополнительной мерой безопасности.</a:t>
            </a:r>
            <a:endParaRPr/>
          </a:p>
          <a:p>
            <a:pPr indent="-17081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2900" y="2707350"/>
            <a:ext cx="2335875" cy="233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91000" y="89775"/>
            <a:ext cx="2002000" cy="20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lay"/>
              <a:buNone/>
            </a:pPr>
            <a:r>
              <a:rPr lang="ru-RU" sz="4000">
                <a:solidFill>
                  <a:srgbClr val="000000"/>
                </a:solidFill>
              </a:rPr>
              <a:t>План обеспечения отказоустойчивости:</a:t>
            </a:r>
            <a:br>
              <a:rPr lang="ru-RU" sz="4000">
                <a:solidFill>
                  <a:srgbClr val="000000"/>
                </a:solidFill>
              </a:rPr>
            </a:br>
            <a:endParaRPr sz="4000">
              <a:solidFill>
                <a:srgbClr val="000000"/>
              </a:solidFill>
            </a:endParaRPr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lang="ru-RU"/>
              <a:t>Резервирование на канальном уровне: LACP. Протокол: IEEE 802.3ad (LACP - Link Aggregation Control Protocol). Режим: Active-Active (LACP active на обеих сторонах канала). Ключевые точки агрегации: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Между агрегационными коммутаторами (Agg-Switch-1 и Agg-Switch-2): создается Multi-Chassis Link Aggregation Group (MLAG/MC-LAG). Это формирует виртуальный логический коммутатор, что исключает петли (STP блокирует лишние линки) и обеспечивает активное использование всех каналов.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Между серверами (особенно в VLAN 50/60) и агрегационными коммутаторами: Каждый сервер подключается двумя физическими линками (от двух независимых NIC) к разным агрегационным коммутаторам. Эти линки объединяются в LAG (Link Aggregation Group) в режиме MC-LAG. Это обеспечивает отказоустойчивость на уровне канала и коммутатора.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Между маршрутизаторами и коммутаторами: Линки от Core-Router-1 к Agg-Switch-1 и Agg-Switch-2 также могут быть агрегированы для увеличения пропускной способности и отказоустойчивости.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lang="ru-RU"/>
              <a:t>Резервирование на сетевом уровне: FHRP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lang="ru-RU"/>
              <a:t>Используем протокол HSRP (Hot Standby Router Protocol) как наиболее распространенный в сресах Cisco.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7125" y="4579425"/>
            <a:ext cx="2143100" cy="19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5" y="2611400"/>
            <a:ext cx="1304975" cy="104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Play"/>
              <a:buNone/>
            </a:pPr>
            <a:r>
              <a:rPr lang="ru-RU">
                <a:solidFill>
                  <a:srgbClr val="000000"/>
                </a:solidFill>
              </a:rPr>
              <a:t>План обеспечения отказоустойчивости:</a:t>
            </a:r>
            <a:br>
              <a:rPr lang="ru-RU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Группа HSRP для пользовательских VLAN (VLAN 20):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Виртуальный IP (VIP): 10.20.20.1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Реальный IP Core-Router-2: 10.20.20.2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Реальный IP Core-Router-1: 10.20.20.3 (Backup)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Приоритет: Core-Router-2–120 (Active), Core-Router-1–100 (Standby).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Группа HSRP для сегмента ПДн (VLAN 50):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Виртуальный IP (VIP): 10.50.50.1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Реальный IP Core-Router-1: 10.50.50.2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Реальный IP Core-Router-2: 10.50.50.3 (Backup)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Приоритет: Core-Router-1–120 (Active), Core-Router-2–100 (Standby).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Группа HSRP для сегмента хранения ПДн (VLAN 60):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Виртуальный IP (VIP): 10.60.60.1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Реальный IP Core-Router-1: 10.60.60.2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Приоритет: Core-Router-1–120 (Active).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600"/>
              <a:t>Preempt: Запрещен.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500" y="300325"/>
            <a:ext cx="1992025" cy="19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422" y="4082325"/>
            <a:ext cx="2399575" cy="24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9900FF"/>
                </a:solidFill>
                <a:latin typeface="Play"/>
                <a:ea typeface="Play"/>
                <a:cs typeface="Play"/>
                <a:sym typeface="Play"/>
              </a:rPr>
              <a:t>План управления и мониторинга:</a:t>
            </a:r>
            <a:br>
              <a:rPr lang="ru-RU" sz="4400">
                <a:solidFill>
                  <a:srgbClr val="9900FF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ru-RU" sz="4400">
                <a:solidFill>
                  <a:srgbClr val="9900FF"/>
                </a:solidFill>
                <a:latin typeface="Play"/>
                <a:ea typeface="Play"/>
                <a:cs typeface="Play"/>
                <a:sym typeface="Play"/>
              </a:rPr>
              <a:t>Выбор протокола управления</a:t>
            </a:r>
            <a:br>
              <a:rPr lang="ru-RU" sz="1400">
                <a:solidFill>
                  <a:srgbClr val="9900FF"/>
                </a:solidFill>
              </a:rPr>
            </a:br>
            <a:endParaRPr>
              <a:solidFill>
                <a:srgbClr val="9900FF"/>
              </a:solidFill>
            </a:endParaRPr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00FF00"/>
                </a:solidFill>
              </a:rPr>
              <a:t>Выбор: SNMPv3 (Simple Network Management Protocol version 3).</a:t>
            </a:r>
            <a:endParaRPr sz="20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00FF00"/>
                </a:solidFill>
              </a:rPr>
              <a:t>Обоснование:</a:t>
            </a:r>
            <a:br>
              <a:rPr lang="ru-RU" sz="2000">
                <a:solidFill>
                  <a:srgbClr val="00FF00"/>
                </a:solidFill>
              </a:rPr>
            </a:br>
            <a:r>
              <a:rPr lang="ru-RU" sz="2000">
                <a:solidFill>
                  <a:srgbClr val="00FF00"/>
                </a:solidFill>
              </a:rPr>
              <a:t>Требования к защите ПДн делают недопустимым использование старых версий SNMPv1/v2c, которые не имеют встроенного шифрования и используют простые строки сообщества (community strings), передающиеся по сети в открытом виде.</a:t>
            </a:r>
            <a:endParaRPr>
              <a:solidFill>
                <a:srgbClr val="00FF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lay"/>
              <a:buNone/>
            </a:pPr>
            <a:r>
              <a:rPr lang="ru-RU">
                <a:solidFill>
                  <a:srgbClr val="000000"/>
                </a:solidFill>
              </a:rPr>
              <a:t>План управления и мониторинга:</a:t>
            </a:r>
            <a:br>
              <a:rPr lang="ru-RU">
                <a:solidFill>
                  <a:srgbClr val="000000"/>
                </a:solidFill>
              </a:rPr>
            </a:br>
            <a:r>
              <a:rPr lang="ru-RU"/>
              <a:t>Преимущества SNMPv3 для нашего кейса:</a:t>
            </a:r>
            <a:br>
              <a:rPr lang="ru-RU"/>
            </a:b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Аутентификация: гарантирует, что запросы приходят от доверенного источника.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Шифрование (Privacy): шифрует данные, передаваемые между агентом (устройством) и менеджером (NMS), предотвращая перехват конфиденциальной информации (статусы интерфейсов, конфигурации).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Авторизация: ограничивает доступ пользователей только к разрешенным объектам MIB.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4" name="Google Shape;1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62" y="3557425"/>
            <a:ext cx="113758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838200" y="530352"/>
            <a:ext cx="10515600" cy="116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lay"/>
              <a:buNone/>
            </a:pPr>
            <a:r>
              <a:rPr lang="ru-RU">
                <a:solidFill>
                  <a:srgbClr val="000000"/>
                </a:solidFill>
              </a:rPr>
              <a:t>План управления и мониторинга:</a:t>
            </a:r>
            <a:br>
              <a:rPr lang="ru-RU">
                <a:solidFill>
                  <a:srgbClr val="000000"/>
                </a:solidFill>
              </a:rPr>
            </a:br>
            <a:r>
              <a:rPr lang="ru-RU"/>
              <a:t>Стратегия резервного копирования конфигураций</a:t>
            </a:r>
            <a:br>
              <a:rPr lang="ru-RU"/>
            </a:b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Резервное копирование — критически важный процесс для быстрого восстановления в случае сбоя и для аудита изменений.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Протокол: SFTP (SSH File Transfer Protocol).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Обоснование: TFTP небезопасен, данные передаются в открытом виде. SFTP использует SSH-туннель, обеспечивая аутентификацию по ключу/паролю и шифрование передаваемых данных. Это соответствует требованиям защиты ПДн.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Сервер: Выделенный безопасный сервер внутри корпоративного сегмента (VLAN 30) с ограниченным доступом.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Частота копирования: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Ежедневно (инкрементальное): Автоматическое копирование измененных конфигураций каждую ночь.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Немедленно (по требованию): Ручное копирование конфигурации на сервер после ЛЮБОГО изменения, влияющего на безопасность или стабильность сети (изменение ACL, правил фаервола, маршрутизации).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Ежемесячно (полное): Полное архивирование всех конфигураций и связанных файлов (например, сертификатов).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Верификация: Раз в квартал необходимо проводить тестовое восстановление конфигурации на резервном оборудовании для проверки целостности бэкапов и корректности процедуры восстановления.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600"/>
              <a:t>Ведение журнала: Все операции копирования должны логгироваться (кто, когда, какое устройство).</a:t>
            </a:r>
            <a:endParaRPr/>
          </a:p>
          <a:p>
            <a:pPr indent="-15748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1875" y="4913750"/>
            <a:ext cx="1829650" cy="18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ru-RU"/>
              <a:t>Разработка комплексного плана безопасности</a:t>
            </a:r>
            <a:br>
              <a:rPr lang="ru-RU"/>
            </a:br>
            <a:r>
              <a:rPr lang="ru-RU"/>
              <a:t>ACL для управления. Правила:</a:t>
            </a:r>
            <a:br>
              <a:rPr lang="ru-RU"/>
            </a:br>
            <a:endParaRPr/>
          </a:p>
        </p:txBody>
      </p:sp>
      <p:graphicFrame>
        <p:nvGraphicFramePr>
          <p:cNvPr id="207" name="Google Shape;207;p17"/>
          <p:cNvGraphicFramePr/>
          <p:nvPr/>
        </p:nvGraphicFramePr>
        <p:xfrm>
          <a:off x="1259522" y="213502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{F5D945F8-BD1D-47F2-BAFD-76EF10DFB3EE}</a:tableStyleId>
              </a:tblPr>
              <a:tblGrid>
                <a:gridCol w="353700"/>
                <a:gridCol w="833750"/>
                <a:gridCol w="740400"/>
                <a:gridCol w="1056000"/>
                <a:gridCol w="993775"/>
                <a:gridCol w="1144275"/>
                <a:gridCol w="189927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#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действие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протокол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адрес источника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адрес назначения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порт назначения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Описание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10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разрешено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TCP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10.30.30.50/32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10.10.10.0/24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22 (SSH)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Разрешить управление по SSH только с Jump-хоста.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разрешено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TCP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10.30.30.50/32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10.10.10.0/24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443 (HTTPS)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Разрешить управление по HTTPS только с Jump-хоста.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30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запрещено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IP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any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10.10.10.0/24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any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ru-RU" sz="1200" u="none" cap="none" strike="noStrike">
                          <a:solidFill>
                            <a:schemeClr val="dk1"/>
                          </a:solidFill>
                        </a:rPr>
                        <a:t>Запретить весь остальной трафик. Запись для логгирования.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208" name="Google Shape;2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6450" y="4546128"/>
            <a:ext cx="3897221" cy="2121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778" y="563149"/>
            <a:ext cx="2204275" cy="17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ru-RU"/>
              <a:t>Разработка комплексного плана безопасности: </a:t>
            </a:r>
            <a:r>
              <a:rPr lang="ru-RU"/>
              <a:t>ACL для пользовательского сегмента 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Направление: Исходящий (outbound) на SVI интерфейсе VLAN 20 (или входящий на интерфейсах доступа).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/>
              <a:t> Правила: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 sz="1400"/>
              <a:t>deny ip any 10.50.50.0 0.0.0.255 log</a:t>
            </a:r>
            <a:endParaRPr sz="14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 sz="1400"/>
              <a:t>deny ip any 10.60.60.0 0.0.0.255 log</a:t>
            </a:r>
            <a:endParaRPr sz="140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ru-RU" sz="1400"/>
              <a:t>Permit any any</a:t>
            </a:r>
            <a:endParaRPr sz="1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6" name="Google Shape;2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306" y="2634456"/>
            <a:ext cx="3220675" cy="32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ru-RU"/>
              <a:t>Разработка комплексного плана безопасности: </a:t>
            </a:r>
            <a:r>
              <a:rPr lang="ru-RU"/>
              <a:t>Политика безопасности портов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Применяется на всех пользовательских портах доступа (коммутаторы, к которым подключаются ПК сотрудников).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Максимальное количество MAC-адресов: 2. Обоснование: к порту обычно подключен только ПК (1 MAC). Второй MAC разрешен для учетного IP-телефона (в режиме VoIP VLAN) или легального USB-адаптера.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Действие при нарушении (Violation Action): shutdown. Наиболее безопасный вариант. При обнаружении несанкционированного устройства (например, подключенного свитча или хоста) порт переводится в error-disable (ошибочное отключение) состояние. Это требует ручного вмешательства администратора, что обеспечивает расследование инцидента.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Sticky MAC Address: enabled. Обоснование: позволяет автоматически "запомнить" первые 2 MAC-адреса, увиденные на порту, и добавить их в running-config. Это упрощает первоначальную настройку.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Исключения: Политика НЕ применяется на портах, подключенных к серверам (VLAN 30, 50, 60) и на uplink-портах между сетевым оборудованием.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3550" y="84650"/>
            <a:ext cx="1346300" cy="17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20720"/>
            <a:ext cx="3637280" cy="36372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3308775" y="1431498"/>
            <a:ext cx="62331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— это информационная система персональных данных. Это комплекс, включающий как сами персональные данные, так и все средства их обработки и защиты.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225973" y="831334"/>
            <a:ext cx="90000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СЕТЬ ДЛЯ ОБРАБОТКИ  ПЕРСОНАЛЬНЫХ ДАННЫХ </a:t>
            </a:r>
            <a:endParaRPr sz="36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4409442" y="2692400"/>
            <a:ext cx="7494691" cy="2753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Обязательное использование Zone-Based Firewall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Детальное протоколирование всех правил ACL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Проектирование изолированного сегмента для систем хранения ПДн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Реализация строгой аутентификации и авторизации доступа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ru-RU"/>
              <a:t>Разработка комплексного плана безопасности: План реализации сервисов</a:t>
            </a:r>
            <a:br>
              <a:rPr lang="ru-RU"/>
            </a:b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lang="ru-RU"/>
              <a:t>Схема приоритизации трафика модель DiffServ (Differentiated Services).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lang="ru-RU"/>
              <a:t>1. </a:t>
            </a:r>
            <a:r>
              <a:rPr b="1" lang="ru-RU"/>
              <a:t>Классификация и маркировка: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Char char="•"/>
            </a:pPr>
            <a:r>
              <a:rPr lang="ru-RU"/>
              <a:t>Класс 1 - Голосовой трафик (EF - Expedited Forwarding):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Трафик: VoIP (SIP, RTP).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DSCP Marking: EF (46) или CS5 (40).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Где маркируется: на коммутаторах доступа по портам, на которых "сидят" IP-телефоны, или по доверенной DSCP-метке от телефона.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Char char="•"/>
            </a:pPr>
            <a:r>
              <a:rPr lang="ru-RU"/>
              <a:t>Класс 2 - Видео и бизнес-критичные приложения (AF4 - Assured Forwarding):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Трафик: Видеоконференции (Webex, Zoom), трафик критичных ERP-систем.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DSCP Marking: AF41 (34).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Где маркируется: на границе сети (коммутаторы доступа) с помощью ACL, идентифицирующих данный трафик.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Char char="•"/>
            </a:pPr>
            <a:r>
              <a:rPr lang="ru-RU"/>
              <a:t>Класс 3 - Best Effort (Обычные данные):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Трафик: Веб-браузинг, почта, файловые передачи.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DSCP Marking: DF (0).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Примечание: это класс по умолчанию.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Char char="•"/>
            </a:pPr>
            <a:r>
              <a:rPr lang="ru-RU"/>
              <a:t>Класс 0 - Scavenger (Фоновий/Неважный):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Трафик: Личный трафик, развлечения (YouTube, социальные сети) — если разрешено политикой.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DSCP Marking: CS1 (8).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lang="ru-RU"/>
              <a:t>Обработка: пропускная способность для этого класса ограничивается до минимума.</a:t>
            </a:r>
            <a:endParaRPr sz="1800"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00" y="1282550"/>
            <a:ext cx="2076975" cy="17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ru-RU"/>
              <a:t>Разработка комплексного плана безопасности: План реализации сервисов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Организация очередей (на маршрутизаторах и uplink-портах):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Применяется политика Low Latency Queuing (LLQ).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graphicFrame>
        <p:nvGraphicFramePr>
          <p:cNvPr id="237" name="Google Shape;237;p21"/>
          <p:cNvGraphicFramePr/>
          <p:nvPr/>
        </p:nvGraphicFramePr>
        <p:xfrm>
          <a:off x="2585402" y="284733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{F5D945F8-BD1D-47F2-BAFD-76EF10DFB3EE}</a:tableStyleId>
              </a:tblPr>
              <a:tblGrid>
                <a:gridCol w="361850"/>
                <a:gridCol w="810050"/>
                <a:gridCol w="1170000"/>
                <a:gridCol w="1170000"/>
                <a:gridCol w="3509325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#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Очередь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Тип очереди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Пропускная способность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Описание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Queue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Priority Queue (LLQ)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10% от полосы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Для голосового трафика (EF). Гарантирует минимальную задержку и джиттер.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Queue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Bandwidth Queue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25% от полосы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Для видео и критичных приложений (AF4).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Queue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Bandwidth Queue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Остаток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Для Best Effort трафика (DF).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Queue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Bandwidth Queue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1% от полосы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Для Scavenger траф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pic>
        <p:nvPicPr>
          <p:cNvPr id="238" name="Google Shape;2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" y="3041650"/>
            <a:ext cx="2196600" cy="21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6600" y="2229325"/>
            <a:ext cx="1727200" cy="17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1" lang="ru-RU" sz="4000"/>
              <a:t>Спасибо за внимание!</a:t>
            </a:r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7211425" y="5835975"/>
            <a:ext cx="40374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Дима: Гспд помоги мне найти нормальные картинки</a:t>
            </a:r>
            <a:endParaRPr/>
          </a:p>
        </p:txBody>
      </p:sp>
      <p:pic>
        <p:nvPicPr>
          <p:cNvPr id="246" name="Google Shape;2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8725" y="2703075"/>
            <a:ext cx="3031125" cy="29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150" y="2534975"/>
            <a:ext cx="30480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1967200" y="5300675"/>
            <a:ext cx="40374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Мирра</a:t>
            </a:r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025" y="1906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пина-карусели 1"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6601" y="4368804"/>
            <a:ext cx="2565400" cy="25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2328333" y="247991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Детализация VLAN и политик</a:t>
            </a:r>
            <a:endParaRPr/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1185333" y="127846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{F5D945F8-BD1D-47F2-BAFD-76EF10DFB3EE}</a:tableStyleId>
              </a:tblPr>
              <a:tblGrid>
                <a:gridCol w="663975"/>
                <a:gridCol w="1353475"/>
                <a:gridCol w="5652225"/>
                <a:gridCol w="1104750"/>
                <a:gridCol w="1030000"/>
              </a:tblGrid>
              <a:tr h="38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ru-RU" sz="1200" u="none" cap="none" strike="noStrike"/>
                        <a:t>ID VLAN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ru-RU" sz="1200" u="none" cap="none" strike="noStrike"/>
                        <a:t>имя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ru-RU" sz="1200" u="none" cap="none" strike="noStrike"/>
                        <a:t>назначение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ru-RU" sz="1200" u="none" cap="none" strike="noStrike"/>
                        <a:t>подсеть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ru-RU" sz="1200" u="none" cap="none" strike="noStrike"/>
                        <a:t>шлюз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</a:tr>
              <a:tr h="582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MGMT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Управление сетевым оборудованием (коммутаторы, маршрутизаторы). Доступ строго ограничен.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10.10.10.0/24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10.10.10.1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</a:tr>
              <a:tr h="385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20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USERS_CORP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Пользовательские рабочие станции сотрудников.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10.20.20.0/23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10.20.20.1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</a:tr>
              <a:tr h="582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30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SERVERS_CORP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Корпоративные серверы (ERP, CRM, файловые серверы), не обрабатывающие ПДн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10.30.30.0/24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10.30.30.1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</a:tr>
              <a:tr h="408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40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SERVERS_DMZ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Публичные серверы (веб-портал, VPN-шлюз для удаленных сотрудников).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172.16.40.0/24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172.16.40.1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</a:tr>
              <a:tr h="582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SERVERS_PDN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Серверы обработки ПДн (прикладной уровень). Доступ только из VLAN 60 и для администраторов.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10.50.50.0/24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10.50.50.1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</a:tr>
              <a:tr h="780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60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STORAGE_PDN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| Изолированное хранилище ПДн (СУБД, системы хранения). Доступ ТОЛЬКО из VLAN 50. Запрещен любой исходящий трафик.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10.60.60.0/24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10.60.60.1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</a:tr>
              <a:tr h="780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99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BLACKHOLE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"Сегмент-ловушка" для неавторизованного трафика. Весь трафик здесь отбрасывается и логгируется.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169.254.99.0/24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</a:tr>
              <a:tr h="582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INFRASTRUCTURE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Для транзитных ссылок между маршрутизаторами и коммутаторами (P2P links, Loopbacks).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192.168.0.0/16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650" marL="59650"/>
                </a:tc>
              </a:tr>
            </a:tbl>
          </a:graphicData>
        </a:graphic>
      </p:graphicFrame>
      <p:pic>
        <p:nvPicPr>
          <p:cNvPr descr="Изображение пина-истории"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14569" r="12582" t="0"/>
          <a:stretch/>
        </p:blipFill>
        <p:spPr>
          <a:xfrm rot="1915920">
            <a:off x="491066" y="149566"/>
            <a:ext cx="931333" cy="127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4406900" y="118533"/>
            <a:ext cx="33782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Zone-Based Firewall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422400" y="4913273"/>
            <a:ext cx="7569200" cy="1677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Zone_PDN: VLAN 50, 60 (критичные сегменты ПДн).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Zone_Internal: VLAN 20, 30 (пользователи и корпоративные серверы).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Zone_DMZ: VLAN 40 (демилитаризованная зона).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Zone_Internet: Внешний интерфейс маршрутизатора.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Zone_MGMT: VLAN 10 (управление).</a:t>
            </a:r>
            <a:endParaRPr/>
          </a:p>
        </p:txBody>
      </p:sp>
      <p:graphicFrame>
        <p:nvGraphicFramePr>
          <p:cNvPr id="111" name="Google Shape;111;p4"/>
          <p:cNvGraphicFramePr/>
          <p:nvPr/>
        </p:nvGraphicFramePr>
        <p:xfrm>
          <a:off x="571499" y="64175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{F5D945F8-BD1D-47F2-BAFD-76EF10DFB3EE}</a:tableStyleId>
              </a:tblPr>
              <a:tblGrid>
                <a:gridCol w="1460500"/>
                <a:gridCol w="1447800"/>
                <a:gridCol w="651925"/>
                <a:gridCol w="914400"/>
                <a:gridCol w="5562600"/>
                <a:gridCol w="1011775"/>
              </a:tblGrid>
              <a:tr h="29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Источник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Назначение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Уровень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Разрешения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Ограничения 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Логгирование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Zone_Internal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Zone_PDN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L3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Нет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По умолчанию запрещено.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Full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Zone_PDN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Zone_Internal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L3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Нет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Запрещено. Сервера ПДн не должны инициировать соединения внутрь корпоративной сети.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Full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4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Zone_PDN (VLAN 50)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Zone_PDN (VLAN 60)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L3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Да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Правило: permit tcp &lt;VLAN50_Subnet&gt; &lt;VLAN60_Subnet&gt; eq 1433 5432 1521 (Разрешить только служебные порты СУБД от серверов приложений к хранилищу). Deny Any для всего остального трафика между этими подсетями.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Full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Zone_PDN (VLAN 60)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Любая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L3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Нет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Правило: deny ip any any. Сервера хранения ПДн не могут устанавливать исходящие соединения никуда.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Full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3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Zone_Internal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Zone_DMZ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L3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Да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Правило: permit tcp &lt;USERS_Subnet&gt; &lt;DMZ_Web_Server&gt; eq 80 443 (Доступ пользователей к корпоративному порталу).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Matches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Zone_DMZ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Zone_Internal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L3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Нет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Запрещено.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Full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Zone_DMZ (VPN)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Zone_Internal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L3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Да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Правило: permit ip &lt;VPN_Pool&gt; &lt;USERS_CORP_Subnet&gt;, permit ip &lt;VPN_Pool&gt; &lt;SERVERS_CORP_Subnet&gt;. Удаленные сотрудники получают доступ к внутренним ресурсам после строгой аутентификации.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Matches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Zone_Internet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Zone_DMZ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L3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Да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Правило: permit tcp any &lt;DMZ_Web_Server&gt; eq 80 443 (Публичный доступ к сайту).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Matches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Любая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Zone_MGMT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L3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Нет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По умолчанию запрещено.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Full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7650" marL="376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4540" l="0" r="0" t="0"/>
          <a:stretch/>
        </p:blipFill>
        <p:spPr>
          <a:xfrm>
            <a:off x="9516533" y="4303979"/>
            <a:ext cx="2675467" cy="2554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499534" y="295562"/>
            <a:ext cx="6096000" cy="99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lay"/>
              <a:buNone/>
            </a:pPr>
            <a:r>
              <a:rPr lang="ru-RU" sz="28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Таблица IP-адресации для критических интерфейсов:</a:t>
            </a:r>
            <a:endParaRPr/>
          </a:p>
        </p:txBody>
      </p:sp>
      <p:graphicFrame>
        <p:nvGraphicFramePr>
          <p:cNvPr id="118" name="Google Shape;118;p5"/>
          <p:cNvGraphicFramePr/>
          <p:nvPr/>
        </p:nvGraphicFramePr>
        <p:xfrm>
          <a:off x="2582334" y="148696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{F5D945F8-BD1D-47F2-BAFD-76EF10DFB3EE}</a:tableStyleId>
              </a:tblPr>
              <a:tblGrid>
                <a:gridCol w="1412375"/>
                <a:gridCol w="1366825"/>
                <a:gridCol w="2351600"/>
                <a:gridCol w="1913475"/>
                <a:gridCol w="2159000"/>
              </a:tblGrid>
              <a:tr h="290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Устройство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Интерфейс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Назначение / Описание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IP-адрес / Подсеть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Примечание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Core-Router-1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Loopback0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Router-ID, управление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192.168.255.1/32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Gig0/0/0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Связь с Core-Router-2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192.168.254.1/30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Peer IP: 192.168.254.2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14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Gig0/0/1.10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 MGMT (10)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10.10.10.1/24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Шлюз для VLAN 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43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Gig0/0/1.50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 SERVERS_PDN (50)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10.50.50.1/24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Шлюз для VLAN 50, здесь применяется ZBFW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43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Gig0/0/1.60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 STORAGE_PDN (60)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10.60.60.1/24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Шлюз для VLAN 60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Core-Router-2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Loopback0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Router-ID, управление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192.168.255.2/32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Gig0/0/0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Связь с Core-Router-1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192.168.254.2/30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Peer IP: 192.168.254.1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Gig0/0/1.20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 USERS_CORP (20)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10.20.20.1/23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Шлюз для VLAN 20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43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Gig0/0/1.30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 SERVERS_CORP (30)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10.30.30.1/24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Шлюз для VLAN 30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43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Gig0/0/1.40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 SERVERS_DMZ (40)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172.16.40.1/24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Шлюз для VLAN 40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141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Agg-Switch-1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Management SVI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10.10.10.10/24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29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SERVERS_PDN SVI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10.50.50.10/24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141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Agg-Switch-2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Management SVI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10.10.10.11/24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  <a:tr h="141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Vlan20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USERS_CORP SVI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10.20.20.11/23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2100" marL="52100"/>
                </a:tc>
              </a:tr>
            </a:tbl>
          </a:graphicData>
        </a:graphic>
      </p:graphicFrame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945467"/>
            <a:ext cx="2411361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25678" l="0" r="0" t="32346"/>
          <a:stretch/>
        </p:blipFill>
        <p:spPr>
          <a:xfrm rot="689661">
            <a:off x="9965266" y="378615"/>
            <a:ext cx="1964267" cy="82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471855" y="302546"/>
            <a:ext cx="5624100" cy="15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ПРОЕКТИРОВАНИЕ ФИЗИЧЕСКОЙ ТОПОЛОГИИ (паталогии):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6136500" y="813450"/>
            <a:ext cx="39786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Логическая схема: "Звезда" с двумя ядрами для отказоустойчивости.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471855" y="1701012"/>
            <a:ext cx="6094476" cy="1883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540385" lvl="0" marL="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Физическое размещение в стойках ЦОДа: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0340" marR="0" rtl="0" algn="just">
              <a:lnSpc>
                <a:spcPct val="11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Стойка 1 (Сетевое ядро и агрегация):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Уровень 1: Core-Router-1, Core-Router-2.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Уровень 2: Agg-Switch-1 (подключен к Core-Router-1), Agg-Switch-2 (подключен к Core-Router-2).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2187759" y="3584220"/>
            <a:ext cx="6094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8034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Соединения: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6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Между маршрутизаторами (P2P линк) — патч-корд 1–3  метра.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маршрутизатор подключен к обоим агрегационным коммутаторам для резервирования (LACP).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Агрегационные коммутаторы соединены друг с другом Multi-Chassis EtherChannel (MEC) или аналогичной технологией для создания единого логического блока.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0734" y="170100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Play"/>
              <a:buNone/>
            </a:pPr>
            <a:r>
              <a:rPr lang="ru-RU">
                <a:solidFill>
                  <a:srgbClr val="000000"/>
                </a:solidFill>
              </a:rPr>
              <a:t>ПРОЕКТИРОВАНИЕ ФИЗИЧЕСКОЙ ТОПОЛОГИИ:</a:t>
            </a:r>
            <a:br>
              <a:rPr lang="ru-RU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38200" y="1825625"/>
            <a:ext cx="9896856" cy="3807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Стойка 2 (Серверы ПДн):</a:t>
            </a:r>
            <a:endParaRPr/>
          </a:p>
          <a:p>
            <a:pPr indent="-228600" lvl="0" marL="228600" rtl="0" algn="just">
              <a:lnSpc>
                <a:spcPct val="12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Размещение: Серверы приложений (SERVERS_PDN) и серверы СУБД (STORAGE_PDN).</a:t>
            </a:r>
            <a:endParaRPr/>
          </a:p>
          <a:p>
            <a:pPr indent="-228600" lvl="0" marL="228600" rtl="0" algn="just">
              <a:lnSpc>
                <a:spcPct val="12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Подключение:</a:t>
            </a:r>
            <a:endParaRPr/>
          </a:p>
          <a:p>
            <a:pPr indent="-228600" lvl="0" marL="228600" rtl="0" algn="just">
              <a:lnSpc>
                <a:spcPct val="12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Каждый сервер имеет 2 сетевых интерфейса (NIC).</a:t>
            </a:r>
            <a:endParaRPr/>
          </a:p>
          <a:p>
            <a:pPr indent="-228600" lvl="0" marL="228600" rtl="0" algn="just">
              <a:lnSpc>
                <a:spcPct val="12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NIC1 (Data) подключается к Agg-Switch-1 в соответствующих VLAN (50 или 60).</a:t>
            </a:r>
            <a:endParaRPr/>
          </a:p>
          <a:p>
            <a:pPr indent="-228600" lvl="0" marL="228600" rtl="0" algn="just">
              <a:lnSpc>
                <a:spcPct val="12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NIC2 (Data/Management) подключается к Agg-Switch-2 в тех же VLAN для отказоустойчивости.</a:t>
            </a:r>
            <a:endParaRPr/>
          </a:p>
          <a:p>
            <a:pPr indent="0" lvl="0" marL="0" rtl="0" algn="just">
              <a:lnSpc>
                <a:spcPct val="13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Требования к кабелям: Патч-корды от стойки 2 до стойки 1. Длина зависит от планировки ЦОДа, но обычно в пределах 5–15  метров.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600" y="299675"/>
            <a:ext cx="2982226" cy="16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Play"/>
              <a:buNone/>
            </a:pPr>
            <a:r>
              <a:rPr lang="ru-RU">
                <a:solidFill>
                  <a:srgbClr val="000000"/>
                </a:solidFill>
              </a:rPr>
              <a:t>ПРОЕКТИРОВАНИЕ ФИЗИЧЕСКОЙ ТОПОЛОГИИ: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Стойка 3 (Корпоративные серверы и DMZ):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Размещение серверов из VLAN 30 и VLAN 40.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Подключение по аналогичной со стойкой 2 схеме к обоим агрегационным коммутаторам.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Офисный сегмент: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Доступные коммутаторы размещаются в телекоммуникационных комнатах на этажах.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Каждый доступный коммутатор "двойным лучом" поднимается к обоим агрегационным коммутаторам в стойке 1.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Длина этих кабелей может быть значительной (до 100м по меди, значительно больше по оптоволокну).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3" name="Google Shape;14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3925" y="365125"/>
            <a:ext cx="2011125" cy="20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250" y="4693625"/>
            <a:ext cx="1623275" cy="21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Play"/>
              <a:buNone/>
            </a:pPr>
            <a:r>
              <a:rPr lang="ru-RU">
                <a:solidFill>
                  <a:srgbClr val="000000"/>
                </a:solidFill>
              </a:rPr>
              <a:t>ПРОЕКТИРОВАНИЕ ФИЗИЧЕСКОЙ ТОПОЛОГИИ: итог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838200" y="5358407"/>
            <a:ext cx="10515600" cy="14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ru-RU" sz="1900">
                <a:latin typeface="Times New Roman"/>
                <a:ea typeface="Times New Roman"/>
                <a:cs typeface="Times New Roman"/>
                <a:sym typeface="Times New Roman"/>
              </a:rPr>
              <a:t>Получается отказоустойчивая, предсказуемая и легко обслуживаемая структура, где критичные сегменты ПДн физически сгруппированы, а связь между всеми элементами дублирована. Длина патч-кордов минимизирована за счет размещения сетевого ядра и агрегации в центральной стойке ЦОДа.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2025-10-16T08:18:39Z</dcterms:created>
  <dc:creator>holly mars</dc:creator>
</cp:coreProperties>
</file>