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6115C-B5CA-6CC1-1554-F75F6CE74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A32C7-970D-D606-E90B-5607F4940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5BE36-7C01-3A1D-C303-2B906A0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099F6-B3C1-B2D5-BD21-D80C9FB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8930A8-BF0D-C580-E430-F86B85FA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4855F-0BD6-3CC4-C70D-FD96C815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AC9B4A-F267-42E4-D849-FF945B5A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63A3E-C790-5D92-C45B-67DF00D2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3C0BF3-094C-D076-98D3-56FBB5B6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ED567-1CA3-6694-FF15-9DB7CEE1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4D91EC-1604-2536-CB12-15663D1B4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8504D-6588-BC31-2DC0-F103C393D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2F8819-4A97-11CB-A86E-91E418B0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F4984-29AE-5875-30E4-B471F5B3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0146ED-C412-34A5-E39F-CFFEC63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99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1FF09-C8EC-E98D-8D88-FAD440EB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2E26E2-A983-0FD2-E5F1-314E4DCF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CCAADB-8C5D-94EB-E177-EC6BD2D8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2427BD-DDD3-604C-4212-D472DCB0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10D85-CC9F-411E-0A36-AE90E93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2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A3163-5A2D-9F58-88CA-91574D74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1C3310-6375-D2FC-48F6-F50E6055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944C18-6539-465A-446F-80B2B1B7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0FC8F-BE8D-3FC1-20CA-DE3CC25F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1B3663-DF55-4BC9-FE6C-82A2D53F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83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541E8-232E-9FDB-5920-32BBECE3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4A3101-0CDD-CCD1-873F-BA0FFB19E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C53012-C072-EF46-5CF9-468615A7D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469AD3-DA43-C14C-E220-2234ECE0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9D53D7-87A3-3663-0FF8-D4B0AFB6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5E587F-9564-E060-63F1-F48F85ED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D6124-4E8E-63DC-7B7B-E530779A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DD230A-94C2-86A0-FA6A-4A0FB7E43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E1F572-9317-63AF-6D06-FE1170A8F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02A8F0-DA08-EA0E-01CB-DC3A899AA8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FBD7579-349D-89B6-865E-A0E7448DC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6C7C5B-DFC9-24B6-2F74-A9FA2DCE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8A127D-B980-B242-98E6-6E1F8F42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923C85-54A8-0221-7F0F-C57F6C35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35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643A7-AB0B-0FF0-39FA-3C9A8D12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39C5B2F-73A7-BFEE-EC5A-93975110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2D7796-8721-DB12-17AD-0F4004B3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2AE656-74BE-C582-6B11-6CE105E2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52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E413BC-CEA0-13B6-3B01-DD74EB82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73715E-F773-83E4-20B1-982AED45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43856E-CFBC-36CF-4242-ED179AD5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1B1EE-78B8-E922-D9FC-7B9D9158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23E98-3BB4-04F6-9B4E-55B15F256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0729D-AF58-82E5-3224-465E8A4D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37DD49-68C9-9311-CC80-86B37590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8D367E-0A27-5B6E-5A14-B17F2D60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70DBCD-127C-8999-8EE0-3A55DCFC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5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0ABBFA-DBD0-2478-6A86-6BE95B4C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767DF9E-2765-0FE4-25E3-FCB88B53B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2A8C0-8846-81D7-DDA0-A90AB1913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F25646-5B06-27A4-EF23-6A0263B7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1C12CB-3230-0AFE-B547-CF016910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ED8ABA-1B2D-3B5C-167A-F16CFD4B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5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C9F02-2B9C-E5C7-E89B-C82A2F3A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1902AE-6E18-F75C-840E-33EBB982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4F9CC-4F86-C735-E60E-8D4D875A0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F65DC-9BC6-4B80-B1EC-3CADD033E856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06F8E8-5A34-AACD-C318-3A710CE79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A5B0AA-44E4-32EE-43D5-37B17997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A6AA3-D919-4B05-8D65-FDB614CC6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2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2845DAE-4B48-B974-C3A8-E2662666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0906"/>
            <a:ext cx="4074289" cy="5547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631164-319A-ECFE-F700-01FA7DDB9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1320" y="3778902"/>
            <a:ext cx="2159000" cy="897467"/>
          </a:xfrm>
        </p:spPr>
        <p:txBody>
          <a:bodyPr/>
          <a:lstStyle/>
          <a:p>
            <a:pPr algn="l"/>
            <a:r>
              <a:rPr lang="ru-RU" dirty="0"/>
              <a:t>Минаева М. Д.</a:t>
            </a:r>
          </a:p>
          <a:p>
            <a:pPr algn="l"/>
            <a:r>
              <a:rPr lang="ru-RU" dirty="0" err="1"/>
              <a:t>Рединов</a:t>
            </a:r>
            <a:r>
              <a:rPr lang="ru-RU" dirty="0"/>
              <a:t> Д. М.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7B1AF-77F9-D2C8-40E0-4E583371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4116" y="1793424"/>
            <a:ext cx="7234767" cy="2715568"/>
          </a:xfrm>
        </p:spPr>
        <p:txBody>
          <a:bodyPr>
            <a:normAutofit fontScale="90000"/>
          </a:bodyPr>
          <a:lstStyle/>
          <a:p>
            <a:pPr algn="l"/>
            <a:r>
              <a:rPr lang="ru-RU" sz="7200" dirty="0"/>
              <a:t>КОВОРКИНГА ДЛЯ ФРИЛАНСЕРОВ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AF968-6A04-A50A-FEF6-EDBA22557526}"/>
              </a:ext>
            </a:extLst>
          </p:cNvPr>
          <p:cNvSpPr txBox="1"/>
          <p:nvPr/>
        </p:nvSpPr>
        <p:spPr>
          <a:xfrm>
            <a:off x="2254116" y="2150856"/>
            <a:ext cx="6709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+mj-lt"/>
                <a:ea typeface="+mj-ea"/>
                <a:cs typeface="+mj-cs"/>
              </a:rPr>
              <a:t>ПРОЕКТИРОВАНЕ СИСТЕМЫ БЕЗОПАСНОСТИ </a:t>
            </a:r>
          </a:p>
        </p:txBody>
      </p:sp>
    </p:spTree>
    <p:extLst>
      <p:ext uri="{BB962C8B-B14F-4D97-AF65-F5344CB8AC3E}">
        <p14:creationId xmlns:p14="http://schemas.microsoft.com/office/powerpoint/2010/main" val="242358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2" name="Picture 12">
            <a:extLst>
              <a:ext uri="{FF2B5EF4-FFF2-40B4-BE49-F238E27FC236}">
                <a16:creationId xmlns:a16="http://schemas.microsoft.com/office/drawing/2014/main" id="{AB2EDD52-A730-E280-9A31-199FD7EC02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5" r="10211"/>
          <a:stretch>
            <a:fillRect/>
          </a:stretch>
        </p:blipFill>
        <p:spPr bwMode="auto">
          <a:xfrm>
            <a:off x="3322760" y="3291840"/>
            <a:ext cx="2384316" cy="319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63002206-6E7B-9806-9303-9A42BFEB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640" y="3547348"/>
            <a:ext cx="2941320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7B718C4B-C7F8-8F70-80A9-F5B8E1393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477" y="962340"/>
            <a:ext cx="6105045" cy="201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7857D60-B7F5-7745-E4D8-60956C1D998C}"/>
              </a:ext>
            </a:extLst>
          </p:cNvPr>
          <p:cNvSpPr txBox="1">
            <a:spLocks/>
          </p:cNvSpPr>
          <p:nvPr/>
        </p:nvSpPr>
        <p:spPr>
          <a:xfrm>
            <a:off x="8950960" y="4890254"/>
            <a:ext cx="1879160" cy="40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Минаева М. 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4EF88A-7857-9617-16CB-DF1FA3B9E09E}"/>
              </a:ext>
            </a:extLst>
          </p:cNvPr>
          <p:cNvSpPr txBox="1"/>
          <p:nvPr/>
        </p:nvSpPr>
        <p:spPr>
          <a:xfrm>
            <a:off x="1505238" y="4097774"/>
            <a:ext cx="166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dirty="0" err="1"/>
              <a:t>Рединов</a:t>
            </a:r>
            <a:r>
              <a:rPr lang="ru-RU" dirty="0"/>
              <a:t> Д. М.</a:t>
            </a:r>
          </a:p>
        </p:txBody>
      </p:sp>
    </p:spTree>
    <p:extLst>
      <p:ext uri="{BB962C8B-B14F-4D97-AF65-F5344CB8AC3E}">
        <p14:creationId xmlns:p14="http://schemas.microsoft.com/office/powerpoint/2010/main" val="24379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Изображение пина-истории">
            <a:extLst>
              <a:ext uri="{FF2B5EF4-FFF2-40B4-BE49-F238E27FC236}">
                <a16:creationId xmlns:a16="http://schemas.microsoft.com/office/drawing/2014/main" id="{5A8A5B0D-B695-7F2C-8E70-C47A70154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88905" cy="217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Изображение пина-истории">
            <a:extLst>
              <a:ext uri="{FF2B5EF4-FFF2-40B4-BE49-F238E27FC236}">
                <a16:creationId xmlns:a16="http://schemas.microsoft.com/office/drawing/2014/main" id="{F547FC81-6D57-EA91-8B08-0969A7A8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27" y="3775274"/>
            <a:ext cx="3464689" cy="346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1E5F6-9D47-BA29-2ED1-00C5EFFD0044}"/>
              </a:ext>
            </a:extLst>
          </p:cNvPr>
          <p:cNvSpPr txBox="1"/>
          <p:nvPr/>
        </p:nvSpPr>
        <p:spPr>
          <a:xfrm>
            <a:off x="2724871" y="2548321"/>
            <a:ext cx="70557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>
                <a:effectLst/>
              </a:rPr>
              <a:t>совместное рабочее пространство, где люди из разных компаний или сфер деятельности могут работать рядом друг с другом. Они арендуют место на определённый срок и используют общие ресурсы: столы, стулья, интернет, принтеры</a:t>
            </a:r>
            <a:r>
              <a:rPr lang="en-US" sz="2400" i="0" dirty="0">
                <a:effectLst/>
              </a:rPr>
              <a:t> </a:t>
            </a:r>
            <a:r>
              <a:rPr lang="ru-RU" sz="2400" i="0" dirty="0">
                <a:effectLst/>
              </a:rPr>
              <a:t>и т. д.</a:t>
            </a:r>
            <a:endParaRPr lang="ru-RU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509220-296F-5D5D-62C8-948011F14A98}"/>
              </a:ext>
            </a:extLst>
          </p:cNvPr>
          <p:cNvSpPr txBox="1">
            <a:spLocks/>
          </p:cNvSpPr>
          <p:nvPr/>
        </p:nvSpPr>
        <p:spPr>
          <a:xfrm>
            <a:off x="2724871" y="1217232"/>
            <a:ext cx="5246279" cy="152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dirty="0"/>
              <a:t>КОВОРКИНГ</a:t>
            </a:r>
          </a:p>
        </p:txBody>
      </p:sp>
    </p:spTree>
    <p:extLst>
      <p:ext uri="{BB962C8B-B14F-4D97-AF65-F5344CB8AC3E}">
        <p14:creationId xmlns:p14="http://schemas.microsoft.com/office/powerpoint/2010/main" val="361678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Изображение пина-истории">
            <a:extLst>
              <a:ext uri="{FF2B5EF4-FFF2-40B4-BE49-F238E27FC236}">
                <a16:creationId xmlns:a16="http://schemas.microsoft.com/office/drawing/2014/main" id="{E3506130-40EB-2589-9324-74288BE0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50" y="1907171"/>
            <a:ext cx="2520000" cy="25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1E46E04-4B9D-A607-805A-F9FE3F58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30" y="1907171"/>
            <a:ext cx="2520000" cy="25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C948823-B104-3F34-EAD2-D78DACD7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227" y="1907171"/>
            <a:ext cx="2520000" cy="252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B837A5-9491-0F57-10A9-B1B939283061}"/>
              </a:ext>
            </a:extLst>
          </p:cNvPr>
          <p:cNvSpPr txBox="1"/>
          <p:nvPr/>
        </p:nvSpPr>
        <p:spPr>
          <a:xfrm>
            <a:off x="1095830" y="4427171"/>
            <a:ext cx="207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Фрилансеры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9A802-9D7A-D176-CB93-5FC4718ABF67}"/>
              </a:ext>
            </a:extLst>
          </p:cNvPr>
          <p:cNvSpPr txBox="1"/>
          <p:nvPr/>
        </p:nvSpPr>
        <p:spPr>
          <a:xfrm>
            <a:off x="4803250" y="4427170"/>
            <a:ext cx="2645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администраторы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00C9C-2EBD-7201-FB13-247C1145FAFC}"/>
              </a:ext>
            </a:extLst>
          </p:cNvPr>
          <p:cNvSpPr txBox="1"/>
          <p:nvPr/>
        </p:nvSpPr>
        <p:spPr>
          <a:xfrm>
            <a:off x="8463588" y="4442961"/>
            <a:ext cx="3079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Сетевые устройства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B504191-7948-A1C6-442D-8B99D3F98ECB}"/>
              </a:ext>
            </a:extLst>
          </p:cNvPr>
          <p:cNvSpPr txBox="1">
            <a:spLocks/>
          </p:cNvSpPr>
          <p:nvPr/>
        </p:nvSpPr>
        <p:spPr>
          <a:xfrm>
            <a:off x="3302733" y="0"/>
            <a:ext cx="5246279" cy="1522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 dirty="0"/>
              <a:t>основные группы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78B016-FA00-9AE5-4269-19A9E2D254EA}"/>
              </a:ext>
            </a:extLst>
          </p:cNvPr>
          <p:cNvSpPr txBox="1"/>
          <p:nvPr/>
        </p:nvSpPr>
        <p:spPr>
          <a:xfrm>
            <a:off x="1003233" y="4811618"/>
            <a:ext cx="2299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200 рабочих мест</a:t>
            </a:r>
          </a:p>
          <a:p>
            <a:r>
              <a:rPr lang="ru-RU" sz="2000" dirty="0"/>
              <a:t>300-400 устройств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EC8F7-2203-C410-EEA2-BF8FAF2EEAF7}"/>
              </a:ext>
            </a:extLst>
          </p:cNvPr>
          <p:cNvSpPr txBox="1"/>
          <p:nvPr/>
        </p:nvSpPr>
        <p:spPr>
          <a:xfrm>
            <a:off x="5043181" y="4811618"/>
            <a:ext cx="20351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10 сотрудников</a:t>
            </a:r>
          </a:p>
          <a:p>
            <a:r>
              <a:rPr lang="ru-RU" sz="2000" dirty="0"/>
              <a:t>15-20 устройств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585CB7-2936-7BA5-7E0E-9C804D2CD31F}"/>
              </a:ext>
            </a:extLst>
          </p:cNvPr>
          <p:cNvSpPr txBox="1"/>
          <p:nvPr/>
        </p:nvSpPr>
        <p:spPr>
          <a:xfrm>
            <a:off x="9061048" y="4811618"/>
            <a:ext cx="2035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30-50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413114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диаграмма, снимок экрана, рукописный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9D85B16-F1A1-C9AF-DECD-3C42B25DF3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" t="1654" r="47450" b="50734"/>
          <a:stretch>
            <a:fillRect/>
          </a:stretch>
        </p:blipFill>
        <p:spPr bwMode="auto">
          <a:xfrm>
            <a:off x="7132320" y="1590"/>
            <a:ext cx="5059680" cy="68564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706323-4609-8392-A4E4-29151E7903EA}"/>
              </a:ext>
            </a:extLst>
          </p:cNvPr>
          <p:cNvSpPr txBox="1"/>
          <p:nvPr/>
        </p:nvSpPr>
        <p:spPr>
          <a:xfrm>
            <a:off x="985520" y="849934"/>
            <a:ext cx="5496560" cy="180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sz="2000" dirty="0"/>
              <a:t>VLAN 100 (Фрилансеры):</a:t>
            </a:r>
          </a:p>
          <a:p>
            <a:pPr marL="457200" lvl="2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dirty="0"/>
              <a:t>Изолирован: не может общаться с другими устройствами</a:t>
            </a:r>
            <a:r>
              <a:rPr lang="en-US" dirty="0"/>
              <a:t>.</a:t>
            </a:r>
          </a:p>
          <a:p>
            <a:pPr marL="457200" lvl="2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dirty="0"/>
              <a:t>Доступ: имеет доступ только к VLAN 50 (Принтеры) и в Интернет.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4FF18-DFE0-8AC6-09CB-9DA49A44FCAC}"/>
              </a:ext>
            </a:extLst>
          </p:cNvPr>
          <p:cNvSpPr txBox="1"/>
          <p:nvPr/>
        </p:nvSpPr>
        <p:spPr>
          <a:xfrm>
            <a:off x="985520" y="3008174"/>
            <a:ext cx="5496560" cy="1106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sz="2000" dirty="0"/>
              <a:t>VLAN 20 (администраторы):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dirty="0"/>
              <a:t>Доступ: имеет доступ ко всем другим и в Интернет.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DE8EB-5C40-482D-F281-CC31D0D0BB14}"/>
              </a:ext>
            </a:extLst>
          </p:cNvPr>
          <p:cNvSpPr txBox="1"/>
          <p:nvPr/>
        </p:nvSpPr>
        <p:spPr>
          <a:xfrm>
            <a:off x="985520" y="4471095"/>
            <a:ext cx="5496560" cy="1403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sz="2000" dirty="0"/>
              <a:t>VLAN 50 (Сервисы):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</a:pPr>
            <a:r>
              <a:rPr lang="ru-RU" dirty="0"/>
              <a:t>Доступ: Доступен из VLAN 100 (Фрилансеры) и VLAN 20 (</a:t>
            </a:r>
            <a:r>
              <a:rPr lang="ru-RU" dirty="0" err="1"/>
              <a:t>Admin</a:t>
            </a:r>
            <a:r>
              <a:rPr lang="ru-RU" dirty="0"/>
              <a:t>) по определенным, ограниченным.</a:t>
            </a:r>
          </a:p>
        </p:txBody>
      </p:sp>
      <p:pic>
        <p:nvPicPr>
          <p:cNvPr id="4102" name="Picture 6" descr="How Pencil emoji looks on Apple.">
            <a:extLst>
              <a:ext uri="{FF2B5EF4-FFF2-40B4-BE49-F238E27FC236}">
                <a16:creationId xmlns:a16="http://schemas.microsoft.com/office/drawing/2014/main" id="{ACCB36D9-6191-309F-788C-CE04C68D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743254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ow Pencil emoji looks on Apple.">
            <a:extLst>
              <a:ext uri="{FF2B5EF4-FFF2-40B4-BE49-F238E27FC236}">
                <a16:creationId xmlns:a16="http://schemas.microsoft.com/office/drawing/2014/main" id="{9F4782A3-6EE2-B519-C0FA-2CCE855DF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2901494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ow Pencil emoji looks on Apple.">
            <a:extLst>
              <a:ext uri="{FF2B5EF4-FFF2-40B4-BE49-F238E27FC236}">
                <a16:creationId xmlns:a16="http://schemas.microsoft.com/office/drawing/2014/main" id="{76361B56-6429-7F0F-E69D-77DFFBADE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4364415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1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Изображение пина-истории">
            <a:extLst>
              <a:ext uri="{FF2B5EF4-FFF2-40B4-BE49-F238E27FC236}">
                <a16:creationId xmlns:a16="http://schemas.microsoft.com/office/drawing/2014/main" id="{519C1959-1DA5-D6BD-CDE9-EE5204869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4" t="21564" r="12074" b="19416"/>
          <a:stretch>
            <a:fillRect/>
          </a:stretch>
        </p:blipFill>
        <p:spPr bwMode="auto">
          <a:xfrm>
            <a:off x="7975600" y="1184236"/>
            <a:ext cx="3830320" cy="28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D7E40-2FED-4CBF-8DCD-41EDA1563933}"/>
              </a:ext>
            </a:extLst>
          </p:cNvPr>
          <p:cNvSpPr txBox="1"/>
          <p:nvPr/>
        </p:nvSpPr>
        <p:spPr>
          <a:xfrm>
            <a:off x="944880" y="319890"/>
            <a:ext cx="10302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1200"/>
              </a:spcAft>
            </a:pPr>
            <a:r>
              <a:rPr lang="ru-RU" sz="3600" dirty="0">
                <a:latin typeface="+mj-lt"/>
                <a:ea typeface="+mj-ea"/>
                <a:cs typeface="+mj-cs"/>
              </a:rPr>
              <a:t>Архитектурное решение и маршрутизация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38704-6434-E2E7-8B06-063CC764175F}"/>
              </a:ext>
            </a:extLst>
          </p:cNvPr>
          <p:cNvSpPr txBox="1"/>
          <p:nvPr/>
        </p:nvSpPr>
        <p:spPr>
          <a:xfrm>
            <a:off x="1386840" y="1331556"/>
            <a:ext cx="9621520" cy="488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ru-RU" sz="2000" dirty="0"/>
              <a:t>L3-ядро: Маршрутизация между VLAN выполняется на коммутаторах агрегации (SVI).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ru-RU" sz="2000" dirty="0"/>
              <a:t>Высокая доступность (HA):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Два коммутатора ядра в стеке/MLAG.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Агрегация каналов (LACP) между всеми уровнями сети.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ru-RU" sz="2000" dirty="0"/>
              <a:t>Динамическая маршрутизация: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Протокол OSPF для автоматического перестроения путей при сбоях и простоты масштабирования.</a:t>
            </a:r>
          </a:p>
          <a:p>
            <a:pPr algn="l">
              <a:spcBef>
                <a:spcPts val="450"/>
              </a:spcBef>
              <a:spcAft>
                <a:spcPts val="600"/>
              </a:spcAft>
            </a:pPr>
            <a:r>
              <a:rPr lang="ru-RU" sz="2000" dirty="0"/>
              <a:t>Граница сети:</a:t>
            </a:r>
          </a:p>
          <a:p>
            <a:pPr marL="742950" lvl="1" indent="-285750" algn="l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Высокопроизводительный маршрутизатор/МСЭ.</a:t>
            </a:r>
          </a:p>
          <a:p>
            <a:pPr marL="742950" lvl="1" indent="-285750"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dirty="0"/>
              <a:t>При двух ISP — используется BGP для подключения к провайдерам.</a:t>
            </a:r>
          </a:p>
        </p:txBody>
      </p:sp>
      <p:pic>
        <p:nvPicPr>
          <p:cNvPr id="12" name="Picture 6" descr="How Pencil emoji looks on Apple.">
            <a:extLst>
              <a:ext uri="{FF2B5EF4-FFF2-40B4-BE49-F238E27FC236}">
                <a16:creationId xmlns:a16="http://schemas.microsoft.com/office/drawing/2014/main" id="{5314F1A0-6857-6582-B868-1225F916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1184236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ow Pencil emoji looks on Apple.">
            <a:extLst>
              <a:ext uri="{FF2B5EF4-FFF2-40B4-BE49-F238E27FC236}">
                <a16:creationId xmlns:a16="http://schemas.microsoft.com/office/drawing/2014/main" id="{815BB42B-54AB-5D88-5354-BCAC774E8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2037676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How Pencil emoji looks on Apple.">
            <a:extLst>
              <a:ext uri="{FF2B5EF4-FFF2-40B4-BE49-F238E27FC236}">
                <a16:creationId xmlns:a16="http://schemas.microsoft.com/office/drawing/2014/main" id="{BB9CDE43-B9D6-321F-913F-BD30335A1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3484286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How Pencil emoji looks on Apple.">
            <a:extLst>
              <a:ext uri="{FF2B5EF4-FFF2-40B4-BE49-F238E27FC236}">
                <a16:creationId xmlns:a16="http://schemas.microsoft.com/office/drawing/2014/main" id="{82D32863-D366-62B3-75DD-7CC3172D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" y="4783576"/>
            <a:ext cx="294640" cy="29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29B6E52-281F-9EDE-2778-0E33615C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79" y="3990173"/>
            <a:ext cx="2386642" cy="258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7B198-E9CE-8223-F386-4557CBC9EA2D}"/>
              </a:ext>
            </a:extLst>
          </p:cNvPr>
          <p:cNvSpPr txBox="1"/>
          <p:nvPr/>
        </p:nvSpPr>
        <p:spPr>
          <a:xfrm>
            <a:off x="2316480" y="864329"/>
            <a:ext cx="755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sz="3600" dirty="0">
                <a:latin typeface="+mj-lt"/>
                <a:ea typeface="+mj-ea"/>
                <a:cs typeface="+mj-cs"/>
              </a:rPr>
              <a:t>Безопасность и сегментация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347BA-71BA-559E-EB91-136B03E13866}"/>
              </a:ext>
            </a:extLst>
          </p:cNvPr>
          <p:cNvSpPr txBox="1"/>
          <p:nvPr/>
        </p:nvSpPr>
        <p:spPr>
          <a:xfrm>
            <a:off x="6502400" y="1930367"/>
            <a:ext cx="5323840" cy="287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450"/>
              </a:spcBef>
              <a:spcAft>
                <a:spcPts val="1200"/>
              </a:spcAft>
            </a:pPr>
            <a:r>
              <a:rPr lang="ru-RU" sz="2400" b="1" dirty="0"/>
              <a:t>Гарантированная изоляция клиентов:</a:t>
            </a:r>
          </a:p>
          <a:p>
            <a:pPr marL="742950" lvl="1" indent="-28575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Private VLAN и Client </a:t>
            </a:r>
            <a:r>
              <a:rPr lang="ru-RU" sz="2400" dirty="0" err="1"/>
              <a:t>Isolation</a:t>
            </a:r>
            <a:r>
              <a:rPr lang="ru-RU" sz="2400" dirty="0"/>
              <a:t> на точках доступа для блокировки L2/L3 трафика между фрилансерами.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E56E2B-271C-1CA0-D34D-605963C7B5A1}"/>
              </a:ext>
            </a:extLst>
          </p:cNvPr>
          <p:cNvSpPr txBox="1"/>
          <p:nvPr/>
        </p:nvSpPr>
        <p:spPr>
          <a:xfrm>
            <a:off x="589280" y="1930367"/>
            <a:ext cx="5323840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ru-RU" sz="2400" b="1" dirty="0"/>
              <a:t>Контроль доступа:</a:t>
            </a:r>
          </a:p>
          <a:p>
            <a:pPr marL="742950" lvl="1" indent="-285750"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Принцип наименьших привилегий.</a:t>
            </a:r>
          </a:p>
          <a:p>
            <a:pPr marL="742950" lvl="1" indent="-285750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ACL на SVI и МСЭ для фильтрации межсетевого трафика.</a:t>
            </a:r>
          </a:p>
        </p:txBody>
      </p:sp>
      <p:pic>
        <p:nvPicPr>
          <p:cNvPr id="10" name="Picture 4" descr="How Blossom emoji looks on Apple.">
            <a:extLst>
              <a:ext uri="{FF2B5EF4-FFF2-40B4-BE49-F238E27FC236}">
                <a16:creationId xmlns:a16="http://schemas.microsoft.com/office/drawing/2014/main" id="{394789E2-79F9-A376-744D-61397AAA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521" y="1980796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ow Blossom emoji looks on Apple.">
            <a:extLst>
              <a:ext uri="{FF2B5EF4-FFF2-40B4-BE49-F238E27FC236}">
                <a16:creationId xmlns:a16="http://schemas.microsoft.com/office/drawing/2014/main" id="{008E45CD-3B48-3D7B-3C22-8F34E6C53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61" y="1830610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0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842F4AC-60A5-4C9B-E04C-9938EA07B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633" y="1470603"/>
            <a:ext cx="3262734" cy="27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8FCE2-C9B0-7F08-E6BA-9DED8045630A}"/>
              </a:ext>
            </a:extLst>
          </p:cNvPr>
          <p:cNvSpPr txBox="1"/>
          <p:nvPr/>
        </p:nvSpPr>
        <p:spPr>
          <a:xfrm>
            <a:off x="2113280" y="436007"/>
            <a:ext cx="7965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 </a:t>
            </a:r>
            <a:r>
              <a:rPr lang="ru-RU" sz="3600" dirty="0">
                <a:latin typeface="+mj-lt"/>
                <a:ea typeface="+mj-ea"/>
                <a:cs typeface="+mj-cs"/>
              </a:rPr>
              <a:t>Беспроводная сеть и аутентификация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D46F1A-8902-C010-31C1-3186CF344A0B}"/>
              </a:ext>
            </a:extLst>
          </p:cNvPr>
          <p:cNvSpPr txBox="1"/>
          <p:nvPr/>
        </p:nvSpPr>
        <p:spPr>
          <a:xfrm>
            <a:off x="1163320" y="1495364"/>
            <a:ext cx="3032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Беспроводная сеть: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9D898-5D29-50DD-0842-D9031D9A64E9}"/>
              </a:ext>
            </a:extLst>
          </p:cNvPr>
          <p:cNvSpPr txBox="1"/>
          <p:nvPr/>
        </p:nvSpPr>
        <p:spPr>
          <a:xfrm>
            <a:off x="7885277" y="1495364"/>
            <a:ext cx="26292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Аутентификация: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2A1F1-5B99-F93F-190A-94954399FF1C}"/>
              </a:ext>
            </a:extLst>
          </p:cNvPr>
          <p:cNvSpPr txBox="1"/>
          <p:nvPr/>
        </p:nvSpPr>
        <p:spPr>
          <a:xfrm>
            <a:off x="1163320" y="4163222"/>
            <a:ext cx="332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Производительность: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DCDE9-71F8-A95B-22A2-9121843A442D}"/>
              </a:ext>
            </a:extLst>
          </p:cNvPr>
          <p:cNvSpPr txBox="1"/>
          <p:nvPr/>
        </p:nvSpPr>
        <p:spPr>
          <a:xfrm>
            <a:off x="8046721" y="4163222"/>
            <a:ext cx="2306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Доступность: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FDB658-A916-1C7F-A135-8AA372441FFD}"/>
              </a:ext>
            </a:extLst>
          </p:cNvPr>
          <p:cNvSpPr txBox="1"/>
          <p:nvPr/>
        </p:nvSpPr>
        <p:spPr>
          <a:xfrm>
            <a:off x="640080" y="2136750"/>
            <a:ext cx="3657600" cy="107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F1115"/>
                </a:solidFill>
                <a:latin typeface="quote-cjk-patch"/>
              </a:rPr>
              <a:t>  </a:t>
            </a:r>
            <a:r>
              <a:rPr lang="ru-RU" sz="2000" dirty="0" err="1"/>
              <a:t>Wi</a:t>
            </a:r>
            <a:r>
              <a:rPr lang="ru-RU" sz="2000" dirty="0"/>
              <a:t>-Fi 6 (802.11ax).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Архитектура "AP-</a:t>
            </a:r>
            <a:r>
              <a:rPr lang="ru-RU" sz="2000" dirty="0" err="1"/>
              <a:t>ready</a:t>
            </a:r>
            <a:r>
              <a:rPr lang="ru-RU" sz="2000" dirty="0"/>
              <a:t>" для будущего перехода на </a:t>
            </a:r>
            <a:r>
              <a:rPr lang="ru-RU" sz="2000" dirty="0" err="1"/>
              <a:t>Wi</a:t>
            </a:r>
            <a:r>
              <a:rPr lang="ru-RU" sz="2000" dirty="0"/>
              <a:t>-Fi 7.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2C522D-F1BB-1E64-C5B4-C11111246807}"/>
              </a:ext>
            </a:extLst>
          </p:cNvPr>
          <p:cNvSpPr txBox="1"/>
          <p:nvPr/>
        </p:nvSpPr>
        <p:spPr>
          <a:xfrm>
            <a:off x="7371080" y="2136751"/>
            <a:ext cx="4282440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Персонал: </a:t>
            </a:r>
            <a:r>
              <a:rPr lang="en-US" sz="2000" dirty="0"/>
              <a:t>WPA3-Enterprise (802.1X) </a:t>
            </a:r>
            <a:r>
              <a:rPr lang="ru-RU" sz="2000" dirty="0"/>
              <a:t>с </a:t>
            </a:r>
            <a:r>
              <a:rPr lang="en-US" sz="2000" dirty="0"/>
              <a:t>RADIUS</a:t>
            </a:r>
            <a:r>
              <a:rPr lang="ru-RU" sz="2000" dirty="0"/>
              <a:t>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Фрилансеры: </a:t>
            </a:r>
            <a:r>
              <a:rPr lang="en-US" sz="2000" dirty="0"/>
              <a:t>Captive Portal </a:t>
            </a:r>
            <a:r>
              <a:rPr lang="ru-RU" sz="2000" dirty="0"/>
              <a:t>с авторизацией через соцсети</a:t>
            </a:r>
            <a:r>
              <a:rPr lang="en-US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58881A-4A36-E268-8EC7-E941F8DD4F0B}"/>
              </a:ext>
            </a:extLst>
          </p:cNvPr>
          <p:cNvSpPr txBox="1"/>
          <p:nvPr/>
        </p:nvSpPr>
        <p:spPr>
          <a:xfrm>
            <a:off x="640080" y="4624887"/>
            <a:ext cx="5201920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Интернет: 1 Гбит/с основной + резервный 200-500 Мбит/с.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Внутренняя магистраль: 10 Гбит/с между коммутаторами. Multi-</a:t>
            </a:r>
            <a:r>
              <a:rPr lang="ru-RU" sz="2000" dirty="0" err="1"/>
              <a:t>Gig</a:t>
            </a:r>
            <a:r>
              <a:rPr lang="ru-RU" sz="2000" dirty="0"/>
              <a:t> (2.5/5 Гбит/с) для точек доступа</a:t>
            </a: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F77A3-D516-A159-6D37-76FFA0C4371C}"/>
              </a:ext>
            </a:extLst>
          </p:cNvPr>
          <p:cNvSpPr txBox="1"/>
          <p:nvPr/>
        </p:nvSpPr>
        <p:spPr>
          <a:xfrm>
            <a:off x="6837682" y="4624887"/>
            <a:ext cx="4815838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Цель: &gt; 99.9% для ключевых элементов.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Меры: Резервирование ISP, оборудования, каналов, ИБП.</a:t>
            </a:r>
          </a:p>
        </p:txBody>
      </p:sp>
      <p:pic>
        <p:nvPicPr>
          <p:cNvPr id="22" name="Picture 4" descr="How Blossom emoji looks on Apple.">
            <a:extLst>
              <a:ext uri="{FF2B5EF4-FFF2-40B4-BE49-F238E27FC236}">
                <a16:creationId xmlns:a16="http://schemas.microsoft.com/office/drawing/2014/main" id="{D69A077D-F061-8EB5-2A2A-0F42AC7E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080" y="1405153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How Blossom emoji looks on Apple.">
            <a:extLst>
              <a:ext uri="{FF2B5EF4-FFF2-40B4-BE49-F238E27FC236}">
                <a16:creationId xmlns:a16="http://schemas.microsoft.com/office/drawing/2014/main" id="{7FFAD982-7860-B916-4728-EFC67FF65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1353004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How Blossom emoji looks on Apple.">
            <a:extLst>
              <a:ext uri="{FF2B5EF4-FFF2-40B4-BE49-F238E27FC236}">
                <a16:creationId xmlns:a16="http://schemas.microsoft.com/office/drawing/2014/main" id="{7A5FBF2D-2A0C-F263-5425-20FC2C64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" y="4045623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How Blossom emoji looks on Apple.">
            <a:extLst>
              <a:ext uri="{FF2B5EF4-FFF2-40B4-BE49-F238E27FC236}">
                <a16:creationId xmlns:a16="http://schemas.microsoft.com/office/drawing/2014/main" id="{00237BDC-728E-2867-A835-943F65B3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641" y="4011908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00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78F0C3-8A3E-98AA-F937-5D6F9FEDC8F5}"/>
              </a:ext>
            </a:extLst>
          </p:cNvPr>
          <p:cNvSpPr txBox="1"/>
          <p:nvPr/>
        </p:nvSpPr>
        <p:spPr>
          <a:xfrm>
            <a:off x="3048000" y="555243"/>
            <a:ext cx="6096000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5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sz="3600" dirty="0">
                <a:latin typeface="+mj-lt"/>
                <a:ea typeface="+mj-ea"/>
                <a:cs typeface="+mj-cs"/>
              </a:rPr>
              <a:t>Требования к оборудованию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92723-68E4-3E5B-4FE3-FE52AAC0A986}"/>
              </a:ext>
            </a:extLst>
          </p:cNvPr>
          <p:cNvSpPr txBox="1"/>
          <p:nvPr/>
        </p:nvSpPr>
        <p:spPr>
          <a:xfrm>
            <a:off x="1005840" y="1402080"/>
            <a:ext cx="336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Коммутаторы доступа: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6780A-62E6-08EF-8B12-13BD4A3689FF}"/>
              </a:ext>
            </a:extLst>
          </p:cNvPr>
          <p:cNvSpPr txBox="1"/>
          <p:nvPr/>
        </p:nvSpPr>
        <p:spPr>
          <a:xfrm>
            <a:off x="863600" y="3925054"/>
            <a:ext cx="440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Коммутаторы агрегации/ядра: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5D2C84-F827-5C88-5B81-8193267B431E}"/>
              </a:ext>
            </a:extLst>
          </p:cNvPr>
          <p:cNvSpPr txBox="1"/>
          <p:nvPr/>
        </p:nvSpPr>
        <p:spPr>
          <a:xfrm>
            <a:off x="7706360" y="1388958"/>
            <a:ext cx="336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Маршрутизатор/МСЭ: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FBD08-F6A1-A2D9-CFB3-FC4281F8ABF8}"/>
              </a:ext>
            </a:extLst>
          </p:cNvPr>
          <p:cNvSpPr txBox="1"/>
          <p:nvPr/>
        </p:nvSpPr>
        <p:spPr>
          <a:xfrm>
            <a:off x="7904480" y="3925054"/>
            <a:ext cx="233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Точки доступа: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A9612-1A23-40F9-A090-C65521FF76C9}"/>
              </a:ext>
            </a:extLst>
          </p:cNvPr>
          <p:cNvSpPr txBox="1"/>
          <p:nvPr/>
        </p:nvSpPr>
        <p:spPr>
          <a:xfrm>
            <a:off x="731520" y="1988402"/>
            <a:ext cx="4836160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48+ портов Gigabit, </a:t>
            </a:r>
            <a:r>
              <a:rPr lang="ru-RU" sz="2000" dirty="0" err="1"/>
              <a:t>PoE</a:t>
            </a:r>
            <a:r>
              <a:rPr lang="ru-RU" sz="2000" dirty="0"/>
              <a:t>+ (бюджет ~800-1000 Вт).</a:t>
            </a:r>
          </a:p>
          <a:p>
            <a:pPr indent="-285750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4+ порта 10G SFP+ для </a:t>
            </a:r>
            <a:r>
              <a:rPr lang="ru-RU" sz="2000" dirty="0" err="1"/>
              <a:t>аплинков</a:t>
            </a:r>
            <a:r>
              <a:rPr lang="ru-RU" sz="2000" dirty="0"/>
              <a:t>. Управляемость, поддержка VLAN.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D18D9-0A2B-0FC8-F023-BCED16B28670}"/>
              </a:ext>
            </a:extLst>
          </p:cNvPr>
          <p:cNvSpPr txBox="1"/>
          <p:nvPr/>
        </p:nvSpPr>
        <p:spPr>
          <a:xfrm>
            <a:off x="731520" y="4506400"/>
            <a:ext cx="4409440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Высокая пропускная способность (&gt;640 Гбит/с).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Порты 10/25G SFP+. Аппаратная L3-маршрутизация (OSPF), </a:t>
            </a:r>
            <a:r>
              <a:rPr lang="ru-RU" sz="2000" dirty="0" err="1"/>
              <a:t>stacking</a:t>
            </a:r>
            <a:r>
              <a:rPr lang="ru-RU" sz="20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1BFA5-760F-26CE-70DA-10C6B4081E3D}"/>
              </a:ext>
            </a:extLst>
          </p:cNvPr>
          <p:cNvSpPr txBox="1"/>
          <p:nvPr/>
        </p:nvSpPr>
        <p:spPr>
          <a:xfrm>
            <a:off x="6573520" y="1860783"/>
            <a:ext cx="5232400" cy="175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Пропускная способность &gt; 2-3 Гбит/с </a:t>
            </a:r>
            <a:r>
              <a:rPr lang="ru-RU" sz="2000" dirty="0" err="1"/>
              <a:t>с</a:t>
            </a:r>
            <a:r>
              <a:rPr lang="ru-RU" sz="2000" dirty="0"/>
              <a:t> включенным </a:t>
            </a:r>
            <a:r>
              <a:rPr lang="en-US" sz="2000" dirty="0"/>
              <a:t>IPS.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Поддержка 8+ зон безопасности, </a:t>
            </a:r>
            <a:r>
              <a:rPr lang="en-US" sz="2000" dirty="0"/>
              <a:t>BGP, VPN (IPsec/SSL), Captive Portal.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Режим </a:t>
            </a:r>
            <a:r>
              <a:rPr lang="en-US" sz="2000" dirty="0"/>
              <a:t>High Availability (Active-Standby).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D18C2D-8E92-9850-67F4-A46DD7E321EE}"/>
              </a:ext>
            </a:extLst>
          </p:cNvPr>
          <p:cNvSpPr txBox="1"/>
          <p:nvPr/>
        </p:nvSpPr>
        <p:spPr>
          <a:xfrm>
            <a:off x="6700520" y="4386719"/>
            <a:ext cx="4744720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</a:t>
            </a:r>
            <a:r>
              <a:rPr lang="en-US" sz="2000" dirty="0"/>
              <a:t>Wi-Fi 6 / Wi-Fi 6E. </a:t>
            </a:r>
            <a:r>
              <a:rPr lang="ru-RU" sz="2000" dirty="0"/>
              <a:t>Бесшовный роуминг (802.11</a:t>
            </a:r>
            <a:r>
              <a:rPr lang="en-US" sz="2000" dirty="0"/>
              <a:t>k/v/r).</a:t>
            </a:r>
          </a:p>
          <a:p>
            <a:pPr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 Поддержка </a:t>
            </a:r>
            <a:r>
              <a:rPr lang="en-US" sz="2000" dirty="0"/>
              <a:t>WPA3-Enterprise, Client Isolation, </a:t>
            </a:r>
            <a:r>
              <a:rPr lang="ru-RU" sz="2000" dirty="0"/>
              <a:t>централизованное управление.</a:t>
            </a:r>
          </a:p>
        </p:txBody>
      </p:sp>
      <p:pic>
        <p:nvPicPr>
          <p:cNvPr id="8196" name="Picture 4" descr="How Blossom emoji looks on Apple.">
            <a:extLst>
              <a:ext uri="{FF2B5EF4-FFF2-40B4-BE49-F238E27FC236}">
                <a16:creationId xmlns:a16="http://schemas.microsoft.com/office/drawing/2014/main" id="{3263E618-419D-BCE0-AA3F-18EB78B45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1363250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ow Blossom emoji looks on Apple.">
            <a:extLst>
              <a:ext uri="{FF2B5EF4-FFF2-40B4-BE49-F238E27FC236}">
                <a16:creationId xmlns:a16="http://schemas.microsoft.com/office/drawing/2014/main" id="{16234CB1-D9E9-B96D-C01F-292F1934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420" y="3825364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How Blossom emoji looks on Apple.">
            <a:extLst>
              <a:ext uri="{FF2B5EF4-FFF2-40B4-BE49-F238E27FC236}">
                <a16:creationId xmlns:a16="http://schemas.microsoft.com/office/drawing/2014/main" id="{068DC088-5289-AF0D-C490-FE13573B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3825364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How Blossom emoji looks on Apple.">
            <a:extLst>
              <a:ext uri="{FF2B5EF4-FFF2-40B4-BE49-F238E27FC236}">
                <a16:creationId xmlns:a16="http://schemas.microsoft.com/office/drawing/2014/main" id="{3F6DB2DD-7F47-6201-FC11-7850D623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" y="1282459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686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81F5A62-9718-67DE-5686-74E10BE947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" t="36741"/>
          <a:stretch>
            <a:fillRect/>
          </a:stretch>
        </p:blipFill>
        <p:spPr bwMode="auto">
          <a:xfrm>
            <a:off x="9408160" y="5028000"/>
            <a:ext cx="2783840" cy="18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B3634-04D9-1375-632A-C7A14E571341}"/>
              </a:ext>
            </a:extLst>
          </p:cNvPr>
          <p:cNvSpPr txBox="1"/>
          <p:nvPr/>
        </p:nvSpPr>
        <p:spPr>
          <a:xfrm>
            <a:off x="2976880" y="529050"/>
            <a:ext cx="6096000" cy="44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5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ru-RU" sz="3600" dirty="0">
                <a:latin typeface="+mj-lt"/>
                <a:ea typeface="+mj-ea"/>
                <a:cs typeface="+mj-cs"/>
              </a:rPr>
              <a:t>Политика безопасности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23AF3-5DB3-8AB3-1258-2E40FE96169C}"/>
              </a:ext>
            </a:extLst>
          </p:cNvPr>
          <p:cNvSpPr txBox="1"/>
          <p:nvPr/>
        </p:nvSpPr>
        <p:spPr>
          <a:xfrm>
            <a:off x="1351280" y="1510625"/>
            <a:ext cx="103835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ru-RU" sz="2000" dirty="0"/>
              <a:t>Правила МСЭ:</a:t>
            </a:r>
          </a:p>
          <a:p>
            <a:pPr lvl="1" algn="l">
              <a:spcBef>
                <a:spcPts val="300"/>
              </a:spcBef>
              <a:spcAft>
                <a:spcPts val="1200"/>
              </a:spcAft>
            </a:pPr>
            <a:r>
              <a:rPr lang="ru-RU" sz="2000" dirty="0"/>
              <a:t>Фрилансеры (VLAN 100): Только Интернет (80, 443) и принтеры. Запрет доступа к другим VLAN.</a:t>
            </a:r>
          </a:p>
          <a:p>
            <a:pPr lvl="1" algn="l">
              <a:spcBef>
                <a:spcPts val="450"/>
              </a:spcBef>
              <a:spcAft>
                <a:spcPts val="1200"/>
              </a:spcAft>
            </a:pPr>
            <a:r>
              <a:rPr lang="ru-RU" sz="2000" dirty="0"/>
              <a:t>Администрация (VLAN 20): Полный доступ ко всем внутренним ресурсам и Интернету.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ru-RU" sz="2000" dirty="0"/>
              <a:t>Контентная фильтрация и антивирус на границе.</a:t>
            </a:r>
          </a:p>
          <a:p>
            <a:pPr algn="l">
              <a:spcBef>
                <a:spcPts val="450"/>
              </a:spcBef>
              <a:spcAft>
                <a:spcPts val="1200"/>
              </a:spcAft>
            </a:pPr>
            <a:r>
              <a:rPr lang="ru-RU" sz="2000" dirty="0"/>
              <a:t>Безопасный удаленный доступ: VPN с двухфакторной аутентификацией для сотрудников.</a:t>
            </a:r>
          </a:p>
        </p:txBody>
      </p:sp>
      <p:pic>
        <p:nvPicPr>
          <p:cNvPr id="9" name="Picture 4" descr="How Blossom emoji looks on Apple.">
            <a:extLst>
              <a:ext uri="{FF2B5EF4-FFF2-40B4-BE49-F238E27FC236}">
                <a16:creationId xmlns:a16="http://schemas.microsoft.com/office/drawing/2014/main" id="{4C85E1D6-2037-6180-6119-662BB664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469985"/>
            <a:ext cx="383382" cy="3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ow Blossom emoji looks on Apple.">
            <a:extLst>
              <a:ext uri="{FF2B5EF4-FFF2-40B4-BE49-F238E27FC236}">
                <a16:creationId xmlns:a16="http://schemas.microsoft.com/office/drawing/2014/main" id="{C07E4A9A-8C2A-EC99-7DDF-76EA7F25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522305"/>
            <a:ext cx="383382" cy="3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ow Blossom emoji looks on Apple.">
            <a:extLst>
              <a:ext uri="{FF2B5EF4-FFF2-40B4-BE49-F238E27FC236}">
                <a16:creationId xmlns:a16="http://schemas.microsoft.com/office/drawing/2014/main" id="{8E777D5C-B56F-51F9-16EF-8138977F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4178458"/>
            <a:ext cx="383382" cy="38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8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571</Words>
  <Application>Microsoft Office PowerPoint</Application>
  <PresentationFormat>Широкоэкранный</PresentationFormat>
  <Paragraphs>73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quote-cjk-patch</vt:lpstr>
      <vt:lpstr>Тема Office</vt:lpstr>
      <vt:lpstr>КОВОРКИНГА ДЛЯ ФРИЛАНСЕРОВ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holly mars</dc:creator>
  <cp:lastModifiedBy>holly mars</cp:lastModifiedBy>
  <cp:revision>3</cp:revision>
  <dcterms:created xsi:type="dcterms:W3CDTF">2025-10-12T15:38:04Z</dcterms:created>
  <dcterms:modified xsi:type="dcterms:W3CDTF">2025-10-12T18:26:27Z</dcterms:modified>
</cp:coreProperties>
</file>