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Boston housing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5181600"/>
            <a:ext cx="5943600" cy="1219200"/>
          </a:xfrm>
        </p:spPr>
        <p:txBody>
          <a:bodyPr/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By 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Amrita Rath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Building our Model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1" dirty="0" smtClean="0">
                <a:solidFill>
                  <a:srgbClr val="7030A0"/>
                </a:solidFill>
              </a:rPr>
              <a:t>Model.1</a:t>
            </a:r>
            <a:r>
              <a:rPr lang="en-US" sz="1800" i="1" dirty="0" smtClean="0">
                <a:solidFill>
                  <a:srgbClr val="7030A0"/>
                </a:solidFill>
              </a:rPr>
              <a:t>=lm(MEDV~CRIM+ZN+INDUS+CHAS+NOX+RM+AGE+DIS+RAD+TAX+PTRATIO+B+LSTAT,data = Housing)</a:t>
            </a:r>
          </a:p>
          <a:p>
            <a:r>
              <a:rPr lang="en-US" sz="1800" i="1" dirty="0" smtClean="0">
                <a:solidFill>
                  <a:srgbClr val="7030A0"/>
                </a:solidFill>
              </a:rPr>
              <a:t>summary(Model.1)</a:t>
            </a:r>
          </a:p>
          <a:p>
            <a:r>
              <a:rPr lang="en-US" sz="1800" i="1" dirty="0" err="1" smtClean="0">
                <a:solidFill>
                  <a:srgbClr val="7030A0"/>
                </a:solidFill>
              </a:rPr>
              <a:t>vif</a:t>
            </a:r>
            <a:r>
              <a:rPr lang="en-US" sz="1800" i="1" dirty="0" smtClean="0">
                <a:solidFill>
                  <a:srgbClr val="7030A0"/>
                </a:solidFill>
              </a:rPr>
              <a:t>(lm(MEDV~CRIM+ZN+INDUS+CHAS+NOX+RM+AGE+DIS+RAD+TAX+PTRATIO+B+LSTAT,data = Housing))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09800"/>
            <a:ext cx="48863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6248400" y="4040188"/>
            <a:ext cx="762000" cy="74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6172200" y="4648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6781800" y="6248400"/>
            <a:ext cx="60960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21336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#have removed </a:t>
            </a:r>
            <a:r>
              <a:rPr lang="en-US" sz="1800" u="sng" dirty="0" smtClean="0"/>
              <a:t>INDUS , AGE </a:t>
            </a:r>
            <a:r>
              <a:rPr lang="en-US" sz="1800" dirty="0" smtClean="0"/>
              <a:t>parameters by considering the p-values</a:t>
            </a:r>
          </a:p>
          <a:p>
            <a:r>
              <a:rPr lang="en-US" sz="1800" b="1" i="1" dirty="0" smtClean="0">
                <a:solidFill>
                  <a:srgbClr val="7030A0"/>
                </a:solidFill>
              </a:rPr>
              <a:t>Model.2</a:t>
            </a:r>
            <a:r>
              <a:rPr lang="en-US" sz="1800" i="1" dirty="0" smtClean="0">
                <a:solidFill>
                  <a:srgbClr val="7030A0"/>
                </a:solidFill>
              </a:rPr>
              <a:t>=lm(</a:t>
            </a:r>
            <a:r>
              <a:rPr lang="en-US" sz="1800" i="1" dirty="0" err="1" smtClean="0">
                <a:solidFill>
                  <a:srgbClr val="7030A0"/>
                </a:solidFill>
              </a:rPr>
              <a:t>MEDV~CRIM+ZN+CHAS+RM+B+LSTAT+NOX+DIS+PTRATIO+RAD+TAX,data</a:t>
            </a:r>
            <a:r>
              <a:rPr lang="en-US" sz="1800" i="1" dirty="0" smtClean="0">
                <a:solidFill>
                  <a:srgbClr val="7030A0"/>
                </a:solidFill>
              </a:rPr>
              <a:t> = Housing)</a:t>
            </a:r>
          </a:p>
          <a:p>
            <a:r>
              <a:rPr lang="en-US" sz="1800" i="1" dirty="0" smtClean="0">
                <a:solidFill>
                  <a:srgbClr val="7030A0"/>
                </a:solidFill>
              </a:rPr>
              <a:t>summary(Model.2)</a:t>
            </a:r>
          </a:p>
          <a:p>
            <a:r>
              <a:rPr lang="en-US" sz="1800" i="1" dirty="0" err="1" smtClean="0">
                <a:solidFill>
                  <a:srgbClr val="7030A0"/>
                </a:solidFill>
              </a:rPr>
              <a:t>vif</a:t>
            </a:r>
            <a:r>
              <a:rPr lang="en-US" sz="1800" i="1" dirty="0" smtClean="0">
                <a:solidFill>
                  <a:srgbClr val="7030A0"/>
                </a:solidFill>
              </a:rPr>
              <a:t>(lm(</a:t>
            </a:r>
            <a:r>
              <a:rPr lang="en-US" sz="1800" i="1" dirty="0" err="1" smtClean="0">
                <a:solidFill>
                  <a:srgbClr val="7030A0"/>
                </a:solidFill>
              </a:rPr>
              <a:t>MEDV~CRIM+ZN+CHAS+RM+B+LSTAT+NOX+DIS+PTRATIO+RAD+TAX,data</a:t>
            </a:r>
            <a:r>
              <a:rPr lang="en-US" sz="1800" i="1" dirty="0" smtClean="0">
                <a:solidFill>
                  <a:srgbClr val="7030A0"/>
                </a:solidFill>
              </a:rPr>
              <a:t> = Housing))</a:t>
            </a:r>
            <a:endParaRPr lang="en-US" sz="1800" i="1" dirty="0">
              <a:solidFill>
                <a:srgbClr val="7030A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5562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10800000" flipV="1">
            <a:off x="6324600" y="6096000"/>
            <a:ext cx="914400" cy="762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2057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#have further removed </a:t>
            </a:r>
            <a:r>
              <a:rPr lang="en-US" sz="1800" u="sng" dirty="0" smtClean="0"/>
              <a:t>ZN, RAD &amp; TAX</a:t>
            </a:r>
          </a:p>
          <a:p>
            <a:r>
              <a:rPr lang="en-US" sz="1800" b="1" i="1" dirty="0" smtClean="0">
                <a:solidFill>
                  <a:srgbClr val="7030A0"/>
                </a:solidFill>
              </a:rPr>
              <a:t>Model.3</a:t>
            </a:r>
            <a:r>
              <a:rPr lang="en-US" sz="1800" i="1" dirty="0" smtClean="0">
                <a:solidFill>
                  <a:srgbClr val="7030A0"/>
                </a:solidFill>
              </a:rPr>
              <a:t>=(lm(</a:t>
            </a:r>
            <a:r>
              <a:rPr lang="en-US" sz="1800" i="1" dirty="0" err="1" smtClean="0">
                <a:solidFill>
                  <a:srgbClr val="7030A0"/>
                </a:solidFill>
              </a:rPr>
              <a:t>MEDV~CRIM+CHAS+RM+B+LSTAT+DIS+NOX+PTRATIO,data</a:t>
            </a:r>
            <a:r>
              <a:rPr lang="en-US" sz="1800" i="1" dirty="0" smtClean="0">
                <a:solidFill>
                  <a:srgbClr val="7030A0"/>
                </a:solidFill>
              </a:rPr>
              <a:t> = Housing))</a:t>
            </a:r>
          </a:p>
          <a:p>
            <a:r>
              <a:rPr lang="en-US" sz="1800" i="1" dirty="0" smtClean="0">
                <a:solidFill>
                  <a:srgbClr val="7030A0"/>
                </a:solidFill>
              </a:rPr>
              <a:t>summary(Model.3)</a:t>
            </a:r>
          </a:p>
          <a:p>
            <a:r>
              <a:rPr lang="en-US" sz="1800" i="1" dirty="0" err="1" smtClean="0">
                <a:solidFill>
                  <a:srgbClr val="7030A0"/>
                </a:solidFill>
              </a:rPr>
              <a:t>vif</a:t>
            </a:r>
            <a:r>
              <a:rPr lang="en-US" sz="1800" i="1" dirty="0" smtClean="0">
                <a:solidFill>
                  <a:srgbClr val="7030A0"/>
                </a:solidFill>
              </a:rPr>
              <a:t>(lm(</a:t>
            </a:r>
            <a:r>
              <a:rPr lang="en-US" sz="1800" i="1" dirty="0" err="1" smtClean="0">
                <a:solidFill>
                  <a:srgbClr val="7030A0"/>
                </a:solidFill>
              </a:rPr>
              <a:t>MEDV~CRIM+CHAS+RM+B+LSTAT+DIS+NOX+PTRATIO,data</a:t>
            </a:r>
            <a:r>
              <a:rPr lang="en-US" sz="1800" i="1" dirty="0" smtClean="0">
                <a:solidFill>
                  <a:srgbClr val="7030A0"/>
                </a:solidFill>
              </a:rPr>
              <a:t> = Housing))</a:t>
            </a:r>
            <a:endParaRPr lang="en-US" sz="1800" i="1" dirty="0">
              <a:solidFill>
                <a:srgbClr val="7030A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0"/>
            <a:ext cx="56388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10800000">
            <a:off x="6705600" y="6019800"/>
            <a:ext cx="914400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p-value of 5% or less is a good cut-off point. The p-values are very close to zero. </a:t>
            </a:r>
          </a:p>
          <a:p>
            <a:r>
              <a:rPr lang="en-US" sz="1800" dirty="0" smtClean="0"/>
              <a:t>The ‘</a:t>
            </a:r>
            <a:r>
              <a:rPr lang="en-US" sz="1800" dirty="0" err="1" smtClean="0"/>
              <a:t>signif</a:t>
            </a:r>
            <a:r>
              <a:rPr lang="en-US" sz="1800" dirty="0" smtClean="0"/>
              <a:t>. Codes’ associated to each estimate. Three stars (or asterisks) represent a highly significant p-value. Consequently, a small p-value for the intercept and the slope indicates that we can reject the null hypothesis which allows us to conclude that there is a relationship between </a:t>
            </a:r>
            <a:r>
              <a:rPr lang="en-US" sz="1800" dirty="0" err="1" smtClean="0"/>
              <a:t>Medv</a:t>
            </a:r>
            <a:r>
              <a:rPr lang="en-US" sz="1800" dirty="0" smtClean="0"/>
              <a:t> and other remaining variables in Model.3.</a:t>
            </a:r>
          </a:p>
          <a:p>
            <a:r>
              <a:rPr lang="en-US" sz="1800" dirty="0" smtClean="0"/>
              <a:t>The R-squared (</a:t>
            </a:r>
            <a:r>
              <a:rPr lang="en-US" sz="1800" i="1" dirty="0" smtClean="0"/>
              <a:t>R</a:t>
            </a:r>
            <a:r>
              <a:rPr lang="en-US" sz="1800" dirty="0" smtClean="0"/>
              <a:t>2) statistic provides a measure of how well the model is fitting the actual data.</a:t>
            </a:r>
          </a:p>
          <a:p>
            <a:r>
              <a:rPr lang="en-US" sz="1800" dirty="0" smtClean="0"/>
              <a:t>In our case Model.3 gives the better result.</a:t>
            </a:r>
          </a:p>
          <a:p>
            <a:r>
              <a:rPr lang="en-US" sz="1800" dirty="0" smtClean="0"/>
              <a:t>The </a:t>
            </a:r>
            <a:r>
              <a:rPr lang="en-US" sz="1800" b="1" i="1" dirty="0" smtClean="0"/>
              <a:t>variance inflation factor</a:t>
            </a:r>
            <a:r>
              <a:rPr lang="en-US" sz="1800" i="1" dirty="0" smtClean="0"/>
              <a:t> (VIF) </a:t>
            </a:r>
            <a:r>
              <a:rPr lang="en-US" sz="1800" dirty="0" smtClean="0"/>
              <a:t>quantifies the extent of correlation between one predictor and the other predictors in a model. </a:t>
            </a:r>
          </a:p>
          <a:p>
            <a:r>
              <a:rPr lang="en-US" sz="1800" dirty="0" smtClean="0"/>
              <a:t>VIF has been used for diagnosing </a:t>
            </a:r>
            <a:r>
              <a:rPr lang="en-US" sz="1800" i="1" dirty="0" err="1" smtClean="0"/>
              <a:t>collinearity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multicollinearity</a:t>
            </a:r>
            <a:r>
              <a:rPr lang="en-US" sz="1800" dirty="0" smtClean="0"/>
              <a:t>. Higher values signify that it is difficult to impossible to assess accurately the contribution of predictors to a model.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Model.1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2867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1828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Model.2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438400"/>
            <a:ext cx="7715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" y="3276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Model.3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810000"/>
            <a:ext cx="6781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57200" y="49530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VIF values more than 4 is considered as moderate to high, below 4 are considered better for the model as the predictor is not highly correlated  to the other variables.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Residuals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39539"/>
            <a:ext cx="7467600" cy="523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Chart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381000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solidFill>
                  <a:srgbClr val="7030A0"/>
                </a:solidFill>
              </a:rPr>
              <a:t>plot(Model.3</a:t>
            </a:r>
            <a:r>
              <a:rPr lang="en-US" sz="1800" i="1" dirty="0" smtClean="0"/>
              <a:t>)</a:t>
            </a:r>
            <a:endParaRPr lang="en-US" sz="18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4677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33528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Residuals Vs Fitted Plot</a:t>
            </a:r>
            <a:r>
              <a:rPr lang="en-US" sz="1800" dirty="0" smtClean="0"/>
              <a:t>: if the </a:t>
            </a:r>
            <a:r>
              <a:rPr lang="en-US" sz="1800" dirty="0" smtClean="0">
                <a:solidFill>
                  <a:srgbClr val="FF0000"/>
                </a:solidFill>
              </a:rPr>
              <a:t>Red </a:t>
            </a:r>
            <a:r>
              <a:rPr lang="en-US" sz="1800" dirty="0" smtClean="0"/>
              <a:t>line is a strong curve, may be other model can be appropriate.  We </a:t>
            </a:r>
            <a:r>
              <a:rPr lang="en-US" sz="1800" dirty="0" smtClean="0"/>
              <a:t>are checking whether there is </a:t>
            </a:r>
            <a:r>
              <a:rPr lang="en-US" sz="1800" b="1" dirty="0" smtClean="0"/>
              <a:t>equal</a:t>
            </a:r>
            <a:r>
              <a:rPr lang="en-US" sz="1800" dirty="0" smtClean="0"/>
              <a:t> </a:t>
            </a:r>
            <a:r>
              <a:rPr lang="en-US" sz="1800" b="1" dirty="0" smtClean="0"/>
              <a:t>variance</a:t>
            </a:r>
            <a:r>
              <a:rPr lang="en-US" sz="1800" dirty="0" smtClean="0"/>
              <a:t> along the regression line (i.e. </a:t>
            </a:r>
            <a:r>
              <a:rPr lang="en-US" sz="1800" dirty="0" err="1" smtClean="0"/>
              <a:t>homoscedasticity</a:t>
            </a:r>
            <a:r>
              <a:rPr lang="en-US" sz="1800" dirty="0" smtClean="0"/>
              <a:t>).</a:t>
            </a:r>
          </a:p>
          <a:p>
            <a:r>
              <a:rPr lang="en-US" sz="1800" b="1" dirty="0" smtClean="0"/>
              <a:t>Normal Q </a:t>
            </a:r>
            <a:r>
              <a:rPr lang="en-US" sz="1800" b="1" dirty="0" err="1" smtClean="0"/>
              <a:t>Q</a:t>
            </a:r>
            <a:r>
              <a:rPr lang="en-US" sz="1800" b="1" dirty="0" smtClean="0"/>
              <a:t> Plot </a:t>
            </a:r>
            <a:r>
              <a:rPr lang="en-US" sz="1800" dirty="0" smtClean="0"/>
              <a:t>: we are checking whether the residuals are normally distributed or not.</a:t>
            </a:r>
          </a:p>
          <a:p>
            <a:r>
              <a:rPr lang="en-US" sz="1800" b="1" dirty="0" smtClean="0"/>
              <a:t>Scale Location Plot</a:t>
            </a:r>
            <a:r>
              <a:rPr lang="en-US" sz="1800" dirty="0" smtClean="0"/>
              <a:t>: This plot is used to check if the variance is constant or not. Plot shows </a:t>
            </a:r>
            <a:r>
              <a:rPr lang="en-US" sz="1800" i="1" dirty="0" smtClean="0"/>
              <a:t>plot</a:t>
            </a:r>
            <a:r>
              <a:rPr lang="en-US" sz="1800" dirty="0" smtClean="0"/>
              <a:t> </a:t>
            </a:r>
            <a:r>
              <a:rPr lang="en-US" sz="1800" dirty="0" smtClean="0"/>
              <a:t>if residuals are spread equally along the ranges of </a:t>
            </a:r>
            <a:r>
              <a:rPr lang="en-US" sz="1800" dirty="0" smtClean="0"/>
              <a:t>predictors.</a:t>
            </a:r>
          </a:p>
          <a:p>
            <a:r>
              <a:rPr lang="en-US" sz="1800" b="1" dirty="0" smtClean="0"/>
              <a:t>Residuals Vs Leverage Plot :</a:t>
            </a:r>
            <a:r>
              <a:rPr lang="en-US" sz="1800" dirty="0" smtClean="0"/>
              <a:t> This plot is used to check if there are any overly influential points.</a:t>
            </a:r>
            <a:r>
              <a:rPr lang="en-US" sz="1800" dirty="0" smtClean="0">
                <a:solidFill>
                  <a:srgbClr val="FF0000"/>
                </a:solidFill>
              </a:rPr>
              <a:t>  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3434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CRIM, CHAS, RM, B, LSTAT, DIS, NOX, PTRATIO these are the  variables that will influence the value of the house prices in  Boston data set.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27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Boston Housing Data</a:t>
            </a:r>
            <a:endParaRPr lang="en-US" sz="27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have taken the Boston Housing dataset which contains information about different houses in Boston.</a:t>
            </a:r>
          </a:p>
          <a:p>
            <a:r>
              <a:rPr lang="en-US" sz="2000" dirty="0" smtClean="0"/>
              <a:t> This data was originally a part of UCI Machine Learning . </a:t>
            </a:r>
          </a:p>
          <a:p>
            <a:r>
              <a:rPr lang="en-US" sz="2000" dirty="0" smtClean="0"/>
              <a:t>There are 506 samples and 13 feature variables in this dataset.</a:t>
            </a:r>
          </a:p>
          <a:p>
            <a:r>
              <a:rPr lang="en-US" sz="2000" dirty="0" smtClean="0"/>
              <a:t> The objective is to predict the value of the houses by data-driven recommendations and  also how they can increase the value  of the house using the given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List of Variables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077200" cy="579120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CRIM - per capita crime rate by town.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ZN - proportion of residential land zoned for lots over 25,000 </a:t>
            </a:r>
            <a:r>
              <a:rPr lang="en-US" sz="2000" dirty="0" err="1" smtClean="0"/>
              <a:t>sq.ft</a:t>
            </a:r>
            <a:r>
              <a:rPr lang="en-US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INDUS - proportion of non-retail business acres per town.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CHAS - Charles River dummy variable (= 1 if tract bounds river; 0 otherwise).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fr-FR" sz="2000" dirty="0" smtClean="0"/>
              <a:t>NOX - </a:t>
            </a:r>
            <a:r>
              <a:rPr lang="fr-FR" sz="2000" dirty="0" err="1" smtClean="0"/>
              <a:t>nitric</a:t>
            </a:r>
            <a:r>
              <a:rPr lang="fr-FR" sz="2000" dirty="0" smtClean="0"/>
              <a:t> </a:t>
            </a:r>
            <a:r>
              <a:rPr lang="fr-FR" sz="2000" dirty="0" err="1" smtClean="0"/>
              <a:t>oxides</a:t>
            </a:r>
            <a:r>
              <a:rPr lang="fr-FR" sz="2000" dirty="0" smtClean="0"/>
              <a:t> concentration (parts per 10 million)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RM - average number of rooms per dwelling.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AGE - proportion of owner-occupied units built prior to 1940.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DIS - weighted distances to five Boston employment centers.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RAD - index of accessibility to radial highways.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TAX - full-value property-tax rate per USD 10,000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PTRATIO - pupil-teacher ratio by town.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B - 1000(B - 0.63)^2, where B is the proportion of blacks by town.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LSTAT - percentage of lower status of the population.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000" dirty="0" smtClean="0"/>
              <a:t>MEDV - median value of owner-occupied homes in USD 1000’s.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914400"/>
          </a:xfrm>
        </p:spPr>
        <p:txBody>
          <a:bodyPr>
            <a:norm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</a:rPr>
              <a:t>Housing &lt;- read.csv("HousingData.csv")</a:t>
            </a:r>
          </a:p>
          <a:p>
            <a:r>
              <a:rPr lang="en-US" sz="2000" i="1" dirty="0" smtClean="0">
                <a:solidFill>
                  <a:srgbClr val="7030A0"/>
                </a:solidFill>
              </a:rPr>
              <a:t>summary(Housing)</a:t>
            </a:r>
            <a:endParaRPr lang="en-US" sz="2000" i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15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5715000"/>
            <a:ext cx="8539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summary of the data set is basically showing a bird’s eye view of the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CLEANING</a:t>
            </a:r>
            <a:endParaRPr lang="en-US" sz="22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We have to clean the data. I have used </a:t>
            </a:r>
            <a:r>
              <a:rPr lang="en-US" sz="1800" dirty="0" err="1" smtClean="0"/>
              <a:t>missmap</a:t>
            </a:r>
            <a:r>
              <a:rPr lang="en-US" sz="1800" dirty="0" smtClean="0"/>
              <a:t>() from </a:t>
            </a:r>
            <a:r>
              <a:rPr lang="en-US" sz="1800" b="1" dirty="0" smtClean="0"/>
              <a:t>Amelia package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Checking for any </a:t>
            </a:r>
            <a:r>
              <a:rPr lang="en-US" sz="1800" b="1" dirty="0" smtClean="0"/>
              <a:t>NA’s</a:t>
            </a:r>
            <a:r>
              <a:rPr lang="en-US" sz="1800" dirty="0" smtClean="0"/>
              <a:t> in the data frame.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90800"/>
            <a:ext cx="8334924" cy="349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>
            <a:off x="5181600" y="5943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4953000" y="4343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58000" y="4343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7467600" cy="457200"/>
          </a:xfrm>
        </p:spPr>
        <p:txBody>
          <a:bodyPr>
            <a:noAutofit/>
          </a:bodyPr>
          <a:lstStyle/>
          <a:p>
            <a:r>
              <a:rPr lang="en-US" sz="2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Cleaning</a:t>
            </a:r>
            <a:endParaRPr lang="en-US" sz="2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6200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Replacing the NA values for variables with their </a:t>
            </a:r>
            <a:r>
              <a:rPr lang="en-US" sz="1800" b="1" u="sng" dirty="0" smtClean="0"/>
              <a:t>Mean Values</a:t>
            </a:r>
          </a:p>
          <a:p>
            <a:r>
              <a:rPr lang="en-US" sz="1800" i="1" dirty="0" err="1" smtClean="0">
                <a:solidFill>
                  <a:srgbClr val="7030A0"/>
                </a:solidFill>
              </a:rPr>
              <a:t>Housing$CRIM</a:t>
            </a:r>
            <a:r>
              <a:rPr lang="en-US" sz="1800" i="1" dirty="0" smtClean="0">
                <a:solidFill>
                  <a:srgbClr val="7030A0"/>
                </a:solidFill>
              </a:rPr>
              <a:t>[is.na(</a:t>
            </a:r>
            <a:r>
              <a:rPr lang="en-US" sz="1800" i="1" dirty="0" err="1" smtClean="0">
                <a:solidFill>
                  <a:srgbClr val="7030A0"/>
                </a:solidFill>
              </a:rPr>
              <a:t>Housing$CRIM</a:t>
            </a:r>
            <a:r>
              <a:rPr lang="en-US" sz="1800" i="1" dirty="0" smtClean="0">
                <a:solidFill>
                  <a:srgbClr val="7030A0"/>
                </a:solidFill>
              </a:rPr>
              <a:t>)] = 3.61187</a:t>
            </a:r>
          </a:p>
          <a:p>
            <a:r>
              <a:rPr lang="en-US" sz="1800" i="1" dirty="0" err="1" smtClean="0">
                <a:solidFill>
                  <a:srgbClr val="7030A0"/>
                </a:solidFill>
              </a:rPr>
              <a:t>Housing$ZN</a:t>
            </a:r>
            <a:r>
              <a:rPr lang="en-US" sz="1800" i="1" dirty="0" smtClean="0">
                <a:solidFill>
                  <a:srgbClr val="7030A0"/>
                </a:solidFill>
              </a:rPr>
              <a:t>[is.na(</a:t>
            </a:r>
            <a:r>
              <a:rPr lang="en-US" sz="1800" i="1" dirty="0" err="1" smtClean="0">
                <a:solidFill>
                  <a:srgbClr val="7030A0"/>
                </a:solidFill>
              </a:rPr>
              <a:t>Housing$ZN</a:t>
            </a:r>
            <a:r>
              <a:rPr lang="en-US" sz="1800" i="1" dirty="0" smtClean="0">
                <a:solidFill>
                  <a:srgbClr val="7030A0"/>
                </a:solidFill>
              </a:rPr>
              <a:t>)]= 11.21</a:t>
            </a:r>
          </a:p>
          <a:p>
            <a:r>
              <a:rPr lang="en-US" sz="1800" i="1" dirty="0" err="1" smtClean="0">
                <a:solidFill>
                  <a:srgbClr val="7030A0"/>
                </a:solidFill>
              </a:rPr>
              <a:t>Housing$INDUS</a:t>
            </a:r>
            <a:r>
              <a:rPr lang="en-US" sz="1800" i="1" dirty="0" smtClean="0">
                <a:solidFill>
                  <a:srgbClr val="7030A0"/>
                </a:solidFill>
              </a:rPr>
              <a:t>[is.na(</a:t>
            </a:r>
            <a:r>
              <a:rPr lang="en-US" sz="1800" i="1" dirty="0" err="1" smtClean="0">
                <a:solidFill>
                  <a:srgbClr val="7030A0"/>
                </a:solidFill>
              </a:rPr>
              <a:t>Housing$INDUS</a:t>
            </a:r>
            <a:r>
              <a:rPr lang="en-US" sz="1800" i="1" dirty="0" smtClean="0">
                <a:solidFill>
                  <a:srgbClr val="7030A0"/>
                </a:solidFill>
              </a:rPr>
              <a:t>)] = 11.08</a:t>
            </a:r>
          </a:p>
          <a:p>
            <a:r>
              <a:rPr lang="en-US" sz="1800" i="1" dirty="0" err="1" smtClean="0">
                <a:solidFill>
                  <a:srgbClr val="7030A0"/>
                </a:solidFill>
              </a:rPr>
              <a:t>Housing$CHAS</a:t>
            </a:r>
            <a:r>
              <a:rPr lang="en-US" sz="1800" i="1" dirty="0" smtClean="0">
                <a:solidFill>
                  <a:srgbClr val="7030A0"/>
                </a:solidFill>
              </a:rPr>
              <a:t>[is.na(</a:t>
            </a:r>
            <a:r>
              <a:rPr lang="en-US" sz="1800" i="1" dirty="0" err="1" smtClean="0">
                <a:solidFill>
                  <a:srgbClr val="7030A0"/>
                </a:solidFill>
              </a:rPr>
              <a:t>Housing$CHAS</a:t>
            </a:r>
            <a:r>
              <a:rPr lang="en-US" sz="1800" i="1" dirty="0" smtClean="0">
                <a:solidFill>
                  <a:srgbClr val="7030A0"/>
                </a:solidFill>
              </a:rPr>
              <a:t>)] = 0.06996</a:t>
            </a:r>
          </a:p>
          <a:p>
            <a:r>
              <a:rPr lang="en-US" sz="1800" i="1" dirty="0" err="1" smtClean="0">
                <a:solidFill>
                  <a:srgbClr val="7030A0"/>
                </a:solidFill>
              </a:rPr>
              <a:t>Housing$AGE</a:t>
            </a:r>
            <a:r>
              <a:rPr lang="en-US" sz="1800" i="1" dirty="0" smtClean="0">
                <a:solidFill>
                  <a:srgbClr val="7030A0"/>
                </a:solidFill>
              </a:rPr>
              <a:t>[is.na(</a:t>
            </a:r>
            <a:r>
              <a:rPr lang="en-US" sz="1800" i="1" dirty="0" err="1" smtClean="0">
                <a:solidFill>
                  <a:srgbClr val="7030A0"/>
                </a:solidFill>
              </a:rPr>
              <a:t>Housing$AGE</a:t>
            </a:r>
            <a:r>
              <a:rPr lang="en-US" sz="1800" i="1" dirty="0" smtClean="0">
                <a:solidFill>
                  <a:srgbClr val="7030A0"/>
                </a:solidFill>
              </a:rPr>
              <a:t>)] = 68</a:t>
            </a:r>
          </a:p>
          <a:p>
            <a:r>
              <a:rPr lang="en-US" sz="1800" i="1" dirty="0" err="1" smtClean="0">
                <a:solidFill>
                  <a:srgbClr val="7030A0"/>
                </a:solidFill>
              </a:rPr>
              <a:t>Housing$LSTAT</a:t>
            </a:r>
            <a:r>
              <a:rPr lang="en-US" sz="1800" i="1" dirty="0" smtClean="0">
                <a:solidFill>
                  <a:srgbClr val="7030A0"/>
                </a:solidFill>
              </a:rPr>
              <a:t>[is.na(</a:t>
            </a:r>
            <a:r>
              <a:rPr lang="en-US" sz="1800" i="1" dirty="0" err="1" smtClean="0">
                <a:solidFill>
                  <a:srgbClr val="7030A0"/>
                </a:solidFill>
              </a:rPr>
              <a:t>Housing$LSTAT</a:t>
            </a:r>
            <a:r>
              <a:rPr lang="en-US" sz="1800" i="1" dirty="0" smtClean="0">
                <a:solidFill>
                  <a:srgbClr val="7030A0"/>
                </a:solidFill>
              </a:rPr>
              <a:t>)] = 12.715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86200"/>
            <a:ext cx="7315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Missing Map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153400" cy="1219200"/>
          </a:xfrm>
        </p:spPr>
        <p:txBody>
          <a:bodyPr>
            <a:noAutofit/>
          </a:bodyPr>
          <a:lstStyle/>
          <a:p>
            <a:r>
              <a:rPr lang="en-US" sz="1800" i="1" dirty="0" err="1" smtClean="0">
                <a:solidFill>
                  <a:srgbClr val="7030A0"/>
                </a:solidFill>
              </a:rPr>
              <a:t>missmap</a:t>
            </a:r>
            <a:r>
              <a:rPr lang="en-US" sz="1800" i="1" dirty="0" smtClean="0">
                <a:solidFill>
                  <a:srgbClr val="7030A0"/>
                </a:solidFill>
              </a:rPr>
              <a:t>(</a:t>
            </a:r>
            <a:r>
              <a:rPr lang="en-US" sz="1800" i="1" dirty="0" err="1" smtClean="0">
                <a:solidFill>
                  <a:srgbClr val="7030A0"/>
                </a:solidFill>
              </a:rPr>
              <a:t>Housing,col</a:t>
            </a:r>
            <a:r>
              <a:rPr lang="en-US" sz="1800" i="1" dirty="0" smtClean="0">
                <a:solidFill>
                  <a:srgbClr val="7030A0"/>
                </a:solidFill>
              </a:rPr>
              <a:t>=c('</a:t>
            </a:r>
            <a:r>
              <a:rPr lang="en-US" sz="1800" i="1" dirty="0" err="1" smtClean="0">
                <a:solidFill>
                  <a:srgbClr val="7030A0"/>
                </a:solidFill>
              </a:rPr>
              <a:t>yellow','black</a:t>
            </a:r>
            <a:r>
              <a:rPr lang="en-US" sz="1800" i="1" dirty="0" smtClean="0">
                <a:solidFill>
                  <a:srgbClr val="7030A0"/>
                </a:solidFill>
              </a:rPr>
              <a:t>'),</a:t>
            </a:r>
            <a:r>
              <a:rPr lang="en-US" sz="1800" i="1" dirty="0" err="1" smtClean="0">
                <a:solidFill>
                  <a:srgbClr val="7030A0"/>
                </a:solidFill>
              </a:rPr>
              <a:t>y.at</a:t>
            </a:r>
            <a:r>
              <a:rPr lang="en-US" sz="1800" i="1" dirty="0" smtClean="0">
                <a:solidFill>
                  <a:srgbClr val="7030A0"/>
                </a:solidFill>
              </a:rPr>
              <a:t>=1,y.labels='',legend=</a:t>
            </a:r>
            <a:r>
              <a:rPr lang="en-US" sz="1800" i="1" dirty="0" err="1" smtClean="0">
                <a:solidFill>
                  <a:srgbClr val="7030A0"/>
                </a:solidFill>
              </a:rPr>
              <a:t>TRUE,main</a:t>
            </a:r>
            <a:r>
              <a:rPr lang="en-US" sz="1800" i="1" dirty="0" smtClean="0">
                <a:solidFill>
                  <a:srgbClr val="7030A0"/>
                </a:solidFill>
              </a:rPr>
              <a:t> = "</a:t>
            </a:r>
            <a:r>
              <a:rPr lang="en-US" sz="1800" i="1" dirty="0" err="1" smtClean="0">
                <a:solidFill>
                  <a:srgbClr val="7030A0"/>
                </a:solidFill>
              </a:rPr>
              <a:t>Missingness</a:t>
            </a:r>
            <a:r>
              <a:rPr lang="en-US" sz="1800" i="1" dirty="0" smtClean="0">
                <a:solidFill>
                  <a:srgbClr val="7030A0"/>
                </a:solidFill>
              </a:rPr>
              <a:t> in Housing Dataset")</a:t>
            </a:r>
          </a:p>
          <a:p>
            <a:r>
              <a:rPr lang="en-US" sz="1800" dirty="0" smtClean="0"/>
              <a:t>Missing map draws a map of the </a:t>
            </a:r>
            <a:r>
              <a:rPr lang="en-US" sz="1800" dirty="0" err="1" smtClean="0"/>
              <a:t>missingness</a:t>
            </a:r>
            <a:r>
              <a:rPr lang="en-US" sz="1800" dirty="0" smtClean="0"/>
              <a:t> in a dataset using the image function with color codes.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8077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Exploratory Data Analysis</a:t>
            </a:r>
            <a:br>
              <a:rPr lang="en-US" b="1" u="sng" dirty="0" smtClean="0">
                <a:solidFill>
                  <a:schemeClr val="tx1"/>
                </a:solidFill>
              </a:rPr>
            </a:br>
            <a:r>
              <a:rPr lang="en-US" b="1" u="sng" dirty="0" smtClean="0">
                <a:solidFill>
                  <a:schemeClr val="tx1"/>
                </a:solidFill>
              </a:rPr>
              <a:t>(Visualizations)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43800" cy="4724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Correlation plots are a great way of exploring data and seeing if there are any interaction terms, which measures a linear dependence between the variables.</a:t>
            </a:r>
          </a:p>
          <a:p>
            <a:r>
              <a:rPr lang="en-US" sz="2000" dirty="0" smtClean="0"/>
              <a:t>MEDV decreases with increase in CRIM (medium), INDUS (High), NOX(low), AGE(low), RAD(low), TAX(low), PTRATIO(high), LSTAT (High) and increases with increase in ZN(low), RM(High).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Correlation Matrix of the data set</a:t>
            </a:r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746760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10788</TotalTime>
  <Words>829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Boston housing dataset</vt:lpstr>
      <vt:lpstr>Boston Housing Data</vt:lpstr>
      <vt:lpstr>List of Variables</vt:lpstr>
      <vt:lpstr>DATA</vt:lpstr>
      <vt:lpstr>DATA CLEANING</vt:lpstr>
      <vt:lpstr>Data Cleaning</vt:lpstr>
      <vt:lpstr>Missing Map</vt:lpstr>
      <vt:lpstr>Exploratory Data Analysis (Visualizations)</vt:lpstr>
      <vt:lpstr>Slide 9</vt:lpstr>
      <vt:lpstr>Building our Model</vt:lpstr>
      <vt:lpstr>Slide 11</vt:lpstr>
      <vt:lpstr>Slide 12</vt:lpstr>
      <vt:lpstr>Slide 13</vt:lpstr>
      <vt:lpstr>Slide 14</vt:lpstr>
      <vt:lpstr>Residuals Analysis</vt:lpstr>
      <vt:lpstr>Chart Analysis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housing dataset</dc:title>
  <dc:creator>Ansuman Dash</dc:creator>
  <cp:lastModifiedBy>Amrita Rath</cp:lastModifiedBy>
  <cp:revision>14</cp:revision>
  <dcterms:created xsi:type="dcterms:W3CDTF">2006-08-16T00:00:00Z</dcterms:created>
  <dcterms:modified xsi:type="dcterms:W3CDTF">2019-11-13T20:52:49Z</dcterms:modified>
</cp:coreProperties>
</file>