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4"/>
  </p:handoutMasterIdLst>
  <p:sldIdLst>
    <p:sldId id="375" r:id="rId2"/>
    <p:sldId id="305" r:id="rId3"/>
    <p:sldId id="273" r:id="rId4"/>
    <p:sldId id="376" r:id="rId5"/>
    <p:sldId id="378" r:id="rId6"/>
    <p:sldId id="383" r:id="rId7"/>
    <p:sldId id="384" r:id="rId8"/>
    <p:sldId id="385" r:id="rId9"/>
    <p:sldId id="386" r:id="rId10"/>
    <p:sldId id="387" r:id="rId11"/>
    <p:sldId id="388" r:id="rId12"/>
    <p:sldId id="3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8" autoAdjust="0"/>
    <p:restoredTop sz="94989" autoAdjust="0"/>
  </p:normalViewPr>
  <p:slideViewPr>
    <p:cSldViewPr snapToGrid="0" snapToObjects="1">
      <p:cViewPr varScale="1">
        <p:scale>
          <a:sx n="148" d="100"/>
          <a:sy n="148" d="100"/>
        </p:scale>
        <p:origin x="216" y="23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12/12/24</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12/12/24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12/12/24</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irejournals.com/formatedpaper/1701230.pdf" TargetMode="External"/><Relationship Id="rId2" Type="http://schemas.openxmlformats.org/officeDocument/2006/relationships/hyperlink" Target="https://www.diva-portal.org/smash/get/diva2:1697038/FULLTEXT01.pdf"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789470" y="4503174"/>
            <a:ext cx="10028903" cy="1907458"/>
          </a:xfrm>
        </p:spPr>
        <p:txBody>
          <a:bodyPr>
            <a:normAutofit/>
          </a:bodyPr>
          <a:lstStyle/>
          <a:p>
            <a:r>
              <a:rPr lang="en-IN" sz="1600" b="0" dirty="0">
                <a:latin typeface="Times New Roman" panose="02020603050405020304" pitchFamily="18" charset="0"/>
                <a:cs typeface="Times New Roman" panose="02020603050405020304" pitchFamily="18" charset="0"/>
              </a:rPr>
              <a:t>Team members:</a:t>
            </a:r>
          </a:p>
          <a:p>
            <a:r>
              <a:rPr lang="en-IN" sz="1600" b="0" dirty="0">
                <a:latin typeface="Times New Roman" panose="02020603050405020304" pitchFamily="18" charset="0"/>
                <a:cs typeface="Times New Roman" panose="02020603050405020304" pitchFamily="18" charset="0"/>
              </a:rPr>
              <a:t>K priyanka                                                      team guide</a:t>
            </a:r>
          </a:p>
          <a:p>
            <a:r>
              <a:rPr lang="en-IN" sz="1600" b="0" dirty="0">
                <a:latin typeface="Times New Roman" panose="02020603050405020304" pitchFamily="18" charset="0"/>
                <a:cs typeface="Times New Roman" panose="02020603050405020304" pitchFamily="18" charset="0"/>
              </a:rPr>
              <a:t>P Rakesh                                                 name: Mrs</a:t>
            </a:r>
            <a:r>
              <a:rPr lang="en-IN" sz="1600" b="0" cap="none" dirty="0">
                <a:latin typeface="Times New Roman" panose="02020603050405020304" pitchFamily="18" charset="0"/>
                <a:cs typeface="Times New Roman" panose="02020603050405020304" pitchFamily="18" charset="0"/>
              </a:rPr>
              <a:t> </a:t>
            </a:r>
            <a:r>
              <a:rPr lang="en-IN" sz="1600" b="0" dirty="0">
                <a:latin typeface="Times New Roman" panose="02020603050405020304" pitchFamily="18" charset="0"/>
                <a:cs typeface="Times New Roman" panose="02020603050405020304" pitchFamily="18" charset="0"/>
              </a:rPr>
              <a:t>G PRATYUSHA</a:t>
            </a:r>
          </a:p>
          <a:p>
            <a:r>
              <a:rPr lang="en-IN" sz="1600" b="0" dirty="0">
                <a:latin typeface="Times New Roman" panose="02020603050405020304" pitchFamily="18" charset="0"/>
                <a:cs typeface="Times New Roman" panose="02020603050405020304" pitchFamily="18" charset="0"/>
              </a:rPr>
              <a:t>B </a:t>
            </a:r>
            <a:r>
              <a:rPr lang="en-IN" sz="1600" b="0" dirty="0" err="1">
                <a:latin typeface="Times New Roman" panose="02020603050405020304" pitchFamily="18" charset="0"/>
                <a:cs typeface="Times New Roman" panose="02020603050405020304" pitchFamily="18" charset="0"/>
              </a:rPr>
              <a:t>rathan</a:t>
            </a:r>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raju</a:t>
            </a:r>
            <a:r>
              <a:rPr lang="en-IN" sz="1600" b="0" dirty="0">
                <a:latin typeface="Times New Roman" panose="02020603050405020304" pitchFamily="18" charset="0"/>
                <a:cs typeface="Times New Roman" panose="02020603050405020304" pitchFamily="18" charset="0"/>
              </a:rPr>
              <a:t>                              designation: assistant professor</a:t>
            </a:r>
          </a:p>
          <a:p>
            <a:r>
              <a:rPr lang="en-IN" sz="1600" b="0" dirty="0">
                <a:latin typeface="Times New Roman" panose="02020603050405020304" pitchFamily="18" charset="0"/>
                <a:cs typeface="Times New Roman" panose="02020603050405020304" pitchFamily="18" charset="0"/>
              </a:rPr>
              <a:t>a Chandra </a:t>
            </a:r>
            <a:r>
              <a:rPr lang="en-IN" sz="1600" b="0" dirty="0" err="1">
                <a:latin typeface="Times New Roman" panose="02020603050405020304" pitchFamily="18" charset="0"/>
                <a:cs typeface="Times New Roman" panose="02020603050405020304" pitchFamily="18" charset="0"/>
              </a:rPr>
              <a:t>durga</a:t>
            </a:r>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vara</a:t>
            </a:r>
            <a:r>
              <a:rPr lang="en-IN" sz="1600" b="0" dirty="0">
                <a:latin typeface="Times New Roman" panose="02020603050405020304" pitchFamily="18" charset="0"/>
                <a:cs typeface="Times New Roman" panose="02020603050405020304" pitchFamily="18" charset="0"/>
              </a:rPr>
              <a:t> prasad                 </a:t>
            </a:r>
            <a:endParaRPr lang="id-ID" sz="1600" b="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2320412" y="1297858"/>
            <a:ext cx="9350477" cy="2261419"/>
          </a:xfrm>
        </p:spPr>
        <p:txBody>
          <a:bodyPr/>
          <a:lstStyle/>
          <a:p>
            <a:r>
              <a:rPr lang="en-US" dirty="0"/>
              <a:t>DECENTRALIZED VERSION CONTROL SYSTEMS ON ICP</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728A0-363B-06C8-7B7A-65EA573B1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B67598-50EC-5561-2C03-27C6EA3E6B53}"/>
              </a:ext>
            </a:extLst>
          </p:cNvPr>
          <p:cNvSpPr>
            <a:spLocks noGrp="1"/>
          </p:cNvSpPr>
          <p:nvPr>
            <p:ph type="ctrTitle"/>
          </p:nvPr>
        </p:nvSpPr>
        <p:spPr>
          <a:xfrm>
            <a:off x="1462589" y="339645"/>
            <a:ext cx="10463835" cy="1167421"/>
          </a:xfrm>
        </p:spPr>
        <p:txBody>
          <a:bodyPr/>
          <a:lstStyle/>
          <a:p>
            <a:pPr algn="ctr"/>
            <a:r>
              <a:rPr lang="en-US" dirty="0"/>
              <a:t>Software &amp; hardware requirements</a:t>
            </a:r>
            <a:endParaRPr lang="en-IN" dirty="0"/>
          </a:p>
        </p:txBody>
      </p:sp>
      <p:sp>
        <p:nvSpPr>
          <p:cNvPr id="3" name="Text Placeholder 2">
            <a:extLst>
              <a:ext uri="{FF2B5EF4-FFF2-40B4-BE49-F238E27FC236}">
                <a16:creationId xmlns:a16="http://schemas.microsoft.com/office/drawing/2014/main" id="{7B6BE72C-9F04-5B10-161D-747177064B64}"/>
              </a:ext>
            </a:extLst>
          </p:cNvPr>
          <p:cNvSpPr>
            <a:spLocks noGrp="1"/>
          </p:cNvSpPr>
          <p:nvPr>
            <p:ph type="body" sz="quarter" idx="14"/>
          </p:nvPr>
        </p:nvSpPr>
        <p:spPr/>
        <p:txBody>
          <a:bodyPr>
            <a:normAutofit lnSpcReduction="10000"/>
          </a:bodyPr>
          <a:lstStyle/>
          <a:p>
            <a:pPr algn="l"/>
            <a:r>
              <a:rPr lang="en-IN" sz="1800" b="1" dirty="0">
                <a:latin typeface="Times New Roman" panose="02020603050405020304" pitchFamily="18" charset="0"/>
                <a:cs typeface="Times New Roman" panose="02020603050405020304" pitchFamily="18" charset="0"/>
              </a:rPr>
              <a:t>SOFTWARE REQUIREMENTS</a:t>
            </a:r>
          </a:p>
          <a:p>
            <a:pPr algn="l">
              <a:buFont typeface="+mj-lt"/>
              <a:buAutoNum type="arabicPeriod"/>
            </a:pPr>
            <a:r>
              <a:rPr lang="en-IN" dirty="0">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Version Control Software (VCS):</a:t>
            </a:r>
            <a:r>
              <a:rPr lang="en-US" b="0" i="0" dirty="0">
                <a:solidFill>
                  <a:srgbClr val="374151"/>
                </a:solidFill>
                <a:effectLst/>
                <a:latin typeface="Times New Roman" panose="02020603050405020304" pitchFamily="18" charset="0"/>
                <a:cs typeface="Times New Roman" panose="02020603050405020304" pitchFamily="18" charset="0"/>
              </a:rPr>
              <a:t> Git, Mercurial, or other decentralized VCS tools that support peer-to-peer architecture and local repositories.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 Collaboration Tools:</a:t>
            </a:r>
            <a:r>
              <a:rPr lang="en-US" b="0" i="0" dirty="0">
                <a:solidFill>
                  <a:srgbClr val="374151"/>
                </a:solidFill>
                <a:effectLst/>
                <a:latin typeface="Times New Roman" panose="02020603050405020304" pitchFamily="18" charset="0"/>
                <a:cs typeface="Times New Roman" panose="02020603050405020304" pitchFamily="18" charset="0"/>
              </a:rPr>
              <a:t> GitHub, GitLab, Bitbucket, or other platforms that integrate with VCS for team collaboration, issue tracking, and project management.</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 Operating System:</a:t>
            </a:r>
            <a:r>
              <a:rPr lang="en-US" b="0" i="0" dirty="0">
                <a:solidFill>
                  <a:srgbClr val="374151"/>
                </a:solidFill>
                <a:effectLst/>
                <a:latin typeface="Times New Roman" panose="02020603050405020304" pitchFamily="18" charset="0"/>
                <a:cs typeface="Times New Roman" panose="02020603050405020304" pitchFamily="18" charset="0"/>
              </a:rPr>
              <a:t> Windows, macOS, or Linux, depending on the VCS and collaboration tools used.</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 Text Editor/IDE:</a:t>
            </a:r>
            <a:r>
              <a:rPr lang="en-US" b="0" i="0" dirty="0">
                <a:solidFill>
                  <a:srgbClr val="374151"/>
                </a:solidFill>
                <a:effectLst/>
                <a:latin typeface="Times New Roman" panose="02020603050405020304" pitchFamily="18" charset="0"/>
                <a:cs typeface="Times New Roman" panose="02020603050405020304" pitchFamily="18" charset="0"/>
              </a:rPr>
              <a:t> A code editor or Integrated Development Environment (IDE) that supports the chosen programming languages and integrates with the VCS.</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sz="1800" b="1" i="0" dirty="0">
                <a:solidFill>
                  <a:srgbClr val="374151"/>
                </a:solidFill>
                <a:effectLst/>
                <a:latin typeface="Times New Roman" panose="02020603050405020304" pitchFamily="18" charset="0"/>
                <a:cs typeface="Times New Roman" panose="02020603050405020304" pitchFamily="18" charset="0"/>
              </a:rPr>
              <a:t>HARDWARE REQUIREMENTS</a:t>
            </a:r>
          </a:p>
          <a:p>
            <a:pPr algn="l">
              <a:buFont typeface="+mj-lt"/>
              <a:buAutoNum type="arabicPeriod"/>
            </a:pPr>
            <a:r>
              <a:rPr lang="en-US" b="1" dirty="0">
                <a:solidFill>
                  <a:srgbClr val="374151"/>
                </a:solidFill>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Processor:</a:t>
            </a:r>
            <a:r>
              <a:rPr lang="en-US" b="0" i="0" dirty="0">
                <a:solidFill>
                  <a:srgbClr val="374151"/>
                </a:solidFill>
                <a:effectLst/>
                <a:latin typeface="Times New Roman" panose="02020603050405020304" pitchFamily="18" charset="0"/>
                <a:cs typeface="Times New Roman" panose="02020603050405020304" pitchFamily="18" charset="0"/>
              </a:rPr>
              <a:t> A minimum of dual-core processor to handle multiple tasks simultaneously.</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 Memory:</a:t>
            </a:r>
            <a:r>
              <a:rPr lang="en-US" b="0" i="0" dirty="0">
                <a:solidFill>
                  <a:srgbClr val="374151"/>
                </a:solidFill>
                <a:effectLst/>
                <a:latin typeface="Times New Roman" panose="02020603050405020304" pitchFamily="18" charset="0"/>
                <a:cs typeface="Times New Roman" panose="02020603050405020304" pitchFamily="18" charset="0"/>
              </a:rPr>
              <a:t> At least 8 GB of RAM to ensure smooth performance.</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 Storage:</a:t>
            </a:r>
            <a:r>
              <a:rPr lang="en-US" b="0" i="0" dirty="0">
                <a:solidFill>
                  <a:srgbClr val="374151"/>
                </a:solidFill>
                <a:effectLst/>
                <a:latin typeface="Times New Roman" panose="02020603050405020304" pitchFamily="18" charset="0"/>
                <a:cs typeface="Times New Roman" panose="02020603050405020304" pitchFamily="18" charset="0"/>
              </a:rPr>
              <a:t> A minimum of 256 GB of storage to accommodate project files and repositories.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 Network:</a:t>
            </a:r>
            <a:r>
              <a:rPr lang="en-US" b="0" i="0" dirty="0">
                <a:solidFill>
                  <a:srgbClr val="374151"/>
                </a:solidFill>
                <a:effectLst/>
                <a:latin typeface="Times New Roman" panose="02020603050405020304" pitchFamily="18" charset="0"/>
                <a:cs typeface="Times New Roman" panose="02020603050405020304" pitchFamily="18" charset="0"/>
              </a:rPr>
              <a:t> A stable internet connection with a minimum speed of 100 Mbps for efficient collaboration and data synchronization.</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00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2C681-D0CF-7F53-9C8E-96379E531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69BB4-975A-DDD0-381B-1BFFD65AE0B0}"/>
              </a:ext>
            </a:extLst>
          </p:cNvPr>
          <p:cNvSpPr>
            <a:spLocks noGrp="1"/>
          </p:cNvSpPr>
          <p:nvPr>
            <p:ph type="ctrTitle"/>
          </p:nvPr>
        </p:nvSpPr>
        <p:spPr>
          <a:xfrm>
            <a:off x="1297858" y="339645"/>
            <a:ext cx="10776155" cy="850058"/>
          </a:xfrm>
        </p:spPr>
        <p:txBody>
          <a:bodyPr/>
          <a:lstStyle/>
          <a:p>
            <a:pPr algn="ctr"/>
            <a:r>
              <a:rPr lang="en-US" dirty="0"/>
              <a:t>Base/reference papers</a:t>
            </a:r>
            <a:endParaRPr lang="en-IN" dirty="0"/>
          </a:p>
        </p:txBody>
      </p:sp>
      <p:sp>
        <p:nvSpPr>
          <p:cNvPr id="3" name="Text Placeholder 2">
            <a:extLst>
              <a:ext uri="{FF2B5EF4-FFF2-40B4-BE49-F238E27FC236}">
                <a16:creationId xmlns:a16="http://schemas.microsoft.com/office/drawing/2014/main" id="{017DA1E9-C62B-7548-47BA-024D7E2CD373}"/>
              </a:ext>
            </a:extLst>
          </p:cNvPr>
          <p:cNvSpPr>
            <a:spLocks noGrp="1"/>
          </p:cNvSpPr>
          <p:nvPr>
            <p:ph type="body" sz="quarter" idx="14"/>
          </p:nvPr>
        </p:nvSpPr>
        <p:spPr>
          <a:xfrm>
            <a:off x="1566938" y="2910952"/>
            <a:ext cx="10134371" cy="1036096"/>
          </a:xfrm>
        </p:spPr>
        <p:txBody>
          <a:bodyPr/>
          <a:lstStyle/>
          <a:p>
            <a:pPr marL="285750" indent="-285750">
              <a:buFont typeface="Arial" panose="020B0604020202020204" pitchFamily="34" charset="0"/>
              <a:buChar char="•"/>
            </a:pPr>
            <a:r>
              <a:rPr lang="en-US" dirty="0"/>
              <a:t>A decentralized Git version control system – A proposed architecture and evaluation of decentralized Git using DAG-based distributed ledgers. [</a:t>
            </a:r>
            <a:r>
              <a:rPr lang="en-US" dirty="0">
                <a:hlinkClick r:id="rId2"/>
              </a:rPr>
              <a:t>Journal</a:t>
            </a:r>
            <a:r>
              <a:rPr lang="en-US" dirty="0"/>
              <a:t>]</a:t>
            </a:r>
          </a:p>
          <a:p>
            <a:pPr marL="285750" indent="-285750">
              <a:buFont typeface="Arial" panose="020B0604020202020204" pitchFamily="34" charset="0"/>
              <a:buChar char="•"/>
            </a:pPr>
            <a:r>
              <a:rPr lang="en-US" dirty="0"/>
              <a:t>Review Paper on Centralized and Distributed Version Control System. [</a:t>
            </a:r>
            <a:r>
              <a:rPr lang="en-US" dirty="0">
                <a:hlinkClick r:id="rId3"/>
              </a:rPr>
              <a:t>IRE Journal</a:t>
            </a:r>
            <a:r>
              <a:rPr lang="en-US" dirty="0"/>
              <a:t>]</a:t>
            </a:r>
            <a:endParaRPr lang="en-IN" dirty="0"/>
          </a:p>
        </p:txBody>
      </p:sp>
    </p:spTree>
    <p:extLst>
      <p:ext uri="{BB962C8B-B14F-4D97-AF65-F5344CB8AC3E}">
        <p14:creationId xmlns:p14="http://schemas.microsoft.com/office/powerpoint/2010/main" val="402197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4476C-C748-D748-4DAF-9DD807E80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409919-3B56-8134-7FE9-A265A676E312}"/>
              </a:ext>
            </a:extLst>
          </p:cNvPr>
          <p:cNvSpPr>
            <a:spLocks noGrp="1"/>
          </p:cNvSpPr>
          <p:nvPr>
            <p:ph type="ctrTitle"/>
          </p:nvPr>
        </p:nvSpPr>
        <p:spPr>
          <a:xfrm>
            <a:off x="985538" y="1759974"/>
            <a:ext cx="10776155" cy="1836173"/>
          </a:xfrm>
        </p:spPr>
        <p:txBody>
          <a:bodyPr/>
          <a:lstStyle/>
          <a:p>
            <a:pPr algn="ctr"/>
            <a:r>
              <a:rPr lang="en-IN" dirty="0">
                <a:latin typeface="Palatino Linotype" panose="02040502050505030304" pitchFamily="18" charset="0"/>
              </a:rPr>
              <a:t>THANK YOU</a:t>
            </a:r>
          </a:p>
        </p:txBody>
      </p:sp>
      <p:sp>
        <p:nvSpPr>
          <p:cNvPr id="3" name="Text Placeholder 2">
            <a:extLst>
              <a:ext uri="{FF2B5EF4-FFF2-40B4-BE49-F238E27FC236}">
                <a16:creationId xmlns:a16="http://schemas.microsoft.com/office/drawing/2014/main" id="{F8E791D2-0EC2-B500-6FBC-FAB3B42FB887}"/>
              </a:ext>
            </a:extLst>
          </p:cNvPr>
          <p:cNvSpPr>
            <a:spLocks noGrp="1"/>
          </p:cNvSpPr>
          <p:nvPr>
            <p:ph type="body" sz="quarter" idx="14"/>
          </p:nvPr>
        </p:nvSpPr>
        <p:spPr/>
        <p:txBody>
          <a:bodyPr/>
          <a:lstStyle/>
          <a:p>
            <a:r>
              <a:rPr lang="en-IN" dirty="0"/>
              <a:t>  </a:t>
            </a:r>
          </a:p>
        </p:txBody>
      </p:sp>
    </p:spTree>
    <p:extLst>
      <p:ext uri="{BB962C8B-B14F-4D97-AF65-F5344CB8AC3E}">
        <p14:creationId xmlns:p14="http://schemas.microsoft.com/office/powerpoint/2010/main" val="92724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27321" y="339645"/>
            <a:ext cx="10134369" cy="1164690"/>
          </a:xfrm>
        </p:spPr>
        <p:txBody>
          <a:bodyPr/>
          <a:lstStyle/>
          <a:p>
            <a:pPr algn="ctr"/>
            <a:r>
              <a:rPr lang="en-US" dirty="0"/>
              <a:t>Table of Contents</a:t>
            </a:r>
          </a:p>
        </p:txBody>
      </p:sp>
      <p:sp>
        <p:nvSpPr>
          <p:cNvPr id="2" name="Text Placeholder 1">
            <a:extLst>
              <a:ext uri="{FF2B5EF4-FFF2-40B4-BE49-F238E27FC236}">
                <a16:creationId xmlns:a16="http://schemas.microsoft.com/office/drawing/2014/main" id="{48CFE46E-E6E3-108D-7B5A-DD64329ABB77}"/>
              </a:ext>
            </a:extLst>
          </p:cNvPr>
          <p:cNvSpPr>
            <a:spLocks noGrp="1" noChangeArrowheads="1"/>
          </p:cNvSpPr>
          <p:nvPr>
            <p:ph type="body" sz="quarter" idx="14"/>
          </p:nvPr>
        </p:nvSpPr>
        <p:spPr bwMode="auto">
          <a:xfrm>
            <a:off x="1627322" y="2256728"/>
            <a:ext cx="9758433"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STATEMENT OF THE PROBLEM</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 HIGHLIGHTS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LITERATURE SURVEY AND GAP ANALYSIS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&amp; HARDWARE REQUIREMENTS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BASE/REFERENCE PAPERS</a:t>
            </a:r>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1828800" y="1750142"/>
            <a:ext cx="9524999" cy="4316362"/>
          </a:xfrm>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In traditional centralized version control systems (VCS), such as Subversion (SVN) or Concurrent Versions System (CVS), the reliance on a central repository poses several challenges that hinder efficiency and collaboration in modern software development environments:</a:t>
            </a:r>
          </a:p>
          <a:p>
            <a:pPr>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Single Point of Failure</a:t>
            </a:r>
            <a:endParaRPr lang="en-US" dirty="0">
              <a:latin typeface="Times New Roman" panose="02020603050405020304" pitchFamily="18" charset="0"/>
              <a:cs typeface="Times New Roman" panose="02020603050405020304" pitchFamily="18" charset="0"/>
            </a:endParaRPr>
          </a:p>
          <a:p>
            <a:pPr marL="742950" lvl="1" indent="-285750">
              <a:lnSpc>
                <a:spcPct val="100000"/>
              </a:lnSpc>
              <a:buFont typeface="+mj-lt"/>
              <a:buAutoNum type="arabicPeriod"/>
            </a:pPr>
            <a:r>
              <a:rPr lang="en-US" dirty="0">
                <a:latin typeface="Times New Roman" panose="02020603050405020304" pitchFamily="18" charset="0"/>
                <a:cs typeface="Times New Roman" panose="02020603050405020304" pitchFamily="18" charset="0"/>
              </a:rPr>
              <a:t>If the central server goes down, the entire team loses access to the repository.</a:t>
            </a:r>
          </a:p>
          <a:p>
            <a:pPr marL="742950" lvl="1" indent="-285750">
              <a:lnSpc>
                <a:spcPct val="100000"/>
              </a:lnSpc>
              <a:buFont typeface="+mj-lt"/>
              <a:buAutoNum type="arabicPeriod"/>
            </a:pPr>
            <a:r>
              <a:rPr lang="en-US" dirty="0">
                <a:latin typeface="Times New Roman" panose="02020603050405020304" pitchFamily="18" charset="0"/>
                <a:cs typeface="Times New Roman" panose="02020603050405020304" pitchFamily="18" charset="0"/>
              </a:rPr>
              <a:t>Risk of data loss or corruption if backups are not timely or properly maintained.</a:t>
            </a:r>
          </a:p>
          <a:p>
            <a:pPr marL="0" indent="0">
              <a:lnSpc>
                <a:spcPct val="100000"/>
              </a:lnSpc>
              <a:buNone/>
            </a:pPr>
            <a:r>
              <a:rPr lang="en-US" b="1" dirty="0">
                <a:latin typeface="Times New Roman" panose="02020603050405020304" pitchFamily="18" charset="0"/>
                <a:cs typeface="Times New Roman" panose="02020603050405020304" pitchFamily="18" charset="0"/>
              </a:rPr>
              <a:t>2. Dependency on a Centralized Server</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1.    Heavy reliance on server uptime for daily operations.</a:t>
            </a:r>
          </a:p>
          <a:p>
            <a:pPr marL="0" indent="0">
              <a:lnSpc>
                <a:spcPct val="100000"/>
              </a:lnSpc>
              <a:buNone/>
            </a:pPr>
            <a:r>
              <a:rPr lang="en-US" dirty="0">
                <a:latin typeface="Times New Roman" panose="02020603050405020304" pitchFamily="18" charset="0"/>
                <a:cs typeface="Times New Roman" panose="02020603050405020304" pitchFamily="18" charset="0"/>
              </a:rPr>
              <a:t>          2.    Risk of bottlenecks and delays when multiple developers access the server.</a:t>
            </a:r>
          </a:p>
          <a:p>
            <a:pPr marL="0" indent="0">
              <a:buNone/>
            </a:pPr>
            <a:r>
              <a:rPr lang="en-US" b="1" dirty="0">
                <a:latin typeface="Times New Roman" panose="02020603050405020304" pitchFamily="18" charset="0"/>
                <a:cs typeface="Times New Roman" panose="02020603050405020304" pitchFamily="18" charset="0"/>
              </a:rPr>
              <a:t>3. Scalability Constraints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    Difficulties in scaling for large, distributed teams.</a:t>
            </a:r>
          </a:p>
          <a:p>
            <a:pPr marL="0" indent="0">
              <a:buNone/>
            </a:pPr>
            <a:r>
              <a:rPr lang="en-US" dirty="0">
                <a:latin typeface="Times New Roman" panose="02020603050405020304" pitchFamily="18" charset="0"/>
                <a:cs typeface="Times New Roman" panose="02020603050405020304" pitchFamily="18" charset="0"/>
              </a:rPr>
              <a:t>          2.    High network latency when accessing remote servers affects performance.</a:t>
            </a:r>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523999" y="339643"/>
            <a:ext cx="9969911" cy="1410499"/>
          </a:xfrm>
        </p:spPr>
        <p:txBody>
          <a:bodyPr/>
          <a:lstStyle/>
          <a:p>
            <a:pPr algn="ctr"/>
            <a:r>
              <a:rPr lang="en-US" dirty="0"/>
              <a:t>Statement of the problem</a:t>
            </a:r>
          </a:p>
        </p:txBody>
      </p:sp>
    </p:spTree>
    <p:extLst>
      <p:ext uri="{BB962C8B-B14F-4D97-AF65-F5344CB8AC3E}">
        <p14:creationId xmlns:p14="http://schemas.microsoft.com/office/powerpoint/2010/main" val="216782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7E2D-0401-06AA-C2E5-649FB586A584}"/>
              </a:ext>
            </a:extLst>
          </p:cNvPr>
          <p:cNvSpPr>
            <a:spLocks noGrp="1"/>
          </p:cNvSpPr>
          <p:nvPr>
            <p:ph type="ctrTitle"/>
          </p:nvPr>
        </p:nvSpPr>
        <p:spPr>
          <a:xfrm>
            <a:off x="1627321" y="339645"/>
            <a:ext cx="10134369" cy="741903"/>
          </a:xfrm>
        </p:spPr>
        <p:txBody>
          <a:bodyPr/>
          <a:lstStyle/>
          <a:p>
            <a:pPr algn="ctr"/>
            <a:r>
              <a:rPr lang="en-IN" dirty="0"/>
              <a:t>ABSTRACT</a:t>
            </a:r>
          </a:p>
        </p:txBody>
      </p:sp>
      <p:sp>
        <p:nvSpPr>
          <p:cNvPr id="3" name="Text Placeholder 2">
            <a:extLst>
              <a:ext uri="{FF2B5EF4-FFF2-40B4-BE49-F238E27FC236}">
                <a16:creationId xmlns:a16="http://schemas.microsoft.com/office/drawing/2014/main" id="{EB6B1CC7-8360-2F0A-E64C-21F65EB39F36}"/>
              </a:ext>
            </a:extLst>
          </p:cNvPr>
          <p:cNvSpPr>
            <a:spLocks noGrp="1"/>
          </p:cNvSpPr>
          <p:nvPr>
            <p:ph type="body" sz="quarter" idx="14"/>
          </p:nvPr>
        </p:nvSpPr>
        <p:spPr>
          <a:xfrm>
            <a:off x="1627322" y="1179871"/>
            <a:ext cx="10134371" cy="5338483"/>
          </a:xfrm>
        </p:spPr>
        <p:txBody>
          <a:bodyPr>
            <a:normAutofit fontScale="92500"/>
          </a:bodyPr>
          <a:lstStyle/>
          <a:p>
            <a:pPr algn="just">
              <a:lnSpc>
                <a:spcPct val="160000"/>
              </a:lnSpc>
            </a:pPr>
            <a:r>
              <a:rPr lang="en-US" dirty="0">
                <a:latin typeface="Times New Roman" panose="02020603050405020304" pitchFamily="18" charset="0"/>
                <a:cs typeface="Times New Roman" panose="02020603050405020304" pitchFamily="18" charset="0"/>
              </a:rPr>
              <a:t>Decentralized version control systems (DVCS) have become critical for collaborative software development. This project explores creating a decentralized version control system on the Internet Computer Protocol (ICP), leveraging its blockchain-based architecture to ensure enhanced transparency, integrity, and security in version control. Unlike centralized systems that rely on singular points of failure, this approach uses ICP's decentralized canisters for managing repositories, providing a robust and censorship-resistant platform. The project also aims to integrate blockchain-enabled user authentication, decentralized data storage, and a distributed consensus mechanism to redefine how software development workflows are managed.</a:t>
            </a:r>
          </a:p>
          <a:p>
            <a:pPr algn="just">
              <a:lnSpc>
                <a:spcPct val="160000"/>
              </a:lnSpc>
            </a:pPr>
            <a:r>
              <a:rPr lang="en-US" dirty="0">
                <a:latin typeface="Times New Roman" panose="02020603050405020304" pitchFamily="18" charset="0"/>
                <a:cs typeface="Times New Roman" panose="02020603050405020304" pitchFamily="18" charset="0"/>
              </a:rPr>
              <a:t> The project methodology focuses on developing a DVCS that mirrors the features of Git while incorporating decentralization principles. The system uses ICP’s canisters to store version controlled files and manage commits, branches, and merges securely. By leveraging Internet Identity, the platform ensures user authentication without centralized credentials. The development process involves implementing key features like add, commit, push, and pull, etc., using Motoko, ICP's programming language, and, if needed, integrating distributed storage solutions such as IPFS for large file handling. Expected outcomes include a scalable, user-friendly, and tamper-proof DVCS with enhanced collaboration capabilities. Additionally, the project will produce detailed documentation on architecture design and implementation strategies, serving as a foundation for future research in decentralized development tools.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32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0F01E-498C-482B-3C04-853E99521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D9CFE-3E61-5008-5618-7F55686CC7FE}"/>
              </a:ext>
            </a:extLst>
          </p:cNvPr>
          <p:cNvSpPr>
            <a:spLocks noGrp="1"/>
          </p:cNvSpPr>
          <p:nvPr>
            <p:ph type="ctrTitle"/>
          </p:nvPr>
        </p:nvSpPr>
        <p:spPr/>
        <p:txBody>
          <a:bodyPr/>
          <a:lstStyle/>
          <a:p>
            <a:pPr algn="ctr"/>
            <a:r>
              <a:rPr lang="en-IN" dirty="0"/>
              <a:t>INTRODUCTION</a:t>
            </a:r>
          </a:p>
        </p:txBody>
      </p:sp>
      <p:sp>
        <p:nvSpPr>
          <p:cNvPr id="3" name="Text Placeholder 2">
            <a:extLst>
              <a:ext uri="{FF2B5EF4-FFF2-40B4-BE49-F238E27FC236}">
                <a16:creationId xmlns:a16="http://schemas.microsoft.com/office/drawing/2014/main" id="{B7BE4C13-CFBB-08FF-08ED-160FD6E856CE}"/>
              </a:ext>
            </a:extLst>
          </p:cNvPr>
          <p:cNvSpPr>
            <a:spLocks noGrp="1"/>
          </p:cNvSpPr>
          <p:nvPr>
            <p:ph type="body" sz="quarter" idx="14"/>
          </p:nvPr>
        </p:nvSpPr>
        <p:spPr>
          <a:xfrm>
            <a:off x="1627322" y="1507066"/>
            <a:ext cx="9827259" cy="4849283"/>
          </a:xfrm>
        </p:spPr>
        <p:txBody>
          <a:bodyPr>
            <a:normAutofit/>
          </a:bodyPr>
          <a:lstStyle/>
          <a:p>
            <a:r>
              <a:rPr lang="en-US" sz="2000" b="1" dirty="0">
                <a:latin typeface="Times New Roman" panose="02020603050405020304" pitchFamily="18" charset="0"/>
                <a:cs typeface="Times New Roman" panose="02020603050405020304" pitchFamily="18" charset="0"/>
              </a:rPr>
              <a:t>VERSION CONTROL SYSTEM:</a:t>
            </a: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Version Control System (VCS)</a:t>
            </a:r>
            <a:r>
              <a:rPr lang="en-US" dirty="0">
                <a:latin typeface="Times New Roman" panose="02020603050405020304" pitchFamily="18" charset="0"/>
                <a:cs typeface="Times New Roman" panose="02020603050405020304" pitchFamily="18" charset="0"/>
              </a:rPr>
              <a:t> is a tool used to track changes in files, enabling multiple users to collaborate on a project simultaneously while maintaining a complete history of modifications. It ensures that developers can work on the same project without overwriting each other’s work.</a:t>
            </a:r>
          </a:p>
          <a:p>
            <a:pPr>
              <a:lnSpc>
                <a:spcPct val="150000"/>
              </a:lnSpc>
            </a:pPr>
            <a:r>
              <a:rPr lang="en-US" b="1" dirty="0">
                <a:latin typeface="Times New Roman" panose="02020603050405020304" pitchFamily="18" charset="0"/>
                <a:cs typeface="Times New Roman" panose="02020603050405020304" pitchFamily="18" charset="0"/>
              </a:rPr>
              <a:t>Key Functions:</a:t>
            </a:r>
          </a:p>
          <a:p>
            <a:pPr>
              <a:buFont typeface="+mj-lt"/>
              <a:buAutoNum type="arabicPeriod"/>
            </a:pPr>
            <a:r>
              <a:rPr lang="en-US" b="1" dirty="0">
                <a:latin typeface="Times New Roman" panose="02020603050405020304" pitchFamily="18" charset="0"/>
                <a:cs typeface="Times New Roman" panose="02020603050405020304" pitchFamily="18" charset="0"/>
              </a:rPr>
              <a:t> Change Tracking:</a:t>
            </a:r>
            <a:r>
              <a:rPr lang="en-US" dirty="0">
                <a:latin typeface="Times New Roman" panose="02020603050405020304" pitchFamily="18" charset="0"/>
                <a:cs typeface="Times New Roman" panose="02020603050405020304" pitchFamily="18" charset="0"/>
              </a:rPr>
              <a:t> Records who made changes, what was changed, and when it was changed.</a:t>
            </a:r>
          </a:p>
          <a:p>
            <a:pPr>
              <a:buFont typeface="+mj-lt"/>
              <a:buAutoNum type="arabicPeriod"/>
            </a:pPr>
            <a:r>
              <a:rPr lang="en-US" b="1" dirty="0">
                <a:latin typeface="Times New Roman" panose="02020603050405020304" pitchFamily="18" charset="0"/>
                <a:cs typeface="Times New Roman" panose="02020603050405020304" pitchFamily="18" charset="0"/>
              </a:rPr>
              <a:t> File History:</a:t>
            </a:r>
            <a:r>
              <a:rPr lang="en-US" dirty="0">
                <a:latin typeface="Times New Roman" panose="02020603050405020304" pitchFamily="18" charset="0"/>
                <a:cs typeface="Times New Roman" panose="02020603050405020304" pitchFamily="18" charset="0"/>
              </a:rPr>
              <a:t> Maintains a timeline of file versions, allowing restoration of previous states.</a:t>
            </a:r>
          </a:p>
          <a:p>
            <a:pPr>
              <a:buFont typeface="+mj-lt"/>
              <a:buAutoNum type="arabicPeriod"/>
            </a:pPr>
            <a:r>
              <a:rPr lang="en-US" b="1" dirty="0">
                <a:latin typeface="Times New Roman" panose="02020603050405020304" pitchFamily="18" charset="0"/>
                <a:cs typeface="Times New Roman" panose="02020603050405020304" pitchFamily="18" charset="0"/>
              </a:rPr>
              <a:t> Collaboration:</a:t>
            </a:r>
            <a:r>
              <a:rPr lang="en-US" dirty="0">
                <a:latin typeface="Times New Roman" panose="02020603050405020304" pitchFamily="18" charset="0"/>
                <a:cs typeface="Times New Roman" panose="02020603050405020304" pitchFamily="18" charset="0"/>
              </a:rPr>
              <a:t> Supports simultaneous work by multiple contributors, avoiding conflicts.</a:t>
            </a:r>
          </a:p>
          <a:p>
            <a:r>
              <a:rPr lang="en-US" b="1" dirty="0">
                <a:latin typeface="Times New Roman" panose="02020603050405020304" pitchFamily="18" charset="0"/>
                <a:cs typeface="Times New Roman" panose="02020603050405020304" pitchFamily="18" charset="0"/>
              </a:rPr>
              <a:t>Types of VCS:</a:t>
            </a:r>
          </a:p>
          <a:p>
            <a:pPr>
              <a:buFont typeface="+mj-lt"/>
              <a:buAutoNum type="arabicPeriod"/>
            </a:pPr>
            <a:r>
              <a:rPr lang="en-US" b="1" dirty="0">
                <a:latin typeface="Times New Roman" panose="02020603050405020304" pitchFamily="18" charset="0"/>
                <a:cs typeface="Times New Roman" panose="02020603050405020304" pitchFamily="18" charset="0"/>
              </a:rPr>
              <a:t> Centralized (CVCS):</a:t>
            </a:r>
            <a:r>
              <a:rPr lang="en-US" dirty="0">
                <a:latin typeface="Times New Roman" panose="02020603050405020304" pitchFamily="18" charset="0"/>
                <a:cs typeface="Times New Roman" panose="02020603050405020304" pitchFamily="18" charset="0"/>
              </a:rPr>
              <a:t> Uses a single central repository accessed by all users (e.g., SVN, CVS).</a:t>
            </a:r>
          </a:p>
          <a:p>
            <a:pPr>
              <a:buFont typeface="+mj-lt"/>
              <a:buAutoNum type="arabicPeriod"/>
            </a:pPr>
            <a:r>
              <a:rPr lang="en-US" b="1" dirty="0">
                <a:latin typeface="Times New Roman" panose="02020603050405020304" pitchFamily="18" charset="0"/>
                <a:cs typeface="Times New Roman" panose="02020603050405020304" pitchFamily="18" charset="0"/>
              </a:rPr>
              <a:t> Decentralized (DVCS):</a:t>
            </a:r>
            <a:r>
              <a:rPr lang="en-US" dirty="0">
                <a:latin typeface="Times New Roman" panose="02020603050405020304" pitchFamily="18" charset="0"/>
                <a:cs typeface="Times New Roman" panose="02020603050405020304" pitchFamily="18" charset="0"/>
              </a:rPr>
              <a:t> Each user has a full copy of the repository (e.g., Git, Mercurial).</a:t>
            </a:r>
          </a:p>
          <a:p>
            <a:r>
              <a:rPr lang="en-US" b="1" dirty="0">
                <a:latin typeface="Times New Roman" panose="02020603050405020304" pitchFamily="18" charset="0"/>
                <a:cs typeface="Times New Roman" panose="02020603050405020304" pitchFamily="18" charset="0"/>
              </a:rPr>
              <a:t>Why It’s Essential: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VCS improves productivity, minimizes errors, and provides a safety net by maintaining backups and history, making it indispensable for modern software development.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49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E8236-55E2-DCEF-2ECE-26366C8470F6}"/>
              </a:ext>
            </a:extLst>
          </p:cNvPr>
          <p:cNvSpPr>
            <a:spLocks noGrp="1"/>
          </p:cNvSpPr>
          <p:nvPr>
            <p:ph sz="half" idx="1"/>
          </p:nvPr>
        </p:nvSpPr>
        <p:spPr>
          <a:xfrm>
            <a:off x="1366685" y="1002891"/>
            <a:ext cx="4954364" cy="4670322"/>
          </a:xfrm>
        </p:spPr>
        <p:txBody>
          <a:bodyPr>
            <a:normAutofit lnSpcReduction="10000"/>
          </a:bodyPr>
          <a:lstStyle/>
          <a:p>
            <a:r>
              <a:rPr lang="en-US" dirty="0">
                <a:latin typeface="Times New Roman" panose="02020603050405020304" pitchFamily="18" charset="0"/>
                <a:cs typeface="Times New Roman" panose="02020603050405020304" pitchFamily="18" charset="0"/>
              </a:rPr>
              <a:t>In a CVCS, all files and version history are stored in a central server. Users access and commit changes to this single repository. Examples include SVN and CVS.</a:t>
            </a:r>
          </a:p>
          <a:p>
            <a:pPr marL="0" indent="0">
              <a:buNone/>
            </a:pPr>
            <a:r>
              <a:rPr lang="en-US" b="1" dirty="0">
                <a:latin typeface="Times New Roman" panose="02020603050405020304" pitchFamily="18" charset="0"/>
                <a:cs typeface="Times New Roman" panose="02020603050405020304" pitchFamily="18" charset="0"/>
              </a:rPr>
              <a:t>Advantages of CVCS: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 to set up and manage.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Suitable for small teams with minimal branching needs.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Centralized access simplifies permissions and controls.</a:t>
            </a:r>
          </a:p>
          <a:p>
            <a:r>
              <a:rPr lang="en-US" b="1" dirty="0">
                <a:latin typeface="Times New Roman" panose="02020603050405020304" pitchFamily="18" charset="0"/>
                <a:cs typeface="Times New Roman" panose="02020603050405020304" pitchFamily="18" charset="0"/>
              </a:rPr>
              <a:t>Limitations of CVCS: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Single point of failure—server downtime halts all operations.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Requires constant internet connectivity for commits and updates.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Collaboration becomes challenging with geographically distributed teams.</a:t>
            </a:r>
          </a:p>
        </p:txBody>
      </p:sp>
      <p:sp>
        <p:nvSpPr>
          <p:cNvPr id="4" name="Content Placeholder 3">
            <a:extLst>
              <a:ext uri="{FF2B5EF4-FFF2-40B4-BE49-F238E27FC236}">
                <a16:creationId xmlns:a16="http://schemas.microsoft.com/office/drawing/2014/main" id="{F842B035-A6DF-8EE6-3A60-D86736702256}"/>
              </a:ext>
            </a:extLst>
          </p:cNvPr>
          <p:cNvSpPr>
            <a:spLocks noGrp="1"/>
          </p:cNvSpPr>
          <p:nvPr>
            <p:ph sz="half" idx="2"/>
          </p:nvPr>
        </p:nvSpPr>
        <p:spPr>
          <a:xfrm>
            <a:off x="6808765" y="1002891"/>
            <a:ext cx="4954364" cy="4601496"/>
          </a:xfrm>
        </p:spPr>
        <p:txBody>
          <a:bodyPr>
            <a:noAutofit/>
          </a:bodyPr>
          <a:lstStyle/>
          <a:p>
            <a:r>
              <a:rPr lang="en-US" dirty="0">
                <a:latin typeface="Times New Roman" panose="02020603050405020304" pitchFamily="18" charset="0"/>
                <a:cs typeface="Times New Roman" panose="02020603050405020304" pitchFamily="18" charset="0"/>
              </a:rPr>
              <a:t>In a DVCS like Git, every user has a complete copy of the repository, including the full history.</a:t>
            </a:r>
          </a:p>
          <a:p>
            <a:pPr marL="0" indent="0">
              <a:buNone/>
            </a:pPr>
            <a:r>
              <a:rPr lang="en-US" b="1" dirty="0">
                <a:latin typeface="Times New Roman" panose="02020603050405020304" pitchFamily="18" charset="0"/>
                <a:cs typeface="Times New Roman" panose="02020603050405020304" pitchFamily="18" charset="0"/>
              </a:rPr>
              <a:t>Advantages of DVCS: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single point of failure; any user can restore the repository.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Enables offline work with local commits.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 support for branching and merging workflows.</a:t>
            </a:r>
          </a:p>
          <a:p>
            <a:r>
              <a:rPr lang="en-US" b="1" dirty="0">
                <a:latin typeface="Times New Roman" panose="02020603050405020304" pitchFamily="18" charset="0"/>
                <a:cs typeface="Times New Roman" panose="02020603050405020304" pitchFamily="18" charset="0"/>
              </a:rPr>
              <a:t>Limitations of DVCS: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 learning curve for users.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repositories can require more storage and optimization techniques.</a:t>
            </a:r>
          </a:p>
        </p:txBody>
      </p:sp>
      <p:sp>
        <p:nvSpPr>
          <p:cNvPr id="5" name="Text Placeholder 4">
            <a:extLst>
              <a:ext uri="{FF2B5EF4-FFF2-40B4-BE49-F238E27FC236}">
                <a16:creationId xmlns:a16="http://schemas.microsoft.com/office/drawing/2014/main" id="{0DD0972C-37E4-B2C4-017B-6DF25F8433E5}"/>
              </a:ext>
            </a:extLst>
          </p:cNvPr>
          <p:cNvSpPr>
            <a:spLocks noGrp="1"/>
          </p:cNvSpPr>
          <p:nvPr>
            <p:ph type="body" idx="13"/>
          </p:nvPr>
        </p:nvSpPr>
        <p:spPr>
          <a:xfrm>
            <a:off x="1627322" y="383458"/>
            <a:ext cx="4672156" cy="511277"/>
          </a:xfrm>
        </p:spPr>
        <p:txBody>
          <a:bodyPr/>
          <a:lstStyle/>
          <a:p>
            <a:pPr algn="ctr"/>
            <a:r>
              <a:rPr lang="en-IN" dirty="0">
                <a:latin typeface="Times New Roman" panose="02020603050405020304" pitchFamily="18" charset="0"/>
                <a:cs typeface="Times New Roman" panose="02020603050405020304" pitchFamily="18" charset="0"/>
              </a:rPr>
              <a:t>CENTRALIZED VCS</a:t>
            </a:r>
          </a:p>
        </p:txBody>
      </p:sp>
      <p:sp>
        <p:nvSpPr>
          <p:cNvPr id="6" name="Text Placeholder 5">
            <a:extLst>
              <a:ext uri="{FF2B5EF4-FFF2-40B4-BE49-F238E27FC236}">
                <a16:creationId xmlns:a16="http://schemas.microsoft.com/office/drawing/2014/main" id="{FDCAA269-50EE-ECB9-04A2-F99C65C2A52C}"/>
              </a:ext>
            </a:extLst>
          </p:cNvPr>
          <p:cNvSpPr>
            <a:spLocks noGrp="1"/>
          </p:cNvSpPr>
          <p:nvPr>
            <p:ph type="body" sz="quarter" idx="3"/>
          </p:nvPr>
        </p:nvSpPr>
        <p:spPr>
          <a:xfrm>
            <a:off x="7067964" y="383459"/>
            <a:ext cx="4672156" cy="462116"/>
          </a:xfrm>
        </p:spPr>
        <p:txBody>
          <a:bodyPr>
            <a:normAutofit lnSpcReduction="10000"/>
          </a:bodyPr>
          <a:lstStyle/>
          <a:p>
            <a:pPr algn="ctr"/>
            <a:r>
              <a:rPr lang="en-IN" dirty="0">
                <a:latin typeface="Times New Roman" panose="02020603050405020304" pitchFamily="18" charset="0"/>
                <a:cs typeface="Times New Roman" panose="02020603050405020304" pitchFamily="18" charset="0"/>
              </a:rPr>
              <a:t>DECENTRALIZED VCS</a:t>
            </a:r>
          </a:p>
        </p:txBody>
      </p:sp>
      <p:sp>
        <p:nvSpPr>
          <p:cNvPr id="7" name="TextBox 6">
            <a:extLst>
              <a:ext uri="{FF2B5EF4-FFF2-40B4-BE49-F238E27FC236}">
                <a16:creationId xmlns:a16="http://schemas.microsoft.com/office/drawing/2014/main" id="{8E9E1E1D-E563-A2A0-82D5-32A9B07F97AE}"/>
              </a:ext>
            </a:extLst>
          </p:cNvPr>
          <p:cNvSpPr txBox="1"/>
          <p:nvPr/>
        </p:nvSpPr>
        <p:spPr>
          <a:xfrm>
            <a:off x="1553497" y="6076335"/>
            <a:ext cx="10186623" cy="713016"/>
          </a:xfrm>
          <a:prstGeom prst="rect">
            <a:avLst/>
          </a:prstGeom>
          <a:noFill/>
        </p:spPr>
        <p:txBody>
          <a:bodyPr wrap="square" rtlCol="0">
            <a:spAutoFit/>
          </a:bodyPr>
          <a:lstStyle/>
          <a:p>
            <a:pPr marR="0" lvl="0" algn="l" defTabSz="914400" rtl="0" eaLnBrk="1" fontAlgn="auto" latinLnBrk="0" hangingPunct="1">
              <a:lnSpc>
                <a:spcPct val="100000"/>
              </a:lnSpc>
              <a:spcBef>
                <a:spcPts val="100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CONCLUSION:</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R="0" lvl="0" algn="l" defTabSz="914400" rtl="0" eaLnBrk="1" fontAlgn="auto" latinLnBrk="0" hangingPunct="1">
              <a:lnSpc>
                <a:spcPct val="100000"/>
              </a:lnSpc>
              <a:spcBef>
                <a:spcPts val="1000"/>
              </a:spcBef>
              <a:spcAft>
                <a:spcPts val="0"/>
              </a:spcAft>
              <a:buClrTx/>
              <a:buSzTx/>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DVCS is better suited for modern, distributed development teams requiring flexibility and resilience</a:t>
            </a:r>
          </a:p>
        </p:txBody>
      </p:sp>
    </p:spTree>
    <p:extLst>
      <p:ext uri="{BB962C8B-B14F-4D97-AF65-F5344CB8AC3E}">
        <p14:creationId xmlns:p14="http://schemas.microsoft.com/office/powerpoint/2010/main" val="299075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0A45-8908-8247-23A9-AD769C3B4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A95F3-1112-93AC-BD3E-9F8DC15C0A02}"/>
              </a:ext>
            </a:extLst>
          </p:cNvPr>
          <p:cNvSpPr>
            <a:spLocks noGrp="1"/>
          </p:cNvSpPr>
          <p:nvPr>
            <p:ph type="ctrTitle"/>
          </p:nvPr>
        </p:nvSpPr>
        <p:spPr/>
        <p:txBody>
          <a:bodyPr/>
          <a:lstStyle/>
          <a:p>
            <a:r>
              <a:rPr lang="en-US" dirty="0"/>
              <a:t>Why decentralization maters</a:t>
            </a:r>
            <a:endParaRPr lang="en-IN" dirty="0"/>
          </a:p>
        </p:txBody>
      </p:sp>
      <p:sp>
        <p:nvSpPr>
          <p:cNvPr id="3" name="Text Placeholder 2">
            <a:extLst>
              <a:ext uri="{FF2B5EF4-FFF2-40B4-BE49-F238E27FC236}">
                <a16:creationId xmlns:a16="http://schemas.microsoft.com/office/drawing/2014/main" id="{8D76DF01-A5D6-5698-5CD8-CAEB19B3840F}"/>
              </a:ext>
            </a:extLst>
          </p:cNvPr>
          <p:cNvSpPr>
            <a:spLocks noGrp="1"/>
          </p:cNvSpPr>
          <p:nvPr>
            <p:ph type="body" sz="quarter" idx="14"/>
          </p:nvPr>
        </p:nvSpPr>
        <p:spPr>
          <a:xfrm>
            <a:off x="1769806" y="1507066"/>
            <a:ext cx="9625781" cy="4849283"/>
          </a:xfrm>
        </p:spPr>
        <p:txBody>
          <a:bodyPr/>
          <a:lstStyle/>
          <a:p>
            <a:pPr algn="just"/>
            <a:r>
              <a:rPr lang="en-US" dirty="0">
                <a:latin typeface="Times New Roman" panose="02020603050405020304" pitchFamily="18" charset="0"/>
                <a:cs typeface="Times New Roman" panose="02020603050405020304" pitchFamily="18" charset="0"/>
              </a:rPr>
              <a:t>Decentralized Version Control Systems (DVCS) like Git have transformed modern software development by addressing the limitations of centralized systems. One of the key advantages is </a:t>
            </a:r>
            <a:r>
              <a:rPr lang="en-US" b="1" dirty="0">
                <a:latin typeface="Times New Roman" panose="02020603050405020304" pitchFamily="18" charset="0"/>
                <a:cs typeface="Times New Roman" panose="02020603050405020304" pitchFamily="18" charset="0"/>
              </a:rPr>
              <a:t>resilience</a:t>
            </a:r>
            <a:r>
              <a:rPr lang="en-US" dirty="0">
                <a:latin typeface="Times New Roman" panose="02020603050405020304" pitchFamily="18" charset="0"/>
                <a:cs typeface="Times New Roman" panose="02020603050405020304" pitchFamily="18" charset="0"/>
              </a:rPr>
              <a:t>, as every developer has a complete copy of the repository. This eliminates the dependency on a single central server, ensuring work can continue even during server outages.</a:t>
            </a:r>
          </a:p>
          <a:p>
            <a:pPr algn="just"/>
            <a:r>
              <a:rPr lang="en-US" b="1" dirty="0">
                <a:latin typeface="Times New Roman" panose="02020603050405020304" pitchFamily="18" charset="0"/>
                <a:cs typeface="Times New Roman" panose="02020603050405020304" pitchFamily="18" charset="0"/>
              </a:rPr>
              <a:t>Offline accessibility</a:t>
            </a:r>
            <a:r>
              <a:rPr lang="en-US" dirty="0">
                <a:latin typeface="Times New Roman" panose="02020603050405020304" pitchFamily="18" charset="0"/>
                <a:cs typeface="Times New Roman" panose="02020603050405020304" pitchFamily="18" charset="0"/>
              </a:rPr>
              <a:t> is another significant benefit. Developers can commit changes locally, view the project’s history, and resolve conflicts without requiring an internet connection, making DVCS ideal for remote or geographically dispersed teams.</a:t>
            </a:r>
          </a:p>
          <a:p>
            <a:pPr algn="just"/>
            <a:r>
              <a:rPr lang="en-US" dirty="0">
                <a:latin typeface="Times New Roman" panose="02020603050405020304" pitchFamily="18" charset="0"/>
                <a:cs typeface="Times New Roman" panose="02020603050405020304" pitchFamily="18" charset="0"/>
              </a:rPr>
              <a:t>Collaboration becomes seamless as DVCS supports independent branching and merging. Developers can work on features concurrently without overwriting others’ work. Additionally, DVCS offers </a:t>
            </a:r>
            <a:r>
              <a:rPr lang="en-US" b="1" dirty="0">
                <a:latin typeface="Times New Roman" panose="02020603050405020304" pitchFamily="18" charset="0"/>
                <a:cs typeface="Times New Roman" panose="02020603050405020304" pitchFamily="18" charset="0"/>
              </a:rPr>
              <a:t>enhanced performance</a:t>
            </a:r>
            <a:r>
              <a:rPr lang="en-US" dirty="0">
                <a:latin typeface="Times New Roman" panose="02020603050405020304" pitchFamily="18" charset="0"/>
                <a:cs typeface="Times New Roman" panose="02020603050405020304" pitchFamily="18" charset="0"/>
              </a:rPr>
              <a:t> by performing operations like commits and history retrievals locally, reducing reliance on network speed.</a:t>
            </a:r>
          </a:p>
          <a:p>
            <a:pPr algn="just"/>
            <a:r>
              <a:rPr lang="en-US" dirty="0">
                <a:latin typeface="Times New Roman" panose="02020603050405020304" pitchFamily="18" charset="0"/>
                <a:cs typeface="Times New Roman" panose="02020603050405020304" pitchFamily="18" charset="0"/>
              </a:rPr>
              <a:t>These features make DVCS essential for scalable, distributed development, ensuring flexibility, productivity, and reliability in today’s dynamic software environments.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99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D4448-A400-D73D-185B-66F5E30B1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F97857-9994-DCD8-6D2D-10D46A1235C7}"/>
              </a:ext>
            </a:extLst>
          </p:cNvPr>
          <p:cNvSpPr>
            <a:spLocks noGrp="1"/>
          </p:cNvSpPr>
          <p:nvPr>
            <p:ph type="ctrTitle"/>
          </p:nvPr>
        </p:nvSpPr>
        <p:spPr>
          <a:xfrm>
            <a:off x="1297858" y="339645"/>
            <a:ext cx="10776155" cy="1002552"/>
          </a:xfrm>
        </p:spPr>
        <p:txBody>
          <a:bodyPr/>
          <a:lstStyle/>
          <a:p>
            <a:pPr algn="ctr"/>
            <a:r>
              <a:rPr lang="en-IN" dirty="0"/>
              <a:t>literature survey</a:t>
            </a:r>
          </a:p>
        </p:txBody>
      </p:sp>
      <p:sp>
        <p:nvSpPr>
          <p:cNvPr id="3" name="Text Placeholder 2">
            <a:extLst>
              <a:ext uri="{FF2B5EF4-FFF2-40B4-BE49-F238E27FC236}">
                <a16:creationId xmlns:a16="http://schemas.microsoft.com/office/drawing/2014/main" id="{7CB3E0DC-4DE5-9A2B-353A-12C428B18B5B}"/>
              </a:ext>
            </a:extLst>
          </p:cNvPr>
          <p:cNvSpPr>
            <a:spLocks noGrp="1"/>
          </p:cNvSpPr>
          <p:nvPr>
            <p:ph type="body" sz="quarter" idx="14"/>
          </p:nvPr>
        </p:nvSpPr>
        <p:spPr>
          <a:xfrm>
            <a:off x="1618749" y="1852123"/>
            <a:ext cx="10134371" cy="4849283"/>
          </a:xfrm>
        </p:spPr>
        <p:txBody>
          <a:bodyPr/>
          <a:lstStyle/>
          <a:p>
            <a:pPr marL="285750" indent="-285750">
              <a:buFont typeface="Arial" panose="020B0604020202020204" pitchFamily="34" charset="0"/>
              <a:buChar char="•"/>
            </a:pPr>
            <a:r>
              <a:rPr lang="en-US" b="1" dirty="0"/>
              <a:t>Decentralized Version Control Systems (DVCS):</a:t>
            </a:r>
          </a:p>
          <a:p>
            <a:r>
              <a:rPr lang="en-US" dirty="0"/>
              <a:t>      Git popularized DVCS but depends on centralized platforms (e.g., GitHub), leading to potential single points of failure.</a:t>
            </a:r>
          </a:p>
          <a:p>
            <a:pPr marL="285750" indent="-285750">
              <a:buFont typeface="Arial" panose="020B0604020202020204" pitchFamily="34" charset="0"/>
              <a:buChar char="•"/>
            </a:pPr>
            <a:r>
              <a:rPr lang="en-US" b="1" dirty="0"/>
              <a:t>Blockchain and Decentralization</a:t>
            </a:r>
            <a:r>
              <a:rPr lang="en-US" dirty="0"/>
              <a:t>:</a:t>
            </a:r>
          </a:p>
          <a:p>
            <a:r>
              <a:rPr lang="en-US" dirty="0"/>
              <a:t>      Blockchain (e.g., ICP) offers transparency, immutability, and decentralized storage. These features can enhance DVCS.</a:t>
            </a:r>
          </a:p>
          <a:p>
            <a:pPr marL="285750" indent="-285750">
              <a:buFont typeface="Arial" panose="020B0604020202020204" pitchFamily="34" charset="0"/>
              <a:buChar char="•"/>
            </a:pPr>
            <a:r>
              <a:rPr lang="en-US" b="1" dirty="0"/>
              <a:t>Challenges in Decentralized DVCS</a:t>
            </a:r>
            <a:r>
              <a:rPr lang="en-US" dirty="0"/>
              <a:t>:</a:t>
            </a:r>
          </a:p>
          <a:p>
            <a:r>
              <a:rPr lang="en-US" dirty="0"/>
              <a:t>      Current tools like Radicle face scalability, usability, and large file handling issues.</a:t>
            </a:r>
          </a:p>
          <a:p>
            <a:pPr marL="285750" indent="-285750">
              <a:buFont typeface="Arial" panose="020B0604020202020204" pitchFamily="34" charset="0"/>
              <a:buChar char="•"/>
            </a:pPr>
            <a:r>
              <a:rPr lang="en-US" b="1" dirty="0"/>
              <a:t>Security</a:t>
            </a:r>
            <a:r>
              <a:rPr lang="en-US" dirty="0"/>
              <a:t>:</a:t>
            </a:r>
          </a:p>
          <a:p>
            <a:r>
              <a:rPr lang="en-US" dirty="0"/>
              <a:t>      Centralized systems lack robust authentication; blockchain can provide tamper-proof and decentralized user access.</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252418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91B1A-3484-9B92-7FF1-A24EFA893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A2D53-AAB4-153F-E264-6CFC733C80F0}"/>
              </a:ext>
            </a:extLst>
          </p:cNvPr>
          <p:cNvSpPr>
            <a:spLocks noGrp="1"/>
          </p:cNvSpPr>
          <p:nvPr>
            <p:ph type="ctrTitle"/>
          </p:nvPr>
        </p:nvSpPr>
        <p:spPr>
          <a:xfrm>
            <a:off x="1297858" y="339645"/>
            <a:ext cx="10776155" cy="1002552"/>
          </a:xfrm>
        </p:spPr>
        <p:txBody>
          <a:bodyPr/>
          <a:lstStyle/>
          <a:p>
            <a:pPr algn="ctr"/>
            <a:r>
              <a:rPr lang="en-IN" dirty="0"/>
              <a:t>gap analysis</a:t>
            </a:r>
          </a:p>
        </p:txBody>
      </p:sp>
      <p:sp>
        <p:nvSpPr>
          <p:cNvPr id="3" name="Text Placeholder 2">
            <a:extLst>
              <a:ext uri="{FF2B5EF4-FFF2-40B4-BE49-F238E27FC236}">
                <a16:creationId xmlns:a16="http://schemas.microsoft.com/office/drawing/2014/main" id="{D413210C-A60C-3A15-398F-09F9B503321B}"/>
              </a:ext>
            </a:extLst>
          </p:cNvPr>
          <p:cNvSpPr>
            <a:spLocks noGrp="1"/>
          </p:cNvSpPr>
          <p:nvPr>
            <p:ph type="body" sz="quarter" idx="14"/>
          </p:nvPr>
        </p:nvSpPr>
        <p:spPr/>
        <p:txBody>
          <a:bodyPr/>
          <a:lstStyle/>
          <a:p>
            <a:pPr marL="285750" indent="-285750">
              <a:buFont typeface="Arial" panose="020B0604020202020204" pitchFamily="34" charset="0"/>
              <a:buChar char="•"/>
            </a:pPr>
            <a:r>
              <a:rPr lang="en-US" b="1" dirty="0"/>
              <a:t>Centralized Hosting Dependency</a:t>
            </a:r>
            <a:r>
              <a:rPr lang="en-US" dirty="0"/>
              <a:t>:</a:t>
            </a:r>
          </a:p>
          <a:p>
            <a:r>
              <a:rPr lang="en-US" dirty="0"/>
              <a:t>      DVCS relies on centralized platforms prone to failures. </a:t>
            </a:r>
          </a:p>
          <a:p>
            <a:r>
              <a:rPr lang="en-US" b="1" dirty="0"/>
              <a:t>      Proposed Solution</a:t>
            </a:r>
            <a:r>
              <a:rPr lang="en-US" dirty="0"/>
              <a:t>: ICP-based decentralized hosting.</a:t>
            </a:r>
          </a:p>
          <a:p>
            <a:pPr marL="285750" indent="-285750">
              <a:buFont typeface="Arial" panose="020B0604020202020204" pitchFamily="34" charset="0"/>
              <a:buChar char="•"/>
            </a:pPr>
            <a:r>
              <a:rPr lang="en-US" b="1" dirty="0"/>
              <a:t>Authentication Vulnerabilities</a:t>
            </a:r>
            <a:r>
              <a:rPr lang="en-US" dirty="0"/>
              <a:t>:</a:t>
            </a:r>
          </a:p>
          <a:p>
            <a:r>
              <a:rPr lang="en-US" dirty="0"/>
              <a:t>      Current systems use insecure credentials. </a:t>
            </a:r>
          </a:p>
          <a:p>
            <a:r>
              <a:rPr lang="en-US" b="1" dirty="0"/>
              <a:t>      Proposed Solution</a:t>
            </a:r>
            <a:r>
              <a:rPr lang="en-US" dirty="0"/>
              <a:t>: Internet Identity for secure, decentralized access..</a:t>
            </a:r>
          </a:p>
          <a:p>
            <a:pPr marL="285750" indent="-285750">
              <a:buFont typeface="Arial" panose="020B0604020202020204" pitchFamily="34" charset="0"/>
              <a:buChar char="•"/>
            </a:pPr>
            <a:r>
              <a:rPr lang="en-US" b="1" dirty="0"/>
              <a:t>Large Repository Management</a:t>
            </a:r>
            <a:r>
              <a:rPr lang="en-US" dirty="0"/>
              <a:t>:</a:t>
            </a:r>
          </a:p>
          <a:p>
            <a:r>
              <a:rPr lang="en-US" dirty="0"/>
              <a:t>      Inefficiencies exist in handling large files. </a:t>
            </a:r>
          </a:p>
          <a:p>
            <a:r>
              <a:rPr lang="en-US" b="1" dirty="0"/>
              <a:t>      Proposed Solution</a:t>
            </a:r>
            <a:r>
              <a:rPr lang="en-US" dirty="0"/>
              <a:t>: Integrating IPFS with ICP.</a:t>
            </a:r>
          </a:p>
          <a:p>
            <a:pPr marL="285750" indent="-285750">
              <a:buFont typeface="Arial" panose="020B0604020202020204" pitchFamily="34" charset="0"/>
              <a:buChar char="•"/>
            </a:pPr>
            <a:r>
              <a:rPr lang="en-US" b="1" dirty="0"/>
              <a:t>Adoption and Usability</a:t>
            </a:r>
            <a:r>
              <a:rPr lang="en-US" dirty="0"/>
              <a:t>:</a:t>
            </a:r>
          </a:p>
          <a:p>
            <a:r>
              <a:rPr lang="en-US" dirty="0"/>
              <a:t>      Existing blockchain-based DVCS lacks user-friendly workflows. </a:t>
            </a:r>
          </a:p>
          <a:p>
            <a:r>
              <a:rPr lang="en-US" b="1" dirty="0"/>
              <a:t>      Proposed Solution</a:t>
            </a:r>
            <a:r>
              <a:rPr lang="en-US" dirty="0"/>
              <a:t>: Familiar Git-like features with enhanced UX.</a:t>
            </a:r>
          </a:p>
        </p:txBody>
      </p:sp>
    </p:spTree>
    <p:extLst>
      <p:ext uri="{BB962C8B-B14F-4D97-AF65-F5344CB8AC3E}">
        <p14:creationId xmlns:p14="http://schemas.microsoft.com/office/powerpoint/2010/main" val="1051400998"/>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432</TotalTime>
  <Words>1395</Words>
  <Application>Microsoft Macintosh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Palatino Linotype</vt:lpstr>
      <vt:lpstr>Sagona ExtraLight</vt:lpstr>
      <vt:lpstr>Speak Pro</vt:lpstr>
      <vt:lpstr>Times New Roman</vt:lpstr>
      <vt:lpstr>Office Theme</vt:lpstr>
      <vt:lpstr>DECENTRALIZED VERSION CONTROL SYSTEMS ON ICP</vt:lpstr>
      <vt:lpstr>Table of Contents</vt:lpstr>
      <vt:lpstr>Statement of the problem</vt:lpstr>
      <vt:lpstr>ABSTRACT</vt:lpstr>
      <vt:lpstr>INTRODUCTION</vt:lpstr>
      <vt:lpstr>PowerPoint Presentation</vt:lpstr>
      <vt:lpstr>Why decentralization maters</vt:lpstr>
      <vt:lpstr>literature survey</vt:lpstr>
      <vt:lpstr>gap analysis</vt:lpstr>
      <vt:lpstr>Software &amp; hardware requirements</vt:lpstr>
      <vt:lpstr>Base/reference papers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kasu</dc:creator>
  <cp:lastModifiedBy>rathan raju</cp:lastModifiedBy>
  <cp:revision>3</cp:revision>
  <dcterms:created xsi:type="dcterms:W3CDTF">2024-12-11T13:25:54Z</dcterms:created>
  <dcterms:modified xsi:type="dcterms:W3CDTF">2024-12-12T05:57:26Z</dcterms:modified>
</cp:coreProperties>
</file>