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76" r:id="rId4"/>
    <p:sldId id="263" r:id="rId5"/>
    <p:sldId id="278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7" r:id="rId14"/>
    <p:sldId id="281" r:id="rId15"/>
    <p:sldId id="273" r:id="rId16"/>
    <p:sldId id="268" r:id="rId17"/>
    <p:sldId id="274" r:id="rId18"/>
    <p:sldId id="279" r:id="rId19"/>
    <p:sldId id="280" r:id="rId20"/>
    <p:sldId id="266" r:id="rId21"/>
    <p:sldId id="269" r:id="rId22"/>
    <p:sldId id="270" r:id="rId23"/>
    <p:sldId id="271" r:id="rId24"/>
    <p:sldId id="275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26" autoAdjust="0"/>
  </p:normalViewPr>
  <p:slideViewPr>
    <p:cSldViewPr>
      <p:cViewPr>
        <p:scale>
          <a:sx n="100" d="100"/>
          <a:sy n="100" d="100"/>
        </p:scale>
        <p:origin x="-21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E2E93-238A-4647-A316-9BD7FB9B2704}" type="datetimeFigureOut">
              <a:rPr lang="de-DE" smtClean="0"/>
              <a:pPr/>
              <a:t>18.12.2012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BD46-2515-4902-9490-AE425F700A0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7083470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62B95-C662-41FF-9568-06DA4A6A60C9}" type="datetimeFigureOut">
              <a:rPr lang="de-CH" smtClean="0"/>
              <a:pPr/>
              <a:t>18.12.2012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A3D3A-D023-45E8-8EA3-7B1A54BA81CA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6246657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Mosi:</a:t>
            </a:r>
            <a:r>
              <a:rPr lang="de-CH" baseline="0" dirty="0" smtClean="0"/>
              <a:t> Begrüssung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1</a:t>
            </a:fld>
            <a:endParaRPr lang="de-C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2 verschiedene</a:t>
            </a:r>
            <a:r>
              <a:rPr lang="de-CH" baseline="0" dirty="0" smtClean="0"/>
              <a:t> Einflüsse auf Gauss-Funktion sichtbar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282664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Boxfunktion,</a:t>
            </a:r>
            <a:r>
              <a:rPr lang="de-CH" baseline="0" dirty="0" smtClean="0"/>
              <a:t> damit Agent nicht auf Wandagent läuft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4061653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Tendency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overtake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walk</a:t>
            </a:r>
            <a:r>
              <a:rPr lang="de-CH" dirty="0" smtClean="0"/>
              <a:t> </a:t>
            </a:r>
            <a:r>
              <a:rPr lang="de-CH" dirty="0" err="1" smtClean="0"/>
              <a:t>behind</a:t>
            </a:r>
            <a:r>
              <a:rPr lang="de-CH" dirty="0" smtClean="0"/>
              <a:t> </a:t>
            </a:r>
            <a:r>
              <a:rPr lang="de-CH" dirty="0" err="1" smtClean="0"/>
              <a:t>another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324696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Ungestrecktes</a:t>
            </a:r>
            <a:r>
              <a:rPr lang="de-CH" dirty="0" smtClean="0"/>
              <a:t> Bild erstellen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13</a:t>
            </a:fld>
            <a:endParaRPr lang="de-C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Theiler:</a:t>
            </a:r>
            <a:r>
              <a:rPr lang="de-CH" baseline="0" dirty="0" smtClean="0"/>
              <a:t> Simulation mal laufen lassen &amp; kommentieren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16</a:t>
            </a:fld>
            <a:endParaRPr lang="de-C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Mosi: Testreihen zeigen, eine genauer</a:t>
            </a:r>
            <a:r>
              <a:rPr lang="de-CH" baseline="0" dirty="0" smtClean="0"/>
              <a:t> </a:t>
            </a:r>
            <a:r>
              <a:rPr lang="de-CH" dirty="0" smtClean="0"/>
              <a:t>(Gangbreite),</a:t>
            </a:r>
            <a:r>
              <a:rPr lang="de-CH" baseline="0" dirty="0" smtClean="0"/>
              <a:t> Rest nur kurz ansprechen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17</a:t>
            </a:fld>
            <a:endParaRPr lang="de-C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Yannick – Grenzen=</a:t>
            </a:r>
            <a:r>
              <a:rPr lang="de-CH" dirty="0" err="1" smtClean="0"/>
              <a:t>Limitations</a:t>
            </a:r>
            <a:r>
              <a:rPr lang="de-CH" dirty="0" smtClean="0"/>
              <a:t> des Modells</a:t>
            </a:r>
            <a:r>
              <a:rPr lang="de-CH" baseline="0" dirty="0" smtClean="0"/>
              <a:t> aufzeigen (kurz, nur die wichtigsten)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20</a:t>
            </a:fld>
            <a:endParaRPr lang="de-C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Theiler: Zusammenfassung:</a:t>
            </a:r>
            <a:r>
              <a:rPr lang="de-CH" baseline="0" dirty="0" smtClean="0"/>
              <a:t> für unsere Situation gutes Modell, </a:t>
            </a:r>
            <a:r>
              <a:rPr lang="de-CH" baseline="0" dirty="0" err="1" smtClean="0"/>
              <a:t>obwohls</a:t>
            </a:r>
            <a:r>
              <a:rPr lang="de-CH" baseline="0" dirty="0" smtClean="0"/>
              <a:t> seine Grenzen (</a:t>
            </a:r>
            <a:r>
              <a:rPr lang="de-CH" baseline="0" dirty="0" err="1" smtClean="0"/>
              <a:t>limitations</a:t>
            </a:r>
            <a:r>
              <a:rPr lang="de-CH" baseline="0" dirty="0" smtClean="0"/>
              <a:t>) hat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23</a:t>
            </a:fld>
            <a:endParaRPr lang="de-C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(alle)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24</a:t>
            </a:fld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Mosi: Inhalt</a:t>
            </a:r>
            <a:r>
              <a:rPr lang="de-CH" baseline="0" dirty="0" smtClean="0"/>
              <a:t> ausschmücken, aber nicht allzu stark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2</a:t>
            </a:fld>
            <a:endParaRPr lang="de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Mosi:</a:t>
            </a:r>
            <a:r>
              <a:rPr lang="de-CH" baseline="0" dirty="0" smtClean="0"/>
              <a:t> Idee &amp; Motivation, Grundidee – Überblick Situation „wovon rede ich“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3</a:t>
            </a:fld>
            <a:endParaRPr lang="de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Mosi:</a:t>
            </a:r>
            <a:r>
              <a:rPr lang="de-CH" baseline="0" dirty="0" smtClean="0"/>
              <a:t> Idee &amp; Motivation, Grundidee - hier: Auslöser der Idee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4</a:t>
            </a:fld>
            <a:endParaRPr lang="de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Mosi:</a:t>
            </a:r>
            <a:r>
              <a:rPr lang="de-CH" baseline="0" dirty="0" smtClean="0"/>
              <a:t> Idee &amp; Motivation, Grundidee – Was ist speziell an unserem Modell, unseren Ideen?</a:t>
            </a:r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5</a:t>
            </a:fld>
            <a:endParaRPr lang="de-C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Yannick: Umsetzung der Logik, nicht allzu technisch,</a:t>
            </a:r>
            <a:r>
              <a:rPr lang="de-CH" baseline="0" dirty="0" smtClean="0"/>
              <a:t> bildlich erklären</a:t>
            </a:r>
          </a:p>
          <a:p>
            <a:r>
              <a:rPr lang="de-CH" baseline="0" dirty="0" smtClean="0"/>
              <a:t>Polares System -&gt; zunächst nur Bestimmung der Richtung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6</a:t>
            </a:fld>
            <a:endParaRPr lang="de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Beispielsituation</a:t>
            </a:r>
            <a:r>
              <a:rPr lang="de-CH" baseline="0" dirty="0" smtClean="0"/>
              <a:t> aus der Entwicklungsstufe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1419291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Grundidee zentrierte Hyperbelfunktion in angular </a:t>
            </a:r>
            <a:r>
              <a:rPr lang="de-CH" dirty="0" err="1" smtClean="0"/>
              <a:t>values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1364280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Winkel,</a:t>
            </a:r>
            <a:r>
              <a:rPr lang="de-CH" baseline="0" dirty="0" smtClean="0"/>
              <a:t> die einem Kollisionskurs entsprechen, werden auf 0 gesetzt. Zusätzlich ein Offset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3D3A-D023-45E8-8EA3-7B1A54BA81CA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="" xmlns:p14="http://schemas.microsoft.com/office/powerpoint/2010/main" val="2930191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2050-AFA2-427F-98E9-B501DF918C45}" type="datetime1">
              <a:rPr lang="de-CH" smtClean="0"/>
              <a:pPr/>
              <a:t>18.12.2012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D883-9F0E-4FF7-9930-5AAF2D21224D}" type="datetime1">
              <a:rPr lang="de-CH" smtClean="0"/>
              <a:pPr/>
              <a:t>18.12.2012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DF7D-CC4C-4828-BC8F-E67062F49AAD}" type="datetime1">
              <a:rPr lang="de-CH" smtClean="0"/>
              <a:pPr/>
              <a:t>18.12.2012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1A33-7F07-47E6-96C8-6720C053A5CA}" type="datetime1">
              <a:rPr lang="de-CH" smtClean="0"/>
              <a:pPr/>
              <a:t>18.12.2012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B7656-A1A3-41B9-86D0-B0DE94C36F89}" type="datetime1">
              <a:rPr lang="de-CH" smtClean="0"/>
              <a:pPr/>
              <a:t>18.12.2012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2577-7323-4FE2-AE78-CE1CDCED9B4D}" type="datetime1">
              <a:rPr lang="de-CH" smtClean="0"/>
              <a:pPr/>
              <a:t>18.12.2012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3E61-0BDD-488C-B871-FE0AB012648F}" type="datetime1">
              <a:rPr lang="de-CH" smtClean="0"/>
              <a:pPr/>
              <a:t>18.12.2012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B883-69AB-4BE5-BFC9-54B1886DD07F}" type="datetime1">
              <a:rPr lang="de-CH" smtClean="0"/>
              <a:pPr/>
              <a:t>18.12.2012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F5F5-C391-4ACC-A8A2-D41CAC11D517}" type="datetime1">
              <a:rPr lang="de-CH" smtClean="0"/>
              <a:pPr/>
              <a:t>18.12.2012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25CD-7FF0-4086-BF7C-733BF57F8BC0}" type="datetime1">
              <a:rPr lang="de-CH" smtClean="0"/>
              <a:pPr/>
              <a:t>18.12.2012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ine Ecke des Rechtecks schneiden und abrunde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winkliges Dreiec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654A-6E10-44F8-97E8-8DDED38E1F49}" type="datetime1">
              <a:rPr lang="de-CH" smtClean="0"/>
              <a:pPr/>
              <a:t>18.12.2012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10" name="Freihand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ihand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882E923-6442-42FD-B9AB-941B86D2204C}" type="datetime1">
              <a:rPr lang="de-CH" smtClean="0"/>
              <a:pPr/>
              <a:t>18.12.2012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969DB39-9E70-474F-9A85-81F67A0EA78C}" type="slidenum">
              <a:rPr lang="de-CH" smtClean="0"/>
              <a:pPr/>
              <a:t>‹Nr.›</a:t>
            </a:fld>
            <a:endParaRPr lang="de-CH"/>
          </a:p>
        </p:txBody>
      </p:sp>
      <p:grpSp>
        <p:nvGrpSpPr>
          <p:cNvPr id="2" name="Gruppieren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ihand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ihand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Pedestrian</a:t>
            </a:r>
            <a:r>
              <a:rPr lang="de-CH" dirty="0" smtClean="0"/>
              <a:t> </a:t>
            </a:r>
            <a:r>
              <a:rPr lang="de-CH" dirty="0" err="1" smtClean="0"/>
              <a:t>dynamics</a:t>
            </a:r>
            <a:r>
              <a:rPr lang="de-CH" dirty="0" smtClean="0"/>
              <a:t> in </a:t>
            </a:r>
            <a:r>
              <a:rPr lang="de-CH" dirty="0" err="1" smtClean="0"/>
              <a:t>long</a:t>
            </a:r>
            <a:r>
              <a:rPr lang="de-CH" dirty="0" smtClean="0"/>
              <a:t>, </a:t>
            </a:r>
            <a:r>
              <a:rPr lang="de-CH" dirty="0" err="1" smtClean="0"/>
              <a:t>narrow</a:t>
            </a:r>
            <a:r>
              <a:rPr lang="de-CH" dirty="0" smtClean="0"/>
              <a:t> </a:t>
            </a:r>
            <a:r>
              <a:rPr lang="de-CH" dirty="0" err="1" smtClean="0"/>
              <a:t>hallways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792752"/>
          </a:xfrm>
        </p:spPr>
        <p:txBody>
          <a:bodyPr>
            <a:normAutofit/>
          </a:bodyPr>
          <a:lstStyle/>
          <a:p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Moser Manuel, Suter Yannick, Theiler Raffael</a:t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sz="2300" dirty="0" smtClean="0"/>
              <a:t>https://github.com/ratheile/msssm</a:t>
            </a:r>
            <a:r>
              <a:rPr lang="de-CH" sz="2000" dirty="0" smtClean="0"/>
              <a:t/>
            </a:r>
            <a:br>
              <a:rPr lang="de-CH" sz="2000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sz="2000" dirty="0" err="1" smtClean="0"/>
              <a:t>Zurich</a:t>
            </a:r>
            <a:r>
              <a:rPr lang="de-CH" sz="2000" dirty="0" smtClean="0"/>
              <a:t>, </a:t>
            </a:r>
            <a:r>
              <a:rPr lang="de-CH" sz="2000" dirty="0" err="1" smtClean="0"/>
              <a:t>December</a:t>
            </a:r>
            <a:r>
              <a:rPr lang="de-CH" sz="2000" dirty="0" smtClean="0"/>
              <a:t> 2012</a:t>
            </a:r>
            <a:endParaRPr lang="de-CH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34100"/>
            <a:ext cx="27336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Crossing</a:t>
            </a:r>
            <a:r>
              <a:rPr lang="de-CH" dirty="0" smtClean="0"/>
              <a:t> </a:t>
            </a:r>
            <a:r>
              <a:rPr lang="de-CH" dirty="0" err="1" smtClean="0"/>
              <a:t>agents</a:t>
            </a:r>
            <a:r>
              <a:rPr lang="de-CH" dirty="0" smtClean="0"/>
              <a:t>: Absolute </a:t>
            </a:r>
            <a:r>
              <a:rPr lang="de-CH" dirty="0" err="1" smtClean="0"/>
              <a:t>hyperbel</a:t>
            </a:r>
            <a:r>
              <a:rPr lang="de-CH" dirty="0" smtClean="0"/>
              <a:t> </a:t>
            </a:r>
            <a:r>
              <a:rPr lang="de-CH" dirty="0" err="1" smtClean="0"/>
              <a:t>functions</a:t>
            </a:r>
            <a:endParaRPr lang="de-CH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3898751" cy="3789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 descr="C:\Users\Yannick\github\MSSSM\doc\latex\pictures\Bsp1ObenRecht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311" y="2797282"/>
            <a:ext cx="4382169" cy="32807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10</a:t>
            </a:fld>
            <a:endParaRPr lang="de-CH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Wall </a:t>
            </a:r>
            <a:r>
              <a:rPr lang="de-CH" dirty="0" err="1" smtClean="0"/>
              <a:t>agents</a:t>
            </a:r>
            <a:r>
              <a:rPr lang="de-CH" dirty="0" smtClean="0"/>
              <a:t>: Box-</a:t>
            </a:r>
            <a:r>
              <a:rPr lang="de-CH" dirty="0" err="1" smtClean="0"/>
              <a:t>like</a:t>
            </a:r>
            <a:r>
              <a:rPr lang="de-CH" dirty="0" smtClean="0"/>
              <a:t> </a:t>
            </a:r>
            <a:r>
              <a:rPr lang="de-CH" dirty="0" err="1" smtClean="0"/>
              <a:t>function</a:t>
            </a:r>
            <a:endParaRPr lang="de-DE" dirty="0" smtClean="0"/>
          </a:p>
          <a:p>
            <a:pPr>
              <a:buNone/>
            </a:pPr>
            <a:endParaRPr lang="de-CH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23" y="2564903"/>
            <a:ext cx="3823454" cy="3578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Yannick\github\MSSSM\doc\latex\pictures\Bsp1LinksUnt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815643"/>
            <a:ext cx="4342903" cy="32513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11</a:t>
            </a:fld>
            <a:endParaRPr lang="de-CH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Following</a:t>
            </a:r>
            <a:r>
              <a:rPr lang="de-CH" dirty="0" smtClean="0"/>
              <a:t> </a:t>
            </a:r>
            <a:r>
              <a:rPr lang="de-CH" dirty="0" err="1" smtClean="0"/>
              <a:t>another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r>
              <a:rPr lang="de-CH" dirty="0" smtClean="0"/>
              <a:t>: </a:t>
            </a:r>
            <a:r>
              <a:rPr lang="de-CH" dirty="0" err="1" smtClean="0"/>
              <a:t>DISPERSIONFACTOR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 smtClean="0"/>
          </a:p>
          <a:p>
            <a:pPr>
              <a:buNone/>
            </a:pPr>
            <a:r>
              <a:rPr lang="de-CH" dirty="0" smtClean="0">
                <a:sym typeface="Wingdings" pitchFamily="2" charset="2"/>
              </a:rPr>
              <a:t>   </a:t>
            </a:r>
            <a:r>
              <a:rPr lang="de-CH" dirty="0" err="1" smtClean="0">
                <a:sym typeface="Wingdings" pitchFamily="2" charset="2"/>
              </a:rPr>
              <a:t>If</a:t>
            </a:r>
            <a:r>
              <a:rPr lang="de-CH" dirty="0" smtClean="0">
                <a:sym typeface="Wingdings" pitchFamily="2" charset="2"/>
              </a:rPr>
              <a:t> </a:t>
            </a:r>
            <a:r>
              <a:rPr lang="de-CH" dirty="0" smtClean="0"/>
              <a:t>&gt; </a:t>
            </a:r>
            <a:r>
              <a:rPr lang="de-CH" dirty="0"/>
              <a:t>0</a:t>
            </a:r>
            <a:r>
              <a:rPr lang="de-CH" dirty="0" smtClean="0"/>
              <a:t>: Try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overtake</a:t>
            </a:r>
            <a:r>
              <a:rPr lang="de-CH" dirty="0" smtClean="0"/>
              <a:t>, </a:t>
            </a:r>
            <a:r>
              <a:rPr lang="de-CH" dirty="0" err="1" smtClean="0"/>
              <a:t>treated</a:t>
            </a:r>
            <a:r>
              <a:rPr lang="de-CH" dirty="0" smtClean="0"/>
              <a:t> </a:t>
            </a:r>
            <a:r>
              <a:rPr lang="de-CH" dirty="0" err="1" smtClean="0"/>
              <a:t>like</a:t>
            </a:r>
            <a:r>
              <a:rPr lang="de-CH" dirty="0" smtClean="0"/>
              <a:t> </a:t>
            </a:r>
            <a:r>
              <a:rPr lang="de-CH" dirty="0" err="1" smtClean="0"/>
              <a:t>crossing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endParaRPr lang="de-CH" dirty="0" smtClean="0"/>
          </a:p>
          <a:p>
            <a:pPr>
              <a:buNone/>
            </a:pPr>
            <a:r>
              <a:rPr lang="de-CH" dirty="0" smtClean="0">
                <a:sym typeface="Wingdings" pitchFamily="2" charset="2"/>
              </a:rPr>
              <a:t>   </a:t>
            </a:r>
            <a:r>
              <a:rPr lang="de-CH" dirty="0" err="1" smtClean="0">
                <a:sym typeface="Wingdings" pitchFamily="2" charset="2"/>
              </a:rPr>
              <a:t>If</a:t>
            </a:r>
            <a:r>
              <a:rPr lang="de-CH" dirty="0" smtClean="0">
                <a:sym typeface="Wingdings" pitchFamily="2" charset="2"/>
              </a:rPr>
              <a:t> </a:t>
            </a:r>
            <a:r>
              <a:rPr lang="de-CH" dirty="0" smtClean="0"/>
              <a:t>&lt; 0: Try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follow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r>
              <a:rPr lang="de-CH" dirty="0" smtClean="0"/>
              <a:t>, </a:t>
            </a:r>
            <a:r>
              <a:rPr lang="de-CH" dirty="0" err="1" smtClean="0"/>
              <a:t>Gaussian</a:t>
            </a:r>
            <a:endParaRPr lang="de-DE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12</a:t>
            </a:fld>
            <a:endParaRPr lang="de-CH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CH" sz="4250" dirty="0" smtClean="0"/>
              <a:t>Realisation: Drawing </a:t>
            </a:r>
            <a:r>
              <a:rPr lang="de-CH" sz="4250" dirty="0" err="1" smtClean="0"/>
              <a:t>of</a:t>
            </a:r>
            <a:r>
              <a:rPr lang="de-CH" sz="4250" dirty="0" smtClean="0"/>
              <a:t> </a:t>
            </a:r>
            <a:r>
              <a:rPr lang="de-CH" sz="4250" dirty="0" err="1" smtClean="0"/>
              <a:t>field</a:t>
            </a:r>
            <a:r>
              <a:rPr lang="de-CH" sz="4250" dirty="0" smtClean="0"/>
              <a:t> &amp; </a:t>
            </a:r>
            <a:r>
              <a:rPr lang="de-CH" sz="4250" dirty="0" err="1" smtClean="0"/>
              <a:t>agents</a:t>
            </a:r>
            <a:endParaRPr lang="de-CH" sz="425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Basic </a:t>
            </a:r>
            <a:r>
              <a:rPr lang="de-CH" dirty="0" err="1"/>
              <a:t>Matlab</a:t>
            </a:r>
            <a:r>
              <a:rPr lang="de-CH" dirty="0"/>
              <a:t> API</a:t>
            </a:r>
          </a:p>
          <a:p>
            <a:pPr lvl="1"/>
            <a:r>
              <a:rPr lang="de-CH" dirty="0" err="1"/>
              <a:t>Circles</a:t>
            </a:r>
            <a:r>
              <a:rPr lang="de-CH" dirty="0"/>
              <a:t>, </a:t>
            </a:r>
            <a:r>
              <a:rPr lang="de-CH" dirty="0" err="1" smtClean="0"/>
              <a:t>lines</a:t>
            </a:r>
            <a:endParaRPr lang="de-CH" dirty="0"/>
          </a:p>
          <a:p>
            <a:r>
              <a:rPr lang="de-CH" dirty="0" err="1"/>
              <a:t>Despawn</a:t>
            </a:r>
            <a:r>
              <a:rPr lang="de-CH" dirty="0"/>
              <a:t> </a:t>
            </a:r>
            <a:r>
              <a:rPr lang="de-CH" dirty="0" err="1" smtClean="0"/>
              <a:t>lines</a:t>
            </a:r>
            <a:endParaRPr lang="de-CH" dirty="0"/>
          </a:p>
          <a:p>
            <a:r>
              <a:rPr lang="de-CH" dirty="0"/>
              <a:t>Wall </a:t>
            </a:r>
            <a:r>
              <a:rPr lang="de-CH" dirty="0" err="1" smtClean="0"/>
              <a:t>agents</a:t>
            </a:r>
            <a:endParaRPr lang="de-CH" dirty="0"/>
          </a:p>
          <a:p>
            <a:r>
              <a:rPr lang="de-CH" dirty="0" err="1"/>
              <a:t>Direction</a:t>
            </a:r>
            <a:r>
              <a:rPr lang="de-CH" dirty="0"/>
              <a:t> </a:t>
            </a:r>
            <a:r>
              <a:rPr lang="de-CH" dirty="0" err="1" smtClean="0"/>
              <a:t>indicators</a:t>
            </a:r>
            <a:endParaRPr lang="de-CH" dirty="0" smtClean="0"/>
          </a:p>
          <a:p>
            <a:r>
              <a:rPr lang="de-CH" dirty="0" err="1" smtClean="0"/>
              <a:t>xStretchFactor</a:t>
            </a:r>
            <a:endParaRPr lang="de-CH" dirty="0"/>
          </a:p>
        </p:txBody>
      </p:sp>
      <p:pic>
        <p:nvPicPr>
          <p:cNvPr id="2050" name="Picture 2" descr="C:\Users\mini-shafall\GIT\matlab\MSSSM\doc\latex\pictures\boringMeasurementSeed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132856"/>
            <a:ext cx="5142588" cy="38588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13</a:t>
            </a:fld>
            <a:endParaRPr lang="de-CH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Realisation: Class </a:t>
            </a: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1026" name="Picture 2" descr="C:\Users\mini-shafall\GIT\matlab\MSSSM\doc\latex\pictures\classpacka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511" y="1844825"/>
            <a:ext cx="5814801" cy="44527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14</a:t>
            </a:fld>
            <a:endParaRPr lang="de-CH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61634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/>
          <a:lstStyle/>
          <a:p>
            <a:r>
              <a:rPr lang="de-CH" dirty="0" smtClean="0"/>
              <a:t>Realisation: The </a:t>
            </a:r>
            <a:r>
              <a:rPr lang="de-CH" dirty="0" err="1" smtClean="0"/>
              <a:t>main</a:t>
            </a:r>
            <a:r>
              <a:rPr lang="de-CH" dirty="0" smtClean="0"/>
              <a:t> </a:t>
            </a:r>
            <a:r>
              <a:rPr lang="de-CH" dirty="0" err="1"/>
              <a:t>r</a:t>
            </a:r>
            <a:r>
              <a:rPr lang="de-CH" dirty="0" err="1" smtClean="0"/>
              <a:t>outine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Loop n </a:t>
            </a:r>
            <a:r>
              <a:rPr lang="de-CH" dirty="0" err="1"/>
              <a:t>times</a:t>
            </a:r>
            <a:r>
              <a:rPr lang="de-CH" dirty="0"/>
              <a:t>.</a:t>
            </a:r>
          </a:p>
          <a:p>
            <a:r>
              <a:rPr lang="de-CH" dirty="0" err="1"/>
              <a:t>Steps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loop</a:t>
            </a:r>
            <a:r>
              <a:rPr lang="de-CH" dirty="0"/>
              <a:t>:</a:t>
            </a:r>
          </a:p>
          <a:p>
            <a:pPr lvl="1"/>
            <a:r>
              <a:rPr lang="de-CH" dirty="0" err="1"/>
              <a:t>Iterate</a:t>
            </a:r>
            <a:r>
              <a:rPr lang="de-CH" dirty="0"/>
              <a:t> </a:t>
            </a:r>
            <a:r>
              <a:rPr lang="de-CH" dirty="0" err="1"/>
              <a:t>trough</a:t>
            </a:r>
            <a:r>
              <a:rPr lang="de-CH" dirty="0"/>
              <a:t> all </a:t>
            </a:r>
            <a:r>
              <a:rPr lang="de-CH" dirty="0" err="1"/>
              <a:t>agents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calculate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 smtClean="0"/>
              <a:t>position</a:t>
            </a:r>
            <a:endParaRPr lang="de-CH" dirty="0"/>
          </a:p>
          <a:p>
            <a:pPr lvl="1"/>
            <a:r>
              <a:rPr lang="de-CH" dirty="0"/>
              <a:t>Add </a:t>
            </a:r>
            <a:r>
              <a:rPr lang="de-CH" dirty="0" err="1" smtClean="0"/>
              <a:t>new</a:t>
            </a:r>
            <a:r>
              <a:rPr lang="de-CH" dirty="0" smtClean="0"/>
              <a:t> </a:t>
            </a:r>
            <a:r>
              <a:rPr lang="de-CH" dirty="0" err="1" smtClean="0"/>
              <a:t>agents</a:t>
            </a:r>
            <a:r>
              <a:rPr lang="de-CH" dirty="0" smtClean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</a:t>
            </a:r>
            <a:r>
              <a:rPr lang="de-CH" dirty="0" err="1" smtClean="0"/>
              <a:t>imulation</a:t>
            </a:r>
            <a:endParaRPr lang="de-CH" dirty="0"/>
          </a:p>
          <a:p>
            <a:pPr lvl="1"/>
            <a:r>
              <a:rPr lang="de-CH" dirty="0"/>
              <a:t>Plot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 smtClean="0"/>
              <a:t>situation</a:t>
            </a:r>
            <a:endParaRPr lang="de-CH" dirty="0"/>
          </a:p>
          <a:p>
            <a:pPr lvl="1"/>
            <a:r>
              <a:rPr lang="de-CH" dirty="0" err="1"/>
              <a:t>Evaluate</a:t>
            </a:r>
            <a:r>
              <a:rPr lang="de-CH" dirty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save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chosen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do so</a:t>
            </a:r>
            <a:endParaRPr lang="de-CH" dirty="0"/>
          </a:p>
          <a:p>
            <a:pPr lvl="1"/>
            <a:r>
              <a:rPr lang="de-CH" dirty="0"/>
              <a:t>Repeat…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15</a:t>
            </a:fld>
            <a:endParaRPr lang="de-CH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Result</a:t>
            </a:r>
            <a:r>
              <a:rPr lang="de-CH" dirty="0" smtClean="0"/>
              <a:t>: The </a:t>
            </a:r>
            <a:r>
              <a:rPr lang="de-CH" dirty="0"/>
              <a:t>S</a:t>
            </a:r>
            <a:r>
              <a:rPr lang="de-CH" dirty="0" smtClean="0"/>
              <a:t>imulation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Seed</a:t>
            </a:r>
            <a:r>
              <a:rPr lang="de-CH" dirty="0" smtClean="0"/>
              <a:t>: 51</a:t>
            </a:r>
          </a:p>
          <a:p>
            <a:r>
              <a:rPr lang="de-CH" dirty="0" err="1" smtClean="0"/>
              <a:t>One</a:t>
            </a:r>
            <a:r>
              <a:rPr lang="de-CH" dirty="0" smtClean="0"/>
              <a:t> 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DISPERSIONFACTOR </a:t>
            </a:r>
            <a:r>
              <a:rPr lang="de-CH" dirty="0" err="1" smtClean="0"/>
              <a:t>series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0.7 </a:t>
            </a:r>
            <a:r>
              <a:rPr lang="de-CH" dirty="0" err="1" smtClean="0"/>
              <a:t>for</a:t>
            </a:r>
            <a:r>
              <a:rPr lang="de-CH" dirty="0"/>
              <a:t> </a:t>
            </a:r>
            <a:r>
              <a:rPr lang="de-CH" dirty="0" smtClean="0"/>
              <a:t>DISPERSIONFACTOR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16</a:t>
            </a:fld>
            <a:endParaRPr lang="de-CH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did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series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:</a:t>
            </a:r>
          </a:p>
          <a:p>
            <a:r>
              <a:rPr lang="de-DE" dirty="0" err="1" smtClean="0"/>
              <a:t>Overtaking</a:t>
            </a:r>
            <a:r>
              <a:rPr lang="de-DE" dirty="0" smtClean="0"/>
              <a:t> vs. </a:t>
            </a:r>
            <a:r>
              <a:rPr lang="de-DE" dirty="0" err="1" smtClean="0"/>
              <a:t>lane</a:t>
            </a:r>
            <a:r>
              <a:rPr lang="de-DE" dirty="0" smtClean="0"/>
              <a:t> </a:t>
            </a:r>
            <a:r>
              <a:rPr lang="de-DE" dirty="0" err="1" smtClean="0"/>
              <a:t>formation</a:t>
            </a:r>
            <a:endParaRPr lang="de-DE" dirty="0" smtClean="0"/>
          </a:p>
          <a:p>
            <a:r>
              <a:rPr lang="de-DE" dirty="0" smtClean="0"/>
              <a:t>Different </a:t>
            </a:r>
            <a:r>
              <a:rPr lang="de-DE" dirty="0" err="1" smtClean="0"/>
              <a:t>pedestrian</a:t>
            </a:r>
            <a:r>
              <a:rPr lang="de-DE" dirty="0" smtClean="0"/>
              <a:t> </a:t>
            </a:r>
            <a:r>
              <a:rPr lang="de-DE" dirty="0" err="1" smtClean="0"/>
              <a:t>flux</a:t>
            </a:r>
            <a:r>
              <a:rPr lang="de-DE" dirty="0" smtClean="0"/>
              <a:t> </a:t>
            </a:r>
            <a:r>
              <a:rPr lang="de-DE" dirty="0" err="1" smtClean="0"/>
              <a:t>densities</a:t>
            </a:r>
            <a:endParaRPr lang="de-DE" dirty="0" smtClean="0"/>
          </a:p>
          <a:p>
            <a:r>
              <a:rPr lang="de-DE" dirty="0" smtClean="0"/>
              <a:t>Radius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agent</a:t>
            </a:r>
            <a:endParaRPr lang="de-DE" dirty="0" smtClean="0"/>
          </a:p>
          <a:p>
            <a:r>
              <a:rPr lang="de-DE" dirty="0" smtClean="0"/>
              <a:t>Variation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hallway</a:t>
            </a:r>
            <a:r>
              <a:rPr lang="de-CH" dirty="0" smtClean="0"/>
              <a:t>‘</a:t>
            </a:r>
            <a:r>
              <a:rPr lang="de-DE" dirty="0" smtClean="0"/>
              <a:t>s </a:t>
            </a:r>
            <a:r>
              <a:rPr lang="de-DE" dirty="0" err="1" smtClean="0"/>
              <a:t>width</a:t>
            </a:r>
            <a:endParaRPr lang="de-DE" dirty="0" smtClean="0"/>
          </a:p>
          <a:p>
            <a:r>
              <a:rPr lang="de-DE" dirty="0" err="1" smtClean="0"/>
              <a:t>Measurements</a:t>
            </a:r>
            <a:r>
              <a:rPr lang="de-DE" dirty="0" smtClean="0"/>
              <a:t> </a:t>
            </a:r>
            <a:r>
              <a:rPr lang="de-DE" dirty="0" err="1" smtClean="0"/>
              <a:t>taken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station</a:t>
            </a:r>
            <a:endParaRPr lang="de-DE" dirty="0" smtClean="0"/>
          </a:p>
          <a:p>
            <a:r>
              <a:rPr lang="de-DE" dirty="0" err="1" smtClean="0"/>
              <a:t>Minority</a:t>
            </a:r>
            <a:r>
              <a:rPr lang="de-DE" dirty="0" smtClean="0"/>
              <a:t> vs. </a:t>
            </a:r>
            <a:r>
              <a:rPr lang="de-DE" dirty="0" err="1" smtClean="0"/>
              <a:t>majority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agents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17</a:t>
            </a:fld>
            <a:endParaRPr lang="de-CH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 smtClean="0"/>
              <a:t> – </a:t>
            </a:r>
            <a:r>
              <a:rPr lang="de-DE" dirty="0" err="1" smtClean="0"/>
              <a:t>width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variable</a:t>
            </a:r>
            <a:endParaRPr lang="de-CH" dirty="0"/>
          </a:p>
        </p:txBody>
      </p:sp>
      <p:pic>
        <p:nvPicPr>
          <p:cNvPr id="4098" name="Picture 2" descr="C:\Users\Ueli\GitHub\MSSSM\doc\latex\pictures\AallInO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3628" y="1772816"/>
            <a:ext cx="6696744" cy="4717188"/>
          </a:xfrm>
          <a:prstGeom prst="rect">
            <a:avLst/>
          </a:prstGeom>
          <a:noFill/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18</a:t>
            </a:fld>
            <a:endParaRPr lang="de-CH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eli\GitHub\MSSSM\doc\latex\pictures\AAveragesInO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9652" y="1772816"/>
            <a:ext cx="6078940" cy="455107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 smtClean="0"/>
              <a:t> – </a:t>
            </a:r>
            <a:r>
              <a:rPr lang="de-DE" dirty="0" err="1" smtClean="0"/>
              <a:t>width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variable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19</a:t>
            </a:fld>
            <a:endParaRPr lang="de-CH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Contents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&amp; basic idea</a:t>
            </a:r>
          </a:p>
          <a:p>
            <a:r>
              <a:rPr lang="en-US" dirty="0" smtClean="0"/>
              <a:t>The logic in our model</a:t>
            </a:r>
          </a:p>
          <a:p>
            <a:r>
              <a:rPr lang="en-US" dirty="0" smtClean="0"/>
              <a:t>Drawing of the field</a:t>
            </a:r>
          </a:p>
          <a:p>
            <a:r>
              <a:rPr lang="en-US" dirty="0" smtClean="0"/>
              <a:t>Live simulation</a:t>
            </a:r>
          </a:p>
          <a:p>
            <a:r>
              <a:rPr lang="en-US" dirty="0" smtClean="0"/>
              <a:t>Our tests</a:t>
            </a:r>
          </a:p>
          <a:p>
            <a:r>
              <a:rPr lang="en-US" dirty="0" smtClean="0"/>
              <a:t>Limitations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Q&amp;A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2</a:t>
            </a:fld>
            <a:endParaRPr lang="de-CH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Limitations</a:t>
            </a:r>
            <a:endParaRPr lang="de-CH" dirty="0"/>
          </a:p>
        </p:txBody>
      </p:sp>
      <p:pic>
        <p:nvPicPr>
          <p:cNvPr id="4" name="Picture 2" descr="C:\Users\Yannick\github\MSSSM\doc\latex\pictures\exFail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522" y="1807637"/>
            <a:ext cx="4685456" cy="43385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20</a:t>
            </a:fld>
            <a:endParaRPr lang="de-CH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Limitations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agents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move</a:t>
            </a:r>
            <a:r>
              <a:rPr lang="de-CH" dirty="0" smtClean="0"/>
              <a:t> </a:t>
            </a:r>
            <a:r>
              <a:rPr lang="de-CH" dirty="0" err="1" smtClean="0"/>
              <a:t>forwards</a:t>
            </a:r>
            <a:r>
              <a:rPr lang="de-CH" dirty="0" smtClean="0"/>
              <a:t>,</a:t>
            </a:r>
            <a:br>
              <a:rPr lang="de-CH" dirty="0" smtClean="0"/>
            </a:br>
            <a:r>
              <a:rPr lang="de-CH" dirty="0" err="1" smtClean="0"/>
              <a:t>there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backward</a:t>
            </a:r>
            <a:r>
              <a:rPr lang="de-CH" dirty="0" smtClean="0"/>
              <a:t> </a:t>
            </a:r>
            <a:r>
              <a:rPr lang="de-CH" dirty="0" err="1" smtClean="0"/>
              <a:t>communication</a:t>
            </a:r>
            <a:endParaRPr lang="de-CH" dirty="0" smtClean="0"/>
          </a:p>
          <a:p>
            <a:r>
              <a:rPr lang="de-CH" dirty="0" err="1" smtClean="0"/>
              <a:t>Standoff</a:t>
            </a:r>
            <a:r>
              <a:rPr lang="de-CH" dirty="0" smtClean="0"/>
              <a:t> </a:t>
            </a:r>
            <a:r>
              <a:rPr lang="de-CH" dirty="0" err="1" smtClean="0"/>
              <a:t>breakup</a:t>
            </a:r>
            <a:r>
              <a:rPr lang="de-CH" dirty="0" smtClean="0"/>
              <a:t> </a:t>
            </a:r>
            <a:r>
              <a:rPr lang="de-CH" dirty="0" err="1" smtClean="0"/>
              <a:t>capabilities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very</a:t>
            </a:r>
            <a:r>
              <a:rPr lang="de-CH" dirty="0" smtClean="0"/>
              <a:t> limited</a:t>
            </a:r>
          </a:p>
          <a:p>
            <a:r>
              <a:rPr lang="de-CH" dirty="0" smtClean="0"/>
              <a:t>A </a:t>
            </a:r>
            <a:r>
              <a:rPr lang="de-CH" dirty="0" err="1" smtClean="0"/>
              <a:t>small</a:t>
            </a:r>
            <a:r>
              <a:rPr lang="de-CH" dirty="0" smtClean="0"/>
              <a:t> </a:t>
            </a:r>
            <a:r>
              <a:rPr lang="de-CH" dirty="0" err="1" smtClean="0"/>
              <a:t>clot</a:t>
            </a:r>
            <a:r>
              <a:rPr lang="de-CH" dirty="0" smtClean="0"/>
              <a:t> will (in </a:t>
            </a:r>
            <a:r>
              <a:rPr lang="de-CH" dirty="0" err="1" smtClean="0"/>
              <a:t>our</a:t>
            </a:r>
            <a:r>
              <a:rPr lang="de-CH" dirty="0" smtClean="0"/>
              <a:t> model) </a:t>
            </a:r>
            <a:r>
              <a:rPr lang="de-CH" dirty="0" err="1" smtClean="0"/>
              <a:t>jam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whole</a:t>
            </a:r>
            <a:r>
              <a:rPr lang="de-CH" dirty="0" smtClean="0"/>
              <a:t> </a:t>
            </a:r>
            <a:r>
              <a:rPr lang="de-CH" dirty="0" err="1" smtClean="0"/>
              <a:t>hallway</a:t>
            </a:r>
            <a:endParaRPr lang="de-CH" dirty="0" smtClean="0"/>
          </a:p>
          <a:p>
            <a:r>
              <a:rPr lang="de-CH" dirty="0" smtClean="0"/>
              <a:t>In </a:t>
            </a:r>
            <a:r>
              <a:rPr lang="de-CH" dirty="0" err="1" smtClean="0"/>
              <a:t>reality</a:t>
            </a:r>
            <a:r>
              <a:rPr lang="de-CH" dirty="0" smtClean="0"/>
              <a:t>, </a:t>
            </a:r>
            <a:r>
              <a:rPr lang="de-CH" dirty="0" err="1" smtClean="0"/>
              <a:t>groups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people</a:t>
            </a:r>
            <a:r>
              <a:rPr lang="de-CH" dirty="0" smtClean="0"/>
              <a:t> walk </a:t>
            </a:r>
            <a:r>
              <a:rPr lang="de-CH" dirty="0" err="1" smtClean="0"/>
              <a:t>together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21</a:t>
            </a:fld>
            <a:endParaRPr lang="de-CH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Limitations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Although</a:t>
            </a:r>
            <a:r>
              <a:rPr lang="de-CH" dirty="0" smtClean="0"/>
              <a:t> </a:t>
            </a:r>
            <a:r>
              <a:rPr lang="de-CH" dirty="0" err="1" smtClean="0"/>
              <a:t>obstacle</a:t>
            </a:r>
            <a:r>
              <a:rPr lang="de-CH" dirty="0" smtClean="0"/>
              <a:t> </a:t>
            </a:r>
            <a:r>
              <a:rPr lang="de-CH" dirty="0" err="1" smtClean="0"/>
              <a:t>courses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set</a:t>
            </a:r>
            <a:r>
              <a:rPr lang="de-CH" dirty="0" smtClean="0"/>
              <a:t>,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would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difficult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make</a:t>
            </a:r>
            <a:r>
              <a:rPr lang="de-CH" dirty="0" smtClean="0"/>
              <a:t> </a:t>
            </a:r>
            <a:r>
              <a:rPr lang="de-CH" dirty="0" err="1" smtClean="0"/>
              <a:t>spawn</a:t>
            </a:r>
            <a:r>
              <a:rPr lang="de-CH" dirty="0" smtClean="0"/>
              <a:t> </a:t>
            </a:r>
            <a:r>
              <a:rPr lang="de-CH" dirty="0" err="1" smtClean="0"/>
              <a:t>zones</a:t>
            </a:r>
            <a:r>
              <a:rPr lang="de-CH" dirty="0" smtClean="0"/>
              <a:t> on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sides</a:t>
            </a:r>
            <a:endParaRPr lang="de-CH" dirty="0" smtClean="0"/>
          </a:p>
          <a:p>
            <a:r>
              <a:rPr lang="de-CH" dirty="0" err="1" smtClean="0"/>
              <a:t>Functions</a:t>
            </a:r>
            <a:r>
              <a:rPr lang="de-CH" dirty="0" smtClean="0"/>
              <a:t> </a:t>
            </a:r>
            <a:r>
              <a:rPr lang="de-CH" dirty="0" err="1" smtClean="0"/>
              <a:t>were</a:t>
            </a:r>
            <a:r>
              <a:rPr lang="de-CH" dirty="0" smtClean="0"/>
              <a:t> </a:t>
            </a:r>
            <a:r>
              <a:rPr lang="de-CH" dirty="0" err="1" smtClean="0"/>
              <a:t>chosen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meet</a:t>
            </a:r>
            <a:r>
              <a:rPr lang="de-CH" dirty="0" smtClean="0"/>
              <a:t> </a:t>
            </a:r>
            <a:r>
              <a:rPr lang="de-CH" dirty="0" err="1" smtClean="0"/>
              <a:t>certain</a:t>
            </a:r>
            <a:r>
              <a:rPr lang="de-CH" dirty="0" smtClean="0"/>
              <a:t> </a:t>
            </a:r>
            <a:r>
              <a:rPr lang="de-CH" dirty="0" err="1" smtClean="0"/>
              <a:t>criteria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not </a:t>
            </a:r>
            <a:r>
              <a:rPr lang="de-CH" dirty="0" err="1" smtClean="0"/>
              <a:t>from</a:t>
            </a:r>
            <a:r>
              <a:rPr lang="de-CH" dirty="0" smtClean="0"/>
              <a:t> explicit </a:t>
            </a:r>
            <a:r>
              <a:rPr lang="de-CH" dirty="0" err="1" smtClean="0"/>
              <a:t>research</a:t>
            </a:r>
            <a:endParaRPr lang="de-CH" dirty="0" smtClean="0"/>
          </a:p>
          <a:p>
            <a:r>
              <a:rPr lang="de-CH" dirty="0" smtClean="0"/>
              <a:t>The </a:t>
            </a:r>
            <a:r>
              <a:rPr lang="de-CH" dirty="0" err="1" smtClean="0"/>
              <a:t>whole</a:t>
            </a:r>
            <a:r>
              <a:rPr lang="de-CH" dirty="0" smtClean="0"/>
              <a:t> </a:t>
            </a:r>
            <a:r>
              <a:rPr lang="de-CH" dirty="0" err="1" smtClean="0"/>
              <a:t>set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global </a:t>
            </a:r>
            <a:r>
              <a:rPr lang="de-CH" dirty="0" err="1" smtClean="0"/>
              <a:t>parameters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difficult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optimize</a:t>
            </a:r>
            <a:endParaRPr lang="de-DE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22</a:t>
            </a:fld>
            <a:endParaRPr lang="de-CH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Summary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model</a:t>
            </a:r>
            <a:r>
              <a:rPr lang="de-CH" dirty="0" smtClean="0"/>
              <a:t> </a:t>
            </a:r>
            <a:r>
              <a:rPr lang="de-CH" dirty="0" err="1" smtClean="0"/>
              <a:t>has</a:t>
            </a:r>
            <a:r>
              <a:rPr lang="de-CH" dirty="0" smtClean="0"/>
              <a:t> </a:t>
            </a:r>
            <a:r>
              <a:rPr lang="de-CH" dirty="0" err="1" smtClean="0"/>
              <a:t>limitations</a:t>
            </a:r>
            <a:r>
              <a:rPr lang="de-CH" dirty="0" smtClean="0"/>
              <a:t> but…</a:t>
            </a:r>
            <a:endParaRPr lang="de-CH" dirty="0"/>
          </a:p>
          <a:p>
            <a:pPr lvl="1"/>
            <a:r>
              <a:rPr lang="de-CH" dirty="0" smtClean="0"/>
              <a:t>…</a:t>
            </a:r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think</a:t>
            </a:r>
            <a:r>
              <a:rPr lang="de-CH" dirty="0" smtClean="0"/>
              <a:t>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runs</a:t>
            </a:r>
            <a:r>
              <a:rPr lang="de-CH" dirty="0" smtClean="0"/>
              <a:t> </a:t>
            </a:r>
            <a:r>
              <a:rPr lang="de-CH" dirty="0" err="1" smtClean="0"/>
              <a:t>properly</a:t>
            </a:r>
            <a:r>
              <a:rPr lang="de-CH" dirty="0" smtClean="0"/>
              <a:t> </a:t>
            </a:r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it’s</a:t>
            </a:r>
            <a:r>
              <a:rPr lang="de-CH" dirty="0" smtClean="0"/>
              <a:t> </a:t>
            </a:r>
            <a:r>
              <a:rPr lang="de-CH" dirty="0" err="1" smtClean="0"/>
              <a:t>supposed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do</a:t>
            </a:r>
          </a:p>
          <a:p>
            <a:pPr lvl="1"/>
            <a:r>
              <a:rPr lang="de-CH" dirty="0"/>
              <a:t>…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expanded</a:t>
            </a:r>
            <a:r>
              <a:rPr lang="de-CH" dirty="0"/>
              <a:t> </a:t>
            </a:r>
            <a:r>
              <a:rPr lang="de-CH" dirty="0" err="1"/>
              <a:t>quite</a:t>
            </a:r>
            <a:r>
              <a:rPr lang="de-CH" dirty="0"/>
              <a:t> </a:t>
            </a:r>
            <a:r>
              <a:rPr lang="de-CH" dirty="0" err="1" smtClean="0"/>
              <a:t>easily</a:t>
            </a:r>
            <a:endParaRPr lang="de-CH" dirty="0"/>
          </a:p>
          <a:p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had</a:t>
            </a:r>
            <a:r>
              <a:rPr lang="de-CH" dirty="0" smtClean="0"/>
              <a:t> </a:t>
            </a:r>
            <a:r>
              <a:rPr lang="de-CH" dirty="0" err="1" smtClean="0"/>
              <a:t>more</a:t>
            </a:r>
            <a:r>
              <a:rPr lang="de-CH" dirty="0" smtClean="0"/>
              <a:t> time?</a:t>
            </a:r>
          </a:p>
          <a:p>
            <a:pPr lvl="1"/>
            <a:r>
              <a:rPr lang="de-CH" dirty="0" err="1" smtClean="0"/>
              <a:t>Expand</a:t>
            </a:r>
            <a:r>
              <a:rPr lang="de-CH" dirty="0" smtClean="0"/>
              <a:t> </a:t>
            </a:r>
            <a:r>
              <a:rPr lang="de-CH" dirty="0" err="1" smtClean="0"/>
              <a:t>vision</a:t>
            </a:r>
            <a:r>
              <a:rPr lang="de-CH" dirty="0" smtClean="0"/>
              <a:t> </a:t>
            </a:r>
            <a:r>
              <a:rPr lang="de-CH" dirty="0" err="1" smtClean="0"/>
              <a:t>field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agents</a:t>
            </a:r>
            <a:endParaRPr lang="de-CH" dirty="0" smtClean="0"/>
          </a:p>
          <a:p>
            <a:pPr lvl="1"/>
            <a:r>
              <a:rPr lang="de-CH" dirty="0" smtClean="0"/>
              <a:t>Move </a:t>
            </a:r>
            <a:r>
              <a:rPr lang="de-CH" dirty="0" err="1" smtClean="0"/>
              <a:t>backwards</a:t>
            </a:r>
            <a:endParaRPr lang="de-CH" dirty="0" smtClean="0"/>
          </a:p>
          <a:p>
            <a:pPr lvl="1"/>
            <a:r>
              <a:rPr lang="de-CH" dirty="0" err="1" smtClean="0"/>
              <a:t>Improved</a:t>
            </a:r>
            <a:r>
              <a:rPr lang="de-CH" dirty="0" smtClean="0"/>
              <a:t> </a:t>
            </a:r>
            <a:r>
              <a:rPr lang="de-CH" dirty="0" err="1" smtClean="0"/>
              <a:t>perfomance</a:t>
            </a:r>
            <a:endParaRPr lang="de-CH" dirty="0" smtClean="0"/>
          </a:p>
          <a:p>
            <a:pPr lvl="1"/>
            <a:r>
              <a:rPr lang="de-CH" dirty="0" err="1" smtClean="0"/>
              <a:t>Obstacles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 wall </a:t>
            </a:r>
            <a:r>
              <a:rPr lang="de-CH" dirty="0" err="1" smtClean="0"/>
              <a:t>shapes</a:t>
            </a:r>
            <a:endParaRPr lang="de-CH" dirty="0" smtClean="0"/>
          </a:p>
          <a:p>
            <a:pPr lvl="1"/>
            <a:r>
              <a:rPr lang="de-CH" dirty="0" smtClean="0"/>
              <a:t>Groups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agents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23</a:t>
            </a:fld>
            <a:endParaRPr lang="de-CH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Q&amp;A</a:t>
            </a:r>
            <a:r>
              <a:rPr lang="de-CH" dirty="0" smtClean="0"/>
              <a:t> – </a:t>
            </a:r>
            <a:r>
              <a:rPr lang="de-CH" dirty="0" err="1" smtClean="0"/>
              <a:t>Questions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err="1" smtClean="0"/>
              <a:t>Feel</a:t>
            </a:r>
            <a:r>
              <a:rPr lang="de-CH" dirty="0" smtClean="0"/>
              <a:t> </a:t>
            </a:r>
            <a:r>
              <a:rPr lang="de-CH" dirty="0" err="1" smtClean="0"/>
              <a:t>free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ask</a:t>
            </a:r>
            <a:r>
              <a:rPr lang="de-CH" dirty="0" smtClean="0"/>
              <a:t> </a:t>
            </a:r>
            <a:r>
              <a:rPr lang="de-CH" dirty="0" err="1" smtClean="0"/>
              <a:t>any</a:t>
            </a:r>
            <a:r>
              <a:rPr lang="de-CH" dirty="0" smtClean="0"/>
              <a:t> </a:t>
            </a:r>
            <a:r>
              <a:rPr lang="de-CH" dirty="0" err="1" smtClean="0"/>
              <a:t>question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24</a:t>
            </a:fld>
            <a:endParaRPr lang="de-CH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&amp; basic idea</a:t>
            </a:r>
            <a:endParaRPr lang="de-CH" dirty="0"/>
          </a:p>
        </p:txBody>
      </p:sp>
      <p:pic>
        <p:nvPicPr>
          <p:cNvPr id="2050" name="Picture 2" descr="C:\Users\Ueli\Desktop\HBPl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281" y="2060848"/>
            <a:ext cx="8587439" cy="3940036"/>
          </a:xfrm>
          <a:prstGeom prst="rect">
            <a:avLst/>
          </a:prstGeom>
          <a:noFill/>
        </p:spPr>
      </p:pic>
      <p:sp>
        <p:nvSpPr>
          <p:cNvPr id="4" name="Textfeld 3"/>
          <p:cNvSpPr txBox="1"/>
          <p:nvPr/>
        </p:nvSpPr>
        <p:spPr>
          <a:xfrm>
            <a:off x="7559824" y="623731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www.sbb.ch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3</a:t>
            </a:fld>
            <a:endParaRPr lang="de-CH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&amp; basic idea</a:t>
            </a:r>
            <a:endParaRPr lang="de-CH" dirty="0"/>
          </a:p>
        </p:txBody>
      </p:sp>
      <p:pic>
        <p:nvPicPr>
          <p:cNvPr id="1026" name="Picture 2" descr="C:\Users\Ueli\Desktop\oktoberfest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1609" y="2060848"/>
            <a:ext cx="7040782" cy="3960440"/>
          </a:xfrm>
          <a:prstGeom prst="rect">
            <a:avLst/>
          </a:prstGeom>
          <a:noFill/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4</a:t>
            </a:fld>
            <a:endParaRPr lang="de-CH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r>
              <a:rPr lang="en-US" dirty="0" smtClean="0"/>
              <a:t>duc</a:t>
            </a:r>
            <a:r>
              <a:rPr lang="en-US" dirty="0" smtClean="0"/>
              <a:t>tion </a:t>
            </a:r>
            <a:r>
              <a:rPr lang="en-US" dirty="0" smtClean="0"/>
              <a:t>&amp; basic idea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special</a:t>
            </a:r>
            <a:r>
              <a:rPr lang="de-DE" dirty="0" smtClean="0"/>
              <a:t>?</a:t>
            </a:r>
          </a:p>
          <a:p>
            <a:pPr>
              <a:buNone/>
            </a:pPr>
            <a:endParaRPr lang="de-CH" dirty="0" smtClean="0"/>
          </a:p>
          <a:p>
            <a:r>
              <a:rPr lang="de-DE" dirty="0" smtClean="0"/>
              <a:t>Long &amp; </a:t>
            </a:r>
            <a:r>
              <a:rPr lang="de-DE" dirty="0" err="1" smtClean="0"/>
              <a:t>narrow</a:t>
            </a:r>
            <a:r>
              <a:rPr lang="de-DE" dirty="0" smtClean="0"/>
              <a:t> </a:t>
            </a:r>
            <a:r>
              <a:rPr lang="de-DE" dirty="0" err="1" smtClean="0"/>
              <a:t>hallway</a:t>
            </a:r>
            <a:endParaRPr lang="de-DE" dirty="0" smtClean="0"/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goal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endParaRPr lang="de-DE" dirty="0" smtClean="0"/>
          </a:p>
          <a:p>
            <a:endParaRPr lang="de-DE" dirty="0" smtClean="0"/>
          </a:p>
        </p:txBody>
      </p:sp>
      <p:pic>
        <p:nvPicPr>
          <p:cNvPr id="3074" name="Picture 2" descr="C:\Users\Ueli\GitHub\MSSSM\doc\latex\pictures\situation_pl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916832"/>
            <a:ext cx="4680520" cy="4680520"/>
          </a:xfrm>
          <a:prstGeom prst="rect">
            <a:avLst/>
          </a:prstGeom>
          <a:noFill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5</a:t>
            </a:fld>
            <a:endParaRPr lang="de-CH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Model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overall</a:t>
            </a:r>
            <a:r>
              <a:rPr lang="de-CH" dirty="0" smtClean="0"/>
              <a:t> </a:t>
            </a:r>
            <a:r>
              <a:rPr lang="de-CH" dirty="0" err="1" smtClean="0"/>
              <a:t>interaction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an </a:t>
            </a:r>
            <a:r>
              <a:rPr lang="de-CH" dirty="0" err="1" smtClean="0"/>
              <a:t>agent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a </a:t>
            </a:r>
            <a:r>
              <a:rPr lang="de-CH" dirty="0" err="1" smtClean="0"/>
              <a:t>superposition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all </a:t>
            </a:r>
            <a:r>
              <a:rPr lang="de-CH" dirty="0" err="1" smtClean="0"/>
              <a:t>direct</a:t>
            </a:r>
            <a:r>
              <a:rPr lang="de-CH" dirty="0" smtClean="0"/>
              <a:t> </a:t>
            </a:r>
            <a:r>
              <a:rPr lang="de-CH" dirty="0" err="1" smtClean="0"/>
              <a:t>interactions</a:t>
            </a:r>
            <a:r>
              <a:rPr lang="de-CH" dirty="0" smtClean="0"/>
              <a:t> </a:t>
            </a:r>
            <a:r>
              <a:rPr lang="de-CH" dirty="0" err="1" smtClean="0"/>
              <a:t>between</a:t>
            </a:r>
            <a:r>
              <a:rPr lang="de-CH" dirty="0" smtClean="0"/>
              <a:t> </a:t>
            </a:r>
            <a:r>
              <a:rPr lang="de-CH" dirty="0" err="1" smtClean="0"/>
              <a:t>him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any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endParaRPr lang="de-CH" dirty="0" smtClean="0"/>
          </a:p>
          <a:p>
            <a:r>
              <a:rPr lang="de-CH" dirty="0" err="1" smtClean="0"/>
              <a:t>Choose</a:t>
            </a:r>
            <a:r>
              <a:rPr lang="de-CH" dirty="0" smtClean="0"/>
              <a:t> </a:t>
            </a:r>
            <a:r>
              <a:rPr lang="de-CH" dirty="0" err="1" smtClean="0"/>
              <a:t>appropriate</a:t>
            </a:r>
            <a:r>
              <a:rPr lang="de-CH" dirty="0" smtClean="0"/>
              <a:t> model </a:t>
            </a:r>
            <a:r>
              <a:rPr lang="de-CH" dirty="0" err="1" smtClean="0"/>
              <a:t>functions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fulfill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two-agent</a:t>
            </a:r>
            <a:r>
              <a:rPr lang="de-CH" dirty="0" smtClean="0"/>
              <a:t> </a:t>
            </a:r>
            <a:r>
              <a:rPr lang="de-CH" dirty="0" err="1" smtClean="0"/>
              <a:t>problem</a:t>
            </a:r>
            <a:endParaRPr lang="de-CH" dirty="0" smtClean="0"/>
          </a:p>
          <a:p>
            <a:r>
              <a:rPr lang="de-CH" dirty="0" err="1" smtClean="0"/>
              <a:t>Gaussian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preference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go</a:t>
            </a:r>
            <a:r>
              <a:rPr lang="de-CH" dirty="0" smtClean="0"/>
              <a:t> </a:t>
            </a:r>
            <a:r>
              <a:rPr lang="de-CH" dirty="0" err="1" smtClean="0"/>
              <a:t>ahead</a:t>
            </a:r>
            <a:endParaRPr lang="de-CH" dirty="0" smtClean="0"/>
          </a:p>
          <a:p>
            <a:r>
              <a:rPr lang="de-CH" dirty="0" smtClean="0"/>
              <a:t>Polar </a:t>
            </a:r>
            <a:r>
              <a:rPr lang="de-CH" dirty="0" err="1" smtClean="0"/>
              <a:t>coordination</a:t>
            </a:r>
            <a:r>
              <a:rPr lang="de-CH" dirty="0" smtClean="0"/>
              <a:t> </a:t>
            </a:r>
            <a:r>
              <a:rPr lang="de-CH" dirty="0" err="1" smtClean="0"/>
              <a:t>system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r>
              <a:rPr lang="de-CH" dirty="0" smtClean="0"/>
              <a:t> </a:t>
            </a:r>
            <a:r>
              <a:rPr lang="de-CH" dirty="0" err="1" smtClean="0"/>
              <a:t>centered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>
                <a:sym typeface="Wingdings" pitchFamily="2" charset="2"/>
              </a:rPr>
              <a:t>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consider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angle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6</a:t>
            </a:fld>
            <a:endParaRPr lang="de-CH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5" y="2215356"/>
            <a:ext cx="405765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7</a:t>
            </a:fld>
            <a:endParaRPr lang="de-CH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Crossing</a:t>
            </a:r>
            <a:r>
              <a:rPr lang="de-CH" dirty="0" smtClean="0"/>
              <a:t> </a:t>
            </a:r>
            <a:r>
              <a:rPr lang="de-CH" dirty="0" err="1" smtClean="0"/>
              <a:t>agents</a:t>
            </a:r>
            <a:r>
              <a:rPr lang="de-CH" dirty="0" smtClean="0"/>
              <a:t>: Absolute </a:t>
            </a:r>
            <a:r>
              <a:rPr lang="de-CH" dirty="0" err="1" smtClean="0"/>
              <a:t>hyperbel</a:t>
            </a:r>
            <a:r>
              <a:rPr lang="de-CH" dirty="0" smtClean="0"/>
              <a:t> </a:t>
            </a:r>
            <a:r>
              <a:rPr lang="de-CH" dirty="0" err="1" smtClean="0"/>
              <a:t>functions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4763" y="2420888"/>
            <a:ext cx="15144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Yannick\github\MSSSM\doc\latex\pictures\Bsp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40968"/>
            <a:ext cx="4125023" cy="30882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Yannick\github\MSSSM\doc\latex\pictures\Bsp2Ang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9"/>
            <a:ext cx="4176464" cy="31267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8</a:t>
            </a:fld>
            <a:endParaRPr lang="de-CH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logic</a:t>
            </a:r>
            <a:r>
              <a:rPr lang="de-CH" dirty="0" smtClean="0"/>
              <a:t> in </a:t>
            </a:r>
            <a:r>
              <a:rPr lang="de-CH" dirty="0" err="1" smtClean="0"/>
              <a:t>our</a:t>
            </a:r>
            <a:r>
              <a:rPr lang="de-CH" dirty="0" smtClean="0"/>
              <a:t>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Crossing</a:t>
            </a:r>
            <a:r>
              <a:rPr lang="de-CH" dirty="0" smtClean="0"/>
              <a:t> </a:t>
            </a:r>
            <a:r>
              <a:rPr lang="de-CH" dirty="0" err="1" smtClean="0"/>
              <a:t>agents</a:t>
            </a:r>
            <a:r>
              <a:rPr lang="de-CH" dirty="0" smtClean="0"/>
              <a:t>: Absolute </a:t>
            </a:r>
            <a:r>
              <a:rPr lang="de-CH" dirty="0" err="1" smtClean="0"/>
              <a:t>hyperbel</a:t>
            </a:r>
            <a:r>
              <a:rPr lang="de-CH" dirty="0" smtClean="0"/>
              <a:t> </a:t>
            </a:r>
            <a:r>
              <a:rPr lang="de-CH" dirty="0" err="1" smtClean="0"/>
              <a:t>functions</a:t>
            </a:r>
            <a:endParaRPr lang="de-CH" dirty="0"/>
          </a:p>
        </p:txBody>
      </p:sp>
      <p:pic>
        <p:nvPicPr>
          <p:cNvPr id="4" name="Picture 2" descr="C:\Users\Yannick\github\MSSSM\doc\latex\pictures\bet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" y="2852936"/>
            <a:ext cx="4010819" cy="28535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Yannick\github\MSSSM\doc\latex\pictures\Bsp2OutAng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08920"/>
            <a:ext cx="3729766" cy="27923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DB39-9E70-474F-9A85-81F67A0EA78C}" type="slidenum">
              <a:rPr lang="de-CH" smtClean="0"/>
              <a:pPr/>
              <a:t>9</a:t>
            </a:fld>
            <a:endParaRPr lang="de-CH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0" y="6143149"/>
            <a:ext cx="2592288" cy="64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637</Words>
  <Application>Microsoft Office PowerPoint</Application>
  <PresentationFormat>Bildschirmpräsentation (4:3)</PresentationFormat>
  <Paragraphs>153</Paragraphs>
  <Slides>24</Slides>
  <Notes>18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Hyperion</vt:lpstr>
      <vt:lpstr>Pedestrian dynamics in long, narrow hallways</vt:lpstr>
      <vt:lpstr>Contents</vt:lpstr>
      <vt:lpstr>Introduction &amp; basic idea</vt:lpstr>
      <vt:lpstr>Introduction &amp; basic idea</vt:lpstr>
      <vt:lpstr>Introduction &amp; basic idea</vt:lpstr>
      <vt:lpstr>The logic in our model</vt:lpstr>
      <vt:lpstr>The logic in our model</vt:lpstr>
      <vt:lpstr>The logic in our model</vt:lpstr>
      <vt:lpstr>The logic in our model</vt:lpstr>
      <vt:lpstr>The logic in our model</vt:lpstr>
      <vt:lpstr>The logic in our model</vt:lpstr>
      <vt:lpstr>The logic in our model</vt:lpstr>
      <vt:lpstr>Realisation: Drawing of field &amp; agents</vt:lpstr>
      <vt:lpstr>Realisation: Class diagram</vt:lpstr>
      <vt:lpstr>Realisation: The main routine</vt:lpstr>
      <vt:lpstr>Result: The Simulation</vt:lpstr>
      <vt:lpstr>Our tests</vt:lpstr>
      <vt:lpstr>Our tests – width as variable</vt:lpstr>
      <vt:lpstr>Our tests – width as variable</vt:lpstr>
      <vt:lpstr>Limitations</vt:lpstr>
      <vt:lpstr>Limitations</vt:lpstr>
      <vt:lpstr>Limitations</vt:lpstr>
      <vt:lpstr>Summary</vt:lpstr>
      <vt:lpstr>Q&amp;A –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Manuel Moser</dc:creator>
  <cp:lastModifiedBy>Manuel Moser</cp:lastModifiedBy>
  <cp:revision>29</cp:revision>
  <dcterms:created xsi:type="dcterms:W3CDTF">2012-12-17T20:11:59Z</dcterms:created>
  <dcterms:modified xsi:type="dcterms:W3CDTF">2012-12-18T20:26:16Z</dcterms:modified>
</cp:coreProperties>
</file>