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71"/>
    <p:restoredTop sz="66957"/>
  </p:normalViewPr>
  <p:slideViewPr>
    <p:cSldViewPr snapToGrid="0" snapToObjects="1">
      <p:cViewPr varScale="1">
        <p:scale>
          <a:sx n="85" d="100"/>
          <a:sy n="85" d="100"/>
        </p:scale>
        <p:origin x="176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B53EF-B790-C84C-AD35-8B8CD303D68A}" type="datetimeFigureOut">
              <a:rPr lang="fr-FR" smtClean="0"/>
              <a:t>04/03/2019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66B6D4-EAD7-D349-97C4-4D2DB8857F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6953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1908, the British psychologist Sir James Fraser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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line made of small tilted elements appears to be tilted in the same direction of the elements.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illusion was then modified and recreated using another kind of elements: Gabor patches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Fraser : local orientation of the elements influences the global orientation of the line,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collinear Gabor patches, being vertical, did not show any local tilt. However, by inducing a phase-shift along the patches, a certain global tilt is created, causing the ‘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Popple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Illusions’.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form a set of optical illusions where phase-shifted elements, even though perfectly straightly vertical, produce tilted-looking lines, or circles not looking quite circular.  </a:t>
            </a:r>
            <a:endParaRPr lang="fr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6B6D4-EAD7-D349-97C4-4D2DB8857F9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5619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first paper 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Popple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A.V.,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Sagi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Dove, Vision Research 40, 2000) relates an experiment about lines made of Gabor patches, shifted by a quarter of cycle, leading to the fact that these elements do produce an illusory tilt. In another paper 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Popple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A.V, Levi, Dennis M., Vision Research 40, 2000) parameters are varied in order to assess the illusory tilt, measured in degrees.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6B6D4-EAD7-D349-97C4-4D2DB8857F9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3179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chosen parameters are the number of patches in each row  (length), as well as their separation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the former gives rise to an increase in tilt illusion, the latter leads to the opposite.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possible conclusion is that our visual system can ‘integrate information over large (&gt;10°) strips of the central visual system’.  </a:t>
            </a:r>
            <a:endParaRPr lang="fr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6B6D4-EAD7-D349-97C4-4D2DB8857F9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6905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third paper relates a certain interaction between 1</a:t>
            </a:r>
            <a:r>
              <a:rPr lang="en-US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-order processing (namely luminance-defined) and 2</a:t>
            </a:r>
            <a:r>
              <a:rPr lang="en-US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(contrast-defined) in orientation processing.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illusion perceived depends on the relative scale of the carrier (radial on the figure) and the envelope (squares).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the carrier’s scale is relatively large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 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 global perception leads to the Fraser illusion,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it is small, one can see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Zöllner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illusion (edges of the squares bowing inwards). </a:t>
            </a:r>
            <a:endParaRPr lang="fr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6B6D4-EAD7-D349-97C4-4D2DB8857F9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4033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AE5B4A-002D-4E48-85B7-6CA5B71487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‘</a:t>
            </a:r>
            <a:r>
              <a:rPr lang="fr-FR" dirty="0" err="1"/>
              <a:t>Popple</a:t>
            </a:r>
            <a:r>
              <a:rPr lang="fr-FR" dirty="0"/>
              <a:t> Illusion’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CF96CCE-5D5E-AC45-BFBA-6FDA394104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How Gabor patches </a:t>
            </a:r>
            <a:r>
              <a:rPr lang="fr-FR" dirty="0" err="1"/>
              <a:t>induce</a:t>
            </a:r>
            <a:r>
              <a:rPr lang="fr-FR" dirty="0"/>
              <a:t> a global tilt</a:t>
            </a:r>
          </a:p>
        </p:txBody>
      </p:sp>
    </p:spTree>
    <p:extLst>
      <p:ext uri="{BB962C8B-B14F-4D97-AF65-F5344CB8AC3E}">
        <p14:creationId xmlns:p14="http://schemas.microsoft.com/office/powerpoint/2010/main" val="815397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1841E5-EABB-B14E-A04D-305F46C88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Fraser illusion &amp; </a:t>
            </a:r>
            <a:r>
              <a:rPr lang="fr-FR" dirty="0" err="1"/>
              <a:t>Popple</a:t>
            </a:r>
            <a:r>
              <a:rPr lang="fr-FR" dirty="0"/>
              <a:t> Illusion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04FCCE-E2A0-5E48-A97C-EE233C174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90324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9ACA696-764B-2440-8619-93DA210F6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174" y="2311947"/>
            <a:ext cx="3366494" cy="341540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245DCE8-2382-2E4C-84C3-C6A93804092A}"/>
              </a:ext>
            </a:extLst>
          </p:cNvPr>
          <p:cNvSpPr txBox="1"/>
          <p:nvPr/>
        </p:nvSpPr>
        <p:spPr>
          <a:xfrm>
            <a:off x="1395174" y="5737226"/>
            <a:ext cx="36875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100" dirty="0"/>
              <a:t>The Fraser illusion, after Morgan and Moulden (1986) </a:t>
            </a:r>
          </a:p>
          <a:p>
            <a:endParaRPr lang="fr-FR" sz="11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0425737-1B04-8345-97FC-ABF615B8DF1C}"/>
              </a:ext>
            </a:extLst>
          </p:cNvPr>
          <p:cNvSpPr txBox="1"/>
          <p:nvPr/>
        </p:nvSpPr>
        <p:spPr>
          <a:xfrm>
            <a:off x="6502990" y="5724957"/>
            <a:ext cx="36875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100" dirty="0" err="1"/>
              <a:t>Popple</a:t>
            </a:r>
            <a:r>
              <a:rPr lang="en" sz="1100" dirty="0"/>
              <a:t> illusion (lines made of Gabor patches appear tilted)</a:t>
            </a:r>
          </a:p>
          <a:p>
            <a:endParaRPr lang="fr-FR" sz="1100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A3B17E5-C380-F743-B413-7A77B27104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8222" y="2309554"/>
            <a:ext cx="5171147" cy="341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402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7E0095-6233-0A4A-8451-543B4F020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Phase illusion and Fraser illusion :  </a:t>
            </a:r>
            <a:r>
              <a:rPr lang="fr-FR" dirty="0" err="1"/>
              <a:t>Varying</a:t>
            </a:r>
            <a:r>
              <a:rPr lang="fr-FR" dirty="0"/>
              <a:t> </a:t>
            </a:r>
            <a:r>
              <a:rPr lang="fr-FR" dirty="0" err="1"/>
              <a:t>parameters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7F07EC-2527-5B49-8228-ACA6D9F14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D0E4391-11EF-E446-B4ED-3E3D57FA2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168" y="2180496"/>
            <a:ext cx="7419662" cy="367830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58DB8BC-EEA4-9F4E-A8AE-DB66FF88FA35}"/>
              </a:ext>
            </a:extLst>
          </p:cNvPr>
          <p:cNvSpPr txBox="1"/>
          <p:nvPr/>
        </p:nvSpPr>
        <p:spPr>
          <a:xfrm>
            <a:off x="2386168" y="5858799"/>
            <a:ext cx="73024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100" i="1" dirty="0"/>
              <a:t>A new illusion </a:t>
            </a:r>
            <a:r>
              <a:rPr lang="fr-BE" sz="1100" i="1" dirty="0" err="1"/>
              <a:t>demonstrates</a:t>
            </a:r>
            <a:r>
              <a:rPr lang="fr-BE" sz="1100" i="1" dirty="0"/>
              <a:t> long-range </a:t>
            </a:r>
            <a:r>
              <a:rPr lang="fr-BE" sz="1100" i="1" dirty="0" err="1"/>
              <a:t>processing</a:t>
            </a:r>
            <a:r>
              <a:rPr lang="fr-BE" sz="1100" dirty="0"/>
              <a:t>, Ariella V. </a:t>
            </a:r>
            <a:r>
              <a:rPr lang="fr-BE" sz="1100" dirty="0" err="1"/>
              <a:t>Popple</a:t>
            </a:r>
            <a:r>
              <a:rPr lang="fr-BE" sz="1100" dirty="0"/>
              <a:t> *, Dennis M. Levi</a:t>
            </a:r>
            <a:br>
              <a:rPr lang="fr-BE" sz="1100" dirty="0"/>
            </a:br>
            <a:r>
              <a:rPr lang="fr-FR" sz="1100" dirty="0"/>
              <a:t>Vision </a:t>
            </a:r>
            <a:r>
              <a:rPr lang="fr-FR" sz="1100" dirty="0" err="1"/>
              <a:t>Research</a:t>
            </a:r>
            <a:r>
              <a:rPr lang="fr-FR" sz="1100" dirty="0"/>
              <a:t> 40 (2000)</a:t>
            </a:r>
            <a:endParaRPr lang="fr-BE" sz="1100" dirty="0"/>
          </a:p>
        </p:txBody>
      </p:sp>
    </p:spTree>
    <p:extLst>
      <p:ext uri="{BB962C8B-B14F-4D97-AF65-F5344CB8AC3E}">
        <p14:creationId xmlns:p14="http://schemas.microsoft.com/office/powerpoint/2010/main" val="1749653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F2A3100D-62A2-3E44-8034-7E2514672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315" y="1084811"/>
            <a:ext cx="10103370" cy="496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242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751CD6-C06F-6542-BF0A-399660891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radial carrier </a:t>
            </a:r>
            <a:r>
              <a:rPr lang="fr-FR" dirty="0" err="1"/>
              <a:t>grating</a:t>
            </a:r>
            <a:r>
              <a:rPr lang="fr-FR" dirty="0"/>
              <a:t> (</a:t>
            </a:r>
            <a:r>
              <a:rPr lang="fr-FR" dirty="0" err="1"/>
              <a:t>low</a:t>
            </a:r>
            <a:r>
              <a:rPr lang="fr-FR" dirty="0"/>
              <a:t> vs high spatial </a:t>
            </a:r>
            <a:r>
              <a:rPr lang="fr-FR" dirty="0" err="1"/>
              <a:t>frequency</a:t>
            </a:r>
            <a:r>
              <a:rPr lang="fr-FR" dirty="0"/>
              <a:t>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54299D-FA28-304D-8667-83B96AF61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4EA89D8-16D6-A548-82EF-AEB8A07E4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642" y="2180495"/>
            <a:ext cx="3595245" cy="367830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9C07B13-CD14-9042-AC0E-4AD1621F2B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2722" y="2180495"/>
            <a:ext cx="3630221" cy="367830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4B6829F-C7D7-4E46-B56A-FA43ADFDAA3D}"/>
              </a:ext>
            </a:extLst>
          </p:cNvPr>
          <p:cNvSpPr txBox="1"/>
          <p:nvPr/>
        </p:nvSpPr>
        <p:spPr>
          <a:xfrm>
            <a:off x="1593642" y="5940400"/>
            <a:ext cx="82541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1100" i="1" dirty="0"/>
              <a:t>The importance of spatial scale in determining illusions of orientation</a:t>
            </a:r>
            <a:r>
              <a:rPr lang="en" sz="1100" dirty="0"/>
              <a:t>, Jennifer Skillen a,*, David Whitaker a, Ariella V. </a:t>
            </a:r>
            <a:r>
              <a:rPr lang="en" sz="1100" dirty="0" err="1"/>
              <a:t>Popple</a:t>
            </a:r>
            <a:r>
              <a:rPr lang="en" sz="1100" dirty="0"/>
              <a:t> b, Paul V. McGraw a </a:t>
            </a:r>
          </a:p>
          <a:p>
            <a:r>
              <a:rPr lang="fr-FR" sz="1100" dirty="0"/>
              <a:t>Vision </a:t>
            </a:r>
            <a:r>
              <a:rPr lang="fr-FR" sz="1100" dirty="0" err="1"/>
              <a:t>Research</a:t>
            </a:r>
            <a:r>
              <a:rPr lang="fr-FR" sz="1100" dirty="0"/>
              <a:t> 42 (2002)</a:t>
            </a:r>
          </a:p>
        </p:txBody>
      </p:sp>
    </p:spTree>
    <p:extLst>
      <p:ext uri="{BB962C8B-B14F-4D97-AF65-F5344CB8AC3E}">
        <p14:creationId xmlns:p14="http://schemas.microsoft.com/office/powerpoint/2010/main" val="375875549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Dividende</Template>
  <TotalTime>77</TotalTime>
  <Words>467</Words>
  <Application>Microsoft Macintosh PowerPoint</Application>
  <PresentationFormat>Grand écran</PresentationFormat>
  <Paragraphs>36</Paragraphs>
  <Slides>5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Calibri</vt:lpstr>
      <vt:lpstr>Gill Sans MT</vt:lpstr>
      <vt:lpstr>Wingdings 2</vt:lpstr>
      <vt:lpstr>Dividende</vt:lpstr>
      <vt:lpstr>‘Popple Illusion’</vt:lpstr>
      <vt:lpstr>Fraser illusion &amp; Popple Illusion</vt:lpstr>
      <vt:lpstr>Phase illusion and Fraser illusion :  Varying parameters</vt:lpstr>
      <vt:lpstr>Présentation PowerPoint</vt:lpstr>
      <vt:lpstr>radial carrier grating (low vs high spatial frequency)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‘Popple Illusion’</dc:title>
  <dc:creator>Marina Morisod</dc:creator>
  <cp:lastModifiedBy>Marina Morisod</cp:lastModifiedBy>
  <cp:revision>12</cp:revision>
  <dcterms:created xsi:type="dcterms:W3CDTF">2019-03-04T08:07:27Z</dcterms:created>
  <dcterms:modified xsi:type="dcterms:W3CDTF">2019-03-04T10:15:31Z</dcterms:modified>
</cp:coreProperties>
</file>