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1015" r:id="rId3"/>
    <p:sldId id="1014" r:id="rId4"/>
    <p:sldId id="1016" r:id="rId5"/>
    <p:sldId id="1017" r:id="rId6"/>
    <p:sldId id="1018" r:id="rId7"/>
    <p:sldId id="1019" r:id="rId8"/>
    <p:sldId id="1020" r:id="rId9"/>
    <p:sldId id="1021" r:id="rId10"/>
    <p:sldId id="1022" r:id="rId11"/>
    <p:sldId id="1023" r:id="rId12"/>
    <p:sldId id="1024" r:id="rId13"/>
    <p:sldId id="1025" r:id="rId14"/>
    <p:sldId id="1026" r:id="rId15"/>
    <p:sldId id="1027" r:id="rId16"/>
    <p:sldId id="1028" r:id="rId17"/>
    <p:sldId id="1029" r:id="rId18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B758"/>
    <a:srgbClr val="F59400"/>
    <a:srgbClr val="FFFFFF"/>
    <a:srgbClr val="000000"/>
    <a:srgbClr val="36A9E1"/>
    <a:srgbClr val="E8E3D9"/>
    <a:srgbClr val="917A68"/>
    <a:srgbClr val="3D3D3D"/>
    <a:srgbClr val="E7E1D7"/>
    <a:srgbClr val="B6A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93" autoAdjust="0"/>
    <p:restoredTop sz="94660"/>
  </p:normalViewPr>
  <p:slideViewPr>
    <p:cSldViewPr snapToGrid="0">
      <p:cViewPr varScale="1">
        <p:scale>
          <a:sx n="56" d="100"/>
          <a:sy n="56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7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-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5BD38FC6-A58F-4FC5-8F53-3197DEFBA9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8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E8C8A5A-15BF-4E1E-B38B-1CB466FFAB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618858" y="1727200"/>
            <a:ext cx="5921830" cy="10261600"/>
          </a:xfrm>
          <a:custGeom>
            <a:avLst/>
            <a:gdLst>
              <a:gd name="connsiteX0" fmla="*/ 0 w 5921830"/>
              <a:gd name="connsiteY0" fmla="*/ 0 h 10261600"/>
              <a:gd name="connsiteX1" fmla="*/ 5921830 w 5921830"/>
              <a:gd name="connsiteY1" fmla="*/ 0 h 10261600"/>
              <a:gd name="connsiteX2" fmla="*/ 5921830 w 5921830"/>
              <a:gd name="connsiteY2" fmla="*/ 10261600 h 10261600"/>
              <a:gd name="connsiteX3" fmla="*/ 0 w 5921830"/>
              <a:gd name="connsiteY3" fmla="*/ 10261600 h 1026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1830" h="10261600">
                <a:moveTo>
                  <a:pt x="0" y="0"/>
                </a:moveTo>
                <a:lnTo>
                  <a:pt x="5921830" y="0"/>
                </a:lnTo>
                <a:lnTo>
                  <a:pt x="5921830" y="10261600"/>
                </a:lnTo>
                <a:lnTo>
                  <a:pt x="0" y="102616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F1FCC-9D2C-4E33-9B74-0A28ADE08D0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087429" y="1727200"/>
            <a:ext cx="5921830" cy="10261600"/>
          </a:xfrm>
          <a:custGeom>
            <a:avLst/>
            <a:gdLst>
              <a:gd name="connsiteX0" fmla="*/ 0 w 5921830"/>
              <a:gd name="connsiteY0" fmla="*/ 0 h 10261600"/>
              <a:gd name="connsiteX1" fmla="*/ 5921830 w 5921830"/>
              <a:gd name="connsiteY1" fmla="*/ 0 h 10261600"/>
              <a:gd name="connsiteX2" fmla="*/ 5921830 w 5921830"/>
              <a:gd name="connsiteY2" fmla="*/ 10261600 h 10261600"/>
              <a:gd name="connsiteX3" fmla="*/ 0 w 5921830"/>
              <a:gd name="connsiteY3" fmla="*/ 10261600 h 1026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1830" h="10261600">
                <a:moveTo>
                  <a:pt x="0" y="0"/>
                </a:moveTo>
                <a:lnTo>
                  <a:pt x="5921830" y="0"/>
                </a:lnTo>
                <a:lnTo>
                  <a:pt x="5921830" y="10261600"/>
                </a:lnTo>
                <a:lnTo>
                  <a:pt x="0" y="102616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732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F609D37-D767-4E9A-B4C7-B13BF8B9C2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951783" y="8287658"/>
            <a:ext cx="6698661" cy="3809091"/>
          </a:xfrm>
          <a:custGeom>
            <a:avLst/>
            <a:gdLst>
              <a:gd name="connsiteX0" fmla="*/ 0 w 6698661"/>
              <a:gd name="connsiteY0" fmla="*/ 0 h 3809091"/>
              <a:gd name="connsiteX1" fmla="*/ 6698661 w 6698661"/>
              <a:gd name="connsiteY1" fmla="*/ 0 h 3809091"/>
              <a:gd name="connsiteX2" fmla="*/ 6698661 w 6698661"/>
              <a:gd name="connsiteY2" fmla="*/ 3809091 h 3809091"/>
              <a:gd name="connsiteX3" fmla="*/ 0 w 6698661"/>
              <a:gd name="connsiteY3" fmla="*/ 3809091 h 380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8661" h="3809091">
                <a:moveTo>
                  <a:pt x="0" y="0"/>
                </a:moveTo>
                <a:lnTo>
                  <a:pt x="6698661" y="0"/>
                </a:lnTo>
                <a:lnTo>
                  <a:pt x="6698661" y="3809091"/>
                </a:lnTo>
                <a:lnTo>
                  <a:pt x="0" y="380909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55CCBE7-DEE6-43C9-A562-BAD409F2761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42664" y="1619252"/>
            <a:ext cx="6698661" cy="3809091"/>
          </a:xfrm>
          <a:custGeom>
            <a:avLst/>
            <a:gdLst>
              <a:gd name="connsiteX0" fmla="*/ 0 w 6698661"/>
              <a:gd name="connsiteY0" fmla="*/ 0 h 3809091"/>
              <a:gd name="connsiteX1" fmla="*/ 6698661 w 6698661"/>
              <a:gd name="connsiteY1" fmla="*/ 0 h 3809091"/>
              <a:gd name="connsiteX2" fmla="*/ 6698661 w 6698661"/>
              <a:gd name="connsiteY2" fmla="*/ 3809091 h 3809091"/>
              <a:gd name="connsiteX3" fmla="*/ 0 w 6698661"/>
              <a:gd name="connsiteY3" fmla="*/ 3809091 h 380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8661" h="3809091">
                <a:moveTo>
                  <a:pt x="0" y="0"/>
                </a:moveTo>
                <a:lnTo>
                  <a:pt x="6698661" y="0"/>
                </a:lnTo>
                <a:lnTo>
                  <a:pt x="6698661" y="3809091"/>
                </a:lnTo>
                <a:lnTo>
                  <a:pt x="0" y="380909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279C122-A0A9-4271-8C0B-60679274AD2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5951783" y="1619251"/>
            <a:ext cx="6698661" cy="6311897"/>
          </a:xfrm>
          <a:custGeom>
            <a:avLst/>
            <a:gdLst>
              <a:gd name="connsiteX0" fmla="*/ 0 w 6698661"/>
              <a:gd name="connsiteY0" fmla="*/ 0 h 3809091"/>
              <a:gd name="connsiteX1" fmla="*/ 6698661 w 6698661"/>
              <a:gd name="connsiteY1" fmla="*/ 0 h 3809091"/>
              <a:gd name="connsiteX2" fmla="*/ 6698661 w 6698661"/>
              <a:gd name="connsiteY2" fmla="*/ 3809091 h 3809091"/>
              <a:gd name="connsiteX3" fmla="*/ 0 w 6698661"/>
              <a:gd name="connsiteY3" fmla="*/ 3809091 h 380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8661" h="3809091">
                <a:moveTo>
                  <a:pt x="0" y="0"/>
                </a:moveTo>
                <a:lnTo>
                  <a:pt x="6698661" y="0"/>
                </a:lnTo>
                <a:lnTo>
                  <a:pt x="6698661" y="3809091"/>
                </a:lnTo>
                <a:lnTo>
                  <a:pt x="0" y="380909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BFAF99E-F109-4B55-9A35-E2FA1C31608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842663" y="5784851"/>
            <a:ext cx="6698661" cy="6311897"/>
          </a:xfrm>
          <a:custGeom>
            <a:avLst/>
            <a:gdLst>
              <a:gd name="connsiteX0" fmla="*/ 0 w 6698661"/>
              <a:gd name="connsiteY0" fmla="*/ 0 h 3809091"/>
              <a:gd name="connsiteX1" fmla="*/ 6698661 w 6698661"/>
              <a:gd name="connsiteY1" fmla="*/ 0 h 3809091"/>
              <a:gd name="connsiteX2" fmla="*/ 6698661 w 6698661"/>
              <a:gd name="connsiteY2" fmla="*/ 3809091 h 3809091"/>
              <a:gd name="connsiteX3" fmla="*/ 0 w 6698661"/>
              <a:gd name="connsiteY3" fmla="*/ 3809091 h 380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8661" h="3809091">
                <a:moveTo>
                  <a:pt x="0" y="0"/>
                </a:moveTo>
                <a:lnTo>
                  <a:pt x="6698661" y="0"/>
                </a:lnTo>
                <a:lnTo>
                  <a:pt x="6698661" y="3809091"/>
                </a:lnTo>
                <a:lnTo>
                  <a:pt x="0" y="380909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CA033AE-09DC-4771-960C-B3892A721C9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33543" y="1619251"/>
            <a:ext cx="6698661" cy="10477497"/>
          </a:xfrm>
          <a:custGeom>
            <a:avLst/>
            <a:gdLst>
              <a:gd name="connsiteX0" fmla="*/ 0 w 6698661"/>
              <a:gd name="connsiteY0" fmla="*/ 0 h 3809091"/>
              <a:gd name="connsiteX1" fmla="*/ 6698661 w 6698661"/>
              <a:gd name="connsiteY1" fmla="*/ 0 h 3809091"/>
              <a:gd name="connsiteX2" fmla="*/ 6698661 w 6698661"/>
              <a:gd name="connsiteY2" fmla="*/ 3809091 h 3809091"/>
              <a:gd name="connsiteX3" fmla="*/ 0 w 6698661"/>
              <a:gd name="connsiteY3" fmla="*/ 3809091 h 380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8661" h="3809091">
                <a:moveTo>
                  <a:pt x="0" y="0"/>
                </a:moveTo>
                <a:lnTo>
                  <a:pt x="6698661" y="0"/>
                </a:lnTo>
                <a:lnTo>
                  <a:pt x="6698661" y="3809091"/>
                </a:lnTo>
                <a:lnTo>
                  <a:pt x="0" y="380909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57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7502F51-1F8B-4D29-A67A-42D1799ED11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33550" y="1619250"/>
            <a:ext cx="6714658" cy="10477498"/>
          </a:xfrm>
          <a:custGeom>
            <a:avLst/>
            <a:gdLst>
              <a:gd name="connsiteX0" fmla="*/ 0 w 6714658"/>
              <a:gd name="connsiteY0" fmla="*/ 0 h 10477498"/>
              <a:gd name="connsiteX1" fmla="*/ 6714658 w 6714658"/>
              <a:gd name="connsiteY1" fmla="*/ 0 h 10477498"/>
              <a:gd name="connsiteX2" fmla="*/ 6714658 w 6714658"/>
              <a:gd name="connsiteY2" fmla="*/ 10477498 h 10477498"/>
              <a:gd name="connsiteX3" fmla="*/ 0 w 6714658"/>
              <a:gd name="connsiteY3" fmla="*/ 10477498 h 1047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4658" h="10477498">
                <a:moveTo>
                  <a:pt x="0" y="0"/>
                </a:moveTo>
                <a:lnTo>
                  <a:pt x="6714658" y="0"/>
                </a:lnTo>
                <a:lnTo>
                  <a:pt x="6714658" y="10477498"/>
                </a:lnTo>
                <a:lnTo>
                  <a:pt x="0" y="1047749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36C6E08-759E-4CB6-A197-D49A61B9F1C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5935791" y="1619250"/>
            <a:ext cx="6714658" cy="10477498"/>
          </a:xfrm>
          <a:custGeom>
            <a:avLst/>
            <a:gdLst>
              <a:gd name="connsiteX0" fmla="*/ 0 w 6714658"/>
              <a:gd name="connsiteY0" fmla="*/ 0 h 10477498"/>
              <a:gd name="connsiteX1" fmla="*/ 6714658 w 6714658"/>
              <a:gd name="connsiteY1" fmla="*/ 0 h 10477498"/>
              <a:gd name="connsiteX2" fmla="*/ 6714658 w 6714658"/>
              <a:gd name="connsiteY2" fmla="*/ 10477498 h 10477498"/>
              <a:gd name="connsiteX3" fmla="*/ 0 w 6714658"/>
              <a:gd name="connsiteY3" fmla="*/ 10477498 h 1047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4658" h="10477498">
                <a:moveTo>
                  <a:pt x="0" y="0"/>
                </a:moveTo>
                <a:lnTo>
                  <a:pt x="6714658" y="0"/>
                </a:lnTo>
                <a:lnTo>
                  <a:pt x="6714658" y="10477498"/>
                </a:lnTo>
                <a:lnTo>
                  <a:pt x="0" y="1047749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704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8792776-CE12-4467-AD46-A3CBFB7182A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466474" y="2011808"/>
            <a:ext cx="7366844" cy="9692384"/>
          </a:xfrm>
          <a:custGeom>
            <a:avLst/>
            <a:gdLst>
              <a:gd name="connsiteX0" fmla="*/ 0 w 7366844"/>
              <a:gd name="connsiteY0" fmla="*/ 0 h 9692384"/>
              <a:gd name="connsiteX1" fmla="*/ 7366844 w 7366844"/>
              <a:gd name="connsiteY1" fmla="*/ 0 h 9692384"/>
              <a:gd name="connsiteX2" fmla="*/ 7366844 w 7366844"/>
              <a:gd name="connsiteY2" fmla="*/ 9692384 h 9692384"/>
              <a:gd name="connsiteX3" fmla="*/ 0 w 7366844"/>
              <a:gd name="connsiteY3" fmla="*/ 9692384 h 969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6844" h="9692384">
                <a:moveTo>
                  <a:pt x="0" y="0"/>
                </a:moveTo>
                <a:lnTo>
                  <a:pt x="7366844" y="0"/>
                </a:lnTo>
                <a:lnTo>
                  <a:pt x="7366844" y="9692384"/>
                </a:lnTo>
                <a:lnTo>
                  <a:pt x="0" y="969238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836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761B751-E652-4F43-B2A3-AD34F96D336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3962400"/>
            <a:ext cx="24384000" cy="9753600"/>
          </a:xfrm>
          <a:custGeom>
            <a:avLst/>
            <a:gdLst>
              <a:gd name="connsiteX0" fmla="*/ 0 w 24384000"/>
              <a:gd name="connsiteY0" fmla="*/ 0 h 9753600"/>
              <a:gd name="connsiteX1" fmla="*/ 24384000 w 24384000"/>
              <a:gd name="connsiteY1" fmla="*/ 0 h 9753600"/>
              <a:gd name="connsiteX2" fmla="*/ 24384000 w 24384000"/>
              <a:gd name="connsiteY2" fmla="*/ 9753600 h 9753600"/>
              <a:gd name="connsiteX3" fmla="*/ 0 w 24384000"/>
              <a:gd name="connsiteY3" fmla="*/ 9753600 h 975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0" h="9753600">
                <a:moveTo>
                  <a:pt x="0" y="0"/>
                </a:moveTo>
                <a:lnTo>
                  <a:pt x="24384000" y="0"/>
                </a:lnTo>
                <a:lnTo>
                  <a:pt x="24384000" y="975360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016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442FE2B-EABC-4B54-A59A-ED77171F8EA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380344" y="0"/>
            <a:ext cx="19623312" cy="13716000"/>
          </a:xfrm>
          <a:custGeom>
            <a:avLst/>
            <a:gdLst>
              <a:gd name="connsiteX0" fmla="*/ 0 w 19623312"/>
              <a:gd name="connsiteY0" fmla="*/ 0 h 13716000"/>
              <a:gd name="connsiteX1" fmla="*/ 19623312 w 19623312"/>
              <a:gd name="connsiteY1" fmla="*/ 0 h 13716000"/>
              <a:gd name="connsiteX2" fmla="*/ 19623312 w 19623312"/>
              <a:gd name="connsiteY2" fmla="*/ 13716000 h 13716000"/>
              <a:gd name="connsiteX3" fmla="*/ 0 w 19623312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23312" h="13716000">
                <a:moveTo>
                  <a:pt x="0" y="0"/>
                </a:moveTo>
                <a:lnTo>
                  <a:pt x="19623312" y="0"/>
                </a:lnTo>
                <a:lnTo>
                  <a:pt x="19623312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66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848626C-8BDA-4C22-9CF8-5995578D5C9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28003" y="7055620"/>
            <a:ext cx="5921829" cy="4933180"/>
          </a:xfrm>
          <a:custGeom>
            <a:avLst/>
            <a:gdLst>
              <a:gd name="connsiteX0" fmla="*/ 0 w 5921829"/>
              <a:gd name="connsiteY0" fmla="*/ 0 h 4933180"/>
              <a:gd name="connsiteX1" fmla="*/ 5921829 w 5921829"/>
              <a:gd name="connsiteY1" fmla="*/ 0 h 4933180"/>
              <a:gd name="connsiteX2" fmla="*/ 5921829 w 5921829"/>
              <a:gd name="connsiteY2" fmla="*/ 4933180 h 4933180"/>
              <a:gd name="connsiteX3" fmla="*/ 0 w 5921829"/>
              <a:gd name="connsiteY3" fmla="*/ 4933180 h 4933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1829" h="4933180">
                <a:moveTo>
                  <a:pt x="0" y="0"/>
                </a:moveTo>
                <a:lnTo>
                  <a:pt x="5921829" y="0"/>
                </a:lnTo>
                <a:lnTo>
                  <a:pt x="5921829" y="4933180"/>
                </a:lnTo>
                <a:lnTo>
                  <a:pt x="0" y="493318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92D678-39B7-4102-B685-BFD442859BF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28003" y="1727201"/>
            <a:ext cx="5921829" cy="4933180"/>
          </a:xfrm>
          <a:custGeom>
            <a:avLst/>
            <a:gdLst>
              <a:gd name="connsiteX0" fmla="*/ 0 w 5921829"/>
              <a:gd name="connsiteY0" fmla="*/ 0 h 4933180"/>
              <a:gd name="connsiteX1" fmla="*/ 5921829 w 5921829"/>
              <a:gd name="connsiteY1" fmla="*/ 0 h 4933180"/>
              <a:gd name="connsiteX2" fmla="*/ 5921829 w 5921829"/>
              <a:gd name="connsiteY2" fmla="*/ 4933180 h 4933180"/>
              <a:gd name="connsiteX3" fmla="*/ 0 w 5921829"/>
              <a:gd name="connsiteY3" fmla="*/ 4933180 h 4933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1829" h="4933180">
                <a:moveTo>
                  <a:pt x="0" y="0"/>
                </a:moveTo>
                <a:lnTo>
                  <a:pt x="5921829" y="0"/>
                </a:lnTo>
                <a:lnTo>
                  <a:pt x="5921829" y="4933180"/>
                </a:lnTo>
                <a:lnTo>
                  <a:pt x="0" y="493318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75E4C63-72C6-4C28-B08E-DE03A269DB4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778476" y="1727200"/>
            <a:ext cx="5921829" cy="10261599"/>
          </a:xfrm>
          <a:custGeom>
            <a:avLst/>
            <a:gdLst>
              <a:gd name="connsiteX0" fmla="*/ 0 w 5921829"/>
              <a:gd name="connsiteY0" fmla="*/ 0 h 4933180"/>
              <a:gd name="connsiteX1" fmla="*/ 5921829 w 5921829"/>
              <a:gd name="connsiteY1" fmla="*/ 0 h 4933180"/>
              <a:gd name="connsiteX2" fmla="*/ 5921829 w 5921829"/>
              <a:gd name="connsiteY2" fmla="*/ 4933180 h 4933180"/>
              <a:gd name="connsiteX3" fmla="*/ 0 w 5921829"/>
              <a:gd name="connsiteY3" fmla="*/ 4933180 h 4933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1829" h="4933180">
                <a:moveTo>
                  <a:pt x="0" y="0"/>
                </a:moveTo>
                <a:lnTo>
                  <a:pt x="5921829" y="0"/>
                </a:lnTo>
                <a:lnTo>
                  <a:pt x="5921829" y="4933180"/>
                </a:lnTo>
                <a:lnTo>
                  <a:pt x="0" y="493318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30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A707C0C-E275-4F82-99B4-5FF46AEA3DB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006896" y="1"/>
            <a:ext cx="8897256" cy="13716000"/>
          </a:xfrm>
          <a:custGeom>
            <a:avLst/>
            <a:gdLst>
              <a:gd name="connsiteX0" fmla="*/ 0 w 8897256"/>
              <a:gd name="connsiteY0" fmla="*/ 0 h 13716000"/>
              <a:gd name="connsiteX1" fmla="*/ 8897256 w 8897256"/>
              <a:gd name="connsiteY1" fmla="*/ 0 h 13716000"/>
              <a:gd name="connsiteX2" fmla="*/ 8897256 w 8897256"/>
              <a:gd name="connsiteY2" fmla="*/ 13716000 h 13716000"/>
              <a:gd name="connsiteX3" fmla="*/ 0 w 8897256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97256" h="13716000">
                <a:moveTo>
                  <a:pt x="0" y="0"/>
                </a:moveTo>
                <a:lnTo>
                  <a:pt x="8897256" y="0"/>
                </a:lnTo>
                <a:lnTo>
                  <a:pt x="8897256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9800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DDCCD7A-BDEF-48CE-928B-9ACEED0C824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-1" y="2"/>
            <a:ext cx="8897256" cy="13715999"/>
          </a:xfrm>
          <a:custGeom>
            <a:avLst/>
            <a:gdLst>
              <a:gd name="connsiteX0" fmla="*/ 0 w 8897256"/>
              <a:gd name="connsiteY0" fmla="*/ 0 h 13715999"/>
              <a:gd name="connsiteX1" fmla="*/ 8897256 w 8897256"/>
              <a:gd name="connsiteY1" fmla="*/ 0 h 13715999"/>
              <a:gd name="connsiteX2" fmla="*/ 8897256 w 8897256"/>
              <a:gd name="connsiteY2" fmla="*/ 13715999 h 13715999"/>
              <a:gd name="connsiteX3" fmla="*/ 0 w 8897256"/>
              <a:gd name="connsiteY3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97256" h="13715999">
                <a:moveTo>
                  <a:pt x="0" y="0"/>
                </a:moveTo>
                <a:lnTo>
                  <a:pt x="8897256" y="0"/>
                </a:lnTo>
                <a:lnTo>
                  <a:pt x="8897256" y="13715999"/>
                </a:lnTo>
                <a:lnTo>
                  <a:pt x="0" y="1371599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96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53B4F17-190B-40C9-8636-AD2D44A9E44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7776080"/>
            <a:ext cx="11916229" cy="5939921"/>
          </a:xfrm>
          <a:custGeom>
            <a:avLst/>
            <a:gdLst>
              <a:gd name="connsiteX0" fmla="*/ 0 w 11916229"/>
              <a:gd name="connsiteY0" fmla="*/ 0 h 5939921"/>
              <a:gd name="connsiteX1" fmla="*/ 11916229 w 11916229"/>
              <a:gd name="connsiteY1" fmla="*/ 0 h 5939921"/>
              <a:gd name="connsiteX2" fmla="*/ 11916229 w 11916229"/>
              <a:gd name="connsiteY2" fmla="*/ 5939921 h 5939921"/>
              <a:gd name="connsiteX3" fmla="*/ 0 w 11916229"/>
              <a:gd name="connsiteY3" fmla="*/ 5939921 h 5939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6229" h="5939921">
                <a:moveTo>
                  <a:pt x="0" y="0"/>
                </a:moveTo>
                <a:lnTo>
                  <a:pt x="11916229" y="0"/>
                </a:lnTo>
                <a:lnTo>
                  <a:pt x="11916229" y="5939921"/>
                </a:lnTo>
                <a:lnTo>
                  <a:pt x="0" y="593992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307A0D2-6035-4DD3-97B1-33878F8429A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1916229" y="0"/>
            <a:ext cx="12467771" cy="13716001"/>
          </a:xfrm>
          <a:custGeom>
            <a:avLst/>
            <a:gdLst>
              <a:gd name="connsiteX0" fmla="*/ 0 w 11916229"/>
              <a:gd name="connsiteY0" fmla="*/ 0 h 5939921"/>
              <a:gd name="connsiteX1" fmla="*/ 11916229 w 11916229"/>
              <a:gd name="connsiteY1" fmla="*/ 0 h 5939921"/>
              <a:gd name="connsiteX2" fmla="*/ 11916229 w 11916229"/>
              <a:gd name="connsiteY2" fmla="*/ 5939921 h 5939921"/>
              <a:gd name="connsiteX3" fmla="*/ 0 w 11916229"/>
              <a:gd name="connsiteY3" fmla="*/ 5939921 h 5939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6229" h="5939921">
                <a:moveTo>
                  <a:pt x="0" y="0"/>
                </a:moveTo>
                <a:lnTo>
                  <a:pt x="11916229" y="0"/>
                </a:lnTo>
                <a:lnTo>
                  <a:pt x="11916229" y="5939921"/>
                </a:lnTo>
                <a:lnTo>
                  <a:pt x="0" y="593992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6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204A987-E239-480E-ACE2-D63315A079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872686" y="1582057"/>
            <a:ext cx="8348871" cy="10551886"/>
          </a:xfrm>
          <a:custGeom>
            <a:avLst/>
            <a:gdLst>
              <a:gd name="connsiteX0" fmla="*/ 0 w 8348871"/>
              <a:gd name="connsiteY0" fmla="*/ 0 h 10551886"/>
              <a:gd name="connsiteX1" fmla="*/ 8348871 w 8348871"/>
              <a:gd name="connsiteY1" fmla="*/ 0 h 10551886"/>
              <a:gd name="connsiteX2" fmla="*/ 8348871 w 8348871"/>
              <a:gd name="connsiteY2" fmla="*/ 10551886 h 10551886"/>
              <a:gd name="connsiteX3" fmla="*/ 0 w 8348871"/>
              <a:gd name="connsiteY3" fmla="*/ 10551886 h 1055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8871" h="10551886">
                <a:moveTo>
                  <a:pt x="0" y="0"/>
                </a:moveTo>
                <a:lnTo>
                  <a:pt x="8348871" y="0"/>
                </a:lnTo>
                <a:lnTo>
                  <a:pt x="8348871" y="10551886"/>
                </a:lnTo>
                <a:lnTo>
                  <a:pt x="0" y="105518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575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EC78D2F-1C48-4BC9-831E-862420BE242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637325" y="2130727"/>
            <a:ext cx="6117119" cy="6458858"/>
          </a:xfrm>
          <a:custGeom>
            <a:avLst/>
            <a:gdLst>
              <a:gd name="connsiteX0" fmla="*/ 0 w 6117119"/>
              <a:gd name="connsiteY0" fmla="*/ 0 h 6458858"/>
              <a:gd name="connsiteX1" fmla="*/ 6117119 w 6117119"/>
              <a:gd name="connsiteY1" fmla="*/ 0 h 6458858"/>
              <a:gd name="connsiteX2" fmla="*/ 6117119 w 6117119"/>
              <a:gd name="connsiteY2" fmla="*/ 6458858 h 6458858"/>
              <a:gd name="connsiteX3" fmla="*/ 0 w 6117119"/>
              <a:gd name="connsiteY3" fmla="*/ 6458858 h 6458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7119" h="6458858">
                <a:moveTo>
                  <a:pt x="0" y="0"/>
                </a:moveTo>
                <a:lnTo>
                  <a:pt x="6117119" y="0"/>
                </a:lnTo>
                <a:lnTo>
                  <a:pt x="6117119" y="6458858"/>
                </a:lnTo>
                <a:lnTo>
                  <a:pt x="0" y="645885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35E5588-05F2-4D62-BB47-C1D37D01F51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33440" y="2130727"/>
            <a:ext cx="6117119" cy="6458858"/>
          </a:xfrm>
          <a:custGeom>
            <a:avLst/>
            <a:gdLst>
              <a:gd name="connsiteX0" fmla="*/ 0 w 6117119"/>
              <a:gd name="connsiteY0" fmla="*/ 0 h 6458858"/>
              <a:gd name="connsiteX1" fmla="*/ 6117119 w 6117119"/>
              <a:gd name="connsiteY1" fmla="*/ 0 h 6458858"/>
              <a:gd name="connsiteX2" fmla="*/ 6117119 w 6117119"/>
              <a:gd name="connsiteY2" fmla="*/ 6458858 h 6458858"/>
              <a:gd name="connsiteX3" fmla="*/ 0 w 6117119"/>
              <a:gd name="connsiteY3" fmla="*/ 6458858 h 6458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7119" h="6458858">
                <a:moveTo>
                  <a:pt x="0" y="0"/>
                </a:moveTo>
                <a:lnTo>
                  <a:pt x="6117119" y="0"/>
                </a:lnTo>
                <a:lnTo>
                  <a:pt x="6117119" y="6458858"/>
                </a:lnTo>
                <a:lnTo>
                  <a:pt x="0" y="645885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F31DF06-01A0-4D1C-AABA-32F4D723324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29554" y="2130727"/>
            <a:ext cx="6117119" cy="6458858"/>
          </a:xfrm>
          <a:custGeom>
            <a:avLst/>
            <a:gdLst>
              <a:gd name="connsiteX0" fmla="*/ 0 w 6117119"/>
              <a:gd name="connsiteY0" fmla="*/ 0 h 6458858"/>
              <a:gd name="connsiteX1" fmla="*/ 6117119 w 6117119"/>
              <a:gd name="connsiteY1" fmla="*/ 0 h 6458858"/>
              <a:gd name="connsiteX2" fmla="*/ 6117119 w 6117119"/>
              <a:gd name="connsiteY2" fmla="*/ 6458858 h 6458858"/>
              <a:gd name="connsiteX3" fmla="*/ 0 w 6117119"/>
              <a:gd name="connsiteY3" fmla="*/ 6458858 h 6458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7119" h="6458858">
                <a:moveTo>
                  <a:pt x="0" y="0"/>
                </a:moveTo>
                <a:lnTo>
                  <a:pt x="6117119" y="0"/>
                </a:lnTo>
                <a:lnTo>
                  <a:pt x="6117119" y="6458858"/>
                </a:lnTo>
                <a:lnTo>
                  <a:pt x="0" y="645885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6079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CF2CE2B-89F3-4A01-A6FA-EC4CE5BB7EA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489544" y="0"/>
            <a:ext cx="9144000" cy="8882743"/>
          </a:xfrm>
          <a:custGeom>
            <a:avLst/>
            <a:gdLst>
              <a:gd name="connsiteX0" fmla="*/ 0 w 9144000"/>
              <a:gd name="connsiteY0" fmla="*/ 0 h 8882743"/>
              <a:gd name="connsiteX1" fmla="*/ 9144000 w 9144000"/>
              <a:gd name="connsiteY1" fmla="*/ 0 h 8882743"/>
              <a:gd name="connsiteX2" fmla="*/ 9144000 w 9144000"/>
              <a:gd name="connsiteY2" fmla="*/ 8882743 h 8882743"/>
              <a:gd name="connsiteX3" fmla="*/ 0 w 9144000"/>
              <a:gd name="connsiteY3" fmla="*/ 8882743 h 8882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8882743">
                <a:moveTo>
                  <a:pt x="0" y="0"/>
                </a:moveTo>
                <a:lnTo>
                  <a:pt x="9144000" y="0"/>
                </a:lnTo>
                <a:lnTo>
                  <a:pt x="9144000" y="8882743"/>
                </a:lnTo>
                <a:lnTo>
                  <a:pt x="0" y="888274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6F5571B-9258-4758-91E5-99379C145CC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735943" y="3461657"/>
            <a:ext cx="9144000" cy="10254344"/>
          </a:xfrm>
          <a:custGeom>
            <a:avLst/>
            <a:gdLst>
              <a:gd name="connsiteX0" fmla="*/ 0 w 9144000"/>
              <a:gd name="connsiteY0" fmla="*/ 0 h 10254344"/>
              <a:gd name="connsiteX1" fmla="*/ 9144000 w 9144000"/>
              <a:gd name="connsiteY1" fmla="*/ 0 h 10254344"/>
              <a:gd name="connsiteX2" fmla="*/ 9144000 w 9144000"/>
              <a:gd name="connsiteY2" fmla="*/ 10254344 h 10254344"/>
              <a:gd name="connsiteX3" fmla="*/ 0 w 9144000"/>
              <a:gd name="connsiteY3" fmla="*/ 10254344 h 10254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10254344">
                <a:moveTo>
                  <a:pt x="0" y="0"/>
                </a:moveTo>
                <a:lnTo>
                  <a:pt x="9144000" y="0"/>
                </a:lnTo>
                <a:lnTo>
                  <a:pt x="9144000" y="10254344"/>
                </a:lnTo>
                <a:lnTo>
                  <a:pt x="0" y="1025434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8867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5756125-07D9-483D-A05C-D23FB8E8C99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7039770" y="0"/>
            <a:ext cx="5994402" cy="13716000"/>
          </a:xfrm>
          <a:custGeom>
            <a:avLst/>
            <a:gdLst>
              <a:gd name="connsiteX0" fmla="*/ 0 w 5994402"/>
              <a:gd name="connsiteY0" fmla="*/ 0 h 13716000"/>
              <a:gd name="connsiteX1" fmla="*/ 5994402 w 5994402"/>
              <a:gd name="connsiteY1" fmla="*/ 0 h 13716000"/>
              <a:gd name="connsiteX2" fmla="*/ 5994402 w 5994402"/>
              <a:gd name="connsiteY2" fmla="*/ 13716000 h 13716000"/>
              <a:gd name="connsiteX3" fmla="*/ 0 w 5994402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4402" h="13716000">
                <a:moveTo>
                  <a:pt x="0" y="0"/>
                </a:moveTo>
                <a:lnTo>
                  <a:pt x="5994402" y="0"/>
                </a:lnTo>
                <a:lnTo>
                  <a:pt x="5994402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A9CEFD9-F18C-4027-B3D0-C0BD9B249FF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406744" y="0"/>
            <a:ext cx="5994401" cy="13716000"/>
          </a:xfrm>
          <a:custGeom>
            <a:avLst/>
            <a:gdLst>
              <a:gd name="connsiteX0" fmla="*/ 0 w 5994401"/>
              <a:gd name="connsiteY0" fmla="*/ 0 h 13716000"/>
              <a:gd name="connsiteX1" fmla="*/ 5994401 w 5994401"/>
              <a:gd name="connsiteY1" fmla="*/ 0 h 13716000"/>
              <a:gd name="connsiteX2" fmla="*/ 5994401 w 5994401"/>
              <a:gd name="connsiteY2" fmla="*/ 13716000 h 13716000"/>
              <a:gd name="connsiteX3" fmla="*/ 0 w 5994401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4401" h="13716000">
                <a:moveTo>
                  <a:pt x="0" y="0"/>
                </a:moveTo>
                <a:lnTo>
                  <a:pt x="5994401" y="0"/>
                </a:lnTo>
                <a:lnTo>
                  <a:pt x="5994401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8451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4412C5B-2359-4ADC-8656-6ADB41ABA56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0344170" y="1582059"/>
            <a:ext cx="9736347" cy="10551884"/>
          </a:xfrm>
          <a:custGeom>
            <a:avLst/>
            <a:gdLst>
              <a:gd name="connsiteX0" fmla="*/ 0 w 9736347"/>
              <a:gd name="connsiteY0" fmla="*/ 0 h 10551884"/>
              <a:gd name="connsiteX1" fmla="*/ 9736347 w 9736347"/>
              <a:gd name="connsiteY1" fmla="*/ 0 h 10551884"/>
              <a:gd name="connsiteX2" fmla="*/ 9736347 w 9736347"/>
              <a:gd name="connsiteY2" fmla="*/ 10551884 h 10551884"/>
              <a:gd name="connsiteX3" fmla="*/ 0 w 9736347"/>
              <a:gd name="connsiteY3" fmla="*/ 10551884 h 1055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36347" h="10551884">
                <a:moveTo>
                  <a:pt x="0" y="0"/>
                </a:moveTo>
                <a:lnTo>
                  <a:pt x="9736347" y="0"/>
                </a:lnTo>
                <a:lnTo>
                  <a:pt x="9736347" y="10551884"/>
                </a:lnTo>
                <a:lnTo>
                  <a:pt x="0" y="1055188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366379C-269B-469E-8E20-286AF6EC20B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" y="1582059"/>
            <a:ext cx="9736347" cy="10551884"/>
          </a:xfrm>
          <a:custGeom>
            <a:avLst/>
            <a:gdLst>
              <a:gd name="connsiteX0" fmla="*/ 0 w 9736347"/>
              <a:gd name="connsiteY0" fmla="*/ 0 h 10551884"/>
              <a:gd name="connsiteX1" fmla="*/ 9736347 w 9736347"/>
              <a:gd name="connsiteY1" fmla="*/ 0 h 10551884"/>
              <a:gd name="connsiteX2" fmla="*/ 9736347 w 9736347"/>
              <a:gd name="connsiteY2" fmla="*/ 10551884 h 10551884"/>
              <a:gd name="connsiteX3" fmla="*/ 0 w 9736347"/>
              <a:gd name="connsiteY3" fmla="*/ 10551884 h 1055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36347" h="10551884">
                <a:moveTo>
                  <a:pt x="0" y="0"/>
                </a:moveTo>
                <a:lnTo>
                  <a:pt x="9736347" y="0"/>
                </a:lnTo>
                <a:lnTo>
                  <a:pt x="9736347" y="10551884"/>
                </a:lnTo>
                <a:lnTo>
                  <a:pt x="0" y="1055188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793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5CC0886-AE03-4B49-8698-DCD0202EA0E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1393715" y="0"/>
            <a:ext cx="12990285" cy="13716000"/>
          </a:xfrm>
          <a:custGeom>
            <a:avLst/>
            <a:gdLst>
              <a:gd name="connsiteX0" fmla="*/ 0 w 12990285"/>
              <a:gd name="connsiteY0" fmla="*/ 0 h 13716000"/>
              <a:gd name="connsiteX1" fmla="*/ 12990285 w 12990285"/>
              <a:gd name="connsiteY1" fmla="*/ 0 h 13716000"/>
              <a:gd name="connsiteX2" fmla="*/ 12990285 w 12990285"/>
              <a:gd name="connsiteY2" fmla="*/ 13716000 h 13716000"/>
              <a:gd name="connsiteX3" fmla="*/ 0 w 12990285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90285" h="13716000">
                <a:moveTo>
                  <a:pt x="0" y="0"/>
                </a:moveTo>
                <a:lnTo>
                  <a:pt x="12990285" y="0"/>
                </a:lnTo>
                <a:lnTo>
                  <a:pt x="12990285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9174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EB5F7CD-44CD-420B-981C-8FC5C650BDE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071686" y="3091161"/>
            <a:ext cx="6692146" cy="7533678"/>
          </a:xfrm>
          <a:custGeom>
            <a:avLst/>
            <a:gdLst>
              <a:gd name="connsiteX0" fmla="*/ 0 w 6692146"/>
              <a:gd name="connsiteY0" fmla="*/ 0 h 7533678"/>
              <a:gd name="connsiteX1" fmla="*/ 6692146 w 6692146"/>
              <a:gd name="connsiteY1" fmla="*/ 0 h 7533678"/>
              <a:gd name="connsiteX2" fmla="*/ 6692146 w 6692146"/>
              <a:gd name="connsiteY2" fmla="*/ 7533678 h 7533678"/>
              <a:gd name="connsiteX3" fmla="*/ 0 w 6692146"/>
              <a:gd name="connsiteY3" fmla="*/ 7533678 h 7533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2146" h="7533678">
                <a:moveTo>
                  <a:pt x="0" y="0"/>
                </a:moveTo>
                <a:lnTo>
                  <a:pt x="6692146" y="0"/>
                </a:lnTo>
                <a:lnTo>
                  <a:pt x="6692146" y="7533678"/>
                </a:lnTo>
                <a:lnTo>
                  <a:pt x="0" y="753367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5812E40-09AA-4BA3-BF19-EA15C59B08F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620168" y="3091161"/>
            <a:ext cx="6692146" cy="7533678"/>
          </a:xfrm>
          <a:custGeom>
            <a:avLst/>
            <a:gdLst>
              <a:gd name="connsiteX0" fmla="*/ 0 w 6692146"/>
              <a:gd name="connsiteY0" fmla="*/ 0 h 7533678"/>
              <a:gd name="connsiteX1" fmla="*/ 6692146 w 6692146"/>
              <a:gd name="connsiteY1" fmla="*/ 0 h 7533678"/>
              <a:gd name="connsiteX2" fmla="*/ 6692146 w 6692146"/>
              <a:gd name="connsiteY2" fmla="*/ 7533678 h 7533678"/>
              <a:gd name="connsiteX3" fmla="*/ 0 w 6692146"/>
              <a:gd name="connsiteY3" fmla="*/ 7533678 h 7533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2146" h="7533678">
                <a:moveTo>
                  <a:pt x="0" y="0"/>
                </a:moveTo>
                <a:lnTo>
                  <a:pt x="6692146" y="0"/>
                </a:lnTo>
                <a:lnTo>
                  <a:pt x="6692146" y="7533678"/>
                </a:lnTo>
                <a:lnTo>
                  <a:pt x="0" y="753367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4775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8CF8B64-6631-46E7-A82F-69F7EF8140E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-22724" y="0"/>
            <a:ext cx="5414782" cy="13716000"/>
          </a:xfrm>
          <a:custGeom>
            <a:avLst/>
            <a:gdLst>
              <a:gd name="connsiteX0" fmla="*/ 0 w 5414782"/>
              <a:gd name="connsiteY0" fmla="*/ 0 h 13716000"/>
              <a:gd name="connsiteX1" fmla="*/ 5414782 w 5414782"/>
              <a:gd name="connsiteY1" fmla="*/ 0 h 13716000"/>
              <a:gd name="connsiteX2" fmla="*/ 5414782 w 5414782"/>
              <a:gd name="connsiteY2" fmla="*/ 13716000 h 13716000"/>
              <a:gd name="connsiteX3" fmla="*/ 0 w 5414782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14782" h="13716000">
                <a:moveTo>
                  <a:pt x="0" y="0"/>
                </a:moveTo>
                <a:lnTo>
                  <a:pt x="5414782" y="0"/>
                </a:lnTo>
                <a:lnTo>
                  <a:pt x="5414782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706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23E0DB5-9E82-4B12-9A40-1A3209E9394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3660111" y="2256249"/>
            <a:ext cx="6883391" cy="9106519"/>
          </a:xfrm>
          <a:custGeom>
            <a:avLst/>
            <a:gdLst>
              <a:gd name="connsiteX0" fmla="*/ 0 w 6883391"/>
              <a:gd name="connsiteY0" fmla="*/ 0 h 9106519"/>
              <a:gd name="connsiteX1" fmla="*/ 6883391 w 6883391"/>
              <a:gd name="connsiteY1" fmla="*/ 0 h 9106519"/>
              <a:gd name="connsiteX2" fmla="*/ 6883391 w 6883391"/>
              <a:gd name="connsiteY2" fmla="*/ 9106519 h 9106519"/>
              <a:gd name="connsiteX3" fmla="*/ 0 w 6883391"/>
              <a:gd name="connsiteY3" fmla="*/ 9106519 h 910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3391" h="9106519">
                <a:moveTo>
                  <a:pt x="0" y="0"/>
                </a:moveTo>
                <a:lnTo>
                  <a:pt x="6883391" y="0"/>
                </a:lnTo>
                <a:lnTo>
                  <a:pt x="6883391" y="9106519"/>
                </a:lnTo>
                <a:lnTo>
                  <a:pt x="0" y="910651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6683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23E0DB5-9E82-4B12-9A40-1A3209E9394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935540" y="2256249"/>
            <a:ext cx="6883391" cy="9106519"/>
          </a:xfrm>
          <a:custGeom>
            <a:avLst/>
            <a:gdLst>
              <a:gd name="connsiteX0" fmla="*/ 0 w 6883391"/>
              <a:gd name="connsiteY0" fmla="*/ 0 h 9106519"/>
              <a:gd name="connsiteX1" fmla="*/ 6883391 w 6883391"/>
              <a:gd name="connsiteY1" fmla="*/ 0 h 9106519"/>
              <a:gd name="connsiteX2" fmla="*/ 6883391 w 6883391"/>
              <a:gd name="connsiteY2" fmla="*/ 9106519 h 9106519"/>
              <a:gd name="connsiteX3" fmla="*/ 0 w 6883391"/>
              <a:gd name="connsiteY3" fmla="*/ 9106519 h 910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3391" h="9106519">
                <a:moveTo>
                  <a:pt x="0" y="0"/>
                </a:moveTo>
                <a:lnTo>
                  <a:pt x="6883391" y="0"/>
                </a:lnTo>
                <a:lnTo>
                  <a:pt x="6883391" y="9106519"/>
                </a:lnTo>
                <a:lnTo>
                  <a:pt x="0" y="910651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1701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0D8496-6074-4382-A79D-64CBE0F9924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798628" y="2590115"/>
            <a:ext cx="2699657" cy="2699657"/>
          </a:xfrm>
          <a:custGeom>
            <a:avLst/>
            <a:gdLst>
              <a:gd name="connsiteX0" fmla="*/ 0 w 2699657"/>
              <a:gd name="connsiteY0" fmla="*/ 0 h 2699657"/>
              <a:gd name="connsiteX1" fmla="*/ 2699657 w 2699657"/>
              <a:gd name="connsiteY1" fmla="*/ 0 h 2699657"/>
              <a:gd name="connsiteX2" fmla="*/ 2699657 w 2699657"/>
              <a:gd name="connsiteY2" fmla="*/ 2699657 h 2699657"/>
              <a:gd name="connsiteX3" fmla="*/ 0 w 2699657"/>
              <a:gd name="connsiteY3" fmla="*/ 2699657 h 269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9657" h="2699657">
                <a:moveTo>
                  <a:pt x="0" y="0"/>
                </a:moveTo>
                <a:lnTo>
                  <a:pt x="2699657" y="0"/>
                </a:lnTo>
                <a:lnTo>
                  <a:pt x="2699657" y="2699657"/>
                </a:lnTo>
                <a:lnTo>
                  <a:pt x="0" y="26996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69FA94D-DFB7-4F64-B137-85A86004334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798628" y="7412040"/>
            <a:ext cx="2699657" cy="2699657"/>
          </a:xfrm>
          <a:custGeom>
            <a:avLst/>
            <a:gdLst>
              <a:gd name="connsiteX0" fmla="*/ 0 w 2699657"/>
              <a:gd name="connsiteY0" fmla="*/ 0 h 2699657"/>
              <a:gd name="connsiteX1" fmla="*/ 2699657 w 2699657"/>
              <a:gd name="connsiteY1" fmla="*/ 0 h 2699657"/>
              <a:gd name="connsiteX2" fmla="*/ 2699657 w 2699657"/>
              <a:gd name="connsiteY2" fmla="*/ 2699657 h 2699657"/>
              <a:gd name="connsiteX3" fmla="*/ 0 w 2699657"/>
              <a:gd name="connsiteY3" fmla="*/ 2699657 h 269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9657" h="2699657">
                <a:moveTo>
                  <a:pt x="0" y="0"/>
                </a:moveTo>
                <a:lnTo>
                  <a:pt x="2699657" y="0"/>
                </a:lnTo>
                <a:lnTo>
                  <a:pt x="2699657" y="2699657"/>
                </a:lnTo>
                <a:lnTo>
                  <a:pt x="0" y="26996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06E8A44-9324-44B5-B095-01F3F5AE5FF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4848114" y="2590115"/>
            <a:ext cx="2699657" cy="2699657"/>
          </a:xfrm>
          <a:custGeom>
            <a:avLst/>
            <a:gdLst>
              <a:gd name="connsiteX0" fmla="*/ 0 w 2699657"/>
              <a:gd name="connsiteY0" fmla="*/ 0 h 2699657"/>
              <a:gd name="connsiteX1" fmla="*/ 2699657 w 2699657"/>
              <a:gd name="connsiteY1" fmla="*/ 0 h 2699657"/>
              <a:gd name="connsiteX2" fmla="*/ 2699657 w 2699657"/>
              <a:gd name="connsiteY2" fmla="*/ 2699657 h 2699657"/>
              <a:gd name="connsiteX3" fmla="*/ 0 w 2699657"/>
              <a:gd name="connsiteY3" fmla="*/ 2699657 h 269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9657" h="2699657">
                <a:moveTo>
                  <a:pt x="0" y="0"/>
                </a:moveTo>
                <a:lnTo>
                  <a:pt x="2699657" y="0"/>
                </a:lnTo>
                <a:lnTo>
                  <a:pt x="2699657" y="2699657"/>
                </a:lnTo>
                <a:lnTo>
                  <a:pt x="0" y="26996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6382F70-C6E4-4D83-9277-0994B921B22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4848114" y="7412040"/>
            <a:ext cx="2699657" cy="2699657"/>
          </a:xfrm>
          <a:custGeom>
            <a:avLst/>
            <a:gdLst>
              <a:gd name="connsiteX0" fmla="*/ 0 w 2699657"/>
              <a:gd name="connsiteY0" fmla="*/ 0 h 2699657"/>
              <a:gd name="connsiteX1" fmla="*/ 2699657 w 2699657"/>
              <a:gd name="connsiteY1" fmla="*/ 0 h 2699657"/>
              <a:gd name="connsiteX2" fmla="*/ 2699657 w 2699657"/>
              <a:gd name="connsiteY2" fmla="*/ 2699657 h 2699657"/>
              <a:gd name="connsiteX3" fmla="*/ 0 w 2699657"/>
              <a:gd name="connsiteY3" fmla="*/ 2699657 h 269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9657" h="2699657">
                <a:moveTo>
                  <a:pt x="0" y="0"/>
                </a:moveTo>
                <a:lnTo>
                  <a:pt x="2699657" y="0"/>
                </a:lnTo>
                <a:lnTo>
                  <a:pt x="2699657" y="2699657"/>
                </a:lnTo>
                <a:lnTo>
                  <a:pt x="0" y="26996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390EFBF-DC4C-45AF-A08B-FA30AA80159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897600" y="2590115"/>
            <a:ext cx="2699657" cy="2699657"/>
          </a:xfrm>
          <a:custGeom>
            <a:avLst/>
            <a:gdLst>
              <a:gd name="connsiteX0" fmla="*/ 0 w 2699657"/>
              <a:gd name="connsiteY0" fmla="*/ 0 h 2699657"/>
              <a:gd name="connsiteX1" fmla="*/ 2699657 w 2699657"/>
              <a:gd name="connsiteY1" fmla="*/ 0 h 2699657"/>
              <a:gd name="connsiteX2" fmla="*/ 2699657 w 2699657"/>
              <a:gd name="connsiteY2" fmla="*/ 2699657 h 2699657"/>
              <a:gd name="connsiteX3" fmla="*/ 0 w 2699657"/>
              <a:gd name="connsiteY3" fmla="*/ 2699657 h 269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9657" h="2699657">
                <a:moveTo>
                  <a:pt x="0" y="0"/>
                </a:moveTo>
                <a:lnTo>
                  <a:pt x="2699657" y="0"/>
                </a:lnTo>
                <a:lnTo>
                  <a:pt x="2699657" y="2699657"/>
                </a:lnTo>
                <a:lnTo>
                  <a:pt x="0" y="26996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41959B1-D4BF-4B36-9A18-CC8B27EE5D40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8897600" y="7412040"/>
            <a:ext cx="2699657" cy="2699657"/>
          </a:xfrm>
          <a:custGeom>
            <a:avLst/>
            <a:gdLst>
              <a:gd name="connsiteX0" fmla="*/ 0 w 2699657"/>
              <a:gd name="connsiteY0" fmla="*/ 0 h 2699657"/>
              <a:gd name="connsiteX1" fmla="*/ 2699657 w 2699657"/>
              <a:gd name="connsiteY1" fmla="*/ 0 h 2699657"/>
              <a:gd name="connsiteX2" fmla="*/ 2699657 w 2699657"/>
              <a:gd name="connsiteY2" fmla="*/ 2699657 h 2699657"/>
              <a:gd name="connsiteX3" fmla="*/ 0 w 2699657"/>
              <a:gd name="connsiteY3" fmla="*/ 2699657 h 269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9657" h="2699657">
                <a:moveTo>
                  <a:pt x="0" y="0"/>
                </a:moveTo>
                <a:lnTo>
                  <a:pt x="2699657" y="0"/>
                </a:lnTo>
                <a:lnTo>
                  <a:pt x="2699657" y="2699657"/>
                </a:lnTo>
                <a:lnTo>
                  <a:pt x="0" y="26996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05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03EAC8C-24F8-4C9F-A5DD-3D9940375F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76572" y="0"/>
            <a:ext cx="15602856" cy="13716000"/>
          </a:xfrm>
          <a:custGeom>
            <a:avLst/>
            <a:gdLst>
              <a:gd name="connsiteX0" fmla="*/ 0 w 15602856"/>
              <a:gd name="connsiteY0" fmla="*/ 0 h 13716000"/>
              <a:gd name="connsiteX1" fmla="*/ 15602856 w 15602856"/>
              <a:gd name="connsiteY1" fmla="*/ 0 h 13716000"/>
              <a:gd name="connsiteX2" fmla="*/ 15602856 w 15602856"/>
              <a:gd name="connsiteY2" fmla="*/ 13716000 h 13716000"/>
              <a:gd name="connsiteX3" fmla="*/ 0 w 15602856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02856" h="13716000">
                <a:moveTo>
                  <a:pt x="0" y="0"/>
                </a:moveTo>
                <a:lnTo>
                  <a:pt x="15602856" y="0"/>
                </a:lnTo>
                <a:lnTo>
                  <a:pt x="15602856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88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3E59012-3510-4536-8E43-63DAEEAB805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015122" y="5224637"/>
            <a:ext cx="3334458" cy="3334458"/>
          </a:xfrm>
          <a:custGeom>
            <a:avLst/>
            <a:gdLst>
              <a:gd name="connsiteX0" fmla="*/ 0 w 3334458"/>
              <a:gd name="connsiteY0" fmla="*/ 0 h 3334458"/>
              <a:gd name="connsiteX1" fmla="*/ 3334458 w 3334458"/>
              <a:gd name="connsiteY1" fmla="*/ 0 h 3334458"/>
              <a:gd name="connsiteX2" fmla="*/ 3334458 w 3334458"/>
              <a:gd name="connsiteY2" fmla="*/ 3334458 h 3334458"/>
              <a:gd name="connsiteX3" fmla="*/ 0 w 3334458"/>
              <a:gd name="connsiteY3" fmla="*/ 3334458 h 333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4458" h="3334458">
                <a:moveTo>
                  <a:pt x="0" y="0"/>
                </a:moveTo>
                <a:lnTo>
                  <a:pt x="3334458" y="0"/>
                </a:lnTo>
                <a:lnTo>
                  <a:pt x="3334458" y="3334458"/>
                </a:lnTo>
                <a:lnTo>
                  <a:pt x="0" y="333445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B214AB6-DBE4-48EB-B10C-FBB00550B35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354888" y="5224637"/>
            <a:ext cx="3334458" cy="3334458"/>
          </a:xfrm>
          <a:custGeom>
            <a:avLst/>
            <a:gdLst>
              <a:gd name="connsiteX0" fmla="*/ 0 w 3334458"/>
              <a:gd name="connsiteY0" fmla="*/ 0 h 3334458"/>
              <a:gd name="connsiteX1" fmla="*/ 3334458 w 3334458"/>
              <a:gd name="connsiteY1" fmla="*/ 0 h 3334458"/>
              <a:gd name="connsiteX2" fmla="*/ 3334458 w 3334458"/>
              <a:gd name="connsiteY2" fmla="*/ 3334458 h 3334458"/>
              <a:gd name="connsiteX3" fmla="*/ 0 w 3334458"/>
              <a:gd name="connsiteY3" fmla="*/ 3334458 h 333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4458" h="3334458">
                <a:moveTo>
                  <a:pt x="0" y="0"/>
                </a:moveTo>
                <a:lnTo>
                  <a:pt x="3334458" y="0"/>
                </a:lnTo>
                <a:lnTo>
                  <a:pt x="3334458" y="3334458"/>
                </a:lnTo>
                <a:lnTo>
                  <a:pt x="0" y="333445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D3BFBCE-4876-4B7E-8EB8-57189A24715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2694654" y="5224637"/>
            <a:ext cx="3334458" cy="3334458"/>
          </a:xfrm>
          <a:custGeom>
            <a:avLst/>
            <a:gdLst>
              <a:gd name="connsiteX0" fmla="*/ 0 w 3334458"/>
              <a:gd name="connsiteY0" fmla="*/ 0 h 3334458"/>
              <a:gd name="connsiteX1" fmla="*/ 3334458 w 3334458"/>
              <a:gd name="connsiteY1" fmla="*/ 0 h 3334458"/>
              <a:gd name="connsiteX2" fmla="*/ 3334458 w 3334458"/>
              <a:gd name="connsiteY2" fmla="*/ 3334458 h 3334458"/>
              <a:gd name="connsiteX3" fmla="*/ 0 w 3334458"/>
              <a:gd name="connsiteY3" fmla="*/ 3334458 h 333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4458" h="3334458">
                <a:moveTo>
                  <a:pt x="0" y="0"/>
                </a:moveTo>
                <a:lnTo>
                  <a:pt x="3334458" y="0"/>
                </a:lnTo>
                <a:lnTo>
                  <a:pt x="3334458" y="3334458"/>
                </a:lnTo>
                <a:lnTo>
                  <a:pt x="0" y="333445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320C5EC-000A-4B32-86DA-138E6FC49DA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7034420" y="5224637"/>
            <a:ext cx="3334458" cy="3334458"/>
          </a:xfrm>
          <a:custGeom>
            <a:avLst/>
            <a:gdLst>
              <a:gd name="connsiteX0" fmla="*/ 0 w 3334458"/>
              <a:gd name="connsiteY0" fmla="*/ 0 h 3334458"/>
              <a:gd name="connsiteX1" fmla="*/ 3334458 w 3334458"/>
              <a:gd name="connsiteY1" fmla="*/ 0 h 3334458"/>
              <a:gd name="connsiteX2" fmla="*/ 3334458 w 3334458"/>
              <a:gd name="connsiteY2" fmla="*/ 3334458 h 3334458"/>
              <a:gd name="connsiteX3" fmla="*/ 0 w 3334458"/>
              <a:gd name="connsiteY3" fmla="*/ 3334458 h 333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4458" h="3334458">
                <a:moveTo>
                  <a:pt x="0" y="0"/>
                </a:moveTo>
                <a:lnTo>
                  <a:pt x="3334458" y="0"/>
                </a:lnTo>
                <a:lnTo>
                  <a:pt x="3334458" y="3334458"/>
                </a:lnTo>
                <a:lnTo>
                  <a:pt x="0" y="333445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8328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062AC91-C344-4D48-ADE0-F89D80ADD3E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1647336" y="8851530"/>
            <a:ext cx="2699657" cy="2699657"/>
          </a:xfrm>
          <a:custGeom>
            <a:avLst/>
            <a:gdLst>
              <a:gd name="connsiteX0" fmla="*/ 0 w 2699657"/>
              <a:gd name="connsiteY0" fmla="*/ 0 h 2699657"/>
              <a:gd name="connsiteX1" fmla="*/ 2699657 w 2699657"/>
              <a:gd name="connsiteY1" fmla="*/ 0 h 2699657"/>
              <a:gd name="connsiteX2" fmla="*/ 2699657 w 2699657"/>
              <a:gd name="connsiteY2" fmla="*/ 2699657 h 2699657"/>
              <a:gd name="connsiteX3" fmla="*/ 0 w 2699657"/>
              <a:gd name="connsiteY3" fmla="*/ 2699657 h 269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9657" h="2699657">
                <a:moveTo>
                  <a:pt x="0" y="0"/>
                </a:moveTo>
                <a:lnTo>
                  <a:pt x="2699657" y="0"/>
                </a:lnTo>
                <a:lnTo>
                  <a:pt x="2699657" y="2699657"/>
                </a:lnTo>
                <a:lnTo>
                  <a:pt x="0" y="26996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853378E-F212-4335-8126-07B9D9FE08E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1647336" y="5510476"/>
            <a:ext cx="2699657" cy="2699657"/>
          </a:xfrm>
          <a:custGeom>
            <a:avLst/>
            <a:gdLst>
              <a:gd name="connsiteX0" fmla="*/ 0 w 2699657"/>
              <a:gd name="connsiteY0" fmla="*/ 0 h 2699657"/>
              <a:gd name="connsiteX1" fmla="*/ 2699657 w 2699657"/>
              <a:gd name="connsiteY1" fmla="*/ 0 h 2699657"/>
              <a:gd name="connsiteX2" fmla="*/ 2699657 w 2699657"/>
              <a:gd name="connsiteY2" fmla="*/ 2699657 h 2699657"/>
              <a:gd name="connsiteX3" fmla="*/ 0 w 2699657"/>
              <a:gd name="connsiteY3" fmla="*/ 2699657 h 269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9657" h="2699657">
                <a:moveTo>
                  <a:pt x="0" y="0"/>
                </a:moveTo>
                <a:lnTo>
                  <a:pt x="2699657" y="0"/>
                </a:lnTo>
                <a:lnTo>
                  <a:pt x="2699657" y="2699657"/>
                </a:lnTo>
                <a:lnTo>
                  <a:pt x="0" y="26996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C5BE15-A388-4CC9-AE65-2219AC3168A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1647336" y="2164813"/>
            <a:ext cx="2699657" cy="2699657"/>
          </a:xfrm>
          <a:custGeom>
            <a:avLst/>
            <a:gdLst>
              <a:gd name="connsiteX0" fmla="*/ 0 w 2699657"/>
              <a:gd name="connsiteY0" fmla="*/ 0 h 2699657"/>
              <a:gd name="connsiteX1" fmla="*/ 2699657 w 2699657"/>
              <a:gd name="connsiteY1" fmla="*/ 0 h 2699657"/>
              <a:gd name="connsiteX2" fmla="*/ 2699657 w 2699657"/>
              <a:gd name="connsiteY2" fmla="*/ 2699657 h 2699657"/>
              <a:gd name="connsiteX3" fmla="*/ 0 w 2699657"/>
              <a:gd name="connsiteY3" fmla="*/ 2699657 h 269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9657" h="2699657">
                <a:moveTo>
                  <a:pt x="0" y="0"/>
                </a:moveTo>
                <a:lnTo>
                  <a:pt x="2699657" y="0"/>
                </a:lnTo>
                <a:lnTo>
                  <a:pt x="2699657" y="2699657"/>
                </a:lnTo>
                <a:lnTo>
                  <a:pt x="0" y="26996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4186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7AA1F4C-CEBB-4F52-A998-3E3710C25E6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1287042" y="4064389"/>
            <a:ext cx="8549532" cy="5372586"/>
          </a:xfrm>
          <a:custGeom>
            <a:avLst/>
            <a:gdLst>
              <a:gd name="connsiteX0" fmla="*/ 0 w 8549532"/>
              <a:gd name="connsiteY0" fmla="*/ 0 h 5372586"/>
              <a:gd name="connsiteX1" fmla="*/ 8549532 w 8549532"/>
              <a:gd name="connsiteY1" fmla="*/ 0 h 5372586"/>
              <a:gd name="connsiteX2" fmla="*/ 8549532 w 8549532"/>
              <a:gd name="connsiteY2" fmla="*/ 5372586 h 5372586"/>
              <a:gd name="connsiteX3" fmla="*/ 0 w 8549532"/>
              <a:gd name="connsiteY3" fmla="*/ 5372586 h 5372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49532" h="5372586">
                <a:moveTo>
                  <a:pt x="0" y="0"/>
                </a:moveTo>
                <a:lnTo>
                  <a:pt x="8549532" y="0"/>
                </a:lnTo>
                <a:lnTo>
                  <a:pt x="8549532" y="5372586"/>
                </a:lnTo>
                <a:lnTo>
                  <a:pt x="0" y="53725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2469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13AAB7-9881-499D-AB2A-61371F2600E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1529650" y="3667738"/>
            <a:ext cx="8151470" cy="5133693"/>
          </a:xfrm>
          <a:custGeom>
            <a:avLst/>
            <a:gdLst>
              <a:gd name="connsiteX0" fmla="*/ 0 w 8151470"/>
              <a:gd name="connsiteY0" fmla="*/ 0 h 5133693"/>
              <a:gd name="connsiteX1" fmla="*/ 8151470 w 8151470"/>
              <a:gd name="connsiteY1" fmla="*/ 0 h 5133693"/>
              <a:gd name="connsiteX2" fmla="*/ 8151470 w 8151470"/>
              <a:gd name="connsiteY2" fmla="*/ 5133693 h 5133693"/>
              <a:gd name="connsiteX3" fmla="*/ 0 w 8151470"/>
              <a:gd name="connsiteY3" fmla="*/ 5133693 h 5133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1470" h="5133693">
                <a:moveTo>
                  <a:pt x="0" y="0"/>
                </a:moveTo>
                <a:lnTo>
                  <a:pt x="8151470" y="0"/>
                </a:lnTo>
                <a:lnTo>
                  <a:pt x="8151470" y="5133693"/>
                </a:lnTo>
                <a:lnTo>
                  <a:pt x="0" y="513369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9532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C087277-DC39-4F42-B427-C7A0CCA5923F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897074" y="2887251"/>
            <a:ext cx="5931374" cy="7914034"/>
          </a:xfrm>
          <a:custGeom>
            <a:avLst/>
            <a:gdLst>
              <a:gd name="connsiteX0" fmla="*/ 0 w 5931374"/>
              <a:gd name="connsiteY0" fmla="*/ 0 h 7914034"/>
              <a:gd name="connsiteX1" fmla="*/ 5931374 w 5931374"/>
              <a:gd name="connsiteY1" fmla="*/ 0 h 7914034"/>
              <a:gd name="connsiteX2" fmla="*/ 5931374 w 5931374"/>
              <a:gd name="connsiteY2" fmla="*/ 7914034 h 7914034"/>
              <a:gd name="connsiteX3" fmla="*/ 0 w 5931374"/>
              <a:gd name="connsiteY3" fmla="*/ 7914034 h 791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374" h="7914034">
                <a:moveTo>
                  <a:pt x="0" y="0"/>
                </a:moveTo>
                <a:lnTo>
                  <a:pt x="5931374" y="0"/>
                </a:lnTo>
                <a:lnTo>
                  <a:pt x="5931374" y="7914034"/>
                </a:lnTo>
                <a:lnTo>
                  <a:pt x="0" y="791403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206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5C44932-BABB-422A-8093-DD476FC5B59D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0310954" y="3503687"/>
            <a:ext cx="3866819" cy="6837732"/>
          </a:xfrm>
          <a:custGeom>
            <a:avLst/>
            <a:gdLst>
              <a:gd name="connsiteX0" fmla="*/ 0 w 3866819"/>
              <a:gd name="connsiteY0" fmla="*/ 0 h 6837732"/>
              <a:gd name="connsiteX1" fmla="*/ 3866819 w 3866819"/>
              <a:gd name="connsiteY1" fmla="*/ 0 h 6837732"/>
              <a:gd name="connsiteX2" fmla="*/ 3866819 w 3866819"/>
              <a:gd name="connsiteY2" fmla="*/ 6837732 h 6837732"/>
              <a:gd name="connsiteX3" fmla="*/ 0 w 3866819"/>
              <a:gd name="connsiteY3" fmla="*/ 6837732 h 6837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6819" h="6837732">
                <a:moveTo>
                  <a:pt x="0" y="0"/>
                </a:moveTo>
                <a:lnTo>
                  <a:pt x="3866819" y="0"/>
                </a:lnTo>
                <a:lnTo>
                  <a:pt x="3866819" y="6837732"/>
                </a:lnTo>
                <a:lnTo>
                  <a:pt x="0" y="683773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962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6238DCC-BCC4-4230-9895-62192585916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0775797" y="5631657"/>
            <a:ext cx="3111336" cy="4158456"/>
          </a:xfrm>
          <a:custGeom>
            <a:avLst/>
            <a:gdLst>
              <a:gd name="connsiteX0" fmla="*/ 0 w 3111336"/>
              <a:gd name="connsiteY0" fmla="*/ 0 h 4158456"/>
              <a:gd name="connsiteX1" fmla="*/ 3111336 w 3111336"/>
              <a:gd name="connsiteY1" fmla="*/ 0 h 4158456"/>
              <a:gd name="connsiteX2" fmla="*/ 3111336 w 3111336"/>
              <a:gd name="connsiteY2" fmla="*/ 4158456 h 4158456"/>
              <a:gd name="connsiteX3" fmla="*/ 0 w 3111336"/>
              <a:gd name="connsiteY3" fmla="*/ 4158456 h 4158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1336" h="4158456">
                <a:moveTo>
                  <a:pt x="0" y="0"/>
                </a:moveTo>
                <a:lnTo>
                  <a:pt x="3111336" y="0"/>
                </a:lnTo>
                <a:lnTo>
                  <a:pt x="3111336" y="4158456"/>
                </a:lnTo>
                <a:lnTo>
                  <a:pt x="0" y="415845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61F74BC-5000-4856-B402-3C9A98A57557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3366111" y="3805016"/>
            <a:ext cx="7438639" cy="4684761"/>
          </a:xfrm>
          <a:custGeom>
            <a:avLst/>
            <a:gdLst>
              <a:gd name="connsiteX0" fmla="*/ 0 w 3111336"/>
              <a:gd name="connsiteY0" fmla="*/ 0 h 4158456"/>
              <a:gd name="connsiteX1" fmla="*/ 3111336 w 3111336"/>
              <a:gd name="connsiteY1" fmla="*/ 0 h 4158456"/>
              <a:gd name="connsiteX2" fmla="*/ 3111336 w 3111336"/>
              <a:gd name="connsiteY2" fmla="*/ 4158456 h 4158456"/>
              <a:gd name="connsiteX3" fmla="*/ 0 w 3111336"/>
              <a:gd name="connsiteY3" fmla="*/ 4158456 h 4158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1336" h="4158456">
                <a:moveTo>
                  <a:pt x="0" y="0"/>
                </a:moveTo>
                <a:lnTo>
                  <a:pt x="3111336" y="0"/>
                </a:lnTo>
                <a:lnTo>
                  <a:pt x="3111336" y="4158456"/>
                </a:lnTo>
                <a:lnTo>
                  <a:pt x="0" y="415845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541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D951B46-F341-44A7-907C-104AAC408DEF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649491" y="7338331"/>
            <a:ext cx="2177400" cy="3850319"/>
          </a:xfrm>
          <a:custGeom>
            <a:avLst/>
            <a:gdLst>
              <a:gd name="connsiteX0" fmla="*/ 0 w 2177400"/>
              <a:gd name="connsiteY0" fmla="*/ 0 h 3850319"/>
              <a:gd name="connsiteX1" fmla="*/ 2177400 w 2177400"/>
              <a:gd name="connsiteY1" fmla="*/ 0 h 3850319"/>
              <a:gd name="connsiteX2" fmla="*/ 2177400 w 2177400"/>
              <a:gd name="connsiteY2" fmla="*/ 3850319 h 3850319"/>
              <a:gd name="connsiteX3" fmla="*/ 0 w 2177400"/>
              <a:gd name="connsiteY3" fmla="*/ 3850319 h 3850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7400" h="3850319">
                <a:moveTo>
                  <a:pt x="0" y="0"/>
                </a:moveTo>
                <a:lnTo>
                  <a:pt x="2177400" y="0"/>
                </a:lnTo>
                <a:lnTo>
                  <a:pt x="2177400" y="3850319"/>
                </a:lnTo>
                <a:lnTo>
                  <a:pt x="0" y="385031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06E4E9B-94DC-498A-955F-E4961D40647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497029" y="3256734"/>
            <a:ext cx="5391150" cy="7186611"/>
          </a:xfrm>
          <a:custGeom>
            <a:avLst/>
            <a:gdLst>
              <a:gd name="connsiteX0" fmla="*/ 0 w 2177400"/>
              <a:gd name="connsiteY0" fmla="*/ 0 h 3850319"/>
              <a:gd name="connsiteX1" fmla="*/ 2177400 w 2177400"/>
              <a:gd name="connsiteY1" fmla="*/ 0 h 3850319"/>
              <a:gd name="connsiteX2" fmla="*/ 2177400 w 2177400"/>
              <a:gd name="connsiteY2" fmla="*/ 3850319 h 3850319"/>
              <a:gd name="connsiteX3" fmla="*/ 0 w 2177400"/>
              <a:gd name="connsiteY3" fmla="*/ 3850319 h 3850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7400" h="3850319">
                <a:moveTo>
                  <a:pt x="0" y="0"/>
                </a:moveTo>
                <a:lnTo>
                  <a:pt x="2177400" y="0"/>
                </a:lnTo>
                <a:lnTo>
                  <a:pt x="2177400" y="3850319"/>
                </a:lnTo>
                <a:lnTo>
                  <a:pt x="0" y="385031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2195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49FC967-42BC-48E1-A08B-6F757A1D8785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4528603" y="421053"/>
            <a:ext cx="5365313" cy="9516257"/>
          </a:xfrm>
          <a:custGeom>
            <a:avLst/>
            <a:gdLst>
              <a:gd name="connsiteX0" fmla="*/ 0 w 5365313"/>
              <a:gd name="connsiteY0" fmla="*/ 0 h 9516257"/>
              <a:gd name="connsiteX1" fmla="*/ 5365313 w 5365313"/>
              <a:gd name="connsiteY1" fmla="*/ 0 h 9516257"/>
              <a:gd name="connsiteX2" fmla="*/ 5365313 w 5365313"/>
              <a:gd name="connsiteY2" fmla="*/ 9516257 h 9516257"/>
              <a:gd name="connsiteX3" fmla="*/ 0 w 5365313"/>
              <a:gd name="connsiteY3" fmla="*/ 9516257 h 9516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5313" h="9516257">
                <a:moveTo>
                  <a:pt x="0" y="0"/>
                </a:moveTo>
                <a:lnTo>
                  <a:pt x="5365313" y="0"/>
                </a:lnTo>
                <a:lnTo>
                  <a:pt x="5365313" y="9516257"/>
                </a:lnTo>
                <a:lnTo>
                  <a:pt x="0" y="95162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8940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BE306EA-8B2F-42B1-80B7-9E104A7F83C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3045588"/>
            <a:ext cx="9516577" cy="5711094"/>
          </a:xfrm>
          <a:custGeom>
            <a:avLst/>
            <a:gdLst>
              <a:gd name="connsiteX0" fmla="*/ 0 w 9516577"/>
              <a:gd name="connsiteY0" fmla="*/ 0 h 5711094"/>
              <a:gd name="connsiteX1" fmla="*/ 9516577 w 9516577"/>
              <a:gd name="connsiteY1" fmla="*/ 0 h 5711094"/>
              <a:gd name="connsiteX2" fmla="*/ 9516577 w 9516577"/>
              <a:gd name="connsiteY2" fmla="*/ 5711094 h 5711094"/>
              <a:gd name="connsiteX3" fmla="*/ 0 w 9516577"/>
              <a:gd name="connsiteY3" fmla="*/ 5711094 h 5711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16577" h="5711094">
                <a:moveTo>
                  <a:pt x="0" y="0"/>
                </a:moveTo>
                <a:lnTo>
                  <a:pt x="9516577" y="0"/>
                </a:lnTo>
                <a:lnTo>
                  <a:pt x="9516577" y="5711094"/>
                </a:lnTo>
                <a:lnTo>
                  <a:pt x="0" y="571109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95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336F30B-0B19-4800-8125-620082E84A4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04570" y="0"/>
            <a:ext cx="22279428" cy="13716000"/>
          </a:xfrm>
          <a:custGeom>
            <a:avLst/>
            <a:gdLst>
              <a:gd name="connsiteX0" fmla="*/ 0 w 22279428"/>
              <a:gd name="connsiteY0" fmla="*/ 0 h 13716000"/>
              <a:gd name="connsiteX1" fmla="*/ 22279428 w 22279428"/>
              <a:gd name="connsiteY1" fmla="*/ 0 h 13716000"/>
              <a:gd name="connsiteX2" fmla="*/ 22279428 w 22279428"/>
              <a:gd name="connsiteY2" fmla="*/ 13716000 h 13716000"/>
              <a:gd name="connsiteX3" fmla="*/ 0 w 22279428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79428" h="13716000">
                <a:moveTo>
                  <a:pt x="0" y="0"/>
                </a:moveTo>
                <a:lnTo>
                  <a:pt x="22279428" y="0"/>
                </a:lnTo>
                <a:lnTo>
                  <a:pt x="22279428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581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09652D0-8CA4-4F7B-947B-43464422090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9057256" y="0"/>
            <a:ext cx="5326744" cy="13716000"/>
          </a:xfrm>
          <a:custGeom>
            <a:avLst/>
            <a:gdLst>
              <a:gd name="connsiteX0" fmla="*/ 0 w 5326744"/>
              <a:gd name="connsiteY0" fmla="*/ 0 h 13716000"/>
              <a:gd name="connsiteX1" fmla="*/ 5326744 w 5326744"/>
              <a:gd name="connsiteY1" fmla="*/ 0 h 13716000"/>
              <a:gd name="connsiteX2" fmla="*/ 5326744 w 5326744"/>
              <a:gd name="connsiteY2" fmla="*/ 13716000 h 13716000"/>
              <a:gd name="connsiteX3" fmla="*/ 0 w 5326744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6744" h="13716000">
                <a:moveTo>
                  <a:pt x="0" y="0"/>
                </a:moveTo>
                <a:lnTo>
                  <a:pt x="5326744" y="0"/>
                </a:lnTo>
                <a:lnTo>
                  <a:pt x="5326744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5682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C9C79DA-DEF8-467D-B3DD-9332BF1A5A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64948" y="5509080"/>
            <a:ext cx="6654097" cy="6587669"/>
          </a:xfrm>
          <a:custGeom>
            <a:avLst/>
            <a:gdLst>
              <a:gd name="connsiteX0" fmla="*/ 0 w 6654097"/>
              <a:gd name="connsiteY0" fmla="*/ 0 h 6587669"/>
              <a:gd name="connsiteX1" fmla="*/ 6654097 w 6654097"/>
              <a:gd name="connsiteY1" fmla="*/ 0 h 6587669"/>
              <a:gd name="connsiteX2" fmla="*/ 6654097 w 6654097"/>
              <a:gd name="connsiteY2" fmla="*/ 6587669 h 6587669"/>
              <a:gd name="connsiteX3" fmla="*/ 0 w 6654097"/>
              <a:gd name="connsiteY3" fmla="*/ 6587669 h 6587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4097" h="6587669">
                <a:moveTo>
                  <a:pt x="0" y="0"/>
                </a:moveTo>
                <a:lnTo>
                  <a:pt x="6654097" y="0"/>
                </a:lnTo>
                <a:lnTo>
                  <a:pt x="6654097" y="6587669"/>
                </a:lnTo>
                <a:lnTo>
                  <a:pt x="0" y="658766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242742-86C1-4ED4-B954-56E7B2C44D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996348" y="1619250"/>
            <a:ext cx="6654097" cy="10477498"/>
          </a:xfrm>
          <a:custGeom>
            <a:avLst/>
            <a:gdLst>
              <a:gd name="connsiteX0" fmla="*/ 0 w 6654097"/>
              <a:gd name="connsiteY0" fmla="*/ 0 h 6587669"/>
              <a:gd name="connsiteX1" fmla="*/ 6654097 w 6654097"/>
              <a:gd name="connsiteY1" fmla="*/ 0 h 6587669"/>
              <a:gd name="connsiteX2" fmla="*/ 6654097 w 6654097"/>
              <a:gd name="connsiteY2" fmla="*/ 6587669 h 6587669"/>
              <a:gd name="connsiteX3" fmla="*/ 0 w 6654097"/>
              <a:gd name="connsiteY3" fmla="*/ 6587669 h 6587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4097" h="6587669">
                <a:moveTo>
                  <a:pt x="0" y="0"/>
                </a:moveTo>
                <a:lnTo>
                  <a:pt x="6654097" y="0"/>
                </a:lnTo>
                <a:lnTo>
                  <a:pt x="6654097" y="6587669"/>
                </a:lnTo>
                <a:lnTo>
                  <a:pt x="0" y="658766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EB80D94-7431-484D-8A4D-9EFAA53A900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733546" y="1619250"/>
            <a:ext cx="6654097" cy="10477498"/>
          </a:xfrm>
          <a:custGeom>
            <a:avLst/>
            <a:gdLst>
              <a:gd name="connsiteX0" fmla="*/ 0 w 6654097"/>
              <a:gd name="connsiteY0" fmla="*/ 0 h 6587669"/>
              <a:gd name="connsiteX1" fmla="*/ 6654097 w 6654097"/>
              <a:gd name="connsiteY1" fmla="*/ 0 h 6587669"/>
              <a:gd name="connsiteX2" fmla="*/ 6654097 w 6654097"/>
              <a:gd name="connsiteY2" fmla="*/ 6587669 h 6587669"/>
              <a:gd name="connsiteX3" fmla="*/ 0 w 6654097"/>
              <a:gd name="connsiteY3" fmla="*/ 6587669 h 6587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4097" h="6587669">
                <a:moveTo>
                  <a:pt x="0" y="0"/>
                </a:moveTo>
                <a:lnTo>
                  <a:pt x="6654097" y="0"/>
                </a:lnTo>
                <a:lnTo>
                  <a:pt x="6654097" y="6587669"/>
                </a:lnTo>
                <a:lnTo>
                  <a:pt x="0" y="658766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85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FE7D3B0-B175-47DE-A086-60AFE0506A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962570" y="1973955"/>
            <a:ext cx="6792685" cy="9768093"/>
          </a:xfrm>
          <a:custGeom>
            <a:avLst/>
            <a:gdLst>
              <a:gd name="connsiteX0" fmla="*/ 0 w 6792685"/>
              <a:gd name="connsiteY0" fmla="*/ 0 h 9768093"/>
              <a:gd name="connsiteX1" fmla="*/ 6792685 w 6792685"/>
              <a:gd name="connsiteY1" fmla="*/ 0 h 9768093"/>
              <a:gd name="connsiteX2" fmla="*/ 6792685 w 6792685"/>
              <a:gd name="connsiteY2" fmla="*/ 9768093 h 9768093"/>
              <a:gd name="connsiteX3" fmla="*/ 0 w 6792685"/>
              <a:gd name="connsiteY3" fmla="*/ 9768093 h 9768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2685" h="9768093">
                <a:moveTo>
                  <a:pt x="0" y="0"/>
                </a:moveTo>
                <a:lnTo>
                  <a:pt x="6792685" y="0"/>
                </a:lnTo>
                <a:lnTo>
                  <a:pt x="6792685" y="9768093"/>
                </a:lnTo>
                <a:lnTo>
                  <a:pt x="0" y="976809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3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B192CC8-2A67-4409-8A64-1EB8ACAF8D8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173038" y="6168581"/>
            <a:ext cx="6037926" cy="6062343"/>
          </a:xfrm>
          <a:custGeom>
            <a:avLst/>
            <a:gdLst>
              <a:gd name="connsiteX0" fmla="*/ 0 w 6037926"/>
              <a:gd name="connsiteY0" fmla="*/ 0 h 6062343"/>
              <a:gd name="connsiteX1" fmla="*/ 6037926 w 6037926"/>
              <a:gd name="connsiteY1" fmla="*/ 0 h 6062343"/>
              <a:gd name="connsiteX2" fmla="*/ 6037926 w 6037926"/>
              <a:gd name="connsiteY2" fmla="*/ 6062343 h 6062343"/>
              <a:gd name="connsiteX3" fmla="*/ 0 w 6037926"/>
              <a:gd name="connsiteY3" fmla="*/ 6062343 h 6062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37926" h="6062343">
                <a:moveTo>
                  <a:pt x="0" y="0"/>
                </a:moveTo>
                <a:lnTo>
                  <a:pt x="6037926" y="0"/>
                </a:lnTo>
                <a:lnTo>
                  <a:pt x="6037926" y="6062343"/>
                </a:lnTo>
                <a:lnTo>
                  <a:pt x="0" y="606234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FFE4AB1-C0EB-4680-9459-5D7FBAA29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748009" y="6168581"/>
            <a:ext cx="6037926" cy="6062343"/>
          </a:xfrm>
          <a:custGeom>
            <a:avLst/>
            <a:gdLst>
              <a:gd name="connsiteX0" fmla="*/ 0 w 6037926"/>
              <a:gd name="connsiteY0" fmla="*/ 0 h 6062343"/>
              <a:gd name="connsiteX1" fmla="*/ 6037926 w 6037926"/>
              <a:gd name="connsiteY1" fmla="*/ 0 h 6062343"/>
              <a:gd name="connsiteX2" fmla="*/ 6037926 w 6037926"/>
              <a:gd name="connsiteY2" fmla="*/ 6062343 h 6062343"/>
              <a:gd name="connsiteX3" fmla="*/ 0 w 6037926"/>
              <a:gd name="connsiteY3" fmla="*/ 6062343 h 6062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37926" h="6062343">
                <a:moveTo>
                  <a:pt x="0" y="0"/>
                </a:moveTo>
                <a:lnTo>
                  <a:pt x="6037926" y="0"/>
                </a:lnTo>
                <a:lnTo>
                  <a:pt x="6037926" y="6062343"/>
                </a:lnTo>
                <a:lnTo>
                  <a:pt x="0" y="606234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CC089E2-0D00-4D7E-A337-CE7269399B4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598065" y="6168581"/>
            <a:ext cx="6037926" cy="6062343"/>
          </a:xfrm>
          <a:custGeom>
            <a:avLst/>
            <a:gdLst>
              <a:gd name="connsiteX0" fmla="*/ 0 w 6037926"/>
              <a:gd name="connsiteY0" fmla="*/ 0 h 6062343"/>
              <a:gd name="connsiteX1" fmla="*/ 6037926 w 6037926"/>
              <a:gd name="connsiteY1" fmla="*/ 0 h 6062343"/>
              <a:gd name="connsiteX2" fmla="*/ 6037926 w 6037926"/>
              <a:gd name="connsiteY2" fmla="*/ 6062343 h 6062343"/>
              <a:gd name="connsiteX3" fmla="*/ 0 w 6037926"/>
              <a:gd name="connsiteY3" fmla="*/ 6062343 h 6062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37926" h="6062343">
                <a:moveTo>
                  <a:pt x="0" y="0"/>
                </a:moveTo>
                <a:lnTo>
                  <a:pt x="6037926" y="0"/>
                </a:lnTo>
                <a:lnTo>
                  <a:pt x="6037926" y="6062343"/>
                </a:lnTo>
                <a:lnTo>
                  <a:pt x="0" y="606234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14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819101F-63B5-464C-A715-B1683ED9A37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57495" y="1582057"/>
            <a:ext cx="6027927" cy="10551886"/>
          </a:xfrm>
          <a:custGeom>
            <a:avLst/>
            <a:gdLst>
              <a:gd name="connsiteX0" fmla="*/ 0 w 6027927"/>
              <a:gd name="connsiteY0" fmla="*/ 0 h 10551886"/>
              <a:gd name="connsiteX1" fmla="*/ 6027927 w 6027927"/>
              <a:gd name="connsiteY1" fmla="*/ 0 h 10551886"/>
              <a:gd name="connsiteX2" fmla="*/ 6027927 w 6027927"/>
              <a:gd name="connsiteY2" fmla="*/ 10551886 h 10551886"/>
              <a:gd name="connsiteX3" fmla="*/ 0 w 6027927"/>
              <a:gd name="connsiteY3" fmla="*/ 10551886 h 1055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27927" h="10551886">
                <a:moveTo>
                  <a:pt x="0" y="0"/>
                </a:moveTo>
                <a:lnTo>
                  <a:pt x="6027927" y="0"/>
                </a:lnTo>
                <a:lnTo>
                  <a:pt x="6027927" y="10551886"/>
                </a:lnTo>
                <a:lnTo>
                  <a:pt x="0" y="105518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C0F91DA-3310-47D3-811A-1A10517C8CB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271753" y="1582057"/>
            <a:ext cx="6027927" cy="10551886"/>
          </a:xfrm>
          <a:custGeom>
            <a:avLst/>
            <a:gdLst>
              <a:gd name="connsiteX0" fmla="*/ 0 w 6027927"/>
              <a:gd name="connsiteY0" fmla="*/ 0 h 10551886"/>
              <a:gd name="connsiteX1" fmla="*/ 6027927 w 6027927"/>
              <a:gd name="connsiteY1" fmla="*/ 0 h 10551886"/>
              <a:gd name="connsiteX2" fmla="*/ 6027927 w 6027927"/>
              <a:gd name="connsiteY2" fmla="*/ 10551886 h 10551886"/>
              <a:gd name="connsiteX3" fmla="*/ 0 w 6027927"/>
              <a:gd name="connsiteY3" fmla="*/ 10551886 h 1055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27927" h="10551886">
                <a:moveTo>
                  <a:pt x="0" y="0"/>
                </a:moveTo>
                <a:lnTo>
                  <a:pt x="6027927" y="0"/>
                </a:lnTo>
                <a:lnTo>
                  <a:pt x="6027927" y="10551886"/>
                </a:lnTo>
                <a:lnTo>
                  <a:pt x="0" y="105518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02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2F46137-83D0-4604-A2E5-B777890807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474858" y="1619250"/>
            <a:ext cx="10175589" cy="10477498"/>
          </a:xfrm>
          <a:custGeom>
            <a:avLst/>
            <a:gdLst>
              <a:gd name="connsiteX0" fmla="*/ 0 w 10175589"/>
              <a:gd name="connsiteY0" fmla="*/ 0 h 10477498"/>
              <a:gd name="connsiteX1" fmla="*/ 10175589 w 10175589"/>
              <a:gd name="connsiteY1" fmla="*/ 0 h 10477498"/>
              <a:gd name="connsiteX2" fmla="*/ 10175589 w 10175589"/>
              <a:gd name="connsiteY2" fmla="*/ 10477498 h 10477498"/>
              <a:gd name="connsiteX3" fmla="*/ 0 w 10175589"/>
              <a:gd name="connsiteY3" fmla="*/ 10477498 h 1047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75589" h="10477498">
                <a:moveTo>
                  <a:pt x="0" y="0"/>
                </a:moveTo>
                <a:lnTo>
                  <a:pt x="10175589" y="0"/>
                </a:lnTo>
                <a:lnTo>
                  <a:pt x="10175589" y="10477498"/>
                </a:lnTo>
                <a:lnTo>
                  <a:pt x="0" y="1047749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FD1B814-6247-470E-B757-8C308C3F06D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733547" y="1619250"/>
            <a:ext cx="10175589" cy="10477498"/>
          </a:xfrm>
          <a:custGeom>
            <a:avLst/>
            <a:gdLst>
              <a:gd name="connsiteX0" fmla="*/ 0 w 10175589"/>
              <a:gd name="connsiteY0" fmla="*/ 0 h 10477498"/>
              <a:gd name="connsiteX1" fmla="*/ 10175589 w 10175589"/>
              <a:gd name="connsiteY1" fmla="*/ 0 h 10477498"/>
              <a:gd name="connsiteX2" fmla="*/ 10175589 w 10175589"/>
              <a:gd name="connsiteY2" fmla="*/ 10477498 h 10477498"/>
              <a:gd name="connsiteX3" fmla="*/ 0 w 10175589"/>
              <a:gd name="connsiteY3" fmla="*/ 10477498 h 1047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75589" h="10477498">
                <a:moveTo>
                  <a:pt x="0" y="0"/>
                </a:moveTo>
                <a:lnTo>
                  <a:pt x="10175589" y="0"/>
                </a:lnTo>
                <a:lnTo>
                  <a:pt x="10175589" y="10477498"/>
                </a:lnTo>
                <a:lnTo>
                  <a:pt x="0" y="1047749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5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277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pour une image 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4" b="6644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75B758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7413173"/>
            <a:ext cx="24384000" cy="3037114"/>
          </a:xfrm>
          <a:prstGeom prst="rect">
            <a:avLst/>
          </a:prstGeom>
          <a:solidFill>
            <a:srgbClr val="F594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519AD9-754D-4152-8039-80B494AE0DDB}"/>
              </a:ext>
            </a:extLst>
          </p:cNvPr>
          <p:cNvSpPr txBox="1"/>
          <p:nvPr/>
        </p:nvSpPr>
        <p:spPr>
          <a:xfrm>
            <a:off x="1958163" y="7877606"/>
            <a:ext cx="204676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rgbClr val="FFFFFF"/>
                </a:solidFill>
                <a:latin typeface="+mj-lt"/>
                <a:ea typeface="Roboto Slab" pitchFamily="2" charset="0"/>
              </a:rPr>
              <a:t>Classifier </a:t>
            </a:r>
            <a:r>
              <a:rPr lang="en-US" sz="8800" dirty="0" err="1">
                <a:solidFill>
                  <a:srgbClr val="FFFFFF"/>
                </a:solidFill>
                <a:latin typeface="+mj-lt"/>
                <a:ea typeface="Roboto Slab" pitchFamily="2" charset="0"/>
              </a:rPr>
              <a:t>l’information</a:t>
            </a:r>
            <a:endParaRPr lang="en-US" sz="8800" dirty="0">
              <a:solidFill>
                <a:srgbClr val="FFFFFF"/>
              </a:solidFill>
              <a:latin typeface="+mj-lt"/>
              <a:ea typeface="Roboto Slab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E53EE8-FCD3-4DF7-9703-3910D528D476}"/>
              </a:ext>
            </a:extLst>
          </p:cNvPr>
          <p:cNvSpPr txBox="1"/>
          <p:nvPr/>
        </p:nvSpPr>
        <p:spPr>
          <a:xfrm>
            <a:off x="6912696" y="9476908"/>
            <a:ext cx="10558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1500" dirty="0">
                <a:solidFill>
                  <a:schemeClr val="bg1"/>
                </a:solidFill>
                <a:ea typeface="Roboto Slab" pitchFamily="2" charset="0"/>
              </a:rPr>
              <a:t>INTECH</a:t>
            </a:r>
          </a:p>
        </p:txBody>
      </p:sp>
    </p:spTree>
    <p:extLst>
      <p:ext uri="{BB962C8B-B14F-4D97-AF65-F5344CB8AC3E}">
        <p14:creationId xmlns:p14="http://schemas.microsoft.com/office/powerpoint/2010/main" val="218730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2E54F8-CFA6-498B-88FC-8BA6DA038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94876" y="12552733"/>
            <a:ext cx="187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9A15C1F-0F4E-4243-AC81-D36EC58B277A}" type="slidenum">
              <a:rPr lang="en-US" sz="1600" spc="600">
                <a:solidFill>
                  <a:schemeClr val="bg1">
                    <a:lumMod val="50000"/>
                  </a:schemeClr>
                </a:solidFill>
                <a:latin typeface="+mj-lt"/>
              </a:rPr>
              <a:pPr algn="ctr"/>
              <a:t>10</a:t>
            </a:fld>
            <a:endParaRPr lang="en-US" sz="1600" spc="60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06" name="TextBox 2205">
            <a:extLst>
              <a:ext uri="{FF2B5EF4-FFF2-40B4-BE49-F238E27FC236}">
                <a16:creationId xmlns:a16="http://schemas.microsoft.com/office/drawing/2014/main" id="{C419FDFE-A895-434D-AB85-FB429FC09319}"/>
              </a:ext>
            </a:extLst>
          </p:cNvPr>
          <p:cNvSpPr txBox="1"/>
          <p:nvPr/>
        </p:nvSpPr>
        <p:spPr>
          <a:xfrm>
            <a:off x="2478249" y="746107"/>
            <a:ext cx="19411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solidFill>
                  <a:schemeClr val="accent2"/>
                </a:solidFill>
                <a:latin typeface="+mj-lt"/>
              </a:rPr>
              <a:t>Optimisation</a:t>
            </a:r>
            <a:endParaRPr lang="en-US" sz="96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5A89AC-72C0-415D-9BB3-1AB042BCC2D2}"/>
              </a:ext>
            </a:extLst>
          </p:cNvPr>
          <p:cNvCxnSpPr>
            <a:cxnSpLocks/>
          </p:cNvCxnSpPr>
          <p:nvPr/>
        </p:nvCxnSpPr>
        <p:spPr>
          <a:xfrm>
            <a:off x="12192000" y="13280571"/>
            <a:ext cx="0" cy="435429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3BFE0A-D959-41B5-9B37-248CF7929911}"/>
              </a:ext>
            </a:extLst>
          </p:cNvPr>
          <p:cNvSpPr txBox="1"/>
          <p:nvPr/>
        </p:nvSpPr>
        <p:spPr>
          <a:xfrm>
            <a:off x="1575880" y="3292217"/>
            <a:ext cx="188687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1"/>
                </a:solidFill>
                <a:latin typeface="Lato Black" panose="020F0A02020204030203" pitchFamily="34" charset="0"/>
              </a:rPr>
              <a:t>Hill climbing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E8609-924F-4DB7-9CF4-123D696C446A}"/>
              </a:ext>
            </a:extLst>
          </p:cNvPr>
          <p:cNvSpPr txBox="1"/>
          <p:nvPr/>
        </p:nvSpPr>
        <p:spPr>
          <a:xfrm>
            <a:off x="1575880" y="4875369"/>
            <a:ext cx="218270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sz="4000" dirty="0"/>
              <a:t>Tirer aléatoirement dans l’espace des solutions est assez inefficace.</a:t>
            </a:r>
          </a:p>
          <a:p>
            <a:r>
              <a:rPr lang="fr-FR" altLang="fr-FR" sz="4000" dirty="0"/>
              <a:t>Une façon d’améliorer le résultat est d’explorer les voisins de nos solutions pour essayer de les améliorer !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2671645-FD54-EE09-1885-3D695658E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244" y="6986889"/>
            <a:ext cx="14104955" cy="590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4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2E54F8-CFA6-498B-88FC-8BA6DA038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94876" y="12552733"/>
            <a:ext cx="187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9A15C1F-0F4E-4243-AC81-D36EC58B277A}" type="slidenum">
              <a:rPr lang="en-US" sz="1600" spc="600">
                <a:solidFill>
                  <a:schemeClr val="bg1">
                    <a:lumMod val="50000"/>
                  </a:schemeClr>
                </a:solidFill>
                <a:latin typeface="+mj-lt"/>
              </a:rPr>
              <a:pPr algn="ctr"/>
              <a:t>11</a:t>
            </a:fld>
            <a:endParaRPr lang="en-US" sz="1600" spc="60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06" name="TextBox 2205">
            <a:extLst>
              <a:ext uri="{FF2B5EF4-FFF2-40B4-BE49-F238E27FC236}">
                <a16:creationId xmlns:a16="http://schemas.microsoft.com/office/drawing/2014/main" id="{C419FDFE-A895-434D-AB85-FB429FC09319}"/>
              </a:ext>
            </a:extLst>
          </p:cNvPr>
          <p:cNvSpPr txBox="1"/>
          <p:nvPr/>
        </p:nvSpPr>
        <p:spPr>
          <a:xfrm>
            <a:off x="2478249" y="746107"/>
            <a:ext cx="19411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solidFill>
                  <a:schemeClr val="accent2"/>
                </a:solidFill>
                <a:latin typeface="+mj-lt"/>
              </a:rPr>
              <a:t>Optimisation</a:t>
            </a:r>
            <a:endParaRPr lang="en-US" sz="96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5A89AC-72C0-415D-9BB3-1AB042BCC2D2}"/>
              </a:ext>
            </a:extLst>
          </p:cNvPr>
          <p:cNvCxnSpPr>
            <a:cxnSpLocks/>
          </p:cNvCxnSpPr>
          <p:nvPr/>
        </p:nvCxnSpPr>
        <p:spPr>
          <a:xfrm>
            <a:off x="12192000" y="13280571"/>
            <a:ext cx="0" cy="435429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3BFE0A-D959-41B5-9B37-248CF7929911}"/>
              </a:ext>
            </a:extLst>
          </p:cNvPr>
          <p:cNvSpPr txBox="1"/>
          <p:nvPr/>
        </p:nvSpPr>
        <p:spPr>
          <a:xfrm>
            <a:off x="1575880" y="3292217"/>
            <a:ext cx="188687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1"/>
                </a:solidFill>
                <a:latin typeface="Lato Black" panose="020F0A02020204030203" pitchFamily="34" charset="0"/>
              </a:rPr>
              <a:t>Hill climbing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E8609-924F-4DB7-9CF4-123D696C446A}"/>
              </a:ext>
            </a:extLst>
          </p:cNvPr>
          <p:cNvSpPr txBox="1"/>
          <p:nvPr/>
        </p:nvSpPr>
        <p:spPr>
          <a:xfrm>
            <a:off x="1575880" y="4875369"/>
            <a:ext cx="218270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sz="4000" dirty="0"/>
              <a:t>Le problème de cette méthode est que vous allez souvent vous retrouvez bloquer dans un minimum local :</a:t>
            </a:r>
          </a:p>
        </p:txBody>
      </p:sp>
      <p:pic>
        <p:nvPicPr>
          <p:cNvPr id="4" name="Image 3" descr="Une image contenant lampe&#10;&#10;Description générée automatiquement">
            <a:extLst>
              <a:ext uri="{FF2B5EF4-FFF2-40B4-BE49-F238E27FC236}">
                <a16:creationId xmlns:a16="http://schemas.microsoft.com/office/drawing/2014/main" id="{A49B0FAD-65B6-55F4-C3B2-8A657923C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53" y="6206762"/>
            <a:ext cx="14880070" cy="710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05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2E54F8-CFA6-498B-88FC-8BA6DA038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94876" y="12552733"/>
            <a:ext cx="187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9A15C1F-0F4E-4243-AC81-D36EC58B277A}" type="slidenum">
              <a:rPr lang="en-US" sz="1600" spc="600">
                <a:solidFill>
                  <a:schemeClr val="bg1">
                    <a:lumMod val="50000"/>
                  </a:schemeClr>
                </a:solidFill>
                <a:latin typeface="+mj-lt"/>
              </a:rPr>
              <a:pPr algn="ctr"/>
              <a:t>12</a:t>
            </a:fld>
            <a:endParaRPr lang="en-US" sz="1600" spc="60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06" name="TextBox 2205">
            <a:extLst>
              <a:ext uri="{FF2B5EF4-FFF2-40B4-BE49-F238E27FC236}">
                <a16:creationId xmlns:a16="http://schemas.microsoft.com/office/drawing/2014/main" id="{C419FDFE-A895-434D-AB85-FB429FC09319}"/>
              </a:ext>
            </a:extLst>
          </p:cNvPr>
          <p:cNvSpPr txBox="1"/>
          <p:nvPr/>
        </p:nvSpPr>
        <p:spPr>
          <a:xfrm>
            <a:off x="2478249" y="746107"/>
            <a:ext cx="19411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solidFill>
                  <a:schemeClr val="accent2"/>
                </a:solidFill>
                <a:latin typeface="+mj-lt"/>
              </a:rPr>
              <a:t>Optimisation</a:t>
            </a:r>
            <a:endParaRPr lang="en-US" sz="96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5A89AC-72C0-415D-9BB3-1AB042BCC2D2}"/>
              </a:ext>
            </a:extLst>
          </p:cNvPr>
          <p:cNvCxnSpPr>
            <a:cxnSpLocks/>
          </p:cNvCxnSpPr>
          <p:nvPr/>
        </p:nvCxnSpPr>
        <p:spPr>
          <a:xfrm>
            <a:off x="12192000" y="13280571"/>
            <a:ext cx="0" cy="435429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3BFE0A-D959-41B5-9B37-248CF7929911}"/>
              </a:ext>
            </a:extLst>
          </p:cNvPr>
          <p:cNvSpPr txBox="1"/>
          <p:nvPr/>
        </p:nvSpPr>
        <p:spPr>
          <a:xfrm>
            <a:off x="1575880" y="3292217"/>
            <a:ext cx="188687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1"/>
                </a:solidFill>
                <a:latin typeface="Lato Black" panose="020F0A02020204030203" pitchFamily="34" charset="0"/>
              </a:rPr>
              <a:t>Simulated Annealing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E8609-924F-4DB7-9CF4-123D696C446A}"/>
              </a:ext>
            </a:extLst>
          </p:cNvPr>
          <p:cNvSpPr txBox="1"/>
          <p:nvPr/>
        </p:nvSpPr>
        <p:spPr>
          <a:xfrm>
            <a:off x="1575880" y="4875369"/>
            <a:ext cx="2182704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sz="3500" dirty="0"/>
              <a:t>Le recuit simulé est inspiré de la physique, et plus exactement de la métallurgie.</a:t>
            </a:r>
          </a:p>
          <a:p>
            <a:r>
              <a:rPr lang="fr-FR" altLang="fr-FR" sz="3500" dirty="0"/>
              <a:t>En refroidissant lentement un métal on donne du temps aux atomes pour mieux se placer et faire une lame plus solide.</a:t>
            </a:r>
          </a:p>
          <a:p>
            <a:endParaRPr lang="fr-FR" altLang="fr-FR" sz="3500" dirty="0"/>
          </a:p>
          <a:p>
            <a:r>
              <a:rPr lang="fr-FR" altLang="fr-FR" sz="3500" dirty="0"/>
              <a:t>Le même principe est utilisable dans notre algorithme !</a:t>
            </a:r>
          </a:p>
          <a:p>
            <a:endParaRPr lang="fr-FR" altLang="fr-FR" sz="3500" dirty="0"/>
          </a:p>
          <a:p>
            <a:r>
              <a:rPr lang="fr-FR" altLang="fr-FR" sz="3500" dirty="0"/>
              <a:t>On part d’un set de solution aléatoire, puis à chaque itération on fait muter la solution, et :</a:t>
            </a:r>
          </a:p>
          <a:p>
            <a:pPr marL="571500" indent="-571500">
              <a:buFontTx/>
              <a:buChar char="-"/>
            </a:pPr>
            <a:r>
              <a:rPr lang="fr-FR" altLang="fr-FR" sz="3500" dirty="0"/>
              <a:t>si le cout est </a:t>
            </a:r>
            <a:r>
              <a:rPr lang="fr-FR" altLang="fr-FR" sz="3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inférieur</a:t>
            </a:r>
            <a:r>
              <a:rPr lang="fr-FR" altLang="fr-FR" sz="3500" dirty="0"/>
              <a:t>, on repart de la nouvelle solution</a:t>
            </a:r>
          </a:p>
          <a:p>
            <a:pPr marL="571500" indent="-571500">
              <a:buFontTx/>
              <a:buChar char="-"/>
            </a:pPr>
            <a:r>
              <a:rPr lang="fr-FR" altLang="fr-FR" sz="3500" dirty="0"/>
              <a:t>si le cout est </a:t>
            </a:r>
            <a:r>
              <a:rPr lang="fr-FR" altLang="fr-FR" sz="3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supérieur</a:t>
            </a:r>
            <a:r>
              <a:rPr lang="fr-FR" altLang="fr-FR" sz="3500" dirty="0"/>
              <a:t>, on va parfois garder quand même la nouvelle solution !</a:t>
            </a:r>
          </a:p>
          <a:p>
            <a:pPr marL="571500" indent="-571500">
              <a:buFontTx/>
              <a:buChar char="-"/>
            </a:pPr>
            <a:endParaRPr lang="fr-FR" altLang="fr-FR" sz="3500" dirty="0"/>
          </a:p>
          <a:p>
            <a:r>
              <a:rPr lang="fr-FR" altLang="fr-FR" sz="3500" dirty="0"/>
              <a:t>On ajoute une notion de température au début de notre recherche, qu’on va faire baisser progressivement, et plus la température est haute, plus il est probable qu’on garde la nouvelle solution</a:t>
            </a:r>
          </a:p>
        </p:txBody>
      </p:sp>
    </p:spTree>
    <p:extLst>
      <p:ext uri="{BB962C8B-B14F-4D97-AF65-F5344CB8AC3E}">
        <p14:creationId xmlns:p14="http://schemas.microsoft.com/office/powerpoint/2010/main" val="294993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2E54F8-CFA6-498B-88FC-8BA6DA038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94876" y="12552733"/>
            <a:ext cx="187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9A15C1F-0F4E-4243-AC81-D36EC58B277A}" type="slidenum">
              <a:rPr lang="en-US" sz="1600" spc="600">
                <a:solidFill>
                  <a:schemeClr val="bg1">
                    <a:lumMod val="50000"/>
                  </a:schemeClr>
                </a:solidFill>
                <a:latin typeface="+mj-lt"/>
              </a:rPr>
              <a:pPr algn="ctr"/>
              <a:t>13</a:t>
            </a:fld>
            <a:endParaRPr lang="en-US" sz="1600" spc="60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06" name="TextBox 2205">
            <a:extLst>
              <a:ext uri="{FF2B5EF4-FFF2-40B4-BE49-F238E27FC236}">
                <a16:creationId xmlns:a16="http://schemas.microsoft.com/office/drawing/2014/main" id="{C419FDFE-A895-434D-AB85-FB429FC09319}"/>
              </a:ext>
            </a:extLst>
          </p:cNvPr>
          <p:cNvSpPr txBox="1"/>
          <p:nvPr/>
        </p:nvSpPr>
        <p:spPr>
          <a:xfrm>
            <a:off x="2478249" y="746107"/>
            <a:ext cx="19411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solidFill>
                  <a:schemeClr val="accent2"/>
                </a:solidFill>
                <a:latin typeface="+mj-lt"/>
              </a:rPr>
              <a:t>Optimisation</a:t>
            </a:r>
            <a:endParaRPr lang="en-US" sz="96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5A89AC-72C0-415D-9BB3-1AB042BCC2D2}"/>
              </a:ext>
            </a:extLst>
          </p:cNvPr>
          <p:cNvCxnSpPr>
            <a:cxnSpLocks/>
          </p:cNvCxnSpPr>
          <p:nvPr/>
        </p:nvCxnSpPr>
        <p:spPr>
          <a:xfrm>
            <a:off x="12192000" y="13280571"/>
            <a:ext cx="0" cy="435429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3BFE0A-D959-41B5-9B37-248CF7929911}"/>
              </a:ext>
            </a:extLst>
          </p:cNvPr>
          <p:cNvSpPr txBox="1"/>
          <p:nvPr/>
        </p:nvSpPr>
        <p:spPr>
          <a:xfrm>
            <a:off x="1575880" y="3292217"/>
            <a:ext cx="188687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1"/>
                </a:solidFill>
                <a:latin typeface="Lato Black" panose="020F0A02020204030203" pitchFamily="34" charset="0"/>
              </a:rPr>
              <a:t>Simulated Annealing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E8609-924F-4DB7-9CF4-123D696C446A}"/>
              </a:ext>
            </a:extLst>
          </p:cNvPr>
          <p:cNvSpPr txBox="1"/>
          <p:nvPr/>
        </p:nvSpPr>
        <p:spPr>
          <a:xfrm>
            <a:off x="1575880" y="4875369"/>
            <a:ext cx="21827045" cy="803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fr-FR" altLang="fr-FR" sz="3800" dirty="0"/>
              <a:t>la température de départ doit être élevé, par exemple </a:t>
            </a:r>
            <a:r>
              <a:rPr lang="fr-FR" altLang="fr-FR" sz="3800" dirty="0" err="1"/>
              <a:t>temperature</a:t>
            </a:r>
            <a:r>
              <a:rPr lang="fr-FR" altLang="fr-FR" sz="3800" dirty="0"/>
              <a:t> = 10000</a:t>
            </a:r>
          </a:p>
          <a:p>
            <a:pPr marL="571500" indent="-571500">
              <a:buFontTx/>
              <a:buChar char="-"/>
            </a:pPr>
            <a:r>
              <a:rPr lang="fr-FR" altLang="fr-FR" sz="3800" dirty="0"/>
              <a:t>le taux de refroidissement, appliquer après chaque itération, par exemple cool = 0.95</a:t>
            </a:r>
          </a:p>
          <a:p>
            <a:endParaRPr lang="fr-FR" altLang="fr-FR" sz="4000" dirty="0"/>
          </a:p>
          <a:p>
            <a:r>
              <a:rPr lang="fr-FR" altLang="fr-FR" sz="4000" dirty="0"/>
              <a:t>à chaque itération, si la nouvelle solution coûte plus que la précédente, on a :</a:t>
            </a:r>
          </a:p>
          <a:p>
            <a:endParaRPr lang="fr-FR" altLang="fr-FR" sz="4000" dirty="0"/>
          </a:p>
          <a:p>
            <a:r>
              <a:rPr lang="fr-FR" altLang="fr-FR" sz="4000" dirty="0"/>
              <a:t>	</a:t>
            </a:r>
            <a:r>
              <a:rPr lang="fr-FR" altLang="fr-FR" sz="4000" dirty="0" err="1"/>
              <a:t>probability</a:t>
            </a:r>
            <a:r>
              <a:rPr lang="fr-FR" altLang="fr-FR" sz="4000" dirty="0"/>
              <a:t> = </a:t>
            </a:r>
            <a:r>
              <a:rPr lang="fr-FR" altLang="fr-FR" sz="4000" dirty="0" err="1"/>
              <a:t>pow</a:t>
            </a:r>
            <a:r>
              <a:rPr lang="fr-FR" altLang="fr-FR" sz="4000" dirty="0"/>
              <a:t>(</a:t>
            </a:r>
            <a:r>
              <a:rPr lang="fr-FR" altLang="fr-FR" sz="4000" dirty="0" err="1"/>
              <a:t>math.e</a:t>
            </a:r>
            <a:r>
              <a:rPr lang="fr-FR" altLang="fr-FR" sz="4000" dirty="0"/>
              <a:t>, (-</a:t>
            </a:r>
            <a:r>
              <a:rPr lang="fr-FR" altLang="fr-FR" sz="4000" dirty="0" err="1"/>
              <a:t>highcost-lowcost</a:t>
            </a:r>
            <a:r>
              <a:rPr lang="fr-FR" altLang="fr-FR" sz="4000" dirty="0"/>
              <a:t>)/</a:t>
            </a:r>
            <a:r>
              <a:rPr lang="fr-FR" altLang="fr-FR" sz="4000" dirty="0" err="1"/>
              <a:t>temperature</a:t>
            </a:r>
            <a:r>
              <a:rPr lang="fr-FR" altLang="fr-FR" sz="4000" dirty="0"/>
              <a:t>)</a:t>
            </a:r>
          </a:p>
          <a:p>
            <a:endParaRPr lang="fr-FR" altLang="fr-FR" sz="4000" dirty="0"/>
          </a:p>
          <a:p>
            <a:r>
              <a:rPr lang="fr-FR" altLang="fr-FR" sz="4000" dirty="0"/>
              <a:t>si cette probabilité est supérieur à un rand() entre 0 et 1, alors on garde quand mm la nouvelle solution</a:t>
            </a:r>
          </a:p>
          <a:p>
            <a:r>
              <a:rPr lang="fr-FR" altLang="fr-FR" sz="4000" dirty="0"/>
              <a:t>après chaque itération on pense à réduire la température de la réaction :</a:t>
            </a:r>
          </a:p>
          <a:p>
            <a:endParaRPr lang="fr-FR" altLang="fr-FR" sz="4000" dirty="0"/>
          </a:p>
          <a:p>
            <a:r>
              <a:rPr lang="fr-FR" altLang="fr-FR" sz="4000" dirty="0"/>
              <a:t>	</a:t>
            </a:r>
            <a:r>
              <a:rPr lang="fr-FR" altLang="fr-FR" sz="4000" dirty="0" err="1"/>
              <a:t>temperature</a:t>
            </a:r>
            <a:r>
              <a:rPr lang="fr-FR" altLang="fr-FR" sz="4000" dirty="0"/>
              <a:t> = </a:t>
            </a:r>
            <a:r>
              <a:rPr lang="fr-FR" altLang="fr-FR" sz="4000" dirty="0" err="1"/>
              <a:t>temperature</a:t>
            </a:r>
            <a:r>
              <a:rPr lang="fr-FR" altLang="fr-FR" sz="4000" dirty="0"/>
              <a:t> * cool</a:t>
            </a:r>
          </a:p>
          <a:p>
            <a:endParaRPr lang="fr-FR" altLang="fr-FR" sz="4000" dirty="0"/>
          </a:p>
        </p:txBody>
      </p:sp>
    </p:spTree>
    <p:extLst>
      <p:ext uri="{BB962C8B-B14F-4D97-AF65-F5344CB8AC3E}">
        <p14:creationId xmlns:p14="http://schemas.microsoft.com/office/powerpoint/2010/main" val="280125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2E54F8-CFA6-498B-88FC-8BA6DA038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94876" y="12552733"/>
            <a:ext cx="187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9A15C1F-0F4E-4243-AC81-D36EC58B277A}" type="slidenum">
              <a:rPr lang="en-US" sz="1600" spc="600">
                <a:solidFill>
                  <a:schemeClr val="bg1">
                    <a:lumMod val="50000"/>
                  </a:schemeClr>
                </a:solidFill>
                <a:latin typeface="+mj-lt"/>
              </a:rPr>
              <a:pPr algn="ctr"/>
              <a:t>14</a:t>
            </a:fld>
            <a:endParaRPr lang="en-US" sz="1600" spc="60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06" name="TextBox 2205">
            <a:extLst>
              <a:ext uri="{FF2B5EF4-FFF2-40B4-BE49-F238E27FC236}">
                <a16:creationId xmlns:a16="http://schemas.microsoft.com/office/drawing/2014/main" id="{C419FDFE-A895-434D-AB85-FB429FC09319}"/>
              </a:ext>
            </a:extLst>
          </p:cNvPr>
          <p:cNvSpPr txBox="1"/>
          <p:nvPr/>
        </p:nvSpPr>
        <p:spPr>
          <a:xfrm>
            <a:off x="2478249" y="746107"/>
            <a:ext cx="19411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solidFill>
                  <a:schemeClr val="accent2"/>
                </a:solidFill>
                <a:latin typeface="+mj-lt"/>
              </a:rPr>
              <a:t>Optimisation</a:t>
            </a:r>
            <a:endParaRPr lang="en-US" sz="96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5A89AC-72C0-415D-9BB3-1AB042BCC2D2}"/>
              </a:ext>
            </a:extLst>
          </p:cNvPr>
          <p:cNvCxnSpPr>
            <a:cxnSpLocks/>
          </p:cNvCxnSpPr>
          <p:nvPr/>
        </p:nvCxnSpPr>
        <p:spPr>
          <a:xfrm>
            <a:off x="12192000" y="13280571"/>
            <a:ext cx="0" cy="435429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3BFE0A-D959-41B5-9B37-248CF7929911}"/>
              </a:ext>
            </a:extLst>
          </p:cNvPr>
          <p:cNvSpPr txBox="1"/>
          <p:nvPr/>
        </p:nvSpPr>
        <p:spPr>
          <a:xfrm>
            <a:off x="1575880" y="3292217"/>
            <a:ext cx="188687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1"/>
                </a:solidFill>
                <a:latin typeface="Lato Black" panose="020F0A02020204030203" pitchFamily="34" charset="0"/>
              </a:rPr>
              <a:t>Genetic algorithms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E8609-924F-4DB7-9CF4-123D696C446A}"/>
              </a:ext>
            </a:extLst>
          </p:cNvPr>
          <p:cNvSpPr txBox="1"/>
          <p:nvPr/>
        </p:nvSpPr>
        <p:spPr>
          <a:xfrm>
            <a:off x="1575880" y="4875369"/>
            <a:ext cx="21827045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sz="3800" dirty="0"/>
              <a:t>Une autre façon d’améliorer nos solutions, aussi inspirer de la nature</a:t>
            </a:r>
            <a:r>
              <a:rPr lang="fr-FR" altLang="fr-FR" sz="4000" dirty="0"/>
              <a:t> :</a:t>
            </a:r>
          </a:p>
          <a:p>
            <a:pPr marL="571500" indent="-571500">
              <a:buFontTx/>
              <a:buChar char="-"/>
            </a:pPr>
            <a:r>
              <a:rPr lang="fr-FR" altLang="fr-FR" sz="4000" dirty="0"/>
              <a:t>on part à nouveau de solution aléatoire, qu’on tri en fonction du cout : c’est la première génération</a:t>
            </a:r>
          </a:p>
          <a:p>
            <a:pPr marL="571500" indent="-571500">
              <a:buFontTx/>
              <a:buChar char="-"/>
            </a:pPr>
            <a:r>
              <a:rPr lang="fr-FR" altLang="fr-FR" sz="4000" dirty="0"/>
              <a:t>la prochaine génération est constitué ainsi : une première phase </a:t>
            </a:r>
            <a:r>
              <a:rPr lang="fr-FR" alt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d’élitisme</a:t>
            </a:r>
            <a:r>
              <a:rPr lang="fr-FR" altLang="fr-FR" sz="4000" dirty="0"/>
              <a:t>, où on garde les n meilleures solutions</a:t>
            </a:r>
          </a:p>
          <a:p>
            <a:pPr marL="571500" indent="-571500">
              <a:buFontTx/>
              <a:buChar char="-"/>
            </a:pPr>
            <a:r>
              <a:rPr lang="fr-FR" altLang="fr-FR" sz="4000" dirty="0"/>
              <a:t>puis à partir des meilleures solutions, on peut faire des </a:t>
            </a:r>
            <a:r>
              <a:rPr lang="fr-FR" alt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mutations</a:t>
            </a:r>
            <a:r>
              <a:rPr lang="fr-FR" altLang="fr-FR" sz="4000" dirty="0"/>
              <a:t> : </a:t>
            </a:r>
          </a:p>
          <a:p>
            <a:pPr marL="571500" indent="-571500">
              <a:buFontTx/>
              <a:buChar char="-"/>
            </a:pPr>
            <a:endParaRPr lang="fr-FR" altLang="fr-FR" sz="38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03166B9-3494-0E4E-5653-561382471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879" y="9245796"/>
            <a:ext cx="20291789" cy="255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0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2E54F8-CFA6-498B-88FC-8BA6DA038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94876" y="12552733"/>
            <a:ext cx="187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9A15C1F-0F4E-4243-AC81-D36EC58B277A}" type="slidenum">
              <a:rPr lang="en-US" sz="1600" spc="600">
                <a:solidFill>
                  <a:schemeClr val="bg1">
                    <a:lumMod val="50000"/>
                  </a:schemeClr>
                </a:solidFill>
                <a:latin typeface="+mj-lt"/>
              </a:rPr>
              <a:pPr algn="ctr"/>
              <a:t>15</a:t>
            </a:fld>
            <a:endParaRPr lang="en-US" sz="1600" spc="60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06" name="TextBox 2205">
            <a:extLst>
              <a:ext uri="{FF2B5EF4-FFF2-40B4-BE49-F238E27FC236}">
                <a16:creationId xmlns:a16="http://schemas.microsoft.com/office/drawing/2014/main" id="{C419FDFE-A895-434D-AB85-FB429FC09319}"/>
              </a:ext>
            </a:extLst>
          </p:cNvPr>
          <p:cNvSpPr txBox="1"/>
          <p:nvPr/>
        </p:nvSpPr>
        <p:spPr>
          <a:xfrm>
            <a:off x="2478249" y="746107"/>
            <a:ext cx="19411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solidFill>
                  <a:schemeClr val="accent2"/>
                </a:solidFill>
                <a:latin typeface="+mj-lt"/>
              </a:rPr>
              <a:t>Optimisation</a:t>
            </a:r>
            <a:endParaRPr lang="en-US" sz="96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5A89AC-72C0-415D-9BB3-1AB042BCC2D2}"/>
              </a:ext>
            </a:extLst>
          </p:cNvPr>
          <p:cNvCxnSpPr>
            <a:cxnSpLocks/>
          </p:cNvCxnSpPr>
          <p:nvPr/>
        </p:nvCxnSpPr>
        <p:spPr>
          <a:xfrm>
            <a:off x="12192000" y="13280571"/>
            <a:ext cx="0" cy="435429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3BFE0A-D959-41B5-9B37-248CF7929911}"/>
              </a:ext>
            </a:extLst>
          </p:cNvPr>
          <p:cNvSpPr txBox="1"/>
          <p:nvPr/>
        </p:nvSpPr>
        <p:spPr>
          <a:xfrm>
            <a:off x="1575880" y="3292217"/>
            <a:ext cx="188687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1"/>
                </a:solidFill>
                <a:latin typeface="Lato Black" panose="020F0A02020204030203" pitchFamily="34" charset="0"/>
              </a:rPr>
              <a:t>Genetic algorithms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E8609-924F-4DB7-9CF4-123D696C446A}"/>
              </a:ext>
            </a:extLst>
          </p:cNvPr>
          <p:cNvSpPr txBox="1"/>
          <p:nvPr/>
        </p:nvSpPr>
        <p:spPr>
          <a:xfrm>
            <a:off x="1575880" y="4875369"/>
            <a:ext cx="2182704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sz="3800" dirty="0"/>
              <a:t>l’autre façon est d’obtenir des enfants à partir des parents les plus performants, en croisant les caractéristiques de deux bons parents :</a:t>
            </a:r>
          </a:p>
          <a:p>
            <a:endParaRPr lang="fr-FR" altLang="fr-FR" sz="3800" dirty="0"/>
          </a:p>
          <a:p>
            <a:endParaRPr lang="fr-FR" altLang="fr-FR" sz="3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AF05480-DF2F-E032-7740-16243C5D3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880" y="6492058"/>
            <a:ext cx="21232240" cy="656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2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2E54F8-CFA6-498B-88FC-8BA6DA038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94876" y="12552733"/>
            <a:ext cx="187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9A15C1F-0F4E-4243-AC81-D36EC58B277A}" type="slidenum">
              <a:rPr lang="en-US" sz="1600" spc="600">
                <a:solidFill>
                  <a:schemeClr val="bg1">
                    <a:lumMod val="50000"/>
                  </a:schemeClr>
                </a:solidFill>
                <a:latin typeface="+mj-lt"/>
              </a:rPr>
              <a:pPr algn="ctr"/>
              <a:t>16</a:t>
            </a:fld>
            <a:endParaRPr lang="en-US" sz="1600" spc="60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06" name="TextBox 2205">
            <a:extLst>
              <a:ext uri="{FF2B5EF4-FFF2-40B4-BE49-F238E27FC236}">
                <a16:creationId xmlns:a16="http://schemas.microsoft.com/office/drawing/2014/main" id="{C419FDFE-A895-434D-AB85-FB429FC09319}"/>
              </a:ext>
            </a:extLst>
          </p:cNvPr>
          <p:cNvSpPr txBox="1"/>
          <p:nvPr/>
        </p:nvSpPr>
        <p:spPr>
          <a:xfrm>
            <a:off x="2478249" y="746107"/>
            <a:ext cx="19411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solidFill>
                  <a:schemeClr val="accent2"/>
                </a:solidFill>
                <a:latin typeface="+mj-lt"/>
              </a:rPr>
              <a:t>Optimisation</a:t>
            </a:r>
            <a:endParaRPr lang="en-US" sz="96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5A89AC-72C0-415D-9BB3-1AB042BCC2D2}"/>
              </a:ext>
            </a:extLst>
          </p:cNvPr>
          <p:cNvCxnSpPr>
            <a:cxnSpLocks/>
          </p:cNvCxnSpPr>
          <p:nvPr/>
        </p:nvCxnSpPr>
        <p:spPr>
          <a:xfrm>
            <a:off x="12192000" y="13280571"/>
            <a:ext cx="0" cy="435429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3BFE0A-D959-41B5-9B37-248CF7929911}"/>
              </a:ext>
            </a:extLst>
          </p:cNvPr>
          <p:cNvSpPr txBox="1"/>
          <p:nvPr/>
        </p:nvSpPr>
        <p:spPr>
          <a:xfrm>
            <a:off x="1575880" y="3292217"/>
            <a:ext cx="188687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1"/>
                </a:solidFill>
                <a:latin typeface="Lato Black" panose="020F0A02020204030203" pitchFamily="34" charset="0"/>
              </a:rPr>
              <a:t>Genetic algorithms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E8609-924F-4DB7-9CF4-123D696C446A}"/>
              </a:ext>
            </a:extLst>
          </p:cNvPr>
          <p:cNvSpPr txBox="1"/>
          <p:nvPr/>
        </p:nvSpPr>
        <p:spPr>
          <a:xfrm>
            <a:off x="1575880" y="4875369"/>
            <a:ext cx="2182704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sz="3800" dirty="0"/>
              <a:t>Une fois qu’on a obtenu une deuxième génération de la même taille que la première, on recommence !</a:t>
            </a:r>
          </a:p>
          <a:p>
            <a:endParaRPr lang="fr-FR" altLang="fr-FR" sz="3800" dirty="0"/>
          </a:p>
          <a:p>
            <a:pPr marL="571500" indent="-571500">
              <a:buFontTx/>
              <a:buChar char="-"/>
            </a:pPr>
            <a:r>
              <a:rPr lang="fr-FR" altLang="fr-FR" sz="3800" dirty="0"/>
              <a:t>soit jusqu’à la n’</a:t>
            </a:r>
            <a:r>
              <a:rPr lang="fr-FR" altLang="fr-FR" sz="3800" dirty="0" err="1"/>
              <a:t>ième</a:t>
            </a:r>
            <a:r>
              <a:rPr lang="fr-FR" altLang="fr-FR" sz="3800" dirty="0"/>
              <a:t> générations</a:t>
            </a:r>
          </a:p>
          <a:p>
            <a:pPr marL="571500" indent="-571500">
              <a:buFontTx/>
              <a:buChar char="-"/>
            </a:pPr>
            <a:r>
              <a:rPr lang="fr-FR" altLang="fr-FR" sz="3800" dirty="0"/>
              <a:t>soit après plusieurs générations sans amélioration du meilleure score</a:t>
            </a:r>
          </a:p>
          <a:p>
            <a:pPr marL="571500" indent="-571500">
              <a:buFontTx/>
              <a:buChar char="-"/>
            </a:pPr>
            <a:endParaRPr lang="fr-FR" altLang="fr-FR" sz="3800" dirty="0"/>
          </a:p>
          <a:p>
            <a:r>
              <a:rPr lang="fr-FR" altLang="fr-FR" sz="3800" dirty="0"/>
              <a:t>à chaque itération il faut définir la proba de mutation, la quantité de croisements…</a:t>
            </a:r>
          </a:p>
        </p:txBody>
      </p:sp>
    </p:spTree>
    <p:extLst>
      <p:ext uri="{BB962C8B-B14F-4D97-AF65-F5344CB8AC3E}">
        <p14:creationId xmlns:p14="http://schemas.microsoft.com/office/powerpoint/2010/main" val="261256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2E54F8-CFA6-498B-88FC-8BA6DA038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94876" y="12552733"/>
            <a:ext cx="187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9A15C1F-0F4E-4243-AC81-D36EC58B277A}" type="slidenum">
              <a:rPr lang="en-US" sz="1600" spc="600">
                <a:solidFill>
                  <a:schemeClr val="bg1">
                    <a:lumMod val="50000"/>
                  </a:schemeClr>
                </a:solidFill>
                <a:latin typeface="+mj-lt"/>
              </a:rPr>
              <a:pPr algn="ctr"/>
              <a:t>17</a:t>
            </a:fld>
            <a:endParaRPr lang="en-US" sz="1600" spc="60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06" name="TextBox 2205">
            <a:extLst>
              <a:ext uri="{FF2B5EF4-FFF2-40B4-BE49-F238E27FC236}">
                <a16:creationId xmlns:a16="http://schemas.microsoft.com/office/drawing/2014/main" id="{C419FDFE-A895-434D-AB85-FB429FC09319}"/>
              </a:ext>
            </a:extLst>
          </p:cNvPr>
          <p:cNvSpPr txBox="1"/>
          <p:nvPr/>
        </p:nvSpPr>
        <p:spPr>
          <a:xfrm>
            <a:off x="2478249" y="746107"/>
            <a:ext cx="19411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solidFill>
                  <a:schemeClr val="accent2"/>
                </a:solidFill>
                <a:latin typeface="+mj-lt"/>
              </a:rPr>
              <a:t>Optimisation</a:t>
            </a:r>
            <a:endParaRPr lang="en-US" sz="96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5A89AC-72C0-415D-9BB3-1AB042BCC2D2}"/>
              </a:ext>
            </a:extLst>
          </p:cNvPr>
          <p:cNvCxnSpPr>
            <a:cxnSpLocks/>
          </p:cNvCxnSpPr>
          <p:nvPr/>
        </p:nvCxnSpPr>
        <p:spPr>
          <a:xfrm>
            <a:off x="12192000" y="13280571"/>
            <a:ext cx="0" cy="435429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3BFE0A-D959-41B5-9B37-248CF7929911}"/>
              </a:ext>
            </a:extLst>
          </p:cNvPr>
          <p:cNvSpPr txBox="1"/>
          <p:nvPr/>
        </p:nvSpPr>
        <p:spPr>
          <a:xfrm>
            <a:off x="1575880" y="3292217"/>
            <a:ext cx="188687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err="1">
                <a:solidFill>
                  <a:schemeClr val="accent1"/>
                </a:solidFill>
                <a:latin typeface="Lato Black" panose="020F0A02020204030203" pitchFamily="34" charset="0"/>
              </a:rPr>
              <a:t>Limites</a:t>
            </a:r>
            <a:endParaRPr lang="en-US" sz="800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E8609-924F-4DB7-9CF4-123D696C446A}"/>
              </a:ext>
            </a:extLst>
          </p:cNvPr>
          <p:cNvSpPr txBox="1"/>
          <p:nvPr/>
        </p:nvSpPr>
        <p:spPr>
          <a:xfrm>
            <a:off x="1575880" y="4875369"/>
            <a:ext cx="2182704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sz="3800" dirty="0"/>
              <a:t>Les algos d’optimisations présentes quand même des limites, selon la forme de l’espace des solutions :</a:t>
            </a:r>
          </a:p>
        </p:txBody>
      </p:sp>
      <p:pic>
        <p:nvPicPr>
          <p:cNvPr id="3" name="Image 2" descr="Une image contenant lampe, différent, lumière&#10;&#10;Description générée automatiquement">
            <a:extLst>
              <a:ext uri="{FF2B5EF4-FFF2-40B4-BE49-F238E27FC236}">
                <a16:creationId xmlns:a16="http://schemas.microsoft.com/office/drawing/2014/main" id="{47C0216E-32C6-7A9F-D4D6-D8B504E5D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40" y="6325413"/>
            <a:ext cx="11560772" cy="607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8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2E54F8-CFA6-498B-88FC-8BA6DA038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94876" y="12552733"/>
            <a:ext cx="187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9A15C1F-0F4E-4243-AC81-D36EC58B277A}" type="slidenum">
              <a:rPr lang="en-US" sz="1600" spc="600">
                <a:solidFill>
                  <a:schemeClr val="bg1">
                    <a:lumMod val="50000"/>
                  </a:schemeClr>
                </a:solidFill>
                <a:latin typeface="+mj-lt"/>
              </a:rPr>
              <a:pPr algn="ctr"/>
              <a:t>2</a:t>
            </a:fld>
            <a:endParaRPr lang="en-US" sz="1600" spc="60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06" name="TextBox 2205">
            <a:extLst>
              <a:ext uri="{FF2B5EF4-FFF2-40B4-BE49-F238E27FC236}">
                <a16:creationId xmlns:a16="http://schemas.microsoft.com/office/drawing/2014/main" id="{C419FDFE-A895-434D-AB85-FB429FC09319}"/>
              </a:ext>
            </a:extLst>
          </p:cNvPr>
          <p:cNvSpPr txBox="1"/>
          <p:nvPr/>
        </p:nvSpPr>
        <p:spPr>
          <a:xfrm>
            <a:off x="2478249" y="746107"/>
            <a:ext cx="19411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solidFill>
                  <a:schemeClr val="accent2"/>
                </a:solidFill>
                <a:latin typeface="+mj-lt"/>
              </a:rPr>
              <a:t>Optimisation</a:t>
            </a:r>
            <a:endParaRPr lang="en-US" sz="96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5A89AC-72C0-415D-9BB3-1AB042BCC2D2}"/>
              </a:ext>
            </a:extLst>
          </p:cNvPr>
          <p:cNvCxnSpPr>
            <a:cxnSpLocks/>
          </p:cNvCxnSpPr>
          <p:nvPr/>
        </p:nvCxnSpPr>
        <p:spPr>
          <a:xfrm>
            <a:off x="12192000" y="13280571"/>
            <a:ext cx="0" cy="435429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3BFE0A-D959-41B5-9B37-248CF7929911}"/>
              </a:ext>
            </a:extLst>
          </p:cNvPr>
          <p:cNvSpPr txBox="1"/>
          <p:nvPr/>
        </p:nvSpPr>
        <p:spPr>
          <a:xfrm>
            <a:off x="1575880" y="3292217"/>
            <a:ext cx="12597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err="1">
                <a:solidFill>
                  <a:schemeClr val="accent1"/>
                </a:solidFill>
                <a:latin typeface="Lato Black" panose="020F0A02020204030203" pitchFamily="34" charset="0"/>
              </a:rPr>
              <a:t>Problème</a:t>
            </a:r>
            <a:r>
              <a:rPr lang="en-US" sz="8000" dirty="0">
                <a:solidFill>
                  <a:schemeClr val="accent1"/>
                </a:solidFill>
                <a:latin typeface="Lato Black" panose="020F0A02020204030203" pitchFamily="34" charset="0"/>
              </a:rPr>
              <a:t> NP-</a:t>
            </a:r>
            <a:r>
              <a:rPr lang="en-US" sz="8000" dirty="0" err="1">
                <a:solidFill>
                  <a:schemeClr val="accent1"/>
                </a:solidFill>
                <a:latin typeface="Lato Black" panose="020F0A02020204030203" pitchFamily="34" charset="0"/>
              </a:rPr>
              <a:t>Complet</a:t>
            </a:r>
            <a:endParaRPr lang="en-US" sz="800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E8609-924F-4DB7-9CF4-123D696C446A}"/>
              </a:ext>
            </a:extLst>
          </p:cNvPr>
          <p:cNvSpPr txBox="1"/>
          <p:nvPr/>
        </p:nvSpPr>
        <p:spPr>
          <a:xfrm>
            <a:off x="1558627" y="5571919"/>
            <a:ext cx="21827045" cy="6447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4000" dirty="0">
                <a:effectLst/>
              </a:rPr>
              <a:t>En </a:t>
            </a:r>
            <a:r>
              <a:rPr lang="fr-FR" sz="4000" u="none" strike="noStrike" dirty="0">
                <a:effectLst/>
              </a:rPr>
              <a:t>théorie de la complexité</a:t>
            </a:r>
            <a:r>
              <a:rPr lang="fr-FR" sz="4000" dirty="0">
                <a:effectLst/>
              </a:rPr>
              <a:t>, un problème NP-complet est un problème de décision dont on peut vérifier rapidement une solution, mais on ne sait pas en trouver efficacement.</a:t>
            </a:r>
            <a:endParaRPr lang="en-US" sz="4000" dirty="0"/>
          </a:p>
          <a:p>
            <a:pPr>
              <a:lnSpc>
                <a:spcPct val="150000"/>
              </a:lnSpc>
            </a:pPr>
            <a:endParaRPr lang="fr-FR" sz="4000" dirty="0"/>
          </a:p>
          <a:p>
            <a:pPr>
              <a:lnSpc>
                <a:spcPct val="150000"/>
              </a:lnSpc>
            </a:pPr>
            <a:r>
              <a:rPr lang="fr-FR" sz="4000" dirty="0"/>
              <a:t>Exemple : Problème du voyageur de commerce, problème du sac à dos…</a:t>
            </a:r>
          </a:p>
          <a:p>
            <a:pPr>
              <a:lnSpc>
                <a:spcPct val="150000"/>
              </a:lnSpc>
            </a:pPr>
            <a:endParaRPr lang="fr-FR" sz="400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fr-FR" sz="4000" dirty="0"/>
              <a:t>Les algos connus pour résoudre ces problèmes ont des complexités exponentielles, donc inexploitable dès que le set de data augmente.</a:t>
            </a:r>
            <a:endParaRPr lang="fr-FR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0633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2E54F8-CFA6-498B-88FC-8BA6DA038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94876" y="12552733"/>
            <a:ext cx="187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9A15C1F-0F4E-4243-AC81-D36EC58B277A}" type="slidenum">
              <a:rPr lang="en-US" sz="1600" spc="600">
                <a:solidFill>
                  <a:schemeClr val="bg1">
                    <a:lumMod val="50000"/>
                  </a:schemeClr>
                </a:solidFill>
                <a:latin typeface="+mj-lt"/>
              </a:rPr>
              <a:pPr algn="ctr"/>
              <a:t>3</a:t>
            </a:fld>
            <a:endParaRPr lang="en-US" sz="1600" spc="60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06" name="TextBox 2205">
            <a:extLst>
              <a:ext uri="{FF2B5EF4-FFF2-40B4-BE49-F238E27FC236}">
                <a16:creationId xmlns:a16="http://schemas.microsoft.com/office/drawing/2014/main" id="{C419FDFE-A895-434D-AB85-FB429FC09319}"/>
              </a:ext>
            </a:extLst>
          </p:cNvPr>
          <p:cNvSpPr txBox="1"/>
          <p:nvPr/>
        </p:nvSpPr>
        <p:spPr>
          <a:xfrm>
            <a:off x="2478249" y="746107"/>
            <a:ext cx="19411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solidFill>
                  <a:schemeClr val="accent2"/>
                </a:solidFill>
                <a:latin typeface="+mj-lt"/>
              </a:rPr>
              <a:t>Optimisation</a:t>
            </a:r>
            <a:endParaRPr lang="en-US" sz="96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5A89AC-72C0-415D-9BB3-1AB042BCC2D2}"/>
              </a:ext>
            </a:extLst>
          </p:cNvPr>
          <p:cNvCxnSpPr>
            <a:cxnSpLocks/>
          </p:cNvCxnSpPr>
          <p:nvPr/>
        </p:nvCxnSpPr>
        <p:spPr>
          <a:xfrm>
            <a:off x="12192000" y="13280571"/>
            <a:ext cx="0" cy="435429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3BFE0A-D959-41B5-9B37-248CF7929911}"/>
              </a:ext>
            </a:extLst>
          </p:cNvPr>
          <p:cNvSpPr txBox="1"/>
          <p:nvPr/>
        </p:nvSpPr>
        <p:spPr>
          <a:xfrm>
            <a:off x="1575880" y="3292217"/>
            <a:ext cx="12597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err="1">
                <a:solidFill>
                  <a:schemeClr val="accent1"/>
                </a:solidFill>
                <a:latin typeface="Lato Black" panose="020F0A02020204030203" pitchFamily="34" charset="0"/>
              </a:rPr>
              <a:t>Problème</a:t>
            </a:r>
            <a:r>
              <a:rPr lang="en-US" sz="8000" dirty="0">
                <a:solidFill>
                  <a:schemeClr val="accent1"/>
                </a:solidFill>
                <a:latin typeface="Lato Black" panose="020F0A02020204030203" pitchFamily="34" charset="0"/>
              </a:rPr>
              <a:t> NP-</a:t>
            </a:r>
            <a:r>
              <a:rPr lang="en-US" sz="8000" dirty="0" err="1">
                <a:solidFill>
                  <a:schemeClr val="accent1"/>
                </a:solidFill>
                <a:latin typeface="Lato Black" panose="020F0A02020204030203" pitchFamily="34" charset="0"/>
              </a:rPr>
              <a:t>Complet</a:t>
            </a:r>
            <a:endParaRPr lang="en-US" sz="800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E8609-924F-4DB7-9CF4-123D696C446A}"/>
              </a:ext>
            </a:extLst>
          </p:cNvPr>
          <p:cNvSpPr txBox="1"/>
          <p:nvPr/>
        </p:nvSpPr>
        <p:spPr>
          <a:xfrm>
            <a:off x="1558627" y="5571919"/>
            <a:ext cx="21827045" cy="3677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4000" dirty="0"/>
              <a:t>Enumérer toutes les solutions pour trouver la bonne est irréaliste, il faut donc ruser !</a:t>
            </a:r>
          </a:p>
          <a:p>
            <a:pPr>
              <a:lnSpc>
                <a:spcPct val="150000"/>
              </a:lnSpc>
            </a:pPr>
            <a:endParaRPr lang="fr-FR" sz="4000" dirty="0"/>
          </a:p>
          <a:p>
            <a:pPr>
              <a:lnSpc>
                <a:spcPct val="150000"/>
              </a:lnSpc>
            </a:pPr>
            <a:r>
              <a:rPr lang="fr-FR" sz="4000" dirty="0"/>
              <a:t>On parle d’</a:t>
            </a:r>
            <a: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heuristique</a:t>
            </a:r>
            <a:r>
              <a:rPr lang="fr-FR" sz="4000" dirty="0"/>
              <a:t> : une méthode de calcul qui fourni rapidement une solution réalisable, pas nécessairement optimale ou exacte.</a:t>
            </a:r>
          </a:p>
        </p:txBody>
      </p:sp>
    </p:spTree>
    <p:extLst>
      <p:ext uri="{BB962C8B-B14F-4D97-AF65-F5344CB8AC3E}">
        <p14:creationId xmlns:p14="http://schemas.microsoft.com/office/powerpoint/2010/main" val="252900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2E54F8-CFA6-498B-88FC-8BA6DA038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94876" y="12552733"/>
            <a:ext cx="187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9A15C1F-0F4E-4243-AC81-D36EC58B277A}" type="slidenum">
              <a:rPr lang="en-US" sz="1600" spc="600">
                <a:solidFill>
                  <a:schemeClr val="bg1">
                    <a:lumMod val="50000"/>
                  </a:schemeClr>
                </a:solidFill>
                <a:latin typeface="+mj-lt"/>
              </a:rPr>
              <a:pPr algn="ctr"/>
              <a:t>4</a:t>
            </a:fld>
            <a:endParaRPr lang="en-US" sz="1600" spc="60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06" name="TextBox 2205">
            <a:extLst>
              <a:ext uri="{FF2B5EF4-FFF2-40B4-BE49-F238E27FC236}">
                <a16:creationId xmlns:a16="http://schemas.microsoft.com/office/drawing/2014/main" id="{C419FDFE-A895-434D-AB85-FB429FC09319}"/>
              </a:ext>
            </a:extLst>
          </p:cNvPr>
          <p:cNvSpPr txBox="1"/>
          <p:nvPr/>
        </p:nvSpPr>
        <p:spPr>
          <a:xfrm>
            <a:off x="2478249" y="746107"/>
            <a:ext cx="19411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solidFill>
                  <a:schemeClr val="accent2"/>
                </a:solidFill>
                <a:latin typeface="+mj-lt"/>
              </a:rPr>
              <a:t>Optimisation</a:t>
            </a:r>
            <a:endParaRPr lang="en-US" sz="96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5A89AC-72C0-415D-9BB3-1AB042BCC2D2}"/>
              </a:ext>
            </a:extLst>
          </p:cNvPr>
          <p:cNvCxnSpPr>
            <a:cxnSpLocks/>
          </p:cNvCxnSpPr>
          <p:nvPr/>
        </p:nvCxnSpPr>
        <p:spPr>
          <a:xfrm>
            <a:off x="12192000" y="13280571"/>
            <a:ext cx="0" cy="435429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3BFE0A-D959-41B5-9B37-248CF7929911}"/>
              </a:ext>
            </a:extLst>
          </p:cNvPr>
          <p:cNvSpPr txBox="1"/>
          <p:nvPr/>
        </p:nvSpPr>
        <p:spPr>
          <a:xfrm>
            <a:off x="1575880" y="3292217"/>
            <a:ext cx="12597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1"/>
                </a:solidFill>
                <a:latin typeface="Lato Black" panose="020F0A02020204030203" pitchFamily="34" charset="0"/>
              </a:rPr>
              <a:t>Le </a:t>
            </a:r>
            <a:r>
              <a:rPr lang="en-US" sz="8000" dirty="0" err="1">
                <a:solidFill>
                  <a:schemeClr val="accent1"/>
                </a:solidFill>
                <a:latin typeface="Lato Black" panose="020F0A02020204030203" pitchFamily="34" charset="0"/>
              </a:rPr>
              <a:t>problème</a:t>
            </a:r>
            <a:endParaRPr lang="en-US" sz="800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E8609-924F-4DB7-9CF4-123D696C446A}"/>
              </a:ext>
            </a:extLst>
          </p:cNvPr>
          <p:cNvSpPr txBox="1"/>
          <p:nvPr/>
        </p:nvSpPr>
        <p:spPr>
          <a:xfrm>
            <a:off x="1558627" y="4847301"/>
            <a:ext cx="21827045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4000" dirty="0"/>
              <a:t>Vous devez organiser une conférence qui se tiendra à Londres (LHR) du 28 juillet au 3 août 2010</a:t>
            </a:r>
          </a:p>
          <a:p>
            <a:pPr>
              <a:defRPr/>
            </a:pPr>
            <a:r>
              <a:rPr lang="fr-FR" sz="4000" dirty="0"/>
              <a:t>Les 9 participants viennent respectivement de:</a:t>
            </a:r>
          </a:p>
          <a:p>
            <a:pPr marL="571500" indent="-571500">
              <a:buFontTx/>
              <a:buChar char="-"/>
              <a:defRPr/>
            </a:pPr>
            <a:r>
              <a:rPr lang="fr-FR" sz="4000" dirty="0"/>
              <a:t>Berlin (BER)</a:t>
            </a:r>
          </a:p>
          <a:p>
            <a:pPr marL="571500" indent="-571500">
              <a:buFontTx/>
              <a:buChar char="-"/>
              <a:defRPr/>
            </a:pPr>
            <a:r>
              <a:rPr lang="fr-FR" sz="4000" dirty="0"/>
              <a:t>Paris (CDG)</a:t>
            </a:r>
          </a:p>
          <a:p>
            <a:pPr marL="571500" indent="-571500">
              <a:buFontTx/>
              <a:buChar char="-"/>
              <a:defRPr/>
            </a:pPr>
            <a:r>
              <a:rPr lang="fr-FR" sz="4000" dirty="0"/>
              <a:t>Marseille (MRS)</a:t>
            </a:r>
          </a:p>
          <a:p>
            <a:pPr marL="571500" indent="-571500">
              <a:buFontTx/>
              <a:buChar char="-"/>
              <a:defRPr/>
            </a:pPr>
            <a:r>
              <a:rPr lang="fr-FR" sz="4000" dirty="0"/>
              <a:t>Lyon (LYS)</a:t>
            </a:r>
          </a:p>
          <a:p>
            <a:pPr marL="571500" indent="-571500">
              <a:buFontTx/>
              <a:buChar char="-"/>
              <a:defRPr/>
            </a:pPr>
            <a:r>
              <a:rPr lang="fr-FR" sz="4000" dirty="0"/>
              <a:t>Manchester (MAN)</a:t>
            </a:r>
          </a:p>
          <a:p>
            <a:pPr marL="571500" indent="-571500">
              <a:buFontTx/>
              <a:buChar char="-"/>
              <a:defRPr/>
            </a:pPr>
            <a:r>
              <a:rPr lang="fr-FR" sz="4000" dirty="0"/>
              <a:t>Bilbao (BIO)</a:t>
            </a:r>
          </a:p>
          <a:p>
            <a:pPr marL="571500" indent="-571500">
              <a:buFontTx/>
              <a:buChar char="-"/>
              <a:defRPr/>
            </a:pPr>
            <a:r>
              <a:rPr lang="fr-FR" sz="4000" dirty="0"/>
              <a:t>New York (JFK)</a:t>
            </a:r>
          </a:p>
          <a:p>
            <a:pPr marL="571500" indent="-571500">
              <a:buFontTx/>
              <a:buChar char="-"/>
              <a:defRPr/>
            </a:pPr>
            <a:r>
              <a:rPr lang="fr-FR" sz="4000" dirty="0"/>
              <a:t>Tunis (TUN)</a:t>
            </a:r>
          </a:p>
          <a:p>
            <a:pPr marL="571500" indent="-571500">
              <a:buFontTx/>
              <a:buChar char="-"/>
              <a:defRPr/>
            </a:pPr>
            <a:r>
              <a:rPr lang="fr-FR" sz="4000" dirty="0"/>
              <a:t>Milan (MXP)</a:t>
            </a:r>
          </a:p>
        </p:txBody>
      </p:sp>
    </p:spTree>
    <p:extLst>
      <p:ext uri="{BB962C8B-B14F-4D97-AF65-F5344CB8AC3E}">
        <p14:creationId xmlns:p14="http://schemas.microsoft.com/office/powerpoint/2010/main" val="111598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2E54F8-CFA6-498B-88FC-8BA6DA038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94876" y="12552733"/>
            <a:ext cx="187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9A15C1F-0F4E-4243-AC81-D36EC58B277A}" type="slidenum">
              <a:rPr lang="en-US" sz="1600" spc="600">
                <a:solidFill>
                  <a:schemeClr val="bg1">
                    <a:lumMod val="50000"/>
                  </a:schemeClr>
                </a:solidFill>
                <a:latin typeface="+mj-lt"/>
              </a:rPr>
              <a:pPr algn="ctr"/>
              <a:t>5</a:t>
            </a:fld>
            <a:endParaRPr lang="en-US" sz="1600" spc="60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06" name="TextBox 2205">
            <a:extLst>
              <a:ext uri="{FF2B5EF4-FFF2-40B4-BE49-F238E27FC236}">
                <a16:creationId xmlns:a16="http://schemas.microsoft.com/office/drawing/2014/main" id="{C419FDFE-A895-434D-AB85-FB429FC09319}"/>
              </a:ext>
            </a:extLst>
          </p:cNvPr>
          <p:cNvSpPr txBox="1"/>
          <p:nvPr/>
        </p:nvSpPr>
        <p:spPr>
          <a:xfrm>
            <a:off x="2478249" y="746107"/>
            <a:ext cx="19411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solidFill>
                  <a:schemeClr val="accent2"/>
                </a:solidFill>
                <a:latin typeface="+mj-lt"/>
              </a:rPr>
              <a:t>Optimisation</a:t>
            </a:r>
            <a:endParaRPr lang="en-US" sz="96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5A89AC-72C0-415D-9BB3-1AB042BCC2D2}"/>
              </a:ext>
            </a:extLst>
          </p:cNvPr>
          <p:cNvCxnSpPr>
            <a:cxnSpLocks/>
          </p:cNvCxnSpPr>
          <p:nvPr/>
        </p:nvCxnSpPr>
        <p:spPr>
          <a:xfrm>
            <a:off x="12192000" y="13280571"/>
            <a:ext cx="0" cy="435429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3BFE0A-D959-41B5-9B37-248CF7929911}"/>
              </a:ext>
            </a:extLst>
          </p:cNvPr>
          <p:cNvSpPr txBox="1"/>
          <p:nvPr/>
        </p:nvSpPr>
        <p:spPr>
          <a:xfrm>
            <a:off x="1575880" y="3292217"/>
            <a:ext cx="12597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1"/>
                </a:solidFill>
                <a:latin typeface="Lato Black" panose="020F0A02020204030203" pitchFamily="34" charset="0"/>
              </a:rPr>
              <a:t>Le </a:t>
            </a:r>
            <a:r>
              <a:rPr lang="en-US" sz="8000" dirty="0" err="1">
                <a:solidFill>
                  <a:schemeClr val="accent1"/>
                </a:solidFill>
                <a:latin typeface="Lato Black" panose="020F0A02020204030203" pitchFamily="34" charset="0"/>
              </a:rPr>
              <a:t>problème</a:t>
            </a:r>
            <a:endParaRPr lang="en-US" sz="800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E8609-924F-4DB7-9CF4-123D696C446A}"/>
              </a:ext>
            </a:extLst>
          </p:cNvPr>
          <p:cNvSpPr txBox="1"/>
          <p:nvPr/>
        </p:nvSpPr>
        <p:spPr>
          <a:xfrm>
            <a:off x="1558627" y="4847301"/>
            <a:ext cx="2182704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sz="4000" dirty="0"/>
              <a:t>Se déroule du 27 juillet à 18h00 au 3 août à 14h00</a:t>
            </a:r>
          </a:p>
          <a:p>
            <a:r>
              <a:rPr lang="fr-FR" altLang="fr-FR" sz="4000" dirty="0"/>
              <a:t>Tout le monde doit être présent à ces heures</a:t>
            </a:r>
          </a:p>
          <a:p>
            <a:r>
              <a:rPr lang="fr-FR" altLang="fr-FR" sz="4000" dirty="0"/>
              <a:t>Se tient à 50 kilomètres de Londres</a:t>
            </a:r>
          </a:p>
          <a:p>
            <a:r>
              <a:rPr lang="fr-FR" altLang="fr-FR" sz="4000" dirty="0"/>
              <a:t>Le trajet prend une heure aller, une heure retour</a:t>
            </a:r>
          </a:p>
          <a:p>
            <a:r>
              <a:rPr lang="fr-FR" altLang="fr-FR" sz="4000" dirty="0"/>
              <a:t>Un mini bus prend tout le monde à l’aller et au retour</a:t>
            </a:r>
          </a:p>
          <a:p>
            <a:r>
              <a:rPr lang="fr-FR" altLang="fr-FR" sz="4000" dirty="0"/>
              <a:t>Les coûts sont de :</a:t>
            </a:r>
          </a:p>
          <a:p>
            <a:pPr marL="1485900" lvl="2" indent="-571500">
              <a:buFontTx/>
              <a:buChar char="-"/>
            </a:pPr>
            <a:r>
              <a:rPr lang="fr-FR" altLang="fr-FR" sz="4000" dirty="0"/>
              <a:t>1 € par kilomètre</a:t>
            </a:r>
          </a:p>
          <a:p>
            <a:pPr marL="1485900" lvl="2" indent="-571500">
              <a:buFontTx/>
              <a:buChar char="-"/>
            </a:pPr>
            <a:r>
              <a:rPr lang="fr-FR" altLang="fr-FR" sz="4000" dirty="0"/>
              <a:t>150 € si le véhicule est rendu avant 18h00</a:t>
            </a:r>
          </a:p>
          <a:p>
            <a:pPr marL="1485900" lvl="2" indent="-571500">
              <a:buFontTx/>
              <a:buChar char="-"/>
            </a:pPr>
            <a:r>
              <a:rPr lang="fr-FR" altLang="fr-FR" sz="4000" dirty="0"/>
              <a:t>après 18h00, une pénalité de 100 € est appliquée.</a:t>
            </a:r>
          </a:p>
          <a:p>
            <a:r>
              <a:rPr lang="fr-FR" altLang="fr-FR" sz="4000" dirty="0"/>
              <a:t>Le loueur est à l’aéroport</a:t>
            </a:r>
          </a:p>
        </p:txBody>
      </p:sp>
    </p:spTree>
    <p:extLst>
      <p:ext uri="{BB962C8B-B14F-4D97-AF65-F5344CB8AC3E}">
        <p14:creationId xmlns:p14="http://schemas.microsoft.com/office/powerpoint/2010/main" val="380531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2E54F8-CFA6-498B-88FC-8BA6DA038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94876" y="12552733"/>
            <a:ext cx="187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9A15C1F-0F4E-4243-AC81-D36EC58B277A}" type="slidenum">
              <a:rPr lang="en-US" sz="1600" spc="600">
                <a:solidFill>
                  <a:schemeClr val="bg1">
                    <a:lumMod val="50000"/>
                  </a:schemeClr>
                </a:solidFill>
                <a:latin typeface="+mj-lt"/>
              </a:rPr>
              <a:pPr algn="ctr"/>
              <a:t>6</a:t>
            </a:fld>
            <a:endParaRPr lang="en-US" sz="1600" spc="60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06" name="TextBox 2205">
            <a:extLst>
              <a:ext uri="{FF2B5EF4-FFF2-40B4-BE49-F238E27FC236}">
                <a16:creationId xmlns:a16="http://schemas.microsoft.com/office/drawing/2014/main" id="{C419FDFE-A895-434D-AB85-FB429FC09319}"/>
              </a:ext>
            </a:extLst>
          </p:cNvPr>
          <p:cNvSpPr txBox="1"/>
          <p:nvPr/>
        </p:nvSpPr>
        <p:spPr>
          <a:xfrm>
            <a:off x="2478249" y="746107"/>
            <a:ext cx="19411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solidFill>
                  <a:schemeClr val="accent2"/>
                </a:solidFill>
                <a:latin typeface="+mj-lt"/>
              </a:rPr>
              <a:t>Optimisation</a:t>
            </a:r>
            <a:endParaRPr lang="en-US" sz="96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5A89AC-72C0-415D-9BB3-1AB042BCC2D2}"/>
              </a:ext>
            </a:extLst>
          </p:cNvPr>
          <p:cNvCxnSpPr>
            <a:cxnSpLocks/>
          </p:cNvCxnSpPr>
          <p:nvPr/>
        </p:nvCxnSpPr>
        <p:spPr>
          <a:xfrm>
            <a:off x="12192000" y="13280571"/>
            <a:ext cx="0" cy="435429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3BFE0A-D959-41B5-9B37-248CF7929911}"/>
              </a:ext>
            </a:extLst>
          </p:cNvPr>
          <p:cNvSpPr txBox="1"/>
          <p:nvPr/>
        </p:nvSpPr>
        <p:spPr>
          <a:xfrm>
            <a:off x="1575880" y="3292217"/>
            <a:ext cx="12597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1"/>
                </a:solidFill>
                <a:latin typeface="Lato Black" panose="020F0A02020204030203" pitchFamily="34" charset="0"/>
              </a:rPr>
              <a:t>Le </a:t>
            </a:r>
            <a:r>
              <a:rPr lang="en-US" sz="8000" dirty="0" err="1">
                <a:solidFill>
                  <a:schemeClr val="accent1"/>
                </a:solidFill>
                <a:latin typeface="Lato Black" panose="020F0A02020204030203" pitchFamily="34" charset="0"/>
              </a:rPr>
              <a:t>problème</a:t>
            </a:r>
            <a:endParaRPr lang="en-US" sz="800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E8609-924F-4DB7-9CF4-123D696C446A}"/>
              </a:ext>
            </a:extLst>
          </p:cNvPr>
          <p:cNvSpPr txBox="1"/>
          <p:nvPr/>
        </p:nvSpPr>
        <p:spPr>
          <a:xfrm>
            <a:off x="1558627" y="4847301"/>
            <a:ext cx="2182704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sz="4000" dirty="0"/>
              <a:t>Trouver les meilleurs vols (allers et retours) afin que:</a:t>
            </a:r>
          </a:p>
          <a:p>
            <a:r>
              <a:rPr lang="fr-FR" altLang="fr-FR" sz="4000" dirty="0"/>
              <a:t>Cela vous coûte le moins possible</a:t>
            </a:r>
          </a:p>
          <a:p>
            <a:r>
              <a:rPr lang="fr-FR" altLang="fr-FR" sz="4000" dirty="0"/>
              <a:t>Les gens voyagent le moins de temps possible</a:t>
            </a:r>
          </a:p>
          <a:p>
            <a:r>
              <a:rPr lang="fr-FR" altLang="fr-FR" sz="4000" dirty="0"/>
              <a:t>Le temps d’attente d’une personne soit le plus petit possible</a:t>
            </a:r>
          </a:p>
          <a:p>
            <a:r>
              <a:rPr lang="fr-FR" altLang="fr-FR" sz="4000" dirty="0"/>
              <a:t>Une personne qui a beaucoup attendu à l’aller ne doit pas attendre beaucoup au retour</a:t>
            </a:r>
          </a:p>
        </p:txBody>
      </p:sp>
    </p:spTree>
    <p:extLst>
      <p:ext uri="{BB962C8B-B14F-4D97-AF65-F5344CB8AC3E}">
        <p14:creationId xmlns:p14="http://schemas.microsoft.com/office/powerpoint/2010/main" val="55168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2E54F8-CFA6-498B-88FC-8BA6DA038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94876" y="12552733"/>
            <a:ext cx="187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9A15C1F-0F4E-4243-AC81-D36EC58B277A}" type="slidenum">
              <a:rPr lang="en-US" sz="1600" spc="600">
                <a:solidFill>
                  <a:schemeClr val="bg1">
                    <a:lumMod val="50000"/>
                  </a:schemeClr>
                </a:solidFill>
                <a:latin typeface="+mj-lt"/>
              </a:rPr>
              <a:pPr algn="ctr"/>
              <a:t>7</a:t>
            </a:fld>
            <a:endParaRPr lang="en-US" sz="1600" spc="60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06" name="TextBox 2205">
            <a:extLst>
              <a:ext uri="{FF2B5EF4-FFF2-40B4-BE49-F238E27FC236}">
                <a16:creationId xmlns:a16="http://schemas.microsoft.com/office/drawing/2014/main" id="{C419FDFE-A895-434D-AB85-FB429FC09319}"/>
              </a:ext>
            </a:extLst>
          </p:cNvPr>
          <p:cNvSpPr txBox="1"/>
          <p:nvPr/>
        </p:nvSpPr>
        <p:spPr>
          <a:xfrm>
            <a:off x="2478249" y="746107"/>
            <a:ext cx="19411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solidFill>
                  <a:schemeClr val="accent2"/>
                </a:solidFill>
                <a:latin typeface="+mj-lt"/>
              </a:rPr>
              <a:t>Optimisation</a:t>
            </a:r>
            <a:endParaRPr lang="en-US" sz="96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5A89AC-72C0-415D-9BB3-1AB042BCC2D2}"/>
              </a:ext>
            </a:extLst>
          </p:cNvPr>
          <p:cNvCxnSpPr>
            <a:cxnSpLocks/>
          </p:cNvCxnSpPr>
          <p:nvPr/>
        </p:nvCxnSpPr>
        <p:spPr>
          <a:xfrm>
            <a:off x="12192000" y="13280571"/>
            <a:ext cx="0" cy="435429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3BFE0A-D959-41B5-9B37-248CF7929911}"/>
              </a:ext>
            </a:extLst>
          </p:cNvPr>
          <p:cNvSpPr txBox="1"/>
          <p:nvPr/>
        </p:nvSpPr>
        <p:spPr>
          <a:xfrm>
            <a:off x="1575880" y="3292217"/>
            <a:ext cx="12597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err="1">
                <a:solidFill>
                  <a:schemeClr val="accent1"/>
                </a:solidFill>
                <a:latin typeface="Lato Black" panose="020F0A02020204030203" pitchFamily="34" charset="0"/>
              </a:rPr>
              <a:t>Modélisation</a:t>
            </a:r>
            <a:r>
              <a:rPr lang="en-US" sz="8000" dirty="0">
                <a:solidFill>
                  <a:schemeClr val="accent1"/>
                </a:solidFill>
                <a:latin typeface="Lato Black" panose="020F0A02020204030203" pitchFamily="34" charset="0"/>
              </a:rPr>
              <a:t> du </a:t>
            </a:r>
            <a:r>
              <a:rPr lang="en-US" sz="8000" dirty="0" err="1">
                <a:solidFill>
                  <a:schemeClr val="accent1"/>
                </a:solidFill>
                <a:latin typeface="Lato Black" panose="020F0A02020204030203" pitchFamily="34" charset="0"/>
              </a:rPr>
              <a:t>problème</a:t>
            </a:r>
            <a:endParaRPr lang="en-US" sz="800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E8609-924F-4DB7-9CF4-123D696C446A}"/>
              </a:ext>
            </a:extLst>
          </p:cNvPr>
          <p:cNvSpPr txBox="1"/>
          <p:nvPr/>
        </p:nvSpPr>
        <p:spPr>
          <a:xfrm>
            <a:off x="1575880" y="4875369"/>
            <a:ext cx="21827045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sz="4000" dirty="0"/>
              <a:t>Le premier objectif pour résoudre ce problème est de le modéliser :</a:t>
            </a:r>
          </a:p>
          <a:p>
            <a:endParaRPr lang="fr-FR" altLang="fr-FR" sz="4000" dirty="0"/>
          </a:p>
          <a:p>
            <a:pPr marL="571500" indent="-571500">
              <a:buFontTx/>
              <a:buChar char="-"/>
            </a:pPr>
            <a:r>
              <a:rPr lang="fr-FR" altLang="fr-FR" sz="4000" dirty="0"/>
              <a:t>Qu’est-ce qu’une solution à ce problème ?</a:t>
            </a:r>
          </a:p>
          <a:p>
            <a:pPr marL="571500" indent="-571500">
              <a:buFontTx/>
              <a:buChar char="-"/>
            </a:pPr>
            <a:endParaRPr lang="fr-FR" altLang="fr-FR" sz="4000" dirty="0"/>
          </a:p>
          <a:p>
            <a:r>
              <a:rPr lang="fr-FR" altLang="fr-FR" sz="4000" dirty="0"/>
              <a:t>Pour l’aller, chaque voyageur à un n° d’avion</a:t>
            </a:r>
          </a:p>
          <a:p>
            <a:r>
              <a:rPr lang="fr-FR" altLang="fr-FR" sz="4000" dirty="0"/>
              <a:t>Pour le retour, chaque voyageur à un n° d’avion</a:t>
            </a:r>
          </a:p>
          <a:p>
            <a:endParaRPr lang="fr-FR" altLang="fr-FR" sz="4000" dirty="0"/>
          </a:p>
          <a:p>
            <a:r>
              <a:rPr lang="fr-FR" altLang="fr-FR" sz="4000" dirty="0"/>
              <a:t>Une solution est donc une combinaison de 18 choix (9 aller, 9 retour).</a:t>
            </a:r>
          </a:p>
          <a:p>
            <a:r>
              <a:rPr lang="fr-FR" altLang="fr-FR" sz="4000" dirty="0"/>
              <a:t>Par personne il existe de nombreux vols potentiels :</a:t>
            </a:r>
          </a:p>
          <a:p>
            <a:r>
              <a:rPr lang="fr-FR" altLang="fr-FR" sz="4000" dirty="0"/>
              <a:t>P0 : 18 vols aller, 21 vols retour</a:t>
            </a:r>
          </a:p>
          <a:p>
            <a:r>
              <a:rPr lang="fr-FR" altLang="fr-FR" sz="4000" dirty="0"/>
              <a:t>P1 : 14 vols aller, 34 vols retour…</a:t>
            </a:r>
          </a:p>
          <a:p>
            <a:endParaRPr lang="fr-FR" altLang="fr-FR" sz="4000" dirty="0"/>
          </a:p>
          <a:p>
            <a:r>
              <a:rPr lang="fr-FR" altLang="fr-FR" sz="4000" dirty="0"/>
              <a:t>le nombre de solutions possible est appelé la </a:t>
            </a:r>
            <a:r>
              <a:rPr lang="fr-FR" alt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cardinalité de l’espace des solutions</a:t>
            </a:r>
            <a:r>
              <a:rPr lang="fr-FR" altLang="fr-FR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189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2E54F8-CFA6-498B-88FC-8BA6DA038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94876" y="12552733"/>
            <a:ext cx="187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9A15C1F-0F4E-4243-AC81-D36EC58B277A}" type="slidenum">
              <a:rPr lang="en-US" sz="1600" spc="600">
                <a:solidFill>
                  <a:schemeClr val="bg1">
                    <a:lumMod val="50000"/>
                  </a:schemeClr>
                </a:solidFill>
                <a:latin typeface="+mj-lt"/>
              </a:rPr>
              <a:pPr algn="ctr"/>
              <a:t>8</a:t>
            </a:fld>
            <a:endParaRPr lang="en-US" sz="1600" spc="60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06" name="TextBox 2205">
            <a:extLst>
              <a:ext uri="{FF2B5EF4-FFF2-40B4-BE49-F238E27FC236}">
                <a16:creationId xmlns:a16="http://schemas.microsoft.com/office/drawing/2014/main" id="{C419FDFE-A895-434D-AB85-FB429FC09319}"/>
              </a:ext>
            </a:extLst>
          </p:cNvPr>
          <p:cNvSpPr txBox="1"/>
          <p:nvPr/>
        </p:nvSpPr>
        <p:spPr>
          <a:xfrm>
            <a:off x="2478249" y="746107"/>
            <a:ext cx="19411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solidFill>
                  <a:schemeClr val="accent2"/>
                </a:solidFill>
                <a:latin typeface="+mj-lt"/>
              </a:rPr>
              <a:t>Optimisation</a:t>
            </a:r>
            <a:endParaRPr lang="en-US" sz="96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5A89AC-72C0-415D-9BB3-1AB042BCC2D2}"/>
              </a:ext>
            </a:extLst>
          </p:cNvPr>
          <p:cNvCxnSpPr>
            <a:cxnSpLocks/>
          </p:cNvCxnSpPr>
          <p:nvPr/>
        </p:nvCxnSpPr>
        <p:spPr>
          <a:xfrm>
            <a:off x="12192000" y="13280571"/>
            <a:ext cx="0" cy="435429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3BFE0A-D959-41B5-9B37-248CF7929911}"/>
              </a:ext>
            </a:extLst>
          </p:cNvPr>
          <p:cNvSpPr txBox="1"/>
          <p:nvPr/>
        </p:nvSpPr>
        <p:spPr>
          <a:xfrm>
            <a:off x="1575880" y="3292217"/>
            <a:ext cx="12597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err="1">
                <a:solidFill>
                  <a:schemeClr val="accent1"/>
                </a:solidFill>
                <a:latin typeface="Lato Black" panose="020F0A02020204030203" pitchFamily="34" charset="0"/>
              </a:rPr>
              <a:t>Fonction</a:t>
            </a:r>
            <a:r>
              <a:rPr lang="en-US" sz="8000" dirty="0">
                <a:solidFill>
                  <a:schemeClr val="accent1"/>
                </a:solidFill>
                <a:latin typeface="Lato Black" panose="020F0A02020204030203" pitchFamily="34" charset="0"/>
              </a:rPr>
              <a:t> de </a:t>
            </a:r>
            <a:r>
              <a:rPr lang="en-US" sz="8000" dirty="0" err="1">
                <a:solidFill>
                  <a:schemeClr val="accent1"/>
                </a:solidFill>
                <a:latin typeface="Lato Black" panose="020F0A02020204030203" pitchFamily="34" charset="0"/>
              </a:rPr>
              <a:t>coût</a:t>
            </a:r>
            <a:endParaRPr lang="en-US" sz="800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E8609-924F-4DB7-9CF4-123D696C446A}"/>
              </a:ext>
            </a:extLst>
          </p:cNvPr>
          <p:cNvSpPr txBox="1"/>
          <p:nvPr/>
        </p:nvSpPr>
        <p:spPr>
          <a:xfrm>
            <a:off x="1575880" y="4875369"/>
            <a:ext cx="2182704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sz="4000" dirty="0"/>
              <a:t>Une fois qu’on a défini ce qu’est une solution, il nous faut une fonction de coût !</a:t>
            </a:r>
          </a:p>
          <a:p>
            <a:r>
              <a:rPr lang="fr-FR" altLang="fr-FR" sz="4000" dirty="0"/>
              <a:t>La fonction de coût sert à comparer deux solutions entre elles.</a:t>
            </a:r>
          </a:p>
          <a:p>
            <a:endParaRPr lang="fr-FR" altLang="fr-FR" sz="4000" dirty="0"/>
          </a:p>
          <a:p>
            <a:r>
              <a:rPr lang="fr-FR" altLang="fr-FR" sz="4000" dirty="0"/>
              <a:t>Pour comparer le prix, c’est simple, il suffit de sommer les prix de toutes les dépenses d’une solution.</a:t>
            </a:r>
          </a:p>
          <a:p>
            <a:r>
              <a:rPr lang="fr-FR" altLang="fr-FR" sz="4000" dirty="0"/>
              <a:t>Comment faire pour les temps d’attentes ?</a:t>
            </a:r>
          </a:p>
          <a:p>
            <a:endParaRPr lang="fr-FR" altLang="fr-FR" sz="4000" dirty="0"/>
          </a:p>
          <a:p>
            <a:r>
              <a:rPr lang="fr-FR" altLang="fr-FR" sz="4000" dirty="0"/>
              <a:t>Simple ! il suffit de convertir les temps d’attentes en prix.</a:t>
            </a:r>
          </a:p>
          <a:p>
            <a:r>
              <a:rPr lang="fr-FR" altLang="fr-FR" sz="4000" dirty="0"/>
              <a:t>On peut simplement mettre des effets de seuils : un temps d’attente inférieur à 30mn ne coutant rien, alors qu’au-delà chaque minute peut couter 10$ par exemple.</a:t>
            </a:r>
          </a:p>
        </p:txBody>
      </p:sp>
    </p:spTree>
    <p:extLst>
      <p:ext uri="{BB962C8B-B14F-4D97-AF65-F5344CB8AC3E}">
        <p14:creationId xmlns:p14="http://schemas.microsoft.com/office/powerpoint/2010/main" val="35301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2E54F8-CFA6-498B-88FC-8BA6DA038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94876" y="12552733"/>
            <a:ext cx="187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9A15C1F-0F4E-4243-AC81-D36EC58B277A}" type="slidenum">
              <a:rPr lang="en-US" sz="1600" spc="600">
                <a:solidFill>
                  <a:schemeClr val="bg1">
                    <a:lumMod val="50000"/>
                  </a:schemeClr>
                </a:solidFill>
                <a:latin typeface="+mj-lt"/>
              </a:rPr>
              <a:pPr algn="ctr"/>
              <a:t>9</a:t>
            </a:fld>
            <a:endParaRPr lang="en-US" sz="1600" spc="60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06" name="TextBox 2205">
            <a:extLst>
              <a:ext uri="{FF2B5EF4-FFF2-40B4-BE49-F238E27FC236}">
                <a16:creationId xmlns:a16="http://schemas.microsoft.com/office/drawing/2014/main" id="{C419FDFE-A895-434D-AB85-FB429FC09319}"/>
              </a:ext>
            </a:extLst>
          </p:cNvPr>
          <p:cNvSpPr txBox="1"/>
          <p:nvPr/>
        </p:nvSpPr>
        <p:spPr>
          <a:xfrm>
            <a:off x="2478249" y="746107"/>
            <a:ext cx="19411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solidFill>
                  <a:schemeClr val="accent2"/>
                </a:solidFill>
                <a:latin typeface="+mj-lt"/>
              </a:rPr>
              <a:t>Optimisation</a:t>
            </a:r>
            <a:endParaRPr lang="en-US" sz="96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5A89AC-72C0-415D-9BB3-1AB042BCC2D2}"/>
              </a:ext>
            </a:extLst>
          </p:cNvPr>
          <p:cNvCxnSpPr>
            <a:cxnSpLocks/>
          </p:cNvCxnSpPr>
          <p:nvPr/>
        </p:nvCxnSpPr>
        <p:spPr>
          <a:xfrm>
            <a:off x="12192000" y="13280571"/>
            <a:ext cx="0" cy="435429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3BFE0A-D959-41B5-9B37-248CF7929911}"/>
              </a:ext>
            </a:extLst>
          </p:cNvPr>
          <p:cNvSpPr txBox="1"/>
          <p:nvPr/>
        </p:nvSpPr>
        <p:spPr>
          <a:xfrm>
            <a:off x="1575880" y="3292217"/>
            <a:ext cx="188687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1"/>
                </a:solidFill>
                <a:latin typeface="Lato Black" panose="020F0A02020204030203" pitchFamily="34" charset="0"/>
              </a:rPr>
              <a:t>Exploration de </a:t>
            </a:r>
            <a:r>
              <a:rPr lang="en-US" sz="8000" dirty="0" err="1">
                <a:solidFill>
                  <a:schemeClr val="accent1"/>
                </a:solidFill>
                <a:latin typeface="Lato Black" panose="020F0A02020204030203" pitchFamily="34" charset="0"/>
              </a:rPr>
              <a:t>l’espace</a:t>
            </a:r>
            <a:r>
              <a:rPr lang="en-US" sz="8000" dirty="0">
                <a:solidFill>
                  <a:schemeClr val="accent1"/>
                </a:solidFill>
                <a:latin typeface="Lato Black" panose="020F0A02020204030203" pitchFamily="34" charset="0"/>
              </a:rPr>
              <a:t> des solutions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E8609-924F-4DB7-9CF4-123D696C446A}"/>
              </a:ext>
            </a:extLst>
          </p:cNvPr>
          <p:cNvSpPr txBox="1"/>
          <p:nvPr/>
        </p:nvSpPr>
        <p:spPr>
          <a:xfrm>
            <a:off x="1575880" y="4875369"/>
            <a:ext cx="2182704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sz="4000" dirty="0"/>
              <a:t>La première façon d’explorer l’espace des solutions va être aléatoire :</a:t>
            </a:r>
          </a:p>
          <a:p>
            <a:endParaRPr lang="fr-FR" altLang="fr-FR" sz="4000" dirty="0"/>
          </a:p>
          <a:p>
            <a:pPr marL="571500" indent="-571500">
              <a:buFontTx/>
              <a:buChar char="-"/>
            </a:pPr>
            <a:r>
              <a:rPr lang="fr-FR" altLang="fr-FR" sz="4000" dirty="0"/>
              <a:t>faire une fonction qui retourne n solutions parmi l’ensemble des solutions possibles.</a:t>
            </a:r>
          </a:p>
          <a:p>
            <a:endParaRPr lang="fr-FR" altLang="fr-FR" sz="4000" dirty="0"/>
          </a:p>
          <a:p>
            <a:r>
              <a:rPr lang="fr-FR" altLang="fr-FR" sz="4000" dirty="0"/>
              <a:t>Cette façon de faire servira de référence pour estimer les améliorations obtenu par des algos plus complexes</a:t>
            </a:r>
          </a:p>
          <a:p>
            <a:pPr marL="571500" indent="-571500">
              <a:buFontTx/>
              <a:buChar char="-"/>
            </a:pPr>
            <a:endParaRPr lang="fr-FR" altLang="fr-FR" sz="4000" dirty="0"/>
          </a:p>
        </p:txBody>
      </p:sp>
    </p:spTree>
    <p:extLst>
      <p:ext uri="{BB962C8B-B14F-4D97-AF65-F5344CB8AC3E}">
        <p14:creationId xmlns:p14="http://schemas.microsoft.com/office/powerpoint/2010/main" val="258356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INTECH">
      <a:dk1>
        <a:srgbClr val="4A4A49"/>
      </a:dk1>
      <a:lt1>
        <a:sysClr val="window" lastClr="FFFFFF"/>
      </a:lt1>
      <a:dk2>
        <a:srgbClr val="4A4A49"/>
      </a:dk2>
      <a:lt2>
        <a:srgbClr val="FFFAF3"/>
      </a:lt2>
      <a:accent1>
        <a:srgbClr val="4A4A49"/>
      </a:accent1>
      <a:accent2>
        <a:srgbClr val="75B758"/>
      </a:accent2>
      <a:accent3>
        <a:srgbClr val="F59400"/>
      </a:accent3>
      <a:accent4>
        <a:srgbClr val="75B758"/>
      </a:accent4>
      <a:accent5>
        <a:srgbClr val="F59400"/>
      </a:accent5>
      <a:accent6>
        <a:srgbClr val="FFE1D5"/>
      </a:accent6>
      <a:hlink>
        <a:srgbClr val="75B758"/>
      </a:hlink>
      <a:folHlink>
        <a:srgbClr val="F59400"/>
      </a:folHlink>
    </a:clrScheme>
    <a:fontScheme name="INTECH">
      <a:majorFont>
        <a:latin typeface="Roboto Medium"/>
        <a:ea typeface=""/>
        <a:cs typeface=""/>
      </a:majorFont>
      <a:minorFont>
        <a:latin typeface="Muli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8E3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bg1">
              <a:lumMod val="9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6000" smtClean="0">
            <a:latin typeface="Montserrat Black" panose="00000A00000000000000" pitchFamily="50" charset="0"/>
            <a:ea typeface="Roboto Slab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46855</TotalTime>
  <Words>1041</Words>
  <Application>Microsoft Office PowerPoint</Application>
  <PresentationFormat>Custom</PresentationFormat>
  <Paragraphs>146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Mert Özmutaf</dc:creator>
  <cp:lastModifiedBy>RENON Raphael</cp:lastModifiedBy>
  <cp:revision>717</cp:revision>
  <dcterms:created xsi:type="dcterms:W3CDTF">2019-05-08T18:17:41Z</dcterms:created>
  <dcterms:modified xsi:type="dcterms:W3CDTF">2023-06-15T07:25:23Z</dcterms:modified>
</cp:coreProperties>
</file>