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372" r:id="rId4"/>
    <p:sldId id="374" r:id="rId5"/>
    <p:sldId id="375" r:id="rId6"/>
    <p:sldId id="368" r:id="rId7"/>
    <p:sldId id="373" r:id="rId8"/>
    <p:sldId id="369" r:id="rId9"/>
    <p:sldId id="370"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12-09-2024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Smart Glass for Visually Impaired Person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43411" y="5183902"/>
            <a:ext cx="463629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Dr.R.Sabitha</a:t>
            </a:r>
            <a:endParaRPr lang="en-IN" altLang="en-US" sz="2400" b="1" dirty="0">
              <a:solidFill>
                <a:srgbClr val="FF0000"/>
              </a:solidFill>
            </a:endParaRPr>
          </a:p>
          <a:p>
            <a:pPr>
              <a:spcBef>
                <a:spcPct val="0"/>
              </a:spcBef>
              <a:buClrTx/>
              <a:buFontTx/>
              <a:buNone/>
            </a:pPr>
            <a:r>
              <a:rPr lang="en-IN" altLang="en-US" sz="2400" b="1" dirty="0">
                <a:solidFill>
                  <a:srgbClr val="FF0000"/>
                </a:solidFill>
              </a:rPr>
              <a:t>Professor of Computer Science and Engineering</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259217" y="5183902"/>
            <a:ext cx="4636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Rathi Devi J – 210701506</a:t>
            </a:r>
          </a:p>
          <a:p>
            <a:pPr>
              <a:spcBef>
                <a:spcPct val="0"/>
              </a:spcBef>
              <a:buClrTx/>
              <a:buFontTx/>
              <a:buNone/>
            </a:pPr>
            <a:r>
              <a:rPr lang="en-IN" altLang="en-US" sz="2400" b="1" dirty="0">
                <a:solidFill>
                  <a:srgbClr val="FF0000"/>
                </a:solidFill>
              </a:rPr>
              <a:t>Jegan G - 210701521</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7800112" y="4634338"/>
            <a:ext cx="3505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B21A2425C35</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AE2F-6B95-ED40-06B7-B5F72D9D64DA}"/>
              </a:ext>
            </a:extLst>
          </p:cNvPr>
          <p:cNvSpPr>
            <a:spLocks noGrp="1"/>
          </p:cNvSpPr>
          <p:nvPr>
            <p:ph type="title"/>
          </p:nvPr>
        </p:nvSpPr>
        <p:spPr/>
        <p:txBody>
          <a:bodyPr/>
          <a:lstStyle/>
          <a:p>
            <a:r>
              <a:rPr lang="en-IN" altLang="en-US" sz="3200" b="1" dirty="0">
                <a:solidFill>
                  <a:srgbClr val="FF0000"/>
                </a:solidFill>
              </a:rPr>
              <a:t>Literature Review – 8</a:t>
            </a:r>
            <a:endParaRPr lang="en-IN" sz="3200" dirty="0"/>
          </a:p>
        </p:txBody>
      </p:sp>
      <p:sp>
        <p:nvSpPr>
          <p:cNvPr id="3" name="Content Placeholder 2">
            <a:extLst>
              <a:ext uri="{FF2B5EF4-FFF2-40B4-BE49-F238E27FC236}">
                <a16:creationId xmlns:a16="http://schemas.microsoft.com/office/drawing/2014/main" id="{17AFBCD4-F382-9D29-1D5B-80A17415200D}"/>
              </a:ext>
            </a:extLst>
          </p:cNvPr>
          <p:cNvSpPr>
            <a:spLocks noGrp="1"/>
          </p:cNvSpPr>
          <p:nvPr>
            <p:ph idx="1"/>
          </p:nvPr>
        </p:nvSpPr>
        <p:spPr>
          <a:xfrm>
            <a:off x="755651" y="1752600"/>
            <a:ext cx="10668000" cy="3183294"/>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LidSonic</a:t>
            </a:r>
            <a:r>
              <a:rPr lang="en-US" sz="1600" b="1" dirty="0">
                <a:latin typeface="Times New Roman" panose="02020603050405020304" pitchFamily="18" charset="0"/>
                <a:cs typeface="Times New Roman" panose="02020603050405020304" pitchFamily="18" charset="0"/>
              </a:rPr>
              <a:t> V2.0: A LiDAR and Deep-Learning-Based Green Assistive Edge Device to Enhance Mobility for the Visually Impaired</a:t>
            </a: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Authors: </a:t>
            </a:r>
            <a:r>
              <a:rPr lang="en-IN" sz="1600" b="0" i="0" u="none" strike="noStrike" dirty="0">
                <a:solidFill>
                  <a:srgbClr val="000000"/>
                </a:solidFill>
                <a:effectLst/>
                <a:latin typeface="Arial" panose="020B0604020202020204" pitchFamily="34" charset="0"/>
              </a:rPr>
              <a:t>Sahar </a:t>
            </a:r>
            <a:r>
              <a:rPr lang="en-IN" sz="1600" b="0" i="0" u="none" strike="noStrike" dirty="0" err="1">
                <a:solidFill>
                  <a:srgbClr val="000000"/>
                </a:solidFill>
                <a:effectLst/>
                <a:latin typeface="Arial" panose="020B0604020202020204" pitchFamily="34" charset="0"/>
              </a:rPr>
              <a:t>Busaeed</a:t>
            </a:r>
            <a:r>
              <a:rPr lang="en-IN" sz="1600" dirty="0">
                <a:solidFill>
                  <a:srgbClr val="000000"/>
                </a:solidFill>
                <a:latin typeface="Arial" panose="020B0604020202020204" pitchFamily="34" charset="0"/>
              </a:rPr>
              <a:t>, </a:t>
            </a:r>
            <a:r>
              <a:rPr lang="en-IN" sz="1600" b="0" i="0" u="none" strike="noStrike" dirty="0">
                <a:solidFill>
                  <a:srgbClr val="000000"/>
                </a:solidFill>
                <a:effectLst/>
                <a:latin typeface="Arial" panose="020B0604020202020204" pitchFamily="34" charset="0"/>
              </a:rPr>
              <a:t>Iyad </a:t>
            </a:r>
            <a:r>
              <a:rPr lang="en-IN" sz="1600" b="0" i="0" u="none" strike="noStrike" dirty="0" err="1">
                <a:solidFill>
                  <a:srgbClr val="000000"/>
                </a:solidFill>
                <a:effectLst/>
                <a:latin typeface="Arial" panose="020B0604020202020204" pitchFamily="34" charset="0"/>
              </a:rPr>
              <a:t>Katib</a:t>
            </a:r>
            <a:r>
              <a:rPr lang="en-IN" sz="1600" dirty="0">
                <a:solidFill>
                  <a:srgbClr val="000000"/>
                </a:solidFill>
                <a:latin typeface="Arial" panose="020B0604020202020204" pitchFamily="34" charset="0"/>
              </a:rPr>
              <a:t>, </a:t>
            </a:r>
            <a:r>
              <a:rPr lang="en-IN" sz="1600" b="0" i="0" u="none" strike="noStrike" dirty="0" err="1">
                <a:solidFill>
                  <a:srgbClr val="000000"/>
                </a:solidFill>
                <a:effectLst/>
                <a:latin typeface="Arial" panose="020B0604020202020204" pitchFamily="34" charset="0"/>
              </a:rPr>
              <a:t>Aiiad</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000000"/>
                </a:solidFill>
                <a:effectLst/>
                <a:latin typeface="Arial" panose="020B0604020202020204" pitchFamily="34" charset="0"/>
              </a:rPr>
              <a:t>Albeshri</a:t>
            </a:r>
            <a:r>
              <a:rPr lang="en-IN" sz="1600" b="0" i="0" u="none" strike="noStrike" dirty="0">
                <a:solidFill>
                  <a:srgbClr val="000000"/>
                </a:solidFill>
                <a:effectLst/>
                <a:latin typeface="Arial" panose="020B0604020202020204" pitchFamily="34" charset="0"/>
              </a:rPr>
              <a:t>, Juan M. </a:t>
            </a:r>
            <a:r>
              <a:rPr lang="en-IN" sz="1600" b="0" i="0" u="none" strike="noStrike" dirty="0" err="1">
                <a:solidFill>
                  <a:srgbClr val="000000"/>
                </a:solidFill>
                <a:effectLst/>
                <a:latin typeface="Arial" panose="020B0604020202020204" pitchFamily="34" charset="0"/>
              </a:rPr>
              <a:t>Corchado</a:t>
            </a:r>
            <a:r>
              <a:rPr lang="en-IN" sz="1600" b="0" i="0" u="none" strike="noStrike" dirty="0">
                <a:solidFill>
                  <a:srgbClr val="000000"/>
                </a:solidFill>
                <a:effectLst/>
                <a:latin typeface="Arial" panose="020B0604020202020204" pitchFamily="34" charset="0"/>
              </a:rPr>
              <a:t>, Tan </a:t>
            </a:r>
            <a:r>
              <a:rPr lang="en-IN" sz="1600" b="0" i="0" u="none" strike="noStrike" dirty="0" err="1">
                <a:solidFill>
                  <a:srgbClr val="000000"/>
                </a:solidFill>
                <a:effectLst/>
                <a:latin typeface="Arial" panose="020B0604020202020204" pitchFamily="34" charset="0"/>
              </a:rPr>
              <a:t>Yigitcanlar</a:t>
            </a:r>
            <a:r>
              <a:rPr lang="en-IN" sz="1600" dirty="0">
                <a:solidFill>
                  <a:srgbClr val="000000"/>
                </a:solidFill>
                <a:latin typeface="Arial" panose="020B0604020202020204" pitchFamily="34" charset="0"/>
              </a:rPr>
              <a:t>, </a:t>
            </a:r>
            <a:r>
              <a:rPr lang="en-IN" sz="1600" b="0" i="0" u="none" strike="noStrike" dirty="0">
                <a:solidFill>
                  <a:srgbClr val="000000"/>
                </a:solidFill>
                <a:effectLst/>
                <a:latin typeface="Arial" panose="020B0604020202020204" pitchFamily="34" charset="0"/>
              </a:rPr>
              <a:t>Rashid Mehmood</a:t>
            </a: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paper "</a:t>
            </a:r>
            <a:r>
              <a:rPr lang="en-US" sz="1600" dirty="0" err="1">
                <a:latin typeface="Times New Roman" panose="02020603050405020304" pitchFamily="18" charset="0"/>
                <a:cs typeface="Times New Roman" panose="02020603050405020304" pitchFamily="18" charset="0"/>
              </a:rPr>
              <a:t>LidSonic</a:t>
            </a:r>
            <a:r>
              <a:rPr lang="en-US" sz="1600" dirty="0">
                <a:latin typeface="Times New Roman" panose="02020603050405020304" pitchFamily="18" charset="0"/>
                <a:cs typeface="Times New Roman" panose="02020603050405020304" pitchFamily="18" charset="0"/>
              </a:rPr>
              <a:t> V2.0: A LiDAR and Deep-Learning-Based Green Assistive Edge Device to Enhance Mobility for the Visually Impaired" introduces </a:t>
            </a:r>
            <a:r>
              <a:rPr lang="en-US" sz="1600" dirty="0" err="1">
                <a:latin typeface="Times New Roman" panose="02020603050405020304" pitchFamily="18" charset="0"/>
                <a:cs typeface="Times New Roman" panose="02020603050405020304" pitchFamily="18" charset="0"/>
              </a:rPr>
              <a:t>LidSonic</a:t>
            </a:r>
            <a:r>
              <a:rPr lang="en-US" sz="1600" dirty="0">
                <a:latin typeface="Times New Roman" panose="02020603050405020304" pitchFamily="18" charset="0"/>
                <a:cs typeface="Times New Roman" panose="02020603050405020304" pitchFamily="18" charset="0"/>
              </a:rPr>
              <a:t> V2.0, an affordable and energy-efficient assistive technology designed to improve mobility for visually impaired individuals. The device uses LiDAR, ultrasonic sensors, and deep learning algorithms to detect and classify obstacles, helping users navigate their surroundings. Integrated with smart glasses and a smartphone app via Bluetooth, </a:t>
            </a:r>
            <a:r>
              <a:rPr lang="en-US" sz="1600" dirty="0" err="1">
                <a:latin typeface="Times New Roman" panose="02020603050405020304" pitchFamily="18" charset="0"/>
                <a:cs typeface="Times New Roman" panose="02020603050405020304" pitchFamily="18" charset="0"/>
              </a:rPr>
              <a:t>LidSonic</a:t>
            </a:r>
            <a:r>
              <a:rPr lang="en-US" sz="1600" dirty="0">
                <a:latin typeface="Times New Roman" panose="02020603050405020304" pitchFamily="18" charset="0"/>
                <a:cs typeface="Times New Roman" panose="02020603050405020304" pitchFamily="18" charset="0"/>
              </a:rPr>
              <a:t> V2.0 provides immediate feedback through a buzzer and spoken feedback via the app. Built using off-the-shelf components for under USD 80, the device offers enhanced accuracy (96%) and reduced energy consumption compared to its predecessor, </a:t>
            </a:r>
            <a:r>
              <a:rPr lang="en-US" sz="1600" dirty="0" err="1">
                <a:latin typeface="Times New Roman" panose="02020603050405020304" pitchFamily="18" charset="0"/>
                <a:cs typeface="Times New Roman" panose="02020603050405020304" pitchFamily="18" charset="0"/>
              </a:rPr>
              <a:t>LidSonic</a:t>
            </a:r>
            <a:r>
              <a:rPr lang="en-US" sz="1600" dirty="0">
                <a:latin typeface="Times New Roman" panose="02020603050405020304" pitchFamily="18" charset="0"/>
                <a:cs typeface="Times New Roman" panose="02020603050405020304" pitchFamily="18" charset="0"/>
              </a:rPr>
              <a:t> V1.0.</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7DBF78F-5E03-1D47-EFEA-E506B5D7F44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D3551E15-9776-A5F3-014C-27AF53DFC09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A8E7C20-B5C7-7C70-C927-785C42AB706E}"/>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sp>
        <p:nvSpPr>
          <p:cNvPr id="8" name="TextBox 7">
            <a:extLst>
              <a:ext uri="{FF2B5EF4-FFF2-40B4-BE49-F238E27FC236}">
                <a16:creationId xmlns:a16="http://schemas.microsoft.com/office/drawing/2014/main" id="{67F2307D-A93B-A417-67EB-0A22859CE707}"/>
              </a:ext>
            </a:extLst>
          </p:cNvPr>
          <p:cNvSpPr txBox="1"/>
          <p:nvPr/>
        </p:nvSpPr>
        <p:spPr>
          <a:xfrm>
            <a:off x="766233" y="4694998"/>
            <a:ext cx="4240677" cy="1323439"/>
          </a:xfrm>
          <a:prstGeom prst="rect">
            <a:avLst/>
          </a:prstGeom>
          <a:noFill/>
        </p:spPr>
        <p:txBody>
          <a:bodyPr wrap="square" rtlCol="0">
            <a:spAutoFit/>
          </a:bodyPr>
          <a:lstStyle/>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Affordable, energy-</a:t>
            </a:r>
            <a:r>
              <a:rPr lang="en-US" sz="1600" dirty="0" err="1">
                <a:latin typeface="Times New Roman" panose="02020603050405020304" pitchFamily="18" charset="0"/>
                <a:cs typeface="Times New Roman" panose="02020603050405020304" pitchFamily="18" charset="0"/>
              </a:rPr>
              <a:t>efficient,accurate</a:t>
            </a:r>
            <a:r>
              <a:rPr lang="en-US" sz="1600" dirty="0">
                <a:latin typeface="Times New Roman" panose="02020603050405020304" pitchFamily="18" charset="0"/>
                <a:cs typeface="Times New Roman" panose="02020603050405020304" pitchFamily="18" charset="0"/>
              </a:rPr>
              <a:t>, versatile, and allows hands-free operation.</a:t>
            </a:r>
            <a:br>
              <a:rPr lang="en-US" sz="1600" dirty="0">
                <a:latin typeface="Times New Roman" panose="02020603050405020304" pitchFamily="18" charset="0"/>
                <a:cs typeface="Times New Roman" panose="02020603050405020304" pitchFamily="18" charset="0"/>
              </a:rPr>
            </a:br>
            <a:endParaRPr lang="en-IN" sz="1600" dirty="0"/>
          </a:p>
        </p:txBody>
      </p:sp>
      <p:sp>
        <p:nvSpPr>
          <p:cNvPr id="9" name="TextBox 8">
            <a:extLst>
              <a:ext uri="{FF2B5EF4-FFF2-40B4-BE49-F238E27FC236}">
                <a16:creationId xmlns:a16="http://schemas.microsoft.com/office/drawing/2014/main" id="{FDC21A9A-D7C5-E594-ECC2-382BEACA06AC}"/>
              </a:ext>
            </a:extLst>
          </p:cNvPr>
          <p:cNvSpPr txBox="1"/>
          <p:nvPr/>
        </p:nvSpPr>
        <p:spPr>
          <a:xfrm>
            <a:off x="5934269" y="4694998"/>
            <a:ext cx="5066523" cy="1323439"/>
          </a:xfrm>
          <a:prstGeom prst="rect">
            <a:avLst/>
          </a:prstGeom>
          <a:noFill/>
        </p:spPr>
        <p:txBody>
          <a:bodyPr wrap="square" rtlCol="0">
            <a:spAutoFit/>
          </a:bodyPr>
          <a:lstStyle/>
          <a:p>
            <a:pPr algn="just"/>
            <a:endParaRPr lang="en-US" sz="1600" b="1" dirty="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Limited to obstacle detection, dependent on smartphone integration, and may require user training.</a:t>
            </a:r>
          </a:p>
          <a:p>
            <a:pPr algn="just"/>
            <a:endParaRPr lang="en-IN" sz="1600" dirty="0"/>
          </a:p>
        </p:txBody>
      </p:sp>
    </p:spTree>
    <p:extLst>
      <p:ext uri="{BB962C8B-B14F-4D97-AF65-F5344CB8AC3E}">
        <p14:creationId xmlns:p14="http://schemas.microsoft.com/office/powerpoint/2010/main" val="2852239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F476-D504-52DB-510E-FA044C436C89}"/>
              </a:ext>
            </a:extLst>
          </p:cNvPr>
          <p:cNvSpPr>
            <a:spLocks noGrp="1"/>
          </p:cNvSpPr>
          <p:nvPr>
            <p:ph type="title"/>
          </p:nvPr>
        </p:nvSpPr>
        <p:spPr/>
        <p:txBody>
          <a:bodyPr/>
          <a:lstStyle/>
          <a:p>
            <a:r>
              <a:rPr lang="en-IN" altLang="en-US" sz="3200" b="1" dirty="0">
                <a:solidFill>
                  <a:srgbClr val="FF0000"/>
                </a:solidFill>
              </a:rPr>
              <a:t>Literature Review – 9</a:t>
            </a:r>
            <a:endParaRPr lang="en-IN" sz="3200" dirty="0"/>
          </a:p>
        </p:txBody>
      </p:sp>
      <p:sp>
        <p:nvSpPr>
          <p:cNvPr id="3" name="Content Placeholder 2">
            <a:extLst>
              <a:ext uri="{FF2B5EF4-FFF2-40B4-BE49-F238E27FC236}">
                <a16:creationId xmlns:a16="http://schemas.microsoft.com/office/drawing/2014/main" id="{537AF90F-0AD7-5221-8AFB-99FB0C60B0F4}"/>
              </a:ext>
            </a:extLst>
          </p:cNvPr>
          <p:cNvSpPr>
            <a:spLocks noGrp="1"/>
          </p:cNvSpPr>
          <p:nvPr>
            <p:ph idx="1"/>
          </p:nvPr>
        </p:nvSpPr>
        <p:spPr>
          <a:xfrm>
            <a:off x="755651" y="1752600"/>
            <a:ext cx="10678582" cy="4183343"/>
          </a:xfrm>
        </p:spPr>
        <p:txBody>
          <a:bodyPr/>
          <a:lstStyle/>
          <a:p>
            <a:pPr marL="0" indent="0" algn="jus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Automatic Fire Detection and Notification System Based on Improved    YOLOv4 for the Blind and Visually Impaired</a:t>
            </a:r>
          </a:p>
          <a:p>
            <a:pPr marL="0" indent="0" algn="just">
              <a:buNone/>
            </a:pP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Authors: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Mukhriddin</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Mukhiddinov</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Akmalbek</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Bobomirzaevich</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Abdusalomov</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Jinsoo</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Cho</a:t>
            </a:r>
          </a:p>
          <a:p>
            <a:pPr marL="0" indent="0" algn="just">
              <a:buNone/>
            </a:pPr>
            <a:endParaRPr lang="en-US" sz="16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paper "Automatic Fire Detection and Notification System Based on Improved YOLOv4 for the Blind and Visually Impaired" introduces a smart glasses-based fire detection system aimed at enhancing safety for blind and visually impaired individuals. The system captures images with a camera and processes them using an improved YOLOv4 deep learning model on an AI server to detect fires in real-time. Upon detecting a fire, the system provides auditory notifications, helping users identify and respond to hazardous situations. The paper addresses the limitations of traditional fire detection systems, such as false alarms and sensor issues, and emphasizes the advantages of a vision-based approach that offers improved accuracy and spatial awareness in various indoor environments.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b="1"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BD411EB-92B8-8BD4-2E2A-7278D6BB130C}"/>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779EAAB-9E15-293D-F15A-1226DAD2CAE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6C2E099-BEDC-850A-860E-4FEB98A401F2}"/>
              </a:ext>
            </a:extLst>
          </p:cNvPr>
          <p:cNvSpPr>
            <a:spLocks noGrp="1"/>
          </p:cNvSpPr>
          <p:nvPr>
            <p:ph type="sldNum" sz="quarter" idx="12"/>
          </p:nvPr>
        </p:nvSpPr>
        <p:spPr/>
        <p:txBody>
          <a:bodyPr/>
          <a:lstStyle/>
          <a:p>
            <a:pPr>
              <a:defRPr/>
            </a:pPr>
            <a:fld id="{BDC2143B-610F-499C-A392-DFFBE135A7B2}" type="slidenum">
              <a:rPr lang="en-US" altLang="en-US" smtClean="0"/>
              <a:pPr>
                <a:defRPr/>
              </a:pPr>
              <a:t>11</a:t>
            </a:fld>
            <a:endParaRPr lang="en-US" altLang="en-US"/>
          </a:p>
        </p:txBody>
      </p:sp>
      <p:sp>
        <p:nvSpPr>
          <p:cNvPr id="7" name="TextBox 6">
            <a:extLst>
              <a:ext uri="{FF2B5EF4-FFF2-40B4-BE49-F238E27FC236}">
                <a16:creationId xmlns:a16="http://schemas.microsoft.com/office/drawing/2014/main" id="{3B4B674D-E2F2-ABF9-82DB-77F3AD10A887}"/>
              </a:ext>
            </a:extLst>
          </p:cNvPr>
          <p:cNvSpPr txBox="1"/>
          <p:nvPr/>
        </p:nvSpPr>
        <p:spPr>
          <a:xfrm>
            <a:off x="812800" y="4612505"/>
            <a:ext cx="3889829" cy="1323439"/>
          </a:xfrm>
          <a:prstGeom prst="rect">
            <a:avLst/>
          </a:prstGeom>
          <a:noFill/>
        </p:spPr>
        <p:txBody>
          <a:bodyPr wrap="square" rtlCol="0">
            <a:spAutoFit/>
          </a:bodyPr>
          <a:lstStyle/>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Real-time fire detection with high accuracy, object mapping, and scalable adaptability.  </a:t>
            </a:r>
          </a:p>
          <a:p>
            <a:pPr algn="just"/>
            <a:endParaRPr lang="en-IN" sz="1600" dirty="0"/>
          </a:p>
        </p:txBody>
      </p:sp>
      <p:sp>
        <p:nvSpPr>
          <p:cNvPr id="9" name="TextBox 8">
            <a:extLst>
              <a:ext uri="{FF2B5EF4-FFF2-40B4-BE49-F238E27FC236}">
                <a16:creationId xmlns:a16="http://schemas.microsoft.com/office/drawing/2014/main" id="{5BD267B6-12D2-D9F1-453D-B18BD90B9BDF}"/>
              </a:ext>
            </a:extLst>
          </p:cNvPr>
          <p:cNvSpPr txBox="1"/>
          <p:nvPr/>
        </p:nvSpPr>
        <p:spPr>
          <a:xfrm>
            <a:off x="6923315" y="4612504"/>
            <a:ext cx="4161453" cy="1323439"/>
          </a:xfrm>
          <a:prstGeom prst="rect">
            <a:avLst/>
          </a:prstGeom>
          <a:noFill/>
        </p:spPr>
        <p:txBody>
          <a:bodyPr wrap="square" rtlCol="0">
            <a:spAutoFit/>
          </a:bodyPr>
          <a:lstStyle/>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Dependent on AI server, complex setup, limited to indoor use, and potential for false alarms.</a:t>
            </a:r>
            <a:endParaRPr lang="en-IN" sz="1600" dirty="0">
              <a:latin typeface="Times New Roman" panose="02020603050405020304" pitchFamily="18" charset="0"/>
              <a:cs typeface="Times New Roman" panose="02020603050405020304" pitchFamily="18" charset="0"/>
            </a:endParaRPr>
          </a:p>
          <a:p>
            <a:pPr algn="just"/>
            <a:endParaRPr lang="en-IN" sz="1600" dirty="0"/>
          </a:p>
        </p:txBody>
      </p:sp>
    </p:spTree>
    <p:extLst>
      <p:ext uri="{BB962C8B-B14F-4D97-AF65-F5344CB8AC3E}">
        <p14:creationId xmlns:p14="http://schemas.microsoft.com/office/powerpoint/2010/main" val="992478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D546-3AEE-12E3-87A7-1B811FFD1CC7}"/>
              </a:ext>
            </a:extLst>
          </p:cNvPr>
          <p:cNvSpPr>
            <a:spLocks noGrp="1"/>
          </p:cNvSpPr>
          <p:nvPr>
            <p:ph type="title"/>
          </p:nvPr>
        </p:nvSpPr>
        <p:spPr/>
        <p:txBody>
          <a:bodyPr/>
          <a:lstStyle/>
          <a:p>
            <a:r>
              <a:rPr lang="en-IN" altLang="en-US" sz="3200" b="1" dirty="0">
                <a:solidFill>
                  <a:srgbClr val="FF0000"/>
                </a:solidFill>
              </a:rPr>
              <a:t>Literature Review – 10</a:t>
            </a:r>
            <a:endParaRPr lang="en-IN" sz="3200" dirty="0"/>
          </a:p>
        </p:txBody>
      </p:sp>
      <p:sp>
        <p:nvSpPr>
          <p:cNvPr id="3" name="Content Placeholder 2">
            <a:extLst>
              <a:ext uri="{FF2B5EF4-FFF2-40B4-BE49-F238E27FC236}">
                <a16:creationId xmlns:a16="http://schemas.microsoft.com/office/drawing/2014/main" id="{4EA04DA2-B1F5-2397-9446-BA630F68972A}"/>
              </a:ext>
            </a:extLst>
          </p:cNvPr>
          <p:cNvSpPr>
            <a:spLocks noGrp="1"/>
          </p:cNvSpPr>
          <p:nvPr>
            <p:ph idx="1"/>
          </p:nvPr>
        </p:nvSpPr>
        <p:spPr>
          <a:xfrm>
            <a:off x="755651" y="1752600"/>
            <a:ext cx="10668000" cy="3006012"/>
          </a:xfrm>
        </p:spPr>
        <p:txBody>
          <a:bodyPr/>
          <a:lstStyle/>
          <a:p>
            <a:pPr marL="0" indent="0" algn="just" rtl="0">
              <a:spcBef>
                <a:spcPts val="0"/>
              </a:spcBef>
              <a:spcAft>
                <a:spcPts val="0"/>
              </a:spcAft>
              <a:buNone/>
            </a:pPr>
            <a:r>
              <a:rPr lang="en-US" sz="1600" b="1" i="0" u="none" strike="noStrike" dirty="0">
                <a:solidFill>
                  <a:srgbClr val="000000"/>
                </a:solidFill>
                <a:effectLst/>
                <a:latin typeface="Arial" panose="020B0604020202020204" pitchFamily="34" charset="0"/>
              </a:rPr>
              <a:t>Automatic Object Detection Algorithm-Based Braille Image Generation System for the Recognition of Real-Life Obstacles for Visually Impaired People</a:t>
            </a:r>
          </a:p>
          <a:p>
            <a:pPr marL="0" indent="0" algn="just" rtl="0">
              <a:spcBef>
                <a:spcPts val="0"/>
              </a:spcBef>
              <a:spcAft>
                <a:spcPts val="0"/>
              </a:spcAft>
              <a:buNone/>
            </a:pPr>
            <a:endParaRPr lang="en-US" sz="1600" b="1" dirty="0">
              <a:solidFill>
                <a:srgbClr val="000000"/>
              </a:solidFill>
              <a:latin typeface="Arial" panose="020B0604020202020204" pitchFamily="34" charset="0"/>
            </a:endParaRPr>
          </a:p>
          <a:p>
            <a:pPr marL="0" indent="0" algn="just" rtl="0">
              <a:spcBef>
                <a:spcPts val="0"/>
              </a:spcBef>
              <a:spcAft>
                <a:spcPts val="0"/>
              </a:spcAft>
              <a:buNone/>
            </a:pPr>
            <a:r>
              <a:rPr lang="en-US" sz="1600" b="1" dirty="0">
                <a:solidFill>
                  <a:srgbClr val="000000"/>
                </a:solidFill>
                <a:effectLst/>
                <a:latin typeface="Arial" panose="020B0604020202020204" pitchFamily="34" charset="0"/>
              </a:rPr>
              <a:t>Authors: </a:t>
            </a:r>
            <a:r>
              <a:rPr lang="en-IN" sz="1800" b="0" i="0" u="none" strike="noStrike" dirty="0" err="1">
                <a:solidFill>
                  <a:srgbClr val="000000"/>
                </a:solidFill>
                <a:effectLst/>
                <a:latin typeface="Arial" panose="020B0604020202020204" pitchFamily="34" charset="0"/>
              </a:rPr>
              <a:t>Dayeon</a:t>
            </a:r>
            <a:r>
              <a:rPr lang="en-IN" sz="1800" b="0" i="0" u="none" strike="noStrike" dirty="0">
                <a:solidFill>
                  <a:srgbClr val="000000"/>
                </a:solidFill>
                <a:effectLst/>
                <a:latin typeface="Arial" panose="020B0604020202020204" pitchFamily="34" charset="0"/>
              </a:rPr>
              <a:t> Lee, </a:t>
            </a:r>
            <a:r>
              <a:rPr lang="en-IN" sz="1800" b="0" i="0" u="none" strike="noStrike" dirty="0" err="1">
                <a:solidFill>
                  <a:srgbClr val="000000"/>
                </a:solidFill>
                <a:effectLst/>
                <a:latin typeface="Arial" panose="020B0604020202020204" pitchFamily="34" charset="0"/>
              </a:rPr>
              <a:t>Jinsoo</a:t>
            </a:r>
            <a:r>
              <a:rPr lang="en-IN" sz="1800" b="0" i="0" u="none" strike="noStrike" dirty="0">
                <a:solidFill>
                  <a:srgbClr val="000000"/>
                </a:solidFill>
                <a:effectLst/>
                <a:latin typeface="Arial" panose="020B0604020202020204" pitchFamily="34" charset="0"/>
              </a:rPr>
              <a:t> Cho</a:t>
            </a:r>
            <a:endParaRPr lang="en-US" sz="1100" dirty="0"/>
          </a:p>
          <a:p>
            <a:pPr marL="0" indent="0" algn="just">
              <a:buNone/>
            </a:pPr>
            <a:r>
              <a:rPr lang="en-US" sz="1600" dirty="0">
                <a:latin typeface="Times New Roman" panose="02020603050405020304" pitchFamily="18" charset="0"/>
                <a:cs typeface="Times New Roman" panose="02020603050405020304" pitchFamily="18" charset="0"/>
              </a:rPr>
              <a:t>The paper titled "Automatic Object Detection Algorithm-Based Braille Image Generation System for the Recognition of Real-Life Obstacles for Visually Impaired People" presents a system that uses smart glasses and a smartphone to help visually impaired individuals navigate by recognizing obstacles. The system captures images, processes them using the YOLOv3 algorithm for object detection and </a:t>
            </a:r>
            <a:r>
              <a:rPr lang="en-US" sz="1600" dirty="0" err="1">
                <a:latin typeface="Times New Roman" panose="02020603050405020304" pitchFamily="18" charset="0"/>
                <a:cs typeface="Times New Roman" panose="02020603050405020304" pitchFamily="18" charset="0"/>
              </a:rPr>
              <a:t>GrabCut</a:t>
            </a:r>
            <a:r>
              <a:rPr lang="en-US" sz="1600" dirty="0">
                <a:latin typeface="Times New Roman" panose="02020603050405020304" pitchFamily="18" charset="0"/>
                <a:cs typeface="Times New Roman" panose="02020603050405020304" pitchFamily="18" charset="0"/>
              </a:rPr>
              <a:t> for object extraction, and converts the detected objects into braille images, which are then transmitted to a braille pad. With an object detection accuracy of over 90% and a braille image conversion time of 6.6 seconds, the system provides efficient tactile feedback to users. Visually impaired testers preferred simplified tactile graphics that emphasize object outlines, improving navigation both indoors and outdoors.</a:t>
            </a:r>
          </a:p>
          <a:p>
            <a:pPr marL="0" indent="0" algn="just" rtl="0">
              <a:spcBef>
                <a:spcPts val="0"/>
              </a:spcBef>
              <a:spcAft>
                <a:spcPts val="0"/>
              </a:spcAft>
              <a:buNone/>
            </a:pPr>
            <a:endParaRPr lang="en-IN" sz="1800" b="0" i="0" u="none" strike="noStrike" dirty="0">
              <a:solidFill>
                <a:srgbClr val="000000"/>
              </a:solidFill>
              <a:effectLst/>
              <a:latin typeface="Arial" panose="020B0604020202020204" pitchFamily="34" charset="0"/>
            </a:endParaRPr>
          </a:p>
          <a:p>
            <a:pPr marL="0" indent="0" algn="just" rtl="0">
              <a:spcBef>
                <a:spcPts val="0"/>
              </a:spcBef>
              <a:spcAft>
                <a:spcPts val="0"/>
              </a:spcAft>
              <a:buNone/>
            </a:pPr>
            <a:endParaRPr lang="en-IN" sz="1800" dirty="0">
              <a:solidFill>
                <a:srgbClr val="000000"/>
              </a:solidFill>
              <a:latin typeface="Arial" panose="020B0604020202020204" pitchFamily="34" charset="0"/>
            </a:endParaRPr>
          </a:p>
          <a:p>
            <a:pPr marL="0" indent="0" algn="just" rtl="0">
              <a:spcBef>
                <a:spcPts val="0"/>
              </a:spcBef>
              <a:spcAft>
                <a:spcPts val="0"/>
              </a:spcAft>
              <a:buNone/>
            </a:pPr>
            <a:r>
              <a:rPr lang="en-IN" sz="1800" b="0" dirty="0">
                <a:solidFill>
                  <a:srgbClr val="000000"/>
                </a:solidFill>
                <a:effectLst/>
                <a:latin typeface="Arial" panose="020B0604020202020204" pitchFamily="34" charset="0"/>
              </a:rPr>
              <a:t>	</a:t>
            </a:r>
            <a:endParaRPr lang="en-US" sz="1600" b="0" dirty="0">
              <a:effectLst/>
            </a:endParaRPr>
          </a:p>
          <a:p>
            <a:pPr marL="0" indent="0" algn="just">
              <a:buNone/>
            </a:pPr>
            <a:endParaRPr lang="en-IN" sz="1600" dirty="0"/>
          </a:p>
        </p:txBody>
      </p:sp>
      <p:sp>
        <p:nvSpPr>
          <p:cNvPr id="4" name="Date Placeholder 3">
            <a:extLst>
              <a:ext uri="{FF2B5EF4-FFF2-40B4-BE49-F238E27FC236}">
                <a16:creationId xmlns:a16="http://schemas.microsoft.com/office/drawing/2014/main" id="{5EF0999A-3FE0-691E-7263-59F666C279BF}"/>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C71FFE4B-0B1E-CABB-EE8B-D3C78112B8C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B6870B0-3E30-C516-DC7E-0443D6AC94BA}"/>
              </a:ext>
            </a:extLst>
          </p:cNvPr>
          <p:cNvSpPr>
            <a:spLocks noGrp="1"/>
          </p:cNvSpPr>
          <p:nvPr>
            <p:ph type="sldNum" sz="quarter" idx="12"/>
          </p:nvPr>
        </p:nvSpPr>
        <p:spPr/>
        <p:txBody>
          <a:bodyPr/>
          <a:lstStyle/>
          <a:p>
            <a:pPr>
              <a:defRPr/>
            </a:pPr>
            <a:fld id="{BDC2143B-610F-499C-A392-DFFBE135A7B2}" type="slidenum">
              <a:rPr lang="en-US" altLang="en-US" smtClean="0"/>
              <a:pPr>
                <a:defRPr/>
              </a:pPr>
              <a:t>12</a:t>
            </a:fld>
            <a:endParaRPr lang="en-US" altLang="en-US"/>
          </a:p>
        </p:txBody>
      </p:sp>
      <p:sp>
        <p:nvSpPr>
          <p:cNvPr id="8" name="TextBox 7">
            <a:extLst>
              <a:ext uri="{FF2B5EF4-FFF2-40B4-BE49-F238E27FC236}">
                <a16:creationId xmlns:a16="http://schemas.microsoft.com/office/drawing/2014/main" id="{2DB713A7-FEEE-6187-3706-657D057CBD3E}"/>
              </a:ext>
            </a:extLst>
          </p:cNvPr>
          <p:cNvSpPr txBox="1"/>
          <p:nvPr/>
        </p:nvSpPr>
        <p:spPr>
          <a:xfrm>
            <a:off x="812800" y="4834203"/>
            <a:ext cx="5046824"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Real-time object detection enhances safety and mobility for visually impaired users. High accuracy through advanced algorithms ensures reliable braille images. Versatile for indoor and outdoor use. </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A680590-20BE-3612-4756-3C2C94A2AEE5}"/>
              </a:ext>
            </a:extLst>
          </p:cNvPr>
          <p:cNvSpPr txBox="1"/>
          <p:nvPr/>
        </p:nvSpPr>
        <p:spPr>
          <a:xfrm>
            <a:off x="6755363" y="4834204"/>
            <a:ext cx="4623836"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Cons: </a:t>
            </a:r>
            <a:r>
              <a:rPr lang="en-US" sz="1600" dirty="0">
                <a:latin typeface="Times New Roman" panose="02020603050405020304" pitchFamily="18" charset="0"/>
                <a:cs typeface="Times New Roman" panose="02020603050405020304" pitchFamily="18" charset="0"/>
              </a:rPr>
              <a:t>Object extraction inaccuracies may affect braille conversion. Dependence on multiple devices could be cumbersome. Limited object detection scope restricts obstacle coverage.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1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BA88-9604-DDF5-FD68-74115E73A81B}"/>
              </a:ext>
            </a:extLst>
          </p:cNvPr>
          <p:cNvSpPr>
            <a:spLocks noGrp="1"/>
          </p:cNvSpPr>
          <p:nvPr>
            <p:ph type="title"/>
          </p:nvPr>
        </p:nvSpPr>
        <p:spPr/>
        <p:txBody>
          <a:bodyPr/>
          <a:lstStyle/>
          <a:p>
            <a:r>
              <a:rPr lang="en-IN" altLang="en-US" sz="4000" b="1" dirty="0">
                <a:solidFill>
                  <a:srgbClr val="FF0000"/>
                </a:solidFill>
              </a:rPr>
              <a:t>Literature Review – 11</a:t>
            </a:r>
            <a:endParaRPr lang="en-IN" dirty="0"/>
          </a:p>
        </p:txBody>
      </p:sp>
      <p:sp>
        <p:nvSpPr>
          <p:cNvPr id="3" name="Content Placeholder 2">
            <a:extLst>
              <a:ext uri="{FF2B5EF4-FFF2-40B4-BE49-F238E27FC236}">
                <a16:creationId xmlns:a16="http://schemas.microsoft.com/office/drawing/2014/main" id="{B8ADECAE-55F6-0BF0-5ACF-B4C49C6E893C}"/>
              </a:ext>
            </a:extLst>
          </p:cNvPr>
          <p:cNvSpPr>
            <a:spLocks noGrp="1"/>
          </p:cNvSpPr>
          <p:nvPr>
            <p:ph idx="1"/>
          </p:nvPr>
        </p:nvSpPr>
        <p:spPr>
          <a:xfrm>
            <a:off x="755651" y="1752600"/>
            <a:ext cx="10668000" cy="4218992"/>
          </a:xfrm>
        </p:spPr>
        <p:txBody>
          <a:bodyPr/>
          <a:lstStyle/>
          <a:p>
            <a:pPr marL="0" indent="0" algn="jus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Smart Glass Using IoT and Machine Learning Technologies to aid the blind, dumb and deaf</a:t>
            </a:r>
          </a:p>
          <a:p>
            <a:pPr marL="0" indent="0" algn="just">
              <a:buNone/>
            </a:pP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Authors: </a:t>
            </a:r>
            <a:r>
              <a:rPr lang="en-US" sz="1600" dirty="0">
                <a:solidFill>
                  <a:srgbClr val="000000"/>
                </a:solidFill>
                <a:latin typeface="Times New Roman" panose="02020603050405020304" pitchFamily="18" charset="0"/>
                <a:cs typeface="Times New Roman" panose="02020603050405020304" pitchFamily="18" charset="0"/>
              </a:rPr>
              <a:t>Siddhant Salvi, Sudipta </a:t>
            </a:r>
            <a:r>
              <a:rPr lang="en-US" sz="1600" dirty="0" err="1">
                <a:solidFill>
                  <a:srgbClr val="000000"/>
                </a:solidFill>
                <a:latin typeface="Times New Roman" panose="02020603050405020304" pitchFamily="18" charset="0"/>
                <a:cs typeface="Times New Roman" panose="02020603050405020304" pitchFamily="18" charset="0"/>
              </a:rPr>
              <a:t>Pahar</a:t>
            </a:r>
            <a:r>
              <a:rPr lang="en-US" sz="1600" dirty="0">
                <a:solidFill>
                  <a:srgbClr val="000000"/>
                </a:solidFill>
                <a:latin typeface="Times New Roman" panose="02020603050405020304" pitchFamily="18" charset="0"/>
                <a:cs typeface="Times New Roman" panose="02020603050405020304" pitchFamily="18" charset="0"/>
              </a:rPr>
              <a:t>, Yuvraj </a:t>
            </a:r>
            <a:r>
              <a:rPr lang="en-US" sz="1600" dirty="0" err="1">
                <a:solidFill>
                  <a:srgbClr val="000000"/>
                </a:solidFill>
                <a:latin typeface="Times New Roman" panose="02020603050405020304" pitchFamily="18" charset="0"/>
                <a:cs typeface="Times New Roman" panose="02020603050405020304" pitchFamily="18" charset="0"/>
              </a:rPr>
              <a:t>Kadale</a:t>
            </a:r>
            <a:endParaRPr lang="en-US" sz="1600" dirty="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16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project proposes a smart glass designed to assist individuals with visual, hearing, or speech impairments by integrating IoT and machine learning technologies. For the visually impaired, it uses cameras, proximity sensors, and the YOLO object detection algorithm to identify obstacles and convert them into speech for navigation. For the deaf, the device captures speech using a microphone and converts it into text displayed on a heads-up display (HUD). For the mute, hand gestures are recognized through cameras and translated into text or speech for communication.</a:t>
            </a:r>
            <a:r>
              <a:rPr lang="en-US" sz="1050" dirty="0"/>
              <a:t> </a:t>
            </a:r>
            <a:r>
              <a:rPr lang="en-US" sz="1600" dirty="0">
                <a:latin typeface="Times New Roman" panose="02020603050405020304" pitchFamily="18" charset="0"/>
                <a:cs typeface="Times New Roman" panose="02020603050405020304" pitchFamily="18" charset="0"/>
              </a:rPr>
              <a:t>This comprehensive solution leverages machine learning, real-time object detection, and speech recognition to enhance daily life for differently-abled individuals.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9FA7821-5DDD-B75D-B906-8E8244312C8C}"/>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F5F3EFF-C625-29F3-D79B-EB3559085DD5}"/>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83EF751-D2ED-FD87-A078-A1D5CC8360D2}"/>
              </a:ext>
            </a:extLst>
          </p:cNvPr>
          <p:cNvSpPr>
            <a:spLocks noGrp="1"/>
          </p:cNvSpPr>
          <p:nvPr>
            <p:ph type="sldNum" sz="quarter" idx="12"/>
          </p:nvPr>
        </p:nvSpPr>
        <p:spPr/>
        <p:txBody>
          <a:bodyPr/>
          <a:lstStyle/>
          <a:p>
            <a:pPr>
              <a:defRPr/>
            </a:pPr>
            <a:fld id="{BDC2143B-610F-499C-A392-DFFBE135A7B2}" type="slidenum">
              <a:rPr lang="en-US" altLang="en-US" smtClean="0"/>
              <a:pPr>
                <a:defRPr/>
              </a:pPr>
              <a:t>13</a:t>
            </a:fld>
            <a:endParaRPr lang="en-US" altLang="en-US"/>
          </a:p>
        </p:txBody>
      </p:sp>
      <p:sp>
        <p:nvSpPr>
          <p:cNvPr id="7" name="TextBox 6">
            <a:extLst>
              <a:ext uri="{FF2B5EF4-FFF2-40B4-BE49-F238E27FC236}">
                <a16:creationId xmlns:a16="http://schemas.microsoft.com/office/drawing/2014/main" id="{549148BB-DC89-9B85-9ECA-64151C39D45B}"/>
              </a:ext>
            </a:extLst>
          </p:cNvPr>
          <p:cNvSpPr txBox="1"/>
          <p:nvPr/>
        </p:nvSpPr>
        <p:spPr>
          <a:xfrm>
            <a:off x="755651" y="4682477"/>
            <a:ext cx="5001337"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 </a:t>
            </a:r>
            <a:r>
              <a:rPr lang="en-US" sz="1600" dirty="0">
                <a:latin typeface="Times New Roman" panose="02020603050405020304" pitchFamily="18" charset="0"/>
                <a:cs typeface="Times New Roman" panose="02020603050405020304" pitchFamily="18" charset="0"/>
              </a:rPr>
              <a:t>Holistic and versatile solution, affordable with cost-effective components, real-time processing with IoT and machine learning, user-friendly with intuitive interfaces, and scalable for future customizations.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C4C09F9-35C0-1EEA-F770-29EF468402E1}"/>
              </a:ext>
            </a:extLst>
          </p:cNvPr>
          <p:cNvSpPr txBox="1"/>
          <p:nvPr/>
        </p:nvSpPr>
        <p:spPr>
          <a:xfrm>
            <a:off x="6521969" y="4682477"/>
            <a:ext cx="5001337"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 </a:t>
            </a:r>
            <a:r>
              <a:rPr lang="en-US" sz="1600" dirty="0">
                <a:latin typeface="Times New Roman" panose="02020603050405020304" pitchFamily="18" charset="0"/>
                <a:cs typeface="Times New Roman" panose="02020603050405020304" pitchFamily="18" charset="0"/>
              </a:rPr>
              <a:t>Processing delays with multiple streams, limited proximity sensor range, complex hardware setup, and dependence on reliable internet connectivity for real-time API processing.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33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02BFF-24BD-35A0-E384-97428AD74CD1}"/>
              </a:ext>
            </a:extLst>
          </p:cNvPr>
          <p:cNvSpPr>
            <a:spLocks noGrp="1"/>
          </p:cNvSpPr>
          <p:nvPr>
            <p:ph type="title"/>
          </p:nvPr>
        </p:nvSpPr>
        <p:spPr/>
        <p:txBody>
          <a:bodyPr/>
          <a:lstStyle/>
          <a:p>
            <a:r>
              <a:rPr lang="en-IN" altLang="en-US" sz="3600" b="1" dirty="0">
                <a:solidFill>
                  <a:srgbClr val="FF0000"/>
                </a:solidFill>
              </a:rPr>
              <a:t>Literature Review – 12</a:t>
            </a:r>
            <a:endParaRPr lang="en-IN" dirty="0"/>
          </a:p>
        </p:txBody>
      </p:sp>
      <p:sp>
        <p:nvSpPr>
          <p:cNvPr id="3" name="Content Placeholder 2">
            <a:extLst>
              <a:ext uri="{FF2B5EF4-FFF2-40B4-BE49-F238E27FC236}">
                <a16:creationId xmlns:a16="http://schemas.microsoft.com/office/drawing/2014/main" id="{0AFA9D5D-B500-280A-34F4-2F565A378919}"/>
              </a:ext>
            </a:extLst>
          </p:cNvPr>
          <p:cNvSpPr>
            <a:spLocks noGrp="1"/>
          </p:cNvSpPr>
          <p:nvPr>
            <p:ph idx="1"/>
          </p:nvPr>
        </p:nvSpPr>
        <p:spPr>
          <a:xfrm>
            <a:off x="755651" y="1752600"/>
            <a:ext cx="10668000" cy="2623457"/>
          </a:xfrm>
        </p:spPr>
        <p:txBody>
          <a:bodyPr/>
          <a:lstStyle/>
          <a:p>
            <a:pPr marL="0" indent="0" algn="just" rtl="0">
              <a:spcBef>
                <a:spcPts val="1200"/>
              </a:spcBef>
              <a:spcAft>
                <a:spcPts val="1200"/>
              </a:spcAft>
              <a:buNone/>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Smart Glass for Blind People </a:t>
            </a:r>
            <a:endParaRPr lang="en-IN" sz="1600" b="0" dirty="0">
              <a:effectLst/>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Authors: Ankita </a:t>
            </a:r>
            <a:r>
              <a:rPr lang="en-IN" sz="1600" b="1" dirty="0" err="1">
                <a:latin typeface="Times New Roman" panose="02020603050405020304" pitchFamily="18" charset="0"/>
                <a:cs typeface="Times New Roman" panose="02020603050405020304" pitchFamily="18" charset="0"/>
              </a:rPr>
              <a:t>Bhuniya</a:t>
            </a: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Sumanta</a:t>
            </a: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Laha</a:t>
            </a:r>
            <a:r>
              <a:rPr lang="en-IN" sz="1600" b="1" dirty="0">
                <a:latin typeface="Times New Roman" panose="02020603050405020304" pitchFamily="18" charset="0"/>
                <a:cs typeface="Times New Roman" panose="02020603050405020304" pitchFamily="18" charset="0"/>
              </a:rPr>
              <a:t>, Deb Kumar </a:t>
            </a:r>
            <a:r>
              <a:rPr lang="en-IN" sz="1600" b="1" dirty="0" err="1">
                <a:latin typeface="Times New Roman" panose="02020603050405020304" pitchFamily="18" charset="0"/>
                <a:cs typeface="Times New Roman" panose="02020603050405020304" pitchFamily="18" charset="0"/>
              </a:rPr>
              <a:t>Maity</a:t>
            </a:r>
            <a:r>
              <a:rPr lang="en-IN" sz="1600" b="1" dirty="0">
                <a:latin typeface="Times New Roman" panose="02020603050405020304" pitchFamily="18" charset="0"/>
                <a:cs typeface="Times New Roman" panose="02020603050405020304" pitchFamily="18" charset="0"/>
              </a:rPr>
              <a:t>, Abhishek Sarkar, </a:t>
            </a:r>
            <a:r>
              <a:rPr lang="en-IN" sz="1600" b="1" dirty="0" err="1">
                <a:latin typeface="Times New Roman" panose="02020603050405020304" pitchFamily="18" charset="0"/>
                <a:cs typeface="Times New Roman" panose="02020603050405020304" pitchFamily="18" charset="0"/>
              </a:rPr>
              <a:t>Suvanjan</a:t>
            </a:r>
            <a:r>
              <a:rPr lang="en-IN" sz="1600" b="1" dirty="0">
                <a:latin typeface="Times New Roman" panose="02020603050405020304" pitchFamily="18" charset="0"/>
                <a:cs typeface="Times New Roman" panose="02020603050405020304" pitchFamily="18" charset="0"/>
              </a:rPr>
              <a:t> Bhattacharyya</a:t>
            </a:r>
          </a:p>
          <a:p>
            <a:pPr marL="0" indent="0" algn="just">
              <a:buNone/>
            </a:pPr>
            <a:r>
              <a:rPr lang="en-US" sz="1600" dirty="0">
                <a:latin typeface="Times New Roman" panose="02020603050405020304" pitchFamily="18" charset="0"/>
                <a:cs typeface="Times New Roman" panose="02020603050405020304" pitchFamily="18" charset="0"/>
              </a:rPr>
              <a:t>The paper presents a smart </a:t>
            </a:r>
          </a:p>
          <a:p>
            <a:pPr marL="0" indent="0" algn="just">
              <a:buNone/>
            </a:pPr>
            <a:r>
              <a:rPr lang="en-US" sz="1600" dirty="0">
                <a:latin typeface="Times New Roman" panose="02020603050405020304" pitchFamily="18" charset="0"/>
                <a:cs typeface="Times New Roman" panose="02020603050405020304" pitchFamily="18" charset="0"/>
              </a:rPr>
              <a:t>glass system designed to assist blind and visually impaired individuals in navigating their surroundings. It uses ultrasonic sensors placed on glasses and a knee cap to detect obstacles in all directions, including ground-level hazards, with a range of 5-6 meters. The system, controlled by an Arduino microcontroller, provides real-time audio feedback through an Interactive Voice Response (IVR) system, guiding users around obstacles. Prioritizing ground-level hazards first, the solution is affordable, portable, and user-friendly, aimed at enhancing independent mobility for visually impaired users.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89BFDEB-B5D8-83BF-CCA8-472B2EE3DC0C}"/>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AF609F00-A434-6A31-3A46-67DBFBB45114}"/>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A66F1EA-FC85-7295-E343-951D9556D61C}"/>
              </a:ext>
            </a:extLst>
          </p:cNvPr>
          <p:cNvSpPr>
            <a:spLocks noGrp="1"/>
          </p:cNvSpPr>
          <p:nvPr>
            <p:ph type="sldNum" sz="quarter" idx="12"/>
          </p:nvPr>
        </p:nvSpPr>
        <p:spPr/>
        <p:txBody>
          <a:bodyPr/>
          <a:lstStyle/>
          <a:p>
            <a:pPr>
              <a:defRPr/>
            </a:pPr>
            <a:fld id="{BDC2143B-610F-499C-A392-DFFBE135A7B2}" type="slidenum">
              <a:rPr lang="en-US" altLang="en-US" smtClean="0"/>
              <a:pPr>
                <a:defRPr/>
              </a:pPr>
              <a:t>14</a:t>
            </a:fld>
            <a:endParaRPr lang="en-US" altLang="en-US"/>
          </a:p>
        </p:txBody>
      </p:sp>
      <p:sp>
        <p:nvSpPr>
          <p:cNvPr id="7" name="TextBox 6">
            <a:extLst>
              <a:ext uri="{FF2B5EF4-FFF2-40B4-BE49-F238E27FC236}">
                <a16:creationId xmlns:a16="http://schemas.microsoft.com/office/drawing/2014/main" id="{85AB0F79-3831-E97E-39BC-467751238D4B}"/>
              </a:ext>
            </a:extLst>
          </p:cNvPr>
          <p:cNvSpPr txBox="1"/>
          <p:nvPr/>
        </p:nvSpPr>
        <p:spPr>
          <a:xfrm>
            <a:off x="812800" y="4607831"/>
            <a:ext cx="4496318" cy="83099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 </a:t>
            </a:r>
            <a:r>
              <a:rPr lang="en-US" sz="1600" dirty="0">
                <a:latin typeface="Times New Roman" panose="02020603050405020304" pitchFamily="18" charset="0"/>
                <a:cs typeface="Times New Roman" panose="02020603050405020304" pitchFamily="18" charset="0"/>
              </a:rPr>
              <a:t>Cost-effective, comprehensive obstacle detection in five directions, multilingual support, user-friendly design, and customizable features.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D2B920A-0324-6565-CEE3-17C6768B7F7B}"/>
              </a:ext>
            </a:extLst>
          </p:cNvPr>
          <p:cNvSpPr txBox="1"/>
          <p:nvPr/>
        </p:nvSpPr>
        <p:spPr>
          <a:xfrm>
            <a:off x="7044612" y="4607830"/>
            <a:ext cx="4334588" cy="107721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Limited sensor range, potential inaccuracies in ground-level detection, processing delays in fast-paced environments, and the need for more extensive field testing.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233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7EE0-9126-009A-380B-9D916A1213C1}"/>
              </a:ext>
            </a:extLst>
          </p:cNvPr>
          <p:cNvSpPr>
            <a:spLocks noGrp="1"/>
          </p:cNvSpPr>
          <p:nvPr>
            <p:ph type="title"/>
          </p:nvPr>
        </p:nvSpPr>
        <p:spPr/>
        <p:txBody>
          <a:bodyPr/>
          <a:lstStyle/>
          <a:p>
            <a:r>
              <a:rPr lang="en-IN" altLang="en-US" sz="4000" b="1" dirty="0">
                <a:solidFill>
                  <a:srgbClr val="FF0000"/>
                </a:solidFill>
              </a:rPr>
              <a:t>Literature Review – 13</a:t>
            </a:r>
            <a:endParaRPr lang="en-IN" dirty="0"/>
          </a:p>
        </p:txBody>
      </p:sp>
      <p:sp>
        <p:nvSpPr>
          <p:cNvPr id="3" name="Content Placeholder 2">
            <a:extLst>
              <a:ext uri="{FF2B5EF4-FFF2-40B4-BE49-F238E27FC236}">
                <a16:creationId xmlns:a16="http://schemas.microsoft.com/office/drawing/2014/main" id="{512A0C7B-7ED7-ECEC-2D3A-A7E47232C00D}"/>
              </a:ext>
            </a:extLst>
          </p:cNvPr>
          <p:cNvSpPr>
            <a:spLocks noGrp="1"/>
          </p:cNvSpPr>
          <p:nvPr>
            <p:ph idx="1"/>
          </p:nvPr>
        </p:nvSpPr>
        <p:spPr>
          <a:xfrm>
            <a:off x="755651" y="1752600"/>
            <a:ext cx="10668000" cy="2660780"/>
          </a:xfrm>
        </p:spPr>
        <p:txBody>
          <a:bodyPr/>
          <a:lstStyle/>
          <a:p>
            <a:pPr marL="0" indent="0" algn="just" rtl="0">
              <a:spcBef>
                <a:spcPts val="1200"/>
              </a:spcBef>
              <a:spcAft>
                <a:spcPts val="1200"/>
              </a:spcAf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A Google Glass Based Real-Time Scene Analysis for the Visually Impaired</a:t>
            </a:r>
          </a:p>
          <a:p>
            <a:pPr marL="0" indent="0" algn="just">
              <a:buNone/>
            </a:pPr>
            <a:r>
              <a:rPr lang="en-IN" sz="1600" b="1" dirty="0">
                <a:latin typeface="Times New Roman" panose="02020603050405020304" pitchFamily="18" charset="0"/>
                <a:cs typeface="Times New Roman" panose="02020603050405020304" pitchFamily="18" charset="0"/>
              </a:rPr>
              <a:t>Authors: </a:t>
            </a:r>
            <a:r>
              <a:rPr lang="en-IN" sz="1600" dirty="0">
                <a:latin typeface="Times New Roman" panose="02020603050405020304" pitchFamily="18" charset="0"/>
                <a:cs typeface="Times New Roman" panose="02020603050405020304" pitchFamily="18" charset="0"/>
              </a:rPr>
              <a:t>Swaroop </a:t>
            </a:r>
            <a:r>
              <a:rPr lang="en-IN" sz="1600" dirty="0" err="1">
                <a:latin typeface="Times New Roman" panose="02020603050405020304" pitchFamily="18" charset="0"/>
                <a:cs typeface="Times New Roman" panose="02020603050405020304" pitchFamily="18" charset="0"/>
              </a:rPr>
              <a:t>Ranganath</a:t>
            </a:r>
            <a:r>
              <a:rPr lang="en-IN" sz="1600" dirty="0">
                <a:latin typeface="Times New Roman" panose="02020603050405020304" pitchFamily="18" charset="0"/>
                <a:cs typeface="Times New Roman" panose="02020603050405020304" pitchFamily="18" charset="0"/>
              </a:rPr>
              <a:t>, Ashwin, </a:t>
            </a:r>
            <a:r>
              <a:rPr lang="en-IN" sz="1600" dirty="0" err="1">
                <a:latin typeface="Times New Roman" panose="02020603050405020304" pitchFamily="18" charset="0"/>
                <a:cs typeface="Times New Roman" panose="02020603050405020304" pitchFamily="18" charset="0"/>
              </a:rPr>
              <a:t>Guddeti</a:t>
            </a:r>
            <a:r>
              <a:rPr lang="en-IN" sz="1600" dirty="0">
                <a:latin typeface="Times New Roman" panose="02020603050405020304" pitchFamily="18" charset="0"/>
                <a:cs typeface="Times New Roman" panose="02020603050405020304" pitchFamily="18" charset="0"/>
              </a:rPr>
              <a:t> Ram Mohana Reddy</a:t>
            </a:r>
          </a:p>
          <a:p>
            <a:pPr marL="0" indent="0" algn="just">
              <a:buNone/>
            </a:pPr>
            <a:r>
              <a:rPr lang="en-IN" sz="1600" dirty="0">
                <a:latin typeface="Times New Roman" panose="02020603050405020304" pitchFamily="18" charset="0"/>
                <a:cs typeface="Times New Roman" panose="02020603050405020304" pitchFamily="18" charset="0"/>
              </a:rPr>
              <a:t> </a:t>
            </a:r>
          </a:p>
          <a:p>
            <a:pPr marL="0" indent="0" algn="just">
              <a:buNone/>
            </a:pPr>
            <a:r>
              <a:rPr lang="en-US" sz="1600" dirty="0">
                <a:latin typeface="Times New Roman" panose="02020603050405020304" pitchFamily="18" charset="0"/>
                <a:cs typeface="Times New Roman" panose="02020603050405020304" pitchFamily="18" charset="0"/>
              </a:rPr>
              <a:t>The paper presents a Google Glass-based real-time scene analysis system designed to assist visually impaired individuals in navigating their surroundings. Using Google Glass's camera, bone-conduction speakers, and Microsoft's Azure Custom Vision API, the system captures images, processes them via cloud computing, and provides audio descriptions of the scene. A smartphone app facilitates communication between Google Glass and the API, while a custom dataset enhances object recognition for Indian environments. The system delivers real-time feedback with a response time of less than one second, offering a lightweight, portable, and user-friendly solution for independent mobility.</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17F7BAA-9BF5-F27F-7653-AA8B722C776A}"/>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318A9F38-E2CB-803B-1E42-39CF9357450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6E90FAF-3BA8-471A-F849-6FFD2A8F8D06}"/>
              </a:ext>
            </a:extLst>
          </p:cNvPr>
          <p:cNvSpPr>
            <a:spLocks noGrp="1"/>
          </p:cNvSpPr>
          <p:nvPr>
            <p:ph type="sldNum" sz="quarter" idx="12"/>
          </p:nvPr>
        </p:nvSpPr>
        <p:spPr/>
        <p:txBody>
          <a:bodyPr/>
          <a:lstStyle/>
          <a:p>
            <a:pPr>
              <a:defRPr/>
            </a:pPr>
            <a:fld id="{BDC2143B-610F-499C-A392-DFFBE135A7B2}" type="slidenum">
              <a:rPr lang="en-US" altLang="en-US" smtClean="0"/>
              <a:pPr>
                <a:defRPr/>
              </a:pPr>
              <a:t>15</a:t>
            </a:fld>
            <a:endParaRPr lang="en-US" altLang="en-US"/>
          </a:p>
        </p:txBody>
      </p:sp>
      <p:sp>
        <p:nvSpPr>
          <p:cNvPr id="9" name="TextBox 8">
            <a:extLst>
              <a:ext uri="{FF2B5EF4-FFF2-40B4-BE49-F238E27FC236}">
                <a16:creationId xmlns:a16="http://schemas.microsoft.com/office/drawing/2014/main" id="{14486673-3904-9930-9AFD-96421784C8E9}"/>
              </a:ext>
            </a:extLst>
          </p:cNvPr>
          <p:cNvSpPr txBox="1"/>
          <p:nvPr/>
        </p:nvSpPr>
        <p:spPr>
          <a:xfrm>
            <a:off x="766233" y="4753371"/>
            <a:ext cx="5598496"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 </a:t>
            </a:r>
            <a:r>
              <a:rPr lang="en-US" sz="1600" dirty="0">
                <a:latin typeface="Times New Roman" panose="02020603050405020304" pitchFamily="18" charset="0"/>
                <a:cs typeface="Times New Roman" panose="02020603050405020304" pitchFamily="18" charset="0"/>
              </a:rPr>
              <a:t>Portability: Google Glass is lightweight and comfortable for prolonged use; Real-Time Processing: Provides feedback in less than 1 second; Hands-Free Interaction: Simple voice commands make it user-friendly; </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C912039-6378-FB6A-9416-816CCA7D8BE3}"/>
              </a:ext>
            </a:extLst>
          </p:cNvPr>
          <p:cNvSpPr txBox="1"/>
          <p:nvPr/>
        </p:nvSpPr>
        <p:spPr>
          <a:xfrm>
            <a:off x="6652727" y="4753371"/>
            <a:ext cx="4781505"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 </a:t>
            </a:r>
            <a:r>
              <a:rPr lang="en-US" sz="1600" dirty="0">
                <a:latin typeface="Times New Roman" panose="02020603050405020304" pitchFamily="18" charset="0"/>
                <a:cs typeface="Times New Roman" panose="02020603050405020304" pitchFamily="18" charset="0"/>
              </a:rPr>
              <a:t>Dependence on Internet: Requires stable connectivity for cloud processing; Battery Life: Limited to around 4 hours of use; Cost: Google Glass may be unaffordable for many users;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349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CDF6-AF57-239D-95D7-9073A2AA40DC}"/>
              </a:ext>
            </a:extLst>
          </p:cNvPr>
          <p:cNvSpPr>
            <a:spLocks noGrp="1"/>
          </p:cNvSpPr>
          <p:nvPr>
            <p:ph type="title"/>
          </p:nvPr>
        </p:nvSpPr>
        <p:spPr/>
        <p:txBody>
          <a:bodyPr/>
          <a:lstStyle/>
          <a:p>
            <a:r>
              <a:rPr lang="en-IN" altLang="en-US" sz="3600" b="1" dirty="0">
                <a:solidFill>
                  <a:srgbClr val="FF0000"/>
                </a:solidFill>
              </a:rPr>
              <a:t>Literature Review – 14</a:t>
            </a:r>
            <a:endParaRPr lang="en-IN" dirty="0"/>
          </a:p>
        </p:txBody>
      </p:sp>
      <p:sp>
        <p:nvSpPr>
          <p:cNvPr id="3" name="Content Placeholder 2">
            <a:extLst>
              <a:ext uri="{FF2B5EF4-FFF2-40B4-BE49-F238E27FC236}">
                <a16:creationId xmlns:a16="http://schemas.microsoft.com/office/drawing/2014/main" id="{EC6DF5B1-66ED-A44F-E69E-929EFD4FDE0C}"/>
              </a:ext>
            </a:extLst>
          </p:cNvPr>
          <p:cNvSpPr>
            <a:spLocks noGrp="1"/>
          </p:cNvSpPr>
          <p:nvPr>
            <p:ph idx="1"/>
          </p:nvPr>
        </p:nvSpPr>
        <p:spPr>
          <a:xfrm>
            <a:off x="755651" y="1752600"/>
            <a:ext cx="10668000" cy="2716763"/>
          </a:xfrm>
        </p:spPr>
        <p:txBody>
          <a:bodyPr/>
          <a:lstStyle/>
          <a:p>
            <a:pPr marL="0" indent="0" algn="jus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 Design and Implementation of an Intelligent Assistive System for Visually Impaired People for Aerial Obstacle Avoidance and Fall Detection</a:t>
            </a: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Authors: </a:t>
            </a:r>
            <a:r>
              <a:rPr lang="en-US" sz="1600" dirty="0">
                <a:solidFill>
                  <a:srgbClr val="000000"/>
                </a:solidFill>
                <a:latin typeface="Times New Roman" panose="02020603050405020304" pitchFamily="18" charset="0"/>
                <a:cs typeface="Times New Roman" panose="02020603050405020304" pitchFamily="18" charset="0"/>
              </a:rPr>
              <a:t>Wan-Jung Chang, Liang-Bi Chen, Ming-Che Chen, Jian –Ping Su, Cheng-You Sie </a:t>
            </a:r>
          </a:p>
          <a:p>
            <a:pPr marL="0" indent="0" algn="just">
              <a:buNone/>
            </a:pPr>
            <a:endParaRPr lang="en-US" sz="16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paper titled "Design and Implementation of an Intelligent Assistive System for Visually Impaired People for Aerial Obstacle Avoidance and Fall Detection" presents a smart system designed to improve the mobility and safety of visually impaired individuals. It combines wearable smart glasses, an intelligent walking stick, a mobile app (V-Protector), and a cloud-based platform to detect aerial obstacles and falls. The smart glasses use an infrared sensor to detect obstacles like tree branches, while the walking stick provides haptic feedback and detects falls with motion sensors. Upon fall detection, the system sends emergency alerts with GPS location to caregivers, achieving a 98.3% fall detection accuracy.</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5012DD-A005-8C94-1724-F641A1DADC58}"/>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78E934C-1859-930B-79B1-C92A2644720C}"/>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1247B57-4322-EC2F-2DD0-0DB80EF8812D}"/>
              </a:ext>
            </a:extLst>
          </p:cNvPr>
          <p:cNvSpPr>
            <a:spLocks noGrp="1"/>
          </p:cNvSpPr>
          <p:nvPr>
            <p:ph type="sldNum" sz="quarter" idx="12"/>
          </p:nvPr>
        </p:nvSpPr>
        <p:spPr/>
        <p:txBody>
          <a:bodyPr/>
          <a:lstStyle/>
          <a:p>
            <a:pPr>
              <a:defRPr/>
            </a:pPr>
            <a:fld id="{BDC2143B-610F-499C-A392-DFFBE135A7B2}" type="slidenum">
              <a:rPr lang="en-US" altLang="en-US" smtClean="0"/>
              <a:pPr>
                <a:defRPr/>
              </a:pPr>
              <a:t>16</a:t>
            </a:fld>
            <a:endParaRPr lang="en-US" altLang="en-US"/>
          </a:p>
        </p:txBody>
      </p:sp>
      <p:sp>
        <p:nvSpPr>
          <p:cNvPr id="7" name="TextBox 6">
            <a:extLst>
              <a:ext uri="{FF2B5EF4-FFF2-40B4-BE49-F238E27FC236}">
                <a16:creationId xmlns:a16="http://schemas.microsoft.com/office/drawing/2014/main" id="{440B5EEB-E131-E0F9-0B62-358ED6AAEFC7}"/>
              </a:ext>
            </a:extLst>
          </p:cNvPr>
          <p:cNvSpPr txBox="1"/>
          <p:nvPr/>
        </p:nvSpPr>
        <p:spPr>
          <a:xfrm>
            <a:off x="755651" y="4695574"/>
            <a:ext cx="4716625" cy="132343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High accuracy of 98.3% in fall detection, real-time obstacle avoidance within a 3-meter range, comprehensive safety features for mobility enhancement, and an emergency notification system for timely assistance.</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CD8F51F-35E2-4D4C-88A0-19D21B0B7FDF}"/>
              </a:ext>
            </a:extLst>
          </p:cNvPr>
          <p:cNvSpPr txBox="1"/>
          <p:nvPr/>
        </p:nvSpPr>
        <p:spPr>
          <a:xfrm>
            <a:off x="6662575" y="4695573"/>
            <a:ext cx="4716625"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Complexity of setup with multiple devices, dependence on external devices and cloud connectivity, limited effectiveness in diverse environments, and potential high overall costs.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98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916A-7FB9-AFC6-CCDE-D0390B3F7288}"/>
              </a:ext>
            </a:extLst>
          </p:cNvPr>
          <p:cNvSpPr>
            <a:spLocks noGrp="1"/>
          </p:cNvSpPr>
          <p:nvPr>
            <p:ph type="title"/>
          </p:nvPr>
        </p:nvSpPr>
        <p:spPr/>
        <p:txBody>
          <a:bodyPr/>
          <a:lstStyle/>
          <a:p>
            <a:r>
              <a:rPr lang="en-IN" altLang="en-US" sz="4000" b="1" dirty="0">
                <a:solidFill>
                  <a:srgbClr val="FF0000"/>
                </a:solidFill>
              </a:rPr>
              <a:t>Literature Review – 15</a:t>
            </a:r>
            <a:endParaRPr lang="en-IN" dirty="0"/>
          </a:p>
        </p:txBody>
      </p:sp>
      <p:sp>
        <p:nvSpPr>
          <p:cNvPr id="3" name="Content Placeholder 2">
            <a:extLst>
              <a:ext uri="{FF2B5EF4-FFF2-40B4-BE49-F238E27FC236}">
                <a16:creationId xmlns:a16="http://schemas.microsoft.com/office/drawing/2014/main" id="{349656D1-64F3-D8C4-684C-EAFF98B60C36}"/>
              </a:ext>
            </a:extLst>
          </p:cNvPr>
          <p:cNvSpPr>
            <a:spLocks noGrp="1"/>
          </p:cNvSpPr>
          <p:nvPr>
            <p:ph idx="1"/>
          </p:nvPr>
        </p:nvSpPr>
        <p:spPr>
          <a:xfrm>
            <a:off x="711200" y="1752599"/>
            <a:ext cx="10668000" cy="2446176"/>
          </a:xfrm>
        </p:spPr>
        <p:txBody>
          <a:bodyPr/>
          <a:lstStyle/>
          <a:p>
            <a:pPr marL="0" indent="0" algn="jus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 Design of Blind Assistive System using Internet of Things-A Survey</a:t>
            </a:r>
          </a:p>
          <a:p>
            <a:pPr marL="0" indent="0" algn="just">
              <a:buNone/>
            </a:pP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Authors: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Selvi A,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Arunkumar</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R, Jaswant V,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Arunass</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N V, Karthick Prasath M</a:t>
            </a:r>
            <a:endParaRPr lang="en-US" sz="1600"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paper titled "Design of Blind Assistive System Using Internet of Things - A Survey" explores various Internet of Things (IoT)-enabled assistive systems aimed at enhancing the mobility and safety of visually impaired individuals, with a particular emphasis on smart devices like smart sticks. These smart sticks are equipped with ultrasonic sensors for obstacle detection, providing tactile or auditory feedback to users, as well as GPS modules for location tracking and emergency alerts. The survey highlights the transformative potential of these technologies to improve the quality of life for visually impaired individuals by facilitating safer and more independent navigation in their environments.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5B4925D-6911-B486-242F-B414052492D1}"/>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E6351CD2-D637-2023-0AFC-954B5CDCFB43}"/>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E35C4EF-5136-B2B9-B395-A6212CF711CE}"/>
              </a:ext>
            </a:extLst>
          </p:cNvPr>
          <p:cNvSpPr>
            <a:spLocks noGrp="1"/>
          </p:cNvSpPr>
          <p:nvPr>
            <p:ph type="sldNum" sz="quarter" idx="12"/>
          </p:nvPr>
        </p:nvSpPr>
        <p:spPr/>
        <p:txBody>
          <a:bodyPr/>
          <a:lstStyle/>
          <a:p>
            <a:pPr>
              <a:defRPr/>
            </a:pPr>
            <a:fld id="{BDC2143B-610F-499C-A392-DFFBE135A7B2}" type="slidenum">
              <a:rPr lang="en-US" altLang="en-US" smtClean="0"/>
              <a:pPr>
                <a:defRPr/>
              </a:pPr>
              <a:t>17</a:t>
            </a:fld>
            <a:endParaRPr lang="en-US" altLang="en-US"/>
          </a:p>
        </p:txBody>
      </p:sp>
      <p:sp>
        <p:nvSpPr>
          <p:cNvPr id="8" name="TextBox 7">
            <a:extLst>
              <a:ext uri="{FF2B5EF4-FFF2-40B4-BE49-F238E27FC236}">
                <a16:creationId xmlns:a16="http://schemas.microsoft.com/office/drawing/2014/main" id="{A7B8F8AC-02FE-7AE0-35CC-01D6A72E966E}"/>
              </a:ext>
            </a:extLst>
          </p:cNvPr>
          <p:cNvSpPr txBox="1"/>
          <p:nvPr/>
        </p:nvSpPr>
        <p:spPr>
          <a:xfrm flipH="1">
            <a:off x="812800" y="4430548"/>
            <a:ext cx="4264091" cy="1323439"/>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Pros:</a:t>
            </a:r>
            <a:r>
              <a:rPr lang="en-IN" sz="1600" dirty="0">
                <a:latin typeface="Times New Roman" panose="02020603050405020304" pitchFamily="18" charset="0"/>
                <a:cs typeface="Times New Roman" panose="02020603050405020304" pitchFamily="18" charset="0"/>
              </a:rPr>
              <a:t> Enhanced mobility for visually impaired individuals through obstacle detection; real-time location tracking with GPS for user safety; versatile operation in various environments; user-friendly interface via smartphone connectivity.</a:t>
            </a:r>
          </a:p>
        </p:txBody>
      </p:sp>
      <p:sp>
        <p:nvSpPr>
          <p:cNvPr id="9" name="TextBox 8">
            <a:extLst>
              <a:ext uri="{FF2B5EF4-FFF2-40B4-BE49-F238E27FC236}">
                <a16:creationId xmlns:a16="http://schemas.microsoft.com/office/drawing/2014/main" id="{00DAFBE3-8019-E1B8-0747-4686D95186F8}"/>
              </a:ext>
            </a:extLst>
          </p:cNvPr>
          <p:cNvSpPr txBox="1"/>
          <p:nvPr/>
        </p:nvSpPr>
        <p:spPr>
          <a:xfrm flipH="1">
            <a:off x="6451599" y="4430547"/>
            <a:ext cx="4264091" cy="1569660"/>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Complexity of use for non-tech-savvy individuals; reliance on a consistent power source may lead to issues; high cost due to multiple sensors and IoT technologies; limited detection range for very small or closely positioned obstacles.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584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B3B2-9B9C-57F9-8D84-18FF9DA1AA81}"/>
              </a:ext>
            </a:extLst>
          </p:cNvPr>
          <p:cNvSpPr>
            <a:spLocks noGrp="1"/>
          </p:cNvSpPr>
          <p:nvPr>
            <p:ph type="title"/>
          </p:nvPr>
        </p:nvSpPr>
        <p:spPr/>
        <p:txBody>
          <a:bodyPr/>
          <a:lstStyle/>
          <a:p>
            <a:r>
              <a:rPr lang="en-IN" altLang="en-US" sz="3600" b="1" dirty="0">
                <a:solidFill>
                  <a:srgbClr val="FF0000"/>
                </a:solidFill>
              </a:rPr>
              <a:t>Literature Review – 16</a:t>
            </a:r>
            <a:endParaRPr lang="en-IN" dirty="0"/>
          </a:p>
        </p:txBody>
      </p:sp>
      <p:sp>
        <p:nvSpPr>
          <p:cNvPr id="3" name="Content Placeholder 2">
            <a:extLst>
              <a:ext uri="{FF2B5EF4-FFF2-40B4-BE49-F238E27FC236}">
                <a16:creationId xmlns:a16="http://schemas.microsoft.com/office/drawing/2014/main" id="{BA925DAC-6C0C-2A78-B1F9-BFABF84E49E3}"/>
              </a:ext>
            </a:extLst>
          </p:cNvPr>
          <p:cNvSpPr>
            <a:spLocks noGrp="1"/>
          </p:cNvSpPr>
          <p:nvPr>
            <p:ph idx="1"/>
          </p:nvPr>
        </p:nvSpPr>
        <p:spPr>
          <a:xfrm>
            <a:off x="755651" y="1752600"/>
            <a:ext cx="10668000" cy="2548812"/>
          </a:xfrm>
        </p:spPr>
        <p:txBody>
          <a:bodyPr/>
          <a:lstStyle/>
          <a:p>
            <a:pPr marL="0" indent="0" algn="just" rtl="0">
              <a:spcBef>
                <a:spcPts val="1200"/>
              </a:spcBef>
              <a:spcAft>
                <a:spcPts val="1200"/>
              </a:spcAft>
              <a:buNone/>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i="0" u="none" strike="noStrike" dirty="0">
                <a:solidFill>
                  <a:srgbClr val="111111"/>
                </a:solidFill>
                <a:effectLst/>
                <a:latin typeface="Times New Roman" panose="02020603050405020304" pitchFamily="18" charset="0"/>
                <a:cs typeface="Times New Roman" panose="02020603050405020304" pitchFamily="18" charset="0"/>
              </a:rPr>
              <a:t>DESIGN AND IMPLEMENTATION OF SMART GLASSES FOR BLIND PEOPLE - Using Raspberry PI</a:t>
            </a:r>
            <a:endParaRPr lang="en-US" sz="1600" b="1" dirty="0">
              <a:effectLst/>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Authors: </a:t>
            </a:r>
            <a:r>
              <a:rPr lang="en-IN" sz="1600" b="1" i="0" u="none" strike="noStrike" dirty="0">
                <a:solidFill>
                  <a:srgbClr val="111111"/>
                </a:solidFill>
                <a:effectLst/>
                <a:latin typeface="Times New Roman" panose="02020603050405020304" pitchFamily="18" charset="0"/>
                <a:cs typeface="Times New Roman" panose="02020603050405020304" pitchFamily="18" charset="0"/>
              </a:rPr>
              <a:t>Rotimi Abayomi</a:t>
            </a:r>
          </a:p>
          <a:p>
            <a:pPr marL="0" indent="0" algn="just">
              <a:buNone/>
            </a:pPr>
            <a:r>
              <a:rPr lang="en-US" sz="1600" dirty="0">
                <a:latin typeface="Times New Roman" panose="02020603050405020304" pitchFamily="18" charset="0"/>
                <a:cs typeface="Times New Roman" panose="02020603050405020304" pitchFamily="18" charset="0"/>
              </a:rPr>
              <a:t>The paper titled "Design and Implementation of Smart Glasses for Blind People" outlines the creation of a smart glasses system designed to assist visually impaired individuals in navigating their environments. Utilizing a Raspberry Pi as the core processing unit, the system incorporates dual 8MP USB cameras for stereo vision to detect obstacles and estimate their distances. It employs computer vision techniques to identify objects and relay information to users through auditory cues, enhancing their independence and safety. Key components include vibration motors for tactile feedback, headphones for audio output, and a software framework built on Python using libraries like OpenCV for image processing and GTTS for text-to-speech conversion. Testing demonstrated the prototype's effectiveness in obstacle detection and real-time user feedback.</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D5B59D6-8E11-4B3E-7CBF-42C79A91907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8ED9059-6FEC-2436-BB65-3E89AA5D6D9A}"/>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0888445D-CB79-CD0B-460C-C93925B6D553}"/>
              </a:ext>
            </a:extLst>
          </p:cNvPr>
          <p:cNvSpPr>
            <a:spLocks noGrp="1"/>
          </p:cNvSpPr>
          <p:nvPr>
            <p:ph type="sldNum" sz="quarter" idx="12"/>
          </p:nvPr>
        </p:nvSpPr>
        <p:spPr/>
        <p:txBody>
          <a:bodyPr/>
          <a:lstStyle/>
          <a:p>
            <a:pPr>
              <a:defRPr/>
            </a:pPr>
            <a:fld id="{BDC2143B-610F-499C-A392-DFFBE135A7B2}" type="slidenum">
              <a:rPr lang="en-US" altLang="en-US" smtClean="0"/>
              <a:pPr>
                <a:defRPr/>
              </a:pPr>
              <a:t>18</a:t>
            </a:fld>
            <a:endParaRPr lang="en-US" altLang="en-US"/>
          </a:p>
        </p:txBody>
      </p:sp>
      <p:sp>
        <p:nvSpPr>
          <p:cNvPr id="7" name="TextBox 6">
            <a:extLst>
              <a:ext uri="{FF2B5EF4-FFF2-40B4-BE49-F238E27FC236}">
                <a16:creationId xmlns:a16="http://schemas.microsoft.com/office/drawing/2014/main" id="{7E3D775B-BBD6-02B5-506B-E3CB53ED02C6}"/>
              </a:ext>
            </a:extLst>
          </p:cNvPr>
          <p:cNvSpPr txBox="1"/>
          <p:nvPr/>
        </p:nvSpPr>
        <p:spPr>
          <a:xfrm>
            <a:off x="812800" y="4533186"/>
            <a:ext cx="4907902"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Real-time obstacle detection enhances safety; affordability makes it accessible; versatile functionality adapts to various environments; tactile and auditory feedback improves user experience.</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E65B8A2-D82D-B3E2-E217-BD250E5EF7A4}"/>
              </a:ext>
            </a:extLst>
          </p:cNvPr>
          <p:cNvSpPr txBox="1"/>
          <p:nvPr/>
        </p:nvSpPr>
        <p:spPr>
          <a:xfrm>
            <a:off x="5966407" y="4531694"/>
            <a:ext cx="5457243" cy="1077218"/>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Cons:</a:t>
            </a:r>
            <a:r>
              <a:rPr lang="en-IN" sz="1600" dirty="0">
                <a:latin typeface="Times New Roman" panose="02020603050405020304" pitchFamily="18" charset="0"/>
                <a:cs typeface="Times New Roman" panose="02020603050405020304" pitchFamily="18" charset="0"/>
              </a:rPr>
              <a:t> Hardware limitations may cause processing delays; complexity in setup could challenge users; limited object recognition restricts obstacle coverage; power consumption necessitates frequent recharging.</a:t>
            </a:r>
          </a:p>
        </p:txBody>
      </p:sp>
    </p:spTree>
    <p:extLst>
      <p:ext uri="{BB962C8B-B14F-4D97-AF65-F5344CB8AC3E}">
        <p14:creationId xmlns:p14="http://schemas.microsoft.com/office/powerpoint/2010/main" val="406973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E62E-483B-451C-329F-7892B55F5001}"/>
              </a:ext>
            </a:extLst>
          </p:cNvPr>
          <p:cNvSpPr>
            <a:spLocks noGrp="1"/>
          </p:cNvSpPr>
          <p:nvPr>
            <p:ph type="title"/>
          </p:nvPr>
        </p:nvSpPr>
        <p:spPr/>
        <p:txBody>
          <a:bodyPr/>
          <a:lstStyle/>
          <a:p>
            <a:r>
              <a:rPr lang="en-IN" altLang="en-US" sz="4000" b="1" dirty="0">
                <a:solidFill>
                  <a:srgbClr val="FF0000"/>
                </a:solidFill>
              </a:rPr>
              <a:t>Literature Review – 17</a:t>
            </a:r>
            <a:endParaRPr lang="en-IN" dirty="0"/>
          </a:p>
        </p:txBody>
      </p:sp>
      <p:sp>
        <p:nvSpPr>
          <p:cNvPr id="3" name="Content Placeholder 2">
            <a:extLst>
              <a:ext uri="{FF2B5EF4-FFF2-40B4-BE49-F238E27FC236}">
                <a16:creationId xmlns:a16="http://schemas.microsoft.com/office/drawing/2014/main" id="{CFBC4201-621C-D15F-DCBA-D0D5B9254E16}"/>
              </a:ext>
            </a:extLst>
          </p:cNvPr>
          <p:cNvSpPr>
            <a:spLocks noGrp="1"/>
          </p:cNvSpPr>
          <p:nvPr>
            <p:ph idx="1"/>
          </p:nvPr>
        </p:nvSpPr>
        <p:spPr>
          <a:xfrm>
            <a:off x="755651" y="1752600"/>
            <a:ext cx="10668000" cy="2604796"/>
          </a:xfrm>
        </p:spPr>
        <p:txBody>
          <a:bodyPr/>
          <a:lstStyle/>
          <a:p>
            <a:pPr marL="0" indent="0" rtl="0">
              <a:spcBef>
                <a:spcPts val="1200"/>
              </a:spcBef>
              <a:spcAft>
                <a:spcPts val="1200"/>
              </a:spcAft>
              <a:buNone/>
            </a:pPr>
            <a:r>
              <a:rPr lang="en-US" sz="1600" b="1" i="0" u="none" strike="noStrike" dirty="0" err="1">
                <a:solidFill>
                  <a:srgbClr val="000000"/>
                </a:solidFill>
                <a:effectLst/>
                <a:latin typeface="Times New Roman" panose="02020603050405020304" pitchFamily="18" charset="0"/>
                <a:cs typeface="Times New Roman" panose="02020603050405020304" pitchFamily="18" charset="0"/>
              </a:rPr>
              <a:t>MedGlasses</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 Wearable Smart-Glasses-Based Drug Pill Recognition System Using Deep Learning for Visually Impaired Chronic Patients</a:t>
            </a:r>
            <a:endParaRPr lang="en-US" sz="1600" b="0" dirty="0">
              <a:effectLst/>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Authors: </a:t>
            </a:r>
            <a:r>
              <a:rPr lang="en-IN" sz="1600" dirty="0">
                <a:latin typeface="Times New Roman" panose="02020603050405020304" pitchFamily="18" charset="0"/>
                <a:cs typeface="Times New Roman" panose="02020603050405020304" pitchFamily="18" charset="0"/>
              </a:rPr>
              <a:t>Wan-Jung Chang ,Liang-Bi Chen, Chia-Hao </a:t>
            </a:r>
            <a:r>
              <a:rPr lang="en-IN" sz="1600" dirty="0" err="1">
                <a:latin typeface="Times New Roman" panose="02020603050405020304" pitchFamily="18" charset="0"/>
                <a:cs typeface="Times New Roman" panose="02020603050405020304" pitchFamily="18" charset="0"/>
              </a:rPr>
              <a:t>HSU,Jheng</a:t>
            </a:r>
            <a:r>
              <a:rPr lang="en-IN" sz="1600" dirty="0">
                <a:latin typeface="Times New Roman" panose="02020603050405020304" pitchFamily="18" charset="0"/>
                <a:cs typeface="Times New Roman" panose="02020603050405020304" pitchFamily="18" charset="0"/>
              </a:rPr>
              <a:t>-Hao Chen</a:t>
            </a:r>
          </a:p>
          <a:p>
            <a:pPr marL="0" indent="0">
              <a:buNone/>
            </a:pPr>
            <a:r>
              <a:rPr lang="en-US" sz="1600" dirty="0">
                <a:latin typeface="Times New Roman" panose="02020603050405020304" pitchFamily="18" charset="0"/>
                <a:cs typeface="Times New Roman" panose="02020603050405020304" pitchFamily="18" charset="0"/>
              </a:rPr>
              <a:t>The paper presents the </a:t>
            </a:r>
            <a:r>
              <a:rPr lang="en-US" sz="1600" dirty="0" err="1">
                <a:latin typeface="Times New Roman" panose="02020603050405020304" pitchFamily="18" charset="0"/>
                <a:cs typeface="Times New Roman" panose="02020603050405020304" pitchFamily="18" charset="0"/>
              </a:rPr>
              <a:t>MedGlasses</a:t>
            </a:r>
            <a:r>
              <a:rPr lang="en-US" sz="1600" dirty="0">
                <a:latin typeface="Times New Roman" panose="02020603050405020304" pitchFamily="18" charset="0"/>
                <a:cs typeface="Times New Roman" panose="02020603050405020304" pitchFamily="18" charset="0"/>
              </a:rPr>
              <a:t> system, a wearable smart-glasses-based solution aimed at improving medication safety for visually impaired elderly patients with chronic conditions. The system uses deep learning models, such as SSD and ResNet50, to detect and classify drug pills from images captured by the glasses, providing real-time voice feedback to the user. The system also includes a mobile app for caregivers to monitor medication adherence and a cloud-based platform for storing medication records. Designed for ease of use, </a:t>
            </a:r>
            <a:r>
              <a:rPr lang="en-US" sz="1600" dirty="0" err="1">
                <a:latin typeface="Times New Roman" panose="02020603050405020304" pitchFamily="18" charset="0"/>
                <a:cs typeface="Times New Roman" panose="02020603050405020304" pitchFamily="18" charset="0"/>
              </a:rPr>
              <a:t>MedGlasses</a:t>
            </a:r>
            <a:r>
              <a:rPr lang="en-US" sz="1600" dirty="0">
                <a:latin typeface="Times New Roman" panose="02020603050405020304" pitchFamily="18" charset="0"/>
                <a:cs typeface="Times New Roman" panose="02020603050405020304" pitchFamily="18" charset="0"/>
              </a:rPr>
              <a:t> helps visually impaired patients take the correct medications and receive timely reminders, enhancing safety and reducing the risk of medication errors.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2FA59F9-1FD5-B115-31FD-7B7623667180}"/>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2640C303-D78B-A8C0-A92F-01861A00E3A3}"/>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AD3EE44-F86B-7E12-A66E-3D6377C7E2EE}"/>
              </a:ext>
            </a:extLst>
          </p:cNvPr>
          <p:cNvSpPr>
            <a:spLocks noGrp="1"/>
          </p:cNvSpPr>
          <p:nvPr>
            <p:ph type="sldNum" sz="quarter" idx="12"/>
          </p:nvPr>
        </p:nvSpPr>
        <p:spPr/>
        <p:txBody>
          <a:bodyPr/>
          <a:lstStyle/>
          <a:p>
            <a:pPr>
              <a:defRPr/>
            </a:pPr>
            <a:r>
              <a:rPr lang="en-US" altLang="en-US" dirty="0"/>
              <a:t>19</a:t>
            </a:r>
          </a:p>
        </p:txBody>
      </p:sp>
      <p:sp>
        <p:nvSpPr>
          <p:cNvPr id="8" name="TextBox 7">
            <a:extLst>
              <a:ext uri="{FF2B5EF4-FFF2-40B4-BE49-F238E27FC236}">
                <a16:creationId xmlns:a16="http://schemas.microsoft.com/office/drawing/2014/main" id="{70D23043-B6A6-615E-326F-2907183E4F68}"/>
              </a:ext>
            </a:extLst>
          </p:cNvPr>
          <p:cNvSpPr txBox="1"/>
          <p:nvPr/>
        </p:nvSpPr>
        <p:spPr>
          <a:xfrm>
            <a:off x="812800" y="4589170"/>
            <a:ext cx="3740539" cy="132343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 </a:t>
            </a:r>
            <a:r>
              <a:rPr lang="en-US" sz="1600" dirty="0">
                <a:latin typeface="Times New Roman" panose="02020603050405020304" pitchFamily="18" charset="0"/>
                <a:cs typeface="Times New Roman" panose="02020603050405020304" pitchFamily="18" charset="0"/>
              </a:rPr>
              <a:t>Enhances medication safety with real-time feedback, is user-friendly for visually impaired patients, supports remote monitoring, and achieves a high recognition accuracy of 95.1%.</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B96101C-270F-748B-FE9E-EBFEB9CE22B4}"/>
              </a:ext>
            </a:extLst>
          </p:cNvPr>
          <p:cNvSpPr txBox="1"/>
          <p:nvPr/>
        </p:nvSpPr>
        <p:spPr>
          <a:xfrm>
            <a:off x="7067420" y="4589170"/>
            <a:ext cx="3740539" cy="132343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High cost, potential battery life and comfort issues, requires setup and training, accuracy can be affected by environmental factors, and is currently limited to pill recognition.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45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The smart glass system features an ultrasonic sensor for obstacle detection, a camera for emergencies, a microcontroller for processing inputs, and a GPS module for location tracking. In emergency situations, the smart glass captures live video and tracks the user's location, sending this critical information to emergency contacts via Bluetooth through a mobile app. The system intelligently differentiates between new and familiar locations: when visiting a new place, the smart glass automatically sends an alert message, live location, and video to the emergency contacts. This project aims to provide visually impaired users with a reliable and user-friendly solution for real-time navigation assistance and emergency response, thereby enhancing their independence and safety.</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99A2-F516-F85B-9F85-209C34D4E9BB}"/>
              </a:ext>
            </a:extLst>
          </p:cNvPr>
          <p:cNvSpPr>
            <a:spLocks noGrp="1"/>
          </p:cNvSpPr>
          <p:nvPr>
            <p:ph type="title"/>
          </p:nvPr>
        </p:nvSpPr>
        <p:spPr/>
        <p:txBody>
          <a:bodyPr/>
          <a:lstStyle/>
          <a:p>
            <a:r>
              <a:rPr lang="en-IN" altLang="en-US" sz="4000" b="1" dirty="0">
                <a:solidFill>
                  <a:srgbClr val="FF0000"/>
                </a:solidFill>
              </a:rPr>
              <a:t>Literature Review – 18</a:t>
            </a:r>
            <a:endParaRPr lang="en-IN" dirty="0"/>
          </a:p>
        </p:txBody>
      </p:sp>
      <p:sp>
        <p:nvSpPr>
          <p:cNvPr id="3" name="Content Placeholder 2">
            <a:extLst>
              <a:ext uri="{FF2B5EF4-FFF2-40B4-BE49-F238E27FC236}">
                <a16:creationId xmlns:a16="http://schemas.microsoft.com/office/drawing/2014/main" id="{9453C5E7-598F-3C65-B496-1A9D78731C59}"/>
              </a:ext>
            </a:extLst>
          </p:cNvPr>
          <p:cNvSpPr>
            <a:spLocks noGrp="1"/>
          </p:cNvSpPr>
          <p:nvPr>
            <p:ph idx="1"/>
          </p:nvPr>
        </p:nvSpPr>
        <p:spPr>
          <a:xfrm>
            <a:off x="755651" y="1752600"/>
            <a:ext cx="10668000" cy="2474167"/>
          </a:xfrm>
        </p:spPr>
        <p:txBody>
          <a:bodyPr/>
          <a:lstStyle/>
          <a:p>
            <a:pPr marL="0" indent="0" algn="jus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Obstacle Detection and Distance Estimation for Visually Impaired People</a:t>
            </a:r>
          </a:p>
          <a:p>
            <a:pPr marL="0" indent="0" algn="just">
              <a:buNone/>
            </a:pP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IN" sz="1600" b="1" dirty="0">
                <a:solidFill>
                  <a:srgbClr val="000000"/>
                </a:solidFill>
                <a:latin typeface="Times New Roman" panose="02020603050405020304" pitchFamily="18" charset="0"/>
                <a:cs typeface="Times New Roman" panose="02020603050405020304" pitchFamily="18" charset="0"/>
              </a:rPr>
              <a:t>Authors: </a:t>
            </a:r>
            <a:r>
              <a:rPr lang="en-IN" sz="1600" dirty="0" err="1">
                <a:solidFill>
                  <a:srgbClr val="000000"/>
                </a:solidFill>
                <a:latin typeface="Times New Roman" panose="02020603050405020304" pitchFamily="18" charset="0"/>
                <a:cs typeface="Times New Roman" panose="02020603050405020304" pitchFamily="18" charset="0"/>
              </a:rPr>
              <a:t>Xinnan</a:t>
            </a:r>
            <a:r>
              <a:rPr lang="en-IN" sz="1600" dirty="0">
                <a:solidFill>
                  <a:srgbClr val="000000"/>
                </a:solidFill>
                <a:latin typeface="Times New Roman" panose="02020603050405020304" pitchFamily="18" charset="0"/>
                <a:cs typeface="Times New Roman" panose="02020603050405020304" pitchFamily="18" charset="0"/>
              </a:rPr>
              <a:t> Leong, </a:t>
            </a:r>
            <a:r>
              <a:rPr lang="en-IN" sz="1600" dirty="0" err="1">
                <a:solidFill>
                  <a:srgbClr val="000000"/>
                </a:solidFill>
                <a:latin typeface="Times New Roman" panose="02020603050405020304" pitchFamily="18" charset="0"/>
                <a:cs typeface="Times New Roman" panose="02020603050405020304" pitchFamily="18" charset="0"/>
              </a:rPr>
              <a:t>Kanesaraj</a:t>
            </a:r>
            <a:r>
              <a:rPr lang="en-IN" sz="1600" dirty="0">
                <a:solidFill>
                  <a:srgbClr val="000000"/>
                </a:solidFill>
                <a:latin typeface="Times New Roman" panose="02020603050405020304" pitchFamily="18" charset="0"/>
                <a:cs typeface="Times New Roman" panose="02020603050405020304" pitchFamily="18" charset="0"/>
              </a:rPr>
              <a:t> Ramasamy</a:t>
            </a:r>
          </a:p>
          <a:p>
            <a:pPr marL="0" indent="0" algn="just">
              <a:buNone/>
            </a:pPr>
            <a:r>
              <a:rPr lang="en-US" sz="1600" dirty="0">
                <a:latin typeface="Times New Roman" panose="02020603050405020304" pitchFamily="18" charset="0"/>
                <a:cs typeface="Times New Roman" panose="02020603050405020304" pitchFamily="18" charset="0"/>
              </a:rPr>
              <a:t>The paper addresses the limitations of traditional aids for visually impaired persons (VIPs), such as white canes and guide dogs, by proposing a lightweight, wearable device that enhances object detection and distance estimation. The system integrates a Raspberry Pi, a camera module, and ultrasonic sensors into smart glasses to provide real-time object recognition and distance measurement. A pretrained convolutional neural network (CNN) processes the visual input, while ultrasonic sensors gauge the distance of obstacles. Users receive immediate feedback via auditory or vibrational cues, enabling safer and more autonomous navigation in their environment. The device is designed to be portable and user-friendly for everyday use by VIPs.</a:t>
            </a:r>
            <a:endParaRPr lang="en-US" sz="1600" b="1"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CB655DC-E4D3-D67E-DCDC-B7DA6ACDD0E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F565D017-BCCA-6AC8-5344-AB85EBE0D463}"/>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B097B34E-21F0-3B9D-3A0A-5519015CD46C}"/>
              </a:ext>
            </a:extLst>
          </p:cNvPr>
          <p:cNvSpPr>
            <a:spLocks noGrp="1"/>
          </p:cNvSpPr>
          <p:nvPr>
            <p:ph type="sldNum" sz="quarter" idx="12"/>
          </p:nvPr>
        </p:nvSpPr>
        <p:spPr/>
        <p:txBody>
          <a:bodyPr/>
          <a:lstStyle/>
          <a:p>
            <a:pPr>
              <a:defRPr/>
            </a:pPr>
            <a:fld id="{BDC2143B-610F-499C-A392-DFFBE135A7B2}" type="slidenum">
              <a:rPr lang="en-US" altLang="en-US" smtClean="0"/>
              <a:pPr>
                <a:defRPr/>
              </a:pPr>
              <a:t>20</a:t>
            </a:fld>
            <a:endParaRPr lang="en-US" altLang="en-US"/>
          </a:p>
        </p:txBody>
      </p:sp>
      <p:sp>
        <p:nvSpPr>
          <p:cNvPr id="7" name="TextBox 6">
            <a:extLst>
              <a:ext uri="{FF2B5EF4-FFF2-40B4-BE49-F238E27FC236}">
                <a16:creationId xmlns:a16="http://schemas.microsoft.com/office/drawing/2014/main" id="{DAB6888A-16ED-42AF-8BF8-6480428E078E}"/>
              </a:ext>
            </a:extLst>
          </p:cNvPr>
          <p:cNvSpPr txBox="1"/>
          <p:nvPr/>
        </p:nvSpPr>
        <p:spPr>
          <a:xfrm>
            <a:off x="812800" y="4458541"/>
            <a:ext cx="3424335" cy="1569660"/>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Real-time obstacle detection with distance estimation, lightweight and portable for daily use, enhances navigation with affordability, customizable feedback, and Raspberry Pi-based cost-effectiveness.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0A8E61F-1CB7-DAE7-3AF1-ACDBF145D839}"/>
              </a:ext>
            </a:extLst>
          </p:cNvPr>
          <p:cNvSpPr txBox="1"/>
          <p:nvPr/>
        </p:nvSpPr>
        <p:spPr>
          <a:xfrm>
            <a:off x="7777584" y="4458541"/>
            <a:ext cx="3424335" cy="132343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Limited detection range, potential accuracy issues in poor environments, battery life constraints, possible processing delays, and a learning curve for some users.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26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A30C6-A764-A0E2-96D0-47621E48278B}"/>
              </a:ext>
            </a:extLst>
          </p:cNvPr>
          <p:cNvSpPr>
            <a:spLocks noGrp="1"/>
          </p:cNvSpPr>
          <p:nvPr>
            <p:ph type="title"/>
          </p:nvPr>
        </p:nvSpPr>
        <p:spPr/>
        <p:txBody>
          <a:bodyPr/>
          <a:lstStyle/>
          <a:p>
            <a:r>
              <a:rPr lang="en-IN" altLang="en-US" sz="4000" b="1" dirty="0">
                <a:solidFill>
                  <a:srgbClr val="FF0000"/>
                </a:solidFill>
              </a:rPr>
              <a:t>Literature Review – 19</a:t>
            </a:r>
            <a:endParaRPr lang="en-IN" dirty="0"/>
          </a:p>
        </p:txBody>
      </p:sp>
      <p:sp>
        <p:nvSpPr>
          <p:cNvPr id="3" name="Content Placeholder 2">
            <a:extLst>
              <a:ext uri="{FF2B5EF4-FFF2-40B4-BE49-F238E27FC236}">
                <a16:creationId xmlns:a16="http://schemas.microsoft.com/office/drawing/2014/main" id="{97F0CA23-EF49-8013-0F06-F1C7D69C0F4F}"/>
              </a:ext>
            </a:extLst>
          </p:cNvPr>
          <p:cNvSpPr>
            <a:spLocks noGrp="1"/>
          </p:cNvSpPr>
          <p:nvPr>
            <p:ph idx="1"/>
          </p:nvPr>
        </p:nvSpPr>
        <p:spPr>
          <a:xfrm>
            <a:off x="755651" y="1752600"/>
            <a:ext cx="10668000" cy="2670110"/>
          </a:xfrm>
        </p:spPr>
        <p:txBody>
          <a:bodyPr/>
          <a:lstStyle/>
          <a:p>
            <a:pPr marL="0" indent="0" rtl="0">
              <a:spcBef>
                <a:spcPts val="1200"/>
              </a:spcBef>
              <a:spcAft>
                <a:spcPts val="1200"/>
              </a:spcAft>
              <a:buNone/>
            </a:pPr>
            <a:r>
              <a:rPr lang="en-US" sz="1600" b="1"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Smart Glass with Multi-Functionalities for Assisting Visually Impaired People</a:t>
            </a:r>
            <a:endParaRPr lang="en-US" sz="1600" b="0" dirty="0">
              <a:effectLst/>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IN" sz="1600" dirty="0">
                <a:latin typeface="Times New Roman" panose="02020603050405020304" pitchFamily="18" charset="0"/>
                <a:ea typeface="Tahoma" panose="020B0604030504040204" pitchFamily="34" charset="0"/>
                <a:cs typeface="Times New Roman" panose="02020603050405020304" pitchFamily="18" charset="0"/>
              </a:rPr>
              <a:t>Authors: </a:t>
            </a:r>
            <a:r>
              <a:rPr lang="en-IN" sz="1600" dirty="0" err="1">
                <a:latin typeface="Times New Roman" panose="02020603050405020304" pitchFamily="18" charset="0"/>
                <a:ea typeface="Tahoma" panose="020B0604030504040204" pitchFamily="34" charset="0"/>
                <a:cs typeface="Times New Roman" panose="02020603050405020304" pitchFamily="18" charset="0"/>
              </a:rPr>
              <a:t>Sudharshan</a:t>
            </a:r>
            <a:r>
              <a:rPr lang="en-IN" sz="1600" dirty="0">
                <a:latin typeface="Times New Roman" panose="02020603050405020304" pitchFamily="18" charset="0"/>
                <a:ea typeface="Tahoma" panose="020B0604030504040204" pitchFamily="34" charset="0"/>
                <a:cs typeface="Times New Roman" panose="02020603050405020304" pitchFamily="18" charset="0"/>
              </a:rPr>
              <a:t>, </a:t>
            </a:r>
            <a:r>
              <a:rPr lang="en-IN" sz="1600" dirty="0" err="1">
                <a:latin typeface="Times New Roman" panose="02020603050405020304" pitchFamily="18" charset="0"/>
                <a:ea typeface="Tahoma" panose="020B0604030504040204" pitchFamily="34" charset="0"/>
                <a:cs typeface="Times New Roman" panose="02020603050405020304" pitchFamily="18" charset="0"/>
              </a:rPr>
              <a:t>Sowdeshwar</a:t>
            </a:r>
            <a:r>
              <a:rPr lang="en-IN" sz="1600" dirty="0">
                <a:latin typeface="Times New Roman" panose="02020603050405020304" pitchFamily="18" charset="0"/>
                <a:ea typeface="Tahoma" panose="020B0604030504040204" pitchFamily="34" charset="0"/>
                <a:cs typeface="Times New Roman" panose="02020603050405020304" pitchFamily="18" charset="0"/>
              </a:rPr>
              <a:t>, </a:t>
            </a:r>
            <a:r>
              <a:rPr lang="en-IN" sz="1600" dirty="0" err="1">
                <a:latin typeface="Times New Roman" panose="02020603050405020304" pitchFamily="18" charset="0"/>
                <a:ea typeface="Tahoma" panose="020B0604030504040204" pitchFamily="34" charset="0"/>
                <a:cs typeface="Times New Roman" panose="02020603050405020304" pitchFamily="18" charset="0"/>
              </a:rPr>
              <a:t>Jegannath</a:t>
            </a: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a:p>
            <a:pPr marL="0" indent="0">
              <a:buNone/>
            </a:pPr>
            <a:r>
              <a:rPr lang="en-US" sz="1600" dirty="0">
                <a:latin typeface="Times New Roman" panose="02020603050405020304" pitchFamily="18" charset="0"/>
                <a:ea typeface="Tahoma" panose="020B0604030504040204" pitchFamily="34" charset="0"/>
                <a:cs typeface="Times New Roman" panose="02020603050405020304" pitchFamily="18" charset="0"/>
              </a:rPr>
              <a:t>The project aims to develop a lightweight, cost-effective smart glass system for visually impaired individuals that integrates object recognition, text reading, and braille writing capabilities. Powered by a Raspberry Pi Zero W, the device uses a camera module for real-time object and text detection, and an ultrasonic sensor for obstacle navigation. It features three modes: Seeing Mode for identifying and locating objects, Reading Mode for reading aloud or converting text into braille, and Writing Mode for converting speech to braille. Utilizing the Google Vision API for object classification and OCR, the device is portable, powered by a 5V battery, and designed for ease of daily use.</a:t>
            </a:r>
          </a:p>
          <a:p>
            <a:pPr marL="0" indent="0">
              <a:buNone/>
            </a:pPr>
            <a:endParaRPr lang="en-IN" sz="16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AE5706A-971F-8158-E061-904594E30D1C}"/>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D8BE2818-4FC5-021F-F24E-D28AFF072B3B}"/>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120D7E56-FB53-57EA-80CF-2FC13FF92833}"/>
              </a:ext>
            </a:extLst>
          </p:cNvPr>
          <p:cNvSpPr>
            <a:spLocks noGrp="1"/>
          </p:cNvSpPr>
          <p:nvPr>
            <p:ph type="sldNum" sz="quarter" idx="12"/>
          </p:nvPr>
        </p:nvSpPr>
        <p:spPr/>
        <p:txBody>
          <a:bodyPr/>
          <a:lstStyle/>
          <a:p>
            <a:pPr>
              <a:defRPr/>
            </a:pPr>
            <a:fld id="{BDC2143B-610F-499C-A392-DFFBE135A7B2}" type="slidenum">
              <a:rPr lang="en-US" altLang="en-US" smtClean="0"/>
              <a:pPr>
                <a:defRPr/>
              </a:pPr>
              <a:t>21</a:t>
            </a:fld>
            <a:endParaRPr lang="en-US" altLang="en-US"/>
          </a:p>
        </p:txBody>
      </p:sp>
      <p:sp>
        <p:nvSpPr>
          <p:cNvPr id="7" name="TextBox 6">
            <a:extLst>
              <a:ext uri="{FF2B5EF4-FFF2-40B4-BE49-F238E27FC236}">
                <a16:creationId xmlns:a16="http://schemas.microsoft.com/office/drawing/2014/main" id="{971D2BEF-5589-A30B-4C19-7181F07C4DB0}"/>
              </a:ext>
            </a:extLst>
          </p:cNvPr>
          <p:cNvSpPr txBox="1"/>
          <p:nvPr/>
        </p:nvSpPr>
        <p:spPr>
          <a:xfrm>
            <a:off x="766233" y="4729128"/>
            <a:ext cx="3587620"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Combines object recognition, reading, and writing into an affordable, portable device with real-time audio feedback and offline braille storage.</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0E7A9E4-1E6D-DD8F-3AFA-EAF43389B2FC}"/>
              </a:ext>
            </a:extLst>
          </p:cNvPr>
          <p:cNvSpPr txBox="1"/>
          <p:nvPr/>
        </p:nvSpPr>
        <p:spPr>
          <a:xfrm>
            <a:off x="7104829" y="4729128"/>
            <a:ext cx="3587620" cy="132343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Limited object detection accuracy, reliance on cloud services for recognition, potential battery life issues, no sound recording, and basic braille conversion.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13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41F0-DAAF-0F17-2582-E1EAB84F9DAF}"/>
              </a:ext>
            </a:extLst>
          </p:cNvPr>
          <p:cNvSpPr>
            <a:spLocks noGrp="1"/>
          </p:cNvSpPr>
          <p:nvPr>
            <p:ph type="title"/>
          </p:nvPr>
        </p:nvSpPr>
        <p:spPr/>
        <p:txBody>
          <a:bodyPr/>
          <a:lstStyle/>
          <a:p>
            <a:r>
              <a:rPr lang="en-IN" altLang="en-US" sz="3600" b="1" dirty="0">
                <a:solidFill>
                  <a:srgbClr val="FF0000"/>
                </a:solidFill>
              </a:rPr>
              <a:t>Literature Review – 20</a:t>
            </a:r>
            <a:endParaRPr lang="en-IN" dirty="0"/>
          </a:p>
        </p:txBody>
      </p:sp>
      <p:sp>
        <p:nvSpPr>
          <p:cNvPr id="3" name="Content Placeholder 2">
            <a:extLst>
              <a:ext uri="{FF2B5EF4-FFF2-40B4-BE49-F238E27FC236}">
                <a16:creationId xmlns:a16="http://schemas.microsoft.com/office/drawing/2014/main" id="{8B1D4AA3-EBAD-5321-61D7-EA1551200BD4}"/>
              </a:ext>
            </a:extLst>
          </p:cNvPr>
          <p:cNvSpPr>
            <a:spLocks noGrp="1"/>
          </p:cNvSpPr>
          <p:nvPr>
            <p:ph idx="1"/>
          </p:nvPr>
        </p:nvSpPr>
        <p:spPr>
          <a:xfrm>
            <a:off x="812800" y="1715277"/>
            <a:ext cx="10668000" cy="2268895"/>
          </a:xfrm>
        </p:spPr>
        <p:txBody>
          <a:bodyPr/>
          <a:lstStyle/>
          <a:p>
            <a:pPr marL="0" indent="0" rtl="0">
              <a:spcBef>
                <a:spcPts val="1200"/>
              </a:spcBef>
              <a:spcAft>
                <a:spcPts val="1200"/>
              </a:spcAf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Smart Glasses for Visually Impaired Person</a:t>
            </a:r>
          </a:p>
          <a:p>
            <a:pPr marL="0" indent="0" rtl="0">
              <a:spcBef>
                <a:spcPts val="1200"/>
              </a:spcBef>
              <a:spcAft>
                <a:spcPts val="1200"/>
              </a:spcAft>
              <a:buNone/>
            </a:pPr>
            <a:r>
              <a:rPr lang="en-US" sz="1600" b="1" dirty="0">
                <a:solidFill>
                  <a:srgbClr val="000000"/>
                </a:solidFill>
                <a:latin typeface="Times New Roman" panose="02020603050405020304" pitchFamily="18" charset="0"/>
                <a:cs typeface="Times New Roman" panose="02020603050405020304" pitchFamily="18" charset="0"/>
              </a:rPr>
              <a:t>Authors: </a:t>
            </a:r>
            <a:r>
              <a:rPr lang="en-US" sz="1600" dirty="0" err="1">
                <a:solidFill>
                  <a:srgbClr val="000000"/>
                </a:solidFill>
                <a:latin typeface="Times New Roman" panose="02020603050405020304" pitchFamily="18" charset="0"/>
                <a:cs typeface="Times New Roman" panose="02020603050405020304" pitchFamily="18" charset="0"/>
              </a:rPr>
              <a:t>Prajita</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Udgiri</a:t>
            </a:r>
            <a:r>
              <a:rPr lang="en-US" sz="1600" dirty="0">
                <a:solidFill>
                  <a:srgbClr val="000000"/>
                </a:solidFill>
                <a:latin typeface="Times New Roman" panose="02020603050405020304" pitchFamily="18" charset="0"/>
                <a:cs typeface="Times New Roman" panose="02020603050405020304" pitchFamily="18" charset="0"/>
              </a:rPr>
              <a:t>, Sakshi </a:t>
            </a:r>
            <a:r>
              <a:rPr lang="en-US" sz="1600" dirty="0" err="1">
                <a:solidFill>
                  <a:srgbClr val="000000"/>
                </a:solidFill>
                <a:latin typeface="Times New Roman" panose="02020603050405020304" pitchFamily="18" charset="0"/>
                <a:cs typeface="Times New Roman" panose="02020603050405020304" pitchFamily="18" charset="0"/>
              </a:rPr>
              <a:t>Sherikar</a:t>
            </a:r>
            <a:endParaRPr lang="en-US" sz="1600" dirty="0">
              <a:solidFill>
                <a:srgbClr val="000000"/>
              </a:solidFill>
              <a:latin typeface="Times New Roman" panose="02020603050405020304" pitchFamily="18" charset="0"/>
              <a:cs typeface="Times New Roman" panose="02020603050405020304" pitchFamily="18" charset="0"/>
            </a:endParaRPr>
          </a:p>
          <a:p>
            <a:pPr marL="0" indent="0" rtl="0">
              <a:spcBef>
                <a:spcPts val="1200"/>
              </a:spcBef>
              <a:spcAft>
                <a:spcPts val="1200"/>
              </a:spcAft>
              <a:buNone/>
            </a:pPr>
            <a:r>
              <a:rPr lang="en-US" sz="1600" dirty="0">
                <a:latin typeface="Times New Roman" panose="02020603050405020304" pitchFamily="18" charset="0"/>
                <a:cs typeface="Times New Roman" panose="02020603050405020304" pitchFamily="18" charset="0"/>
              </a:rPr>
              <a:t>The proposed smart glasses for visually impaired individuals use ultrasonic sensors to detect obstacles and provide real-time feedback through vibrations and sound alerts. Powered by an Arduino UNO, the system includes a GSM module for emergency communication and a GPS module to send the user's location to a caretaker. The glasses are designed to enhance independent navigation and safety, offering an easy-to-use, reliable solution for obstacle detection and emergency assistance.</a:t>
            </a:r>
          </a:p>
          <a:p>
            <a:pPr marL="0" indent="0" rtl="0">
              <a:spcBef>
                <a:spcPts val="1200"/>
              </a:spcBef>
              <a:spcAft>
                <a:spcPts val="1200"/>
              </a:spcAft>
              <a:buNone/>
            </a:pPr>
            <a:endParaRPr lang="en-US" sz="1600" b="1"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6B1496F-A3C1-3FA9-1DC7-C87021448D0B}"/>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A4521E0-638D-D757-2222-BF08136EAEB0}"/>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77F329EF-5361-FABB-3840-DED62FC571C6}"/>
              </a:ext>
            </a:extLst>
          </p:cNvPr>
          <p:cNvSpPr>
            <a:spLocks noGrp="1"/>
          </p:cNvSpPr>
          <p:nvPr>
            <p:ph type="sldNum" sz="quarter" idx="12"/>
          </p:nvPr>
        </p:nvSpPr>
        <p:spPr/>
        <p:txBody>
          <a:bodyPr/>
          <a:lstStyle/>
          <a:p>
            <a:pPr>
              <a:defRPr/>
            </a:pPr>
            <a:fld id="{BDC2143B-610F-499C-A392-DFFBE135A7B2}" type="slidenum">
              <a:rPr lang="en-US" altLang="en-US" smtClean="0"/>
              <a:pPr>
                <a:defRPr/>
              </a:pPr>
              <a:t>22</a:t>
            </a:fld>
            <a:endParaRPr lang="en-US" altLang="en-US"/>
          </a:p>
        </p:txBody>
      </p:sp>
      <p:sp>
        <p:nvSpPr>
          <p:cNvPr id="7" name="TextBox 6">
            <a:extLst>
              <a:ext uri="{FF2B5EF4-FFF2-40B4-BE49-F238E27FC236}">
                <a16:creationId xmlns:a16="http://schemas.microsoft.com/office/drawing/2014/main" id="{F2813973-0462-778F-06D4-2531A5D85693}"/>
              </a:ext>
            </a:extLst>
          </p:cNvPr>
          <p:cNvSpPr txBox="1"/>
          <p:nvPr/>
        </p:nvSpPr>
        <p:spPr>
          <a:xfrm>
            <a:off x="812800" y="4459456"/>
            <a:ext cx="3554963"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Enhances mobility, independence, and emergency communication for visually impaired users, while being cost-effective and user-friendly.</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CF8F7DF-14B5-7C29-52E5-BA4F97A6C300}"/>
              </a:ext>
            </a:extLst>
          </p:cNvPr>
          <p:cNvSpPr txBox="1"/>
          <p:nvPr/>
        </p:nvSpPr>
        <p:spPr>
          <a:xfrm>
            <a:off x="7300686" y="4459456"/>
            <a:ext cx="3554963"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Limited detection range, reliance on technology, continuous power needs, and potential challenges in achieving a comfortable wearable design.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69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74B9-0BB3-3D74-F92B-A945CBB9768E}"/>
              </a:ext>
            </a:extLst>
          </p:cNvPr>
          <p:cNvSpPr>
            <a:spLocks noGrp="1"/>
          </p:cNvSpPr>
          <p:nvPr>
            <p:ph type="title"/>
          </p:nvPr>
        </p:nvSpPr>
        <p:spPr/>
        <p:txBody>
          <a:bodyPr/>
          <a:lstStyle/>
          <a:p>
            <a:r>
              <a:rPr lang="en-IN" sz="4000" b="1" dirty="0">
                <a:solidFill>
                  <a:srgbClr val="FF0000"/>
                </a:solidFill>
              </a:rPr>
              <a:t>Summary of Literature Review</a:t>
            </a:r>
            <a:endParaRPr lang="en-IN" dirty="0"/>
          </a:p>
        </p:txBody>
      </p:sp>
      <p:sp>
        <p:nvSpPr>
          <p:cNvPr id="3" name="Content Placeholder 2">
            <a:extLst>
              <a:ext uri="{FF2B5EF4-FFF2-40B4-BE49-F238E27FC236}">
                <a16:creationId xmlns:a16="http://schemas.microsoft.com/office/drawing/2014/main" id="{514D8545-3212-BE64-AF8D-8C1415477744}"/>
              </a:ext>
            </a:extLst>
          </p:cNvPr>
          <p:cNvSpPr>
            <a:spLocks noGrp="1"/>
          </p:cNvSpPr>
          <p:nvPr>
            <p:ph idx="1"/>
          </p:nvPr>
        </p:nvSpPr>
        <p:spPr/>
        <p:txBody>
          <a:bodyPr/>
          <a:lstStyle/>
          <a:p>
            <a:pPr marL="0" indent="0">
              <a:buNone/>
            </a:pPr>
            <a:r>
              <a:rPr lang="en-US" sz="1600" b="1" dirty="0">
                <a:latin typeface="Times New Roman" panose="02020603050405020304" pitchFamily="18" charset="0"/>
                <a:cs typeface="Times New Roman" panose="02020603050405020304" pitchFamily="18" charset="0"/>
              </a:rPr>
              <a:t>1.Advanced Computer Vision &amp; Deep Learning:</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Integration of deep learning and computer vision for enhanced functionality.</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Improvements in low-light image enhancement and real-time object detection.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Audio and tactile feedback for better situational awareness.</a:t>
            </a:r>
          </a:p>
          <a:p>
            <a:pPr marL="0" indent="0">
              <a:buNone/>
            </a:pPr>
            <a:r>
              <a:rPr lang="en-US" sz="1600" b="1"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Object Detection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spcBef>
                <a:spcPct val="0"/>
              </a:spcBef>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Emphasis on algorithms like YOLO for real-time navigation.</a:t>
            </a:r>
          </a:p>
          <a:p>
            <a:pPr>
              <a:spcBef>
                <a:spcPct val="0"/>
              </a:spcBef>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auditory feedback to assist in obstacle recognition and avoidance.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3.Text Recognition &amp; Speech Output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OCR technology for converting printed text into speech.</a:t>
            </a:r>
          </a:p>
          <a:p>
            <a:pPr>
              <a:spcBef>
                <a:spcPct val="0"/>
              </a:spcBef>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the ability to read and interact with printed materials independently.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4.Multi-Functional Devices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Combination of features like obstacle detection, object recognition, and text-to-speech.</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devices even include Braille output for comprehensive assistive functionality.</a:t>
            </a:r>
          </a:p>
          <a:p>
            <a:pPr marL="0" indent="0">
              <a:buNone/>
            </a:pPr>
            <a:endParaRPr lang="en-IN" sz="1600" dirty="0"/>
          </a:p>
        </p:txBody>
      </p:sp>
      <p:sp>
        <p:nvSpPr>
          <p:cNvPr id="4" name="Date Placeholder 3">
            <a:extLst>
              <a:ext uri="{FF2B5EF4-FFF2-40B4-BE49-F238E27FC236}">
                <a16:creationId xmlns:a16="http://schemas.microsoft.com/office/drawing/2014/main" id="{F9C52C1D-DAA9-1B9F-F621-3F0A32DA8DB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4098F1F4-E09D-B3BB-8337-86D20374CBC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F10BE51A-BDF3-A74C-9F25-C60C24D36F38}"/>
              </a:ext>
            </a:extLst>
          </p:cNvPr>
          <p:cNvSpPr>
            <a:spLocks noGrp="1"/>
          </p:cNvSpPr>
          <p:nvPr>
            <p:ph type="sldNum" sz="quarter" idx="12"/>
          </p:nvPr>
        </p:nvSpPr>
        <p:spPr/>
        <p:txBody>
          <a:bodyPr/>
          <a:lstStyle/>
          <a:p>
            <a:pPr>
              <a:defRPr/>
            </a:pPr>
            <a:fld id="{BDC2143B-610F-499C-A392-DFFBE135A7B2}" type="slidenum">
              <a:rPr lang="en-US" altLang="en-US" smtClean="0"/>
              <a:pPr>
                <a:defRPr/>
              </a:pPr>
              <a:t>23</a:t>
            </a:fld>
            <a:endParaRPr lang="en-US" altLang="en-US"/>
          </a:p>
        </p:txBody>
      </p:sp>
      <p:sp>
        <p:nvSpPr>
          <p:cNvPr id="11" name="Rectangle 5">
            <a:extLst>
              <a:ext uri="{FF2B5EF4-FFF2-40B4-BE49-F238E27FC236}">
                <a16:creationId xmlns:a16="http://schemas.microsoft.com/office/drawing/2014/main" id="{CC8D58FB-576A-3D36-4FB7-82FAE068788B}"/>
              </a:ext>
            </a:extLst>
          </p:cNvPr>
          <p:cNvSpPr>
            <a:spLocks noChangeArrowheads="1"/>
          </p:cNvSpPr>
          <p:nvPr/>
        </p:nvSpPr>
        <p:spPr bwMode="auto">
          <a:xfrm>
            <a:off x="895740" y="1869529"/>
            <a:ext cx="8649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B8EFB4BA-5F1A-E1BD-C5B4-3D2AD8BF7CF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a:extLst>
              <a:ext uri="{FF2B5EF4-FFF2-40B4-BE49-F238E27FC236}">
                <a16:creationId xmlns:a16="http://schemas.microsoft.com/office/drawing/2014/main" id="{F16316CD-7773-2F55-59F8-C47625A8700D}"/>
              </a:ext>
            </a:extLst>
          </p:cNvPr>
          <p:cNvSpPr>
            <a:spLocks noChangeArrowheads="1"/>
          </p:cNvSpPr>
          <p:nvPr/>
        </p:nvSpPr>
        <p:spPr bwMode="auto">
          <a:xfrm>
            <a:off x="152400" y="-1707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0530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AD584-5791-3568-592F-B42C6CE21453}"/>
              </a:ext>
            </a:extLst>
          </p:cNvPr>
          <p:cNvSpPr>
            <a:spLocks noGrp="1"/>
          </p:cNvSpPr>
          <p:nvPr>
            <p:ph type="title"/>
          </p:nvPr>
        </p:nvSpPr>
        <p:spPr/>
        <p:txBody>
          <a:bodyPr/>
          <a:lstStyle/>
          <a:p>
            <a:r>
              <a:rPr lang="en-IN" sz="4000" b="1" dirty="0">
                <a:solidFill>
                  <a:srgbClr val="FF0000"/>
                </a:solidFill>
              </a:rPr>
              <a:t>Problem Statement</a:t>
            </a:r>
            <a:endParaRPr lang="en-IN" dirty="0"/>
          </a:p>
        </p:txBody>
      </p:sp>
      <p:sp>
        <p:nvSpPr>
          <p:cNvPr id="3" name="Content Placeholder 2">
            <a:extLst>
              <a:ext uri="{FF2B5EF4-FFF2-40B4-BE49-F238E27FC236}">
                <a16:creationId xmlns:a16="http://schemas.microsoft.com/office/drawing/2014/main" id="{A388FA32-FA2F-8218-5B41-6CC0965732B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Visually impaired individuals face significant challenges in navigating unfamiliar environments safely and independently. Existing navigation tools often lack integration with specialized aids and real-time feedback systems. The Smart Glass for Visually Impaired person</a:t>
            </a:r>
            <a:r>
              <a:rPr lang="en-IN" sz="2400" b="1" dirty="0">
                <a:solidFill>
                  <a:srgbClr val="7030A0"/>
                </a:solidFill>
                <a:latin typeface="Verdana" panose="020B0604030504040204" pitchFamily="34" charset="0"/>
              </a:rPr>
              <a:t> </a:t>
            </a:r>
            <a:r>
              <a:rPr lang="en-US" sz="2400" dirty="0">
                <a:latin typeface="Times New Roman" panose="02020603050405020304" pitchFamily="18" charset="0"/>
                <a:cs typeface="Times New Roman" panose="02020603050405020304" pitchFamily="18" charset="0"/>
              </a:rPr>
              <a:t>aims to develop a mobile application integrated with smart specs equipped with GPS, ultrasonic sensors, a camera, and a hearing device.</a:t>
            </a:r>
          </a:p>
          <a:p>
            <a:endParaRPr lang="en-IN" dirty="0"/>
          </a:p>
        </p:txBody>
      </p:sp>
      <p:sp>
        <p:nvSpPr>
          <p:cNvPr id="4" name="Date Placeholder 3">
            <a:extLst>
              <a:ext uri="{FF2B5EF4-FFF2-40B4-BE49-F238E27FC236}">
                <a16:creationId xmlns:a16="http://schemas.microsoft.com/office/drawing/2014/main" id="{5D17CB04-8124-F812-408F-A11A5760A182}"/>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5B1F3DA5-BE91-77F9-F0E5-B642A8BF72CC}"/>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0B2165CF-9910-F85C-7252-3EAC20260A47}"/>
              </a:ext>
            </a:extLst>
          </p:cNvPr>
          <p:cNvSpPr>
            <a:spLocks noGrp="1"/>
          </p:cNvSpPr>
          <p:nvPr>
            <p:ph type="sldNum" sz="quarter" idx="12"/>
          </p:nvPr>
        </p:nvSpPr>
        <p:spPr/>
        <p:txBody>
          <a:bodyPr/>
          <a:lstStyle/>
          <a:p>
            <a:pPr>
              <a:defRPr/>
            </a:pPr>
            <a:fld id="{BDC2143B-610F-499C-A392-DFFBE135A7B2}" type="slidenum">
              <a:rPr lang="en-US" altLang="en-US" smtClean="0"/>
              <a:pPr>
                <a:defRPr/>
              </a:pPr>
              <a:t>24</a:t>
            </a:fld>
            <a:endParaRPr lang="en-US" altLang="en-US"/>
          </a:p>
        </p:txBody>
      </p:sp>
    </p:spTree>
    <p:extLst>
      <p:ext uri="{BB962C8B-B14F-4D97-AF65-F5344CB8AC3E}">
        <p14:creationId xmlns:p14="http://schemas.microsoft.com/office/powerpoint/2010/main" val="2368279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4F6E7-506C-7FEB-E0D0-C463212A9783}"/>
              </a:ext>
            </a:extLst>
          </p:cNvPr>
          <p:cNvSpPr>
            <a:spLocks noGrp="1"/>
          </p:cNvSpPr>
          <p:nvPr>
            <p:ph type="title"/>
          </p:nvPr>
        </p:nvSpPr>
        <p:spPr/>
        <p:txBody>
          <a:bodyPr/>
          <a:lstStyle/>
          <a:p>
            <a:r>
              <a:rPr lang="en-IN" sz="4000" b="1" dirty="0">
                <a:solidFill>
                  <a:srgbClr val="FF0000"/>
                </a:solidFill>
              </a:rPr>
              <a:t>Objectives</a:t>
            </a:r>
            <a:endParaRPr lang="en-IN" dirty="0"/>
          </a:p>
        </p:txBody>
      </p:sp>
      <p:sp>
        <p:nvSpPr>
          <p:cNvPr id="3" name="Content Placeholder 2">
            <a:extLst>
              <a:ext uri="{FF2B5EF4-FFF2-40B4-BE49-F238E27FC236}">
                <a16:creationId xmlns:a16="http://schemas.microsoft.com/office/drawing/2014/main" id="{D0AEB48B-AECF-C3C3-5343-8D673A4D89FA}"/>
              </a:ext>
            </a:extLst>
          </p:cNvPr>
          <p:cNvSpPr>
            <a:spLocks noGrp="1"/>
          </p:cNvSpPr>
          <p:nvPr>
            <p:ph idx="1"/>
          </p:nvPr>
        </p:nvSpPr>
        <p:spPr>
          <a:xfrm>
            <a:off x="812800" y="1894114"/>
            <a:ext cx="10450414" cy="4041710"/>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000" b="1" dirty="0">
                <a:latin typeface="Times New Roman" panose="02020603050405020304" pitchFamily="18" charset="0"/>
                <a:cs typeface="Times New Roman" panose="02020603050405020304" pitchFamily="18" charset="0"/>
              </a:rPr>
              <a:t>1.Develop a Smart Glasses Prototype: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Design and build a pair of smart glasses incorporating GPS, ultrasonic sensors, a camera, and a hearing device.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000" b="1" dirty="0">
                <a:latin typeface="Times New Roman" panose="02020603050405020304" pitchFamily="18" charset="0"/>
                <a:cs typeface="Times New Roman" panose="02020603050405020304" pitchFamily="18" charset="0"/>
              </a:rPr>
              <a:t>2.Create a Mobile Application</a:t>
            </a:r>
            <a:r>
              <a:rPr lang="en-IN" sz="2000"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Develop a user-friendly mobile application that communicates with the smart glasses.</a:t>
            </a:r>
          </a:p>
          <a:p>
            <a:pPr marL="0" indent="0">
              <a:buClr>
                <a:srgbClr val="CC0000"/>
              </a:buClr>
              <a:buNone/>
              <a:defRPr/>
            </a:pPr>
            <a:r>
              <a:rPr lang="en-IN" sz="2000" b="1" dirty="0">
                <a:latin typeface="Times New Roman" panose="02020603050405020304" pitchFamily="18" charset="0"/>
                <a:cs typeface="Times New Roman" panose="02020603050405020304" pitchFamily="18" charset="0"/>
              </a:rPr>
              <a:t>3.Integrate Navigation Features:</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Utilize GPS for accurate outdoor location tracking and route guidance.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sz="2000" b="1" dirty="0">
                <a:latin typeface="Times New Roman" panose="02020603050405020304" pitchFamily="18" charset="0"/>
                <a:cs typeface="Times New Roman" panose="02020603050405020304" pitchFamily="18" charset="0"/>
              </a:rPr>
              <a:t>4.Enhance Environmental Recognition:</a:t>
            </a:r>
            <a:endParaRPr 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dirty="0">
                <a:latin typeface="Times New Roman" panose="02020603050405020304" pitchFamily="18" charset="0"/>
                <a:cs typeface="Times New Roman" panose="02020603050405020304" pitchFamily="18" charset="0"/>
              </a:rPr>
              <a:t>Use the camera to identify and provide information about objects and landmarks</a:t>
            </a:r>
            <a:r>
              <a:rPr lang="en-US" sz="2000" dirty="0"/>
              <a:t>.</a:t>
            </a:r>
            <a:br>
              <a:rPr kumimoji="0" lang="en-IN" altLang="en-US" sz="32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3200" b="0" i="0" u="none" strike="noStrike" kern="0" cap="none" spc="0" normalizeH="0" baseline="0" noProof="0" dirty="0">
              <a:ln>
                <a:noFill/>
              </a:ln>
              <a:solidFill>
                <a:srgbClr val="000000"/>
              </a:solidFill>
              <a:effectLst/>
              <a:uLnTx/>
              <a:uFillTx/>
              <a:latin typeface="Verdana"/>
              <a:ea typeface="+mn-ea"/>
              <a:cs typeface="+mn-cs"/>
            </a:endParaRPr>
          </a:p>
          <a:p>
            <a:endParaRPr lang="en-IN" dirty="0"/>
          </a:p>
        </p:txBody>
      </p:sp>
      <p:sp>
        <p:nvSpPr>
          <p:cNvPr id="4" name="Date Placeholder 3">
            <a:extLst>
              <a:ext uri="{FF2B5EF4-FFF2-40B4-BE49-F238E27FC236}">
                <a16:creationId xmlns:a16="http://schemas.microsoft.com/office/drawing/2014/main" id="{08C41C08-7EAB-17F9-EBED-58F6306BED03}"/>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70269F5D-1887-6521-1FC6-D737762D5E8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D73C812F-C38A-AA79-4340-62229F6D61DD}"/>
              </a:ext>
            </a:extLst>
          </p:cNvPr>
          <p:cNvSpPr>
            <a:spLocks noGrp="1"/>
          </p:cNvSpPr>
          <p:nvPr>
            <p:ph type="sldNum" sz="quarter" idx="12"/>
          </p:nvPr>
        </p:nvSpPr>
        <p:spPr/>
        <p:txBody>
          <a:bodyPr/>
          <a:lstStyle/>
          <a:p>
            <a:pPr>
              <a:defRPr/>
            </a:pPr>
            <a:fld id="{BDC2143B-610F-499C-A392-DFFBE135A7B2}" type="slidenum">
              <a:rPr lang="en-US" altLang="en-US" smtClean="0"/>
              <a:pPr>
                <a:defRPr/>
              </a:pPr>
              <a:t>25</a:t>
            </a:fld>
            <a:endParaRPr lang="en-US" altLang="en-US"/>
          </a:p>
        </p:txBody>
      </p:sp>
    </p:spTree>
    <p:extLst>
      <p:ext uri="{BB962C8B-B14F-4D97-AF65-F5344CB8AC3E}">
        <p14:creationId xmlns:p14="http://schemas.microsoft.com/office/powerpoint/2010/main" val="341259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E0B9-73D5-0A82-5696-3E7A1EF65EAE}"/>
              </a:ext>
            </a:extLst>
          </p:cNvPr>
          <p:cNvSpPr>
            <a:spLocks noGrp="1"/>
          </p:cNvSpPr>
          <p:nvPr>
            <p:ph type="title"/>
          </p:nvPr>
        </p:nvSpPr>
        <p:spPr/>
        <p:txBody>
          <a:bodyPr/>
          <a:lstStyle/>
          <a:p>
            <a:r>
              <a:rPr lang="en-IN" sz="4000" b="1" dirty="0">
                <a:solidFill>
                  <a:srgbClr val="FF0000"/>
                </a:solidFill>
              </a:rPr>
              <a:t>Abstract</a:t>
            </a:r>
            <a:endParaRPr lang="en-IN" dirty="0"/>
          </a:p>
        </p:txBody>
      </p:sp>
      <p:sp>
        <p:nvSpPr>
          <p:cNvPr id="3" name="Content Placeholder 2">
            <a:extLst>
              <a:ext uri="{FF2B5EF4-FFF2-40B4-BE49-F238E27FC236}">
                <a16:creationId xmlns:a16="http://schemas.microsoft.com/office/drawing/2014/main" id="{572C834D-8A1A-C03B-4253-8670CDE10FA2}"/>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This project focuses on developing a "Smart Glass for Visually Impaired Persons" that enhances mobility and safety through advanced technology. The smart glass features an ultrasonic sensor for obstacle detection, a camera for emergencies, a microcontroller for processing inputs, and a GPS module for real-time location tracking. In emergency situations, the smart glass captures live video and sends it along with the user's location to pre-configured emergency contacts via Bluetooth through a mobile app.</a:t>
            </a:r>
            <a:r>
              <a:rPr lang="en-US" sz="2000" dirty="0"/>
              <a:t> </a:t>
            </a:r>
            <a:r>
              <a:rPr lang="en-US" sz="2000" dirty="0">
                <a:latin typeface="Times New Roman" panose="02020603050405020304" pitchFamily="18" charset="0"/>
                <a:cs typeface="Times New Roman" panose="02020603050405020304" pitchFamily="18" charset="0"/>
              </a:rPr>
              <a:t>The app also provides a user-friendly interface for managing contacts and settings. A key feature of this system is its ability to differentiate between new and familiar locations: when visiting a new place, the smart glass automatically sends an alert message, live location, and video to emergency contacts, whereas in frequently visited places, these alerts are not sent, reducing unnecessary notifications.</a:t>
            </a:r>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3718BE8E-6587-5DC2-3C84-AC19FF653FB5}"/>
              </a:ext>
            </a:extLst>
          </p:cNvPr>
          <p:cNvSpPr>
            <a:spLocks noGrp="1"/>
          </p:cNvSpPr>
          <p:nvPr>
            <p:ph type="dt" sz="half" idx="10"/>
          </p:nvPr>
        </p:nvSpPr>
        <p:spPr/>
        <p:txBody>
          <a:bodyPr/>
          <a:lstStyle/>
          <a:p>
            <a:pPr>
              <a:defRPr/>
            </a:pPr>
            <a:r>
              <a:rPr lang="en-US"/>
              <a:t>First Review</a:t>
            </a:r>
          </a:p>
        </p:txBody>
      </p:sp>
      <p:sp>
        <p:nvSpPr>
          <p:cNvPr id="5" name="Footer Placeholder 4">
            <a:extLst>
              <a:ext uri="{FF2B5EF4-FFF2-40B4-BE49-F238E27FC236}">
                <a16:creationId xmlns:a16="http://schemas.microsoft.com/office/drawing/2014/main" id="{1687BBF7-225B-BFE7-23B8-9C9B03D378F8}"/>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01C7C27-0D08-4C44-2E7F-F9FB384B0DE2}"/>
              </a:ext>
            </a:extLst>
          </p:cNvPr>
          <p:cNvSpPr>
            <a:spLocks noGrp="1"/>
          </p:cNvSpPr>
          <p:nvPr>
            <p:ph type="sldNum" sz="quarter" idx="12"/>
          </p:nvPr>
        </p:nvSpPr>
        <p:spPr/>
        <p:txBody>
          <a:bodyPr/>
          <a:lstStyle/>
          <a:p>
            <a:pPr>
              <a:defRPr/>
            </a:pPr>
            <a:fld id="{BDC2143B-610F-499C-A392-DFFBE135A7B2}" type="slidenum">
              <a:rPr lang="en-US" altLang="en-US" smtClean="0"/>
              <a:pPr>
                <a:defRPr/>
              </a:pPr>
              <a:t>26</a:t>
            </a:fld>
            <a:endParaRPr lang="en-US" altLang="en-US"/>
          </a:p>
        </p:txBody>
      </p:sp>
    </p:spTree>
    <p:extLst>
      <p:ext uri="{BB962C8B-B14F-4D97-AF65-F5344CB8AC3E}">
        <p14:creationId xmlns:p14="http://schemas.microsoft.com/office/powerpoint/2010/main" val="3593977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863260"/>
            <a:ext cx="10668000" cy="278528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b="1" dirty="0">
                <a:latin typeface="Times New Roman" panose="02020603050405020304" pitchFamily="18" charset="0"/>
                <a:cs typeface="Times New Roman" panose="02020603050405020304" pitchFamily="18" charset="0"/>
              </a:rPr>
              <a:t>Smart Glass System Using Deep Learning for the Blind and Visually Impaired</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altLang="en-US" sz="1600" dirty="0">
                <a:solidFill>
                  <a:srgbClr val="000000"/>
                </a:solidFill>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IN" altLang="en-US" sz="1600" b="1" dirty="0">
                <a:solidFill>
                  <a:srgbClr val="000000"/>
                </a:solidFill>
                <a:latin typeface="Times New Roman" panose="02020603050405020304" pitchFamily="18" charset="0"/>
                <a:cs typeface="Times New Roman" panose="02020603050405020304" pitchFamily="18" charset="0"/>
              </a:rPr>
              <a:t>Authors </a:t>
            </a:r>
            <a:r>
              <a:rPr lang="en-IN" altLang="en-US" sz="1600" dirty="0">
                <a:solidFill>
                  <a:srgbClr val="000000"/>
                </a:solidFill>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Mukhriddin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Mukhiddinov</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Jinsoo</a:t>
            </a:r>
            <a:r>
              <a:rPr lang="en-IN" sz="1600" dirty="0">
                <a:latin typeface="Times New Roman" panose="02020603050405020304" pitchFamily="18" charset="0"/>
                <a:cs typeface="Times New Roman" panose="02020603050405020304" pitchFamily="18" charset="0"/>
              </a:rPr>
              <a:t> Cho</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proposed smart glass system for visually impaired individuals enhances independent navigation, particularly in low-light and nighttime environments, by leveraging advanced computer vision and deep learning models. It features a low-light image enhancement model, a real-time object detection and recognition model, a salient object detection model, and a text-to-speech and tactile graphics generation model. These components work together to provide audio and tactile feedback, improving the user's situational awareness and safety. The system connects to a smartphone via Bluetooth for processing, reducing the glasses' power consumption and extending battery life, making it a practical and effective solution for challenging environments.</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lang="en-IN"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br>
              <a:rPr kumimoji="0" lang="en-IN" alt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
        <p:nvSpPr>
          <p:cNvPr id="7" name="TextBox 6">
            <a:extLst>
              <a:ext uri="{FF2B5EF4-FFF2-40B4-BE49-F238E27FC236}">
                <a16:creationId xmlns:a16="http://schemas.microsoft.com/office/drawing/2014/main" id="{D54402AC-C729-B456-7D7A-E72F4226EDAB}"/>
              </a:ext>
            </a:extLst>
          </p:cNvPr>
          <p:cNvSpPr txBox="1"/>
          <p:nvPr/>
        </p:nvSpPr>
        <p:spPr>
          <a:xfrm>
            <a:off x="886407" y="4879910"/>
            <a:ext cx="4058817" cy="153272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b="1" dirty="0">
                <a:latin typeface="Times New Roman" panose="02020603050405020304" pitchFamily="18" charset="0"/>
                <a:cs typeface="Times New Roman" panose="02020603050405020304" pitchFamily="18" charset="0"/>
              </a:rPr>
              <a:t>Pros:</a:t>
            </a:r>
            <a:r>
              <a:rPr lang="en-US" sz="1800" dirty="0">
                <a:latin typeface="Times New Roman" panose="02020603050405020304" pitchFamily="18" charset="0"/>
                <a:cs typeface="Times New Roman" panose="02020603050405020304" pitchFamily="18" charset="0"/>
              </a:rPr>
              <a:t> Enhances independence with accurate object detection, multi-sensory feedback, and extended battery life.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lang="en-US" sz="1800" dirty="0">
                <a:latin typeface="Times New Roman" panose="02020603050405020304" pitchFamily="18" charset="0"/>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7823D9A6-AC82-9DFA-49C4-6AF5F00A5AC5}"/>
              </a:ext>
            </a:extLst>
          </p:cNvPr>
          <p:cNvSpPr txBox="1"/>
          <p:nvPr/>
        </p:nvSpPr>
        <p:spPr>
          <a:xfrm>
            <a:off x="6550090" y="4846718"/>
            <a:ext cx="3860800" cy="12003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Cons:</a:t>
            </a:r>
            <a:r>
              <a:rPr lang="en-US" sz="1800" dirty="0">
                <a:latin typeface="Times New Roman" panose="02020603050405020304" pitchFamily="18" charset="0"/>
                <a:cs typeface="Times New Roman" panose="02020603050405020304" pitchFamily="18" charset="0"/>
              </a:rPr>
              <a:t> Complexity and cost may hinder accessibility, with potential limitations in detecting smaller objects.</a:t>
            </a: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A0AA-9134-2416-847C-4CB1D6DEAA99}"/>
              </a:ext>
            </a:extLst>
          </p:cNvPr>
          <p:cNvSpPr>
            <a:spLocks noGrp="1"/>
          </p:cNvSpPr>
          <p:nvPr>
            <p:ph type="title"/>
          </p:nvPr>
        </p:nvSpPr>
        <p:spPr/>
        <p:txBody>
          <a:bodyPr/>
          <a:lstStyle/>
          <a:p>
            <a:r>
              <a:rPr lang="en-IN" altLang="en-US" sz="3200" b="1" dirty="0">
                <a:solidFill>
                  <a:srgbClr val="FF0000"/>
                </a:solidFill>
              </a:rPr>
              <a:t>Literature Review – 2</a:t>
            </a:r>
            <a:endParaRPr lang="en-IN" sz="3200" dirty="0"/>
          </a:p>
        </p:txBody>
      </p:sp>
      <p:sp>
        <p:nvSpPr>
          <p:cNvPr id="3" name="Content Placeholder 2">
            <a:extLst>
              <a:ext uri="{FF2B5EF4-FFF2-40B4-BE49-F238E27FC236}">
                <a16:creationId xmlns:a16="http://schemas.microsoft.com/office/drawing/2014/main" id="{D71B68C6-5980-F9AE-A780-94309B03F4D3}"/>
              </a:ext>
            </a:extLst>
          </p:cNvPr>
          <p:cNvSpPr>
            <a:spLocks noGrp="1"/>
          </p:cNvSpPr>
          <p:nvPr>
            <p:ph idx="1"/>
          </p:nvPr>
        </p:nvSpPr>
        <p:spPr>
          <a:xfrm>
            <a:off x="795262" y="1832025"/>
            <a:ext cx="10668000" cy="2576804"/>
          </a:xfrm>
        </p:spPr>
        <p:txBody>
          <a:bodyPr/>
          <a:lstStyle/>
          <a:p>
            <a:pPr marL="0" indent="0" algn="just" rtl="0">
              <a:spcBef>
                <a:spcPts val="0"/>
              </a:spcBef>
              <a:spcAft>
                <a:spcPts val="0"/>
              </a:spcAf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 Smart Glass for Visually Impaired People</a:t>
            </a:r>
          </a:p>
          <a:p>
            <a:pPr marL="0" indent="0" algn="just" rtl="0">
              <a:spcBef>
                <a:spcPts val="0"/>
              </a:spcBef>
              <a:spcAft>
                <a:spcPts val="0"/>
              </a:spcAft>
              <a:buNone/>
            </a:pP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r>
              <a:rPr lang="en-IN" sz="1600" b="1" dirty="0">
                <a:latin typeface="Times New Roman" panose="02020603050405020304" pitchFamily="18" charset="0"/>
                <a:cs typeface="Times New Roman" panose="02020603050405020304" pitchFamily="18" charset="0"/>
              </a:rPr>
              <a:t>Authors: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Kavya A , Anoushka </a:t>
            </a:r>
            <a:r>
              <a:rPr lang="en-IN" sz="1600" dirty="0" err="1">
                <a:latin typeface="Times New Roman" panose="02020603050405020304" pitchFamily="18" charset="0"/>
                <a:cs typeface="Times New Roman" panose="02020603050405020304" pitchFamily="18" charset="0"/>
              </a:rPr>
              <a:t>Ameet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Kurthukoti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Ayeesha</a:t>
            </a:r>
            <a:r>
              <a:rPr lang="en-IN" sz="1600" dirty="0">
                <a:latin typeface="Times New Roman" panose="02020603050405020304" pitchFamily="18" charset="0"/>
                <a:cs typeface="Times New Roman" panose="02020603050405020304" pitchFamily="18" charset="0"/>
              </a:rPr>
              <a:t> Rida Khan, Devika K </a:t>
            </a:r>
          </a:p>
          <a:p>
            <a:pPr marL="0" indent="0" algn="just" rtl="0">
              <a:spcBef>
                <a:spcPts val="0"/>
              </a:spcBef>
              <a:spcAft>
                <a:spcPts val="0"/>
              </a:spcAft>
              <a:buNone/>
            </a:pPr>
            <a:endParaRPr lang="en-IN" sz="1600" b="0" dirty="0">
              <a:effectLst/>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project focuses on creating affordable smart glasses designed to enhance the independence of visually impaired individuals. Utilizing a Raspberry Pi 4 as the central processing unit, the system incorporates a camera for capturing images, ultrasonic sensors for detecting obstacles, and Python for control and programming. It employs the YOLO algorithm for real-time object detection and OCR to read text from images, which is then converted into speech through a Text-to-Speech (TTS) module. The glasses provide real-time audio feedback, helping users navigate their environment, recognize objects, and avoid hazards, thereby improving safety and quality of life for those who cannot afford expensive assistive technologies.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sz="1600" b="0" dirty="0">
              <a:effectLst/>
              <a:latin typeface="Times New Roman" panose="02020603050405020304" pitchFamily="18" charset="0"/>
              <a:cs typeface="Times New Roman" panose="02020603050405020304" pitchFamily="18" charset="0"/>
            </a:endParaRPr>
          </a:p>
          <a:p>
            <a:pPr marL="0" indent="0" algn="just">
              <a:buNone/>
            </a:pPr>
            <a:br>
              <a:rPr lang="en-US"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D64EBF1-0D10-145D-051F-51A8D079F1A4}"/>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91641864-AFA0-4AB2-1A42-2A1A045EE22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2914BF51-6F2C-93E1-A81A-CC52455F6436}"/>
              </a:ext>
            </a:extLst>
          </p:cNvPr>
          <p:cNvSpPr>
            <a:spLocks noGrp="1"/>
          </p:cNvSpPr>
          <p:nvPr>
            <p:ph type="sldNum" sz="quarter" idx="12"/>
          </p:nvPr>
        </p:nvSpPr>
        <p:spPr/>
        <p:txBody>
          <a:bodyPr/>
          <a:lstStyle/>
          <a:p>
            <a:pPr>
              <a:defRPr/>
            </a:pPr>
            <a:fld id="{BDC2143B-610F-499C-A392-DFFBE135A7B2}" type="slidenum">
              <a:rPr lang="en-US" altLang="en-US" smtClean="0"/>
              <a:pPr>
                <a:defRPr/>
              </a:pPr>
              <a:t>4</a:t>
            </a:fld>
            <a:endParaRPr lang="en-US" altLang="en-US"/>
          </a:p>
        </p:txBody>
      </p:sp>
      <p:sp>
        <p:nvSpPr>
          <p:cNvPr id="9" name="TextBox 8">
            <a:extLst>
              <a:ext uri="{FF2B5EF4-FFF2-40B4-BE49-F238E27FC236}">
                <a16:creationId xmlns:a16="http://schemas.microsoft.com/office/drawing/2014/main" id="{0231E9EE-58E3-6667-A847-377E5E015AD6}"/>
              </a:ext>
            </a:extLst>
          </p:cNvPr>
          <p:cNvSpPr txBox="1"/>
          <p:nvPr/>
        </p:nvSpPr>
        <p:spPr>
          <a:xfrm>
            <a:off x="812800" y="4752601"/>
            <a:ext cx="4905311"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Cost-effective, user-friendly smart glasses offering real-time audio feedback with versatile object detection and navigation features.</a:t>
            </a:r>
          </a:p>
          <a:p>
            <a:endParaRPr lang="en-IN" sz="1600" dirty="0"/>
          </a:p>
        </p:txBody>
      </p:sp>
      <p:sp>
        <p:nvSpPr>
          <p:cNvPr id="11" name="TextBox 10">
            <a:extLst>
              <a:ext uri="{FF2B5EF4-FFF2-40B4-BE49-F238E27FC236}">
                <a16:creationId xmlns:a16="http://schemas.microsoft.com/office/drawing/2014/main" id="{A12018BB-9215-A9E2-07EE-7977BD82DC14}"/>
              </a:ext>
            </a:extLst>
          </p:cNvPr>
          <p:cNvSpPr txBox="1"/>
          <p:nvPr/>
        </p:nvSpPr>
        <p:spPr>
          <a:xfrm>
            <a:off x="6885991" y="4720028"/>
            <a:ext cx="4749281"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May have accuracy limitations, higher power consumption, challenges in real-world use, and limited customization for different users.</a:t>
            </a:r>
          </a:p>
          <a:p>
            <a:endParaRPr lang="en-IN" sz="1600" dirty="0"/>
          </a:p>
        </p:txBody>
      </p:sp>
    </p:spTree>
    <p:extLst>
      <p:ext uri="{BB962C8B-B14F-4D97-AF65-F5344CB8AC3E}">
        <p14:creationId xmlns:p14="http://schemas.microsoft.com/office/powerpoint/2010/main" val="127999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0C061-A5B9-4A5A-9855-416D820ED781}"/>
              </a:ext>
            </a:extLst>
          </p:cNvPr>
          <p:cNvSpPr>
            <a:spLocks noGrp="1"/>
          </p:cNvSpPr>
          <p:nvPr>
            <p:ph type="title"/>
          </p:nvPr>
        </p:nvSpPr>
        <p:spPr/>
        <p:txBody>
          <a:bodyPr/>
          <a:lstStyle/>
          <a:p>
            <a:r>
              <a:rPr lang="en-IN" altLang="en-US" sz="3200" b="1" dirty="0">
                <a:solidFill>
                  <a:srgbClr val="FF0000"/>
                </a:solidFill>
              </a:rPr>
              <a:t>Literature Review – 3</a:t>
            </a:r>
            <a:endParaRPr lang="en-IN" sz="3200" dirty="0"/>
          </a:p>
        </p:txBody>
      </p:sp>
      <p:sp>
        <p:nvSpPr>
          <p:cNvPr id="3" name="Content Placeholder 2">
            <a:extLst>
              <a:ext uri="{FF2B5EF4-FFF2-40B4-BE49-F238E27FC236}">
                <a16:creationId xmlns:a16="http://schemas.microsoft.com/office/drawing/2014/main" id="{50DDE201-E217-2FBA-C3A3-02C7E4F65138}"/>
              </a:ext>
            </a:extLst>
          </p:cNvPr>
          <p:cNvSpPr>
            <a:spLocks noGrp="1"/>
          </p:cNvSpPr>
          <p:nvPr>
            <p:ph idx="1"/>
          </p:nvPr>
        </p:nvSpPr>
        <p:spPr>
          <a:xfrm>
            <a:off x="776600" y="1819496"/>
            <a:ext cx="10668000" cy="2978238"/>
          </a:xfrm>
        </p:spPr>
        <p:txBody>
          <a:bodyPr/>
          <a:lstStyle/>
          <a:p>
            <a:pPr marL="0" indent="0" algn="jus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 Smart Glasses for Visually Disabled Person</a:t>
            </a:r>
          </a:p>
          <a:p>
            <a:pPr marL="0" indent="0" algn="just">
              <a:buNone/>
            </a:pP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Authors: </a:t>
            </a:r>
            <a:r>
              <a:rPr lang="en-IN" sz="1600" dirty="0">
                <a:latin typeface="Times New Roman" panose="02020603050405020304" pitchFamily="18" charset="0"/>
                <a:cs typeface="Times New Roman" panose="02020603050405020304" pitchFamily="18" charset="0"/>
              </a:rPr>
              <a:t>Pavan Hegde, Neha </a:t>
            </a:r>
            <a:r>
              <a:rPr lang="en-IN" sz="1600" dirty="0" err="1">
                <a:latin typeface="Times New Roman" panose="02020603050405020304" pitchFamily="18" charset="0"/>
                <a:cs typeface="Times New Roman" panose="02020603050405020304" pitchFamily="18" charset="0"/>
              </a:rPr>
              <a:t>Devathraj</a:t>
            </a:r>
            <a:r>
              <a:rPr lang="en-IN" sz="1600" dirty="0">
                <a:latin typeface="Times New Roman" panose="02020603050405020304" pitchFamily="18" charset="0"/>
                <a:cs typeface="Times New Roman" panose="02020603050405020304" pitchFamily="18" charset="0"/>
              </a:rPr>
              <a:t>, Sushma SK, </a:t>
            </a:r>
            <a:r>
              <a:rPr lang="en-IN" sz="1600" dirty="0" err="1">
                <a:latin typeface="Times New Roman" panose="02020603050405020304" pitchFamily="18" charset="0"/>
                <a:cs typeface="Times New Roman" panose="02020603050405020304" pitchFamily="18" charset="0"/>
              </a:rPr>
              <a:t>Pasupuleti</a:t>
            </a:r>
            <a:r>
              <a:rPr lang="en-IN" sz="1600" dirty="0">
                <a:latin typeface="Times New Roman" panose="02020603050405020304" pitchFamily="18" charset="0"/>
                <a:cs typeface="Times New Roman" panose="02020603050405020304" pitchFamily="18" charset="0"/>
              </a:rPr>
              <a:t> Aishwarya</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project aims to develop low-cost smart glasses for visually impaired individuals to enhance their navigation and object recognition capabilities. Utilizing a Raspberry Pi as the central processing unit, the system integrates a camera for face recognition, an ultrasonic sensor for obstacle detection, and text-to-speech technology to provide real-time audio feedback. When an obstacle is detected, the user receives audio cues regarding its proximity, while recognized faces are identified through a pre-loaded dataset and announced aloud. This user-friendly solution, designed for portability and affordability, leverages technologies like OpenCV for image processing and may incorporate IoT features for added functionality, ultimately enabling visually impaired users to navigate their environment independently and safely.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IN" sz="1600" dirty="0"/>
          </a:p>
        </p:txBody>
      </p:sp>
      <p:sp>
        <p:nvSpPr>
          <p:cNvPr id="4" name="Date Placeholder 3">
            <a:extLst>
              <a:ext uri="{FF2B5EF4-FFF2-40B4-BE49-F238E27FC236}">
                <a16:creationId xmlns:a16="http://schemas.microsoft.com/office/drawing/2014/main" id="{AA49F6B3-3E62-4819-B338-D8F6740354B6}"/>
              </a:ext>
            </a:extLst>
          </p:cNvPr>
          <p:cNvSpPr>
            <a:spLocks noGrp="1"/>
          </p:cNvSpPr>
          <p:nvPr>
            <p:ph type="dt" sz="half" idx="10"/>
          </p:nvPr>
        </p:nvSpPr>
        <p:spPr/>
        <p:txBody>
          <a:bodyPr/>
          <a:lstStyle/>
          <a:p>
            <a:pPr>
              <a:defRPr/>
            </a:pPr>
            <a:r>
              <a:rPr lang="en-US" dirty="0"/>
              <a:t>First Review</a:t>
            </a:r>
          </a:p>
        </p:txBody>
      </p:sp>
      <p:sp>
        <p:nvSpPr>
          <p:cNvPr id="5" name="Footer Placeholder 4">
            <a:extLst>
              <a:ext uri="{FF2B5EF4-FFF2-40B4-BE49-F238E27FC236}">
                <a16:creationId xmlns:a16="http://schemas.microsoft.com/office/drawing/2014/main" id="{CA3D2152-431D-4AB0-7754-85F919ACCBBE}"/>
              </a:ext>
            </a:extLst>
          </p:cNvPr>
          <p:cNvSpPr>
            <a:spLocks noGrp="1"/>
          </p:cNvSpPr>
          <p:nvPr>
            <p:ph type="ftr" sz="quarter" idx="11"/>
          </p:nvPr>
        </p:nvSpPr>
        <p:spPr/>
        <p:txBody>
          <a:bodyPr/>
          <a:lstStyle/>
          <a:p>
            <a:pPr>
              <a:defRPr/>
            </a:pPr>
            <a:r>
              <a:rPr lang="en-US" dirty="0"/>
              <a:t>Department of Computer Science and Engineering</a:t>
            </a:r>
          </a:p>
        </p:txBody>
      </p:sp>
      <p:sp>
        <p:nvSpPr>
          <p:cNvPr id="6" name="Slide Number Placeholder 5">
            <a:extLst>
              <a:ext uri="{FF2B5EF4-FFF2-40B4-BE49-F238E27FC236}">
                <a16:creationId xmlns:a16="http://schemas.microsoft.com/office/drawing/2014/main" id="{62BAC2EA-F892-C800-0C9D-254A9E2548C0}"/>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sp>
        <p:nvSpPr>
          <p:cNvPr id="10" name="TextBox 9">
            <a:extLst>
              <a:ext uri="{FF2B5EF4-FFF2-40B4-BE49-F238E27FC236}">
                <a16:creationId xmlns:a16="http://schemas.microsoft.com/office/drawing/2014/main" id="{B35A7CED-A7E1-28CF-4FEF-8D2C8C1DEFC3}"/>
              </a:ext>
            </a:extLst>
          </p:cNvPr>
          <p:cNvSpPr txBox="1"/>
          <p:nvPr/>
        </p:nvSpPr>
        <p:spPr>
          <a:xfrm>
            <a:off x="6382138" y="4869337"/>
            <a:ext cx="4710922"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Limited accuracy, high power consumption, dependency on preloaded data, and performance issues in dynamic environments.</a:t>
            </a:r>
          </a:p>
          <a:p>
            <a:endParaRPr lang="en-IN" sz="1600" dirty="0"/>
          </a:p>
        </p:txBody>
      </p:sp>
      <p:sp>
        <p:nvSpPr>
          <p:cNvPr id="11" name="TextBox 10">
            <a:extLst>
              <a:ext uri="{FF2B5EF4-FFF2-40B4-BE49-F238E27FC236}">
                <a16:creationId xmlns:a16="http://schemas.microsoft.com/office/drawing/2014/main" id="{749B5D37-D41B-06E5-91D4-A0102021783D}"/>
              </a:ext>
            </a:extLst>
          </p:cNvPr>
          <p:cNvSpPr txBox="1"/>
          <p:nvPr/>
        </p:nvSpPr>
        <p:spPr>
          <a:xfrm>
            <a:off x="812800" y="4869337"/>
            <a:ext cx="4710922" cy="830997"/>
          </a:xfrm>
          <a:prstGeom prst="rect">
            <a:avLst/>
          </a:prstGeom>
          <a:noFill/>
        </p:spPr>
        <p:txBody>
          <a:bodyPr wrap="square" rtlCol="0">
            <a:spAutoFit/>
          </a:bodyPr>
          <a:lstStyle/>
          <a:p>
            <a:pPr marL="0" indent="0">
              <a:buNone/>
            </a:pPr>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Cost-effective, real-time feedback, portable and user-friendly, and scalable for personalized face recognition.</a:t>
            </a:r>
          </a:p>
        </p:txBody>
      </p:sp>
    </p:spTree>
    <p:extLst>
      <p:ext uri="{BB962C8B-B14F-4D97-AF65-F5344CB8AC3E}">
        <p14:creationId xmlns:p14="http://schemas.microsoft.com/office/powerpoint/2010/main" val="244608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838200"/>
            <a:ext cx="10668000" cy="682626"/>
          </a:xfrm>
        </p:spPr>
        <p:txBody>
          <a:bodyPr/>
          <a:lstStyle/>
          <a:p>
            <a:r>
              <a:rPr lang="en-IN" altLang="en-US" sz="3200" b="1" dirty="0">
                <a:solidFill>
                  <a:srgbClr val="FF0000"/>
                </a:solidFill>
              </a:rPr>
              <a:t>Literature Review – 4</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21" name="Content Placeholder 20">
            <a:extLst>
              <a:ext uri="{FF2B5EF4-FFF2-40B4-BE49-F238E27FC236}">
                <a16:creationId xmlns:a16="http://schemas.microsoft.com/office/drawing/2014/main" id="{3A0E4B9C-65A4-C062-7436-C37CCA018E01}"/>
              </a:ext>
            </a:extLst>
          </p:cNvPr>
          <p:cNvSpPr>
            <a:spLocks noGrp="1"/>
          </p:cNvSpPr>
          <p:nvPr>
            <p:ph idx="1"/>
          </p:nvPr>
        </p:nvSpPr>
        <p:spPr>
          <a:xfrm>
            <a:off x="690465" y="1726164"/>
            <a:ext cx="10580915" cy="2631232"/>
          </a:xfrm>
        </p:spPr>
        <p:txBody>
          <a:bodyPr/>
          <a:lstStyle/>
          <a:p>
            <a:pPr marL="0" indent="0" algn="jus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 ULTRASONIC SMART GLASSES FOR VISUALLY IMPAIRED PEOPLES</a:t>
            </a:r>
          </a:p>
          <a:p>
            <a:pPr marL="0" indent="0" algn="just">
              <a:buNone/>
            </a:pP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Authors: </a:t>
            </a:r>
            <a:r>
              <a:rPr lang="en-IN" sz="1600" dirty="0">
                <a:latin typeface="Times New Roman" panose="02020603050405020304" pitchFamily="18" charset="0"/>
                <a:cs typeface="Times New Roman" panose="02020603050405020304" pitchFamily="18" charset="0"/>
              </a:rPr>
              <a:t>Vaishnavi </a:t>
            </a:r>
            <a:r>
              <a:rPr lang="en-IN" sz="1600" dirty="0" err="1">
                <a:latin typeface="Times New Roman" panose="02020603050405020304" pitchFamily="18" charset="0"/>
                <a:cs typeface="Times New Roman" panose="02020603050405020304" pitchFamily="18" charset="0"/>
              </a:rPr>
              <a:t>Lingawar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Madhunika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Nilakhe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Mrunali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Kamble</a:t>
            </a:r>
            <a:r>
              <a:rPr lang="en-IN" sz="1600" dirty="0">
                <a:latin typeface="Times New Roman" panose="02020603050405020304" pitchFamily="18" charset="0"/>
                <a:cs typeface="Times New Roman" panose="02020603050405020304" pitchFamily="18" charset="0"/>
              </a:rPr>
              <a:t>, Prof. M.P Shinde</a:t>
            </a:r>
          </a:p>
          <a:p>
            <a:pPr marL="0" indent="0" algn="just">
              <a:buNone/>
            </a:pPr>
            <a:endParaRPr lang="en-IN"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Ultrasonic Smart Glasses are designed to enhance the mobility and independence of visually impaired individuals by providing real-time obstacle detection and feedback. Utilizing ultrasonic sensors, the glasses detect nearby objects and calculate their distance by emitting sound waves and measuring the time taken for the waves to return. A processing unit analyzes this data, and if an obstacle is within a certain range, the user is alerted through auditory cues from an MP3 player or a buzzer. This innovative solution acts as a "third eye," enabling visually impaired users to navigate unfamiliar environments more safely and confidently.</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719B735-3F1E-2B8E-0A06-738CDAE6CBC7}"/>
              </a:ext>
            </a:extLst>
          </p:cNvPr>
          <p:cNvSpPr txBox="1"/>
          <p:nvPr/>
        </p:nvSpPr>
        <p:spPr>
          <a:xfrm>
            <a:off x="766233" y="4632649"/>
            <a:ext cx="4076355"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Pros:</a:t>
            </a:r>
            <a:r>
              <a:rPr lang="en-US" sz="1600" dirty="0">
                <a:latin typeface="Times New Roman" panose="02020603050405020304" pitchFamily="18" charset="0"/>
                <a:cs typeface="Times New Roman" panose="02020603050405020304" pitchFamily="18" charset="0"/>
              </a:rPr>
              <a:t> Increased independence, real-time feedback, portable, cost-effective, and enhances safety by alerting users to obstacles.</a:t>
            </a:r>
          </a:p>
          <a:p>
            <a:endParaRPr lang="en-IN" sz="1600" dirty="0"/>
          </a:p>
        </p:txBody>
      </p:sp>
      <p:sp>
        <p:nvSpPr>
          <p:cNvPr id="7" name="TextBox 6">
            <a:extLst>
              <a:ext uri="{FF2B5EF4-FFF2-40B4-BE49-F238E27FC236}">
                <a16:creationId xmlns:a16="http://schemas.microsoft.com/office/drawing/2014/main" id="{A27085EE-2CCD-C8B8-3C93-B9911195B9DE}"/>
              </a:ext>
            </a:extLst>
          </p:cNvPr>
          <p:cNvSpPr txBox="1"/>
          <p:nvPr/>
        </p:nvSpPr>
        <p:spPr>
          <a:xfrm>
            <a:off x="6372808" y="4632649"/>
            <a:ext cx="4548155" cy="1077218"/>
          </a:xfrm>
          <a:prstGeom prst="rect">
            <a:avLst/>
          </a:prstGeom>
          <a:noFill/>
        </p:spPr>
        <p:txBody>
          <a:bodyPr wrap="square" rtlCol="0">
            <a:spAutoFit/>
          </a:bodyPr>
          <a:lstStyle/>
          <a:p>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detection range, dependency on audio cues, battery life concerns, no cognitive support, and potential sensor interference.</a:t>
            </a:r>
          </a:p>
          <a:p>
            <a:endParaRPr lang="en-IN" sz="1600" dirty="0"/>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5</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716763"/>
          </a:xfrm>
        </p:spPr>
        <p:txBody>
          <a:bodyPr/>
          <a:lstStyle/>
          <a:p>
            <a:pPr marL="0" indent="0" algn="jus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 Object Detection System for Visually Impaired Persons Using Smartphone</a:t>
            </a:r>
          </a:p>
          <a:p>
            <a:pPr marL="0" indent="0" algn="just">
              <a:buNone/>
            </a:pP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600" b="1" dirty="0">
                <a:solidFill>
                  <a:srgbClr val="000000"/>
                </a:solidFill>
                <a:latin typeface="Times New Roman" panose="02020603050405020304" pitchFamily="18" charset="0"/>
                <a:cs typeface="Times New Roman" panose="02020603050405020304" pitchFamily="18" charset="0"/>
              </a:rPr>
              <a:t>Authors: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D. Ravi Kumar</a:t>
            </a:r>
            <a:r>
              <a:rPr lang="en-US" sz="1600" b="1"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Hiren Kumar Thakkar, Suresh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Merugu</a:t>
            </a: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Vinit Kumar Gunjan</a:t>
            </a: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Suneet K. Gupta</a:t>
            </a:r>
          </a:p>
          <a:p>
            <a:pPr marL="0" indent="0" algn="just">
              <a:buNone/>
            </a:pPr>
            <a:endParaRPr lang="en-IN" sz="16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Object Detection System for visually impaired individuals uses a smartphone's camera and the YOLO V3 algorithm to identify objects in real-time, enhancing their ability to navigate both indoor and outdoor environments independently. The system captures continuous video, processes the frames to detect multiple objects, and converts the detected objects' labels into speech, providing users with auditory feedback through headphones or the smartphone's speaker. This user-friendly, cost-effective solution offers improved environmental awareness, allowing visually impaired users to avoid obstacles and move more confidently in dynamic settings.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
        <p:nvSpPr>
          <p:cNvPr id="7" name="TextBox 6">
            <a:extLst>
              <a:ext uri="{FF2B5EF4-FFF2-40B4-BE49-F238E27FC236}">
                <a16:creationId xmlns:a16="http://schemas.microsoft.com/office/drawing/2014/main" id="{769AB1D9-106C-CFC8-23ED-F9063B527E09}"/>
              </a:ext>
            </a:extLst>
          </p:cNvPr>
          <p:cNvSpPr txBox="1"/>
          <p:nvPr/>
        </p:nvSpPr>
        <p:spPr>
          <a:xfrm>
            <a:off x="812800" y="4763277"/>
            <a:ext cx="4325259" cy="1077218"/>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 </a:t>
            </a:r>
            <a:r>
              <a:rPr lang="en-US" sz="1600" dirty="0">
                <a:latin typeface="Times New Roman" panose="02020603050405020304" pitchFamily="18" charset="0"/>
                <a:cs typeface="Times New Roman" panose="02020603050405020304" pitchFamily="18" charset="0"/>
              </a:rPr>
              <a:t>Improved independence, real-time detection, affordable, easy to use, and portable due to smartphone implementation.</a:t>
            </a:r>
          </a:p>
          <a:p>
            <a:pPr algn="just"/>
            <a:endParaRPr lang="en-IN" sz="1600" dirty="0"/>
          </a:p>
        </p:txBody>
      </p:sp>
      <p:sp>
        <p:nvSpPr>
          <p:cNvPr id="8" name="TextBox 7">
            <a:extLst>
              <a:ext uri="{FF2B5EF4-FFF2-40B4-BE49-F238E27FC236}">
                <a16:creationId xmlns:a16="http://schemas.microsoft.com/office/drawing/2014/main" id="{D1874670-B545-4AAC-5761-D2FC24ED9C8C}"/>
              </a:ext>
            </a:extLst>
          </p:cNvPr>
          <p:cNvSpPr txBox="1"/>
          <p:nvPr/>
        </p:nvSpPr>
        <p:spPr>
          <a:xfrm>
            <a:off x="6214188" y="4763277"/>
            <a:ext cx="4954554" cy="132343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Dependent on smartphone camera quality, potential processing delays, challenges in poor lighting or noisy environments, and limited accuracy for distant or fast-moving objects.</a:t>
            </a:r>
            <a:endParaRPr lang="en-IN" sz="1600" dirty="0">
              <a:latin typeface="Times New Roman" panose="02020603050405020304" pitchFamily="18" charset="0"/>
              <a:cs typeface="Times New Roman" panose="02020603050405020304" pitchFamily="18" charset="0"/>
            </a:endParaRPr>
          </a:p>
          <a:p>
            <a:pPr algn="just"/>
            <a:endParaRPr lang="en-IN" sz="1600" dirty="0"/>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6</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68000" cy="2632788"/>
          </a:xfrm>
        </p:spPr>
        <p:txBody>
          <a:bodyPr/>
          <a:lstStyle/>
          <a:p>
            <a:pPr marL="0" indent="0" algn="just" rtl="0">
              <a:spcBef>
                <a:spcPts val="0"/>
              </a:spcBef>
              <a:spcAft>
                <a:spcPts val="0"/>
              </a:spcAf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Smart Glass with Multi-Functionalities for Assisting Visually Impaired People</a:t>
            </a:r>
          </a:p>
          <a:p>
            <a:pPr marL="0" indent="0" algn="just" rtl="0">
              <a:spcBef>
                <a:spcPts val="0"/>
              </a:spcBef>
              <a:spcAft>
                <a:spcPts val="0"/>
              </a:spcAft>
              <a:buNone/>
            </a:pPr>
            <a:endParaRPr lang="en-US" sz="1600" b="0" dirty="0">
              <a:effectLst/>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Authors:</a:t>
            </a:r>
            <a:r>
              <a:rPr lang="en-US" sz="1600" dirty="0">
                <a:latin typeface="Times New Roman" panose="02020603050405020304" pitchFamily="18" charset="0"/>
                <a:cs typeface="Times New Roman" panose="02020603050405020304" pitchFamily="18" charset="0"/>
              </a:rPr>
              <a:t> G </a:t>
            </a:r>
            <a:r>
              <a:rPr lang="en-US" sz="1600" dirty="0" err="1">
                <a:latin typeface="Times New Roman" panose="02020603050405020304" pitchFamily="18" charset="0"/>
                <a:cs typeface="Times New Roman" panose="02020603050405020304" pitchFamily="18" charset="0"/>
              </a:rPr>
              <a:t>Sudharshan</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Sowdeshwar</a:t>
            </a:r>
            <a:r>
              <a:rPr lang="en-US" sz="1600" dirty="0">
                <a:latin typeface="Times New Roman" panose="02020603050405020304" pitchFamily="18" charset="0"/>
                <a:cs typeface="Times New Roman" panose="02020603050405020304" pitchFamily="18" charset="0"/>
              </a:rPr>
              <a:t> and M Jagannath</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The paper "Smart Glass with Multi-Functionalities for Assisting Visually Impaired People" presents the development of a versatile smart glass device that enhances the independence of visually impaired individuals through features like object recognition, reading, and Braille conversion. Powered by a Raspberry Pi Zero W, the smart glass offers a "Seeing Mode" to recognize and locate objects, a "Reading Mode" that captures and reads aloud text while converting it to Braille, and a "Writing Mode" that transforms spoken words into Braille text for cloud storage. Additionally, the device includes an ultrasonic sensor for obstacle detection, making it a compact, lightweight, and cost-effective solution for daily use.</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
        <p:nvSpPr>
          <p:cNvPr id="8" name="TextBox 7">
            <a:extLst>
              <a:ext uri="{FF2B5EF4-FFF2-40B4-BE49-F238E27FC236}">
                <a16:creationId xmlns:a16="http://schemas.microsoft.com/office/drawing/2014/main" id="{BDA3AE8B-723F-D92B-F108-14574EC3BF36}"/>
              </a:ext>
            </a:extLst>
          </p:cNvPr>
          <p:cNvSpPr txBox="1"/>
          <p:nvPr/>
        </p:nvSpPr>
        <p:spPr>
          <a:xfrm>
            <a:off x="755651" y="4617162"/>
            <a:ext cx="3917949" cy="83099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Pros: </a:t>
            </a:r>
            <a:r>
              <a:rPr lang="en-US" sz="1600" dirty="0">
                <a:latin typeface="Times New Roman" panose="02020603050405020304" pitchFamily="18" charset="0"/>
                <a:cs typeface="Times New Roman" panose="02020603050405020304" pitchFamily="18" charset="0"/>
              </a:rPr>
              <a:t>Multi-functional, affordable, portable, cloud-integrated, and enhances user independence</a:t>
            </a:r>
            <a:endParaRPr lang="en-IN" sz="1600" dirty="0"/>
          </a:p>
        </p:txBody>
      </p:sp>
      <p:sp>
        <p:nvSpPr>
          <p:cNvPr id="9" name="TextBox 8">
            <a:extLst>
              <a:ext uri="{FF2B5EF4-FFF2-40B4-BE49-F238E27FC236}">
                <a16:creationId xmlns:a16="http://schemas.microsoft.com/office/drawing/2014/main" id="{ACB18734-A18C-BED2-8D57-E8F5B076A6CE}"/>
              </a:ext>
            </a:extLst>
          </p:cNvPr>
          <p:cNvSpPr txBox="1"/>
          <p:nvPr/>
        </p:nvSpPr>
        <p:spPr>
          <a:xfrm>
            <a:off x="6596744" y="4617162"/>
            <a:ext cx="4665306" cy="107721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Cons:</a:t>
            </a:r>
            <a:r>
              <a:rPr lang="en-US" sz="1600" dirty="0">
                <a:latin typeface="Times New Roman" panose="02020603050405020304" pitchFamily="18" charset="0"/>
                <a:cs typeface="Times New Roman" panose="02020603050405020304" pitchFamily="18" charset="0"/>
              </a:rPr>
              <a:t> Limited object classes, constrained processing power, reliance on external services, potential user interface complexity, and challenges with durability and battery life.</a:t>
            </a:r>
            <a:endParaRPr lang="en-IN" sz="1600" dirty="0"/>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7</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600"/>
            <a:ext cx="10673926" cy="2539482"/>
          </a:xfrm>
        </p:spPr>
        <p:txBody>
          <a:bodyPr/>
          <a:lstStyle/>
          <a:p>
            <a:pPr marL="0" indent="0" algn="just" rtl="0">
              <a:spcBef>
                <a:spcPts val="0"/>
              </a:spcBef>
              <a:spcAft>
                <a:spcPts val="0"/>
              </a:spcAft>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Smart Glasses for the Visually Impaired People</a:t>
            </a:r>
          </a:p>
          <a:p>
            <a:pPr marL="0" indent="0" algn="just" rtl="0">
              <a:spcBef>
                <a:spcPts val="0"/>
              </a:spcBef>
              <a:spcAft>
                <a:spcPts val="0"/>
              </a:spcAft>
              <a:buNone/>
            </a:pP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Authors: </a:t>
            </a:r>
            <a:r>
              <a:rPr lang="en-US" sz="1600" dirty="0">
                <a:latin typeface="Times New Roman" panose="02020603050405020304" pitchFamily="18" charset="0"/>
                <a:cs typeface="Times New Roman" panose="02020603050405020304" pitchFamily="18" charset="0"/>
              </a:rPr>
              <a:t>Akshata Chavan, Pranjal Koli, Saloni </a:t>
            </a:r>
            <a:r>
              <a:rPr lang="en-US" sz="1600" dirty="0" err="1">
                <a:latin typeface="Times New Roman" panose="02020603050405020304" pitchFamily="18" charset="0"/>
                <a:cs typeface="Times New Roman" panose="02020603050405020304" pitchFamily="18" charset="0"/>
              </a:rPr>
              <a:t>Konge</a:t>
            </a:r>
            <a:endParaRPr lang="en-US" sz="1600" dirty="0">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paper presents a smart glasses prototype designed to assist visually impaired individuals in reading hardcopy materials by converting printed text into speech. Utilizing a Raspberry Pi 3B, a camera, and Optical Character Recognition (OCR) technology, the device captures text, processes it with Tesseract OCR, and converts it into audio output via a text-to-speech synthesizer. Activated by a push button, the system successfully reads and converts various types of text into speech within about 10 seconds, offering a low-cost, compact, and multi-functional solution that enhances user independence. The authors suggest potential future enhancements, including machine learning integration for reading handwritten documents.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rtl="0">
              <a:spcBef>
                <a:spcPts val="0"/>
              </a:spcBef>
              <a:spcAft>
                <a:spcPts val="0"/>
              </a:spcAft>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
        <p:nvSpPr>
          <p:cNvPr id="7" name="TextBox 6">
            <a:extLst>
              <a:ext uri="{FF2B5EF4-FFF2-40B4-BE49-F238E27FC236}">
                <a16:creationId xmlns:a16="http://schemas.microsoft.com/office/drawing/2014/main" id="{31D55E2B-5466-B2F8-D18C-AF57B25481B4}"/>
              </a:ext>
            </a:extLst>
          </p:cNvPr>
          <p:cNvSpPr txBox="1"/>
          <p:nvPr/>
        </p:nvSpPr>
        <p:spPr>
          <a:xfrm>
            <a:off x="766233" y="4668489"/>
            <a:ext cx="4242318" cy="830997"/>
          </a:xfrm>
          <a:prstGeom prst="rect">
            <a:avLst/>
          </a:prstGeom>
          <a:noFill/>
        </p:spPr>
        <p:txBody>
          <a:bodyPr wrap="square" rtlCol="0">
            <a:spAutoFit/>
          </a:bodyPr>
          <a:lstStyle/>
          <a:p>
            <a:pPr algn="just"/>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Affordable, multi-functional, wearable, easy to use, and capable of recognizing multiple languages and symbols.</a:t>
            </a:r>
            <a:endParaRPr lang="en-IN" sz="1600" dirty="0"/>
          </a:p>
        </p:txBody>
      </p:sp>
      <p:sp>
        <p:nvSpPr>
          <p:cNvPr id="8" name="TextBox 7">
            <a:extLst>
              <a:ext uri="{FF2B5EF4-FFF2-40B4-BE49-F238E27FC236}">
                <a16:creationId xmlns:a16="http://schemas.microsoft.com/office/drawing/2014/main" id="{954BDFC4-B5DE-1281-67AE-4C9DDA169FA2}"/>
              </a:ext>
            </a:extLst>
          </p:cNvPr>
          <p:cNvSpPr txBox="1"/>
          <p:nvPr/>
        </p:nvSpPr>
        <p:spPr>
          <a:xfrm>
            <a:off x="7311054" y="4668489"/>
            <a:ext cx="4068146" cy="1077218"/>
          </a:xfrm>
          <a:prstGeom prst="rect">
            <a:avLst/>
          </a:prstGeom>
          <a:noFill/>
        </p:spPr>
        <p:txBody>
          <a:bodyPr wrap="square" rtlCol="0">
            <a:spAutoFit/>
          </a:bodyPr>
          <a:lstStyle/>
          <a:p>
            <a:pPr algn="just"/>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Slow processing time, limited scope, dependence on external power, challenging initial setup, and requires further development.</a:t>
            </a:r>
          </a:p>
          <a:p>
            <a:pPr algn="just"/>
            <a:endParaRPr lang="en-IN" sz="1600" dirty="0"/>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809</TotalTime>
  <Words>4758</Words>
  <Application>Microsoft Office PowerPoint</Application>
  <PresentationFormat>Widescreen</PresentationFormat>
  <Paragraphs>318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Verdana</vt:lpstr>
      <vt:lpstr>Wingdings</vt:lpstr>
      <vt:lpstr>Profile</vt:lpstr>
      <vt:lpstr>PowerPoint Presentation</vt:lpstr>
      <vt:lpstr>Introduction</vt:lpstr>
      <vt:lpstr>Literature Review – 1</vt:lpstr>
      <vt:lpstr>Literature Review – 2</vt:lpstr>
      <vt:lpstr>Literature Review – 3</vt:lpstr>
      <vt:lpstr>Literature Review – 4</vt:lpstr>
      <vt:lpstr>Literature Review – 5</vt:lpstr>
      <vt:lpstr>Literature Review – 6</vt:lpstr>
      <vt:lpstr>Literature Review – 7</vt:lpstr>
      <vt:lpstr>Literature Review – 8</vt:lpstr>
      <vt:lpstr>Literature Review – 9</vt:lpstr>
      <vt:lpstr>Literature Review – 10</vt:lpstr>
      <vt:lpstr>Literature Review – 11</vt:lpstr>
      <vt:lpstr>Literature Review – 12</vt:lpstr>
      <vt:lpstr>Literature Review – 13</vt:lpstr>
      <vt:lpstr>Literature Review – 14</vt:lpstr>
      <vt:lpstr>Literature Review – 15</vt:lpstr>
      <vt:lpstr>Literature Review – 16</vt:lpstr>
      <vt:lpstr>Literature Review – 17</vt:lpstr>
      <vt:lpstr>Literature Review – 18</vt:lpstr>
      <vt:lpstr>Literature Review – 19</vt:lpstr>
      <vt:lpstr>Literature Review – 20</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Jegan G</cp:lastModifiedBy>
  <cp:revision>19</cp:revision>
  <dcterms:created xsi:type="dcterms:W3CDTF">2023-08-03T04:32:32Z</dcterms:created>
  <dcterms:modified xsi:type="dcterms:W3CDTF">2024-09-12T06:43:04Z</dcterms:modified>
</cp:coreProperties>
</file>