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sldIdLst>
    <p:sldId id="256" r:id="rId2"/>
    <p:sldId id="257" r:id="rId3"/>
    <p:sldId id="369" r:id="rId4"/>
    <p:sldId id="370" r:id="rId5"/>
    <p:sldId id="372" r:id="rId6"/>
    <p:sldId id="373" r:id="rId7"/>
    <p:sldId id="379" r:id="rId8"/>
    <p:sldId id="374" r:id="rId9"/>
    <p:sldId id="376" r:id="rId10"/>
    <p:sldId id="380" r:id="rId11"/>
    <p:sldId id="382" r:id="rId12"/>
    <p:sldId id="375" r:id="rId13"/>
    <p:sldId id="377" r:id="rId14"/>
    <p:sldId id="378" r:id="rId15"/>
    <p:sldId id="3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Second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rgbClr val="7030A0"/>
                </a:solidFill>
                <a:latin typeface="Verdana" panose="020B0604030504040204" pitchFamily="34" charset="0"/>
                <a:ea typeface="+mn-ea"/>
                <a:cs typeface="+mn-cs"/>
              </a:rPr>
              <a:t>Smart Glass for Visually Impaired Person</a:t>
            </a: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9" y="5183902"/>
            <a:ext cx="478476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Dr.R.</a:t>
            </a:r>
            <a:r>
              <a:rPr lang="en-IN" altLang="en-US" sz="2400" b="1" dirty="0" err="1">
                <a:solidFill>
                  <a:srgbClr val="FF0000"/>
                </a:solidFill>
              </a:rPr>
              <a:t>Sabitha</a:t>
            </a:r>
            <a:r>
              <a:rPr lang="en-IN" altLang="en-US" sz="2400" b="1" dirty="0">
                <a:solidFill>
                  <a:srgbClr val="FF0000"/>
                </a:solidFill>
              </a:rPr>
              <a:t>.,</a:t>
            </a:r>
            <a:r>
              <a:rPr lang="en-IN" altLang="en-US" sz="2400" b="1" dirty="0" err="1">
                <a:solidFill>
                  <a:srgbClr val="FF0000"/>
                </a:solidFill>
              </a:rPr>
              <a:t>Ph.D</a:t>
            </a:r>
            <a:endParaRPr lang="en-IN" altLang="en-US" sz="2400" b="1" dirty="0">
              <a:solidFill>
                <a:srgbClr val="FF0000"/>
              </a:solidFill>
            </a:endParaRPr>
          </a:p>
          <a:p>
            <a:pPr>
              <a:spcBef>
                <a:spcPct val="0"/>
              </a:spcBef>
              <a:buClrTx/>
              <a:buFontTx/>
              <a:buNone/>
            </a:pPr>
            <a:r>
              <a:rPr lang="en-IN" altLang="en-US" sz="2400" b="1" dirty="0">
                <a:solidFill>
                  <a:srgbClr val="FF0000"/>
                </a:solidFill>
              </a:rPr>
              <a:t>Professor of Computer Science and Engineering</a:t>
            </a:r>
          </a:p>
          <a:p>
            <a:pPr>
              <a:spcBef>
                <a:spcPct val="0"/>
              </a:spcBef>
              <a:buClrTx/>
              <a:buFontTx/>
              <a:buNone/>
            </a:pPr>
            <a:endParaRPr lang="en-IN" altLang="en-US" sz="2400" b="1"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398328" y="5228206"/>
            <a:ext cx="447963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000" b="1" dirty="0">
                <a:solidFill>
                  <a:srgbClr val="FF0000"/>
                </a:solidFill>
              </a:rPr>
              <a:t>B21A2425C35</a:t>
            </a:r>
          </a:p>
          <a:p>
            <a:pPr>
              <a:spcBef>
                <a:spcPct val="0"/>
              </a:spcBef>
              <a:buClrTx/>
              <a:buFontTx/>
              <a:buNone/>
            </a:pPr>
            <a:r>
              <a:rPr lang="en-IN" altLang="en-US" sz="2000" b="1" dirty="0">
                <a:solidFill>
                  <a:srgbClr val="FF0000"/>
                </a:solidFill>
              </a:rPr>
              <a:t>Rathi Devi J – 210701506</a:t>
            </a:r>
          </a:p>
          <a:p>
            <a:pPr>
              <a:spcBef>
                <a:spcPct val="0"/>
              </a:spcBef>
              <a:buClrTx/>
              <a:buFontTx/>
              <a:buNone/>
            </a:pPr>
            <a:r>
              <a:rPr lang="en-IN" altLang="en-US" sz="2000" b="1" dirty="0" err="1">
                <a:solidFill>
                  <a:srgbClr val="FF0000"/>
                </a:solidFill>
              </a:rPr>
              <a:t>Jegan</a:t>
            </a:r>
            <a:r>
              <a:rPr lang="en-IN" altLang="en-US" sz="2000" b="1" dirty="0">
                <a:solidFill>
                  <a:srgbClr val="FF0000"/>
                </a:solidFill>
              </a:rPr>
              <a:t> G - 210701521</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4CEF9-81FB-AF42-42CB-5C67D5065EC7}"/>
              </a:ext>
            </a:extLst>
          </p:cNvPr>
          <p:cNvSpPr>
            <a:spLocks noGrp="1"/>
          </p:cNvSpPr>
          <p:nvPr>
            <p:ph type="title"/>
          </p:nvPr>
        </p:nvSpPr>
        <p:spPr/>
        <p:txBody>
          <a:bodyPr/>
          <a:lstStyle/>
          <a:p>
            <a:r>
              <a:rPr lang="en-US" altLang="en-US" sz="3200" b="1" dirty="0">
                <a:solidFill>
                  <a:srgbClr val="FF0000"/>
                </a:solidFill>
              </a:rPr>
              <a:t>Implementation &amp; Results of First Module</a:t>
            </a:r>
            <a:endParaRPr lang="en-IN" sz="3200" dirty="0"/>
          </a:p>
        </p:txBody>
      </p:sp>
      <p:sp>
        <p:nvSpPr>
          <p:cNvPr id="3" name="Content Placeholder 2">
            <a:extLst>
              <a:ext uri="{FF2B5EF4-FFF2-40B4-BE49-F238E27FC236}">
                <a16:creationId xmlns:a16="http://schemas.microsoft.com/office/drawing/2014/main" id="{0800DF70-11A9-4B03-5300-30EEF5CBA3E7}"/>
              </a:ext>
            </a:extLst>
          </p:cNvPr>
          <p:cNvSpPr>
            <a:spLocks noGrp="1"/>
          </p:cNvSpPr>
          <p:nvPr>
            <p:ph idx="1"/>
          </p:nvPr>
        </p:nvSpPr>
        <p:spPr/>
        <p:txBody>
          <a:bodyPr/>
          <a:lstStyle/>
          <a:p>
            <a:r>
              <a:rPr lang="en-US" sz="1800" b="1" dirty="0"/>
              <a:t>GPS Data Collection:</a:t>
            </a:r>
          </a:p>
          <a:p>
            <a:pPr marL="0" indent="0">
              <a:buNone/>
            </a:pPr>
            <a:endParaRPr lang="en-US" sz="1800" b="1" dirty="0"/>
          </a:p>
          <a:p>
            <a:pPr>
              <a:buFont typeface="Arial" panose="020B0604020202020204" pitchFamily="34" charset="0"/>
              <a:buChar char="•"/>
            </a:pPr>
            <a:r>
              <a:rPr lang="en-US" sz="1800" dirty="0"/>
              <a:t>The </a:t>
            </a:r>
            <a:r>
              <a:rPr lang="en-US" sz="1800" dirty="0" err="1"/>
              <a:t>NodeMCU</a:t>
            </a:r>
            <a:r>
              <a:rPr lang="en-US" sz="1800" dirty="0"/>
              <a:t> retrieves the location (latitude and longitude) from the GPS </a:t>
            </a:r>
            <a:r>
              <a:rPr lang="en-US" sz="1800" dirty="0" err="1"/>
              <a:t>Module.GPS</a:t>
            </a:r>
            <a:r>
              <a:rPr lang="en-US" sz="1800" dirty="0"/>
              <a:t> Module provides real-time location data to the </a:t>
            </a:r>
            <a:r>
              <a:rPr lang="en-US" sz="1800" dirty="0" err="1"/>
              <a:t>NodeMCU</a:t>
            </a:r>
            <a:r>
              <a:rPr lang="en-US" sz="1800" dirty="0"/>
              <a:t>.</a:t>
            </a:r>
          </a:p>
          <a:p>
            <a:pPr>
              <a:buFont typeface="Arial" panose="020B0604020202020204" pitchFamily="34" charset="0"/>
              <a:buChar char="•"/>
            </a:pPr>
            <a:endParaRPr lang="en-US" sz="1800" dirty="0"/>
          </a:p>
          <a:p>
            <a:r>
              <a:rPr lang="en-US" sz="1800" b="1" dirty="0"/>
              <a:t>Location Validation:</a:t>
            </a:r>
          </a:p>
          <a:p>
            <a:endParaRPr lang="en-US" sz="1800" b="1" dirty="0"/>
          </a:p>
          <a:p>
            <a:pPr>
              <a:buFont typeface="Arial" panose="020B0604020202020204" pitchFamily="34" charset="0"/>
              <a:buChar char="•"/>
            </a:pPr>
            <a:r>
              <a:rPr lang="en-US" sz="1800" dirty="0"/>
              <a:t>The </a:t>
            </a:r>
            <a:r>
              <a:rPr lang="en-US" sz="1800" dirty="0" err="1"/>
              <a:t>NodeMCU</a:t>
            </a:r>
            <a:r>
              <a:rPr lang="en-US" sz="1800" dirty="0"/>
              <a:t> verifies if the GPS data (latitude and longitude) is valid (if the data is not 0.0 or missing).</a:t>
            </a:r>
          </a:p>
          <a:p>
            <a:pPr>
              <a:buFont typeface="Arial" panose="020B0604020202020204" pitchFamily="34" charset="0"/>
              <a:buChar char="•"/>
            </a:pPr>
            <a:r>
              <a:rPr lang="en-US" sz="1800" dirty="0"/>
              <a:t>If the location is found, the </a:t>
            </a:r>
            <a:r>
              <a:rPr lang="en-US" sz="1800" dirty="0" err="1"/>
              <a:t>NodeMCU</a:t>
            </a:r>
            <a:r>
              <a:rPr lang="en-US" sz="1800" dirty="0"/>
              <a:t> sends the valid GPS data back to the Mobile Application via Wi-Fi.</a:t>
            </a:r>
          </a:p>
          <a:p>
            <a:pPr>
              <a:buFont typeface="Arial" panose="020B0604020202020204" pitchFamily="34" charset="0"/>
              <a:buChar char="•"/>
            </a:pPr>
            <a:r>
              <a:rPr lang="en-US" sz="1800" dirty="0"/>
              <a:t>If the location is not found, the </a:t>
            </a:r>
            <a:r>
              <a:rPr lang="en-US" sz="1800" dirty="0" err="1"/>
              <a:t>NodeMCU</a:t>
            </a:r>
            <a:r>
              <a:rPr lang="en-US" sz="1800" dirty="0"/>
              <a:t> triggers a retry or sends a reprocessing message to the mobile app.</a:t>
            </a:r>
            <a:endParaRPr lang="en-IN" sz="1800" dirty="0"/>
          </a:p>
        </p:txBody>
      </p:sp>
      <p:sp>
        <p:nvSpPr>
          <p:cNvPr id="4" name="Date Placeholder 3">
            <a:extLst>
              <a:ext uri="{FF2B5EF4-FFF2-40B4-BE49-F238E27FC236}">
                <a16:creationId xmlns:a16="http://schemas.microsoft.com/office/drawing/2014/main" id="{59D7F71F-AA93-9588-46D9-C86E3D0A428F}"/>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D437168B-7445-8DC5-884D-9041485959B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0AB720DC-3320-80A9-5903-10B4D2A4DCCF}"/>
              </a:ext>
            </a:extLst>
          </p:cNvPr>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a:p>
        </p:txBody>
      </p:sp>
    </p:spTree>
    <p:extLst>
      <p:ext uri="{BB962C8B-B14F-4D97-AF65-F5344CB8AC3E}">
        <p14:creationId xmlns:p14="http://schemas.microsoft.com/office/powerpoint/2010/main" val="1853567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2FCDD-5799-8D88-C776-AED184F2944E}"/>
              </a:ext>
            </a:extLst>
          </p:cNvPr>
          <p:cNvSpPr>
            <a:spLocks noGrp="1"/>
          </p:cNvSpPr>
          <p:nvPr>
            <p:ph type="title"/>
          </p:nvPr>
        </p:nvSpPr>
        <p:spPr/>
        <p:txBody>
          <a:bodyPr/>
          <a:lstStyle/>
          <a:p>
            <a:r>
              <a:rPr lang="en-IN" dirty="0">
                <a:solidFill>
                  <a:srgbClr val="FF0000"/>
                </a:solidFill>
              </a:rPr>
              <a:t>OUTPUT SCREENSHOTS</a:t>
            </a:r>
          </a:p>
        </p:txBody>
      </p:sp>
      <p:sp>
        <p:nvSpPr>
          <p:cNvPr id="4" name="Date Placeholder 3">
            <a:extLst>
              <a:ext uri="{FF2B5EF4-FFF2-40B4-BE49-F238E27FC236}">
                <a16:creationId xmlns:a16="http://schemas.microsoft.com/office/drawing/2014/main" id="{0DD4C569-37EC-527C-F18D-B345F3BBF273}"/>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B8197653-B420-2EC2-BABB-4C853F8DBB62}"/>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5B7449AC-1A99-2CC4-6184-AE73F23CE7DC}"/>
              </a:ext>
            </a:extLst>
          </p:cNvPr>
          <p:cNvSpPr>
            <a:spLocks noGrp="1"/>
          </p:cNvSpPr>
          <p:nvPr>
            <p:ph type="sldNum" sz="quarter" idx="12"/>
          </p:nvPr>
        </p:nvSpPr>
        <p:spPr/>
        <p:txBody>
          <a:bodyPr/>
          <a:lstStyle/>
          <a:p>
            <a:pPr>
              <a:defRPr/>
            </a:pPr>
            <a:fld id="{BDC2143B-610F-499C-A392-DFFBE135A7B2}" type="slidenum">
              <a:rPr lang="en-US" altLang="en-US" smtClean="0"/>
              <a:pPr>
                <a:defRPr/>
              </a:pPr>
              <a:t>11</a:t>
            </a:fld>
            <a:endParaRPr lang="en-US" altLang="en-US"/>
          </a:p>
        </p:txBody>
      </p:sp>
      <p:pic>
        <p:nvPicPr>
          <p:cNvPr id="13" name="Content Placeholder 12">
            <a:extLst>
              <a:ext uri="{FF2B5EF4-FFF2-40B4-BE49-F238E27FC236}">
                <a16:creationId xmlns:a16="http://schemas.microsoft.com/office/drawing/2014/main" id="{F20A6334-CA5D-9125-4469-26D8E58039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979715" y="1752600"/>
            <a:ext cx="6344816" cy="42672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1C98A52F-F63F-8B78-D8F2-35E652C2A1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8746" y="1633538"/>
            <a:ext cx="3653539" cy="4498974"/>
          </a:xfrm>
          <a:prstGeom prst="rect">
            <a:avLst/>
          </a:prstGeom>
        </p:spPr>
      </p:pic>
    </p:spTree>
    <p:extLst>
      <p:ext uri="{BB962C8B-B14F-4D97-AF65-F5344CB8AC3E}">
        <p14:creationId xmlns:p14="http://schemas.microsoft.com/office/powerpoint/2010/main" val="3548580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Conclusion &amp; Work for Phase II</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buNone/>
            </a:pPr>
            <a:r>
              <a:rPr lang="en-US" sz="2400" b="1" dirty="0">
                <a:latin typeface="+mj-lt"/>
                <a:cs typeface="Times New Roman" panose="02020603050405020304" pitchFamily="18" charset="0"/>
              </a:rPr>
              <a:t>Conclusion:</a:t>
            </a:r>
          </a:p>
          <a:p>
            <a:pPr marL="0" indent="0">
              <a:buNone/>
            </a:pPr>
            <a:r>
              <a:rPr lang="en-US" sz="1800" dirty="0">
                <a:latin typeface="+mj-lt"/>
                <a:cs typeface="Times New Roman" panose="02020603050405020304" pitchFamily="18" charset="0"/>
              </a:rPr>
              <a:t>The Location Tracking System for Blind Navigation combines a mobile app and </a:t>
            </a:r>
            <a:r>
              <a:rPr lang="en-US" sz="1800" dirty="0" err="1">
                <a:latin typeface="+mj-lt"/>
                <a:cs typeface="Times New Roman" panose="02020603050405020304" pitchFamily="18" charset="0"/>
              </a:rPr>
              <a:t>NodeMCU</a:t>
            </a:r>
            <a:r>
              <a:rPr lang="en-US" sz="1800" dirty="0">
                <a:latin typeface="+mj-lt"/>
                <a:cs typeface="Times New Roman" panose="02020603050405020304" pitchFamily="18" charset="0"/>
              </a:rPr>
              <a:t> (ESP8266) to assist visually impaired individuals. The system allows third-party users to track the blind person’s location in real time, providing guidance through the mobile app. By using the mobile phone's GPS data, the system ensures accurate location tracking and updates. This solution enhances mobility, safety, and independence for blind individuals, helping prevent disorientation and accidents. The project demonstrates the potential of mobile and IoT technologies to solve real-world challenges, and future improvements can expand its capabilities for even better support and safety.</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2400" b="1" dirty="0">
                <a:latin typeface="+mj-lt"/>
                <a:cs typeface="Times New Roman" panose="02020603050405020304" pitchFamily="18" charset="0"/>
              </a:rPr>
              <a:t>Future Work:</a:t>
            </a:r>
            <a:r>
              <a:rPr lang="en-US" sz="2400" dirty="0">
                <a:latin typeface="+mj-lt"/>
                <a:cs typeface="Times New Roman" panose="02020603050405020304" pitchFamily="18" charset="0"/>
              </a:rPr>
              <a:t> </a:t>
            </a:r>
          </a:p>
          <a:p>
            <a:pPr marL="0" indent="0">
              <a:buNone/>
            </a:pPr>
            <a:r>
              <a:rPr lang="en-US" sz="1800" dirty="0">
                <a:latin typeface="+mj-lt"/>
                <a:cs typeface="Times New Roman" panose="02020603050405020304" pitchFamily="18" charset="0"/>
              </a:rPr>
              <a:t>Integrate more advanced machine learning models for improved object detection.</a:t>
            </a:r>
          </a:p>
          <a:p>
            <a:pPr marL="0" indent="0">
              <a:buNone/>
            </a:pPr>
            <a:r>
              <a:rPr lang="en-US" sz="1800" dirty="0">
                <a:latin typeface="+mj-lt"/>
                <a:cs typeface="Times New Roman" panose="02020603050405020304" pitchFamily="18" charset="0"/>
              </a:rPr>
              <a:t>Develop a mobile application to streamline emergency alerts.</a:t>
            </a:r>
            <a:endParaRPr lang="en-IN" sz="1800" dirty="0">
              <a:latin typeface="+mj-lt"/>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12</a:t>
            </a:fld>
            <a:endParaRPr lang="en-IN"/>
          </a:p>
        </p:txBody>
      </p:sp>
    </p:spTree>
    <p:extLst>
      <p:ext uri="{BB962C8B-B14F-4D97-AF65-F5344CB8AC3E}">
        <p14:creationId xmlns:p14="http://schemas.microsoft.com/office/powerpoint/2010/main" val="2369166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rPr>
              <a:t>[1] </a:t>
            </a:r>
            <a:r>
              <a:rPr lang="en-IN" sz="1800" kern="100" dirty="0" err="1">
                <a:effectLst/>
                <a:latin typeface="Times New Roman" panose="02020603050405020304" pitchFamily="18" charset="0"/>
                <a:ea typeface="Calibri" panose="020F0502020204030204" pitchFamily="34" charset="0"/>
              </a:rPr>
              <a:t>Mukhiddinov</a:t>
            </a:r>
            <a:r>
              <a:rPr lang="en-IN" sz="1800" kern="100" dirty="0">
                <a:effectLst/>
                <a:latin typeface="Times New Roman" panose="02020603050405020304" pitchFamily="18" charset="0"/>
                <a:ea typeface="Calibri" panose="020F0502020204030204" pitchFamily="34" charset="0"/>
              </a:rPr>
              <a:t>, </a:t>
            </a:r>
            <a:r>
              <a:rPr lang="en-IN" sz="1800" kern="100" dirty="0" err="1">
                <a:effectLst/>
                <a:latin typeface="Times New Roman" panose="02020603050405020304" pitchFamily="18" charset="0"/>
                <a:ea typeface="Calibri" panose="020F0502020204030204" pitchFamily="34" charset="0"/>
              </a:rPr>
              <a:t>Mukhriddin</a:t>
            </a:r>
            <a:r>
              <a:rPr lang="en-IN" sz="1800" kern="100" dirty="0">
                <a:effectLst/>
                <a:latin typeface="Times New Roman" panose="02020603050405020304" pitchFamily="18" charset="0"/>
                <a:ea typeface="Calibri" panose="020F0502020204030204" pitchFamily="34" charset="0"/>
              </a:rPr>
              <a:t>, and </a:t>
            </a:r>
            <a:r>
              <a:rPr lang="en-IN" sz="1800" kern="100" dirty="0" err="1">
                <a:effectLst/>
                <a:latin typeface="Times New Roman" panose="02020603050405020304" pitchFamily="18" charset="0"/>
                <a:ea typeface="Calibri" panose="020F0502020204030204" pitchFamily="34" charset="0"/>
              </a:rPr>
              <a:t>Jinsoo</a:t>
            </a:r>
            <a:r>
              <a:rPr lang="en-IN" sz="1800" kern="100" dirty="0">
                <a:effectLst/>
                <a:latin typeface="Times New Roman" panose="02020603050405020304" pitchFamily="18" charset="0"/>
                <a:ea typeface="Calibri" panose="020F0502020204030204" pitchFamily="34" charset="0"/>
              </a:rPr>
              <a:t> Cho. "Smart glass system using deep learning for the blind and visually impaired." Electronics 10.22 (2021): 2756.</a:t>
            </a: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rPr>
              <a:t>[2] </a:t>
            </a:r>
            <a:r>
              <a:rPr lang="en-IN" sz="1800" kern="100" dirty="0" err="1">
                <a:effectLst/>
                <a:latin typeface="Times New Roman" panose="02020603050405020304" pitchFamily="18" charset="0"/>
                <a:ea typeface="Calibri" panose="020F0502020204030204" pitchFamily="34" charset="0"/>
              </a:rPr>
              <a:t>Nandyal</a:t>
            </a:r>
            <a:r>
              <a:rPr lang="en-IN" sz="1800" kern="100" dirty="0">
                <a:effectLst/>
                <a:latin typeface="Times New Roman" panose="02020603050405020304" pitchFamily="18" charset="0"/>
                <a:ea typeface="Calibri" panose="020F0502020204030204" pitchFamily="34" charset="0"/>
              </a:rPr>
              <a:t>, Suvarna, </a:t>
            </a:r>
            <a:r>
              <a:rPr lang="en-IN" sz="1800" kern="100" dirty="0" err="1">
                <a:effectLst/>
                <a:latin typeface="Times New Roman" panose="02020603050405020304" pitchFamily="18" charset="0"/>
                <a:ea typeface="Calibri" panose="020F0502020204030204" pitchFamily="34" charset="0"/>
              </a:rPr>
              <a:t>Prajita</a:t>
            </a:r>
            <a:r>
              <a:rPr lang="en-IN" sz="1800" kern="100" dirty="0">
                <a:effectLst/>
                <a:latin typeface="Times New Roman" panose="02020603050405020304" pitchFamily="18" charset="0"/>
                <a:ea typeface="Calibri" panose="020F0502020204030204" pitchFamily="34" charset="0"/>
              </a:rPr>
              <a:t> R. </a:t>
            </a:r>
            <a:r>
              <a:rPr lang="en-IN" sz="1800" kern="100" dirty="0" err="1">
                <a:effectLst/>
                <a:latin typeface="Times New Roman" panose="02020603050405020304" pitchFamily="18" charset="0"/>
                <a:ea typeface="Calibri" panose="020F0502020204030204" pitchFamily="34" charset="0"/>
              </a:rPr>
              <a:t>Udgiri</a:t>
            </a:r>
            <a:r>
              <a:rPr lang="en-IN" sz="1800" kern="100" dirty="0">
                <a:effectLst/>
                <a:latin typeface="Times New Roman" panose="02020603050405020304" pitchFamily="18" charset="0"/>
                <a:ea typeface="Calibri" panose="020F0502020204030204" pitchFamily="34" charset="0"/>
              </a:rPr>
              <a:t>, and Sakshi </a:t>
            </a:r>
            <a:r>
              <a:rPr lang="en-IN" sz="1800" kern="100" dirty="0" err="1">
                <a:effectLst/>
                <a:latin typeface="Times New Roman" panose="02020603050405020304" pitchFamily="18" charset="0"/>
                <a:ea typeface="Calibri" panose="020F0502020204030204" pitchFamily="34" charset="0"/>
              </a:rPr>
              <a:t>Sherikar</a:t>
            </a:r>
            <a:r>
              <a:rPr lang="en-IN" sz="1800" kern="100" dirty="0">
                <a:effectLst/>
                <a:latin typeface="Times New Roman" panose="02020603050405020304" pitchFamily="18" charset="0"/>
                <a:ea typeface="Calibri" panose="020F0502020204030204" pitchFamily="34" charset="0"/>
              </a:rPr>
              <a:t>. "Smart Glasses for Visually Impaired Person." Journal of Scientific Research and Technology (2023): 21-31.</a:t>
            </a: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rPr>
              <a:t>[3] Srividya, K., et al. "Smart Glasses for Disabled People." 2023 Intelligent Computing and Control for Engineering and Business Systems (ICCEBS). IEEE, 2023.</a:t>
            </a: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rPr>
              <a:t>[4]</a:t>
            </a:r>
            <a:r>
              <a:rPr lang="en-IN" sz="1800" b="1" kern="100" dirty="0">
                <a:effectLst/>
                <a:latin typeface="Times New Roman" panose="02020603050405020304" pitchFamily="18" charset="0"/>
                <a:ea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rPr>
              <a:t>Abayomi, Rotimi. "Design and Implementation of Smart Glasses for Blind People." (2022).</a:t>
            </a:r>
            <a:endParaRPr lang="en-IN" sz="1800" kern="100" dirty="0">
              <a:latin typeface="Times New Roman" panose="02020603050405020304" pitchFamily="18" charset="0"/>
              <a:ea typeface="Calibri" panose="020F0502020204030204" pitchFamily="34"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rPr>
              <a:t>[5] Kumar, D. Ravi, et al. "Object detection system for visually impaired persons using smartphone." ICDSMLA 2020: Proceedings of the 2nd International Conference on Data Science, Machine Learning and Applications. Springer Singapore, 2022.</a:t>
            </a:r>
          </a:p>
          <a:p>
            <a:pPr marL="0" indent="0" algn="just">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13</a:t>
            </a:fld>
            <a:endParaRPr lang="en-IN"/>
          </a:p>
        </p:txBody>
      </p:sp>
    </p:spTree>
    <p:extLst>
      <p:ext uri="{BB962C8B-B14F-4D97-AF65-F5344CB8AC3E}">
        <p14:creationId xmlns:p14="http://schemas.microsoft.com/office/powerpoint/2010/main" val="1530162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Paper Publication Status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76686" y="1749425"/>
            <a:ext cx="10668000" cy="4267200"/>
          </a:xfrm>
        </p:spPr>
        <p:txBody>
          <a:bodyPr/>
          <a:lstStyle/>
          <a:p>
            <a:pPr marL="0" indent="0" rtl="0">
              <a:buNone/>
            </a:pPr>
            <a:r>
              <a:rPr lang="en-IN" sz="2400" b="1" dirty="0">
                <a:effectLst/>
                <a:latin typeface="Times New Roman" panose="02020603050405020304" pitchFamily="18" charset="0"/>
                <a:cs typeface="Times New Roman" panose="02020603050405020304" pitchFamily="18" charset="0"/>
              </a:rPr>
              <a:t>TITLE 			</a:t>
            </a:r>
            <a:r>
              <a:rPr lang="en-IN" sz="2400" dirty="0">
                <a:effectLst/>
                <a:latin typeface="Times New Roman" panose="02020603050405020304" pitchFamily="18" charset="0"/>
                <a:cs typeface="Times New Roman" panose="02020603050405020304" pitchFamily="18" charset="0"/>
              </a:rPr>
              <a:t>: SMART GLASS FOR VISUALLY IMPAIRED </a:t>
            </a:r>
            <a:endParaRPr lang="en-IN" sz="2400" dirty="0">
              <a:latin typeface="Times New Roman" panose="02020603050405020304" pitchFamily="18" charset="0"/>
              <a:cs typeface="Times New Roman" panose="02020603050405020304" pitchFamily="18" charset="0"/>
            </a:endParaRPr>
          </a:p>
          <a:p>
            <a:pPr marL="0" indent="0" rtl="0">
              <a:buNone/>
            </a:pPr>
            <a:r>
              <a:rPr lang="en-IN" sz="2400" dirty="0">
                <a:effectLst/>
                <a:latin typeface="Times New Roman" panose="02020603050405020304" pitchFamily="18" charset="0"/>
                <a:cs typeface="Times New Roman" panose="02020603050405020304" pitchFamily="18" charset="0"/>
              </a:rPr>
              <a:t>                                                   PERSON </a:t>
            </a:r>
            <a:endParaRPr lang="en-IN" sz="2400" dirty="0">
              <a:latin typeface="Times New Roman" panose="02020603050405020304" pitchFamily="18" charset="0"/>
              <a:cs typeface="Times New Roman" panose="02020603050405020304" pitchFamily="18" charset="0"/>
            </a:endParaRPr>
          </a:p>
          <a:p>
            <a:pPr marL="0" indent="0" rtl="0">
              <a:buNone/>
            </a:pPr>
            <a:r>
              <a:rPr lang="en-IN" sz="2400" b="1" dirty="0">
                <a:effectLst/>
                <a:latin typeface="Times New Roman" panose="02020603050405020304" pitchFamily="18" charset="0"/>
                <a:cs typeface="Times New Roman" panose="02020603050405020304" pitchFamily="18" charset="0"/>
              </a:rPr>
              <a:t>AUTHORS</a:t>
            </a:r>
            <a:r>
              <a:rPr lang="en-IN" sz="2400" dirty="0">
                <a:effectLst/>
                <a:latin typeface="Times New Roman" panose="02020603050405020304" pitchFamily="18" charset="0"/>
                <a:cs typeface="Times New Roman" panose="02020603050405020304" pitchFamily="18" charset="0"/>
              </a:rPr>
              <a:t> 			: </a:t>
            </a:r>
            <a:r>
              <a:rPr lang="en-IN" sz="2400" dirty="0" err="1">
                <a:effectLst/>
                <a:latin typeface="Times New Roman" panose="02020603050405020304" pitchFamily="18" charset="0"/>
                <a:cs typeface="Times New Roman" panose="02020603050405020304" pitchFamily="18" charset="0"/>
              </a:rPr>
              <a:t>Dr.</a:t>
            </a:r>
            <a:r>
              <a:rPr lang="en-IN" sz="2400" dirty="0">
                <a:effectLst/>
                <a:latin typeface="Times New Roman" panose="02020603050405020304" pitchFamily="18" charset="0"/>
                <a:cs typeface="Times New Roman" panose="02020603050405020304" pitchFamily="18" charset="0"/>
              </a:rPr>
              <a:t> </a:t>
            </a:r>
            <a:r>
              <a:rPr lang="en-IN" sz="2400" dirty="0" err="1">
                <a:effectLst/>
                <a:latin typeface="Times New Roman" panose="02020603050405020304" pitchFamily="18" charset="0"/>
                <a:cs typeface="Times New Roman" panose="02020603050405020304" pitchFamily="18" charset="0"/>
              </a:rPr>
              <a:t>Sabitha</a:t>
            </a:r>
            <a:r>
              <a:rPr lang="en-IN" sz="2400" dirty="0">
                <a:effectLst/>
                <a:latin typeface="Times New Roman" panose="02020603050405020304" pitchFamily="18" charset="0"/>
                <a:cs typeface="Times New Roman" panose="02020603050405020304" pitchFamily="18" charset="0"/>
              </a:rPr>
              <a:t> R , Rathi Devi J , Jegan G</a:t>
            </a:r>
            <a:endParaRPr lang="en-IN" sz="2400" dirty="0">
              <a:latin typeface="Times New Roman" panose="02020603050405020304" pitchFamily="18" charset="0"/>
              <a:cs typeface="Times New Roman" panose="02020603050405020304" pitchFamily="18" charset="0"/>
            </a:endParaRPr>
          </a:p>
          <a:p>
            <a:pPr marL="0" indent="0" rtl="0">
              <a:buNone/>
            </a:pPr>
            <a:r>
              <a:rPr lang="en-IN" sz="2400" b="1" dirty="0">
                <a:effectLst/>
                <a:latin typeface="Times New Roman" panose="02020603050405020304" pitchFamily="18" charset="0"/>
                <a:cs typeface="Times New Roman" panose="02020603050405020304" pitchFamily="18" charset="0"/>
              </a:rPr>
              <a:t>MODE OF PUBLICATION</a:t>
            </a:r>
            <a:r>
              <a:rPr lang="en-IN" sz="2400" dirty="0">
                <a:effectLst/>
                <a:latin typeface="Times New Roman" panose="02020603050405020304" pitchFamily="18" charset="0"/>
                <a:cs typeface="Times New Roman" panose="02020603050405020304" pitchFamily="18" charset="0"/>
              </a:rPr>
              <a:t>: Online </a:t>
            </a:r>
            <a:endParaRPr lang="en-IN" sz="2400" dirty="0">
              <a:latin typeface="Times New Roman" panose="02020603050405020304" pitchFamily="18" charset="0"/>
              <a:cs typeface="Times New Roman" panose="02020603050405020304" pitchFamily="18" charset="0"/>
            </a:endParaRPr>
          </a:p>
          <a:p>
            <a:pPr marL="0" indent="0" rtl="0">
              <a:buNone/>
            </a:pPr>
            <a:r>
              <a:rPr lang="en-IN" sz="2400" b="1" dirty="0">
                <a:effectLst/>
                <a:latin typeface="Times New Roman" panose="02020603050405020304" pitchFamily="18" charset="0"/>
                <a:cs typeface="Times New Roman" panose="02020603050405020304" pitchFamily="18" charset="0"/>
              </a:rPr>
              <a:t>CONFERENCE</a:t>
            </a:r>
            <a:r>
              <a:rPr lang="en-IN" sz="2400" dirty="0">
                <a:effectLst/>
                <a:latin typeface="Times New Roman" panose="02020603050405020304" pitchFamily="18" charset="0"/>
                <a:cs typeface="Times New Roman" panose="02020603050405020304" pitchFamily="18" charset="0"/>
              </a:rPr>
              <a:t> 		: International Conference on Computer,</a:t>
            </a:r>
            <a:endParaRPr lang="en-IN" sz="2400" dirty="0">
              <a:latin typeface="Times New Roman" panose="02020603050405020304" pitchFamily="18" charset="0"/>
              <a:cs typeface="Times New Roman" panose="02020603050405020304" pitchFamily="18" charset="0"/>
            </a:endParaRPr>
          </a:p>
          <a:p>
            <a:pPr marL="0" indent="0" rtl="0">
              <a:buNone/>
            </a:pPr>
            <a:r>
              <a:rPr lang="en-IN" sz="2400" dirty="0">
                <a:effectLst/>
                <a:latin typeface="Times New Roman" panose="02020603050405020304" pitchFamily="18" charset="0"/>
                <a:cs typeface="Times New Roman" panose="02020603050405020304" pitchFamily="18" charset="0"/>
              </a:rPr>
              <a:t>                              		Communication and Signal Processing </a:t>
            </a:r>
            <a:endParaRPr lang="en-IN" sz="2400" dirty="0">
              <a:latin typeface="Times New Roman" panose="02020603050405020304" pitchFamily="18" charset="0"/>
              <a:cs typeface="Times New Roman" panose="02020603050405020304" pitchFamily="18" charset="0"/>
            </a:endParaRPr>
          </a:p>
          <a:p>
            <a:pPr marL="0" indent="0" rtl="0">
              <a:buNone/>
            </a:pPr>
            <a:r>
              <a:rPr lang="en-IN" sz="2400" dirty="0">
                <a:effectLst/>
                <a:latin typeface="Times New Roman" panose="02020603050405020304" pitchFamily="18" charset="0"/>
                <a:cs typeface="Times New Roman" panose="02020603050405020304" pitchFamily="18" charset="0"/>
              </a:rPr>
              <a:t>                               		[ICCCSP 2025]</a:t>
            </a:r>
            <a:endParaRPr lang="en-IN" sz="2400" dirty="0">
              <a:latin typeface="Times New Roman" panose="02020603050405020304" pitchFamily="18" charset="0"/>
              <a:cs typeface="Times New Roman" panose="02020603050405020304" pitchFamily="18" charset="0"/>
            </a:endParaRPr>
          </a:p>
          <a:p>
            <a:pPr marL="0" indent="0" rtl="0">
              <a:buNone/>
            </a:pPr>
            <a:r>
              <a:rPr lang="en-IN" sz="2400" b="1" dirty="0">
                <a:effectLst/>
                <a:latin typeface="Times New Roman" panose="02020603050405020304" pitchFamily="18" charset="0"/>
                <a:cs typeface="Times New Roman" panose="02020603050405020304" pitchFamily="18" charset="0"/>
              </a:rPr>
              <a:t>PUBLICATION STATUS</a:t>
            </a:r>
            <a:r>
              <a:rPr lang="en-IN" sz="2400" dirty="0">
                <a:effectLst/>
                <a:latin typeface="Times New Roman" panose="02020603050405020304" pitchFamily="18" charset="0"/>
                <a:cs typeface="Times New Roman" panose="02020603050405020304" pitchFamily="18" charset="0"/>
              </a:rPr>
              <a:t> : Submitted for the conference</a:t>
            </a:r>
            <a:endParaRPr lang="en-IN" sz="2400" dirty="0">
              <a:latin typeface="Times New Roman" panose="02020603050405020304" pitchFamily="18" charset="0"/>
              <a:cs typeface="Times New Roman" panose="02020603050405020304" pitchFamily="18" charset="0"/>
            </a:endParaRPr>
          </a:p>
          <a:p>
            <a:pPr marL="0" indent="0" rtl="0">
              <a:buNone/>
            </a:pP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a:p>
            <a:pPr marL="0" indent="0">
              <a:buNone/>
            </a:pPr>
            <a:endParaRPr lang="en-IN" sz="1800" dirty="0">
              <a:latin typeface="+mj-lt"/>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14</a:t>
            </a:fld>
            <a:endParaRPr lang="en-IN"/>
          </a:p>
        </p:txBody>
      </p:sp>
    </p:spTree>
    <p:extLst>
      <p:ext uri="{BB962C8B-B14F-4D97-AF65-F5344CB8AC3E}">
        <p14:creationId xmlns:p14="http://schemas.microsoft.com/office/powerpoint/2010/main" val="2946422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15</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Second Review</a:t>
            </a:r>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buNone/>
            </a:pPr>
            <a:r>
              <a:rPr lang="en-US" sz="1800" dirty="0">
                <a:latin typeface="+mj-lt"/>
                <a:cs typeface="Times New Roman" panose="02020603050405020304" pitchFamily="18" charset="0"/>
              </a:rPr>
              <a:t>Visually impaired individuals face significant challenges in navigating unfamiliar environments safely and independently. Existing navigation tools often lack integration with specialized aids and real-time feedback systems. The Smart Glass for Visually Impaired person</a:t>
            </a:r>
            <a:r>
              <a:rPr lang="en-IN" sz="1800" b="1" dirty="0">
                <a:solidFill>
                  <a:srgbClr val="7030A0"/>
                </a:solidFill>
                <a:latin typeface="+mj-lt"/>
              </a:rPr>
              <a:t> </a:t>
            </a:r>
            <a:r>
              <a:rPr lang="en-US" sz="1800" dirty="0">
                <a:latin typeface="+mj-lt"/>
                <a:cs typeface="Times New Roman" panose="02020603050405020304" pitchFamily="18" charset="0"/>
              </a:rPr>
              <a:t>aims to develop a mobile application integrated with smart specs equipped with GPS, ultrasonic sensors, a camera, and a hearing device.</a:t>
            </a:r>
          </a:p>
          <a:p>
            <a:endParaRPr lang="en-IN" sz="1800" dirty="0">
              <a:latin typeface="+mj-lt"/>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sz="1800" b="1" dirty="0">
                <a:latin typeface="+mj-lt"/>
                <a:cs typeface="Times New Roman" panose="02020603050405020304" pitchFamily="18" charset="0"/>
              </a:rPr>
              <a:t>1.Develop a Smart Glasses Prototype:</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1800" dirty="0">
                <a:latin typeface="+mj-lt"/>
                <a:cs typeface="Times New Roman" panose="02020603050405020304" pitchFamily="18" charset="0"/>
              </a:rPr>
              <a:t>Design and build a pair of smart glasses incorporating GPS, ultrasonic sensors, a camera, and a hearing device.</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US" sz="1800" dirty="0">
              <a:latin typeface="+mj-lt"/>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sz="1800" b="1" dirty="0">
                <a:latin typeface="+mj-lt"/>
                <a:cs typeface="Times New Roman" panose="02020603050405020304" pitchFamily="18" charset="0"/>
              </a:rPr>
              <a:t>2.Create a Mobile Application</a:t>
            </a:r>
            <a:r>
              <a:rPr lang="en-IN" sz="1800" dirty="0">
                <a:latin typeface="+mj-lt"/>
                <a:cs typeface="Times New Roman" panose="02020603050405020304" pitchFamily="18" charset="0"/>
              </a:rPr>
              <a:t>:</a:t>
            </a:r>
            <a:endParaRPr lang="en-IN" sz="1800" b="1" dirty="0">
              <a:latin typeface="+mj-lt"/>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1800" dirty="0">
                <a:latin typeface="+mj-lt"/>
                <a:cs typeface="Times New Roman" panose="02020603050405020304" pitchFamily="18" charset="0"/>
              </a:rPr>
              <a:t>Develop a user-friendly mobile application that communicates with the smart glasses.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US" sz="1800" dirty="0">
              <a:latin typeface="+mj-lt"/>
              <a:cs typeface="Times New Roman" panose="02020603050405020304" pitchFamily="18" charset="0"/>
            </a:endParaRPr>
          </a:p>
          <a:p>
            <a:pPr marL="0" indent="0">
              <a:buClr>
                <a:srgbClr val="CC0000"/>
              </a:buClr>
              <a:buNone/>
              <a:defRPr/>
            </a:pPr>
            <a:r>
              <a:rPr lang="en-IN" sz="1800" b="1" dirty="0">
                <a:latin typeface="+mj-lt"/>
                <a:cs typeface="Times New Roman" panose="02020603050405020304" pitchFamily="18" charset="0"/>
              </a:rPr>
              <a:t>3.Integrate Navigation Features:</a:t>
            </a:r>
            <a:endParaRPr lang="en-US" sz="1800" dirty="0">
              <a:latin typeface="+mj-lt"/>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1800" dirty="0">
                <a:latin typeface="+mj-lt"/>
                <a:cs typeface="Times New Roman" panose="02020603050405020304" pitchFamily="18" charset="0"/>
              </a:rPr>
              <a:t>Utilize GPS for accurate outdoor location tracking and route guidance.</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US" sz="1800" dirty="0">
              <a:latin typeface="+mj-lt"/>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sz="1800" b="1" dirty="0">
                <a:latin typeface="+mj-lt"/>
                <a:cs typeface="Times New Roman" panose="02020603050405020304" pitchFamily="18" charset="0"/>
              </a:rPr>
              <a:t>4.Enhance Environmental Recognition:</a:t>
            </a:r>
            <a:endParaRPr lang="en-US" sz="1800" b="1" dirty="0">
              <a:latin typeface="+mj-lt"/>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1800" dirty="0">
                <a:latin typeface="+mj-lt"/>
                <a:cs typeface="Times New Roman" panose="02020603050405020304" pitchFamily="18" charset="0"/>
              </a:rPr>
              <a:t>Use the camera to identify and provide information about objects and landmarks</a:t>
            </a:r>
            <a:r>
              <a:rPr lang="en-US" sz="1800" dirty="0">
                <a:latin typeface="+mj-lt"/>
              </a:rPr>
              <a:t>.</a:t>
            </a:r>
            <a:br>
              <a:rPr kumimoji="0" lang="en-IN" altLang="en-US" sz="1800" b="0" i="0" u="none" strike="noStrike" kern="0" cap="none" spc="0" normalizeH="0" baseline="0" noProof="0" dirty="0">
                <a:ln>
                  <a:noFill/>
                </a:ln>
                <a:solidFill>
                  <a:srgbClr val="000000"/>
                </a:solidFill>
                <a:effectLst/>
                <a:uLnTx/>
                <a:uFillTx/>
                <a:latin typeface="+mj-lt"/>
                <a:ea typeface="+mn-ea"/>
                <a:cs typeface="+mn-cs"/>
              </a:rPr>
            </a:br>
            <a:endParaRPr kumimoji="0" lang="en-IN" altLang="en-US" sz="1800" b="0" i="0" u="none" strike="noStrike" kern="0" cap="none" spc="0" normalizeH="0" baseline="0" noProof="0" dirty="0">
              <a:ln>
                <a:noFill/>
              </a:ln>
              <a:solidFill>
                <a:srgbClr val="000000"/>
              </a:solidFill>
              <a:effectLst/>
              <a:uLnTx/>
              <a:uFillTx/>
              <a:latin typeface="+mj-lt"/>
              <a:ea typeface="+mn-ea"/>
              <a:cs typeface="+mn-cs"/>
            </a:endParaRPr>
          </a:p>
          <a:p>
            <a:endParaRPr lang="en-IN" sz="1800" dirty="0">
              <a:latin typeface="+mj-lt"/>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buNone/>
            </a:pPr>
            <a:r>
              <a:rPr lang="en-US" sz="1800" dirty="0">
                <a:latin typeface="+mj-lt"/>
                <a:cs typeface="Times New Roman" panose="02020603050405020304" pitchFamily="18" charset="0"/>
              </a:rPr>
              <a:t>This project focuses on developing a "Smart Glass for Visually Impaired Persons" that enhances mobility and safety through advanced technology. The smart glass features an ultrasonic sensor for obstacle detection, a camera for emergencies, a microcontroller for processing inputs, and a GPS module for real-time location tracking. In emergency situations, the smart glass captures live video and sends it along with the user's location to pre-configured emergency contacts via Bluetooth through a mobile app.</a:t>
            </a:r>
            <a:r>
              <a:rPr lang="en-US" sz="1800" dirty="0">
                <a:latin typeface="+mj-lt"/>
              </a:rPr>
              <a:t> </a:t>
            </a:r>
            <a:r>
              <a:rPr lang="en-US" sz="1800" dirty="0">
                <a:latin typeface="+mj-lt"/>
                <a:cs typeface="Times New Roman" panose="02020603050405020304" pitchFamily="18" charset="0"/>
              </a:rPr>
              <a:t>The app also provides a user-friendly interface for managing contacts and settings. A key feature of this system is its ability to differentiate between new and familiar locations: when visiting a new place, the smart glass automatically sends an alert message, live location, and video to emergency contacts, whereas in frequently visited places, these alerts are not sent, reducing unnecessary notifications.</a:t>
            </a:r>
            <a:endParaRPr lang="en-IN" sz="1800" dirty="0">
              <a:latin typeface="+mj-lt"/>
              <a:cs typeface="Times New Roman" panose="02020603050405020304" pitchFamily="18" charset="0"/>
            </a:endParaRPr>
          </a:p>
          <a:p>
            <a:endParaRPr lang="en-IN" sz="1800" dirty="0">
              <a:latin typeface="+mj-lt"/>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buNone/>
            </a:pPr>
            <a:r>
              <a:rPr lang="en-IN" dirty="0"/>
              <a:t>  </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pic>
        <p:nvPicPr>
          <p:cNvPr id="14" name="Picture 13">
            <a:extLst>
              <a:ext uri="{FF2B5EF4-FFF2-40B4-BE49-F238E27FC236}">
                <a16:creationId xmlns:a16="http://schemas.microsoft.com/office/drawing/2014/main" id="{897AEF9A-6212-1249-5DCD-6A7551775936}"/>
              </a:ext>
            </a:extLst>
          </p:cNvPr>
          <p:cNvPicPr>
            <a:picLocks noChangeAspect="1"/>
          </p:cNvPicPr>
          <p:nvPr/>
        </p:nvPicPr>
        <p:blipFill>
          <a:blip r:embed="rId2"/>
          <a:stretch>
            <a:fillRect/>
          </a:stretch>
        </p:blipFill>
        <p:spPr>
          <a:xfrm>
            <a:off x="4947228" y="1823357"/>
            <a:ext cx="1924319" cy="4125686"/>
          </a:xfrm>
          <a:prstGeom prst="rect">
            <a:avLst/>
          </a:prstGeom>
        </p:spPr>
      </p:pic>
    </p:spTree>
    <p:extLst>
      <p:ext uri="{BB962C8B-B14F-4D97-AF65-F5344CB8AC3E}">
        <p14:creationId xmlns:p14="http://schemas.microsoft.com/office/powerpoint/2010/main" val="10667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Clr>
                <a:srgbClr val="CC0000"/>
              </a:buClr>
              <a:defRPr/>
            </a:pPr>
            <a:r>
              <a:rPr kumimoji="0" lang="en-IN" altLang="en-US" sz="1800" b="1" i="0" u="none" strike="noStrike" kern="0" cap="none" spc="0" normalizeH="0" baseline="0" noProof="0" dirty="0">
                <a:ln>
                  <a:noFill/>
                </a:ln>
                <a:solidFill>
                  <a:srgbClr val="000000"/>
                </a:solidFill>
                <a:effectLst/>
                <a:uLnTx/>
                <a:uFillTx/>
                <a:latin typeface="+mj-lt"/>
                <a:cs typeface="Times New Roman" panose="02020603050405020304" pitchFamily="18" charset="0"/>
              </a:rPr>
              <a:t>1. IoT-Based Location Tracking Module Functions: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1800" b="0" i="0" u="none" strike="noStrike" kern="0" cap="none" spc="0" normalizeH="0" baseline="0" noProof="0" dirty="0">
                <a:ln>
                  <a:noFill/>
                </a:ln>
                <a:solidFill>
                  <a:srgbClr val="000000"/>
                </a:solidFill>
                <a:effectLst/>
                <a:uLnTx/>
                <a:uFillTx/>
                <a:latin typeface="+mj-lt"/>
                <a:cs typeface="Times New Roman" panose="02020603050405020304" pitchFamily="18" charset="0"/>
              </a:rPr>
              <a:t>Fetches GPS location data from the mobile phone. Sends location data to the </a:t>
            </a:r>
            <a:r>
              <a:rPr kumimoji="0" lang="en-IN" altLang="en-US" sz="1800" b="0" i="0" u="none" strike="noStrike" kern="0" cap="none" spc="0" normalizeH="0" baseline="0" noProof="0" dirty="0" err="1">
                <a:ln>
                  <a:noFill/>
                </a:ln>
                <a:solidFill>
                  <a:srgbClr val="000000"/>
                </a:solidFill>
                <a:effectLst/>
                <a:uLnTx/>
                <a:uFillTx/>
                <a:latin typeface="+mj-lt"/>
                <a:cs typeface="Times New Roman" panose="02020603050405020304" pitchFamily="18" charset="0"/>
              </a:rPr>
              <a:t>NodeMCU</a:t>
            </a:r>
            <a:r>
              <a:rPr kumimoji="0" lang="en-IN" altLang="en-US" sz="1800" b="0" i="0" u="none" strike="noStrike" kern="0" cap="none" spc="0" normalizeH="0" baseline="0" noProof="0" dirty="0">
                <a:ln>
                  <a:noFill/>
                </a:ln>
                <a:solidFill>
                  <a:srgbClr val="000000"/>
                </a:solidFill>
                <a:effectLst/>
                <a:uLnTx/>
                <a:uFillTx/>
                <a:latin typeface="+mj-lt"/>
                <a:cs typeface="Times New Roman" panose="02020603050405020304" pitchFamily="18" charset="0"/>
              </a:rPr>
              <a:t> (ESP8266) via HTTP communication. Processes requests from the third-party user.</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kumimoji="0" lang="en-IN" altLang="en-US" sz="1800" b="0" i="0" u="none" strike="noStrike" kern="0" cap="none" spc="0" normalizeH="0" baseline="0" noProof="0" dirty="0">
              <a:ln>
                <a:noFill/>
              </a:ln>
              <a:solidFill>
                <a:srgbClr val="000000"/>
              </a:solidFill>
              <a:effectLst/>
              <a:uLnTx/>
              <a:uFillTx/>
              <a:latin typeface="+mj-lt"/>
              <a:cs typeface="Times New Roman" panose="02020603050405020304" pitchFamily="18" charset="0"/>
            </a:endParaRPr>
          </a:p>
          <a:p>
            <a:pPr marR="0" lvl="0" algn="l" defTabSz="914400" rtl="0" eaLnBrk="0" fontAlgn="base" latinLnBrk="0" hangingPunct="0">
              <a:lnSpc>
                <a:spcPct val="100000"/>
              </a:lnSpc>
              <a:spcBef>
                <a:spcPct val="20000"/>
              </a:spcBef>
              <a:spcAft>
                <a:spcPct val="0"/>
              </a:spcAft>
              <a:buClr>
                <a:srgbClr val="CC0000"/>
              </a:buClr>
              <a:buSzTx/>
              <a:buFont typeface="Arial" panose="020B0604020202020204" pitchFamily="34" charset="0"/>
              <a:buChar char="•"/>
              <a:tabLst/>
              <a:defRPr/>
            </a:pPr>
            <a:r>
              <a:rPr kumimoji="0" lang="en-IN" altLang="en-US" sz="1800" b="1" i="0" u="none" strike="noStrike" kern="0" cap="none" spc="0" normalizeH="0" baseline="0" noProof="0" dirty="0">
                <a:ln>
                  <a:noFill/>
                </a:ln>
                <a:solidFill>
                  <a:srgbClr val="000000"/>
                </a:solidFill>
                <a:effectLst/>
                <a:uLnTx/>
                <a:uFillTx/>
                <a:latin typeface="+mj-lt"/>
                <a:cs typeface="Times New Roman" panose="02020603050405020304" pitchFamily="18" charset="0"/>
              </a:rPr>
              <a:t>Key Components: </a:t>
            </a:r>
            <a:r>
              <a:rPr kumimoji="0" lang="en-IN" altLang="en-US" sz="1800" b="0" i="0" u="none" strike="noStrike" kern="0" cap="none" spc="0" normalizeH="0" baseline="0" noProof="0" dirty="0">
                <a:ln>
                  <a:noFill/>
                </a:ln>
                <a:solidFill>
                  <a:srgbClr val="000000"/>
                </a:solidFill>
                <a:effectLst/>
                <a:uLnTx/>
                <a:uFillTx/>
                <a:latin typeface="+mj-lt"/>
                <a:cs typeface="Times New Roman" panose="02020603050405020304" pitchFamily="18" charset="0"/>
              </a:rPr>
              <a:t>Mobile GPS, </a:t>
            </a:r>
            <a:r>
              <a:rPr kumimoji="0" lang="en-IN" altLang="en-US" sz="1800" b="0" i="0" u="none" strike="noStrike" kern="0" cap="none" spc="0" normalizeH="0" baseline="0" noProof="0" dirty="0" err="1">
                <a:ln>
                  <a:noFill/>
                </a:ln>
                <a:solidFill>
                  <a:srgbClr val="000000"/>
                </a:solidFill>
                <a:effectLst/>
                <a:uLnTx/>
                <a:uFillTx/>
                <a:latin typeface="+mj-lt"/>
                <a:cs typeface="Times New Roman" panose="02020603050405020304" pitchFamily="18" charset="0"/>
              </a:rPr>
              <a:t>NodeMCU</a:t>
            </a:r>
            <a:r>
              <a:rPr kumimoji="0" lang="en-IN" altLang="en-US" sz="1800" b="0" i="0" u="none" strike="noStrike" kern="0" cap="none" spc="0" normalizeH="0" baseline="0" noProof="0" dirty="0">
                <a:ln>
                  <a:noFill/>
                </a:ln>
                <a:solidFill>
                  <a:srgbClr val="000000"/>
                </a:solidFill>
                <a:effectLst/>
                <a:uLnTx/>
                <a:uFillTx/>
                <a:latin typeface="+mj-lt"/>
                <a:cs typeface="Times New Roman" panose="02020603050405020304" pitchFamily="18" charset="0"/>
              </a:rPr>
              <a:t> (ESP8266), HTTP Communication.</a:t>
            </a:r>
          </a:p>
          <a:p>
            <a:pPr marR="0" lvl="0" algn="l" defTabSz="914400" rtl="0" eaLnBrk="0" fontAlgn="base" latinLnBrk="0" hangingPunct="0">
              <a:lnSpc>
                <a:spcPct val="100000"/>
              </a:lnSpc>
              <a:spcBef>
                <a:spcPct val="20000"/>
              </a:spcBef>
              <a:spcAft>
                <a:spcPct val="0"/>
              </a:spcAft>
              <a:buClr>
                <a:srgbClr val="CC0000"/>
              </a:buClr>
              <a:buSzTx/>
              <a:buFont typeface="Arial" panose="020B0604020202020204" pitchFamily="34" charset="0"/>
              <a:buChar char="•"/>
              <a:tabLst/>
              <a:defRPr/>
            </a:pPr>
            <a:endParaRPr kumimoji="0" lang="en-IN" altLang="en-US" sz="1800" b="0" i="0" u="none" strike="noStrike" kern="0" cap="none" spc="0" normalizeH="0" baseline="0" noProof="0" dirty="0">
              <a:ln>
                <a:noFill/>
              </a:ln>
              <a:solidFill>
                <a:srgbClr val="000000"/>
              </a:solidFill>
              <a:effectLst/>
              <a:uLnTx/>
              <a:uFillTx/>
              <a:latin typeface="+mj-lt"/>
              <a:cs typeface="Times New Roman" panose="02020603050405020304" pitchFamily="18" charset="0"/>
            </a:endParaRPr>
          </a:p>
          <a:p>
            <a:pPr>
              <a:buClr>
                <a:srgbClr val="CC0000"/>
              </a:buClr>
              <a:defRPr/>
            </a:pPr>
            <a:r>
              <a:rPr kumimoji="0" lang="en-IN" altLang="en-US" sz="1800" b="1" i="0" u="none" strike="noStrike" kern="0" cap="none" spc="0" normalizeH="0" baseline="0" noProof="0" dirty="0">
                <a:ln>
                  <a:noFill/>
                </a:ln>
                <a:solidFill>
                  <a:srgbClr val="000000"/>
                </a:solidFill>
                <a:effectLst/>
                <a:uLnTx/>
                <a:uFillTx/>
                <a:latin typeface="+mj-lt"/>
                <a:cs typeface="Times New Roman" panose="02020603050405020304" pitchFamily="18" charset="0"/>
              </a:rPr>
              <a:t>2. Mobile Application Interface Module  Functions</a:t>
            </a:r>
            <a:r>
              <a:rPr lang="en-IN" altLang="en-US" sz="1800" b="1" dirty="0">
                <a:solidFill>
                  <a:srgbClr val="000000"/>
                </a:solidFill>
                <a:latin typeface="+mj-lt"/>
                <a:cs typeface="Times New Roman" panose="02020603050405020304" pitchFamily="18" charset="0"/>
              </a:rPr>
              <a:t>: </a:t>
            </a:r>
            <a:r>
              <a:rPr kumimoji="0" lang="en-IN" altLang="en-US" sz="1800" b="0" i="0" u="none" strike="noStrike" kern="0" cap="none" spc="0" normalizeH="0" baseline="0" noProof="0" dirty="0">
                <a:ln>
                  <a:noFill/>
                </a:ln>
                <a:solidFill>
                  <a:srgbClr val="000000"/>
                </a:solidFill>
                <a:effectLst/>
                <a:uLnTx/>
                <a:uFillTx/>
                <a:latin typeface="+mj-lt"/>
                <a:cs typeface="Times New Roman" panose="02020603050405020304" pitchFamily="18" charset="0"/>
              </a:rPr>
              <a:t>Provides a user-friendly interface for third-party users to request the blind person’s location. Displays the retrieved location on the map. Handles reprocessing requests if the location is not found.</a:t>
            </a:r>
          </a:p>
          <a:p>
            <a:pPr marL="0" indent="0">
              <a:buClr>
                <a:srgbClr val="CC0000"/>
              </a:buClr>
              <a:buNone/>
              <a:defRPr/>
            </a:pPr>
            <a:endParaRPr kumimoji="0" lang="en-IN" altLang="en-US" sz="1800" b="0" i="0" u="none" strike="noStrike" kern="0" cap="none" spc="0" normalizeH="0" baseline="0" noProof="0" dirty="0">
              <a:ln>
                <a:noFill/>
              </a:ln>
              <a:solidFill>
                <a:srgbClr val="000000"/>
              </a:solidFill>
              <a:effectLst/>
              <a:uLnTx/>
              <a:uFillTx/>
              <a:latin typeface="+mj-lt"/>
              <a:cs typeface="Times New Roman" panose="02020603050405020304" pitchFamily="18" charset="0"/>
            </a:endParaRPr>
          </a:p>
          <a:p>
            <a:pPr marR="0" lvl="0" algn="l" defTabSz="914400" rtl="0" eaLnBrk="0" fontAlgn="base" latinLnBrk="0" hangingPunct="0">
              <a:lnSpc>
                <a:spcPct val="100000"/>
              </a:lnSpc>
              <a:spcBef>
                <a:spcPct val="20000"/>
              </a:spcBef>
              <a:spcAft>
                <a:spcPct val="0"/>
              </a:spcAft>
              <a:buClr>
                <a:srgbClr val="CC0000"/>
              </a:buClr>
              <a:buSzTx/>
              <a:buFont typeface="Arial" panose="020B0604020202020204" pitchFamily="34" charset="0"/>
              <a:buChar char="•"/>
              <a:tabLst/>
              <a:defRPr/>
            </a:pPr>
            <a:r>
              <a:rPr kumimoji="0" lang="en-IN" altLang="en-US" sz="1800" b="1" i="0" u="none" strike="noStrike" kern="0" cap="none" spc="0" normalizeH="0" baseline="0" noProof="0" dirty="0">
                <a:ln>
                  <a:noFill/>
                </a:ln>
                <a:solidFill>
                  <a:srgbClr val="000000"/>
                </a:solidFill>
                <a:effectLst/>
                <a:uLnTx/>
                <a:uFillTx/>
                <a:latin typeface="+mj-lt"/>
                <a:cs typeface="Times New Roman" panose="02020603050405020304" pitchFamily="18" charset="0"/>
              </a:rPr>
              <a:t>Key Components: </a:t>
            </a:r>
            <a:r>
              <a:rPr kumimoji="0" lang="en-IN" altLang="en-US" sz="1800" b="0" i="0" u="none" strike="noStrike" kern="0" cap="none" spc="0" normalizeH="0" baseline="0" noProof="0" dirty="0">
                <a:ln>
                  <a:noFill/>
                </a:ln>
                <a:solidFill>
                  <a:srgbClr val="000000"/>
                </a:solidFill>
                <a:effectLst/>
                <a:uLnTx/>
                <a:uFillTx/>
                <a:latin typeface="+mj-lt"/>
                <a:cs typeface="Times New Roman" panose="02020603050405020304" pitchFamily="18" charset="0"/>
              </a:rPr>
              <a:t>Mobile app interface (buttons, maps), HTTP client, error-handling logic.</a:t>
            </a:r>
          </a:p>
          <a:p>
            <a:pPr marL="0" indent="0">
              <a:buNone/>
            </a:pPr>
            <a:endParaRPr lang="en-IN" sz="1800" dirty="0">
              <a:latin typeface="+mj-lt"/>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65101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3C3E5-5520-0333-39C6-923728AA3B0D}"/>
              </a:ext>
            </a:extLst>
          </p:cNvPr>
          <p:cNvSpPr>
            <a:spLocks noGrp="1"/>
          </p:cNvSpPr>
          <p:nvPr>
            <p:ph type="title"/>
          </p:nvPr>
        </p:nvSpPr>
        <p:spPr/>
        <p:txBody>
          <a:bodyPr/>
          <a:lstStyle/>
          <a:p>
            <a:r>
              <a:rPr lang="en-US" altLang="en-US" sz="4000" b="1" dirty="0">
                <a:solidFill>
                  <a:srgbClr val="FF0000"/>
                </a:solidFill>
              </a:rPr>
              <a:t>List of Modules</a:t>
            </a:r>
            <a:endParaRPr lang="en-IN" dirty="0"/>
          </a:p>
        </p:txBody>
      </p:sp>
      <p:sp>
        <p:nvSpPr>
          <p:cNvPr id="3" name="Content Placeholder 2">
            <a:extLst>
              <a:ext uri="{FF2B5EF4-FFF2-40B4-BE49-F238E27FC236}">
                <a16:creationId xmlns:a16="http://schemas.microsoft.com/office/drawing/2014/main" id="{A2C52CCB-1AAD-2ECE-6B48-712C643858EE}"/>
              </a:ext>
            </a:extLst>
          </p:cNvPr>
          <p:cNvSpPr>
            <a:spLocks noGrp="1"/>
          </p:cNvSpPr>
          <p:nvPr>
            <p:ph idx="1"/>
          </p:nvPr>
        </p:nvSpPr>
        <p:spPr/>
        <p:txBody>
          <a:bodyPr/>
          <a:lstStyle/>
          <a:p>
            <a:pPr>
              <a:buClr>
                <a:srgbClr val="CC0000"/>
              </a:buClr>
              <a:defRPr/>
            </a:pPr>
            <a:r>
              <a:rPr kumimoji="0" lang="en-IN" altLang="en-US" sz="1800" b="1" i="0" u="none" strike="noStrike" kern="0" cap="none" spc="0" normalizeH="0" baseline="0" noProof="0" dirty="0">
                <a:ln>
                  <a:noFill/>
                </a:ln>
                <a:solidFill>
                  <a:srgbClr val="000000"/>
                </a:solidFill>
                <a:effectLst/>
                <a:uLnTx/>
                <a:uFillTx/>
                <a:latin typeface="+mj-lt"/>
                <a:cs typeface="Times New Roman" panose="02020603050405020304" pitchFamily="18" charset="0"/>
              </a:rPr>
              <a:t>3. Data Communication and Reprocessing </a:t>
            </a:r>
            <a:r>
              <a:rPr kumimoji="0" lang="en-IN" altLang="en-US" sz="1800" b="1" i="0" u="none" strike="noStrike" kern="0" cap="none" spc="0" normalizeH="0" baseline="0" noProof="0" dirty="0" err="1">
                <a:ln>
                  <a:noFill/>
                </a:ln>
                <a:solidFill>
                  <a:srgbClr val="000000"/>
                </a:solidFill>
                <a:effectLst/>
                <a:uLnTx/>
                <a:uFillTx/>
                <a:latin typeface="+mj-lt"/>
                <a:cs typeface="Times New Roman" panose="02020603050405020304" pitchFamily="18" charset="0"/>
              </a:rPr>
              <a:t>ModuleFunctions</a:t>
            </a:r>
            <a:r>
              <a:rPr kumimoji="0" lang="en-IN" altLang="en-US" sz="1800" b="1" i="0" u="none" strike="noStrike" kern="0" cap="none" spc="0" normalizeH="0" baseline="0" noProof="0" dirty="0">
                <a:ln>
                  <a:noFill/>
                </a:ln>
                <a:solidFill>
                  <a:srgbClr val="000000"/>
                </a:solidFill>
                <a:effectLst/>
                <a:uLnTx/>
                <a:uFillTx/>
                <a:latin typeface="+mj-lt"/>
                <a:cs typeface="Times New Roman" panose="02020603050405020304" pitchFamily="18" charset="0"/>
              </a:rPr>
              <a:t>:</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1800" b="0" i="0" u="none" strike="noStrike" kern="0" cap="none" spc="0" normalizeH="0" baseline="0" noProof="0" dirty="0">
                <a:ln>
                  <a:noFill/>
                </a:ln>
                <a:solidFill>
                  <a:srgbClr val="000000"/>
                </a:solidFill>
                <a:effectLst/>
                <a:uLnTx/>
                <a:uFillTx/>
                <a:latin typeface="+mj-lt"/>
                <a:cs typeface="Times New Roman" panose="02020603050405020304" pitchFamily="18" charset="0"/>
              </a:rPr>
              <a:t>Ensures reliable data transfer between the mobile app and </a:t>
            </a:r>
            <a:r>
              <a:rPr kumimoji="0" lang="en-IN" altLang="en-US" sz="1800" b="0" i="0" u="none" strike="noStrike" kern="0" cap="none" spc="0" normalizeH="0" baseline="0" noProof="0" dirty="0" err="1">
                <a:ln>
                  <a:noFill/>
                </a:ln>
                <a:solidFill>
                  <a:srgbClr val="000000"/>
                </a:solidFill>
                <a:effectLst/>
                <a:uLnTx/>
                <a:uFillTx/>
                <a:latin typeface="+mj-lt"/>
                <a:cs typeface="Times New Roman" panose="02020603050405020304" pitchFamily="18" charset="0"/>
              </a:rPr>
              <a:t>NodeMCU</a:t>
            </a:r>
            <a:r>
              <a:rPr kumimoji="0" lang="en-IN" altLang="en-US" sz="1800" b="0" i="0" u="none" strike="noStrike" kern="0" cap="none" spc="0" normalizeH="0" baseline="0" noProof="0" dirty="0">
                <a:ln>
                  <a:noFill/>
                </a:ln>
                <a:solidFill>
                  <a:srgbClr val="000000"/>
                </a:solidFill>
                <a:effectLst/>
                <a:uLnTx/>
                <a:uFillTx/>
                <a:latin typeface="+mj-lt"/>
                <a:cs typeface="Times New Roman" panose="02020603050405020304" pitchFamily="18" charset="0"/>
              </a:rPr>
              <a:t> using Wi-</a:t>
            </a:r>
            <a:r>
              <a:rPr kumimoji="0" lang="en-IN" altLang="en-US" sz="1800" b="0" i="0" u="none" strike="noStrike" kern="0" cap="none" spc="0" normalizeH="0" baseline="0" noProof="0" dirty="0" err="1">
                <a:ln>
                  <a:noFill/>
                </a:ln>
                <a:solidFill>
                  <a:srgbClr val="000000"/>
                </a:solidFill>
                <a:effectLst/>
                <a:uLnTx/>
                <a:uFillTx/>
                <a:latin typeface="+mj-lt"/>
                <a:cs typeface="Times New Roman" panose="02020603050405020304" pitchFamily="18" charset="0"/>
              </a:rPr>
              <a:t>Fi.Handles</a:t>
            </a:r>
            <a:r>
              <a:rPr kumimoji="0" lang="en-IN" altLang="en-US" sz="1800" b="0" i="0" u="none" strike="noStrike" kern="0" cap="none" spc="0" normalizeH="0" baseline="0" noProof="0" dirty="0">
                <a:ln>
                  <a:noFill/>
                </a:ln>
                <a:solidFill>
                  <a:srgbClr val="000000"/>
                </a:solidFill>
                <a:effectLst/>
                <a:uLnTx/>
                <a:uFillTx/>
                <a:latin typeface="+mj-lt"/>
                <a:cs typeface="Times New Roman" panose="02020603050405020304" pitchFamily="18" charset="0"/>
              </a:rPr>
              <a:t> errors and retries requests if location data retrieval fails.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kumimoji="0" lang="en-IN" altLang="en-US" sz="1800" b="0" i="0" u="none" strike="noStrike" kern="0" cap="none" spc="0" normalizeH="0" baseline="0" noProof="0" dirty="0">
              <a:ln>
                <a:noFill/>
              </a:ln>
              <a:solidFill>
                <a:srgbClr val="000000"/>
              </a:solidFill>
              <a:effectLst/>
              <a:uLnTx/>
              <a:uFillTx/>
              <a:latin typeface="+mj-lt"/>
              <a:cs typeface="Times New Roman" panose="02020603050405020304" pitchFamily="18" charset="0"/>
            </a:endParaRPr>
          </a:p>
          <a:p>
            <a:pPr marR="0" lvl="0" algn="l" defTabSz="914400" rtl="0" eaLnBrk="0" fontAlgn="base" latinLnBrk="0" hangingPunct="0">
              <a:lnSpc>
                <a:spcPct val="100000"/>
              </a:lnSpc>
              <a:spcBef>
                <a:spcPct val="20000"/>
              </a:spcBef>
              <a:spcAft>
                <a:spcPct val="0"/>
              </a:spcAft>
              <a:buClr>
                <a:srgbClr val="CC0000"/>
              </a:buClr>
              <a:buSzTx/>
              <a:buFont typeface="Arial" panose="020B0604020202020204" pitchFamily="34" charset="0"/>
              <a:buChar char="•"/>
              <a:tabLst/>
              <a:defRPr/>
            </a:pPr>
            <a:r>
              <a:rPr kumimoji="0" lang="en-IN" altLang="en-US" sz="1800" b="1" i="0" u="none" strike="noStrike" kern="0" cap="none" spc="0" normalizeH="0" baseline="0" noProof="0" dirty="0">
                <a:ln>
                  <a:noFill/>
                </a:ln>
                <a:solidFill>
                  <a:srgbClr val="000000"/>
                </a:solidFill>
                <a:effectLst/>
                <a:uLnTx/>
                <a:uFillTx/>
                <a:latin typeface="+mj-lt"/>
                <a:cs typeface="Times New Roman" panose="02020603050405020304" pitchFamily="18" charset="0"/>
              </a:rPr>
              <a:t>Key Components: </a:t>
            </a:r>
            <a:r>
              <a:rPr kumimoji="0" lang="en-IN" altLang="en-US" sz="1800" b="0" i="0" u="none" strike="noStrike" kern="0" cap="none" spc="0" normalizeH="0" baseline="0" noProof="0" dirty="0">
                <a:ln>
                  <a:noFill/>
                </a:ln>
                <a:solidFill>
                  <a:srgbClr val="000000"/>
                </a:solidFill>
                <a:effectLst/>
                <a:uLnTx/>
                <a:uFillTx/>
                <a:latin typeface="+mj-lt"/>
                <a:cs typeface="Times New Roman" panose="02020603050405020304" pitchFamily="18" charset="0"/>
              </a:rPr>
              <a:t>ESP8266 Wi-Fi communication, error detection logic, reprocessing functionality.</a:t>
            </a:r>
            <a:br>
              <a:rPr kumimoji="0" lang="en-IN" altLang="en-US" sz="1800" b="0" i="0" u="none" strike="noStrike" kern="0" cap="none" spc="0" normalizeH="0" baseline="0" noProof="0" dirty="0">
                <a:ln>
                  <a:noFill/>
                </a:ln>
                <a:solidFill>
                  <a:srgbClr val="000000"/>
                </a:solidFill>
                <a:effectLst/>
                <a:uLnTx/>
                <a:uFillTx/>
                <a:latin typeface="+mj-lt"/>
                <a:cs typeface="Times New Roman" panose="02020603050405020304" pitchFamily="18" charset="0"/>
              </a:rPr>
            </a:br>
            <a:endParaRPr kumimoji="0" lang="en-IN" altLang="en-US" sz="1800" b="0" i="0" u="none" strike="noStrike" kern="0" cap="none" spc="0" normalizeH="0" baseline="0" noProof="0" dirty="0">
              <a:ln>
                <a:noFill/>
              </a:ln>
              <a:solidFill>
                <a:srgbClr val="000000"/>
              </a:solidFill>
              <a:effectLst/>
              <a:uLnTx/>
              <a:uFillTx/>
              <a:latin typeface="+mj-lt"/>
              <a:cs typeface="Times New Roman" panose="02020603050405020304" pitchFamily="18" charset="0"/>
            </a:endParaRPr>
          </a:p>
          <a:p>
            <a:endParaRPr lang="en-IN" sz="1800" dirty="0"/>
          </a:p>
        </p:txBody>
      </p:sp>
      <p:sp>
        <p:nvSpPr>
          <p:cNvPr id="4" name="Date Placeholder 3">
            <a:extLst>
              <a:ext uri="{FF2B5EF4-FFF2-40B4-BE49-F238E27FC236}">
                <a16:creationId xmlns:a16="http://schemas.microsoft.com/office/drawing/2014/main" id="{AA000868-4E4B-88AC-02C0-1F2215BD32EB}"/>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6CE09FBE-C239-D25E-9E21-771252EB836D}"/>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9563E9B9-F962-1F60-B545-9B6EA6B8C9C7}"/>
              </a:ext>
            </a:extLst>
          </p:cNvPr>
          <p:cNvSpPr>
            <a:spLocks noGrp="1"/>
          </p:cNvSpPr>
          <p:nvPr>
            <p:ph type="sldNum" sz="quarter" idx="12"/>
          </p:nvPr>
        </p:nvSpPr>
        <p:spPr/>
        <p:txBody>
          <a:bodyPr/>
          <a:lstStyle/>
          <a:p>
            <a:pPr>
              <a:defRPr/>
            </a:pPr>
            <a:fld id="{BDC2143B-610F-499C-A392-DFFBE135A7B2}" type="slidenum">
              <a:rPr lang="en-US" altLang="en-US" smtClean="0"/>
              <a:pPr>
                <a:defRPr/>
              </a:pPr>
              <a:t>7</a:t>
            </a:fld>
            <a:endParaRPr lang="en-US" altLang="en-US"/>
          </a:p>
        </p:txBody>
      </p:sp>
    </p:spTree>
    <p:extLst>
      <p:ext uri="{BB962C8B-B14F-4D97-AF65-F5344CB8AC3E}">
        <p14:creationId xmlns:p14="http://schemas.microsoft.com/office/powerpoint/2010/main" val="359962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pic>
        <p:nvPicPr>
          <p:cNvPr id="8" name="Content Placeholder 7">
            <a:extLst>
              <a:ext uri="{FF2B5EF4-FFF2-40B4-BE49-F238E27FC236}">
                <a16:creationId xmlns:a16="http://schemas.microsoft.com/office/drawing/2014/main" id="{8C677AB9-43FE-9F92-A934-3D4F1AAB89B3}"/>
              </a:ext>
            </a:extLst>
          </p:cNvPr>
          <p:cNvPicPr>
            <a:picLocks noGrp="1" noChangeAspect="1"/>
          </p:cNvPicPr>
          <p:nvPr>
            <p:ph idx="1"/>
          </p:nvPr>
        </p:nvPicPr>
        <p:blipFill>
          <a:blip r:embed="rId2"/>
          <a:stretch>
            <a:fillRect/>
          </a:stretch>
        </p:blipFill>
        <p:spPr>
          <a:xfrm>
            <a:off x="3958254" y="1749425"/>
            <a:ext cx="3860799" cy="4267200"/>
          </a:xfrm>
        </p:spPr>
      </p:pic>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8</a:t>
            </a:fld>
            <a:endParaRPr lang="en-IN"/>
          </a:p>
        </p:txBody>
      </p:sp>
    </p:spTree>
    <p:extLst>
      <p:ext uri="{BB962C8B-B14F-4D97-AF65-F5344CB8AC3E}">
        <p14:creationId xmlns:p14="http://schemas.microsoft.com/office/powerpoint/2010/main" val="517529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Implementation &amp; Results of First Module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lvl="0" indent="0">
              <a:spcBef>
                <a:spcPct val="0"/>
              </a:spcBef>
              <a:buClrTx/>
              <a:buNone/>
            </a:pPr>
            <a:r>
              <a:rPr lang="en-US" altLang="en-US" sz="1800" b="1" dirty="0">
                <a:latin typeface="+mj-lt"/>
                <a:cs typeface="Times New Roman" panose="02020603050405020304" pitchFamily="18" charset="0"/>
              </a:rPr>
              <a:t>Hardware Setup:</a:t>
            </a:r>
          </a:p>
          <a:p>
            <a:pPr marL="0" lvl="0" indent="0">
              <a:spcBef>
                <a:spcPct val="0"/>
              </a:spcBef>
              <a:buClrTx/>
              <a:buNone/>
            </a:pPr>
            <a:endParaRPr lang="en-US" altLang="en-US" sz="1800" b="1" dirty="0">
              <a:latin typeface="+mj-lt"/>
              <a:cs typeface="Times New Roman" panose="02020603050405020304" pitchFamily="18" charset="0"/>
            </a:endParaRPr>
          </a:p>
          <a:p>
            <a:pPr lvl="0">
              <a:spcBef>
                <a:spcPct val="0"/>
              </a:spcBef>
              <a:buClrTx/>
              <a:buFont typeface="Arial" panose="020B0604020202020204" pitchFamily="34" charset="0"/>
              <a:buChar char="•"/>
            </a:pPr>
            <a:r>
              <a:rPr lang="en-US" altLang="en-US" sz="1800" dirty="0" err="1">
                <a:latin typeface="+mj-lt"/>
                <a:cs typeface="Times New Roman" panose="02020603050405020304" pitchFamily="18" charset="0"/>
              </a:rPr>
              <a:t>NodeMCU</a:t>
            </a:r>
            <a:r>
              <a:rPr lang="en-US" altLang="en-US" sz="1800" dirty="0">
                <a:latin typeface="+mj-lt"/>
                <a:cs typeface="Times New Roman" panose="02020603050405020304" pitchFamily="18" charset="0"/>
              </a:rPr>
              <a:t> (ESP8266) is used as the microcontroller to handle communication and processing.</a:t>
            </a:r>
          </a:p>
          <a:p>
            <a:pPr lvl="0">
              <a:spcBef>
                <a:spcPct val="0"/>
              </a:spcBef>
              <a:buClrTx/>
              <a:buFont typeface="Arial" panose="020B0604020202020204" pitchFamily="34" charset="0"/>
              <a:buChar char="•"/>
            </a:pPr>
            <a:endParaRPr lang="en-US" altLang="en-US" sz="1800" dirty="0">
              <a:latin typeface="+mj-lt"/>
              <a:cs typeface="Times New Roman" panose="02020603050405020304" pitchFamily="18" charset="0"/>
            </a:endParaRPr>
          </a:p>
          <a:p>
            <a:pPr lvl="0">
              <a:spcBef>
                <a:spcPct val="0"/>
              </a:spcBef>
              <a:buClrTx/>
              <a:buFont typeface="Arial" panose="020B0604020202020204" pitchFamily="34" charset="0"/>
              <a:buChar char="•"/>
            </a:pPr>
            <a:r>
              <a:rPr lang="en-US" altLang="en-US" sz="1800" dirty="0">
                <a:latin typeface="+mj-lt"/>
                <a:cs typeface="Times New Roman" panose="02020603050405020304" pitchFamily="18" charset="0"/>
              </a:rPr>
              <a:t>GPS Module (e.g., NEO-6M) is connected to the </a:t>
            </a:r>
            <a:r>
              <a:rPr lang="en-US" altLang="en-US" sz="1800" dirty="0" err="1">
                <a:latin typeface="+mj-lt"/>
                <a:cs typeface="Times New Roman" panose="02020603050405020304" pitchFamily="18" charset="0"/>
              </a:rPr>
              <a:t>NodeMCU</a:t>
            </a:r>
            <a:r>
              <a:rPr lang="en-US" altLang="en-US" sz="1800" dirty="0">
                <a:latin typeface="+mj-lt"/>
                <a:cs typeface="Times New Roman" panose="02020603050405020304" pitchFamily="18" charset="0"/>
              </a:rPr>
              <a:t> to fetch the location (latitude and longitude) of the user.</a:t>
            </a:r>
          </a:p>
          <a:p>
            <a:pPr lvl="0">
              <a:spcBef>
                <a:spcPct val="0"/>
              </a:spcBef>
              <a:buClrTx/>
              <a:buFont typeface="Arial" panose="020B0604020202020204" pitchFamily="34" charset="0"/>
              <a:buChar char="•"/>
            </a:pPr>
            <a:endParaRPr lang="en-US" altLang="en-US" sz="1800" dirty="0">
              <a:latin typeface="+mj-lt"/>
              <a:cs typeface="Times New Roman" panose="02020603050405020304" pitchFamily="18" charset="0"/>
            </a:endParaRPr>
          </a:p>
          <a:p>
            <a:pPr lvl="0">
              <a:spcBef>
                <a:spcPct val="0"/>
              </a:spcBef>
              <a:buClrTx/>
              <a:buFont typeface="Arial" panose="020B0604020202020204" pitchFamily="34" charset="0"/>
              <a:buChar char="•"/>
            </a:pPr>
            <a:r>
              <a:rPr lang="en-US" altLang="en-US" sz="1800" dirty="0">
                <a:latin typeface="+mj-lt"/>
                <a:cs typeface="Times New Roman" panose="02020603050405020304" pitchFamily="18" charset="0"/>
              </a:rPr>
              <a:t>Mobile Phone (with GPS) is used by the third-party user to request the location of the blind person via the mobile application.</a:t>
            </a:r>
          </a:p>
          <a:p>
            <a:pPr lvl="0">
              <a:spcBef>
                <a:spcPct val="0"/>
              </a:spcBef>
              <a:buClrTx/>
              <a:buFont typeface="Arial" panose="020B0604020202020204" pitchFamily="34" charset="0"/>
              <a:buChar char="•"/>
            </a:pPr>
            <a:endParaRPr lang="en-US" altLang="en-US" sz="1800" dirty="0">
              <a:latin typeface="+mj-lt"/>
              <a:cs typeface="Times New Roman" panose="02020603050405020304" pitchFamily="18" charset="0"/>
            </a:endParaRPr>
          </a:p>
          <a:p>
            <a:pPr lvl="0">
              <a:spcBef>
                <a:spcPct val="0"/>
              </a:spcBef>
              <a:buClrTx/>
              <a:buFont typeface="Arial" panose="020B0604020202020204" pitchFamily="34" charset="0"/>
              <a:buChar char="•"/>
            </a:pPr>
            <a:r>
              <a:rPr lang="en-US" altLang="en-US" sz="1800" dirty="0">
                <a:latin typeface="+mj-lt"/>
                <a:cs typeface="Times New Roman" panose="02020603050405020304" pitchFamily="18" charset="0"/>
              </a:rPr>
              <a:t>Wi-Fi Module (ESP8266) is responsible for communication between the mobile app and the </a:t>
            </a:r>
            <a:r>
              <a:rPr lang="en-US" altLang="en-US" sz="1800" dirty="0" err="1">
                <a:latin typeface="+mj-lt"/>
                <a:cs typeface="Times New Roman" panose="02020603050405020304" pitchFamily="18" charset="0"/>
              </a:rPr>
              <a:t>NodeMCU</a:t>
            </a:r>
            <a:r>
              <a:rPr lang="en-US" altLang="en-US" sz="1800" dirty="0">
                <a:latin typeface="+mj-lt"/>
                <a:cs typeface="Times New Roman" panose="02020603050405020304" pitchFamily="18" charset="0"/>
              </a:rPr>
              <a:t>.</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9</a:t>
            </a:fld>
            <a:endParaRPr lang="en-IN"/>
          </a:p>
        </p:txBody>
      </p:sp>
    </p:spTree>
    <p:extLst>
      <p:ext uri="{BB962C8B-B14F-4D97-AF65-F5344CB8AC3E}">
        <p14:creationId xmlns:p14="http://schemas.microsoft.com/office/powerpoint/2010/main" val="4109638305"/>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1449</TotalTime>
  <Words>1219</Words>
  <Application>Microsoft Office PowerPoint</Application>
  <PresentationFormat>Widescreen</PresentationFormat>
  <Paragraphs>127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Times New Roman</vt:lpstr>
      <vt:lpstr>Verdana</vt:lpstr>
      <vt:lpstr>Wingdings</vt:lpstr>
      <vt:lpstr>Profile</vt:lpstr>
      <vt:lpstr>PowerPoint Presentation</vt:lpstr>
      <vt:lpstr>Problem Statement and Motivation</vt:lpstr>
      <vt:lpstr>Objectives</vt:lpstr>
      <vt:lpstr>Abstract</vt:lpstr>
      <vt:lpstr>System Architecture</vt:lpstr>
      <vt:lpstr>List of Modules</vt:lpstr>
      <vt:lpstr>List of Modules</vt:lpstr>
      <vt:lpstr>Functional Description for each modules with DFD and Activity Diagram</vt:lpstr>
      <vt:lpstr>Implementation &amp; Results of First Module</vt:lpstr>
      <vt:lpstr>Implementation &amp; Results of First Module</vt:lpstr>
      <vt:lpstr>OUTPUT SCREENSHOTS</vt:lpstr>
      <vt:lpstr>Conclusion &amp; Work for Phase II</vt:lpstr>
      <vt:lpstr>References</vt:lpstr>
      <vt:lpstr>Paper Publication Status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Jegan G</cp:lastModifiedBy>
  <cp:revision>12</cp:revision>
  <dcterms:created xsi:type="dcterms:W3CDTF">2023-08-03T04:32:32Z</dcterms:created>
  <dcterms:modified xsi:type="dcterms:W3CDTF">2024-11-26T15:58:56Z</dcterms:modified>
</cp:coreProperties>
</file>