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2" r:id="rId3"/>
    <p:sldId id="263" r:id="rId4"/>
    <p:sldId id="270" r:id="rId5"/>
    <p:sldId id="264" r:id="rId6"/>
    <p:sldId id="265" r:id="rId7"/>
    <p:sldId id="277" r:id="rId8"/>
    <p:sldId id="278" r:id="rId9"/>
    <p:sldId id="284" r:id="rId10"/>
    <p:sldId id="279" r:id="rId11"/>
    <p:sldId id="280" r:id="rId12"/>
    <p:sldId id="281" r:id="rId13"/>
    <p:sldId id="282" r:id="rId14"/>
    <p:sldId id="283" r:id="rId15"/>
    <p:sldId id="268" r:id="rId16"/>
    <p:sldId id="271" r:id="rId17"/>
    <p:sldId id="276" r:id="rId18"/>
    <p:sldId id="274" r:id="rId19"/>
    <p:sldId id="275" r:id="rId20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56565"/>
    <a:srgbClr val="969696"/>
    <a:srgbClr val="8D8D8D"/>
    <a:srgbClr val="707070"/>
    <a:srgbClr val="4E4E4E"/>
    <a:srgbClr val="333333"/>
    <a:srgbClr val="717171"/>
    <a:srgbClr val="9F9F9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07" autoAdjust="0"/>
    <p:restoredTop sz="94660"/>
  </p:normalViewPr>
  <p:slideViewPr>
    <p:cSldViewPr>
      <p:cViewPr>
        <p:scale>
          <a:sx n="100" d="100"/>
          <a:sy n="100" d="100"/>
        </p:scale>
        <p:origin x="-55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jakob\uni\src\LastFmEcho\data\results\final_presentation\Result_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jakob\uni\src\LastFmEcho\data\results\final_presentation\Result_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LastFMWeight!$A$2</c:f>
              <c:strCache>
                <c:ptCount val="1"/>
                <c:pt idx="0">
                  <c:v>Johnny Cash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LastFMWeight!$B$2:$G$2</c:f>
              <c:numCache>
                <c:formatCode>General</c:formatCode>
                <c:ptCount val="6"/>
                <c:pt idx="0">
                  <c:v>1</c:v>
                </c:pt>
                <c:pt idx="1">
                  <c:v>0.57564800000000071</c:v>
                </c:pt>
                <c:pt idx="2">
                  <c:v>3.1970000000000012E-2</c:v>
                </c:pt>
                <c:pt idx="3">
                  <c:v>0.25642400000000026</c:v>
                </c:pt>
                <c:pt idx="4">
                  <c:v>8.9020000000000141E-3</c:v>
                </c:pt>
                <c:pt idx="5">
                  <c:v>1.2710000000000009E-3</c:v>
                </c:pt>
              </c:numCache>
            </c:numRef>
          </c:val>
        </c:ser>
        <c:ser>
          <c:idx val="1"/>
          <c:order val="1"/>
          <c:tx>
            <c:strRef>
              <c:f>LastFMWeight!$A$3</c:f>
              <c:strCache>
                <c:ptCount val="1"/>
                <c:pt idx="0">
                  <c:v>Bob Dylan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LastFMWeight!$B$3:$G$3</c:f>
              <c:numCache>
                <c:formatCode>General</c:formatCode>
                <c:ptCount val="6"/>
                <c:pt idx="0">
                  <c:v>0.57564800000000071</c:v>
                </c:pt>
                <c:pt idx="1">
                  <c:v>1</c:v>
                </c:pt>
                <c:pt idx="2">
                  <c:v>5.2012000000000079E-2</c:v>
                </c:pt>
                <c:pt idx="3">
                  <c:v>0.50629999999999997</c:v>
                </c:pt>
                <c:pt idx="4">
                  <c:v>1.2573000000000001E-2</c:v>
                </c:pt>
                <c:pt idx="5">
                  <c:v>2.2190000000000018E-3</c:v>
                </c:pt>
              </c:numCache>
            </c:numRef>
          </c:val>
        </c:ser>
        <c:ser>
          <c:idx val="2"/>
          <c:order val="2"/>
          <c:tx>
            <c:strRef>
              <c:f>LastFMWeight!$A$4</c:f>
              <c:strCache>
                <c:ptCount val="1"/>
                <c:pt idx="0">
                  <c:v>Bob Marley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LastFMWeight!$B$4:$G$4</c:f>
              <c:numCache>
                <c:formatCode>General</c:formatCode>
                <c:ptCount val="6"/>
                <c:pt idx="0">
                  <c:v>3.1970000000000012E-2</c:v>
                </c:pt>
                <c:pt idx="1">
                  <c:v>5.2012000000000079E-2</c:v>
                </c:pt>
                <c:pt idx="2">
                  <c:v>1</c:v>
                </c:pt>
                <c:pt idx="3">
                  <c:v>7.2690000000000074E-2</c:v>
                </c:pt>
                <c:pt idx="4">
                  <c:v>2.2490000000000019E-3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LastFMWeight!$A$5</c:f>
              <c:strCache>
                <c:ptCount val="1"/>
                <c:pt idx="0">
                  <c:v>Rolling Stones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LastFMWeight!$B$5:$G$5</c:f>
              <c:numCache>
                <c:formatCode>General</c:formatCode>
                <c:ptCount val="6"/>
                <c:pt idx="0">
                  <c:v>0.25642400000000026</c:v>
                </c:pt>
                <c:pt idx="1">
                  <c:v>0.50629999999999997</c:v>
                </c:pt>
                <c:pt idx="2">
                  <c:v>7.2690000000000074E-2</c:v>
                </c:pt>
                <c:pt idx="3">
                  <c:v>1</c:v>
                </c:pt>
                <c:pt idx="4">
                  <c:v>1.5345000000000008E-2</c:v>
                </c:pt>
                <c:pt idx="5">
                  <c:v>1.1479999999999999E-3</c:v>
                </c:pt>
              </c:numCache>
            </c:numRef>
          </c:val>
        </c:ser>
        <c:ser>
          <c:idx val="4"/>
          <c:order val="4"/>
          <c:tx>
            <c:strRef>
              <c:f>LastFMWeight!$A$6</c:f>
              <c:strCache>
                <c:ptCount val="1"/>
                <c:pt idx="0">
                  <c:v>Eminem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LastFMWeight!$B$6:$G$6</c:f>
              <c:numCache>
                <c:formatCode>General</c:formatCode>
                <c:ptCount val="6"/>
                <c:pt idx="0">
                  <c:v>8.9020000000000141E-3</c:v>
                </c:pt>
                <c:pt idx="1">
                  <c:v>1.2573000000000001E-2</c:v>
                </c:pt>
                <c:pt idx="2">
                  <c:v>2.2490000000000019E-3</c:v>
                </c:pt>
                <c:pt idx="3">
                  <c:v>1.5345000000000008E-2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LastFMWeight!$A$7</c:f>
              <c:strCache>
                <c:ptCount val="1"/>
                <c:pt idx="0">
                  <c:v>Mozart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LastFMWeight!$B$7:$G$7</c:f>
              <c:numCache>
                <c:formatCode>General</c:formatCode>
                <c:ptCount val="6"/>
                <c:pt idx="0">
                  <c:v>1.2710000000000009E-3</c:v>
                </c:pt>
                <c:pt idx="1">
                  <c:v>2.2190000000000018E-3</c:v>
                </c:pt>
                <c:pt idx="2">
                  <c:v>0</c:v>
                </c:pt>
                <c:pt idx="3">
                  <c:v>1.1479999999999999E-3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</c:ser>
        <c:axId val="70676480"/>
        <c:axId val="70678016"/>
      </c:barChart>
      <c:catAx>
        <c:axId val="7067648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70678016"/>
        <c:crosses val="autoZero"/>
        <c:auto val="1"/>
        <c:lblAlgn val="ctr"/>
        <c:lblOffset val="100"/>
      </c:catAx>
      <c:valAx>
        <c:axId val="70678016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7067648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'Google Weight'!$A$2</c:f>
              <c:strCache>
                <c:ptCount val="1"/>
                <c:pt idx="0">
                  <c:v>Johnny Cash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Weight'!$B$2:$G$2</c:f>
              <c:numCache>
                <c:formatCode>General</c:formatCode>
                <c:ptCount val="6"/>
                <c:pt idx="0">
                  <c:v>1</c:v>
                </c:pt>
                <c:pt idx="1">
                  <c:v>0.48331700000000022</c:v>
                </c:pt>
                <c:pt idx="2">
                  <c:v>0.16111700000000001</c:v>
                </c:pt>
                <c:pt idx="3">
                  <c:v>0.35282800000000036</c:v>
                </c:pt>
                <c:pt idx="4">
                  <c:v>6.5276000000000001E-2</c:v>
                </c:pt>
                <c:pt idx="5">
                  <c:v>3.8400000000000018E-3</c:v>
                </c:pt>
              </c:numCache>
            </c:numRef>
          </c:val>
        </c:ser>
        <c:ser>
          <c:idx val="1"/>
          <c:order val="1"/>
          <c:tx>
            <c:strRef>
              <c:f>'Google Weight'!$A$3</c:f>
              <c:strCache>
                <c:ptCount val="1"/>
                <c:pt idx="0">
                  <c:v>Bob Dylan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Weight'!$B$3:$G$3</c:f>
              <c:numCache>
                <c:formatCode>General</c:formatCode>
                <c:ptCount val="6"/>
                <c:pt idx="0">
                  <c:v>0.48331700000000022</c:v>
                </c:pt>
                <c:pt idx="1">
                  <c:v>1</c:v>
                </c:pt>
                <c:pt idx="2">
                  <c:v>0.22686799999999999</c:v>
                </c:pt>
                <c:pt idx="3">
                  <c:v>0.56716999999999951</c:v>
                </c:pt>
                <c:pt idx="4">
                  <c:v>0.118311</c:v>
                </c:pt>
                <c:pt idx="5">
                  <c:v>5.8550000000000034E-3</c:v>
                </c:pt>
              </c:numCache>
            </c:numRef>
          </c:val>
        </c:ser>
        <c:ser>
          <c:idx val="2"/>
          <c:order val="2"/>
          <c:tx>
            <c:strRef>
              <c:f>'Google Weight'!$A$4</c:f>
              <c:strCache>
                <c:ptCount val="1"/>
                <c:pt idx="0">
                  <c:v>Bob Marley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Weight'!$B$4:$G$4</c:f>
              <c:numCache>
                <c:formatCode>General</c:formatCode>
                <c:ptCount val="6"/>
                <c:pt idx="0">
                  <c:v>0.16111700000000001</c:v>
                </c:pt>
                <c:pt idx="1">
                  <c:v>0.22686799999999999</c:v>
                </c:pt>
                <c:pt idx="2">
                  <c:v>1</c:v>
                </c:pt>
                <c:pt idx="3">
                  <c:v>0.30366000000000026</c:v>
                </c:pt>
                <c:pt idx="4">
                  <c:v>7.9821000000000003E-2</c:v>
                </c:pt>
                <c:pt idx="5">
                  <c:v>0.3267460000000002</c:v>
                </c:pt>
              </c:numCache>
            </c:numRef>
          </c:val>
        </c:ser>
        <c:ser>
          <c:idx val="3"/>
          <c:order val="3"/>
          <c:tx>
            <c:strRef>
              <c:f>'Google Weight'!$A$5</c:f>
              <c:strCache>
                <c:ptCount val="1"/>
                <c:pt idx="0">
                  <c:v>Rolling Stones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Weight'!$B$5:$G$5</c:f>
              <c:numCache>
                <c:formatCode>General</c:formatCode>
                <c:ptCount val="6"/>
                <c:pt idx="0">
                  <c:v>0.35282800000000036</c:v>
                </c:pt>
                <c:pt idx="1">
                  <c:v>0.56716999999999951</c:v>
                </c:pt>
                <c:pt idx="2">
                  <c:v>0.30366000000000026</c:v>
                </c:pt>
                <c:pt idx="3">
                  <c:v>1</c:v>
                </c:pt>
                <c:pt idx="4">
                  <c:v>0.12371699999999999</c:v>
                </c:pt>
                <c:pt idx="5">
                  <c:v>1.0199E-2</c:v>
                </c:pt>
              </c:numCache>
            </c:numRef>
          </c:val>
        </c:ser>
        <c:ser>
          <c:idx val="4"/>
          <c:order val="4"/>
          <c:tx>
            <c:strRef>
              <c:f>'Google Weight'!$A$6</c:f>
              <c:strCache>
                <c:ptCount val="1"/>
                <c:pt idx="0">
                  <c:v>Eminem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Weight'!$B$6:$G$6</c:f>
              <c:numCache>
                <c:formatCode>General</c:formatCode>
                <c:ptCount val="6"/>
                <c:pt idx="0">
                  <c:v>6.5276000000000001E-2</c:v>
                </c:pt>
                <c:pt idx="1">
                  <c:v>0.118311</c:v>
                </c:pt>
                <c:pt idx="2">
                  <c:v>7.9821000000000003E-2</c:v>
                </c:pt>
                <c:pt idx="3">
                  <c:v>0.12371699999999999</c:v>
                </c:pt>
                <c:pt idx="4">
                  <c:v>1</c:v>
                </c:pt>
                <c:pt idx="5">
                  <c:v>4.1149999999999963E-3</c:v>
                </c:pt>
              </c:numCache>
            </c:numRef>
          </c:val>
        </c:ser>
        <c:ser>
          <c:idx val="5"/>
          <c:order val="5"/>
          <c:tx>
            <c:strRef>
              <c:f>'Google Weight'!$A$7</c:f>
              <c:strCache>
                <c:ptCount val="1"/>
                <c:pt idx="0">
                  <c:v>Mozart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Weight'!$B$7:$G$7</c:f>
              <c:numCache>
                <c:formatCode>General</c:formatCode>
                <c:ptCount val="6"/>
                <c:pt idx="0">
                  <c:v>3.8400000000000018E-3</c:v>
                </c:pt>
                <c:pt idx="1">
                  <c:v>5.8550000000000034E-3</c:v>
                </c:pt>
                <c:pt idx="2">
                  <c:v>0.3267460000000002</c:v>
                </c:pt>
                <c:pt idx="3">
                  <c:v>1.0199E-2</c:v>
                </c:pt>
                <c:pt idx="4">
                  <c:v>4.1149999999999963E-3</c:v>
                </c:pt>
                <c:pt idx="5">
                  <c:v>1</c:v>
                </c:pt>
              </c:numCache>
            </c:numRef>
          </c:val>
        </c:ser>
        <c:axId val="71063040"/>
        <c:axId val="71064576"/>
      </c:barChart>
      <c:catAx>
        <c:axId val="7106304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71064576"/>
        <c:crosses val="autoZero"/>
        <c:auto val="1"/>
        <c:lblAlgn val="ctr"/>
        <c:lblOffset val="100"/>
      </c:catAx>
      <c:valAx>
        <c:axId val="71064576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7106304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D70F-D703-4354-AD66-FAAF0B67C4D3}" type="datetimeFigureOut">
              <a:rPr lang="de-DE" smtClean="0"/>
              <a:pPr/>
              <a:t>24.06.2009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77EBC-885F-4565-8921-23C3DC95760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082F5D6-DA84-4112-B7A9-25BF7686FA86}" type="datetimeFigureOut">
              <a:rPr lang="de-DE"/>
              <a:pPr>
                <a:defRPr/>
              </a:pPr>
              <a:t>24.06.2009</a:t>
            </a:fld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C549A6F-F38E-4E7F-8356-DEE4D662C9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A70C1-4071-4ED2-B5C9-03C74740643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85800" y="1762125"/>
            <a:ext cx="3810000" cy="44751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3810000" cy="447516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FC27E-FDB0-43C2-9688-11000512CAD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Rich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28A291-E369-4321-8EF7-AD50E9DDB99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71472" y="1785926"/>
            <a:ext cx="8072494" cy="4357706"/>
          </a:xfrm>
        </p:spPr>
        <p:txBody>
          <a:bodyPr/>
          <a:lstStyle>
            <a:lvl1pP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§"/>
              <a:defRPr lang="de-DE" sz="1400" dirty="0" smtClean="0">
                <a:solidFill>
                  <a:srgbClr val="6565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763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400800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E28A291-E369-4321-8EF7-AD50E9DDB99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62125"/>
            <a:ext cx="77724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3" name="Picture 17" descr="project_front"/>
          <p:cNvPicPr>
            <a:picLocks noChangeAspect="1" noChangeArrowheads="1"/>
          </p:cNvPicPr>
          <p:nvPr userDrawn="1"/>
        </p:nvPicPr>
        <p:blipFill>
          <a:blip r:embed="rId5"/>
          <a:srcRect l="10338" b="24138"/>
          <a:stretch>
            <a:fillRect/>
          </a:stretch>
        </p:blipFill>
        <p:spPr bwMode="auto">
          <a:xfrm>
            <a:off x="0" y="4357694"/>
            <a:ext cx="871540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65656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&gt;"/>
        <a:defRPr sz="1400">
          <a:solidFill>
            <a:srgbClr val="969696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42910" y="2857496"/>
            <a:ext cx="7772400" cy="650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 smtClean="0">
                <a:latin typeface="Eurostile ExtendedTwo" pitchFamily="34" charset="0"/>
              </a:rPr>
              <a:t>Informationsextraktion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mit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LastFM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br>
              <a:rPr lang="en-US" sz="2400" dirty="0" smtClean="0">
                <a:latin typeface="Eurostile ExtendedTwo" pitchFamily="34" charset="0"/>
              </a:rPr>
            </a:br>
            <a:r>
              <a:rPr lang="en-US" sz="2400" dirty="0" err="1" smtClean="0">
                <a:latin typeface="Eurostile ExtendedTwo" pitchFamily="34" charset="0"/>
              </a:rPr>
              <a:t>im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Vergleich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zu</a:t>
            </a:r>
            <a:r>
              <a:rPr lang="en-US" sz="2400" dirty="0" smtClean="0">
                <a:latin typeface="Eurostile ExtendedTwo" pitchFamily="34" charset="0"/>
              </a:rPr>
              <a:t> Google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4414" y="3714752"/>
            <a:ext cx="6858047" cy="1150937"/>
          </a:xfrm>
        </p:spPr>
        <p:txBody>
          <a:bodyPr/>
          <a:lstStyle/>
          <a:p>
            <a:pPr eaLnBrk="1" hangingPunct="1"/>
            <a:r>
              <a:rPr lang="de-DE" sz="1600" dirty="0" smtClean="0">
                <a:solidFill>
                  <a:schemeClr val="tx1"/>
                </a:solidFill>
              </a:rPr>
              <a:t>Spezielle Kapitel der Informatik: Music Information </a:t>
            </a:r>
            <a:r>
              <a:rPr lang="de-DE" sz="1600" dirty="0" err="1" smtClean="0">
                <a:solidFill>
                  <a:schemeClr val="tx1"/>
                </a:solidFill>
              </a:rPr>
              <a:t>Retrieval</a:t>
            </a:r>
            <a:r>
              <a:rPr lang="de-DE" sz="1600" dirty="0" smtClean="0">
                <a:solidFill>
                  <a:schemeClr val="tx1"/>
                </a:solidFill>
              </a:rPr>
              <a:t> | KV SS 2009</a:t>
            </a:r>
          </a:p>
          <a:p>
            <a:pPr eaLnBrk="1" hangingPunct="1"/>
            <a:r>
              <a:rPr lang="en-US" sz="1600" dirty="0" smtClean="0"/>
              <a:t>Jakob Doppler, Matthias </a:t>
            </a:r>
            <a:r>
              <a:rPr lang="en-US" sz="1600" dirty="0" err="1" smtClean="0"/>
              <a:t>Husinsky</a:t>
            </a:r>
            <a:r>
              <a:rPr lang="en-US" sz="1600" dirty="0" smtClean="0"/>
              <a:t>, Doris </a:t>
            </a:r>
            <a:r>
              <a:rPr lang="en-US" sz="1600" dirty="0" err="1" smtClean="0"/>
              <a:t>Zachhuber</a:t>
            </a:r>
            <a:endParaRPr lang="en-US" sz="1600" dirty="0" smtClean="0"/>
          </a:p>
          <a:p>
            <a:pPr eaLnBrk="1" hangingPunct="1"/>
            <a:endParaRPr 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C:\Development\Java\mirlastfm\presentation\images\0.75 Similarit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14290"/>
            <a:ext cx="9143999" cy="6686550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4714876" y="2781933"/>
            <a:ext cx="4214842" cy="351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0,75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Viele Künstler liegen eng beieinander, nur wenige heben sich ab (Miles Davis, Dave Brubeck, Leonard Cohen, Kraftwerk)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Miles Davis (1982) hat ausschließlich zu Dave Brubeck (1987 eine Ähnlichkeit von &gt;= 0,75 (Verbindungslinie)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Kraftwerk (1990) weist wesentlich mehr Ähnlichkeiten zu anderen </a:t>
            </a:r>
            <a:r>
              <a:rPr lang="de-DE" sz="1400" dirty="0" err="1" smtClean="0"/>
              <a:t>Artists</a:t>
            </a:r>
            <a:r>
              <a:rPr lang="de-DE" sz="1400" dirty="0" smtClean="0"/>
              <a:t> auf 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Zeitliche Abfolge ist erkennbar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1982 Miles Davis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1997 Bob Marley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1998 </a:t>
            </a:r>
            <a:r>
              <a:rPr lang="de-DE" sz="1400" dirty="0" err="1" smtClean="0"/>
              <a:t>Nirvana</a:t>
            </a:r>
            <a:endParaRPr lang="de-DE" sz="1400" dirty="0" smtClean="0"/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2003 Justin </a:t>
            </a:r>
            <a:r>
              <a:rPr lang="de-DE" sz="1400" dirty="0" err="1" smtClean="0"/>
              <a:t>Timerlake</a:t>
            </a:r>
            <a:r>
              <a:rPr lang="de-DE" sz="1400" dirty="0" smtClean="0"/>
              <a:t>, The Rolling Stones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500562" y="1928802"/>
            <a:ext cx="4214842" cy="248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0,87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Trennung der Wirkungszeiten deutlicher erkennbar </a:t>
            </a:r>
            <a:r>
              <a:rPr lang="de-DE" sz="1400" dirty="0" smtClean="0">
                <a:sym typeface="Wingdings" pitchFamily="2" charset="2"/>
              </a:rPr>
              <a:t> </a:t>
            </a:r>
            <a:r>
              <a:rPr lang="de-DE" sz="1400" dirty="0" smtClean="0"/>
              <a:t>Erste Gruppierungen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„Junge“ </a:t>
            </a:r>
            <a:r>
              <a:rPr lang="de-DE" sz="1400" dirty="0" err="1" smtClean="0"/>
              <a:t>Artists</a:t>
            </a:r>
            <a:r>
              <a:rPr lang="de-DE" sz="1400" dirty="0" smtClean="0"/>
              <a:t> wie </a:t>
            </a:r>
            <a:r>
              <a:rPr lang="de-DE" sz="1400" dirty="0" err="1" smtClean="0"/>
              <a:t>Eminem</a:t>
            </a:r>
            <a:r>
              <a:rPr lang="de-DE" sz="1400" dirty="0" smtClean="0"/>
              <a:t> (2002), Sean Paul (2002), The Chemical Brothers (2002), Justin </a:t>
            </a:r>
            <a:r>
              <a:rPr lang="de-DE" sz="1400" dirty="0" err="1" smtClean="0"/>
              <a:t>Timerlake</a:t>
            </a:r>
            <a:r>
              <a:rPr lang="de-DE" sz="1400" dirty="0" smtClean="0"/>
              <a:t> (20093)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Ausreißer Leonard Cohen, Dave Brubeck und Kraftwerk haben zu keinen anderen mehr eine so hohe Ähnlichkeit</a:t>
            </a:r>
          </a:p>
          <a:p>
            <a:pPr marL="180975" indent="-180975">
              <a:buFont typeface="Wingdings" pitchFamily="2" charset="2"/>
              <a:buChar char="§"/>
            </a:pPr>
            <a:endParaRPr lang="de-DE" sz="1400" dirty="0" smtClean="0"/>
          </a:p>
        </p:txBody>
      </p:sp>
      <p:pic>
        <p:nvPicPr>
          <p:cNvPr id="6" name="Grafik 5" descr="0.96 Similar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74"/>
            <a:ext cx="9144000" cy="668655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428728" y="3143248"/>
            <a:ext cx="4214842" cy="131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0,96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Sehr starke Separierung (beinahe schon nach den </a:t>
            </a:r>
            <a:r>
              <a:rPr lang="de-DE" sz="1400" dirty="0" err="1" smtClean="0"/>
              <a:t>Featurewerten</a:t>
            </a:r>
            <a:r>
              <a:rPr lang="de-DE" sz="1400" dirty="0" smtClean="0"/>
              <a:t>/der Wirkungszeit selbst)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Gruppierungen sind eher zufällig und wenig aussagekräftig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0.87 Similar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74"/>
            <a:ext cx="9144000" cy="6686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500562" y="1928802"/>
            <a:ext cx="4214842" cy="248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0,87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Trennung der Wirkungszeiten deutlicher erkennbar als bei 0,75 </a:t>
            </a:r>
            <a:r>
              <a:rPr lang="de-DE" sz="1400" dirty="0" smtClean="0">
                <a:sym typeface="Wingdings" pitchFamily="2" charset="2"/>
              </a:rPr>
              <a:t> </a:t>
            </a:r>
            <a:r>
              <a:rPr lang="de-DE" sz="1400" dirty="0" smtClean="0"/>
              <a:t>Erste Gruppierungen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„Junge“ </a:t>
            </a:r>
            <a:r>
              <a:rPr lang="de-DE" sz="1400" dirty="0" err="1" smtClean="0"/>
              <a:t>Artists</a:t>
            </a:r>
            <a:r>
              <a:rPr lang="de-DE" sz="1400" dirty="0" smtClean="0"/>
              <a:t> wie </a:t>
            </a:r>
            <a:r>
              <a:rPr lang="de-DE" sz="1400" dirty="0" err="1" smtClean="0"/>
              <a:t>Eminem</a:t>
            </a:r>
            <a:r>
              <a:rPr lang="de-DE" sz="1400" dirty="0" smtClean="0"/>
              <a:t> (2002), Sean Paul (2002), The Chemical Brothers (2002), Justin </a:t>
            </a:r>
            <a:r>
              <a:rPr lang="de-DE" sz="1400" dirty="0" err="1" smtClean="0"/>
              <a:t>Timerlake</a:t>
            </a:r>
            <a:r>
              <a:rPr lang="de-DE" sz="1400" dirty="0" smtClean="0"/>
              <a:t> (20093)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Ausreißer Leonard Cohen, Dave Brubeck und Kraftwerk haben zu keinen anderen mehr eine so hohe Ähnlichkeit</a:t>
            </a:r>
          </a:p>
          <a:p>
            <a:pPr marL="180975" indent="-180975">
              <a:buFont typeface="Wingdings" pitchFamily="2" charset="2"/>
              <a:buChar char="§"/>
            </a:pPr>
            <a:endParaRPr lang="de-DE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Mängel</a:t>
            </a:r>
          </a:p>
          <a:p>
            <a:pPr lvl="1"/>
            <a:r>
              <a:rPr lang="de-DE" dirty="0" smtClean="0"/>
              <a:t>Bei älteren oder schon verstorbenen Künstler hat die berechnete nichts mit der tatsächlichen Wirkungszeit zu tun, v.a. im Genre Klassik: Wolfgang Amadeus Mozart (1993), J. S. Bach (2000)</a:t>
            </a:r>
          </a:p>
          <a:p>
            <a:pPr lvl="1"/>
            <a:r>
              <a:rPr lang="de-DE" dirty="0" smtClean="0"/>
              <a:t>Gründe: Alben später veröffentlicht und teilweise in </a:t>
            </a:r>
            <a:r>
              <a:rPr lang="de-DE" dirty="0" err="1" smtClean="0"/>
              <a:t>lastFM</a:t>
            </a:r>
            <a:r>
              <a:rPr lang="de-DE" dirty="0" smtClean="0"/>
              <a:t> nicht so gut abgebildet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Genreähnlichkeiten</a:t>
            </a:r>
          </a:p>
          <a:p>
            <a:pPr lvl="1"/>
            <a:r>
              <a:rPr lang="de-DE" dirty="0" smtClean="0"/>
              <a:t>Bei 0,96 Ähnlichkeit keine aussagekräftigen Ergebnisse (zu kleine Zeitintervalle)</a:t>
            </a:r>
          </a:p>
          <a:p>
            <a:pPr lvl="1"/>
            <a:r>
              <a:rPr lang="de-DE" dirty="0" smtClean="0"/>
              <a:t>Bei 0,87 bessere Abbildung der Genres</a:t>
            </a:r>
            <a:br>
              <a:rPr lang="de-DE" dirty="0" smtClean="0"/>
            </a:br>
            <a:r>
              <a:rPr lang="de-DE" dirty="0" smtClean="0"/>
              <a:t>Rap/Hip-Hop: </a:t>
            </a:r>
            <a:r>
              <a:rPr lang="de-DE" dirty="0" err="1" smtClean="0"/>
              <a:t>Eminem</a:t>
            </a:r>
            <a:r>
              <a:rPr lang="de-DE" dirty="0" smtClean="0"/>
              <a:t>, Missy Elliott; Electronic: The Chemical Brothers, </a:t>
            </a:r>
            <a:r>
              <a:rPr lang="de-DE" dirty="0" err="1" smtClean="0"/>
              <a:t>Fatboy</a:t>
            </a:r>
            <a:r>
              <a:rPr lang="de-DE" dirty="0" smtClean="0"/>
              <a:t> Slim</a:t>
            </a:r>
          </a:p>
          <a:p>
            <a:pPr lvl="1"/>
            <a:r>
              <a:rPr lang="de-DE" dirty="0" smtClean="0"/>
              <a:t>Aber: Nicht empfehlenswert wegen großer Ungenauigkeiten und vieler Ausreißer!</a:t>
            </a:r>
          </a:p>
          <a:p>
            <a:endParaRPr lang="de-DE" dirty="0" smtClean="0"/>
          </a:p>
          <a:p>
            <a:pPr lvl="2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r>
              <a:rPr lang="de-AT" sz="2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Albumbasierte Wirkungszeit</a:t>
            </a:r>
            <a:endParaRPr lang="de-AT" sz="2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Fazit</a:t>
            </a:r>
          </a:p>
          <a:p>
            <a:pPr marL="0" indent="0">
              <a:buNone/>
            </a:pPr>
            <a:r>
              <a:rPr lang="de-DE" dirty="0" smtClean="0"/>
              <a:t>Zum Vergleich der aktiven </a:t>
            </a:r>
            <a:r>
              <a:rPr lang="de-DE" dirty="0" err="1" smtClean="0"/>
              <a:t>Wirkzeit</a:t>
            </a:r>
            <a:r>
              <a:rPr lang="de-DE" dirty="0" smtClean="0"/>
              <a:t> von </a:t>
            </a:r>
            <a:r>
              <a:rPr lang="de-DE" dirty="0" err="1" smtClean="0"/>
              <a:t>Artists</a:t>
            </a:r>
            <a:r>
              <a:rPr lang="de-DE" dirty="0" smtClean="0"/>
              <a:t> der letzten 30 Jahre gut geeignet </a:t>
            </a:r>
            <a:br>
              <a:rPr lang="de-DE" dirty="0" smtClean="0"/>
            </a:br>
            <a:r>
              <a:rPr lang="de-DE" dirty="0" smtClean="0">
                <a:sym typeface="Wingdings" pitchFamily="2" charset="2"/>
              </a:rPr>
              <a:t> gute Darstellung WANN die meisten Alben veröffentlicht wurden</a:t>
            </a:r>
          </a:p>
          <a:p>
            <a:r>
              <a:rPr lang="de-DE" dirty="0" smtClean="0">
                <a:sym typeface="Wingdings" pitchFamily="2" charset="2"/>
              </a:rPr>
              <a:t>Keine Berücksichtigung ob </a:t>
            </a:r>
            <a:r>
              <a:rPr lang="de-DE" dirty="0" err="1" smtClean="0">
                <a:sym typeface="Wingdings" pitchFamily="2" charset="2"/>
              </a:rPr>
              <a:t>One</a:t>
            </a:r>
            <a:r>
              <a:rPr lang="de-DE" dirty="0" smtClean="0">
                <a:sym typeface="Wingdings" pitchFamily="2" charset="2"/>
              </a:rPr>
              <a:t>-Hit/Album-Wonder oder langjährig Veröffentlichungen </a:t>
            </a:r>
          </a:p>
          <a:p>
            <a:pPr lvl="1"/>
            <a:endParaRPr lang="de-DE" dirty="0" smtClean="0"/>
          </a:p>
          <a:p>
            <a:pPr marL="0" lvl="1" indent="0">
              <a:buNone/>
            </a:pPr>
            <a:r>
              <a:rPr lang="de-DE" sz="1600" b="1" dirty="0"/>
              <a:t>Optimierung</a:t>
            </a:r>
          </a:p>
          <a:p>
            <a:r>
              <a:rPr lang="de-DE" dirty="0" smtClean="0"/>
              <a:t>Andere Berechnungsart des Features</a:t>
            </a:r>
          </a:p>
          <a:p>
            <a:pPr lvl="1"/>
            <a:r>
              <a:rPr lang="de-DE" dirty="0" smtClean="0"/>
              <a:t>Mittelwert ohne Werte außerhalb der Standardabweichung</a:t>
            </a:r>
          </a:p>
          <a:p>
            <a:pPr lvl="1"/>
            <a:r>
              <a:rPr lang="de-DE" dirty="0" smtClean="0"/>
              <a:t>Median  statt arithmetischem Mittel</a:t>
            </a:r>
          </a:p>
          <a:p>
            <a:pPr lvl="1"/>
            <a:r>
              <a:rPr lang="de-DE" dirty="0" smtClean="0"/>
              <a:t>Ausdehnung der Wirkungszeit auf einen Bereich (von – bis)</a:t>
            </a:r>
          </a:p>
          <a:p>
            <a:r>
              <a:rPr lang="de-DE" dirty="0" err="1" smtClean="0"/>
              <a:t>Pre-Filtering</a:t>
            </a:r>
            <a:r>
              <a:rPr lang="de-DE" dirty="0" smtClean="0"/>
              <a:t> der verwendeten Alben</a:t>
            </a:r>
          </a:p>
          <a:p>
            <a:pPr lvl="1"/>
            <a:r>
              <a:rPr lang="de-DE" dirty="0" smtClean="0"/>
              <a:t>Eliminieren von Titeln wie Best-</a:t>
            </a:r>
            <a:r>
              <a:rPr lang="de-DE" dirty="0" err="1" smtClean="0"/>
              <a:t>Of</a:t>
            </a:r>
            <a:r>
              <a:rPr lang="de-DE" dirty="0" smtClean="0"/>
              <a:t>, Greatest Hits,…</a:t>
            </a:r>
          </a:p>
          <a:p>
            <a:r>
              <a:rPr lang="de-DE" dirty="0" smtClean="0"/>
              <a:t>Kombination mit weiteren Informationen</a:t>
            </a:r>
          </a:p>
          <a:p>
            <a:pPr lvl="1"/>
            <a:r>
              <a:rPr lang="de-DE" dirty="0" smtClean="0"/>
              <a:t>Jahreszahlen von Events (Konzerte, etc.)</a:t>
            </a:r>
          </a:p>
          <a:p>
            <a:pPr lvl="1"/>
            <a:r>
              <a:rPr lang="de-DE" dirty="0" smtClean="0"/>
              <a:t>Artist Infos (Lebzeiten, etc.)</a:t>
            </a:r>
          </a:p>
          <a:p>
            <a:endParaRPr lang="de-DE" dirty="0" smtClean="0"/>
          </a:p>
          <a:p>
            <a:pPr lvl="2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Fazit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&amp; </a:t>
            </a: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Optimierung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r>
              <a:rPr lang="de-AT" sz="2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Albumbasierte Wirkungszeit</a:t>
            </a:r>
            <a:endParaRPr lang="de-AT" sz="2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Extraktion und Ähnlichkeitsmaß (II) –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gewichtet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Extraktion der Top 100 Tags für einen Artist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Substrings der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(„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billy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Joel“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billy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joel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billy-joel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Normierung der Tags [100,0]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Cosinus Ähnlichkeitsmatrix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Google gewichtet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Basierenden auf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Top 100 Tags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neue Gewichte nach Term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Frequency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Download der ersten 50 Dokumente 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Search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Terms „Artist Name“ </a:t>
            </a:r>
          </a:p>
          <a:p>
            <a:pPr lvl="1"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Often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gefunden Pages (Offizielle Homepage,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Wikipedia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IMDB, Mp3 Musik Seiten)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HTML, Script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Cosinus Ähnlichkeitsmatrix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r>
              <a:rPr lang="de-AT" sz="2400" b="1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sz="2400" b="1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sz="24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Ähnlichkeiten –Tag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gewichtete Ähnlichkeiten (I)</a:t>
            </a: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r>
              <a:rPr lang="de-AT" sz="2400" b="1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sz="2400" b="1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sz="24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graphicFrame>
        <p:nvGraphicFramePr>
          <p:cNvPr id="5" name="Diagramm 4"/>
          <p:cNvGraphicFramePr/>
          <p:nvPr/>
        </p:nvGraphicFramePr>
        <p:xfrm>
          <a:off x="928662" y="2328874"/>
          <a:ext cx="6215106" cy="3343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11" descr="Lastfm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15272" y="6215082"/>
            <a:ext cx="1155326" cy="446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Ähnlichkeiten –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Google gewichtete Ähnlichkeiten (II)</a:t>
            </a: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r>
              <a:rPr lang="de-AT" sz="2400" b="1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sz="2400" b="1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sz="24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graphicFrame>
        <p:nvGraphicFramePr>
          <p:cNvPr id="5" name="Diagramm 4"/>
          <p:cNvGraphicFramePr/>
          <p:nvPr/>
        </p:nvGraphicFramePr>
        <p:xfrm>
          <a:off x="928662" y="2328855"/>
          <a:ext cx="6215106" cy="3343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7" name="Picture 3" descr="C:\Dokumente und Einstellungen\Jakob.PERVASIVE\Desktop\google_logo_5.jpg"/>
          <p:cNvPicPr>
            <a:picLocks noChangeAspect="1" noChangeArrowheads="1"/>
          </p:cNvPicPr>
          <p:nvPr/>
        </p:nvPicPr>
        <p:blipFill>
          <a:blip r:embed="rId4"/>
          <a:srcRect b="26087"/>
          <a:stretch>
            <a:fillRect/>
          </a:stretch>
        </p:blipFill>
        <p:spPr bwMode="auto">
          <a:xfrm>
            <a:off x="7429520" y="5975920"/>
            <a:ext cx="1500198" cy="73922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3857652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Versuch Genre Klassifizierung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Klassifikation der Labels des Genre&lt;&gt;Artist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Mappings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Gute Resultate bei Default Einstellungen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10-fold CV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Lazy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Ibk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(KNN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Klassifier</a:t>
            </a:r>
            <a:r>
              <a:rPr lang="de-AT" b="1" dirty="0">
                <a:solidFill>
                  <a:schemeClr val="bg2">
                    <a:lumMod val="75000"/>
                  </a:schemeClr>
                </a:solidFill>
              </a:rPr>
              <a:t>)  - 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95 %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Naive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Bayes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89%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Baseline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ZeroR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, 4,5%</a:t>
            </a:r>
          </a:p>
          <a:p>
            <a:pPr lvl="1" eaLnBrk="1" hangingPunct="1"/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Aber: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Unabhängigkeit der Features&lt;&gt;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Instances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nicht gegeben. Jeder Artist ist ultimativ unterscheidbar durch eine Dimension (1.0)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Overfitting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Geplant:Nur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Ähnlichkeiten der Top 10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eines Genres als Features, Alle überbleibenden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als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Instances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Work in progress</a:t>
            </a:r>
          </a:p>
        </p:txBody>
      </p:sp>
      <p:sp>
        <p:nvSpPr>
          <p:cNvPr id="5" name="Rechteck 4"/>
          <p:cNvSpPr/>
          <p:nvPr/>
        </p:nvSpPr>
        <p:spPr>
          <a:xfrm>
            <a:off x="4429124" y="2143116"/>
            <a:ext cx="4714908" cy="382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Lazy</a:t>
            </a:r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IBk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TP Rate   FP Rate   Precision  Class</a:t>
            </a: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reggae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alt.rockindie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0.875     0.01       0.875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folk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0.005      0.941     jazz</a:t>
            </a: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1         0.01       0.889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pop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punk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1         0.005      0.941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0.875     0.005      0.933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heavymetalhardrock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0.938     0.005      0.938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rocknroll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0.938     0.005      0.938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raphiphop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blues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0.96      0.003      0.961    (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Weighted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de-DE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Versuch Genre Clustering </a:t>
            </a:r>
          </a:p>
          <a:p>
            <a:pPr eaLnBrk="1" hangingPunct="1"/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</a:rPr>
              <a:t>14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Genres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kMeans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Clustering mit 14 Cluster?!</a:t>
            </a:r>
          </a:p>
          <a:p>
            <a:pPr lvl="1" eaLnBrk="1" hangingPunct="1"/>
            <a:endParaRPr lang="de-AT" sz="1600" dirty="0">
              <a:solidFill>
                <a:schemeClr val="bg2">
                  <a:lumMod val="75000"/>
                </a:schemeClr>
              </a:solidFill>
              <a:sym typeface="Wingdings" pitchFamily="2" charset="2"/>
            </a:endParaRP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Work in progress</a:t>
            </a:r>
          </a:p>
        </p:txBody>
      </p:sp>
      <p:sp>
        <p:nvSpPr>
          <p:cNvPr id="4" name="Rechteck 3"/>
          <p:cNvSpPr/>
          <p:nvPr/>
        </p:nvSpPr>
        <p:spPr>
          <a:xfrm>
            <a:off x="2357422" y="2786058"/>
            <a:ext cx="2643206" cy="20497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Reggae 2x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raphiphop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3x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heavymetalhardrock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punk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3x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jazz</a:t>
            </a:r>
          </a:p>
        </p:txBody>
      </p:sp>
      <p:sp>
        <p:nvSpPr>
          <p:cNvPr id="5" name="Rechteck 4"/>
          <p:cNvSpPr/>
          <p:nvPr/>
        </p:nvSpPr>
        <p:spPr>
          <a:xfrm>
            <a:off x="357158" y="2786058"/>
            <a:ext cx="2000264" cy="31577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Folk </a:t>
            </a:r>
          </a:p>
          <a:p>
            <a:r>
              <a:rPr lang="de-AT" sz="1200" b="1" dirty="0" smtClean="0">
                <a:latin typeface="Courier New" pitchFamily="49" charset="0"/>
                <a:cs typeface="Courier New" pitchFamily="49" charset="0"/>
              </a:rPr>
              <a:t>Jazz</a:t>
            </a:r>
          </a:p>
          <a:p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Blues 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hHeavymetalhardrock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Alt.rockindie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punk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Raphiphop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reggae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RocknRoll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latin typeface="Courier New" pitchFamily="49" charset="0"/>
                <a:cs typeface="Courier New" pitchFamily="49" charset="0"/>
              </a:rPr>
              <a:t>pop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482" name="Picture 2" descr="C:\Documents and Settings\Jakob\Desktop\clus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428868"/>
            <a:ext cx="4286935" cy="3214710"/>
          </a:xfrm>
          <a:prstGeom prst="rect">
            <a:avLst/>
          </a:prstGeom>
          <a:noFill/>
        </p:spPr>
      </p:pic>
      <p:pic>
        <p:nvPicPr>
          <p:cNvPr id="7" name="Picture 2" descr="C:\Documents and Settings\Jakob\Desktop\cluster.png"/>
          <p:cNvPicPr>
            <a:picLocks noChangeAspect="1" noChangeArrowheads="1"/>
          </p:cNvPicPr>
          <p:nvPr/>
        </p:nvPicPr>
        <p:blipFill>
          <a:blip r:embed="rId3"/>
          <a:srcRect l="-1666" t="24444" r="31677" b="17778"/>
          <a:stretch>
            <a:fillRect/>
          </a:stretch>
        </p:blipFill>
        <p:spPr bwMode="auto">
          <a:xfrm>
            <a:off x="4143372" y="3929066"/>
            <a:ext cx="4572032" cy="2830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Aufgabenstellung 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Context</a:t>
            </a: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-basierte </a:t>
            </a: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</a:t>
            </a: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Extraktion </a:t>
            </a:r>
            <a:b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(Google, </a:t>
            </a:r>
            <a:r>
              <a:rPr lang="de-AT" sz="16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Music Community Portal </a:t>
            </a:r>
            <a:r>
              <a:rPr lang="de-AT" sz="16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</a:t>
            </a:r>
          </a:p>
          <a:p>
            <a:pPr lvl="1" eaLnBrk="1" hangingPunct="1"/>
            <a:r>
              <a:rPr lang="de-AT" u="sng" dirty="0">
                <a:solidFill>
                  <a:schemeClr val="bg2">
                    <a:lumMod val="75000"/>
                  </a:schemeClr>
                </a:solidFill>
              </a:rPr>
              <a:t>http://</a:t>
            </a:r>
            <a:r>
              <a:rPr lang="de-AT" u="sng" dirty="0" smtClean="0">
                <a:solidFill>
                  <a:schemeClr val="bg2">
                    <a:lumMod val="75000"/>
                  </a:schemeClr>
                </a:solidFill>
              </a:rPr>
              <a:t>www.lastfm.de/api </a:t>
            </a:r>
            <a:endParaRPr lang="de-AT" u="sng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Ähnlichkeitsmaße </a:t>
            </a: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berechnen </a:t>
            </a: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Optional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Visualisierung</a:t>
            </a: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Klassifikation 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323850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Einleitung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1026" name="Picture 2" descr="C:\jakob\uni\src\presentation\images\lastfm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86" y="1706145"/>
            <a:ext cx="857256" cy="294095"/>
          </a:xfrm>
          <a:prstGeom prst="rect">
            <a:avLst/>
          </a:prstGeom>
          <a:noFill/>
        </p:spPr>
      </p:pic>
      <p:pic>
        <p:nvPicPr>
          <p:cNvPr id="1027" name="Picture 3" descr="C:\Dokumente und Einstellungen\Jakob.PERVASIVE\Desktop\lastfmapi.png"/>
          <p:cNvPicPr>
            <a:picLocks noChangeAspect="1" noChangeArrowheads="1"/>
          </p:cNvPicPr>
          <p:nvPr/>
        </p:nvPicPr>
        <p:blipFill>
          <a:blip r:embed="rId4"/>
          <a:srcRect r="17559"/>
          <a:stretch>
            <a:fillRect/>
          </a:stretch>
        </p:blipFill>
        <p:spPr bwMode="auto">
          <a:xfrm>
            <a:off x="5000628" y="2000240"/>
            <a:ext cx="3778596" cy="4629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gerundetes Rechteck 82"/>
          <p:cNvSpPr/>
          <p:nvPr/>
        </p:nvSpPr>
        <p:spPr>
          <a:xfrm>
            <a:off x="2714612" y="4643446"/>
            <a:ext cx="3857652" cy="785818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4857752" y="5143512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AbstractArtistSimilarity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Abgerundetes Rechteck 79"/>
          <p:cNvSpPr/>
          <p:nvPr/>
        </p:nvSpPr>
        <p:spPr>
          <a:xfrm>
            <a:off x="2714612" y="3429000"/>
            <a:ext cx="3857652" cy="1143008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1500166" y="5572140"/>
            <a:ext cx="5072098" cy="714380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857224" y="1500174"/>
            <a:ext cx="5715040" cy="714380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42942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214414" y="2500306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3143240" y="1652574"/>
            <a:ext cx="1000132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18" name="Abgerundetes Rechteck 17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err="1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LastFM</a:t>
              </a:r>
              <a:r>
                <a:rPr lang="de-AT" sz="1000" dirty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AT" sz="10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API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142976" y="1643050"/>
            <a:ext cx="1285884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28" name="Abgerundetes Rechteck 27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Artist &lt;&gt; Genre </a:t>
              </a:r>
              <a:b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Mapping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5000628" y="1643050"/>
            <a:ext cx="1285884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31" name="Abgerundetes Rechteck 30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err="1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SearchEngine</a:t>
              </a: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HTTP Request 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Textfeld 32"/>
          <p:cNvSpPr txBox="1"/>
          <p:nvPr/>
        </p:nvSpPr>
        <p:spPr>
          <a:xfrm>
            <a:off x="6643702" y="171448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Data Source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Pfeil nach unten 34"/>
          <p:cNvSpPr/>
          <p:nvPr/>
        </p:nvSpPr>
        <p:spPr bwMode="auto">
          <a:xfrm>
            <a:off x="1643042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1357290" y="292893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MirGenre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143240" y="3500438"/>
            <a:ext cx="1214446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TagCloud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[LFM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Weight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214942" y="3500438"/>
            <a:ext cx="1214446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TagCloud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[Google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Weight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krümmte Verbindung 42"/>
          <p:cNvCxnSpPr>
            <a:stCxn id="13" idx="1"/>
            <a:endCxn id="39" idx="1"/>
          </p:cNvCxnSpPr>
          <p:nvPr/>
        </p:nvCxnSpPr>
        <p:spPr bwMode="auto">
          <a:xfrm rot="10800000" flipH="1" flipV="1">
            <a:off x="1214414" y="2678901"/>
            <a:ext cx="142876" cy="428628"/>
          </a:xfrm>
          <a:prstGeom prst="bentConnector3">
            <a:avLst>
              <a:gd name="adj1" fmla="val -159999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 bwMode="auto">
          <a:xfrm>
            <a:off x="1785918" y="3500438"/>
            <a:ext cx="785818" cy="573091"/>
          </a:xfrm>
          <a:prstGeom prst="bentConnector3">
            <a:avLst>
              <a:gd name="adj1" fmla="val 303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 bwMode="auto">
          <a:xfrm>
            <a:off x="4429124" y="371475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6643702" y="3937819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Feature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extraction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Abgerundetes Rechteck 59"/>
          <p:cNvSpPr/>
          <p:nvPr/>
        </p:nvSpPr>
        <p:spPr>
          <a:xfrm>
            <a:off x="2857488" y="4000504"/>
            <a:ext cx="1214446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Epoche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Pfeil nach unten 60"/>
          <p:cNvSpPr/>
          <p:nvPr/>
        </p:nvSpPr>
        <p:spPr bwMode="auto">
          <a:xfrm>
            <a:off x="3557580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62" name="Pfeil nach unten 61"/>
          <p:cNvSpPr/>
          <p:nvPr/>
        </p:nvSpPr>
        <p:spPr bwMode="auto">
          <a:xfrm>
            <a:off x="5572132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643702" y="2786058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extraction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Abgerundetes Rechteck 4"/>
          <p:cNvSpPr/>
          <p:nvPr/>
        </p:nvSpPr>
        <p:spPr>
          <a:xfrm>
            <a:off x="3071802" y="2521701"/>
            <a:ext cx="1507781" cy="416760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000" kern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286116" y="2428868"/>
            <a:ext cx="857256" cy="92869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TopTags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-Albums</a:t>
            </a: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-Events</a:t>
            </a:r>
          </a:p>
        </p:txBody>
      </p:sp>
      <p:sp>
        <p:nvSpPr>
          <p:cNvPr id="69" name="Abgerundetes Rechteck 68"/>
          <p:cNvSpPr/>
          <p:nvPr/>
        </p:nvSpPr>
        <p:spPr>
          <a:xfrm>
            <a:off x="5214942" y="2428868"/>
            <a:ext cx="1000132" cy="92869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Text-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based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search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TF/IDF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6715140" y="4824723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Artist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b="1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de-AT" sz="1200" b="1" dirty="0" smtClean="0">
                <a:latin typeface="Arial" pitchFamily="34" charset="0"/>
                <a:cs typeface="Arial" pitchFamily="34" charset="0"/>
              </a:rPr>
            </a:b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4714876" y="4786322"/>
            <a:ext cx="1428760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CosSimTagCloudDist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Abgerundetes Rechteck 81"/>
          <p:cNvSpPr/>
          <p:nvPr/>
        </p:nvSpPr>
        <p:spPr>
          <a:xfrm>
            <a:off x="2928926" y="4786322"/>
            <a:ext cx="1357322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EuclideanEpochDist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9" name="Gerade Verbindung mit Pfeil 88"/>
          <p:cNvCxnSpPr/>
          <p:nvPr/>
        </p:nvCxnSpPr>
        <p:spPr bwMode="auto">
          <a:xfrm rot="16200000" flipH="1">
            <a:off x="4250529" y="4036223"/>
            <a:ext cx="928694" cy="57150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 bwMode="auto">
          <a:xfrm rot="5400000">
            <a:off x="4929190" y="4214818"/>
            <a:ext cx="785818" cy="357190"/>
          </a:xfrm>
          <a:prstGeom prst="bentConnector3">
            <a:avLst>
              <a:gd name="adj1" fmla="val 22121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5214942" y="4214818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AbstractFeature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Gerade Verbindung mit Pfeil 105"/>
          <p:cNvCxnSpPr/>
          <p:nvPr/>
        </p:nvCxnSpPr>
        <p:spPr bwMode="auto">
          <a:xfrm rot="5400000">
            <a:off x="3321041" y="4606933"/>
            <a:ext cx="357190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6715140" y="5715016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Results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Abgerundetes Rechteck 116"/>
          <p:cNvSpPr/>
          <p:nvPr/>
        </p:nvSpPr>
        <p:spPr>
          <a:xfrm>
            <a:off x="5072066" y="5715016"/>
            <a:ext cx="1428760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Genre 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Abgerundetes Rechteck 117"/>
          <p:cNvSpPr/>
          <p:nvPr/>
        </p:nvSpPr>
        <p:spPr>
          <a:xfrm>
            <a:off x="3428992" y="5715016"/>
            <a:ext cx="1428760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Cluster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Visualization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Pfeil nach unten 118"/>
          <p:cNvSpPr/>
          <p:nvPr/>
        </p:nvSpPr>
        <p:spPr bwMode="auto">
          <a:xfrm>
            <a:off x="4143372" y="5357826"/>
            <a:ext cx="928694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120" name="Abgerundetes Rechteck 119"/>
          <p:cNvSpPr/>
          <p:nvPr/>
        </p:nvSpPr>
        <p:spPr>
          <a:xfrm>
            <a:off x="1643042" y="5715016"/>
            <a:ext cx="1643074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000" b="1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Google 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</a:t>
            </a: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Comparison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42942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785786" y="3143248"/>
            <a:ext cx="1071570" cy="57150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MirArtist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</a:t>
            </a:r>
            <a:endParaRPr lang="de-DE" sz="1200" b="1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2571736" y="2285992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Skalar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7000892" y="5429264"/>
            <a:ext cx="185738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Interpretation </a:t>
            </a:r>
          </a:p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Visualization</a:t>
            </a:r>
            <a:endParaRPr lang="de-AT" sz="1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Classification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2500298" y="30718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Gerade Verbindung mit Pfeil 53"/>
          <p:cNvCxnSpPr/>
          <p:nvPr/>
        </p:nvCxnSpPr>
        <p:spPr bwMode="auto">
          <a:xfrm>
            <a:off x="3929058" y="335756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 bwMode="auto">
          <a:xfrm>
            <a:off x="3929058" y="3571876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Abgerundetes Rechteck 56"/>
          <p:cNvSpPr/>
          <p:nvPr/>
        </p:nvSpPr>
        <p:spPr>
          <a:xfrm>
            <a:off x="2652698" y="32242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2805098" y="33766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Gerade Verbindung mit Pfeil 64"/>
          <p:cNvCxnSpPr/>
          <p:nvPr/>
        </p:nvCxnSpPr>
        <p:spPr bwMode="auto">
          <a:xfrm>
            <a:off x="3929058" y="3143248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2571736" y="2500306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Weight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571736" y="2714620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…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4786314" y="30718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Abgerundetes Rechteck 74"/>
          <p:cNvSpPr/>
          <p:nvPr/>
        </p:nvSpPr>
        <p:spPr>
          <a:xfrm>
            <a:off x="4938714" y="32242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5091114" y="33766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Measure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929454" y="2571744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Result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6858016" y="3071810"/>
            <a:ext cx="1428760" cy="1571636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Artist-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-Artist </a:t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Similaritymatrix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250 x250 Double[][]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85786" y="4124332"/>
            <a:ext cx="1071570" cy="57150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MirArtist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</a:t>
            </a:r>
            <a:endParaRPr lang="de-DE" sz="1200" b="1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2500298" y="40528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3" name="Gerade Verbindung mit Pfeil 92"/>
          <p:cNvCxnSpPr/>
          <p:nvPr/>
        </p:nvCxnSpPr>
        <p:spPr bwMode="auto">
          <a:xfrm>
            <a:off x="3929058" y="4338646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/>
          <p:nvPr/>
        </p:nvCxnSpPr>
        <p:spPr bwMode="auto">
          <a:xfrm>
            <a:off x="3929058" y="4552960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2652698" y="42052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2805098" y="43576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7" name="Gerade Verbindung mit Pfeil 96"/>
          <p:cNvCxnSpPr/>
          <p:nvPr/>
        </p:nvCxnSpPr>
        <p:spPr bwMode="auto">
          <a:xfrm>
            <a:off x="3929058" y="412433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Abgerundetes Rechteck 97"/>
          <p:cNvSpPr/>
          <p:nvPr/>
        </p:nvSpPr>
        <p:spPr>
          <a:xfrm>
            <a:off x="4786314" y="40528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Abgerundetes Rechteck 98"/>
          <p:cNvSpPr/>
          <p:nvPr/>
        </p:nvSpPr>
        <p:spPr>
          <a:xfrm>
            <a:off x="4938714" y="42052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Abgerundetes Rechteck 99"/>
          <p:cNvSpPr/>
          <p:nvPr/>
        </p:nvSpPr>
        <p:spPr>
          <a:xfrm>
            <a:off x="5091114" y="43576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Measure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Pfeil nach unten 100"/>
          <p:cNvSpPr/>
          <p:nvPr/>
        </p:nvSpPr>
        <p:spPr bwMode="auto">
          <a:xfrm>
            <a:off x="7143768" y="4929198"/>
            <a:ext cx="64294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4786314" y="235743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Cosine</a:t>
            </a:r>
            <a:r>
              <a:rPr lang="de-AT" sz="1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AT" sz="1000" b="1" dirty="0" smtClean="0"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Euclidean</a:t>
            </a:r>
            <a:endParaRPr lang="de-AT" sz="1000" b="1" dirty="0" smtClean="0">
              <a:latin typeface="Arial" pitchFamily="34" charset="0"/>
              <a:cs typeface="Arial" pitchFamily="34" charset="0"/>
            </a:endParaRPr>
          </a:p>
          <a:p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Implementierung</a:t>
            </a: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DE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Umfangreiche Implementierung in</a:t>
            </a:r>
            <a:r>
              <a:rPr lang="de-DE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Java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 Entitäten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als Objekte mit abstrakten Features und </a:t>
            </a:r>
            <a:b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Similarities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40 Klassen,  ~4000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LoC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unendlich viel Geduld ;-)</a:t>
            </a:r>
            <a:b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SVN - Google Code Repository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Zahlreiche Libraries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Java API</a:t>
            </a: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Matrix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Utils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Utils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Apache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Commons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Lang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CoMirva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Anysearch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UrlRetriever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Visualisierung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JUNG (Java Universal Network Graph)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Klassifikation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Machine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Learning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Toolkit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Weka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323850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19458" name="Picture 2" descr="C:\Documents and Settings\Jakob\Desktop\implementieru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2428868"/>
            <a:ext cx="2057624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Datenquellen</a:t>
            </a: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 zu Genre Mapping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Ausgangsmaterial für Feature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Extraction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&lt; 250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11 Genres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Genre-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Labeling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Groundtruth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für Klassifizierung</a:t>
            </a: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de-AT" sz="16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Benutzeraccount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zum Generieren eines API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 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Artist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,Top Tags, Top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in Tags, Top Albums in Tags,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Features: Artist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Wirkzeit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Ähnlichkeitsmaß: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Artist Ranking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Search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Engine 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Google 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Informationskategorien: Term-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based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weighting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Feature: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Artist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Neu gewichtet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Ähnlichkeitsmaß TF basierend auf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Extraktion und Ähnlichkeitsmaß (I) – Albumbasierte Wirkungszeit</a:t>
            </a:r>
            <a:endParaRPr lang="de-AT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Alben-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Releasedates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Extraktion der Alben eines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Extraktion 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Releasedates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eines Albums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Jahr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Arithmetisches Mittel aller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Releasedates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Absolute Distanz zweier skalarer Werte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Similarity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-Matrix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Normierung und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Invertierung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der Ähnlichkeitswerte 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: </a:t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r>
              <a:rPr lang="de-AT" sz="2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Albumbasierte Wirkungszeit</a:t>
            </a:r>
            <a:endParaRPr lang="de-AT" sz="2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4500570"/>
            <a:ext cx="3143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67988"/>
            <a:ext cx="7500990" cy="591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5973105" y="6366711"/>
            <a:ext cx="2099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</a:rPr>
              <a:t>Je 3 </a:t>
            </a:r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</a:rPr>
              <a:t> aus 14 Genres</a:t>
            </a:r>
            <a:endParaRPr lang="de-DE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Visualisierung – Clustering </a:t>
            </a: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Jung-basiertes Visualisierungstool zur Darstellung von Ähnlichkeitsclustern</a:t>
            </a:r>
          </a:p>
          <a:p>
            <a:pPr eaLnBrk="1" hangingPunct="1"/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Achtung </a:t>
            </a:r>
            <a:b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ClusterAbstand und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Kantenlänge haben keine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Bedeutung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(Einschränkung nicht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sehr elaboriert)</a:t>
            </a:r>
          </a:p>
          <a:p>
            <a:pPr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Slider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für die Wahl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Similarity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-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Thresholds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 [0.0-1.0]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Demo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Visualisierung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2050" name="Picture 2" descr="C:\Dokumente und Einstellungen\Jakob.PERVASIVE\Desktop\vi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786058"/>
            <a:ext cx="4943454" cy="3896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Palatino Linotype"/>
        <a:ea typeface=""/>
        <a:cs typeface=""/>
      </a:majorFont>
      <a:minorFont>
        <a:latin typeface="Helvetic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656565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656565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806</Words>
  <Application>Microsoft Office PowerPoint</Application>
  <PresentationFormat>Bildschirmpräsentation (4:3)</PresentationFormat>
  <Paragraphs>265</Paragraphs>
  <Slides>19</Slides>
  <Notes>19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Default Design</vt:lpstr>
      <vt:lpstr>Informationsextraktion mit LastFM  im Vergleich zu Google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jakob</cp:lastModifiedBy>
  <cp:revision>133</cp:revision>
  <dcterms:created xsi:type="dcterms:W3CDTF">1601-01-01T00:00:00Z</dcterms:created>
  <dcterms:modified xsi:type="dcterms:W3CDTF">2009-06-24T10:56:30Z</dcterms:modified>
</cp:coreProperties>
</file>