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2" r:id="rId3"/>
    <p:sldId id="263" r:id="rId4"/>
    <p:sldId id="270" r:id="rId5"/>
    <p:sldId id="264" r:id="rId6"/>
    <p:sldId id="265" r:id="rId7"/>
    <p:sldId id="266" r:id="rId8"/>
    <p:sldId id="268" r:id="rId9"/>
    <p:sldId id="271" r:id="rId10"/>
    <p:sldId id="273" r:id="rId11"/>
    <p:sldId id="274" r:id="rId12"/>
    <p:sldId id="275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kern="1200">
        <a:solidFill>
          <a:srgbClr val="656565"/>
        </a:solidFill>
        <a:latin typeface="Helvetica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kern="1200">
        <a:solidFill>
          <a:srgbClr val="656565"/>
        </a:solidFill>
        <a:latin typeface="Helvetica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kern="1200">
        <a:solidFill>
          <a:srgbClr val="656565"/>
        </a:solidFill>
        <a:latin typeface="Helvetica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kern="1200">
        <a:solidFill>
          <a:srgbClr val="656565"/>
        </a:solidFill>
        <a:latin typeface="Helvetica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kern="1200">
        <a:solidFill>
          <a:srgbClr val="656565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rgbClr val="656565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rgbClr val="656565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rgbClr val="656565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rgbClr val="656565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656565"/>
    <a:srgbClr val="969696"/>
    <a:srgbClr val="8D8D8D"/>
    <a:srgbClr val="707070"/>
    <a:srgbClr val="4E4E4E"/>
    <a:srgbClr val="333333"/>
    <a:srgbClr val="717171"/>
    <a:srgbClr val="9F9F9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607" autoAdjust="0"/>
    <p:restoredTop sz="94660"/>
  </p:normalViewPr>
  <p:slideViewPr>
    <p:cSldViewPr>
      <p:cViewPr>
        <p:scale>
          <a:sx n="100" d="100"/>
          <a:sy n="100" d="100"/>
        </p:scale>
        <p:origin x="-1950" y="-6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DD70F-D703-4354-AD66-FAAF0B67C4D3}" type="datetimeFigureOut">
              <a:rPr lang="de-DE" smtClean="0"/>
              <a:t>23.06.2009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77EBC-885F-4565-8921-23C3DC95760B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6082F5D6-DA84-4112-B7A9-25BF7686FA86}" type="datetimeFigureOut">
              <a:rPr lang="de-DE"/>
              <a:pPr>
                <a:defRPr/>
              </a:pPr>
              <a:t>23.06.2009</a:t>
            </a:fld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3C549A6F-F38E-4E7F-8356-DEE4D662C94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A70C1-4071-4ED2-B5C9-03C747406431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685800" y="1762125"/>
            <a:ext cx="3810000" cy="44751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62125"/>
            <a:ext cx="3810000" cy="4475163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7FC27E-FDB0-43C2-9688-11000512CAD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Rich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E28A291-E369-4321-8EF7-AD50E9DDB991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571472" y="1785926"/>
            <a:ext cx="8072494" cy="4357706"/>
          </a:xfrm>
        </p:spPr>
        <p:txBody>
          <a:bodyPr/>
          <a:lstStyle>
            <a:lvl1pPr>
              <a:buFont typeface="Wingdings" pitchFamily="2" charset="2"/>
              <a:buChar char="§"/>
              <a:defRPr sz="1600">
                <a:latin typeface="Arial" pitchFamily="34" charset="0"/>
                <a:cs typeface="Arial" pitchFamily="34" charset="0"/>
              </a:defRPr>
            </a:lvl1pPr>
            <a:lvl2pPr>
              <a:buFont typeface="Wingdings" pitchFamily="2" charset="2"/>
              <a:buChar char="§"/>
              <a:defRPr lang="de-DE" sz="1400" dirty="0" smtClean="0">
                <a:solidFill>
                  <a:srgbClr val="6565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47637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0" y="6400800"/>
            <a:ext cx="1008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DE28A291-E369-4321-8EF7-AD50E9DDB991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62125"/>
            <a:ext cx="7772400" cy="447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3" name="Picture 17" descr="project_front"/>
          <p:cNvPicPr>
            <a:picLocks noChangeAspect="1" noChangeArrowheads="1"/>
          </p:cNvPicPr>
          <p:nvPr userDrawn="1"/>
        </p:nvPicPr>
        <p:blipFill>
          <a:blip r:embed="rId5"/>
          <a:srcRect l="10338" b="24138"/>
          <a:stretch>
            <a:fillRect/>
          </a:stretch>
        </p:blipFill>
        <p:spPr bwMode="auto">
          <a:xfrm>
            <a:off x="0" y="4357694"/>
            <a:ext cx="8715404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1" descr="LastfmLogo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>
          <a:xfrm>
            <a:off x="8072462" y="6357958"/>
            <a:ext cx="785818" cy="303849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9F9F9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9F9F9F"/>
          </a:solidFill>
          <a:latin typeface="Palatino Linotyp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9F9F9F"/>
          </a:solidFill>
          <a:latin typeface="Palatino Linotyp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9F9F9F"/>
          </a:solidFill>
          <a:latin typeface="Palatino Linotyp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9F9F9F"/>
          </a:solidFill>
          <a:latin typeface="Palatino Linotyp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9F9F9F"/>
          </a:solidFill>
          <a:latin typeface="Palatino Linotyp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9F9F9F"/>
          </a:solidFill>
          <a:latin typeface="Palatino Linotyp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9F9F9F"/>
          </a:solidFill>
          <a:latin typeface="Palatino Linotyp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9F9F9F"/>
          </a:solidFill>
          <a:latin typeface="Palatino Linotype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656565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 New Roman" pitchFamily="18" charset="0"/>
        <a:buChar char="&gt;"/>
        <a:defRPr sz="1400">
          <a:solidFill>
            <a:srgbClr val="969696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>
            <p:ph type="ctrTitle"/>
          </p:nvPr>
        </p:nvSpPr>
        <p:spPr bwMode="auto">
          <a:xfrm>
            <a:off x="642910" y="2857496"/>
            <a:ext cx="7772400" cy="650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 err="1" smtClean="0">
                <a:latin typeface="Eurostile ExtendedTwo" pitchFamily="34" charset="0"/>
              </a:rPr>
              <a:t>Informationsextraktion</a:t>
            </a:r>
            <a:r>
              <a:rPr lang="en-US" sz="2400" dirty="0" smtClean="0">
                <a:latin typeface="Eurostile ExtendedTwo" pitchFamily="34" charset="0"/>
              </a:rPr>
              <a:t> </a:t>
            </a:r>
            <a:r>
              <a:rPr lang="en-US" sz="2400" dirty="0" err="1" smtClean="0">
                <a:latin typeface="Eurostile ExtendedTwo" pitchFamily="34" charset="0"/>
              </a:rPr>
              <a:t>mit</a:t>
            </a:r>
            <a:r>
              <a:rPr lang="en-US" sz="2400" dirty="0" smtClean="0">
                <a:latin typeface="Eurostile ExtendedTwo" pitchFamily="34" charset="0"/>
              </a:rPr>
              <a:t> </a:t>
            </a:r>
            <a:r>
              <a:rPr lang="en-US" sz="2400" dirty="0" err="1" smtClean="0">
                <a:latin typeface="Eurostile ExtendedTwo" pitchFamily="34" charset="0"/>
              </a:rPr>
              <a:t>LastFM</a:t>
            </a:r>
            <a:r>
              <a:rPr lang="en-US" sz="2400" dirty="0" smtClean="0">
                <a:latin typeface="Eurostile ExtendedTwo" pitchFamily="34" charset="0"/>
              </a:rPr>
              <a:t> </a:t>
            </a:r>
            <a:br>
              <a:rPr lang="en-US" sz="2400" dirty="0" smtClean="0">
                <a:latin typeface="Eurostile ExtendedTwo" pitchFamily="34" charset="0"/>
              </a:rPr>
            </a:br>
            <a:r>
              <a:rPr lang="en-US" sz="2400" dirty="0" err="1" smtClean="0">
                <a:latin typeface="Eurostile ExtendedTwo" pitchFamily="34" charset="0"/>
              </a:rPr>
              <a:t>im</a:t>
            </a:r>
            <a:r>
              <a:rPr lang="en-US" sz="2400" dirty="0" smtClean="0">
                <a:latin typeface="Eurostile ExtendedTwo" pitchFamily="34" charset="0"/>
              </a:rPr>
              <a:t> </a:t>
            </a:r>
            <a:r>
              <a:rPr lang="en-US" sz="2400" dirty="0" err="1" smtClean="0">
                <a:latin typeface="Eurostile ExtendedTwo" pitchFamily="34" charset="0"/>
              </a:rPr>
              <a:t>Vergleich</a:t>
            </a:r>
            <a:r>
              <a:rPr lang="en-US" sz="2400" dirty="0" smtClean="0">
                <a:latin typeface="Eurostile ExtendedTwo" pitchFamily="34" charset="0"/>
              </a:rPr>
              <a:t> </a:t>
            </a:r>
            <a:r>
              <a:rPr lang="en-US" sz="2400" dirty="0" err="1" smtClean="0">
                <a:latin typeface="Eurostile ExtendedTwo" pitchFamily="34" charset="0"/>
              </a:rPr>
              <a:t>zu</a:t>
            </a:r>
            <a:r>
              <a:rPr lang="en-US" sz="2400" dirty="0" smtClean="0">
                <a:latin typeface="Eurostile ExtendedTwo" pitchFamily="34" charset="0"/>
              </a:rPr>
              <a:t> Google</a:t>
            </a:r>
            <a:endParaRPr lang="en-US" sz="2400" dirty="0" smtClean="0">
              <a:latin typeface="Eurostile ExtendedTwo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4414" y="3714752"/>
            <a:ext cx="6858047" cy="1150937"/>
          </a:xfrm>
        </p:spPr>
        <p:txBody>
          <a:bodyPr/>
          <a:lstStyle/>
          <a:p>
            <a:pPr eaLnBrk="1" hangingPunct="1"/>
            <a:r>
              <a:rPr lang="de-DE" sz="1600" dirty="0" smtClean="0">
                <a:solidFill>
                  <a:schemeClr val="tx1"/>
                </a:solidFill>
              </a:rPr>
              <a:t>Spezielle Kapitel </a:t>
            </a:r>
            <a:r>
              <a:rPr lang="de-DE" sz="1600" dirty="0" smtClean="0">
                <a:solidFill>
                  <a:schemeClr val="tx1"/>
                </a:solidFill>
              </a:rPr>
              <a:t>der </a:t>
            </a:r>
            <a:r>
              <a:rPr lang="de-DE" sz="1600" dirty="0" smtClean="0">
                <a:solidFill>
                  <a:schemeClr val="tx1"/>
                </a:solidFill>
              </a:rPr>
              <a:t>Informatik: Music Information </a:t>
            </a:r>
            <a:r>
              <a:rPr lang="de-DE" sz="1600" dirty="0" err="1" smtClean="0">
                <a:solidFill>
                  <a:schemeClr val="tx1"/>
                </a:solidFill>
              </a:rPr>
              <a:t>Retrieval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smtClean="0">
                <a:solidFill>
                  <a:schemeClr val="tx1"/>
                </a:solidFill>
              </a:rPr>
              <a:t>| KV SS </a:t>
            </a:r>
            <a:r>
              <a:rPr lang="de-DE" sz="1600" dirty="0" smtClean="0">
                <a:solidFill>
                  <a:schemeClr val="tx1"/>
                </a:solidFill>
              </a:rPr>
              <a:t>2009</a:t>
            </a:r>
          </a:p>
          <a:p>
            <a:pPr eaLnBrk="1" hangingPunct="1"/>
            <a:r>
              <a:rPr lang="en-US" sz="1600" dirty="0" smtClean="0"/>
              <a:t>Jakob Doppler, Matthias </a:t>
            </a:r>
            <a:r>
              <a:rPr lang="en-US" sz="1600" dirty="0" err="1" smtClean="0"/>
              <a:t>Husinsky</a:t>
            </a:r>
            <a:r>
              <a:rPr lang="en-US" sz="1600" dirty="0" smtClean="0"/>
              <a:t>, Doris </a:t>
            </a:r>
            <a:r>
              <a:rPr lang="en-US" sz="1600" dirty="0" err="1" smtClean="0"/>
              <a:t>Zachhuber</a:t>
            </a:r>
            <a:endParaRPr lang="en-US" sz="1600" dirty="0" smtClean="0"/>
          </a:p>
          <a:p>
            <a:pPr eaLnBrk="1" hangingPunct="1"/>
            <a:endParaRPr lang="en-US" sz="1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body" sz="quarter" idx="12"/>
          </p:nvPr>
        </p:nvSpPr>
        <p:spPr>
          <a:xfrm>
            <a:off x="571472" y="1795451"/>
            <a:ext cx="8072494" cy="4357706"/>
          </a:xfrm>
          <a:noFill/>
        </p:spPr>
        <p:txBody>
          <a:bodyPr anchor="t" anchorCtr="0"/>
          <a:lstStyle/>
          <a:p>
            <a:pPr eaLnBrk="1" hangingPunct="1">
              <a:buNone/>
            </a:pP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Visualisierung – Clustering </a:t>
            </a:r>
          </a:p>
          <a:p>
            <a:pPr eaLnBrk="1" hangingPunct="1"/>
            <a:endParaRPr lang="de-AT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Jung-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basiertesVisualisierungstool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zur Darstellung von Ähnlichkeitsclustern</a:t>
            </a:r>
          </a:p>
          <a:p>
            <a:pPr eaLnBrk="1" hangingPunct="1"/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Achtung 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ClusterAbstand und Kantenlänge haben keine Bedeutung </a:t>
            </a:r>
            <a:br>
              <a:rPr lang="de-AT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(nicht sehr elaboriert)</a:t>
            </a:r>
          </a:p>
          <a:p>
            <a:pPr eaLnBrk="1" hangingPunct="1"/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Slider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für die Wahl des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Similarity-Thresholds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eaLnBrk="1" hangingPunct="1"/>
            <a:endParaRPr lang="de-AT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>
              <a:buNone/>
            </a:pP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DE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AT" sz="16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6929486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Ergebnisse</a:t>
            </a: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body" sz="quarter" idx="12"/>
          </p:nvPr>
        </p:nvSpPr>
        <p:spPr>
          <a:xfrm>
            <a:off x="571472" y="1795451"/>
            <a:ext cx="3857652" cy="4357706"/>
          </a:xfrm>
          <a:noFill/>
        </p:spPr>
        <p:txBody>
          <a:bodyPr anchor="t" anchorCtr="0"/>
          <a:lstStyle/>
          <a:p>
            <a:pPr eaLnBrk="1" hangingPunct="1">
              <a:buNone/>
            </a:pP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Versuch Genre Klassifizierung</a:t>
            </a:r>
            <a:endParaRPr lang="de-AT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Klassifikation der Labels des Genre&lt;&gt;Artist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Mappings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br>
              <a:rPr lang="de-AT" dirty="0" smtClean="0">
                <a:solidFill>
                  <a:schemeClr val="bg2">
                    <a:lumMod val="75000"/>
                  </a:schemeClr>
                </a:solidFill>
              </a:rPr>
            </a:br>
            <a:endParaRPr lang="de-AT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 eaLnBrk="1" hangingPunct="1"/>
            <a:endParaRPr lang="de-AT" sz="14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Gute Resultate 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bei Default Einstellungen</a:t>
            </a:r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, 10-fold CV</a:t>
            </a:r>
            <a:br>
              <a:rPr lang="de-AT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de-AT" b="1" dirty="0" err="1" smtClean="0">
                <a:solidFill>
                  <a:schemeClr val="bg2">
                    <a:lumMod val="75000"/>
                  </a:schemeClr>
                </a:solidFill>
              </a:rPr>
              <a:t>Lazy</a:t>
            </a: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AT" b="1" dirty="0" err="1" smtClean="0">
                <a:solidFill>
                  <a:schemeClr val="bg2">
                    <a:lumMod val="75000"/>
                  </a:schemeClr>
                </a:solidFill>
              </a:rPr>
              <a:t>Ibk</a:t>
            </a: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 (KNN </a:t>
            </a:r>
            <a:r>
              <a:rPr lang="de-AT" b="1" dirty="0" err="1" smtClean="0">
                <a:solidFill>
                  <a:schemeClr val="bg2">
                    <a:lumMod val="75000"/>
                  </a:schemeClr>
                </a:solidFill>
              </a:rPr>
              <a:t>Klassifier</a:t>
            </a:r>
            <a:r>
              <a:rPr lang="de-AT" b="1" dirty="0">
                <a:solidFill>
                  <a:schemeClr val="bg2">
                    <a:lumMod val="75000"/>
                  </a:schemeClr>
                </a:solidFill>
              </a:rPr>
              <a:t>)  - </a:t>
            </a: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95 % 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, Naive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Bayes</a:t>
            </a:r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 - 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89%</a:t>
            </a:r>
            <a:br>
              <a:rPr lang="de-AT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de-AT" b="1" dirty="0" err="1" smtClean="0">
                <a:solidFill>
                  <a:schemeClr val="bg2">
                    <a:lumMod val="75000"/>
                  </a:schemeClr>
                </a:solidFill>
              </a:rPr>
              <a:t>Baseline</a:t>
            </a: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AT" b="1" dirty="0" err="1" smtClean="0">
                <a:solidFill>
                  <a:schemeClr val="bg2">
                    <a:lumMod val="75000"/>
                  </a:schemeClr>
                </a:solidFill>
              </a:rPr>
              <a:t>ZeroR</a:t>
            </a: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, 4,5%</a:t>
            </a:r>
          </a:p>
          <a:p>
            <a:pPr lvl="1" eaLnBrk="1" hangingPunct="1"/>
            <a:endParaRPr lang="de-AT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 eaLnBrk="1" hangingPunct="1"/>
            <a:r>
              <a:rPr lang="de-AT" sz="14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Aber: 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Unabhängigkeit der Features&lt;&gt;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Instances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nicht gegeben. Jeder Artist ist ultimativ unterscheidbar durch eine Dimension (1.0) 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Overfitting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endParaRPr lang="de-AT" sz="14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Geplant:Nur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Ähnlichkeiten der Top 10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Artists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eines Genres als Features, Alle überbleibenden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Artists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als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Instances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lvl="1" eaLnBrk="1" hangingPunct="1"/>
            <a:endParaRPr lang="de-AT" sz="14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6929486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Ergebnisse</a:t>
            </a:r>
            <a:r>
              <a:rPr lang="en-US" sz="2400" dirty="0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 – Work in progress</a:t>
            </a: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429124" y="2143116"/>
            <a:ext cx="4714908" cy="3822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Lazy</a:t>
            </a:r>
            <a:r>
              <a:rPr lang="de-A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A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IBk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TP Rate   FP Rate   Precision  Class</a:t>
            </a: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1         0          1    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reggae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0.938     0          1    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alt.rockindie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0.875     0.01       0.875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folk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        0.005      0.941     jazz</a:t>
            </a: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1         0.01       0.889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pop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0.938     0          1    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punk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1         0.005      0.941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electronica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0.875     0.005      0.933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country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1         0          1    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classical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1         0          1    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heavymetalhardrock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0.938     0.005      0.938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rocknroll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0.938     0.005      0.938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rnbsoul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1         0          1    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raphiphop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0.938     0          1    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blues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0.96      0.003      0.961    (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Weighted</a:t>
            </a:r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Avg</a:t>
            </a:r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de-DE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body" sz="quarter" idx="12"/>
          </p:nvPr>
        </p:nvSpPr>
        <p:spPr>
          <a:xfrm>
            <a:off x="571472" y="1795451"/>
            <a:ext cx="8072494" cy="4357706"/>
          </a:xfrm>
          <a:noFill/>
        </p:spPr>
        <p:txBody>
          <a:bodyPr anchor="t" anchorCtr="0"/>
          <a:lstStyle/>
          <a:p>
            <a:pPr eaLnBrk="1" hangingPunct="1">
              <a:buNone/>
            </a:pPr>
            <a:r>
              <a:rPr lang="de-AT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Versuch Genre Clustering </a:t>
            </a:r>
          </a:p>
          <a:p>
            <a:pPr eaLnBrk="1" hangingPunct="1"/>
            <a:r>
              <a:rPr lang="de-AT" sz="1600" dirty="0" smtClean="0">
                <a:solidFill>
                  <a:schemeClr val="bg2">
                    <a:lumMod val="75000"/>
                  </a:schemeClr>
                </a:solidFill>
              </a:rPr>
              <a:t>14 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Genres 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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kMeans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 Clustering mit 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14 Cluster?!</a:t>
            </a:r>
            <a:endParaRPr lang="de-AT" dirty="0" smtClean="0">
              <a:solidFill>
                <a:schemeClr val="bg2">
                  <a:lumMod val="75000"/>
                </a:schemeClr>
              </a:solidFill>
              <a:sym typeface="Wingdings" pitchFamily="2" charset="2"/>
            </a:endParaRPr>
          </a:p>
          <a:p>
            <a:pPr lvl="1" eaLnBrk="1" hangingPunct="1"/>
            <a:endParaRPr lang="de-AT" sz="1600" dirty="0">
              <a:solidFill>
                <a:schemeClr val="bg2">
                  <a:lumMod val="75000"/>
                </a:schemeClr>
              </a:solidFill>
              <a:sym typeface="Wingdings" pitchFamily="2" charset="2"/>
            </a:endParaRPr>
          </a:p>
          <a:p>
            <a:pPr eaLnBrk="1" hangingPunct="1">
              <a:buNone/>
            </a:pPr>
            <a:endParaRPr lang="de-AT" b="1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6929486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>
                <a:solidFill>
                  <a:srgbClr val="9F9F9F"/>
                </a:solidFill>
                <a:latin typeface="Eurostile ExtendedTwo" pitchFamily="34" charset="0"/>
              </a:rPr>
              <a:t>Ergebnisse</a:t>
            </a:r>
            <a:r>
              <a:rPr lang="en-US" sz="2400" dirty="0">
                <a:solidFill>
                  <a:srgbClr val="9F9F9F"/>
                </a:solidFill>
                <a:latin typeface="Eurostile ExtendedTwo" pitchFamily="34" charset="0"/>
              </a:rPr>
              <a:t> – </a:t>
            </a:r>
            <a:r>
              <a:rPr lang="en-US" sz="2400" dirty="0" smtClean="0">
                <a:solidFill>
                  <a:srgbClr val="9F9F9F"/>
                </a:solidFill>
                <a:latin typeface="Eurostile ExtendedTwo" pitchFamily="34" charset="0"/>
              </a:rPr>
              <a:t>Work </a:t>
            </a:r>
            <a:r>
              <a:rPr lang="en-US" sz="2400" dirty="0">
                <a:solidFill>
                  <a:srgbClr val="9F9F9F"/>
                </a:solidFill>
                <a:latin typeface="Eurostile ExtendedTwo" pitchFamily="34" charset="0"/>
              </a:rPr>
              <a:t>in progress</a:t>
            </a: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2357422" y="2786058"/>
            <a:ext cx="2643206" cy="20497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Reggae 2x</a:t>
            </a: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country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electronica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raphiphop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3x</a:t>
            </a: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heavymetalhardrock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punk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3x</a:t>
            </a: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Classical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rnbsoul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jazz</a:t>
            </a:r>
          </a:p>
        </p:txBody>
      </p:sp>
      <p:sp>
        <p:nvSpPr>
          <p:cNvPr id="5" name="Rechteck 4"/>
          <p:cNvSpPr/>
          <p:nvPr/>
        </p:nvSpPr>
        <p:spPr>
          <a:xfrm>
            <a:off x="357158" y="2786058"/>
            <a:ext cx="2000264" cy="315778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country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A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Folk </a:t>
            </a:r>
          </a:p>
          <a:p>
            <a:r>
              <a:rPr lang="de-AT" sz="1200" b="1" dirty="0" smtClean="0">
                <a:latin typeface="Courier New" pitchFamily="49" charset="0"/>
                <a:cs typeface="Courier New" pitchFamily="49" charset="0"/>
              </a:rPr>
              <a:t>Jazz</a:t>
            </a:r>
          </a:p>
          <a:p>
            <a:r>
              <a:rPr lang="de-A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Blues </a:t>
            </a: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rnbsoul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hHeavymetalhardrock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A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Alt.rockindie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punk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Raphiphop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AT" sz="1200" b="1" dirty="0" err="1" smtClean="0">
                <a:latin typeface="Courier New" pitchFamily="49" charset="0"/>
                <a:cs typeface="Courier New" pitchFamily="49" charset="0"/>
              </a:rPr>
              <a:t>electronica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reggae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RocknRoll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AT" sz="1200" b="1" dirty="0" err="1" smtClean="0">
                <a:latin typeface="Courier New" pitchFamily="49" charset="0"/>
                <a:cs typeface="Courier New" pitchFamily="49" charset="0"/>
              </a:rPr>
              <a:t>pop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classical</a:t>
            </a:r>
            <a:endParaRPr lang="de-DE" sz="12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482" name="Picture 2" descr="C:\Documents and Settings\Jakob\Desktop\clus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2428868"/>
            <a:ext cx="4286935" cy="3214710"/>
          </a:xfrm>
          <a:prstGeom prst="rect">
            <a:avLst/>
          </a:prstGeom>
          <a:noFill/>
        </p:spPr>
      </p:pic>
      <p:pic>
        <p:nvPicPr>
          <p:cNvPr id="7" name="Picture 2" descr="C:\Documents and Settings\Jakob\Desktop\cluster.png"/>
          <p:cNvPicPr>
            <a:picLocks noChangeAspect="1" noChangeArrowheads="1"/>
          </p:cNvPicPr>
          <p:nvPr/>
        </p:nvPicPr>
        <p:blipFill>
          <a:blip r:embed="rId2"/>
          <a:srcRect l="-1666" t="24444" r="31677" b="17778"/>
          <a:stretch>
            <a:fillRect/>
          </a:stretch>
        </p:blipFill>
        <p:spPr bwMode="auto">
          <a:xfrm>
            <a:off x="3714744" y="3929066"/>
            <a:ext cx="4572032" cy="28303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body" sz="quarter" idx="12"/>
          </p:nvPr>
        </p:nvSpPr>
        <p:spPr>
          <a:noFill/>
        </p:spPr>
        <p:txBody>
          <a:bodyPr anchor="t" anchorCtr="0"/>
          <a:lstStyle/>
          <a:p>
            <a:pPr eaLnBrk="1" hangingPunct="1">
              <a:buFontTx/>
              <a:buNone/>
            </a:pPr>
            <a:r>
              <a:rPr lang="de-DE" sz="1600" b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Aufgabenstellung </a:t>
            </a:r>
          </a:p>
          <a:p>
            <a:pPr eaLnBrk="1" hangingPunct="1">
              <a:buFont typeface="Wingdings" pitchFamily="2" charset="2"/>
              <a:buChar char="§"/>
            </a:pPr>
            <a:endParaRPr lang="de-AT" sz="1600" b="1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de-AT" sz="160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Content-basierte Feature Extraktion aus </a:t>
            </a:r>
            <a:r>
              <a:rPr lang="de-DE" sz="160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Google, Musikportal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de-AT" sz="160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Music Community LastFM </a:t>
            </a:r>
          </a:p>
          <a:p>
            <a:pPr eaLnBrk="1" hangingPunct="1">
              <a:buFont typeface="Wingdings" pitchFamily="2" charset="2"/>
              <a:buChar char="§"/>
            </a:pPr>
            <a:endParaRPr lang="de-AT" sz="160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3238500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Einleitung</a:t>
            </a: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  <p:sp>
        <p:nvSpPr>
          <p:cNvPr id="3078" name="Text Box 14"/>
          <p:cNvSpPr txBox="1">
            <a:spLocks noChangeArrowheads="1"/>
          </p:cNvSpPr>
          <p:nvPr/>
        </p:nvSpPr>
        <p:spPr bwMode="auto">
          <a:xfrm>
            <a:off x="4714876" y="6000768"/>
            <a:ext cx="39608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de-DE" sz="1200" u="sng" dirty="0">
                <a:solidFill>
                  <a:schemeClr val="tx1"/>
                </a:solidFill>
              </a:rPr>
              <a:t>http://www.last.fm/</a:t>
            </a:r>
            <a:r>
              <a:rPr lang="de-DE" sz="1200" dirty="0">
                <a:solidFill>
                  <a:schemeClr val="tx1"/>
                </a:solidFill>
              </a:rPr>
              <a:t>    </a:t>
            </a:r>
            <a:r>
              <a:rPr lang="de-DE" sz="1200" u="sng" dirty="0">
                <a:solidFill>
                  <a:schemeClr val="tx1"/>
                </a:solidFill>
              </a:rPr>
              <a:t>http://ws.audioscrobbler.com</a:t>
            </a:r>
            <a:endParaRPr lang="de-AT" sz="1200" u="sng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Abgerundetes Rechteck 82"/>
          <p:cNvSpPr/>
          <p:nvPr/>
        </p:nvSpPr>
        <p:spPr>
          <a:xfrm>
            <a:off x="2714612" y="4643446"/>
            <a:ext cx="3857652" cy="785818"/>
          </a:xfrm>
          <a:prstGeom prst="roundRect">
            <a:avLst>
              <a:gd name="adj" fmla="val 10000"/>
            </a:avLst>
          </a:prstGeom>
          <a:solidFill>
            <a:schemeClr val="accent3">
              <a:lumMod val="95000"/>
            </a:schemeClr>
          </a:solidFill>
          <a:ln w="1905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Textfeld 83"/>
          <p:cNvSpPr txBox="1"/>
          <p:nvPr/>
        </p:nvSpPr>
        <p:spPr>
          <a:xfrm>
            <a:off x="4857752" y="5143512"/>
            <a:ext cx="164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b="1" dirty="0" err="1" smtClean="0">
                <a:latin typeface="Arial" pitchFamily="34" charset="0"/>
                <a:cs typeface="Arial" pitchFamily="34" charset="0"/>
              </a:rPr>
              <a:t>AbstractArtistSimilarity</a:t>
            </a:r>
            <a:endParaRPr lang="de-DE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Abgerundetes Rechteck 79"/>
          <p:cNvSpPr/>
          <p:nvPr/>
        </p:nvSpPr>
        <p:spPr>
          <a:xfrm>
            <a:off x="2714612" y="3429000"/>
            <a:ext cx="3857652" cy="1143008"/>
          </a:xfrm>
          <a:prstGeom prst="roundRect">
            <a:avLst>
              <a:gd name="adj" fmla="val 10000"/>
            </a:avLst>
          </a:prstGeom>
          <a:solidFill>
            <a:schemeClr val="accent3">
              <a:lumMod val="95000"/>
            </a:schemeClr>
          </a:solidFill>
          <a:ln w="1905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Abgerundetes Rechteck 33"/>
          <p:cNvSpPr/>
          <p:nvPr/>
        </p:nvSpPr>
        <p:spPr>
          <a:xfrm>
            <a:off x="1500166" y="5572140"/>
            <a:ext cx="5072098" cy="714380"/>
          </a:xfrm>
          <a:prstGeom prst="roundRect">
            <a:avLst>
              <a:gd name="adj" fmla="val 10000"/>
            </a:avLst>
          </a:prstGeom>
          <a:solidFill>
            <a:schemeClr val="accent3">
              <a:lumMod val="95000"/>
            </a:schemeClr>
          </a:solidFill>
          <a:ln w="1905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857224" y="1500174"/>
            <a:ext cx="5715040" cy="714380"/>
          </a:xfrm>
          <a:prstGeom prst="roundRect">
            <a:avLst>
              <a:gd name="adj" fmla="val 10000"/>
            </a:avLst>
          </a:prstGeom>
          <a:solidFill>
            <a:schemeClr val="accent3">
              <a:lumMod val="95000"/>
            </a:schemeClr>
          </a:solidFill>
          <a:ln w="1905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6429420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Systemarchitektur</a:t>
            </a: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1214414" y="2500306"/>
            <a:ext cx="928694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MirArist</a:t>
            </a:r>
            <a:endParaRPr lang="de-DE" sz="10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" name="Gruppieren 16"/>
          <p:cNvGrpSpPr/>
          <p:nvPr/>
        </p:nvGrpSpPr>
        <p:grpSpPr>
          <a:xfrm>
            <a:off x="3143240" y="1652574"/>
            <a:ext cx="1000132" cy="442692"/>
            <a:chOff x="3034" y="425305"/>
            <a:chExt cx="907032" cy="544219"/>
          </a:xfrm>
          <a:scene3d>
            <a:camera prst="orthographicFront"/>
            <a:lightRig rig="flat" dir="t"/>
          </a:scene3d>
        </p:grpSpPr>
        <p:sp>
          <p:nvSpPr>
            <p:cNvPr id="18" name="Abgerundetes Rechteck 17"/>
            <p:cNvSpPr/>
            <p:nvPr/>
          </p:nvSpPr>
          <p:spPr>
            <a:xfrm>
              <a:off x="3034" y="425305"/>
              <a:ext cx="907032" cy="544219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Abgerundetes Rechteck 4"/>
            <p:cNvSpPr/>
            <p:nvPr/>
          </p:nvSpPr>
          <p:spPr>
            <a:xfrm>
              <a:off x="3034" y="451606"/>
              <a:ext cx="875152" cy="5123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AT" sz="1000" kern="1200" dirty="0" err="1" smtClean="0">
                  <a:solidFill>
                    <a:schemeClr val="bg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LastFM</a:t>
              </a:r>
              <a:r>
                <a:rPr lang="de-AT" sz="1000" dirty="0">
                  <a:solidFill>
                    <a:schemeClr val="bg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de-AT" sz="1000" dirty="0" smtClean="0">
                  <a:solidFill>
                    <a:schemeClr val="bg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API</a:t>
              </a:r>
              <a:endParaRPr lang="de-DE" sz="1000" kern="1200" dirty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1142976" y="1643050"/>
            <a:ext cx="1285884" cy="442692"/>
            <a:chOff x="3034" y="425305"/>
            <a:chExt cx="907032" cy="544219"/>
          </a:xfrm>
          <a:scene3d>
            <a:camera prst="orthographicFront"/>
            <a:lightRig rig="flat" dir="t"/>
          </a:scene3d>
        </p:grpSpPr>
        <p:sp>
          <p:nvSpPr>
            <p:cNvPr id="28" name="Abgerundetes Rechteck 27"/>
            <p:cNvSpPr/>
            <p:nvPr/>
          </p:nvSpPr>
          <p:spPr>
            <a:xfrm>
              <a:off x="3034" y="425305"/>
              <a:ext cx="907032" cy="544219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Abgerundetes Rechteck 4"/>
            <p:cNvSpPr/>
            <p:nvPr/>
          </p:nvSpPr>
          <p:spPr>
            <a:xfrm>
              <a:off x="3034" y="451606"/>
              <a:ext cx="875152" cy="5123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AT" sz="1000" kern="1200" dirty="0" smtClean="0">
                  <a:solidFill>
                    <a:schemeClr val="bg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Artist &lt;&gt; Genre </a:t>
              </a:r>
              <a:br>
                <a:rPr lang="de-AT" sz="1000" kern="1200" dirty="0" smtClean="0">
                  <a:solidFill>
                    <a:schemeClr val="bg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</a:br>
              <a:r>
                <a:rPr lang="de-AT" sz="1000" kern="1200" dirty="0" smtClean="0">
                  <a:solidFill>
                    <a:schemeClr val="bg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Mapping</a:t>
              </a:r>
              <a:endParaRPr lang="de-DE" sz="1000" kern="1200" dirty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5000628" y="1643050"/>
            <a:ext cx="1285884" cy="442692"/>
            <a:chOff x="3034" y="425305"/>
            <a:chExt cx="907032" cy="544219"/>
          </a:xfrm>
          <a:scene3d>
            <a:camera prst="orthographicFront"/>
            <a:lightRig rig="flat" dir="t"/>
          </a:scene3d>
        </p:grpSpPr>
        <p:sp>
          <p:nvSpPr>
            <p:cNvPr id="31" name="Abgerundetes Rechteck 30"/>
            <p:cNvSpPr/>
            <p:nvPr/>
          </p:nvSpPr>
          <p:spPr>
            <a:xfrm>
              <a:off x="3034" y="425305"/>
              <a:ext cx="907032" cy="544219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Abgerundetes Rechteck 4"/>
            <p:cNvSpPr/>
            <p:nvPr/>
          </p:nvSpPr>
          <p:spPr>
            <a:xfrm>
              <a:off x="3034" y="451606"/>
              <a:ext cx="875152" cy="5123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AT" sz="1000" kern="1200" dirty="0" err="1" smtClean="0">
                  <a:solidFill>
                    <a:schemeClr val="bg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SearchEngine</a:t>
              </a:r>
              <a:r>
                <a:rPr lang="de-AT" sz="1000" kern="1200" dirty="0" smtClean="0">
                  <a:solidFill>
                    <a:schemeClr val="bg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HTTP Request </a:t>
              </a:r>
              <a:endParaRPr lang="de-DE" sz="1000" kern="1200" dirty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3" name="Textfeld 32"/>
          <p:cNvSpPr txBox="1"/>
          <p:nvPr/>
        </p:nvSpPr>
        <p:spPr>
          <a:xfrm>
            <a:off x="6643702" y="1714488"/>
            <a:ext cx="128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 smtClean="0">
                <a:latin typeface="Arial" pitchFamily="34" charset="0"/>
                <a:cs typeface="Arial" pitchFamily="34" charset="0"/>
              </a:rPr>
              <a:t>Data Source</a:t>
            </a:r>
            <a:endParaRPr lang="de-DE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Pfeil nach unten 34"/>
          <p:cNvSpPr/>
          <p:nvPr/>
        </p:nvSpPr>
        <p:spPr bwMode="auto">
          <a:xfrm>
            <a:off x="1643042" y="2124066"/>
            <a:ext cx="228602" cy="2857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rgbClr val="656565"/>
              </a:solidFill>
              <a:effectLst/>
              <a:latin typeface="Helvetica" pitchFamily="34" charset="0"/>
            </a:endParaRPr>
          </a:p>
        </p:txBody>
      </p:sp>
      <p:sp>
        <p:nvSpPr>
          <p:cNvPr id="39" name="Abgerundetes Rechteck 38"/>
          <p:cNvSpPr/>
          <p:nvPr/>
        </p:nvSpPr>
        <p:spPr>
          <a:xfrm>
            <a:off x="1357290" y="2928934"/>
            <a:ext cx="928694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MirGenre</a:t>
            </a:r>
            <a:endParaRPr lang="de-DE" sz="10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Abgerundetes Rechteck 39"/>
          <p:cNvSpPr/>
          <p:nvPr/>
        </p:nvSpPr>
        <p:spPr>
          <a:xfrm>
            <a:off x="3143240" y="3500438"/>
            <a:ext cx="1214446" cy="428628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LFM </a:t>
            </a:r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TagCloud</a:t>
            </a:r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[LFM </a:t>
            </a:r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Weight</a:t>
            </a:r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]</a:t>
            </a:r>
            <a:endParaRPr lang="de-DE" sz="10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Abgerundetes Rechteck 40"/>
          <p:cNvSpPr/>
          <p:nvPr/>
        </p:nvSpPr>
        <p:spPr>
          <a:xfrm>
            <a:off x="5214942" y="3500438"/>
            <a:ext cx="1214446" cy="428628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LFM </a:t>
            </a:r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TagCloud</a:t>
            </a:r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[Google </a:t>
            </a:r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Weight</a:t>
            </a:r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]</a:t>
            </a:r>
            <a:endParaRPr lang="de-DE" sz="10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3" name="Gekrümmte Verbindung 42"/>
          <p:cNvCxnSpPr>
            <a:stCxn id="13" idx="1"/>
            <a:endCxn id="39" idx="1"/>
          </p:cNvCxnSpPr>
          <p:nvPr/>
        </p:nvCxnSpPr>
        <p:spPr bwMode="auto">
          <a:xfrm rot="10800000" flipH="1" flipV="1">
            <a:off x="1214414" y="2678901"/>
            <a:ext cx="142876" cy="428628"/>
          </a:xfrm>
          <a:prstGeom prst="bentConnector3">
            <a:avLst>
              <a:gd name="adj1" fmla="val -159999"/>
            </a:avLst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 bwMode="auto">
          <a:xfrm>
            <a:off x="1785918" y="3500438"/>
            <a:ext cx="785818" cy="573091"/>
          </a:xfrm>
          <a:prstGeom prst="bentConnector3">
            <a:avLst>
              <a:gd name="adj1" fmla="val 303"/>
            </a:avLst>
          </a:prstGeom>
          <a:ln w="28575"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 bwMode="auto">
          <a:xfrm>
            <a:off x="4429124" y="3714752"/>
            <a:ext cx="642942" cy="1588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9" name="Textfeld 58"/>
          <p:cNvSpPr txBox="1"/>
          <p:nvPr/>
        </p:nvSpPr>
        <p:spPr>
          <a:xfrm>
            <a:off x="6643702" y="3937819"/>
            <a:ext cx="1857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 smtClean="0">
                <a:latin typeface="Arial" pitchFamily="34" charset="0"/>
                <a:cs typeface="Arial" pitchFamily="34" charset="0"/>
              </a:rPr>
              <a:t>Feature </a:t>
            </a:r>
            <a:r>
              <a:rPr lang="de-AT" sz="1200" b="1" dirty="0" err="1" smtClean="0">
                <a:latin typeface="Arial" pitchFamily="34" charset="0"/>
                <a:cs typeface="Arial" pitchFamily="34" charset="0"/>
              </a:rPr>
              <a:t>extraction</a:t>
            </a:r>
            <a:endParaRPr lang="de-DE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Abgerundetes Rechteck 59"/>
          <p:cNvSpPr/>
          <p:nvPr/>
        </p:nvSpPr>
        <p:spPr>
          <a:xfrm>
            <a:off x="2857488" y="4000504"/>
            <a:ext cx="1214446" cy="357190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Epoche</a:t>
            </a:r>
            <a:endParaRPr lang="de-DE" sz="10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Pfeil nach unten 60"/>
          <p:cNvSpPr/>
          <p:nvPr/>
        </p:nvSpPr>
        <p:spPr bwMode="auto">
          <a:xfrm>
            <a:off x="3557580" y="2124066"/>
            <a:ext cx="228602" cy="2857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rgbClr val="656565"/>
              </a:solidFill>
              <a:effectLst/>
              <a:latin typeface="Helvetica" pitchFamily="34" charset="0"/>
            </a:endParaRPr>
          </a:p>
        </p:txBody>
      </p:sp>
      <p:sp>
        <p:nvSpPr>
          <p:cNvPr id="62" name="Pfeil nach unten 61"/>
          <p:cNvSpPr/>
          <p:nvPr/>
        </p:nvSpPr>
        <p:spPr bwMode="auto">
          <a:xfrm>
            <a:off x="5572132" y="2124066"/>
            <a:ext cx="228602" cy="2857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rgbClr val="656565"/>
              </a:solidFill>
              <a:effectLst/>
              <a:latin typeface="Helvetica" pitchFamily="34" charset="0"/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6643702" y="2786058"/>
            <a:ext cx="1928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 smtClean="0">
                <a:latin typeface="Arial" pitchFamily="34" charset="0"/>
                <a:cs typeface="Arial" pitchFamily="34" charset="0"/>
              </a:rPr>
              <a:t>Data </a:t>
            </a:r>
            <a:r>
              <a:rPr lang="de-AT" sz="1200" b="1" dirty="0" err="1" smtClean="0">
                <a:latin typeface="Arial" pitchFamily="34" charset="0"/>
                <a:cs typeface="Arial" pitchFamily="34" charset="0"/>
              </a:rPr>
              <a:t>extraction</a:t>
            </a:r>
            <a:endParaRPr lang="de-DE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Abgerundetes Rechteck 4"/>
          <p:cNvSpPr/>
          <p:nvPr/>
        </p:nvSpPr>
        <p:spPr>
          <a:xfrm>
            <a:off x="3071802" y="2521701"/>
            <a:ext cx="1507781" cy="416760"/>
          </a:xfrm>
          <a:prstGeom prst="rect">
            <a:avLst/>
          </a:prstGeom>
          <a:scene3d>
            <a:camera prst="orthographicFront"/>
            <a:lightRig rig="fla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1000" kern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Abgerundetes Rechteck 67"/>
          <p:cNvSpPr/>
          <p:nvPr/>
        </p:nvSpPr>
        <p:spPr>
          <a:xfrm>
            <a:off x="3286116" y="2428868"/>
            <a:ext cx="857256" cy="928694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 anchorCtr="0"/>
          <a:lstStyle/>
          <a:p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Artists</a:t>
            </a:r>
            <a:endParaRPr lang="de-AT" sz="10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TopTags</a:t>
            </a:r>
            <a:endParaRPr lang="de-AT" sz="10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-Albums</a:t>
            </a:r>
          </a:p>
          <a:p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-Events</a:t>
            </a:r>
          </a:p>
        </p:txBody>
      </p:sp>
      <p:sp>
        <p:nvSpPr>
          <p:cNvPr id="69" name="Abgerundetes Rechteck 68"/>
          <p:cNvSpPr/>
          <p:nvPr/>
        </p:nvSpPr>
        <p:spPr>
          <a:xfrm>
            <a:off x="5214942" y="2428868"/>
            <a:ext cx="1000132" cy="928694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 anchorCtr="0"/>
          <a:lstStyle/>
          <a:p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 Text-</a:t>
            </a:r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based</a:t>
            </a:r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search</a:t>
            </a:r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results</a:t>
            </a:r>
            <a:endParaRPr lang="de-AT" sz="10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 TF/IDF</a:t>
            </a:r>
          </a:p>
        </p:txBody>
      </p:sp>
      <p:sp>
        <p:nvSpPr>
          <p:cNvPr id="78" name="Textfeld 77"/>
          <p:cNvSpPr txBox="1"/>
          <p:nvPr/>
        </p:nvSpPr>
        <p:spPr>
          <a:xfrm>
            <a:off x="6715140" y="4824723"/>
            <a:ext cx="185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 smtClean="0">
                <a:latin typeface="Arial" pitchFamily="34" charset="0"/>
                <a:cs typeface="Arial" pitchFamily="34" charset="0"/>
              </a:rPr>
              <a:t>Artist </a:t>
            </a:r>
            <a:r>
              <a:rPr lang="de-AT" sz="1200" b="1" dirty="0" err="1" smtClean="0">
                <a:latin typeface="Arial" pitchFamily="34" charset="0"/>
                <a:cs typeface="Arial" pitchFamily="34" charset="0"/>
              </a:rPr>
              <a:t>similarity</a:t>
            </a:r>
            <a:r>
              <a:rPr lang="de-AT" sz="1200" b="1" dirty="0" smtClean="0">
                <a:latin typeface="Arial" pitchFamily="34" charset="0"/>
                <a:cs typeface="Arial" pitchFamily="34" charset="0"/>
              </a:rPr>
              <a:t> </a:t>
            </a:r>
            <a:br>
              <a:rPr lang="de-AT" sz="1200" b="1" dirty="0" smtClean="0">
                <a:latin typeface="Arial" pitchFamily="34" charset="0"/>
                <a:cs typeface="Arial" pitchFamily="34" charset="0"/>
              </a:rPr>
            </a:br>
            <a:endParaRPr lang="de-DE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4714876" y="4786322"/>
            <a:ext cx="1428760" cy="357190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CosSimTagCloudDist</a:t>
            </a:r>
            <a:endParaRPr lang="de-DE" sz="10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Abgerundetes Rechteck 81"/>
          <p:cNvSpPr/>
          <p:nvPr/>
        </p:nvSpPr>
        <p:spPr>
          <a:xfrm>
            <a:off x="2928926" y="4786322"/>
            <a:ext cx="1357322" cy="357190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EuclideanEpochDist</a:t>
            </a:r>
            <a:endParaRPr lang="de-DE" sz="10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9" name="Gerade Verbindung mit Pfeil 88"/>
          <p:cNvCxnSpPr/>
          <p:nvPr/>
        </p:nvCxnSpPr>
        <p:spPr bwMode="auto">
          <a:xfrm rot="16200000" flipH="1">
            <a:off x="4250529" y="4036223"/>
            <a:ext cx="928694" cy="571504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2" name="Gerade Verbindung mit Pfeil 91"/>
          <p:cNvCxnSpPr/>
          <p:nvPr/>
        </p:nvCxnSpPr>
        <p:spPr bwMode="auto">
          <a:xfrm rot="5400000">
            <a:off x="4929190" y="4214818"/>
            <a:ext cx="785818" cy="357190"/>
          </a:xfrm>
          <a:prstGeom prst="bentConnector3">
            <a:avLst>
              <a:gd name="adj1" fmla="val 22121"/>
            </a:avLst>
          </a:prstGeom>
          <a:ln w="28575"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1" name="Textfeld 80"/>
          <p:cNvSpPr txBox="1"/>
          <p:nvPr/>
        </p:nvSpPr>
        <p:spPr>
          <a:xfrm>
            <a:off x="5214942" y="4214818"/>
            <a:ext cx="128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b="1" dirty="0" err="1" smtClean="0">
                <a:latin typeface="Arial" pitchFamily="34" charset="0"/>
                <a:cs typeface="Arial" pitchFamily="34" charset="0"/>
              </a:rPr>
              <a:t>AbstractFeature</a:t>
            </a:r>
            <a:endParaRPr lang="de-DE" sz="10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6" name="Gerade Verbindung mit Pfeil 105"/>
          <p:cNvCxnSpPr/>
          <p:nvPr/>
        </p:nvCxnSpPr>
        <p:spPr bwMode="auto">
          <a:xfrm rot="5400000">
            <a:off x="3321041" y="4606933"/>
            <a:ext cx="357190" cy="1588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9" name="Textfeld 108"/>
          <p:cNvSpPr txBox="1"/>
          <p:nvPr/>
        </p:nvSpPr>
        <p:spPr>
          <a:xfrm>
            <a:off x="6715140" y="5715016"/>
            <a:ext cx="1857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 err="1" smtClean="0">
                <a:latin typeface="Arial" pitchFamily="34" charset="0"/>
                <a:cs typeface="Arial" pitchFamily="34" charset="0"/>
              </a:rPr>
              <a:t>Results</a:t>
            </a:r>
            <a:endParaRPr lang="de-DE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Abgerundetes Rechteck 116"/>
          <p:cNvSpPr/>
          <p:nvPr/>
        </p:nvSpPr>
        <p:spPr>
          <a:xfrm>
            <a:off x="5072066" y="5715016"/>
            <a:ext cx="1428760" cy="428628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 anchorCtr="0"/>
          <a:lstStyle/>
          <a:p>
            <a:pPr algn="ctr"/>
            <a:r>
              <a:rPr lang="de-AT" sz="10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Genre </a:t>
            </a:r>
            <a:br>
              <a:rPr lang="de-AT" sz="10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AT" sz="1000" b="1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Classification</a:t>
            </a:r>
            <a:endParaRPr lang="de-AT" sz="10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8" name="Abgerundetes Rechteck 117"/>
          <p:cNvSpPr/>
          <p:nvPr/>
        </p:nvSpPr>
        <p:spPr>
          <a:xfrm>
            <a:off x="3428992" y="5715016"/>
            <a:ext cx="1428760" cy="428628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 anchorCtr="0"/>
          <a:lstStyle/>
          <a:p>
            <a:pPr algn="ctr"/>
            <a:r>
              <a:rPr lang="de-AT" sz="10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Cluster</a:t>
            </a:r>
            <a:br>
              <a:rPr lang="de-AT" sz="10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AT" sz="1000" b="1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Visualization</a:t>
            </a:r>
            <a:endParaRPr lang="de-AT" sz="10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9" name="Pfeil nach unten 118"/>
          <p:cNvSpPr/>
          <p:nvPr/>
        </p:nvSpPr>
        <p:spPr bwMode="auto">
          <a:xfrm>
            <a:off x="4143372" y="5357826"/>
            <a:ext cx="928694" cy="2857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rgbClr val="656565"/>
              </a:solidFill>
              <a:effectLst/>
              <a:latin typeface="Helvetica" pitchFamily="34" charset="0"/>
            </a:endParaRPr>
          </a:p>
        </p:txBody>
      </p:sp>
      <p:sp>
        <p:nvSpPr>
          <p:cNvPr id="120" name="Abgerundetes Rechteck 119"/>
          <p:cNvSpPr/>
          <p:nvPr/>
        </p:nvSpPr>
        <p:spPr>
          <a:xfrm>
            <a:off x="1643042" y="5715016"/>
            <a:ext cx="1643074" cy="428628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 anchorCtr="0"/>
          <a:lstStyle/>
          <a:p>
            <a:pPr algn="ctr"/>
            <a:r>
              <a:rPr lang="de-AT" sz="1000" b="1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LastFM</a:t>
            </a:r>
            <a:r>
              <a:rPr lang="de-AT" sz="1000" b="1" dirty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AT" sz="10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 Google </a:t>
            </a:r>
            <a:br>
              <a:rPr lang="de-AT" sz="10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AT" sz="10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 </a:t>
            </a:r>
            <a:r>
              <a:rPr lang="de-AT" sz="1000" b="1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Comparison</a:t>
            </a:r>
            <a:endParaRPr lang="de-AT" sz="10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6429420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Systemarchitektur</a:t>
            </a: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785786" y="3143248"/>
            <a:ext cx="1071570" cy="571504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b="1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MirArtist</a:t>
            </a:r>
            <a:r>
              <a:rPr lang="de-AT" sz="12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A</a:t>
            </a:r>
            <a:endParaRPr lang="de-DE" sz="1200" b="1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feld 77"/>
          <p:cNvSpPr txBox="1"/>
          <p:nvPr/>
        </p:nvSpPr>
        <p:spPr>
          <a:xfrm>
            <a:off x="2571736" y="2285992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b="1" dirty="0" smtClean="0">
                <a:latin typeface="Arial" pitchFamily="34" charset="0"/>
                <a:cs typeface="Arial" pitchFamily="34" charset="0"/>
              </a:rPr>
              <a:t>Skalar</a:t>
            </a:r>
            <a:endParaRPr lang="de-DE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6929454" y="5429264"/>
            <a:ext cx="1857388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 smtClean="0">
                <a:latin typeface="Arial" pitchFamily="34" charset="0"/>
                <a:cs typeface="Arial" pitchFamily="34" charset="0"/>
              </a:rPr>
              <a:t>Interpretation </a:t>
            </a:r>
          </a:p>
          <a:p>
            <a:r>
              <a:rPr lang="de-AT" sz="1200" b="1" dirty="0" err="1" smtClean="0">
                <a:latin typeface="Arial" pitchFamily="34" charset="0"/>
                <a:cs typeface="Arial" pitchFamily="34" charset="0"/>
              </a:rPr>
              <a:t>Visualization</a:t>
            </a:r>
            <a:endParaRPr lang="de-AT" sz="1200" b="1" dirty="0" smtClean="0">
              <a:latin typeface="Arial" pitchFamily="34" charset="0"/>
              <a:cs typeface="Arial" pitchFamily="34" charset="0"/>
            </a:endParaRPr>
          </a:p>
          <a:p>
            <a:r>
              <a:rPr lang="de-AT" sz="1200" b="1" dirty="0" err="1" smtClean="0">
                <a:latin typeface="Arial" pitchFamily="34" charset="0"/>
                <a:cs typeface="Arial" pitchFamily="34" charset="0"/>
              </a:rPr>
              <a:t>Classification</a:t>
            </a:r>
            <a:endParaRPr lang="de-DE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Abgerundetes Rechteck 48"/>
          <p:cNvSpPr/>
          <p:nvPr/>
        </p:nvSpPr>
        <p:spPr>
          <a:xfrm>
            <a:off x="2500298" y="3071810"/>
            <a:ext cx="928694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4" name="Gerade Verbindung mit Pfeil 53"/>
          <p:cNvCxnSpPr/>
          <p:nvPr/>
        </p:nvCxnSpPr>
        <p:spPr bwMode="auto">
          <a:xfrm>
            <a:off x="3929058" y="3357562"/>
            <a:ext cx="642942" cy="1588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 bwMode="auto">
          <a:xfrm>
            <a:off x="3929058" y="3571876"/>
            <a:ext cx="642942" cy="1588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7" name="Abgerundetes Rechteck 56"/>
          <p:cNvSpPr/>
          <p:nvPr/>
        </p:nvSpPr>
        <p:spPr>
          <a:xfrm>
            <a:off x="2652698" y="3224210"/>
            <a:ext cx="928694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Abgerundetes Rechteck 63"/>
          <p:cNvSpPr/>
          <p:nvPr/>
        </p:nvSpPr>
        <p:spPr>
          <a:xfrm>
            <a:off x="2805098" y="3376610"/>
            <a:ext cx="928694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5" name="Gerade Verbindung mit Pfeil 64"/>
          <p:cNvCxnSpPr/>
          <p:nvPr/>
        </p:nvCxnSpPr>
        <p:spPr bwMode="auto">
          <a:xfrm>
            <a:off x="3929058" y="3143248"/>
            <a:ext cx="642942" cy="1588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6" name="Textfeld 65"/>
          <p:cNvSpPr txBox="1"/>
          <p:nvPr/>
        </p:nvSpPr>
        <p:spPr>
          <a:xfrm>
            <a:off x="2571736" y="2500306"/>
            <a:ext cx="1071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b="1" dirty="0" smtClean="0">
                <a:latin typeface="Arial" pitchFamily="34" charset="0"/>
                <a:cs typeface="Arial" pitchFamily="34" charset="0"/>
              </a:rPr>
              <a:t>Term </a:t>
            </a:r>
            <a:r>
              <a:rPr lang="de-AT" sz="1000" b="1" dirty="0" err="1" smtClean="0">
                <a:latin typeface="Arial" pitchFamily="34" charset="0"/>
                <a:cs typeface="Arial" pitchFamily="34" charset="0"/>
              </a:rPr>
              <a:t>Weight</a:t>
            </a:r>
            <a:endParaRPr lang="de-DE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2571736" y="2714620"/>
            <a:ext cx="1071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b="1" dirty="0" smtClean="0">
                <a:latin typeface="Arial" pitchFamily="34" charset="0"/>
                <a:cs typeface="Arial" pitchFamily="34" charset="0"/>
              </a:rPr>
              <a:t>…</a:t>
            </a:r>
            <a:endParaRPr lang="de-DE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Abgerundetes Rechteck 73"/>
          <p:cNvSpPr/>
          <p:nvPr/>
        </p:nvSpPr>
        <p:spPr>
          <a:xfrm>
            <a:off x="4786314" y="3071810"/>
            <a:ext cx="1266836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Abgerundetes Rechteck 74"/>
          <p:cNvSpPr/>
          <p:nvPr/>
        </p:nvSpPr>
        <p:spPr>
          <a:xfrm>
            <a:off x="4938714" y="3224210"/>
            <a:ext cx="1266836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Abgerundetes Rechteck 75"/>
          <p:cNvSpPr/>
          <p:nvPr/>
        </p:nvSpPr>
        <p:spPr>
          <a:xfrm>
            <a:off x="5091114" y="3376610"/>
            <a:ext cx="1266836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Similarity</a:t>
            </a:r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AT" sz="12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Measure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Textfeld 76"/>
          <p:cNvSpPr txBox="1"/>
          <p:nvPr/>
        </p:nvSpPr>
        <p:spPr>
          <a:xfrm>
            <a:off x="6929454" y="2571744"/>
            <a:ext cx="13573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b="1" dirty="0" err="1" smtClean="0">
                <a:latin typeface="Arial" pitchFamily="34" charset="0"/>
                <a:cs typeface="Arial" pitchFamily="34" charset="0"/>
              </a:rPr>
              <a:t>Result</a:t>
            </a:r>
            <a:endParaRPr lang="de-DE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Abgerundetes Rechteck 84"/>
          <p:cNvSpPr/>
          <p:nvPr/>
        </p:nvSpPr>
        <p:spPr>
          <a:xfrm>
            <a:off x="6858016" y="3071810"/>
            <a:ext cx="1428760" cy="1571636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Artist-</a:t>
            </a:r>
            <a:r>
              <a:rPr lang="de-AT" sz="12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to</a:t>
            </a:r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-Artist </a:t>
            </a:r>
            <a:b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AT" sz="12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Similaritymatrix</a:t>
            </a:r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250 x250 Double[][]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Abgerundetes Rechteck 89"/>
          <p:cNvSpPr/>
          <p:nvPr/>
        </p:nvSpPr>
        <p:spPr>
          <a:xfrm>
            <a:off x="785786" y="4124332"/>
            <a:ext cx="1071570" cy="571504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b="1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MirArtist</a:t>
            </a:r>
            <a:r>
              <a:rPr lang="de-AT" sz="12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B</a:t>
            </a:r>
            <a:endParaRPr lang="de-DE" sz="1200" b="1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Abgerundetes Rechteck 90"/>
          <p:cNvSpPr/>
          <p:nvPr/>
        </p:nvSpPr>
        <p:spPr>
          <a:xfrm>
            <a:off x="2500298" y="4052894"/>
            <a:ext cx="928694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3" name="Gerade Verbindung mit Pfeil 92"/>
          <p:cNvCxnSpPr/>
          <p:nvPr/>
        </p:nvCxnSpPr>
        <p:spPr bwMode="auto">
          <a:xfrm>
            <a:off x="3929058" y="4338646"/>
            <a:ext cx="642942" cy="1588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/>
          <p:nvPr/>
        </p:nvCxnSpPr>
        <p:spPr bwMode="auto">
          <a:xfrm>
            <a:off x="3929058" y="4552960"/>
            <a:ext cx="642942" cy="1588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5" name="Abgerundetes Rechteck 94"/>
          <p:cNvSpPr/>
          <p:nvPr/>
        </p:nvSpPr>
        <p:spPr>
          <a:xfrm>
            <a:off x="2652698" y="4205294"/>
            <a:ext cx="928694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6" name="Abgerundetes Rechteck 95"/>
          <p:cNvSpPr/>
          <p:nvPr/>
        </p:nvSpPr>
        <p:spPr>
          <a:xfrm>
            <a:off x="2805098" y="4357694"/>
            <a:ext cx="928694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7" name="Gerade Verbindung mit Pfeil 96"/>
          <p:cNvCxnSpPr/>
          <p:nvPr/>
        </p:nvCxnSpPr>
        <p:spPr bwMode="auto">
          <a:xfrm>
            <a:off x="3929058" y="4124332"/>
            <a:ext cx="642942" cy="1588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8" name="Abgerundetes Rechteck 97"/>
          <p:cNvSpPr/>
          <p:nvPr/>
        </p:nvSpPr>
        <p:spPr>
          <a:xfrm>
            <a:off x="4786314" y="4052894"/>
            <a:ext cx="1266836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Abgerundetes Rechteck 98"/>
          <p:cNvSpPr/>
          <p:nvPr/>
        </p:nvSpPr>
        <p:spPr>
          <a:xfrm>
            <a:off x="4938714" y="4205294"/>
            <a:ext cx="1266836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0" name="Abgerundetes Rechteck 99"/>
          <p:cNvSpPr/>
          <p:nvPr/>
        </p:nvSpPr>
        <p:spPr>
          <a:xfrm>
            <a:off x="5091114" y="4357694"/>
            <a:ext cx="1266836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Similarity</a:t>
            </a:r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AT" sz="12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Measure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Pfeil nach unten 100"/>
          <p:cNvSpPr/>
          <p:nvPr/>
        </p:nvSpPr>
        <p:spPr bwMode="auto">
          <a:xfrm>
            <a:off x="7000892" y="4929198"/>
            <a:ext cx="642942" cy="2857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rgbClr val="656565"/>
              </a:solidFill>
              <a:effectLst/>
              <a:latin typeface="Helvetica" pitchFamily="34" charset="0"/>
            </a:endParaRPr>
          </a:p>
        </p:txBody>
      </p:sp>
      <p:sp>
        <p:nvSpPr>
          <p:cNvPr id="102" name="Textfeld 101"/>
          <p:cNvSpPr txBox="1"/>
          <p:nvPr/>
        </p:nvSpPr>
        <p:spPr>
          <a:xfrm>
            <a:off x="4786314" y="2357430"/>
            <a:ext cx="1357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b="1" dirty="0" err="1" smtClean="0">
                <a:latin typeface="Arial" pitchFamily="34" charset="0"/>
                <a:cs typeface="Arial" pitchFamily="34" charset="0"/>
              </a:rPr>
              <a:t>Cosine</a:t>
            </a:r>
            <a:r>
              <a:rPr lang="de-AT" sz="10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de-AT" sz="1000" b="1" dirty="0" smtClean="0">
                <a:latin typeface="Arial" pitchFamily="34" charset="0"/>
                <a:cs typeface="Arial" pitchFamily="34" charset="0"/>
              </a:rPr>
            </a:br>
            <a:r>
              <a:rPr lang="de-AT" sz="1000" b="1" dirty="0" err="1" smtClean="0">
                <a:latin typeface="Arial" pitchFamily="34" charset="0"/>
                <a:cs typeface="Arial" pitchFamily="34" charset="0"/>
              </a:rPr>
              <a:t>Euclidean</a:t>
            </a:r>
            <a:endParaRPr lang="de-AT" sz="1000" b="1" dirty="0" smtClean="0">
              <a:latin typeface="Arial" pitchFamily="34" charset="0"/>
              <a:cs typeface="Arial" pitchFamily="34" charset="0"/>
            </a:endParaRPr>
          </a:p>
          <a:p>
            <a:endParaRPr lang="de-DE" sz="1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body" sz="quarter" idx="12"/>
          </p:nvPr>
        </p:nvSpPr>
        <p:spPr>
          <a:noFill/>
        </p:spPr>
        <p:txBody>
          <a:bodyPr anchor="t" anchorCtr="0"/>
          <a:lstStyle/>
          <a:p>
            <a:pPr eaLnBrk="1" hangingPunct="1">
              <a:buFontTx/>
              <a:buNone/>
            </a:pPr>
            <a:r>
              <a:rPr lang="de-DE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Implementierung</a:t>
            </a:r>
            <a:endParaRPr lang="de-DE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de-DE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Umfangreiche Implementierung in</a:t>
            </a:r>
            <a:r>
              <a:rPr lang="de-DE" sz="14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Java</a:t>
            </a:r>
          </a:p>
          <a:p>
            <a:pPr lvl="1" eaLnBrk="1" hangingPunct="1"/>
            <a:r>
              <a:rPr lang="de-AT" sz="14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MIR Entitäten 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als Objekte mit abstrakten Features und </a:t>
            </a:r>
            <a:b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Similarities</a:t>
            </a:r>
            <a:endParaRPr lang="de-AT" sz="14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40 Klassen,  ~4000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LoC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unendlich viel Geduld ;-)</a:t>
            </a:r>
            <a:b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SVN - Google Code Repository</a:t>
            </a:r>
            <a:endParaRPr lang="de-AT" sz="14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r>
              <a:rPr lang="de-AT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Zahlreiche Libraries</a:t>
            </a:r>
          </a:p>
          <a:p>
            <a:pPr lvl="1" eaLnBrk="1" hangingPunct="1"/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LastFM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Java API</a:t>
            </a:r>
          </a:p>
          <a:p>
            <a:pPr lvl="1" eaLnBrk="1" hangingPunct="1"/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Matrix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Utils</a:t>
            </a:r>
            <a:endParaRPr lang="de-AT" sz="14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Text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Utils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Apache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Commons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Lang</a:t>
            </a:r>
          </a:p>
          <a:p>
            <a:pPr lvl="1" eaLnBrk="1" hangingPunct="1"/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CoMirva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Anysearch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UrlRetriever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lvl="1" eaLnBrk="1" hangingPunct="1"/>
            <a:r>
              <a:rPr lang="de-AT" sz="14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Visualisierung 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JUNG (Java Universal Network Graph)</a:t>
            </a:r>
          </a:p>
          <a:p>
            <a:pPr lvl="1" eaLnBrk="1" hangingPunct="1"/>
            <a:r>
              <a:rPr lang="de-AT" sz="14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Klassifikation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Machine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Learning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Toolkit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Weka</a:t>
            </a:r>
            <a:endParaRPr lang="de-AT" sz="14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DE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AT" sz="16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3238500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Systemarchitektur</a:t>
            </a: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  <p:pic>
        <p:nvPicPr>
          <p:cNvPr id="19458" name="Picture 2" descr="C:\Documents and Settings\Jakob\Desktop\implementierun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5140" y="2428868"/>
            <a:ext cx="2057624" cy="37862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body" sz="quarter" idx="12"/>
          </p:nvPr>
        </p:nvSpPr>
        <p:spPr>
          <a:xfrm>
            <a:off x="571472" y="1795451"/>
            <a:ext cx="8072494" cy="4357706"/>
          </a:xfrm>
          <a:noFill/>
        </p:spPr>
        <p:txBody>
          <a:bodyPr anchor="t" anchorCtr="0"/>
          <a:lstStyle/>
          <a:p>
            <a:pPr eaLnBrk="1" hangingPunct="1">
              <a:buFontTx/>
              <a:buNone/>
            </a:pPr>
            <a:r>
              <a:rPr lang="de-DE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Datenquellen</a:t>
            </a: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de-AT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Artist zu Genre Mapping</a:t>
            </a: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Ausgangsmaterial für Feature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Extraction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lvl="1" eaLnBrk="1" hangingPunct="1"/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&lt; 250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Artists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11 Genres </a:t>
            </a: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Genre-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Labeling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-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Groundtruth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für Klassifizierung</a:t>
            </a:r>
            <a:endParaRPr lang="de-AT" sz="16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de-AT" sz="1600" b="1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LastFM</a:t>
            </a:r>
            <a:r>
              <a:rPr lang="de-AT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 eaLnBrk="1" hangingPunct="1"/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Benutzeraccount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zum Generieren eines API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Keys</a:t>
            </a:r>
            <a:endParaRPr lang="de-AT" sz="14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Informationskategorien </a:t>
            </a:r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Artist 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,Top Tags, Top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Artists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in Tags, Top Albums in Tags,</a:t>
            </a: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Features: Artist Tag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Cloud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Wirkzeit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Ähnlichkeitsmaß: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Similar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Artist Ranking</a:t>
            </a:r>
            <a:endParaRPr lang="de-AT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>
              <a:buNone/>
            </a:pPr>
            <a:endParaRPr lang="de-AT" sz="16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de-AT" sz="1600" b="1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Search</a:t>
            </a:r>
            <a:r>
              <a:rPr lang="de-AT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Engine </a:t>
            </a:r>
            <a:r>
              <a:rPr lang="de-AT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Google </a:t>
            </a:r>
            <a:endParaRPr lang="de-AT" sz="14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Informationskategorien: Term-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based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filtering</a:t>
            </a:r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and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weighting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de-AT" dirty="0">
              <a:solidFill>
                <a:schemeClr val="bg2">
                  <a:lumMod val="75000"/>
                </a:schemeClr>
              </a:solidFill>
            </a:endParaRP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Feature: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LastFM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Artist Tag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Cloud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Neu gewichtet</a:t>
            </a: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Ähnlichkeitsmaß TF basierend auf</a:t>
            </a:r>
            <a:endParaRPr lang="de-AT" sz="14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DE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AT" sz="16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6929486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Informationsgewinnung</a:t>
            </a: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body" sz="quarter" idx="12"/>
          </p:nvPr>
        </p:nvSpPr>
        <p:spPr>
          <a:xfrm>
            <a:off x="571472" y="1795451"/>
            <a:ext cx="8072494" cy="4357706"/>
          </a:xfrm>
          <a:noFill/>
        </p:spPr>
        <p:txBody>
          <a:bodyPr anchor="t" anchorCtr="0"/>
          <a:lstStyle/>
          <a:p>
            <a:pPr eaLnBrk="1" hangingPunct="1">
              <a:buNone/>
            </a:pPr>
            <a:r>
              <a:rPr lang="de-AT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 Extraktion und Ähnlichkeitsmaß (I) – Albumbasierte </a:t>
            </a:r>
            <a:r>
              <a:rPr lang="de-AT" sz="1600" b="1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Wirkzeit</a:t>
            </a:r>
            <a:endParaRPr lang="de-AT" sz="14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>
              <a:buNone/>
            </a:pPr>
            <a:endParaRPr lang="de-AT" sz="1400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>
              <a:buFontTx/>
              <a:buNone/>
            </a:pP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DORIS</a:t>
            </a: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DE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AT" sz="16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6929486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Informationsgewinnung</a:t>
            </a: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body" sz="quarter" idx="12"/>
          </p:nvPr>
        </p:nvSpPr>
        <p:spPr>
          <a:xfrm>
            <a:off x="571472" y="1795451"/>
            <a:ext cx="8072494" cy="4357706"/>
          </a:xfrm>
          <a:noFill/>
        </p:spPr>
        <p:txBody>
          <a:bodyPr anchor="t" anchorCtr="0"/>
          <a:lstStyle/>
          <a:p>
            <a:pPr eaLnBrk="1" hangingPunct="1">
              <a:buNone/>
            </a:pPr>
            <a:r>
              <a:rPr lang="de-AT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 Extraktion und Ähnlichkeitsmaß (II) –</a:t>
            </a: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Tag </a:t>
            </a:r>
            <a:r>
              <a:rPr lang="de-AT" b="1" dirty="0" err="1" smtClean="0">
                <a:solidFill>
                  <a:schemeClr val="bg2">
                    <a:lumMod val="75000"/>
                  </a:schemeClr>
                </a:solidFill>
              </a:rPr>
              <a:t>Cloud</a:t>
            </a: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eaLnBrk="1" hangingPunct="1">
              <a:buNone/>
            </a:pPr>
            <a:endParaRPr lang="de-AT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>
              <a:buNone/>
            </a:pPr>
            <a:r>
              <a:rPr lang="de-AT" b="1" dirty="0" err="1" smtClean="0">
                <a:solidFill>
                  <a:schemeClr val="bg2">
                    <a:lumMod val="75000"/>
                  </a:schemeClr>
                </a:solidFill>
              </a:rPr>
              <a:t>LastFM</a:t>
            </a: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 gewichtet </a:t>
            </a: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Extraktion der Top 100 Tags für einen Artist</a:t>
            </a: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Tag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Filtering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Substrings der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Artists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(„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billy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Joel“ 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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billy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joel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billy-joel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Normierung der Tags [100,0]</a:t>
            </a: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Cosinus Ähnlichkeitsmatrix</a:t>
            </a:r>
            <a:endParaRPr lang="de-AT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>
              <a:buNone/>
            </a:pPr>
            <a:endParaRPr lang="de-AT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>
              <a:buNone/>
            </a:pP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Google gewichtet </a:t>
            </a: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Basierenden auf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LastFM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Top 100 Tags </a:t>
            </a:r>
            <a:endParaRPr lang="de-AT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neue 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Gewichte 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nach Term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Frequency</a:t>
            </a:r>
            <a:endParaRPr lang="de-AT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Download der ersten 50 Dokumente des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Search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Terms „Artist Name“ </a:t>
            </a:r>
          </a:p>
          <a:p>
            <a:pPr lvl="1" eaLnBrk="1" hangingPunct="1"/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Often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gefunden Pages (Offizielle Homepage,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Wikipedia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, IMDB, Mp3 Musik Seiten)</a:t>
            </a: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HTML, Script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Filtering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Cosinus Ähnlichkeitsmatrix</a:t>
            </a:r>
            <a:endParaRPr lang="de-AT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/>
            <a:endParaRPr lang="de-AT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/>
            <a:endParaRPr lang="de-AT" sz="1400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/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DE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AT" sz="16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6929486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Informationsgewinnung</a:t>
            </a: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body" sz="quarter" idx="12"/>
          </p:nvPr>
        </p:nvSpPr>
        <p:spPr>
          <a:xfrm>
            <a:off x="571472" y="1795451"/>
            <a:ext cx="8072494" cy="4357706"/>
          </a:xfrm>
          <a:noFill/>
        </p:spPr>
        <p:txBody>
          <a:bodyPr anchor="t" anchorCtr="0"/>
          <a:lstStyle/>
          <a:p>
            <a:pPr eaLnBrk="1" hangingPunct="1">
              <a:buNone/>
            </a:pP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Ähnlichkeiten –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LastFM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zu Google gewichtete Ähnlichkeiten</a:t>
            </a:r>
          </a:p>
          <a:p>
            <a:pPr eaLnBrk="1" hangingPunct="1">
              <a:buNone/>
            </a:pP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DE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AT" sz="16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6929486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Ergebnisse</a:t>
            </a: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Palatino Linotype"/>
        <a:ea typeface=""/>
        <a:cs typeface=""/>
      </a:majorFont>
      <a:minorFont>
        <a:latin typeface="Helvetic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656565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656565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465</Words>
  <Application>Microsoft PowerPoint</Application>
  <PresentationFormat>Bildschirmpräsentation (4:3)</PresentationFormat>
  <Paragraphs>179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20" baseType="lpstr">
      <vt:lpstr>Helvetica</vt:lpstr>
      <vt:lpstr>Arial</vt:lpstr>
      <vt:lpstr>Palatino Linotype</vt:lpstr>
      <vt:lpstr>Times New Roman</vt:lpstr>
      <vt:lpstr>Calibri</vt:lpstr>
      <vt:lpstr>Eurostile ExtendedTwo</vt:lpstr>
      <vt:lpstr>Wingdings</vt:lpstr>
      <vt:lpstr>Default Design</vt:lpstr>
      <vt:lpstr>Informationsextraktion mit LastFM  im Vergleich zu Google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Jakob</cp:lastModifiedBy>
  <cp:revision>107</cp:revision>
  <dcterms:created xsi:type="dcterms:W3CDTF">1601-01-01T00:00:00Z</dcterms:created>
  <dcterms:modified xsi:type="dcterms:W3CDTF">2009-06-24T01:04:56Z</dcterms:modified>
</cp:coreProperties>
</file>