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3" r:id="rId9"/>
    <p:sldId id="261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9530" y="1034592"/>
            <a:ext cx="8915399" cy="2262781"/>
          </a:xfrm>
        </p:spPr>
        <p:txBody>
          <a:bodyPr/>
          <a:lstStyle/>
          <a:p>
            <a:r>
              <a:rPr lang="en-US" dirty="0" err="1" smtClean="0"/>
              <a:t>MachineLearning</a:t>
            </a:r>
            <a:r>
              <a:rPr lang="en-US" dirty="0" smtClean="0"/>
              <a:t> _Clustering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-Rathiga Ramesh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16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594" y="624110"/>
            <a:ext cx="10001839" cy="9528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OPTICS (Ordering Points To Identify Clustering Structure)</a:t>
            </a:r>
            <a:r>
              <a:rPr lang="en-US" dirty="0"/>
              <a:t/>
            </a:r>
            <a:br>
              <a:rPr lang="en-US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08668" y="1905000"/>
            <a:ext cx="5734902" cy="4534293"/>
          </a:xfrm>
        </p:spPr>
        <p:txBody>
          <a:bodyPr>
            <a:noAutofit/>
          </a:bodyPr>
          <a:lstStyle/>
          <a:p>
            <a:r>
              <a:rPr lang="en-US" sz="1600" b="1" dirty="0"/>
              <a:t>How it works:</a:t>
            </a:r>
          </a:p>
          <a:p>
            <a:pPr marL="0" indent="0">
              <a:buNone/>
            </a:pPr>
            <a:r>
              <a:rPr lang="en-US" sz="1600" dirty="0" smtClean="0"/>
              <a:t>Generalized </a:t>
            </a:r>
            <a:r>
              <a:rPr lang="en-US" sz="1600" dirty="0"/>
              <a:t>DBSCAN that creates a reachability plot.</a:t>
            </a:r>
          </a:p>
          <a:p>
            <a:pPr marL="0" indent="0">
              <a:buNone/>
            </a:pPr>
            <a:r>
              <a:rPr lang="en-US" sz="1600" dirty="0" smtClean="0"/>
              <a:t>Extracts </a:t>
            </a:r>
            <a:r>
              <a:rPr lang="en-US" sz="1600" dirty="0"/>
              <a:t>clusters at multiple density levels.</a:t>
            </a:r>
          </a:p>
          <a:p>
            <a:r>
              <a:rPr lang="en-US" sz="1600" b="1" dirty="0" smtClean="0"/>
              <a:t>Strengths</a:t>
            </a:r>
            <a:r>
              <a:rPr lang="en-US" sz="1600" b="1" dirty="0"/>
              <a:t>:</a:t>
            </a:r>
          </a:p>
          <a:p>
            <a:pPr marL="0" indent="0">
              <a:buNone/>
            </a:pPr>
            <a:r>
              <a:rPr lang="en-US" sz="1600" dirty="0" smtClean="0"/>
              <a:t>Handles </a:t>
            </a:r>
            <a:r>
              <a:rPr lang="en-US" sz="1600" dirty="0"/>
              <a:t>varying densities better than DBSCAN.</a:t>
            </a:r>
          </a:p>
          <a:p>
            <a:pPr marL="0" indent="0">
              <a:buNone/>
            </a:pPr>
            <a:r>
              <a:rPr lang="en-US" sz="1600" dirty="0" smtClean="0"/>
              <a:t>No </a:t>
            </a:r>
            <a:r>
              <a:rPr lang="en-US" sz="1600" dirty="0"/>
              <a:t>single eps parameter needed.</a:t>
            </a:r>
          </a:p>
          <a:p>
            <a:r>
              <a:rPr lang="en-US" sz="1600" b="1" dirty="0" smtClean="0"/>
              <a:t>Weaknesses</a:t>
            </a:r>
            <a:r>
              <a:rPr lang="en-US" sz="1600" b="1" dirty="0"/>
              <a:t>:</a:t>
            </a:r>
          </a:p>
          <a:p>
            <a:pPr marL="0" indent="0">
              <a:buNone/>
            </a:pPr>
            <a:r>
              <a:rPr lang="en-US" sz="1600" dirty="0" smtClean="0"/>
              <a:t>Slower </a:t>
            </a:r>
            <a:r>
              <a:rPr lang="en-US" sz="1600" dirty="0"/>
              <a:t>than DBSCAN.</a:t>
            </a:r>
          </a:p>
          <a:p>
            <a:r>
              <a:rPr lang="en-US" sz="1600" b="1" dirty="0" smtClean="0"/>
              <a:t>Best </a:t>
            </a:r>
            <a:r>
              <a:rPr lang="en-US" sz="1600" b="1" dirty="0"/>
              <a:t>for:</a:t>
            </a:r>
          </a:p>
          <a:p>
            <a:r>
              <a:rPr lang="en-US" sz="1600" dirty="0" smtClean="0"/>
              <a:t>Datasets </a:t>
            </a:r>
            <a:r>
              <a:rPr lang="en-US" sz="1600" dirty="0"/>
              <a:t>with nested clusters (e.g., astronomy, geology).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62" y="1577004"/>
            <a:ext cx="3478471" cy="949380"/>
          </a:xfrm>
          <a:prstGeom prst="rect">
            <a:avLst/>
          </a:prstGeom>
        </p:spPr>
      </p:pic>
      <p:pic>
        <p:nvPicPr>
          <p:cNvPr id="4099" name="Picture 3" descr="https://scikit-learn.org/stable/_images/sphx_glr_plot_optics_001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074" y="2828041"/>
            <a:ext cx="4607711" cy="316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8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/>
              <a:t>Spectral Clustering</a:t>
            </a:r>
            <a:r>
              <a:rPr lang="en-SG" dirty="0"/>
              <a:t/>
            </a:r>
            <a:br>
              <a:rPr lang="en-SG" dirty="0"/>
            </a:br>
            <a:r>
              <a:rPr lang="en-US" dirty="0"/>
              <a:t/>
            </a:r>
            <a:br>
              <a:rPr lang="en-US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08668" y="1905000"/>
            <a:ext cx="5734902" cy="4534293"/>
          </a:xfrm>
        </p:spPr>
        <p:txBody>
          <a:bodyPr>
            <a:noAutofit/>
          </a:bodyPr>
          <a:lstStyle/>
          <a:p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Uses </a:t>
            </a:r>
            <a:r>
              <a:rPr lang="en-US" b="1" dirty="0"/>
              <a:t>graph Laplacian</a:t>
            </a:r>
            <a:r>
              <a:rPr lang="en-US" dirty="0"/>
              <a:t> to project data into lower dimensions.</a:t>
            </a:r>
          </a:p>
          <a:p>
            <a:pPr lvl="1"/>
            <a:r>
              <a:rPr lang="en-US" dirty="0"/>
              <a:t>Applies </a:t>
            </a:r>
            <a:r>
              <a:rPr lang="en-US" b="1" dirty="0"/>
              <a:t>K-Means on eigenvectors</a:t>
            </a:r>
            <a:r>
              <a:rPr lang="en-US" dirty="0"/>
              <a:t>.</a:t>
            </a:r>
          </a:p>
          <a:p>
            <a:r>
              <a:rPr lang="en-US" b="1" dirty="0"/>
              <a:t>Strengths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Works with non-convex clusters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Effective for </a:t>
            </a:r>
            <a:r>
              <a:rPr lang="en-US" b="1" dirty="0"/>
              <a:t>graph-based data</a:t>
            </a:r>
            <a:r>
              <a:rPr lang="en-US" dirty="0"/>
              <a:t>.</a:t>
            </a:r>
          </a:p>
          <a:p>
            <a:r>
              <a:rPr lang="en-US" b="1" dirty="0"/>
              <a:t>Weaknesses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Not scalable</a:t>
            </a:r>
            <a:r>
              <a:rPr lang="en-US" dirty="0"/>
              <a:t> (O(N³) for </a:t>
            </a:r>
            <a:r>
              <a:rPr lang="en-US" dirty="0" err="1"/>
              <a:t>eigen</a:t>
            </a:r>
            <a:r>
              <a:rPr lang="en-US" dirty="0"/>
              <a:t> decomposition).</a:t>
            </a:r>
          </a:p>
          <a:p>
            <a:r>
              <a:rPr lang="en-US" b="1" dirty="0"/>
              <a:t>Best for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Image segmentation, community detection in networks.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570" y="1319753"/>
            <a:ext cx="4369025" cy="985611"/>
          </a:xfrm>
          <a:prstGeom prst="rect">
            <a:avLst/>
          </a:prstGeom>
        </p:spPr>
      </p:pic>
      <p:pic>
        <p:nvPicPr>
          <p:cNvPr id="6146" name="Picture 2" descr="https://scikit-learn.org/stable/_images/sphx_glr_plot_segmentation_toy_001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571" y="2752627"/>
            <a:ext cx="4762630" cy="286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1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/>
              <a:t>Summary Table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US" dirty="0"/>
              <a:t/>
            </a:r>
            <a:br>
              <a:rPr lang="en-US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253120"/>
              </p:ext>
            </p:extLst>
          </p:nvPr>
        </p:nvGraphicFramePr>
        <p:xfrm>
          <a:off x="1150071" y="1681107"/>
          <a:ext cx="10482604" cy="460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6029">
                  <a:extLst>
                    <a:ext uri="{9D8B030D-6E8A-4147-A177-3AD203B41FA5}">
                      <a16:colId xmlns:a16="http://schemas.microsoft.com/office/drawing/2014/main" val="884405773"/>
                    </a:ext>
                  </a:extLst>
                </a:gridCol>
                <a:gridCol w="2945525">
                  <a:extLst>
                    <a:ext uri="{9D8B030D-6E8A-4147-A177-3AD203B41FA5}">
                      <a16:colId xmlns:a16="http://schemas.microsoft.com/office/drawing/2014/main" val="3027593558"/>
                    </a:ext>
                  </a:extLst>
                </a:gridCol>
                <a:gridCol w="2945525">
                  <a:extLst>
                    <a:ext uri="{9D8B030D-6E8A-4147-A177-3AD203B41FA5}">
                      <a16:colId xmlns:a16="http://schemas.microsoft.com/office/drawing/2014/main" val="589094213"/>
                    </a:ext>
                  </a:extLst>
                </a:gridCol>
                <a:gridCol w="2945525">
                  <a:extLst>
                    <a:ext uri="{9D8B030D-6E8A-4147-A177-3AD203B41FA5}">
                      <a16:colId xmlns:a16="http://schemas.microsoft.com/office/drawing/2014/main" val="4262237690"/>
                    </a:ext>
                  </a:extLst>
                </a:gridCol>
              </a:tblGrid>
              <a:tr h="460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Algorithm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Best For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Strengths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Weaknesses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extLst>
                  <a:ext uri="{0D108BD9-81ED-4DB2-BD59-A6C34878D82A}">
                    <a16:rowId xmlns:a16="http://schemas.microsoft.com/office/drawing/2014/main" val="1488130679"/>
                  </a:ext>
                </a:extLst>
              </a:tr>
              <a:tr h="460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AffinityPropagation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Small datasets, unknown K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No need for K, finds exemplars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High computational cost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extLst>
                  <a:ext uri="{0D108BD9-81ED-4DB2-BD59-A6C34878D82A}">
                    <a16:rowId xmlns:a16="http://schemas.microsoft.com/office/drawing/2014/main" val="1761996334"/>
                  </a:ext>
                </a:extLst>
              </a:tr>
              <a:tr h="460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Agglomerative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Hierarchical clustering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Dendrogram, flexible linkage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Slow for large data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extLst>
                  <a:ext uri="{0D108BD9-81ED-4DB2-BD59-A6C34878D82A}">
                    <a16:rowId xmlns:a16="http://schemas.microsoft.com/office/drawing/2014/main" val="3337794148"/>
                  </a:ext>
                </a:extLst>
              </a:tr>
              <a:tr h="460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BIRCH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Large datasets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Memory-efficient, fast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Sensitive to data order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extLst>
                  <a:ext uri="{0D108BD9-81ED-4DB2-BD59-A6C34878D82A}">
                    <a16:rowId xmlns:a16="http://schemas.microsoft.com/office/drawing/2014/main" val="1071730213"/>
                  </a:ext>
                </a:extLst>
              </a:tr>
              <a:tr h="460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DBSCAN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Noise, irregular shapes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No predefined K, robust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Struggles with varying density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extLst>
                  <a:ext uri="{0D108BD9-81ED-4DB2-BD59-A6C34878D82A}">
                    <a16:rowId xmlns:a16="http://schemas.microsoft.com/office/drawing/2014/main" val="3537682705"/>
                  </a:ext>
                </a:extLst>
              </a:tr>
              <a:tr h="460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K-Means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Large, spherical clusters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Fast, scalable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Needs K, sensitive to init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extLst>
                  <a:ext uri="{0D108BD9-81ED-4DB2-BD59-A6C34878D82A}">
                    <a16:rowId xmlns:a16="http://schemas.microsoft.com/office/drawing/2014/main" val="2276583744"/>
                  </a:ext>
                </a:extLst>
              </a:tr>
              <a:tr h="460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HDBSCAN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Varying densities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Automatic K, robust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Slower than DBSCAN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extLst>
                  <a:ext uri="{0D108BD9-81ED-4DB2-BD59-A6C34878D82A}">
                    <a16:rowId xmlns:a16="http://schemas.microsoft.com/office/drawing/2014/main" val="543834380"/>
                  </a:ext>
                </a:extLst>
              </a:tr>
              <a:tr h="460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Mean Shift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Density peaks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No K needed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Computationally heavy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extLst>
                  <a:ext uri="{0D108BD9-81ED-4DB2-BD59-A6C34878D82A}">
                    <a16:rowId xmlns:a16="http://schemas.microsoft.com/office/drawing/2014/main" val="2042903302"/>
                  </a:ext>
                </a:extLst>
              </a:tr>
              <a:tr h="460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OPTICS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Nested clusters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Multi-density handling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Slower than DBSCAN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extLst>
                  <a:ext uri="{0D108BD9-81ED-4DB2-BD59-A6C34878D82A}">
                    <a16:rowId xmlns:a16="http://schemas.microsoft.com/office/drawing/2014/main" val="124757432"/>
                  </a:ext>
                </a:extLst>
              </a:tr>
              <a:tr h="460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Spectral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Non-convex clusters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Works on graphs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Not scalable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02" marR="95202" marT="95202" marB="95202" anchor="ctr"/>
                </a:tc>
                <a:extLst>
                  <a:ext uri="{0D108BD9-81ED-4DB2-BD59-A6C34878D82A}">
                    <a16:rowId xmlns:a16="http://schemas.microsoft.com/office/drawing/2014/main" val="63352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9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Table with Visual Behavior</a:t>
            </a:r>
            <a:r>
              <a:rPr lang="en-US" dirty="0"/>
              <a:t/>
            </a:r>
            <a:br>
              <a:rPr lang="en-US" dirty="0"/>
            </a:b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466714"/>
              </p:ext>
            </p:extLst>
          </p:nvPr>
        </p:nvGraphicFramePr>
        <p:xfrm>
          <a:off x="1527144" y="1545993"/>
          <a:ext cx="9977471" cy="4835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710">
                  <a:extLst>
                    <a:ext uri="{9D8B030D-6E8A-4147-A177-3AD203B41FA5}">
                      <a16:colId xmlns:a16="http://schemas.microsoft.com/office/drawing/2014/main" val="1654899879"/>
                    </a:ext>
                  </a:extLst>
                </a:gridCol>
                <a:gridCol w="2803587">
                  <a:extLst>
                    <a:ext uri="{9D8B030D-6E8A-4147-A177-3AD203B41FA5}">
                      <a16:colId xmlns:a16="http://schemas.microsoft.com/office/drawing/2014/main" val="977865151"/>
                    </a:ext>
                  </a:extLst>
                </a:gridCol>
                <a:gridCol w="2803587">
                  <a:extLst>
                    <a:ext uri="{9D8B030D-6E8A-4147-A177-3AD203B41FA5}">
                      <a16:colId xmlns:a16="http://schemas.microsoft.com/office/drawing/2014/main" val="2160692178"/>
                    </a:ext>
                  </a:extLst>
                </a:gridCol>
                <a:gridCol w="2803587">
                  <a:extLst>
                    <a:ext uri="{9D8B030D-6E8A-4147-A177-3AD203B41FA5}">
                      <a16:colId xmlns:a16="http://schemas.microsoft.com/office/drawing/2014/main" val="785972924"/>
                    </a:ext>
                  </a:extLst>
                </a:gridCol>
              </a:tblGrid>
              <a:tr h="537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Algorithm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Type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Diagram Behavior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Best Use Case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66616065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K-Means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Partition-based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Spherical clusters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Well-separated data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76217172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DBSCAN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Density-based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Arbitrary shapes, noise-resistant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Spatial data, anomalies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53451786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Agglomerative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Hierarchical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Dendrogram, nested clusters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Taxonomy, bioinformatics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35769041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Mean Shift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Density-based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Smooth blobs, no fixed K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Image segmentation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931057996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Affinity Prop.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Exemplar-based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Finds "representative" points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Small datasets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63155251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Spectral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Graph-based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Non-convex clusters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Image, network data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588927929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OPTICS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Density-hierarchy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Multi-level density clusters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Nested structures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870542925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BIRCH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Hierarchical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</a:rPr>
                        <a:t>CF-Tree compression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 dirty="0">
                          <a:effectLst/>
                        </a:rPr>
                        <a:t>Large-scale data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69229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7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When to Use Which?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472" y="1800521"/>
            <a:ext cx="10213140" cy="3959256"/>
          </a:xfrm>
        </p:spPr>
        <p:txBody>
          <a:bodyPr/>
          <a:lstStyle/>
          <a:p>
            <a:r>
              <a:rPr lang="en-SG" b="1" dirty="0"/>
              <a:t>Default choice</a:t>
            </a:r>
            <a:r>
              <a:rPr lang="en-SG" dirty="0"/>
              <a:t>: </a:t>
            </a:r>
            <a:r>
              <a:rPr lang="en-SG" b="1" dirty="0"/>
              <a:t>K-Means</a:t>
            </a:r>
            <a:r>
              <a:rPr lang="en-SG" dirty="0"/>
              <a:t> (if data is spherical and K is known).</a:t>
            </a:r>
          </a:p>
          <a:p>
            <a:r>
              <a:rPr lang="en-SG" b="1" dirty="0"/>
              <a:t>Irregular shapes</a:t>
            </a:r>
            <a:r>
              <a:rPr lang="en-SG" dirty="0"/>
              <a:t>: </a:t>
            </a:r>
            <a:r>
              <a:rPr lang="en-SG" b="1" dirty="0"/>
              <a:t>DBSCAN / HDBSCAN</a:t>
            </a:r>
            <a:r>
              <a:rPr lang="en-SG" dirty="0"/>
              <a:t>.</a:t>
            </a:r>
          </a:p>
          <a:p>
            <a:r>
              <a:rPr lang="en-SG" b="1" dirty="0"/>
              <a:t>Hierarchical structure</a:t>
            </a:r>
            <a:r>
              <a:rPr lang="en-SG" dirty="0"/>
              <a:t>: </a:t>
            </a:r>
            <a:r>
              <a:rPr lang="en-SG" b="1" dirty="0"/>
              <a:t>Agglomerative / BIRCH</a:t>
            </a:r>
            <a:r>
              <a:rPr lang="en-SG" dirty="0"/>
              <a:t>.</a:t>
            </a:r>
          </a:p>
          <a:p>
            <a:r>
              <a:rPr lang="en-SG" b="1" dirty="0"/>
              <a:t>Unknown K</a:t>
            </a:r>
            <a:r>
              <a:rPr lang="en-SG" dirty="0"/>
              <a:t>: </a:t>
            </a:r>
            <a:r>
              <a:rPr lang="en-SG" b="1" dirty="0" err="1"/>
              <a:t>AffinityPropagation</a:t>
            </a:r>
            <a:r>
              <a:rPr lang="en-SG" b="1" dirty="0"/>
              <a:t> / Mean Shift / HDBSCAN</a:t>
            </a:r>
            <a:r>
              <a:rPr lang="en-SG" dirty="0"/>
              <a:t>.</a:t>
            </a:r>
          </a:p>
          <a:p>
            <a:r>
              <a:rPr lang="en-SG" b="1" dirty="0"/>
              <a:t>Very large data</a:t>
            </a:r>
            <a:r>
              <a:rPr lang="en-SG" dirty="0"/>
              <a:t>: </a:t>
            </a:r>
            <a:r>
              <a:rPr lang="en-SG" b="1" dirty="0" err="1"/>
              <a:t>MiniBatch</a:t>
            </a:r>
            <a:r>
              <a:rPr lang="en-SG" b="1" dirty="0"/>
              <a:t> K-Means / BIRCH</a:t>
            </a:r>
            <a:r>
              <a:rPr lang="en-SG" dirty="0"/>
              <a:t>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26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Affinity Propagation</a:t>
            </a: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97204" y="1564849"/>
            <a:ext cx="5734902" cy="453429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Uses "message passing" between data points to identify </a:t>
            </a:r>
            <a:r>
              <a:rPr lang="en-US" b="1" dirty="0"/>
              <a:t>exemplars</a:t>
            </a:r>
            <a:r>
              <a:rPr lang="en-US" dirty="0"/>
              <a:t> (most representative points).</a:t>
            </a:r>
          </a:p>
          <a:p>
            <a:pPr lvl="1"/>
            <a:r>
              <a:rPr lang="en-US" dirty="0"/>
              <a:t>Does </a:t>
            </a:r>
            <a:r>
              <a:rPr lang="en-US" b="1" dirty="0"/>
              <a:t>not require pre-specifying</a:t>
            </a:r>
            <a:r>
              <a:rPr lang="en-US" dirty="0"/>
              <a:t> the number of clusters.</a:t>
            </a:r>
          </a:p>
          <a:p>
            <a:r>
              <a:rPr lang="en-US" b="1" dirty="0"/>
              <a:t>Strengths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Works well with </a:t>
            </a:r>
            <a:r>
              <a:rPr lang="en-US" b="1" dirty="0"/>
              <a:t>small to medium-sized datasets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Finds </a:t>
            </a:r>
            <a:r>
              <a:rPr lang="en-US" b="1" dirty="0"/>
              <a:t>natural clusters</a:t>
            </a:r>
            <a:r>
              <a:rPr lang="en-US" dirty="0"/>
              <a:t> without forcing a fixed structure.</a:t>
            </a:r>
          </a:p>
          <a:p>
            <a:r>
              <a:rPr lang="en-US" b="1" dirty="0"/>
              <a:t>Weaknesses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High computational cost</a:t>
            </a:r>
            <a:r>
              <a:rPr lang="en-US" dirty="0"/>
              <a:t> (O(N²) memory/time complexity).</a:t>
            </a:r>
          </a:p>
          <a:p>
            <a:pPr lvl="1"/>
            <a:r>
              <a:rPr lang="en-US" dirty="0"/>
              <a:t>Sensitive to </a:t>
            </a:r>
            <a:r>
              <a:rPr lang="en-US" b="1" dirty="0"/>
              <a:t>damping factor</a:t>
            </a:r>
            <a:r>
              <a:rPr lang="en-US" dirty="0"/>
              <a:t> and </a:t>
            </a:r>
            <a:r>
              <a:rPr lang="en-US" b="1" dirty="0"/>
              <a:t>preference parameter</a:t>
            </a:r>
            <a:r>
              <a:rPr lang="en-US" dirty="0"/>
              <a:t>.</a:t>
            </a:r>
          </a:p>
          <a:p>
            <a:r>
              <a:rPr lang="en-US" b="1" dirty="0"/>
              <a:t>Best for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Small datasets where the number of clusters is unknown (e.g., gene expression, image segmentation).</a:t>
            </a:r>
          </a:p>
          <a:p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888" y="1524241"/>
            <a:ext cx="3714941" cy="825542"/>
          </a:xfrm>
          <a:prstGeom prst="rect">
            <a:avLst/>
          </a:prstGeom>
        </p:spPr>
      </p:pic>
      <p:pic>
        <p:nvPicPr>
          <p:cNvPr id="11266" name="Picture 2" descr="https://scikit-learn.org/stable/_images/sphx_glr_plot_affinity_propagation_001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2605188"/>
            <a:ext cx="4338637" cy="325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3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 err="1"/>
              <a:t>AgglomerativeClustering</a:t>
            </a:r>
            <a:r>
              <a:rPr lang="en-SG" b="1" dirty="0"/>
              <a:t> (Hierarchical Clustering)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08668" y="1905000"/>
            <a:ext cx="5734902" cy="453429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Bottom-up approach</a:t>
            </a:r>
            <a:r>
              <a:rPr lang="en-US" dirty="0"/>
              <a:t>: Starts with each point as a cluster, then </a:t>
            </a:r>
            <a:r>
              <a:rPr lang="en-US" b="1" dirty="0"/>
              <a:t>merges closest pairs</a:t>
            </a:r>
            <a:r>
              <a:rPr lang="en-US" dirty="0"/>
              <a:t> iteratively.</a:t>
            </a:r>
          </a:p>
          <a:p>
            <a:pPr lvl="1"/>
            <a:r>
              <a:rPr lang="en-US" dirty="0"/>
              <a:t>Uses </a:t>
            </a:r>
            <a:r>
              <a:rPr lang="en-US" b="1" dirty="0"/>
              <a:t>linkage criteria</a:t>
            </a:r>
            <a:r>
              <a:rPr lang="en-US" dirty="0"/>
              <a:t> (ward, complete, average, single).</a:t>
            </a:r>
          </a:p>
          <a:p>
            <a:r>
              <a:rPr lang="en-US" b="1" dirty="0"/>
              <a:t>Strengths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Produces a </a:t>
            </a:r>
            <a:r>
              <a:rPr lang="en-US" b="1" dirty="0" err="1"/>
              <a:t>dendrogram</a:t>
            </a:r>
            <a:r>
              <a:rPr lang="en-US" dirty="0"/>
              <a:t> for multi-level clustering analysis.</a:t>
            </a:r>
          </a:p>
          <a:p>
            <a:pPr lvl="1"/>
            <a:r>
              <a:rPr lang="en-US" dirty="0"/>
              <a:t>Flexible with </a:t>
            </a:r>
            <a:r>
              <a:rPr lang="en-US" b="1" dirty="0"/>
              <a:t>different distance metrics</a:t>
            </a:r>
            <a:r>
              <a:rPr lang="en-US" dirty="0"/>
              <a:t>.</a:t>
            </a:r>
          </a:p>
          <a:p>
            <a:r>
              <a:rPr lang="en-US" b="1" dirty="0"/>
              <a:t>Weaknesses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Not scalable</a:t>
            </a:r>
            <a:r>
              <a:rPr lang="en-US" dirty="0"/>
              <a:t> for large datasets (O(N³) time complexity).</a:t>
            </a:r>
          </a:p>
          <a:p>
            <a:pPr lvl="1"/>
            <a:r>
              <a:rPr lang="en-US" dirty="0"/>
              <a:t>Once merged, clusters cannot be split.</a:t>
            </a:r>
          </a:p>
          <a:p>
            <a:r>
              <a:rPr lang="en-US" b="1" dirty="0"/>
              <a:t>Best for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Medium-sized datasets where hierarchy matters (e.g., taxonomy, document clustering).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7" y="1745597"/>
            <a:ext cx="4000706" cy="800141"/>
          </a:xfrm>
          <a:prstGeom prst="rect">
            <a:avLst/>
          </a:prstGeom>
        </p:spPr>
      </p:pic>
      <p:pic>
        <p:nvPicPr>
          <p:cNvPr id="9218" name="Picture 2" descr="https://scikit-learn.org/stable/_images/sphx_glr_plot_agglomerative_clustering_001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3167407"/>
            <a:ext cx="4338637" cy="232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8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/>
              <a:t>K-Means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08668" y="1905000"/>
            <a:ext cx="5734902" cy="4534293"/>
          </a:xfrm>
        </p:spPr>
        <p:txBody>
          <a:bodyPr>
            <a:normAutofit lnSpcReduction="10000"/>
          </a:bodyPr>
          <a:lstStyle/>
          <a:p>
            <a:r>
              <a:rPr lang="en-SG" b="1" dirty="0"/>
              <a:t>How it works</a:t>
            </a:r>
            <a:r>
              <a:rPr lang="en-SG" dirty="0"/>
              <a:t>:</a:t>
            </a:r>
          </a:p>
          <a:p>
            <a:pPr lvl="1"/>
            <a:r>
              <a:rPr lang="en-SG" b="1" dirty="0"/>
              <a:t>Partitions data into K clusters</a:t>
            </a:r>
            <a:r>
              <a:rPr lang="en-SG" dirty="0"/>
              <a:t> by minimizing </a:t>
            </a:r>
            <a:r>
              <a:rPr lang="en-SG" b="1" dirty="0"/>
              <a:t>inertia</a:t>
            </a:r>
            <a:r>
              <a:rPr lang="en-SG" dirty="0"/>
              <a:t> (within-cluster variance).</a:t>
            </a:r>
          </a:p>
          <a:p>
            <a:pPr lvl="1"/>
            <a:r>
              <a:rPr lang="en-SG" dirty="0"/>
              <a:t>Uses </a:t>
            </a:r>
            <a:r>
              <a:rPr lang="en-SG" b="1" dirty="0"/>
              <a:t>iterative centroid updates</a:t>
            </a:r>
            <a:r>
              <a:rPr lang="en-SG" dirty="0"/>
              <a:t>.</a:t>
            </a:r>
          </a:p>
          <a:p>
            <a:r>
              <a:rPr lang="en-SG" b="1" dirty="0"/>
              <a:t>Strengths</a:t>
            </a:r>
            <a:r>
              <a:rPr lang="en-SG" dirty="0"/>
              <a:t>:</a:t>
            </a:r>
          </a:p>
          <a:p>
            <a:pPr lvl="1"/>
            <a:r>
              <a:rPr lang="en-SG" b="1" dirty="0"/>
              <a:t>Fast and scalable</a:t>
            </a:r>
            <a:r>
              <a:rPr lang="en-SG" dirty="0"/>
              <a:t> (O(N*K) per iteration).</a:t>
            </a:r>
          </a:p>
          <a:p>
            <a:pPr lvl="1"/>
            <a:r>
              <a:rPr lang="en-SG" dirty="0"/>
              <a:t>Works well with </a:t>
            </a:r>
            <a:r>
              <a:rPr lang="en-SG" b="1" dirty="0"/>
              <a:t>spherical clusters</a:t>
            </a:r>
            <a:r>
              <a:rPr lang="en-SG" dirty="0"/>
              <a:t>.</a:t>
            </a:r>
          </a:p>
          <a:p>
            <a:r>
              <a:rPr lang="en-SG" b="1" dirty="0"/>
              <a:t>Weaknesses</a:t>
            </a:r>
            <a:r>
              <a:rPr lang="en-SG" dirty="0"/>
              <a:t>:</a:t>
            </a:r>
          </a:p>
          <a:p>
            <a:pPr lvl="1"/>
            <a:r>
              <a:rPr lang="en-SG" b="1" dirty="0"/>
              <a:t>Sensitive to initialization</a:t>
            </a:r>
            <a:r>
              <a:rPr lang="en-SG" dirty="0"/>
              <a:t> (k-means++ helps).</a:t>
            </a:r>
          </a:p>
          <a:p>
            <a:pPr lvl="1"/>
            <a:r>
              <a:rPr lang="en-SG" dirty="0"/>
              <a:t>Struggles with </a:t>
            </a:r>
            <a:r>
              <a:rPr lang="en-SG" b="1" dirty="0"/>
              <a:t>non-convex clusters</a:t>
            </a:r>
            <a:r>
              <a:rPr lang="en-SG" dirty="0"/>
              <a:t>.</a:t>
            </a:r>
          </a:p>
          <a:p>
            <a:r>
              <a:rPr lang="en-SG" b="1" dirty="0"/>
              <a:t>Best for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Large datasets with clear separation (e.g., market segmentation, image compression).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57" y="1530330"/>
            <a:ext cx="3454578" cy="749339"/>
          </a:xfrm>
          <a:prstGeom prst="rect">
            <a:avLst/>
          </a:prstGeom>
        </p:spPr>
      </p:pic>
      <p:pic>
        <p:nvPicPr>
          <p:cNvPr id="8194" name="Picture 2" descr="https://scikit-learn.org/stable/_images/sphx_glr_plot_kmeans_assumptions_001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88" y="2546350"/>
            <a:ext cx="399696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91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/>
              <a:t>Mean Shift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08668" y="1905000"/>
            <a:ext cx="5734902" cy="4534293"/>
          </a:xfrm>
        </p:spPr>
        <p:txBody>
          <a:bodyPr>
            <a:normAutofit/>
          </a:bodyPr>
          <a:lstStyle/>
          <a:p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Kernel density estimation</a:t>
            </a:r>
            <a:r>
              <a:rPr lang="en-US" dirty="0"/>
              <a:t> to find cluster modes.</a:t>
            </a:r>
          </a:p>
          <a:p>
            <a:pPr lvl="1"/>
            <a:r>
              <a:rPr lang="en-US" b="1" dirty="0"/>
              <a:t>Shifts points</a:t>
            </a:r>
            <a:r>
              <a:rPr lang="en-US" dirty="0"/>
              <a:t> towards high-density regions.</a:t>
            </a:r>
          </a:p>
          <a:p>
            <a:r>
              <a:rPr lang="en-US" b="1" dirty="0"/>
              <a:t>Strengths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No predefined cluster count</a:t>
            </a:r>
            <a:r>
              <a:rPr lang="en-US" dirty="0"/>
              <a:t> needed.</a:t>
            </a:r>
          </a:p>
          <a:p>
            <a:pPr lvl="1"/>
            <a:r>
              <a:rPr lang="en-US" dirty="0"/>
              <a:t>Robust to </a:t>
            </a:r>
            <a:r>
              <a:rPr lang="en-US" b="1" dirty="0"/>
              <a:t>outliers</a:t>
            </a:r>
            <a:r>
              <a:rPr lang="en-US" dirty="0"/>
              <a:t>.</a:t>
            </a:r>
          </a:p>
          <a:p>
            <a:r>
              <a:rPr lang="en-US" b="1" dirty="0"/>
              <a:t>Weaknesses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Computationally expensive</a:t>
            </a:r>
            <a:r>
              <a:rPr lang="en-US" dirty="0"/>
              <a:t> (O(N²)).</a:t>
            </a:r>
          </a:p>
          <a:p>
            <a:pPr lvl="1"/>
            <a:r>
              <a:rPr lang="en-US" b="1" dirty="0"/>
              <a:t>Bandwidth selection</a:t>
            </a:r>
            <a:r>
              <a:rPr lang="en-US" dirty="0"/>
              <a:t> is critical.</a:t>
            </a:r>
          </a:p>
          <a:p>
            <a:r>
              <a:rPr lang="en-US" b="1" dirty="0"/>
              <a:t>Best for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Image segmentation, object tracking.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446" y="1442302"/>
            <a:ext cx="3893744" cy="98178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81992" y="2546350"/>
            <a:ext cx="370977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 err="1"/>
              <a:t>MiniBatch</a:t>
            </a:r>
            <a:r>
              <a:rPr lang="en-SG" b="1" dirty="0"/>
              <a:t> K-Means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08668" y="1905000"/>
            <a:ext cx="5734902" cy="4534293"/>
          </a:xfrm>
        </p:spPr>
        <p:txBody>
          <a:bodyPr>
            <a:normAutofit/>
          </a:bodyPr>
          <a:lstStyle/>
          <a:p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Approximate K-Means</a:t>
            </a:r>
            <a:r>
              <a:rPr lang="en-US" dirty="0"/>
              <a:t> using random mini-batches.</a:t>
            </a:r>
          </a:p>
          <a:p>
            <a:pPr lvl="1"/>
            <a:r>
              <a:rPr lang="en-US" b="1" dirty="0"/>
              <a:t>Faster but less accurate</a:t>
            </a:r>
            <a:r>
              <a:rPr lang="en-US" dirty="0"/>
              <a:t> than full K-Means.</a:t>
            </a:r>
          </a:p>
          <a:p>
            <a:r>
              <a:rPr lang="en-US" b="1" dirty="0"/>
              <a:t>Strengths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Scalable to very large datasets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Useful for </a:t>
            </a:r>
            <a:r>
              <a:rPr lang="en-US" b="1" dirty="0"/>
              <a:t>online learning</a:t>
            </a:r>
            <a:r>
              <a:rPr lang="en-US" dirty="0"/>
              <a:t>.</a:t>
            </a:r>
          </a:p>
          <a:p>
            <a:r>
              <a:rPr lang="en-US" b="1" dirty="0"/>
              <a:t>Weaknesses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Lower accuracy</a:t>
            </a:r>
            <a:r>
              <a:rPr lang="en-US" dirty="0"/>
              <a:t> due to approximations.</a:t>
            </a:r>
          </a:p>
          <a:p>
            <a:r>
              <a:rPr lang="en-US" b="1" dirty="0"/>
              <a:t>Best for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Big data applications (e.g., real-time clustering, recommendation systems).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57" y="1592783"/>
            <a:ext cx="4325071" cy="825542"/>
          </a:xfrm>
          <a:prstGeom prst="rect">
            <a:avLst/>
          </a:prstGeom>
        </p:spPr>
      </p:pic>
      <p:pic>
        <p:nvPicPr>
          <p:cNvPr id="13314" name="Picture 2" descr="KMeans, MiniBatchKMeans, Difference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571" y="2873673"/>
            <a:ext cx="5058788" cy="279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666" y="624110"/>
            <a:ext cx="9722945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BIRCH (Balanced Iterative Reducing &amp; Clustering using Hierarchies)</a:t>
            </a:r>
            <a:r>
              <a:rPr lang="en-US" dirty="0"/>
              <a:t/>
            </a:r>
            <a:br>
              <a:rPr lang="en-US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08668" y="1905000"/>
            <a:ext cx="5734902" cy="4534293"/>
          </a:xfrm>
        </p:spPr>
        <p:txBody>
          <a:bodyPr>
            <a:normAutofit fontScale="92500" lnSpcReduction="20000"/>
          </a:bodyPr>
          <a:lstStyle/>
          <a:p>
            <a:r>
              <a:rPr lang="en-SG" b="1" dirty="0"/>
              <a:t>How it works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Builds a </a:t>
            </a:r>
            <a:r>
              <a:rPr lang="en-SG" b="1" dirty="0"/>
              <a:t>Clustering Feature (CF) Tree</a:t>
            </a:r>
            <a:r>
              <a:rPr lang="en-SG" dirty="0"/>
              <a:t> for incremental clustering.</a:t>
            </a:r>
          </a:p>
          <a:p>
            <a:pPr lvl="1"/>
            <a:r>
              <a:rPr lang="en-SG" dirty="0"/>
              <a:t>Compresses data into </a:t>
            </a:r>
            <a:r>
              <a:rPr lang="en-SG" b="1" dirty="0" err="1"/>
              <a:t>subclusters</a:t>
            </a:r>
            <a:r>
              <a:rPr lang="en-SG" dirty="0"/>
              <a:t> before final clustering.</a:t>
            </a:r>
          </a:p>
          <a:p>
            <a:r>
              <a:rPr lang="en-SG" b="1" dirty="0"/>
              <a:t>Strengths</a:t>
            </a:r>
            <a:r>
              <a:rPr lang="en-SG" dirty="0"/>
              <a:t>:</a:t>
            </a:r>
          </a:p>
          <a:p>
            <a:pPr lvl="1"/>
            <a:r>
              <a:rPr lang="en-SG" b="1" dirty="0"/>
              <a:t>Memory-efficient</a:t>
            </a:r>
            <a:r>
              <a:rPr lang="en-SG" dirty="0"/>
              <a:t> for </a:t>
            </a:r>
            <a:r>
              <a:rPr lang="en-SG" b="1" dirty="0"/>
              <a:t>large datasets</a:t>
            </a:r>
            <a:r>
              <a:rPr lang="en-SG" dirty="0"/>
              <a:t>.</a:t>
            </a:r>
          </a:p>
          <a:p>
            <a:pPr lvl="1"/>
            <a:r>
              <a:rPr lang="en-SG" dirty="0"/>
              <a:t>Handles </a:t>
            </a:r>
            <a:r>
              <a:rPr lang="en-SG" b="1" dirty="0"/>
              <a:t>high-dimensional data</a:t>
            </a:r>
            <a:r>
              <a:rPr lang="en-SG" dirty="0"/>
              <a:t> better than K-Means.</a:t>
            </a:r>
          </a:p>
          <a:p>
            <a:r>
              <a:rPr lang="en-SG" b="1" dirty="0"/>
              <a:t>Weaknesses</a:t>
            </a:r>
            <a:r>
              <a:rPr lang="en-SG" dirty="0"/>
              <a:t>:</a:t>
            </a:r>
          </a:p>
          <a:p>
            <a:pPr lvl="1"/>
            <a:r>
              <a:rPr lang="en-SG" b="1" dirty="0"/>
              <a:t>Sensitive to input order</a:t>
            </a:r>
            <a:r>
              <a:rPr lang="en-SG" dirty="0"/>
              <a:t> of data.</a:t>
            </a:r>
          </a:p>
          <a:p>
            <a:pPr lvl="1"/>
            <a:r>
              <a:rPr lang="en-SG" dirty="0"/>
              <a:t>Struggles with </a:t>
            </a:r>
            <a:r>
              <a:rPr lang="en-SG" b="1" dirty="0"/>
              <a:t>non-spherical clusters</a:t>
            </a:r>
            <a:r>
              <a:rPr lang="en-SG" dirty="0"/>
              <a:t>.</a:t>
            </a:r>
          </a:p>
          <a:p>
            <a:r>
              <a:rPr lang="en-SG" b="1" dirty="0"/>
              <a:t>Best for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Large-scale datasets (e.g., customer segmentation, anomaly detection).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789" y="1634157"/>
            <a:ext cx="3422913" cy="723937"/>
          </a:xfrm>
          <a:prstGeom prst="rect">
            <a:avLst/>
          </a:prstGeom>
        </p:spPr>
      </p:pic>
      <p:pic>
        <p:nvPicPr>
          <p:cNvPr id="12290" name="Picture 2" descr="https://scikit-learn.org/stable/_images/sphx_glr_plot_birch_vs_minibatchkmeans_001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570" y="2743200"/>
            <a:ext cx="5200191" cy="26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7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666" y="624110"/>
            <a:ext cx="9722945" cy="1044434"/>
          </a:xfrm>
        </p:spPr>
        <p:txBody>
          <a:bodyPr>
            <a:normAutofit fontScale="90000"/>
          </a:bodyPr>
          <a:lstStyle/>
          <a:p>
            <a:r>
              <a:rPr lang="en-SG" b="1" dirty="0"/>
              <a:t>HDBSCAN (Hierarchical DBSCAN)</a:t>
            </a: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r>
              <a:rPr lang="en-US" dirty="0"/>
              <a:t/>
            </a:r>
            <a:br>
              <a:rPr lang="en-US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08668" y="1905000"/>
            <a:ext cx="5734902" cy="4534293"/>
          </a:xfrm>
        </p:spPr>
        <p:txBody>
          <a:bodyPr>
            <a:noAutofit/>
          </a:bodyPr>
          <a:lstStyle/>
          <a:p>
            <a:r>
              <a:rPr lang="en-US" sz="1600" b="1" dirty="0"/>
              <a:t>How it works:</a:t>
            </a:r>
          </a:p>
          <a:p>
            <a:pPr marL="0" indent="0">
              <a:buNone/>
            </a:pPr>
            <a:r>
              <a:rPr lang="en-US" sz="1600" dirty="0" smtClean="0"/>
              <a:t>Extends </a:t>
            </a:r>
            <a:r>
              <a:rPr lang="en-US" sz="1600" dirty="0"/>
              <a:t>DBSCAN with hierarchical clustering.</a:t>
            </a:r>
          </a:p>
          <a:p>
            <a:pPr marL="0" indent="0">
              <a:buNone/>
            </a:pPr>
            <a:r>
              <a:rPr lang="en-US" sz="1600" dirty="0" smtClean="0"/>
              <a:t>Automatically </a:t>
            </a:r>
            <a:r>
              <a:rPr lang="en-US" sz="1600" dirty="0"/>
              <a:t>extracts clusters using stability analysis.</a:t>
            </a:r>
          </a:p>
          <a:p>
            <a:r>
              <a:rPr lang="en-US" sz="1600" b="1" dirty="0" smtClean="0"/>
              <a:t>Strengths</a:t>
            </a:r>
            <a:r>
              <a:rPr lang="en-US" sz="1600" b="1" dirty="0"/>
              <a:t>:</a:t>
            </a:r>
          </a:p>
          <a:p>
            <a:pPr marL="0" indent="0">
              <a:buNone/>
            </a:pPr>
            <a:r>
              <a:rPr lang="en-US" sz="1600" dirty="0" smtClean="0"/>
              <a:t>No </a:t>
            </a:r>
            <a:r>
              <a:rPr lang="en-US" sz="1600" dirty="0"/>
              <a:t>need for eps parameter (unlike DBSCAN).</a:t>
            </a:r>
          </a:p>
          <a:p>
            <a:pPr marL="0" indent="0">
              <a:buNone/>
            </a:pPr>
            <a:r>
              <a:rPr lang="en-US" sz="1600" dirty="0" smtClean="0"/>
              <a:t>Better </a:t>
            </a:r>
            <a:r>
              <a:rPr lang="en-US" sz="1600" dirty="0"/>
              <a:t>for varying densities.</a:t>
            </a:r>
          </a:p>
          <a:p>
            <a:r>
              <a:rPr lang="en-US" sz="1600" b="1" dirty="0" smtClean="0"/>
              <a:t>Weaknesses</a:t>
            </a:r>
            <a:r>
              <a:rPr lang="en-US" sz="1600" b="1" dirty="0"/>
              <a:t>:</a:t>
            </a:r>
          </a:p>
          <a:p>
            <a:pPr marL="0" indent="0">
              <a:buNone/>
            </a:pPr>
            <a:r>
              <a:rPr lang="en-US" sz="1600" dirty="0" smtClean="0"/>
              <a:t>Slower </a:t>
            </a:r>
            <a:r>
              <a:rPr lang="en-US" sz="1600" dirty="0"/>
              <a:t>than DBSCAN.</a:t>
            </a:r>
          </a:p>
          <a:p>
            <a:r>
              <a:rPr lang="en-US" sz="1600" b="1" dirty="0" smtClean="0"/>
              <a:t>Best </a:t>
            </a:r>
            <a:r>
              <a:rPr lang="en-US" sz="1600" b="1" dirty="0"/>
              <a:t>for:</a:t>
            </a:r>
          </a:p>
          <a:p>
            <a:pPr marL="0" indent="0">
              <a:buNone/>
            </a:pPr>
            <a:r>
              <a:rPr lang="en-US" sz="1600" dirty="0" smtClean="0"/>
              <a:t>Complex </a:t>
            </a:r>
            <a:r>
              <a:rPr lang="en-US" sz="1600" dirty="0"/>
              <a:t>datasets with varying densities (e.g., bioinformatics, social network analysis).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115" y="1380273"/>
            <a:ext cx="4313481" cy="1485976"/>
          </a:xfrm>
          <a:prstGeom prst="rect">
            <a:avLst/>
          </a:prstGeom>
        </p:spPr>
      </p:pic>
      <p:pic>
        <p:nvPicPr>
          <p:cNvPr id="3080" name="Picture 8" descr="_images/advanced_hdbscan_5_1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41" y="3163298"/>
            <a:ext cx="4634060" cy="299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0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666" y="624110"/>
            <a:ext cx="9722945" cy="8181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DBSCAN (Density-Based Spatial Clustering of Applications with Noise)</a:t>
            </a:r>
            <a:r>
              <a:rPr lang="en-US" dirty="0"/>
              <a:t/>
            </a:r>
            <a:br>
              <a:rPr lang="en-US" dirty="0"/>
            </a:br>
            <a:r>
              <a:rPr lang="en-SG" dirty="0"/>
              <a:t/>
            </a:r>
            <a:br>
              <a:rPr lang="en-SG" dirty="0"/>
            </a:br>
            <a:r>
              <a:rPr lang="en-US" dirty="0"/>
              <a:t/>
            </a:r>
            <a:br>
              <a:rPr lang="en-US" dirty="0"/>
            </a:br>
            <a:r>
              <a:rPr lang="en-SG" dirty="0"/>
              <a:t/>
            </a:r>
            <a:br>
              <a:rPr lang="en-SG" dirty="0"/>
            </a:br>
            <a:r>
              <a:rPr lang="en-SG" dirty="0"/>
              <a:t/>
            </a:r>
            <a:br>
              <a:rPr lang="en-SG" dirty="0"/>
            </a:b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08668" y="1905000"/>
            <a:ext cx="5734902" cy="4534293"/>
          </a:xfrm>
        </p:spPr>
        <p:txBody>
          <a:bodyPr>
            <a:noAutofit/>
          </a:bodyPr>
          <a:lstStyle/>
          <a:p>
            <a:r>
              <a:rPr lang="en-US" sz="1600" b="1" dirty="0"/>
              <a:t>How it </a:t>
            </a:r>
            <a:r>
              <a:rPr lang="en-US" sz="1600" b="1" dirty="0" smtClean="0"/>
              <a:t>works:</a:t>
            </a:r>
          </a:p>
          <a:p>
            <a:pPr marL="0" indent="0">
              <a:buNone/>
            </a:pPr>
            <a:r>
              <a:rPr lang="en-US" sz="1600" dirty="0" smtClean="0"/>
              <a:t>Groups </a:t>
            </a:r>
            <a:r>
              <a:rPr lang="en-US" sz="1600" dirty="0"/>
              <a:t>points based on density (core, border, noise points).</a:t>
            </a:r>
          </a:p>
          <a:p>
            <a:r>
              <a:rPr lang="en-US" sz="1600" dirty="0" smtClean="0"/>
              <a:t>No </a:t>
            </a:r>
            <a:r>
              <a:rPr lang="en-US" sz="1600" dirty="0"/>
              <a:t>predefined cluster count needed.</a:t>
            </a:r>
          </a:p>
          <a:p>
            <a:r>
              <a:rPr lang="en-US" sz="1600" b="1" dirty="0" smtClean="0"/>
              <a:t>Strengths</a:t>
            </a:r>
            <a:r>
              <a:rPr lang="en-US" sz="1600" b="1" dirty="0"/>
              <a:t>:</a:t>
            </a:r>
          </a:p>
          <a:p>
            <a:pPr marL="0" indent="0">
              <a:buNone/>
            </a:pPr>
            <a:r>
              <a:rPr lang="en-US" sz="1600" dirty="0" smtClean="0"/>
              <a:t>Robust </a:t>
            </a:r>
            <a:r>
              <a:rPr lang="en-US" sz="1600" dirty="0"/>
              <a:t>to noise and arbitrary cluster shapes.</a:t>
            </a:r>
          </a:p>
          <a:p>
            <a:pPr marL="0" indent="0">
              <a:buNone/>
            </a:pPr>
            <a:r>
              <a:rPr lang="en-US" sz="1600" dirty="0" smtClean="0"/>
              <a:t>Works </a:t>
            </a:r>
            <a:r>
              <a:rPr lang="en-US" sz="1600" dirty="0"/>
              <a:t>well with spatial data.</a:t>
            </a:r>
          </a:p>
          <a:p>
            <a:r>
              <a:rPr lang="en-US" sz="1600" b="1" dirty="0" smtClean="0"/>
              <a:t>Weaknesses</a:t>
            </a:r>
            <a:r>
              <a:rPr lang="en-US" sz="1600" b="1" dirty="0"/>
              <a:t>:</a:t>
            </a:r>
          </a:p>
          <a:p>
            <a:pPr marL="0" indent="0">
              <a:buNone/>
            </a:pPr>
            <a:r>
              <a:rPr lang="en-US" sz="1600" dirty="0" smtClean="0"/>
              <a:t>Struggles </a:t>
            </a:r>
            <a:r>
              <a:rPr lang="en-US" sz="1600" dirty="0"/>
              <a:t>with varying densities.</a:t>
            </a:r>
          </a:p>
          <a:p>
            <a:pPr marL="0" indent="0">
              <a:buNone/>
            </a:pPr>
            <a:r>
              <a:rPr lang="en-US" sz="1600" dirty="0" smtClean="0"/>
              <a:t>Sensitive </a:t>
            </a:r>
            <a:r>
              <a:rPr lang="en-US" sz="1600" dirty="0"/>
              <a:t>to eps and min_samples parameters.</a:t>
            </a:r>
          </a:p>
          <a:p>
            <a:r>
              <a:rPr lang="en-US" sz="1600" b="1" dirty="0" smtClean="0"/>
              <a:t>Best </a:t>
            </a:r>
            <a:r>
              <a:rPr lang="en-US" sz="1600" b="1" dirty="0"/>
              <a:t>for:</a:t>
            </a:r>
          </a:p>
          <a:p>
            <a:pPr marL="0" indent="0">
              <a:buNone/>
            </a:pPr>
            <a:r>
              <a:rPr lang="en-US" sz="1600" dirty="0" smtClean="0"/>
              <a:t>Anomaly </a:t>
            </a:r>
            <a:r>
              <a:rPr lang="en-US" sz="1600" dirty="0"/>
              <a:t>detection, geographic data, and irregularly shaped clusters.</a:t>
            </a:r>
            <a:endParaRPr lang="en-SG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57" y="1619350"/>
            <a:ext cx="3937818" cy="831619"/>
          </a:xfrm>
          <a:prstGeom prst="rect">
            <a:avLst/>
          </a:prstGeom>
        </p:spPr>
      </p:pic>
      <p:pic>
        <p:nvPicPr>
          <p:cNvPr id="2052" name="Picture 4" descr="https://scikit-learn.org/stable/_images/sphx_glr_plot_dbscan_001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2586334"/>
            <a:ext cx="4338637" cy="325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479</Words>
  <Application>Microsoft Office PowerPoint</Application>
  <PresentationFormat>Widescreen</PresentationFormat>
  <Paragraphs>202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Wisp</vt:lpstr>
      <vt:lpstr>MachineLearning _Clustering</vt:lpstr>
      <vt:lpstr>Affinity Propagation </vt:lpstr>
      <vt:lpstr>AgglomerativeClustering (Hierarchical Clustering)  </vt:lpstr>
      <vt:lpstr>K-Means   </vt:lpstr>
      <vt:lpstr>Mean Shift    </vt:lpstr>
      <vt:lpstr>MiniBatch K-Means     </vt:lpstr>
      <vt:lpstr>BIRCH (Balanced Iterative Reducing &amp; Clustering using Hierarchies)   </vt:lpstr>
      <vt:lpstr>HDBSCAN (Hierarchical DBSCAN)     </vt:lpstr>
      <vt:lpstr> DBSCAN (Density-Based Spatial Clustering of Applications with Noise)     </vt:lpstr>
      <vt:lpstr>OPTICS (Ordering Points To Identify Clustering Structure)      </vt:lpstr>
      <vt:lpstr>Spectral Clustering       </vt:lpstr>
      <vt:lpstr>Summary Table        </vt:lpstr>
      <vt:lpstr>Summary Table with Visual Behavior </vt:lpstr>
      <vt:lpstr>When to Use Which?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MachineLearning _Clustering</dc:title>
  <dc:creator>RATHIGA RAMESH</dc:creator>
  <cp:lastModifiedBy>RATHIGA RAMESH</cp:lastModifiedBy>
  <cp:revision>33</cp:revision>
  <dcterms:created xsi:type="dcterms:W3CDTF">2025-06-15T00:59:46Z</dcterms:created>
  <dcterms:modified xsi:type="dcterms:W3CDTF">2025-06-15T02:45:48Z</dcterms:modified>
</cp:coreProperties>
</file>