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Poppins Bold" charset="1" panose="00000800000000000000"/>
      <p:regular r:id="rId29"/>
    </p:embeddedFont>
    <p:embeddedFont>
      <p:font typeface="Times New Roman Bold" charset="1" panose="02030802070405020303"/>
      <p:regular r:id="rId30"/>
    </p:embeddedFont>
    <p:embeddedFont>
      <p:font typeface="Poppins" charset="1" panose="00000500000000000000"/>
      <p:regular r:id="rId31"/>
    </p:embeddedFont>
    <p:embeddedFont>
      <p:font typeface="Canva Sans" charset="1" panose="020B0503030501040103"/>
      <p:regular r:id="rId32"/>
    </p:embeddedFont>
    <p:embeddedFont>
      <p:font typeface="Times New Roman Italics" charset="1" panose="02030502070405090303"/>
      <p:regular r:id="rId33"/>
    </p:embeddedFont>
    <p:embeddedFont>
      <p:font typeface="Times New Roman" charset="1" panose="02030502070405020303"/>
      <p:regular r:id="rId34"/>
    </p:embeddedFont>
    <p:embeddedFont>
      <p:font typeface="Canva Sans Bold Italics" charset="1" panose="020B0803030501040103"/>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8.png" Type="http://schemas.openxmlformats.org/officeDocument/2006/relationships/image"/><Relationship Id="rId3" Target="../media/image39.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40.png" Type="http://schemas.openxmlformats.org/officeDocument/2006/relationships/image"/><Relationship Id="rId3" Target="../media/image41.svg" Type="http://schemas.openxmlformats.org/officeDocument/2006/relationships/image"/><Relationship Id="rId4" Target="../media/image3.png" Type="http://schemas.openxmlformats.org/officeDocument/2006/relationships/image"/><Relationship Id="rId5" Target="../media/image42.png" Type="http://schemas.openxmlformats.org/officeDocument/2006/relationships/image"/><Relationship Id="rId6" Target="../media/image4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svg" Type="http://schemas.openxmlformats.org/officeDocument/2006/relationships/image"/><Relationship Id="rId11" Target="../media/image50.png" Type="http://schemas.openxmlformats.org/officeDocument/2006/relationships/image"/><Relationship Id="rId12" Target="../media/image51.svg" Type="http://schemas.openxmlformats.org/officeDocument/2006/relationships/image"/><Relationship Id="rId13" Target="../media/image52.png" Type="http://schemas.openxmlformats.org/officeDocument/2006/relationships/image"/><Relationship Id="rId14" Target="../media/image53.svg" Type="http://schemas.openxmlformats.org/officeDocument/2006/relationships/image"/><Relationship Id="rId15" Target="../media/image54.png" Type="http://schemas.openxmlformats.org/officeDocument/2006/relationships/image"/><Relationship Id="rId16" Target="../media/image55.svg" Type="http://schemas.openxmlformats.org/officeDocument/2006/relationships/image"/><Relationship Id="rId2" Target="../media/image44.png" Type="http://schemas.openxmlformats.org/officeDocument/2006/relationships/image"/><Relationship Id="rId3" Target="../media/image45.svg" Type="http://schemas.openxmlformats.org/officeDocument/2006/relationships/image"/><Relationship Id="rId4" Target="../media/image3.pn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9.svg" Type="http://schemas.openxmlformats.org/officeDocument/2006/relationships/image"/><Relationship Id="rId11" Target="../media/image50.png" Type="http://schemas.openxmlformats.org/officeDocument/2006/relationships/image"/><Relationship Id="rId12" Target="../media/image51.svg" Type="http://schemas.openxmlformats.org/officeDocument/2006/relationships/image"/><Relationship Id="rId13" Target="../media/image52.png" Type="http://schemas.openxmlformats.org/officeDocument/2006/relationships/image"/><Relationship Id="rId14" Target="../media/image53.svg" Type="http://schemas.openxmlformats.org/officeDocument/2006/relationships/image"/><Relationship Id="rId15" Target="../media/image54.png" Type="http://schemas.openxmlformats.org/officeDocument/2006/relationships/image"/><Relationship Id="rId16" Target="../media/image55.svg" Type="http://schemas.openxmlformats.org/officeDocument/2006/relationships/image"/><Relationship Id="rId2" Target="../media/image44.png" Type="http://schemas.openxmlformats.org/officeDocument/2006/relationships/image"/><Relationship Id="rId3" Target="../media/image45.svg" Type="http://schemas.openxmlformats.org/officeDocument/2006/relationships/image"/><Relationship Id="rId4" Target="../media/image3.pn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4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svg" Type="http://schemas.openxmlformats.org/officeDocument/2006/relationships/image"/><Relationship Id="rId11" Target="../media/image54.png" Type="http://schemas.openxmlformats.org/officeDocument/2006/relationships/image"/><Relationship Id="rId12" Target="../media/image55.svg" Type="http://schemas.openxmlformats.org/officeDocument/2006/relationships/image"/><Relationship Id="rId2" Target="../media/image44.png" Type="http://schemas.openxmlformats.org/officeDocument/2006/relationships/image"/><Relationship Id="rId3" Target="../media/image45.svg" Type="http://schemas.openxmlformats.org/officeDocument/2006/relationships/image"/><Relationship Id="rId4" Target="../media/image3.pn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58.jpeg" Type="http://schemas.openxmlformats.org/officeDocument/2006/relationships/image"/><Relationship Id="rId5" Target="../media/image59.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0.jpeg" Type="http://schemas.openxmlformats.org/officeDocument/2006/relationships/image"/><Relationship Id="rId5" Target="../media/image6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2.jpeg" Type="http://schemas.openxmlformats.org/officeDocument/2006/relationships/image"/><Relationship Id="rId5" Target="../media/image63.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4.jpeg" Type="http://schemas.openxmlformats.org/officeDocument/2006/relationships/image"/><Relationship Id="rId5" Target="../media/image6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6.jpeg" Type="http://schemas.openxmlformats.org/officeDocument/2006/relationships/image"/><Relationship Id="rId5" Target="../media/image6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3.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10.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68.jpeg" Type="http://schemas.openxmlformats.org/officeDocument/2006/relationships/image"/><Relationship Id="rId5" Target="../media/image69.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5.svg" Type="http://schemas.openxmlformats.org/officeDocument/2006/relationships/image"/><Relationship Id="rId2" Target="../media/image70.png" Type="http://schemas.openxmlformats.org/officeDocument/2006/relationships/image"/><Relationship Id="rId3" Target="../media/image71.svg" Type="http://schemas.openxmlformats.org/officeDocument/2006/relationships/image"/><Relationship Id="rId4" Target="../media/image3.png" Type="http://schemas.openxmlformats.org/officeDocument/2006/relationships/image"/><Relationship Id="rId5" Target="../media/image72.png" Type="http://schemas.openxmlformats.org/officeDocument/2006/relationships/image"/><Relationship Id="rId6" Target="../media/image7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54.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8.png" Type="http://schemas.openxmlformats.org/officeDocument/2006/relationships/image"/><Relationship Id="rId12" Target="../media/image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74.png" Type="http://schemas.openxmlformats.org/officeDocument/2006/relationships/image"/><Relationship Id="rId5" Target="../media/image75.svg" Type="http://schemas.openxmlformats.org/officeDocument/2006/relationships/image"/><Relationship Id="rId6" Target="../media/image3.png" Type="http://schemas.openxmlformats.org/officeDocument/2006/relationships/image"/><Relationship Id="rId7" Target="../media/image76.png" Type="http://schemas.openxmlformats.org/officeDocument/2006/relationships/image"/><Relationship Id="rId8" Target="../media/image77.svg" Type="http://schemas.openxmlformats.org/officeDocument/2006/relationships/image"/><Relationship Id="rId9" Target="../media/image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1.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2" Target="../media/image78.png" Type="http://schemas.openxmlformats.org/officeDocument/2006/relationships/image"/><Relationship Id="rId3" Target="../media/image79.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74.png" Type="http://schemas.openxmlformats.org/officeDocument/2006/relationships/image"/><Relationship Id="rId7" Target="../media/image75.svg" Type="http://schemas.openxmlformats.org/officeDocument/2006/relationships/image"/><Relationship Id="rId8" Target="../media/image3.png" Type="http://schemas.openxmlformats.org/officeDocument/2006/relationships/image"/><Relationship Id="rId9" Target="../media/image80.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3.pn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3.png" Type="http://schemas.openxmlformats.org/officeDocument/2006/relationships/image"/><Relationship Id="rId5" Target="../media/image32.png" Type="http://schemas.openxmlformats.org/officeDocument/2006/relationships/image"/><Relationship Id="rId6" Target="../media/image33.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19992" y="-1680508"/>
            <a:ext cx="14973124" cy="14973124"/>
          </a:xfrm>
          <a:custGeom>
            <a:avLst/>
            <a:gdLst/>
            <a:ahLst/>
            <a:cxnLst/>
            <a:rect r="r" b="b" t="t" l="l"/>
            <a:pathLst>
              <a:path h="14973124" w="14973124">
                <a:moveTo>
                  <a:pt x="0" y="0"/>
                </a:moveTo>
                <a:lnTo>
                  <a:pt x="14973124" y="0"/>
                </a:lnTo>
                <a:lnTo>
                  <a:pt x="14973124" y="14973124"/>
                </a:lnTo>
                <a:lnTo>
                  <a:pt x="0" y="149731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3640768" y="-164456"/>
            <a:ext cx="11725929" cy="11711272"/>
            <a:chOff x="0" y="0"/>
            <a:chExt cx="15634572" cy="15615029"/>
          </a:xfrm>
        </p:grpSpPr>
        <p:sp>
          <p:nvSpPr>
            <p:cNvPr name="Freeform 4" id="4"/>
            <p:cNvSpPr/>
            <p:nvPr/>
          </p:nvSpPr>
          <p:spPr>
            <a:xfrm flipH="false" flipV="false" rot="0">
              <a:off x="0" y="0"/>
              <a:ext cx="15634588" cy="15615031"/>
            </a:xfrm>
            <a:custGeom>
              <a:avLst/>
              <a:gdLst/>
              <a:ahLst/>
              <a:cxnLst/>
              <a:rect r="r" b="b" t="t" l="l"/>
              <a:pathLst>
                <a:path h="15615031" w="15634588">
                  <a:moveTo>
                    <a:pt x="0" y="0"/>
                  </a:moveTo>
                  <a:lnTo>
                    <a:pt x="15634588" y="0"/>
                  </a:lnTo>
                  <a:lnTo>
                    <a:pt x="15634588" y="15615031"/>
                  </a:lnTo>
                  <a:lnTo>
                    <a:pt x="0" y="15615031"/>
                  </a:lnTo>
                  <a:lnTo>
                    <a:pt x="0" y="0"/>
                  </a:lnTo>
                  <a:close/>
                </a:path>
              </a:pathLst>
            </a:custGeom>
            <a:blipFill>
              <a:blip r:embed="rId4"/>
              <a:stretch>
                <a:fillRect l="0" t="-33" r="0" b="-33"/>
              </a:stretch>
            </a:blipFill>
          </p:spPr>
        </p:sp>
      </p:grpSp>
      <p:sp>
        <p:nvSpPr>
          <p:cNvPr name="Freeform 5" id="5"/>
          <p:cNvSpPr/>
          <p:nvPr/>
        </p:nvSpPr>
        <p:spPr>
          <a:xfrm flipH="false" flipV="false" rot="0">
            <a:off x="3367381" y="-633119"/>
            <a:ext cx="12179934" cy="12179934"/>
          </a:xfrm>
          <a:custGeom>
            <a:avLst/>
            <a:gdLst/>
            <a:ahLst/>
            <a:cxnLst/>
            <a:rect r="r" b="b" t="t" l="l"/>
            <a:pathLst>
              <a:path h="12179934" w="12179934">
                <a:moveTo>
                  <a:pt x="0" y="0"/>
                </a:moveTo>
                <a:lnTo>
                  <a:pt x="12179934" y="0"/>
                </a:lnTo>
                <a:lnTo>
                  <a:pt x="12179934" y="12179934"/>
                </a:lnTo>
                <a:lnTo>
                  <a:pt x="0" y="121799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476280" y="4348446"/>
            <a:ext cx="1658466" cy="1656393"/>
            <a:chOff x="0" y="0"/>
            <a:chExt cx="2211288" cy="2208524"/>
          </a:xfrm>
        </p:grpSpPr>
        <p:sp>
          <p:nvSpPr>
            <p:cNvPr name="Freeform 7" id="7"/>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4"/>
              <a:stretch>
                <a:fillRect l="0" t="-33" r="1" b="-33"/>
              </a:stretch>
            </a:blipFill>
          </p:spPr>
        </p:sp>
      </p:grpSp>
      <p:sp>
        <p:nvSpPr>
          <p:cNvPr name="Freeform 8" id="8"/>
          <p:cNvSpPr/>
          <p:nvPr/>
        </p:nvSpPr>
        <p:spPr>
          <a:xfrm flipH="false" flipV="false" rot="0">
            <a:off x="1437613" y="428216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2086248" y="484744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9">
              <a:extLst>
                <a:ext uri="{96DAC541-7B7A-43D3-8B79-37D633B846F1}">
                  <asvg:svgBlip xmlns:asvg="http://schemas.microsoft.com/office/drawing/2016/SVG/main" r:embed="rId10"/>
                </a:ext>
              </a:extLst>
            </a:blip>
            <a:stretch>
              <a:fillRect l="-774" t="0" r="-774" b="0"/>
            </a:stretch>
          </a:blipFill>
        </p:spPr>
      </p:sp>
      <p:grpSp>
        <p:nvGrpSpPr>
          <p:cNvPr name="Group 10" id="10"/>
          <p:cNvGrpSpPr/>
          <p:nvPr/>
        </p:nvGrpSpPr>
        <p:grpSpPr>
          <a:xfrm rot="0">
            <a:off x="15191921" y="4348446"/>
            <a:ext cx="1658466" cy="1656393"/>
            <a:chOff x="0" y="0"/>
            <a:chExt cx="2211288" cy="2208524"/>
          </a:xfrm>
        </p:grpSpPr>
        <p:sp>
          <p:nvSpPr>
            <p:cNvPr name="Freeform 11" id="11"/>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4"/>
              <a:stretch>
                <a:fillRect l="0" t="-33" r="1" b="-33"/>
              </a:stretch>
            </a:blipFill>
          </p:spPr>
        </p:sp>
      </p:grpSp>
      <p:sp>
        <p:nvSpPr>
          <p:cNvPr name="Freeform 12" id="12"/>
          <p:cNvSpPr/>
          <p:nvPr/>
        </p:nvSpPr>
        <p:spPr>
          <a:xfrm flipH="false" flipV="false" rot="0">
            <a:off x="15153255" y="428216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5801890" y="484744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9">
              <a:extLst>
                <a:ext uri="{96DAC541-7B7A-43D3-8B79-37D633B846F1}">
                  <asvg:svgBlip xmlns:asvg="http://schemas.microsoft.com/office/drawing/2016/SVG/main" r:embed="rId10"/>
                </a:ext>
              </a:extLst>
            </a:blip>
            <a:stretch>
              <a:fillRect l="-774" t="0" r="-774" b="0"/>
            </a:stretch>
          </a:blipFill>
        </p:spPr>
      </p:sp>
      <p:sp>
        <p:nvSpPr>
          <p:cNvPr name="Freeform 14" id="14"/>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4009651" y="536724"/>
            <a:ext cx="9489569" cy="9541615"/>
          </a:xfrm>
          <a:custGeom>
            <a:avLst/>
            <a:gdLst/>
            <a:ahLst/>
            <a:cxnLst/>
            <a:rect r="r" b="b" t="t" l="l"/>
            <a:pathLst>
              <a:path h="9541615" w="9489569">
                <a:moveTo>
                  <a:pt x="0" y="0"/>
                </a:moveTo>
                <a:lnTo>
                  <a:pt x="9489569" y="0"/>
                </a:lnTo>
                <a:lnTo>
                  <a:pt x="9489569" y="9541615"/>
                </a:lnTo>
                <a:lnTo>
                  <a:pt x="0" y="9541615"/>
                </a:lnTo>
                <a:lnTo>
                  <a:pt x="0" y="0"/>
                </a:lnTo>
                <a:close/>
              </a:path>
            </a:pathLst>
          </a:custGeom>
          <a:blipFill>
            <a:blip r:embed="rId13">
              <a:extLst>
                <a:ext uri="{96DAC541-7B7A-43D3-8B79-37D633B846F1}">
                  <asvg:svgBlip xmlns:asvg="http://schemas.microsoft.com/office/drawing/2016/SVG/main" r:embed="rId14"/>
                </a:ext>
              </a:extLst>
            </a:blip>
            <a:stretch>
              <a:fillRect l="0" t="-126" r="0" b="-126"/>
            </a:stretch>
          </a:blipFill>
        </p:spPr>
      </p:sp>
      <p:sp>
        <p:nvSpPr>
          <p:cNvPr name="TextBox 16" id="16"/>
          <p:cNvSpPr txBox="true"/>
          <p:nvPr/>
        </p:nvSpPr>
        <p:spPr>
          <a:xfrm rot="0">
            <a:off x="4799662" y="33823"/>
            <a:ext cx="7098868" cy="1441450"/>
          </a:xfrm>
          <a:prstGeom prst="rect">
            <a:avLst/>
          </a:prstGeom>
        </p:spPr>
        <p:txBody>
          <a:bodyPr anchor="t" rtlCol="false" tIns="0" lIns="0" bIns="0" rIns="0">
            <a:spAutoFit/>
          </a:bodyPr>
          <a:lstStyle/>
          <a:p>
            <a:pPr algn="ctr">
              <a:lnSpc>
                <a:spcPts val="9799"/>
              </a:lnSpc>
            </a:pPr>
            <a:r>
              <a:rPr lang="en-US" sz="6998" b="true">
                <a:solidFill>
                  <a:srgbClr val="3A6AD6"/>
                </a:solidFill>
                <a:latin typeface="Poppins Bold"/>
                <a:ea typeface="Poppins Bold"/>
                <a:cs typeface="Poppins Bold"/>
                <a:sym typeface="Poppins Bold"/>
              </a:rPr>
              <a:t>Digital portfolio </a:t>
            </a:r>
          </a:p>
        </p:txBody>
      </p:sp>
      <p:sp>
        <p:nvSpPr>
          <p:cNvPr name="TextBox 17" id="17"/>
          <p:cNvSpPr txBox="true"/>
          <p:nvPr/>
        </p:nvSpPr>
        <p:spPr>
          <a:xfrm rot="0">
            <a:off x="17674380" y="8672588"/>
            <a:ext cx="442747" cy="296043"/>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01</a:t>
            </a:r>
          </a:p>
        </p:txBody>
      </p:sp>
      <p:sp>
        <p:nvSpPr>
          <p:cNvPr name="TextBox 18" id="18"/>
          <p:cNvSpPr txBox="true"/>
          <p:nvPr/>
        </p:nvSpPr>
        <p:spPr>
          <a:xfrm rot="0">
            <a:off x="3367381" y="1889036"/>
            <a:ext cx="12398774" cy="6735575"/>
          </a:xfrm>
          <a:prstGeom prst="rect">
            <a:avLst/>
          </a:prstGeom>
        </p:spPr>
        <p:txBody>
          <a:bodyPr anchor="t" rtlCol="false" tIns="0" lIns="0" bIns="0" rIns="0">
            <a:spAutoFit/>
          </a:bodyPr>
          <a:lstStyle/>
          <a:p>
            <a:pPr algn="just" marL="1188598" indent="-396199" lvl="2">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Student Name: Rathika Sri </a:t>
            </a:r>
          </a:p>
          <a:p>
            <a:pPr algn="l" marL="1188598" indent="-396199" lvl="2">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Register no:asbrubd2428k0055</a:t>
            </a:r>
          </a:p>
          <a:p>
            <a:pPr algn="l" marL="1188598" indent="-396199" lvl="2">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Department: BSC (AI&amp;DS)</a:t>
            </a:r>
          </a:p>
          <a:p>
            <a:pPr algn="l" marL="1188598" indent="-396199" lvl="2">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College:Shree Venkateshwara Arts and Science (co-education) College-Othakuthirai</a:t>
            </a:r>
          </a:p>
          <a:p>
            <a:pPr algn="l" marL="1188598" indent="-396199" lvl="2">
              <a:lnSpc>
                <a:spcPts val="7278"/>
              </a:lnSpc>
              <a:buFont typeface="Arial"/>
              <a:buChar char="⚬"/>
            </a:pPr>
            <a:r>
              <a:rPr lang="en-US" b="true" sz="5198">
                <a:solidFill>
                  <a:srgbClr val="4564A9"/>
                </a:solidFill>
                <a:latin typeface="Times New Roman Bold"/>
                <a:ea typeface="Times New Roman Bold"/>
                <a:cs typeface="Times New Roman Bold"/>
                <a:sym typeface="Times New Roman Bold"/>
              </a:rPr>
              <a:t>University:Bharathiar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507919" y="-1490583"/>
            <a:ext cx="14122303" cy="14122303"/>
          </a:xfrm>
          <a:custGeom>
            <a:avLst/>
            <a:gdLst/>
            <a:ahLst/>
            <a:cxnLst/>
            <a:rect r="r" b="b" t="t" l="l"/>
            <a:pathLst>
              <a:path h="14122303" w="14122303">
                <a:moveTo>
                  <a:pt x="0" y="0"/>
                </a:moveTo>
                <a:lnTo>
                  <a:pt x="14122303" y="0"/>
                </a:lnTo>
                <a:lnTo>
                  <a:pt x="14122303" y="14122303"/>
                </a:lnTo>
                <a:lnTo>
                  <a:pt x="0" y="141223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726487" y="-419676"/>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5056408"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10</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Tools and Technologies</a:t>
            </a:r>
          </a:p>
        </p:txBody>
      </p:sp>
      <p:sp>
        <p:nvSpPr>
          <p:cNvPr name="TextBox 14" id="14"/>
          <p:cNvSpPr txBox="true"/>
          <p:nvPr/>
        </p:nvSpPr>
        <p:spPr>
          <a:xfrm rot="0">
            <a:off x="9433609" y="1114336"/>
            <a:ext cx="3804203" cy="1070846"/>
          </a:xfrm>
          <a:prstGeom prst="rect">
            <a:avLst/>
          </a:prstGeom>
        </p:spPr>
        <p:txBody>
          <a:bodyPr anchor="t" rtlCol="false" tIns="0" lIns="0" bIns="0" rIns="0">
            <a:spAutoFit/>
          </a:bodyPr>
          <a:lstStyle/>
          <a:p>
            <a:pPr algn="ctr">
              <a:lnSpc>
                <a:spcPts val="7803"/>
              </a:lnSpc>
            </a:pPr>
            <a:r>
              <a:rPr lang="en-US" b="true" sz="5573" i="true" u="sng">
                <a:solidFill>
                  <a:srgbClr val="000000"/>
                </a:solidFill>
                <a:latin typeface="Canva Sans Bold Italics"/>
                <a:ea typeface="Canva Sans Bold Italics"/>
                <a:cs typeface="Canva Sans Bold Italics"/>
                <a:sym typeface="Canva Sans Bold Italics"/>
              </a:rPr>
              <a:t>4)CodePen</a:t>
            </a:r>
          </a:p>
        </p:txBody>
      </p:sp>
      <p:sp>
        <p:nvSpPr>
          <p:cNvPr name="TextBox 15" id="15"/>
          <p:cNvSpPr txBox="true"/>
          <p:nvPr/>
        </p:nvSpPr>
        <p:spPr>
          <a:xfrm rot="0">
            <a:off x="9433609" y="2469574"/>
            <a:ext cx="8058190" cy="7020047"/>
          </a:xfrm>
          <a:prstGeom prst="rect">
            <a:avLst/>
          </a:prstGeom>
        </p:spPr>
        <p:txBody>
          <a:bodyPr anchor="t" rtlCol="false" tIns="0" lIns="0" bIns="0" rIns="0">
            <a:spAutoFit/>
          </a:bodyPr>
          <a:lstStyle/>
          <a:p>
            <a:pPr algn="l">
              <a:lnSpc>
                <a:spcPts val="6027"/>
              </a:lnSpc>
            </a:pPr>
            <a:r>
              <a:rPr lang="en-US" sz="4305">
                <a:solidFill>
                  <a:srgbClr val="000000"/>
                </a:solidFill>
                <a:latin typeface="Times New Roman"/>
                <a:ea typeface="Times New Roman"/>
                <a:cs typeface="Times New Roman"/>
                <a:sym typeface="Times New Roman"/>
              </a:rPr>
              <a:t>Use: CodePen is an online code editor and playground for front-end web development. It allows you to write and test HTML, CSS, and JavaScript in real-time, making it easier to build, preview, and share your portfolio online without installing software locally.</a:t>
            </a:r>
          </a:p>
          <a:p>
            <a:pPr algn="l">
              <a:lnSpc>
                <a:spcPts val="6027"/>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3118804" cy="14585483"/>
          </a:xfrm>
          <a:custGeom>
            <a:avLst/>
            <a:gdLst/>
            <a:ahLst/>
            <a:cxnLst/>
            <a:rect r="r" b="b" t="t" l="l"/>
            <a:pathLst>
              <a:path h="14585483" w="13118804">
                <a:moveTo>
                  <a:pt x="0" y="0"/>
                </a:moveTo>
                <a:lnTo>
                  <a:pt x="13118804" y="0"/>
                </a:lnTo>
                <a:lnTo>
                  <a:pt x="13118804"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1707306" cy="11578794"/>
            <a:chOff x="0" y="0"/>
            <a:chExt cx="15609741" cy="15438392"/>
          </a:xfrm>
        </p:grpSpPr>
        <p:sp>
          <p:nvSpPr>
            <p:cNvPr name="Freeform 8" id="8"/>
            <p:cNvSpPr/>
            <p:nvPr/>
          </p:nvSpPr>
          <p:spPr>
            <a:xfrm flipH="false" flipV="false" rot="0">
              <a:off x="0" y="0"/>
              <a:ext cx="15609697" cy="15438374"/>
            </a:xfrm>
            <a:custGeom>
              <a:avLst/>
              <a:gdLst/>
              <a:ahLst/>
              <a:cxnLst/>
              <a:rect r="r" b="b" t="t" l="l"/>
              <a:pathLst>
                <a:path h="15438374" w="15609697">
                  <a:moveTo>
                    <a:pt x="0" y="0"/>
                  </a:moveTo>
                  <a:lnTo>
                    <a:pt x="15609697" y="0"/>
                  </a:lnTo>
                  <a:lnTo>
                    <a:pt x="15609697" y="15438374"/>
                  </a:lnTo>
                  <a:lnTo>
                    <a:pt x="0" y="15438374"/>
                  </a:lnTo>
                  <a:lnTo>
                    <a:pt x="0" y="0"/>
                  </a:lnTo>
                  <a:close/>
                </a:path>
              </a:pathLst>
            </a:custGeom>
            <a:blipFill>
              <a:blip r:embed="rId4"/>
              <a:stretch>
                <a:fillRect l="0" t="-526" r="0" b="-526"/>
              </a:stretch>
            </a:blipFill>
          </p:spPr>
        </p:sp>
      </p:grpSp>
      <p:sp>
        <p:nvSpPr>
          <p:cNvPr name="Freeform 9" id="9"/>
          <p:cNvSpPr/>
          <p:nvPr/>
        </p:nvSpPr>
        <p:spPr>
          <a:xfrm flipH="false" flipV="false" rot="0">
            <a:off x="-3908961" y="-1029908"/>
            <a:ext cx="10523096" cy="11683709"/>
          </a:xfrm>
          <a:custGeom>
            <a:avLst/>
            <a:gdLst/>
            <a:ahLst/>
            <a:cxnLst/>
            <a:rect r="r" b="b" t="t" l="l"/>
            <a:pathLst>
              <a:path h="11683709" w="10523096">
                <a:moveTo>
                  <a:pt x="0" y="0"/>
                </a:moveTo>
                <a:lnTo>
                  <a:pt x="10523096" y="0"/>
                </a:lnTo>
                <a:lnTo>
                  <a:pt x="10523096" y="11683709"/>
                </a:lnTo>
                <a:lnTo>
                  <a:pt x="0" y="116837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11</a:t>
            </a:r>
          </a:p>
        </p:txBody>
      </p:sp>
      <p:sp>
        <p:nvSpPr>
          <p:cNvPr name="Freeform 12" id="12"/>
          <p:cNvSpPr/>
          <p:nvPr/>
        </p:nvSpPr>
        <p:spPr>
          <a:xfrm flipH="false" flipV="false" rot="0">
            <a:off x="1828563" y="3368055"/>
            <a:ext cx="1214454" cy="1214454"/>
          </a:xfrm>
          <a:custGeom>
            <a:avLst/>
            <a:gdLst/>
            <a:ahLst/>
            <a:cxnLst/>
            <a:rect r="r" b="b" t="t" l="l"/>
            <a:pathLst>
              <a:path h="1214454" w="1214454">
                <a:moveTo>
                  <a:pt x="0" y="0"/>
                </a:moveTo>
                <a:lnTo>
                  <a:pt x="1214454" y="0"/>
                </a:lnTo>
                <a:lnTo>
                  <a:pt x="1214454" y="1214454"/>
                </a:lnTo>
                <a:lnTo>
                  <a:pt x="0" y="121445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0" y="4579727"/>
            <a:ext cx="5539167" cy="3739752"/>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Portfolio Design and Layout</a:t>
            </a:r>
          </a:p>
        </p:txBody>
      </p:sp>
      <p:sp>
        <p:nvSpPr>
          <p:cNvPr name="TextBox 14" id="14"/>
          <p:cNvSpPr txBox="true"/>
          <p:nvPr/>
        </p:nvSpPr>
        <p:spPr>
          <a:xfrm rot="0">
            <a:off x="7718585" y="491041"/>
            <a:ext cx="9979411" cy="8923918"/>
          </a:xfrm>
          <a:prstGeom prst="rect">
            <a:avLst/>
          </a:prstGeom>
        </p:spPr>
        <p:txBody>
          <a:bodyPr anchor="t" rtlCol="false" tIns="0" lIns="0" bIns="0" rIns="0">
            <a:spAutoFit/>
          </a:bodyPr>
          <a:lstStyle/>
          <a:p>
            <a:pPr algn="ctr">
              <a:lnSpc>
                <a:spcPts val="6858"/>
              </a:lnSpc>
            </a:pPr>
            <a:r>
              <a:rPr lang="en-US" sz="4898">
                <a:solidFill>
                  <a:srgbClr val="000000"/>
                </a:solidFill>
                <a:latin typeface="Times New Roman"/>
                <a:ea typeface="Times New Roman"/>
                <a:cs typeface="Times New Roman"/>
                <a:sym typeface="Times New Roman"/>
              </a:rPr>
              <a:t>Designing the portfolio involves creating a clean, organized, and visually appealing structure. Sections like About Me, Education, Skills, Projects, Goals, and Contact are arranged in cards, grids, and responsive layouts. The design uses colors, borders, hover effects, and theme toggles to make the portfolio interactive and user-friendly.</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60128" y="-3982363"/>
            <a:ext cx="12224535" cy="12224535"/>
          </a:xfrm>
          <a:custGeom>
            <a:avLst/>
            <a:gdLst/>
            <a:ahLst/>
            <a:cxnLst/>
            <a:rect r="r" b="b" t="t" l="l"/>
            <a:pathLst>
              <a:path h="12224535" w="12224535">
                <a:moveTo>
                  <a:pt x="0" y="0"/>
                </a:moveTo>
                <a:lnTo>
                  <a:pt x="12224535" y="0"/>
                </a:lnTo>
                <a:lnTo>
                  <a:pt x="12224535" y="12224535"/>
                </a:lnTo>
                <a:lnTo>
                  <a:pt x="0" y="12224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39720" y="-2511561"/>
            <a:ext cx="11061580" cy="11047753"/>
            <a:chOff x="0" y="0"/>
            <a:chExt cx="14748773" cy="14730337"/>
          </a:xfrm>
        </p:grpSpPr>
        <p:sp>
          <p:nvSpPr>
            <p:cNvPr name="Freeform 4" id="4"/>
            <p:cNvSpPr/>
            <p:nvPr/>
          </p:nvSpPr>
          <p:spPr>
            <a:xfrm flipH="false" flipV="false" rot="0">
              <a:off x="0" y="0"/>
              <a:ext cx="14748763" cy="14730349"/>
            </a:xfrm>
            <a:custGeom>
              <a:avLst/>
              <a:gdLst/>
              <a:ahLst/>
              <a:cxnLst/>
              <a:rect r="r" b="b" t="t" l="l"/>
              <a:pathLst>
                <a:path h="14730349" w="14748763">
                  <a:moveTo>
                    <a:pt x="0" y="0"/>
                  </a:moveTo>
                  <a:lnTo>
                    <a:pt x="14748763" y="0"/>
                  </a:lnTo>
                  <a:lnTo>
                    <a:pt x="14748763" y="14730349"/>
                  </a:lnTo>
                  <a:lnTo>
                    <a:pt x="0" y="14730349"/>
                  </a:lnTo>
                  <a:lnTo>
                    <a:pt x="0" y="0"/>
                  </a:lnTo>
                  <a:close/>
                </a:path>
              </a:pathLst>
            </a:custGeom>
            <a:blipFill>
              <a:blip r:embed="rId4"/>
              <a:stretch>
                <a:fillRect l="0" t="-33" r="0" b="-33"/>
              </a:stretch>
            </a:blipFill>
          </p:spPr>
        </p:sp>
      </p:grpSp>
      <p:sp>
        <p:nvSpPr>
          <p:cNvPr name="Freeform 5" id="5"/>
          <p:cNvSpPr/>
          <p:nvPr/>
        </p:nvSpPr>
        <p:spPr>
          <a:xfrm flipH="false" flipV="false" rot="0">
            <a:off x="11399569" y="-2966235"/>
            <a:ext cx="9968966" cy="9968966"/>
          </a:xfrm>
          <a:custGeom>
            <a:avLst/>
            <a:gdLst/>
            <a:ahLst/>
            <a:cxnLst/>
            <a:rect r="r" b="b" t="t" l="l"/>
            <a:pathLst>
              <a:path h="9968966" w="9968966">
                <a:moveTo>
                  <a:pt x="0" y="0"/>
                </a:moveTo>
                <a:lnTo>
                  <a:pt x="9968966" y="0"/>
                </a:lnTo>
                <a:lnTo>
                  <a:pt x="9968966" y="9968966"/>
                </a:lnTo>
                <a:lnTo>
                  <a:pt x="0" y="99689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3789843" y="3072449"/>
            <a:ext cx="3948976" cy="1865355"/>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Features and Functionality</a:t>
            </a:r>
          </a:p>
        </p:txBody>
      </p:sp>
      <p:sp>
        <p:nvSpPr>
          <p:cNvPr name="Freeform 8" id="8"/>
          <p:cNvSpPr/>
          <p:nvPr/>
        </p:nvSpPr>
        <p:spPr>
          <a:xfrm flipH="false" flipV="false" rot="0">
            <a:off x="1828563" y="1837103"/>
            <a:ext cx="5761645" cy="3006061"/>
          </a:xfrm>
          <a:custGeom>
            <a:avLst/>
            <a:gdLst/>
            <a:ahLst/>
            <a:cxnLst/>
            <a:rect r="r" b="b" t="t" l="l"/>
            <a:pathLst>
              <a:path h="3006061" w="5761645">
                <a:moveTo>
                  <a:pt x="0" y="0"/>
                </a:moveTo>
                <a:lnTo>
                  <a:pt x="5761645" y="0"/>
                </a:lnTo>
                <a:lnTo>
                  <a:pt x="5761645" y="3006061"/>
                </a:lnTo>
                <a:lnTo>
                  <a:pt x="0" y="30060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11679" y="5257697"/>
            <a:ext cx="5956725" cy="3006061"/>
          </a:xfrm>
          <a:custGeom>
            <a:avLst/>
            <a:gdLst/>
            <a:ahLst/>
            <a:cxnLst/>
            <a:rect r="r" b="b" t="t" l="l"/>
            <a:pathLst>
              <a:path h="3006061" w="5956725">
                <a:moveTo>
                  <a:pt x="0" y="0"/>
                </a:moveTo>
                <a:lnTo>
                  <a:pt x="5956725" y="0"/>
                </a:lnTo>
                <a:lnTo>
                  <a:pt x="5956725" y="3006061"/>
                </a:lnTo>
                <a:lnTo>
                  <a:pt x="0" y="300606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7590208" y="5257697"/>
            <a:ext cx="5564082" cy="3278494"/>
          </a:xfrm>
          <a:custGeom>
            <a:avLst/>
            <a:gdLst/>
            <a:ahLst/>
            <a:cxnLst/>
            <a:rect r="r" b="b" t="t" l="l"/>
            <a:pathLst>
              <a:path h="3278494" w="5564082">
                <a:moveTo>
                  <a:pt x="0" y="0"/>
                </a:moveTo>
                <a:lnTo>
                  <a:pt x="5564082" y="0"/>
                </a:lnTo>
                <a:lnTo>
                  <a:pt x="5564082" y="3278494"/>
                </a:lnTo>
                <a:lnTo>
                  <a:pt x="0" y="32784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4987095" y="1728400"/>
            <a:ext cx="1554473" cy="1574512"/>
          </a:xfrm>
          <a:custGeom>
            <a:avLst/>
            <a:gdLst/>
            <a:ahLst/>
            <a:cxnLst/>
            <a:rect r="r" b="b" t="t" l="l"/>
            <a:pathLst>
              <a:path h="1574512" w="1554473">
                <a:moveTo>
                  <a:pt x="0" y="0"/>
                </a:moveTo>
                <a:lnTo>
                  <a:pt x="1554473" y="0"/>
                </a:lnTo>
                <a:lnTo>
                  <a:pt x="1554473" y="1574512"/>
                </a:lnTo>
                <a:lnTo>
                  <a:pt x="0" y="1574512"/>
                </a:lnTo>
                <a:lnTo>
                  <a:pt x="0" y="0"/>
                </a:lnTo>
                <a:close/>
              </a:path>
            </a:pathLst>
          </a:custGeom>
          <a:blipFill>
            <a:blip r:embed="rId15">
              <a:extLst>
                <a:ext uri="{96DAC541-7B7A-43D3-8B79-37D633B846F1}">
                  <asvg:svgBlip xmlns:asvg="http://schemas.microsoft.com/office/drawing/2016/SVG/main" r:embed="rId16"/>
                </a:ext>
              </a:extLst>
            </a:blip>
            <a:stretch>
              <a:fillRect l="-34" t="0" r="-34" b="0"/>
            </a:stretch>
          </a:blipFill>
        </p:spPr>
      </p:sp>
      <p:sp>
        <p:nvSpPr>
          <p:cNvPr name="TextBox 12" id="12"/>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12</a:t>
            </a:r>
          </a:p>
        </p:txBody>
      </p:sp>
      <p:sp>
        <p:nvSpPr>
          <p:cNvPr name="TextBox 13" id="13"/>
          <p:cNvSpPr txBox="true"/>
          <p:nvPr/>
        </p:nvSpPr>
        <p:spPr>
          <a:xfrm rot="0">
            <a:off x="1977040" y="2048114"/>
            <a:ext cx="5464690" cy="1254797"/>
          </a:xfrm>
          <a:prstGeom prst="rect">
            <a:avLst/>
          </a:prstGeom>
        </p:spPr>
        <p:txBody>
          <a:bodyPr anchor="t" rtlCol="false" tIns="0" lIns="0" bIns="0" rIns="0">
            <a:spAutoFit/>
          </a:bodyPr>
          <a:lstStyle/>
          <a:p>
            <a:pPr algn="ctr">
              <a:lnSpc>
                <a:spcPts val="4339"/>
              </a:lnSpc>
            </a:pPr>
            <a:r>
              <a:rPr lang="en-US" sz="3099" b="true">
                <a:solidFill>
                  <a:srgbClr val="004AAD"/>
                </a:solidFill>
                <a:latin typeface="Times New Roman Bold"/>
                <a:ea typeface="Times New Roman Bold"/>
                <a:cs typeface="Times New Roman Bold"/>
                <a:sym typeface="Times New Roman Bold"/>
              </a:rPr>
              <a:t>1. Light and Dark Theme Toggle:</a:t>
            </a:r>
          </a:p>
          <a:p>
            <a:pPr algn="ctr">
              <a:lnSpc>
                <a:spcPts val="4339"/>
              </a:lnSpc>
            </a:pPr>
          </a:p>
        </p:txBody>
      </p:sp>
      <p:sp>
        <p:nvSpPr>
          <p:cNvPr name="TextBox 14" id="14"/>
          <p:cNvSpPr txBox="true"/>
          <p:nvPr/>
        </p:nvSpPr>
        <p:spPr>
          <a:xfrm rot="0">
            <a:off x="1828563" y="2783715"/>
            <a:ext cx="5510106" cy="1837035"/>
          </a:xfrm>
          <a:prstGeom prst="rect">
            <a:avLst/>
          </a:prstGeom>
        </p:spPr>
        <p:txBody>
          <a:bodyPr anchor="t" rtlCol="false" tIns="0" lIns="0" bIns="0" rIns="0">
            <a:spAutoFit/>
          </a:bodyPr>
          <a:lstStyle/>
          <a:p>
            <a:pPr algn="ctr">
              <a:lnSpc>
                <a:spcPts val="4493"/>
              </a:lnSpc>
            </a:pPr>
            <a:r>
              <a:rPr lang="en-US" sz="3209">
                <a:solidFill>
                  <a:srgbClr val="000000"/>
                </a:solidFill>
                <a:latin typeface="Times New Roman"/>
                <a:ea typeface="Times New Roman"/>
                <a:cs typeface="Times New Roman"/>
                <a:sym typeface="Times New Roman"/>
              </a:rPr>
              <a:t>Users can switch between light and dark modes for easy viewing.</a:t>
            </a:r>
          </a:p>
        </p:txBody>
      </p:sp>
      <p:sp>
        <p:nvSpPr>
          <p:cNvPr name="TextBox 15" id="15"/>
          <p:cNvSpPr txBox="true"/>
          <p:nvPr/>
        </p:nvSpPr>
        <p:spPr>
          <a:xfrm rot="0">
            <a:off x="2487421" y="5492835"/>
            <a:ext cx="3497275" cy="711854"/>
          </a:xfrm>
          <a:prstGeom prst="rect">
            <a:avLst/>
          </a:prstGeom>
        </p:spPr>
        <p:txBody>
          <a:bodyPr anchor="t" rtlCol="false" tIns="0" lIns="0" bIns="0" rIns="0">
            <a:spAutoFit/>
          </a:bodyPr>
          <a:lstStyle/>
          <a:p>
            <a:pPr algn="ctr">
              <a:lnSpc>
                <a:spcPts val="4339"/>
              </a:lnSpc>
            </a:pPr>
            <a:r>
              <a:rPr lang="en-US" sz="3099" b="true">
                <a:solidFill>
                  <a:srgbClr val="004AAD"/>
                </a:solidFill>
                <a:latin typeface="Times New Roman Bold"/>
                <a:ea typeface="Times New Roman Bold"/>
                <a:cs typeface="Times New Roman Bold"/>
                <a:sym typeface="Times New Roman Bold"/>
              </a:rPr>
              <a:t>2. Interactive Buttons</a:t>
            </a:r>
          </a:p>
        </p:txBody>
      </p:sp>
      <p:sp>
        <p:nvSpPr>
          <p:cNvPr name="TextBox 16" id="16"/>
          <p:cNvSpPr txBox="true"/>
          <p:nvPr/>
        </p:nvSpPr>
        <p:spPr>
          <a:xfrm rot="0">
            <a:off x="1337151" y="6261409"/>
            <a:ext cx="5510106" cy="1837035"/>
          </a:xfrm>
          <a:prstGeom prst="rect">
            <a:avLst/>
          </a:prstGeom>
        </p:spPr>
        <p:txBody>
          <a:bodyPr anchor="t" rtlCol="false" tIns="0" lIns="0" bIns="0" rIns="0">
            <a:spAutoFit/>
          </a:bodyPr>
          <a:lstStyle/>
          <a:p>
            <a:pPr algn="ctr">
              <a:lnSpc>
                <a:spcPts val="4493"/>
              </a:lnSpc>
            </a:pPr>
            <a:r>
              <a:rPr lang="en-US" sz="3209">
                <a:solidFill>
                  <a:srgbClr val="000000"/>
                </a:solidFill>
                <a:latin typeface="Times New Roman"/>
                <a:ea typeface="Times New Roman"/>
                <a:cs typeface="Times New Roman"/>
                <a:sym typeface="Times New Roman"/>
              </a:rPr>
              <a:t>Buttons have hover effects to make navigation simple and engaging.</a:t>
            </a:r>
          </a:p>
        </p:txBody>
      </p:sp>
      <p:sp>
        <p:nvSpPr>
          <p:cNvPr name="TextBox 17" id="17"/>
          <p:cNvSpPr txBox="true"/>
          <p:nvPr/>
        </p:nvSpPr>
        <p:spPr>
          <a:xfrm rot="0">
            <a:off x="9097389" y="5492835"/>
            <a:ext cx="3394863" cy="711854"/>
          </a:xfrm>
          <a:prstGeom prst="rect">
            <a:avLst/>
          </a:prstGeom>
        </p:spPr>
        <p:txBody>
          <a:bodyPr anchor="t" rtlCol="false" tIns="0" lIns="0" bIns="0" rIns="0">
            <a:spAutoFit/>
          </a:bodyPr>
          <a:lstStyle/>
          <a:p>
            <a:pPr algn="ctr">
              <a:lnSpc>
                <a:spcPts val="4339"/>
              </a:lnSpc>
            </a:pPr>
            <a:r>
              <a:rPr lang="en-US" sz="3099" b="true">
                <a:solidFill>
                  <a:srgbClr val="F8F8F8"/>
                </a:solidFill>
                <a:latin typeface="Times New Roman Bold"/>
                <a:ea typeface="Times New Roman Bold"/>
                <a:cs typeface="Times New Roman Bold"/>
                <a:sym typeface="Times New Roman Bold"/>
              </a:rPr>
              <a:t>3. Responsive Design</a:t>
            </a:r>
          </a:p>
        </p:txBody>
      </p:sp>
      <p:sp>
        <p:nvSpPr>
          <p:cNvPr name="TextBox 18" id="18"/>
          <p:cNvSpPr txBox="true"/>
          <p:nvPr/>
        </p:nvSpPr>
        <p:spPr>
          <a:xfrm rot="0">
            <a:off x="7590208" y="6543072"/>
            <a:ext cx="5510106" cy="1273707"/>
          </a:xfrm>
          <a:prstGeom prst="rect">
            <a:avLst/>
          </a:prstGeom>
        </p:spPr>
        <p:txBody>
          <a:bodyPr anchor="t" rtlCol="false" tIns="0" lIns="0" bIns="0" rIns="0">
            <a:spAutoFit/>
          </a:bodyPr>
          <a:lstStyle/>
          <a:p>
            <a:pPr algn="ctr">
              <a:lnSpc>
                <a:spcPts val="4493"/>
              </a:lnSpc>
            </a:pPr>
            <a:r>
              <a:rPr lang="en-US" sz="3209">
                <a:solidFill>
                  <a:srgbClr val="F8F8F8"/>
                </a:solidFill>
                <a:latin typeface="Times New Roman"/>
                <a:ea typeface="Times New Roman"/>
                <a:cs typeface="Times New Roman"/>
                <a:sym typeface="Times New Roman"/>
              </a:rPr>
              <a:t>Works well on desktops, tablets, and mobile devices.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60128" y="-3982363"/>
            <a:ext cx="12224535" cy="12224535"/>
          </a:xfrm>
          <a:custGeom>
            <a:avLst/>
            <a:gdLst/>
            <a:ahLst/>
            <a:cxnLst/>
            <a:rect r="r" b="b" t="t" l="l"/>
            <a:pathLst>
              <a:path h="12224535" w="12224535">
                <a:moveTo>
                  <a:pt x="0" y="0"/>
                </a:moveTo>
                <a:lnTo>
                  <a:pt x="12224535" y="0"/>
                </a:lnTo>
                <a:lnTo>
                  <a:pt x="12224535" y="12224535"/>
                </a:lnTo>
                <a:lnTo>
                  <a:pt x="0" y="12224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39720" y="-2511561"/>
            <a:ext cx="11061580" cy="11047753"/>
            <a:chOff x="0" y="0"/>
            <a:chExt cx="14748773" cy="14730337"/>
          </a:xfrm>
        </p:grpSpPr>
        <p:sp>
          <p:nvSpPr>
            <p:cNvPr name="Freeform 4" id="4"/>
            <p:cNvSpPr/>
            <p:nvPr/>
          </p:nvSpPr>
          <p:spPr>
            <a:xfrm flipH="false" flipV="false" rot="0">
              <a:off x="0" y="0"/>
              <a:ext cx="14748763" cy="14730349"/>
            </a:xfrm>
            <a:custGeom>
              <a:avLst/>
              <a:gdLst/>
              <a:ahLst/>
              <a:cxnLst/>
              <a:rect r="r" b="b" t="t" l="l"/>
              <a:pathLst>
                <a:path h="14730349" w="14748763">
                  <a:moveTo>
                    <a:pt x="0" y="0"/>
                  </a:moveTo>
                  <a:lnTo>
                    <a:pt x="14748763" y="0"/>
                  </a:lnTo>
                  <a:lnTo>
                    <a:pt x="14748763" y="14730349"/>
                  </a:lnTo>
                  <a:lnTo>
                    <a:pt x="0" y="14730349"/>
                  </a:lnTo>
                  <a:lnTo>
                    <a:pt x="0" y="0"/>
                  </a:lnTo>
                  <a:close/>
                </a:path>
              </a:pathLst>
            </a:custGeom>
            <a:blipFill>
              <a:blip r:embed="rId4"/>
              <a:stretch>
                <a:fillRect l="0" t="-33" r="0" b="-33"/>
              </a:stretch>
            </a:blipFill>
          </p:spPr>
        </p:sp>
      </p:grpSp>
      <p:sp>
        <p:nvSpPr>
          <p:cNvPr name="Freeform 5" id="5"/>
          <p:cNvSpPr/>
          <p:nvPr/>
        </p:nvSpPr>
        <p:spPr>
          <a:xfrm flipH="false" flipV="false" rot="0">
            <a:off x="10739720" y="-3197294"/>
            <a:ext cx="9968966" cy="9968966"/>
          </a:xfrm>
          <a:custGeom>
            <a:avLst/>
            <a:gdLst/>
            <a:ahLst/>
            <a:cxnLst/>
            <a:rect r="r" b="b" t="t" l="l"/>
            <a:pathLst>
              <a:path h="9968966" w="9968966">
                <a:moveTo>
                  <a:pt x="0" y="0"/>
                </a:moveTo>
                <a:lnTo>
                  <a:pt x="9968966" y="0"/>
                </a:lnTo>
                <a:lnTo>
                  <a:pt x="9968966" y="9968966"/>
                </a:lnTo>
                <a:lnTo>
                  <a:pt x="0" y="99689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3789843" y="3072449"/>
            <a:ext cx="3948976" cy="1865355"/>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Features and Functionality</a:t>
            </a:r>
          </a:p>
        </p:txBody>
      </p:sp>
      <p:sp>
        <p:nvSpPr>
          <p:cNvPr name="Freeform 8" id="8"/>
          <p:cNvSpPr/>
          <p:nvPr/>
        </p:nvSpPr>
        <p:spPr>
          <a:xfrm flipH="false" flipV="false" rot="0">
            <a:off x="1828563" y="1837103"/>
            <a:ext cx="5761645" cy="3006061"/>
          </a:xfrm>
          <a:custGeom>
            <a:avLst/>
            <a:gdLst/>
            <a:ahLst/>
            <a:cxnLst/>
            <a:rect r="r" b="b" t="t" l="l"/>
            <a:pathLst>
              <a:path h="3006061" w="5761645">
                <a:moveTo>
                  <a:pt x="0" y="0"/>
                </a:moveTo>
                <a:lnTo>
                  <a:pt x="5761645" y="0"/>
                </a:lnTo>
                <a:lnTo>
                  <a:pt x="5761645" y="3006061"/>
                </a:lnTo>
                <a:lnTo>
                  <a:pt x="0" y="300606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011679" y="5257697"/>
            <a:ext cx="5956725" cy="3006061"/>
          </a:xfrm>
          <a:custGeom>
            <a:avLst/>
            <a:gdLst/>
            <a:ahLst/>
            <a:cxnLst/>
            <a:rect r="r" b="b" t="t" l="l"/>
            <a:pathLst>
              <a:path h="3006061" w="5956725">
                <a:moveTo>
                  <a:pt x="0" y="0"/>
                </a:moveTo>
                <a:lnTo>
                  <a:pt x="5956725" y="0"/>
                </a:lnTo>
                <a:lnTo>
                  <a:pt x="5956725" y="3006061"/>
                </a:lnTo>
                <a:lnTo>
                  <a:pt x="0" y="300606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7590208" y="5257697"/>
            <a:ext cx="5564082" cy="3278494"/>
          </a:xfrm>
          <a:custGeom>
            <a:avLst/>
            <a:gdLst/>
            <a:ahLst/>
            <a:cxnLst/>
            <a:rect r="r" b="b" t="t" l="l"/>
            <a:pathLst>
              <a:path h="3278494" w="5564082">
                <a:moveTo>
                  <a:pt x="0" y="0"/>
                </a:moveTo>
                <a:lnTo>
                  <a:pt x="5564082" y="0"/>
                </a:lnTo>
                <a:lnTo>
                  <a:pt x="5564082" y="3278494"/>
                </a:lnTo>
                <a:lnTo>
                  <a:pt x="0" y="32784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1" id="11"/>
          <p:cNvSpPr/>
          <p:nvPr/>
        </p:nvSpPr>
        <p:spPr>
          <a:xfrm flipH="false" flipV="false" rot="0">
            <a:off x="14987095" y="1728400"/>
            <a:ext cx="1554473" cy="1574512"/>
          </a:xfrm>
          <a:custGeom>
            <a:avLst/>
            <a:gdLst/>
            <a:ahLst/>
            <a:cxnLst/>
            <a:rect r="r" b="b" t="t" l="l"/>
            <a:pathLst>
              <a:path h="1574512" w="1554473">
                <a:moveTo>
                  <a:pt x="0" y="0"/>
                </a:moveTo>
                <a:lnTo>
                  <a:pt x="1554473" y="0"/>
                </a:lnTo>
                <a:lnTo>
                  <a:pt x="1554473" y="1574512"/>
                </a:lnTo>
                <a:lnTo>
                  <a:pt x="0" y="1574512"/>
                </a:lnTo>
                <a:lnTo>
                  <a:pt x="0" y="0"/>
                </a:lnTo>
                <a:close/>
              </a:path>
            </a:pathLst>
          </a:custGeom>
          <a:blipFill>
            <a:blip r:embed="rId15">
              <a:extLst>
                <a:ext uri="{96DAC541-7B7A-43D3-8B79-37D633B846F1}">
                  <asvg:svgBlip xmlns:asvg="http://schemas.microsoft.com/office/drawing/2016/SVG/main" r:embed="rId16"/>
                </a:ext>
              </a:extLst>
            </a:blip>
            <a:stretch>
              <a:fillRect l="-34" t="0" r="-34" b="0"/>
            </a:stretch>
          </a:blipFill>
        </p:spPr>
      </p:sp>
      <p:sp>
        <p:nvSpPr>
          <p:cNvPr name="TextBox 12" id="12"/>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13</a:t>
            </a:r>
          </a:p>
        </p:txBody>
      </p:sp>
      <p:sp>
        <p:nvSpPr>
          <p:cNvPr name="TextBox 13" id="13"/>
          <p:cNvSpPr txBox="true"/>
          <p:nvPr/>
        </p:nvSpPr>
        <p:spPr>
          <a:xfrm rot="0">
            <a:off x="3309936" y="2048114"/>
            <a:ext cx="2798899" cy="711854"/>
          </a:xfrm>
          <a:prstGeom prst="rect">
            <a:avLst/>
          </a:prstGeom>
        </p:spPr>
        <p:txBody>
          <a:bodyPr anchor="t" rtlCol="false" tIns="0" lIns="0" bIns="0" rIns="0">
            <a:spAutoFit/>
          </a:bodyPr>
          <a:lstStyle/>
          <a:p>
            <a:pPr algn="ctr">
              <a:lnSpc>
                <a:spcPts val="4339"/>
              </a:lnSpc>
            </a:pPr>
            <a:r>
              <a:rPr lang="en-US" sz="3099" b="true">
                <a:solidFill>
                  <a:srgbClr val="004AAD"/>
                </a:solidFill>
                <a:latin typeface="Times New Roman Bold"/>
                <a:ea typeface="Times New Roman Bold"/>
                <a:cs typeface="Times New Roman Bold"/>
                <a:sym typeface="Times New Roman Bold"/>
              </a:rPr>
              <a:t>4. Contact Form:</a:t>
            </a:r>
          </a:p>
        </p:txBody>
      </p:sp>
      <p:sp>
        <p:nvSpPr>
          <p:cNvPr name="TextBox 14" id="14"/>
          <p:cNvSpPr txBox="true"/>
          <p:nvPr/>
        </p:nvSpPr>
        <p:spPr>
          <a:xfrm rot="0">
            <a:off x="1828563" y="2783715"/>
            <a:ext cx="5510106" cy="1837035"/>
          </a:xfrm>
          <a:prstGeom prst="rect">
            <a:avLst/>
          </a:prstGeom>
        </p:spPr>
        <p:txBody>
          <a:bodyPr anchor="t" rtlCol="false" tIns="0" lIns="0" bIns="0" rIns="0">
            <a:spAutoFit/>
          </a:bodyPr>
          <a:lstStyle/>
          <a:p>
            <a:pPr algn="ctr">
              <a:lnSpc>
                <a:spcPts val="4493"/>
              </a:lnSpc>
            </a:pPr>
            <a:r>
              <a:rPr lang="en-US" sz="3209">
                <a:solidFill>
                  <a:srgbClr val="000000"/>
                </a:solidFill>
                <a:latin typeface="Times New Roman"/>
                <a:ea typeface="Times New Roman"/>
                <a:cs typeface="Times New Roman"/>
                <a:sym typeface="Times New Roman"/>
              </a:rPr>
              <a:t>Visitors can send messages directly with simple validation.</a:t>
            </a:r>
          </a:p>
          <a:p>
            <a:pPr algn="ctr">
              <a:lnSpc>
                <a:spcPts val="4493"/>
              </a:lnSpc>
            </a:pPr>
          </a:p>
        </p:txBody>
      </p:sp>
      <p:sp>
        <p:nvSpPr>
          <p:cNvPr name="TextBox 15" id="15"/>
          <p:cNvSpPr txBox="true"/>
          <p:nvPr/>
        </p:nvSpPr>
        <p:spPr>
          <a:xfrm rot="0">
            <a:off x="2556347" y="5492835"/>
            <a:ext cx="3359423" cy="711854"/>
          </a:xfrm>
          <a:prstGeom prst="rect">
            <a:avLst/>
          </a:prstGeom>
        </p:spPr>
        <p:txBody>
          <a:bodyPr anchor="t" rtlCol="false" tIns="0" lIns="0" bIns="0" rIns="0">
            <a:spAutoFit/>
          </a:bodyPr>
          <a:lstStyle/>
          <a:p>
            <a:pPr algn="ctr">
              <a:lnSpc>
                <a:spcPts val="4339"/>
              </a:lnSpc>
            </a:pPr>
            <a:r>
              <a:rPr lang="en-US" sz="3099" b="true">
                <a:solidFill>
                  <a:srgbClr val="004AAD"/>
                </a:solidFill>
                <a:latin typeface="Times New Roman Bold"/>
                <a:ea typeface="Times New Roman Bold"/>
                <a:cs typeface="Times New Roman Bold"/>
                <a:sym typeface="Times New Roman Bold"/>
              </a:rPr>
              <a:t>5. Project Showcase:</a:t>
            </a:r>
          </a:p>
        </p:txBody>
      </p:sp>
      <p:sp>
        <p:nvSpPr>
          <p:cNvPr name="TextBox 16" id="16"/>
          <p:cNvSpPr txBox="true"/>
          <p:nvPr/>
        </p:nvSpPr>
        <p:spPr>
          <a:xfrm rot="0">
            <a:off x="1337151" y="6261409"/>
            <a:ext cx="5510106" cy="1273707"/>
          </a:xfrm>
          <a:prstGeom prst="rect">
            <a:avLst/>
          </a:prstGeom>
        </p:spPr>
        <p:txBody>
          <a:bodyPr anchor="t" rtlCol="false" tIns="0" lIns="0" bIns="0" rIns="0">
            <a:spAutoFit/>
          </a:bodyPr>
          <a:lstStyle/>
          <a:p>
            <a:pPr algn="ctr">
              <a:lnSpc>
                <a:spcPts val="4493"/>
              </a:lnSpc>
            </a:pPr>
            <a:r>
              <a:rPr lang="en-US" sz="3209">
                <a:solidFill>
                  <a:srgbClr val="000000"/>
                </a:solidFill>
                <a:latin typeface="Times New Roman"/>
                <a:ea typeface="Times New Roman"/>
                <a:cs typeface="Times New Roman"/>
                <a:sym typeface="Times New Roman"/>
              </a:rPr>
              <a:t>Shows projects with descriptions and images.</a:t>
            </a:r>
          </a:p>
        </p:txBody>
      </p:sp>
      <p:sp>
        <p:nvSpPr>
          <p:cNvPr name="TextBox 17" id="17"/>
          <p:cNvSpPr txBox="true"/>
          <p:nvPr/>
        </p:nvSpPr>
        <p:spPr>
          <a:xfrm rot="0">
            <a:off x="8978280" y="5492835"/>
            <a:ext cx="3633081" cy="711854"/>
          </a:xfrm>
          <a:prstGeom prst="rect">
            <a:avLst/>
          </a:prstGeom>
        </p:spPr>
        <p:txBody>
          <a:bodyPr anchor="t" rtlCol="false" tIns="0" lIns="0" bIns="0" rIns="0">
            <a:spAutoFit/>
          </a:bodyPr>
          <a:lstStyle/>
          <a:p>
            <a:pPr algn="ctr">
              <a:lnSpc>
                <a:spcPts val="4339"/>
              </a:lnSpc>
            </a:pPr>
            <a:r>
              <a:rPr lang="en-US" sz="3099" b="true">
                <a:solidFill>
                  <a:srgbClr val="F8F8F8"/>
                </a:solidFill>
                <a:latin typeface="Times New Roman Bold"/>
                <a:ea typeface="Times New Roman Bold"/>
                <a:cs typeface="Times New Roman Bold"/>
                <a:sym typeface="Times New Roman Bold"/>
              </a:rPr>
              <a:t>6. Smooth Animations</a:t>
            </a:r>
          </a:p>
        </p:txBody>
      </p:sp>
      <p:sp>
        <p:nvSpPr>
          <p:cNvPr name="TextBox 18" id="18"/>
          <p:cNvSpPr txBox="true"/>
          <p:nvPr/>
        </p:nvSpPr>
        <p:spPr>
          <a:xfrm rot="0">
            <a:off x="7590208" y="6543072"/>
            <a:ext cx="5510106" cy="1837035"/>
          </a:xfrm>
          <a:prstGeom prst="rect">
            <a:avLst/>
          </a:prstGeom>
        </p:spPr>
        <p:txBody>
          <a:bodyPr anchor="t" rtlCol="false" tIns="0" lIns="0" bIns="0" rIns="0">
            <a:spAutoFit/>
          </a:bodyPr>
          <a:lstStyle/>
          <a:p>
            <a:pPr algn="ctr">
              <a:lnSpc>
                <a:spcPts val="4493"/>
              </a:lnSpc>
            </a:pPr>
            <a:r>
              <a:rPr lang="en-US" sz="3209">
                <a:solidFill>
                  <a:srgbClr val="F8F8F8"/>
                </a:solidFill>
                <a:latin typeface="Times New Roman"/>
                <a:ea typeface="Times New Roman"/>
                <a:cs typeface="Times New Roman"/>
                <a:sym typeface="Times New Roman"/>
              </a:rPr>
              <a:t>Sections and cards appear smoothly when scrolling.</a:t>
            </a:r>
          </a:p>
          <a:p>
            <a:pPr algn="ctr">
              <a:lnSpc>
                <a:spcPts val="4493"/>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60128" y="-3982363"/>
            <a:ext cx="12224535" cy="12224535"/>
          </a:xfrm>
          <a:custGeom>
            <a:avLst/>
            <a:gdLst/>
            <a:ahLst/>
            <a:cxnLst/>
            <a:rect r="r" b="b" t="t" l="l"/>
            <a:pathLst>
              <a:path h="12224535" w="12224535">
                <a:moveTo>
                  <a:pt x="0" y="0"/>
                </a:moveTo>
                <a:lnTo>
                  <a:pt x="12224535" y="0"/>
                </a:lnTo>
                <a:lnTo>
                  <a:pt x="12224535" y="12224535"/>
                </a:lnTo>
                <a:lnTo>
                  <a:pt x="0" y="122245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39720" y="-2511561"/>
            <a:ext cx="11061580" cy="11047753"/>
            <a:chOff x="0" y="0"/>
            <a:chExt cx="14748773" cy="14730337"/>
          </a:xfrm>
        </p:grpSpPr>
        <p:sp>
          <p:nvSpPr>
            <p:cNvPr name="Freeform 4" id="4"/>
            <p:cNvSpPr/>
            <p:nvPr/>
          </p:nvSpPr>
          <p:spPr>
            <a:xfrm flipH="false" flipV="false" rot="0">
              <a:off x="0" y="0"/>
              <a:ext cx="14748763" cy="14730349"/>
            </a:xfrm>
            <a:custGeom>
              <a:avLst/>
              <a:gdLst/>
              <a:ahLst/>
              <a:cxnLst/>
              <a:rect r="r" b="b" t="t" l="l"/>
              <a:pathLst>
                <a:path h="14730349" w="14748763">
                  <a:moveTo>
                    <a:pt x="0" y="0"/>
                  </a:moveTo>
                  <a:lnTo>
                    <a:pt x="14748763" y="0"/>
                  </a:lnTo>
                  <a:lnTo>
                    <a:pt x="14748763" y="14730349"/>
                  </a:lnTo>
                  <a:lnTo>
                    <a:pt x="0" y="14730349"/>
                  </a:lnTo>
                  <a:lnTo>
                    <a:pt x="0" y="0"/>
                  </a:lnTo>
                  <a:close/>
                </a:path>
              </a:pathLst>
            </a:custGeom>
            <a:blipFill>
              <a:blip r:embed="rId4"/>
              <a:stretch>
                <a:fillRect l="0" t="-33" r="0" b="-33"/>
              </a:stretch>
            </a:blipFill>
          </p:spPr>
        </p:sp>
      </p:grpSp>
      <p:sp>
        <p:nvSpPr>
          <p:cNvPr name="Freeform 5" id="5"/>
          <p:cNvSpPr/>
          <p:nvPr/>
        </p:nvSpPr>
        <p:spPr>
          <a:xfrm flipH="false" flipV="false" rot="0">
            <a:off x="11399569" y="-2966235"/>
            <a:ext cx="9968966" cy="9968966"/>
          </a:xfrm>
          <a:custGeom>
            <a:avLst/>
            <a:gdLst/>
            <a:ahLst/>
            <a:cxnLst/>
            <a:rect r="r" b="b" t="t" l="l"/>
            <a:pathLst>
              <a:path h="9968966" w="9968966">
                <a:moveTo>
                  <a:pt x="0" y="0"/>
                </a:moveTo>
                <a:lnTo>
                  <a:pt x="9968966" y="0"/>
                </a:lnTo>
                <a:lnTo>
                  <a:pt x="9968966" y="9968966"/>
                </a:lnTo>
                <a:lnTo>
                  <a:pt x="0" y="99689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3789843" y="3072449"/>
            <a:ext cx="3948976" cy="1865355"/>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Features and Functionality</a:t>
            </a:r>
          </a:p>
        </p:txBody>
      </p:sp>
      <p:sp>
        <p:nvSpPr>
          <p:cNvPr name="Freeform 8" id="8"/>
          <p:cNvSpPr/>
          <p:nvPr/>
        </p:nvSpPr>
        <p:spPr>
          <a:xfrm flipH="false" flipV="false" rot="0">
            <a:off x="2026126" y="2011342"/>
            <a:ext cx="6575833" cy="4536347"/>
          </a:xfrm>
          <a:custGeom>
            <a:avLst/>
            <a:gdLst/>
            <a:ahLst/>
            <a:cxnLst/>
            <a:rect r="r" b="b" t="t" l="l"/>
            <a:pathLst>
              <a:path h="4536347" w="6575833">
                <a:moveTo>
                  <a:pt x="0" y="0"/>
                </a:moveTo>
                <a:lnTo>
                  <a:pt x="6575833" y="0"/>
                </a:lnTo>
                <a:lnTo>
                  <a:pt x="6575833" y="4536347"/>
                </a:lnTo>
                <a:lnTo>
                  <a:pt x="0" y="45363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4987095" y="1728400"/>
            <a:ext cx="1554473" cy="1574512"/>
          </a:xfrm>
          <a:custGeom>
            <a:avLst/>
            <a:gdLst/>
            <a:ahLst/>
            <a:cxnLst/>
            <a:rect r="r" b="b" t="t" l="l"/>
            <a:pathLst>
              <a:path h="1574512" w="1554473">
                <a:moveTo>
                  <a:pt x="0" y="0"/>
                </a:moveTo>
                <a:lnTo>
                  <a:pt x="1554473" y="0"/>
                </a:lnTo>
                <a:lnTo>
                  <a:pt x="1554473" y="1574512"/>
                </a:lnTo>
                <a:lnTo>
                  <a:pt x="0" y="1574512"/>
                </a:lnTo>
                <a:lnTo>
                  <a:pt x="0" y="0"/>
                </a:lnTo>
                <a:close/>
              </a:path>
            </a:pathLst>
          </a:custGeom>
          <a:blipFill>
            <a:blip r:embed="rId11">
              <a:extLst>
                <a:ext uri="{96DAC541-7B7A-43D3-8B79-37D633B846F1}">
                  <asvg:svgBlip xmlns:asvg="http://schemas.microsoft.com/office/drawing/2016/SVG/main" r:embed="rId12"/>
                </a:ext>
              </a:extLst>
            </a:blip>
            <a:stretch>
              <a:fillRect l="-34" t="0" r="-34" b="0"/>
            </a:stretch>
          </a:blipFill>
        </p:spPr>
      </p:sp>
      <p:sp>
        <p:nvSpPr>
          <p:cNvPr name="TextBox 10" id="10"/>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14</a:t>
            </a:r>
          </a:p>
        </p:txBody>
      </p:sp>
      <p:sp>
        <p:nvSpPr>
          <p:cNvPr name="TextBox 11" id="11"/>
          <p:cNvSpPr txBox="true"/>
          <p:nvPr/>
        </p:nvSpPr>
        <p:spPr>
          <a:xfrm rot="0">
            <a:off x="2639751" y="2210856"/>
            <a:ext cx="5348583" cy="911659"/>
          </a:xfrm>
          <a:prstGeom prst="rect">
            <a:avLst/>
          </a:prstGeom>
        </p:spPr>
        <p:txBody>
          <a:bodyPr anchor="t" rtlCol="false" tIns="0" lIns="0" bIns="0" rIns="0">
            <a:spAutoFit/>
          </a:bodyPr>
          <a:lstStyle/>
          <a:p>
            <a:pPr algn="ctr">
              <a:lnSpc>
                <a:spcPts val="5673"/>
              </a:lnSpc>
            </a:pPr>
            <a:r>
              <a:rPr lang="en-US" sz="4052" b="true">
                <a:solidFill>
                  <a:srgbClr val="F8F8F8"/>
                </a:solidFill>
                <a:latin typeface="Times New Roman Bold"/>
                <a:ea typeface="Times New Roman Bold"/>
                <a:cs typeface="Times New Roman Bold"/>
                <a:sym typeface="Times New Roman Bold"/>
              </a:rPr>
              <a:t>7. Visual Enhancements: </a:t>
            </a:r>
          </a:p>
        </p:txBody>
      </p:sp>
      <p:sp>
        <p:nvSpPr>
          <p:cNvPr name="TextBox 12" id="12"/>
          <p:cNvSpPr txBox="true"/>
          <p:nvPr/>
        </p:nvSpPr>
        <p:spPr>
          <a:xfrm rot="0">
            <a:off x="2558989" y="3623323"/>
            <a:ext cx="5510106" cy="2400363"/>
          </a:xfrm>
          <a:prstGeom prst="rect">
            <a:avLst/>
          </a:prstGeom>
        </p:spPr>
        <p:txBody>
          <a:bodyPr anchor="t" rtlCol="false" tIns="0" lIns="0" bIns="0" rIns="0">
            <a:spAutoFit/>
          </a:bodyPr>
          <a:lstStyle/>
          <a:p>
            <a:pPr algn="ctr">
              <a:lnSpc>
                <a:spcPts val="4493"/>
              </a:lnSpc>
            </a:pPr>
            <a:r>
              <a:rPr lang="en-US" sz="3209">
                <a:solidFill>
                  <a:srgbClr val="F8F8F8"/>
                </a:solidFill>
                <a:latin typeface="Times New Roman"/>
                <a:ea typeface="Times New Roman"/>
                <a:cs typeface="Times New Roman"/>
                <a:sym typeface="Times New Roman"/>
              </a:rPr>
              <a:t>Blue-purple theme, borders, shadows, and card layouts make it attractive and readable.</a:t>
            </a:r>
          </a:p>
          <a:p>
            <a:pPr algn="ctr">
              <a:lnSpc>
                <a:spcPts val="449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34888" y="3178631"/>
            <a:ext cx="6656911" cy="6079669"/>
            <a:chOff x="0" y="0"/>
            <a:chExt cx="8875881" cy="8106225"/>
          </a:xfrm>
        </p:grpSpPr>
        <p:sp>
          <p:nvSpPr>
            <p:cNvPr name="Freeform 4" id="4"/>
            <p:cNvSpPr/>
            <p:nvPr/>
          </p:nvSpPr>
          <p:spPr>
            <a:xfrm flipH="false" flipV="false" rot="0">
              <a:off x="0" y="0"/>
              <a:ext cx="8875903" cy="8106283"/>
            </a:xfrm>
            <a:custGeom>
              <a:avLst/>
              <a:gdLst/>
              <a:ahLst/>
              <a:cxnLst/>
              <a:rect r="r" b="b" t="t" l="l"/>
              <a:pathLst>
                <a:path h="8106283" w="8875903">
                  <a:moveTo>
                    <a:pt x="0" y="0"/>
                  </a:moveTo>
                  <a:lnTo>
                    <a:pt x="8875903" y="0"/>
                  </a:lnTo>
                  <a:lnTo>
                    <a:pt x="8875903" y="8106283"/>
                  </a:lnTo>
                  <a:lnTo>
                    <a:pt x="0" y="8106283"/>
                  </a:lnTo>
                  <a:lnTo>
                    <a:pt x="0" y="0"/>
                  </a:lnTo>
                  <a:close/>
                </a:path>
              </a:pathLst>
            </a:custGeom>
            <a:blipFill>
              <a:blip r:embed="rId4"/>
              <a:stretch>
                <a:fillRect l="0" t="0" r="0" b="0"/>
              </a:stretch>
            </a:blipFill>
          </p:spPr>
        </p:sp>
      </p:grpSp>
      <p:grpSp>
        <p:nvGrpSpPr>
          <p:cNvPr name="Group 5" id="5"/>
          <p:cNvGrpSpPr/>
          <p:nvPr/>
        </p:nvGrpSpPr>
        <p:grpSpPr>
          <a:xfrm rot="0">
            <a:off x="1628834" y="3247972"/>
            <a:ext cx="6991012" cy="6010328"/>
            <a:chOff x="0" y="0"/>
            <a:chExt cx="9321349" cy="8013771"/>
          </a:xfrm>
        </p:grpSpPr>
        <p:sp>
          <p:nvSpPr>
            <p:cNvPr name="Freeform 6" id="6"/>
            <p:cNvSpPr/>
            <p:nvPr/>
          </p:nvSpPr>
          <p:spPr>
            <a:xfrm flipH="false" flipV="false" rot="0">
              <a:off x="0" y="0"/>
              <a:ext cx="9321292" cy="8013827"/>
            </a:xfrm>
            <a:custGeom>
              <a:avLst/>
              <a:gdLst/>
              <a:ahLst/>
              <a:cxnLst/>
              <a:rect r="r" b="b" t="t" l="l"/>
              <a:pathLst>
                <a:path h="8013827" w="9321292">
                  <a:moveTo>
                    <a:pt x="0" y="0"/>
                  </a:moveTo>
                  <a:lnTo>
                    <a:pt x="9321292" y="0"/>
                  </a:lnTo>
                  <a:lnTo>
                    <a:pt x="9321292" y="8013827"/>
                  </a:lnTo>
                  <a:lnTo>
                    <a:pt x="0" y="8013827"/>
                  </a:lnTo>
                  <a:lnTo>
                    <a:pt x="0" y="0"/>
                  </a:lnTo>
                  <a:close/>
                </a:path>
              </a:pathLst>
            </a:custGeom>
            <a:blipFill>
              <a:blip r:embed="rId5"/>
              <a:stretch>
                <a:fillRect l="0" t="0" r="0" b="0"/>
              </a:stretch>
            </a:blipFill>
          </p:spPr>
        </p:sp>
      </p:grpSp>
      <p:sp>
        <p:nvSpPr>
          <p:cNvPr name="TextBox 7" id="7"/>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15</a:t>
            </a:r>
          </a:p>
        </p:txBody>
      </p:sp>
      <p:sp>
        <p:nvSpPr>
          <p:cNvPr name="TextBox 8" id="8"/>
          <p:cNvSpPr txBox="true"/>
          <p:nvPr/>
        </p:nvSpPr>
        <p:spPr>
          <a:xfrm rot="0">
            <a:off x="535713" y="-186449"/>
            <a:ext cx="7067320" cy="1308216"/>
          </a:xfrm>
          <a:prstGeom prst="rect">
            <a:avLst/>
          </a:prstGeom>
        </p:spPr>
        <p:txBody>
          <a:bodyPr anchor="t" rtlCol="false" tIns="0" lIns="0" bIns="0" rIns="0">
            <a:spAutoFit/>
          </a:bodyPr>
          <a:lstStyle/>
          <a:p>
            <a:pPr algn="l">
              <a:lnSpc>
                <a:spcPts val="8007"/>
              </a:lnSpc>
            </a:pPr>
            <a:r>
              <a:rPr lang="en-US" sz="5719" b="true">
                <a:solidFill>
                  <a:srgbClr val="1F2020"/>
                </a:solidFill>
                <a:latin typeface="Times New Roman Bold"/>
                <a:ea typeface="Times New Roman Bold"/>
                <a:cs typeface="Times New Roman Bold"/>
                <a:sym typeface="Times New Roman Bold"/>
              </a:rPr>
              <a:t>Result and screenshot </a:t>
            </a:r>
          </a:p>
        </p:txBody>
      </p:sp>
      <p:sp>
        <p:nvSpPr>
          <p:cNvPr name="TextBox 9" id="9"/>
          <p:cNvSpPr txBox="true"/>
          <p:nvPr/>
        </p:nvSpPr>
        <p:spPr>
          <a:xfrm rot="0">
            <a:off x="878329" y="1609426"/>
            <a:ext cx="7238628"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 Front Side:</a:t>
            </a:r>
          </a:p>
        </p:txBody>
      </p:sp>
      <p:sp>
        <p:nvSpPr>
          <p:cNvPr name="TextBox 10" id="10"/>
          <p:cNvSpPr txBox="true"/>
          <p:nvPr/>
        </p:nvSpPr>
        <p:spPr>
          <a:xfrm rot="0">
            <a:off x="9109812" y="1609426"/>
            <a:ext cx="7196956"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 Theme – Front Side: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34888" y="3178631"/>
            <a:ext cx="6656911" cy="6079669"/>
            <a:chOff x="0" y="0"/>
            <a:chExt cx="8875881" cy="8106225"/>
          </a:xfrm>
        </p:grpSpPr>
        <p:sp>
          <p:nvSpPr>
            <p:cNvPr name="Freeform 4" id="4"/>
            <p:cNvSpPr/>
            <p:nvPr/>
          </p:nvSpPr>
          <p:spPr>
            <a:xfrm flipH="false" flipV="false" rot="0">
              <a:off x="0" y="0"/>
              <a:ext cx="8875903" cy="8106283"/>
            </a:xfrm>
            <a:custGeom>
              <a:avLst/>
              <a:gdLst/>
              <a:ahLst/>
              <a:cxnLst/>
              <a:rect r="r" b="b" t="t" l="l"/>
              <a:pathLst>
                <a:path h="8106283" w="8875903">
                  <a:moveTo>
                    <a:pt x="0" y="0"/>
                  </a:moveTo>
                  <a:lnTo>
                    <a:pt x="8875903" y="0"/>
                  </a:lnTo>
                  <a:lnTo>
                    <a:pt x="8875903" y="8106283"/>
                  </a:lnTo>
                  <a:lnTo>
                    <a:pt x="0" y="8106283"/>
                  </a:lnTo>
                  <a:lnTo>
                    <a:pt x="0" y="0"/>
                  </a:lnTo>
                  <a:close/>
                </a:path>
              </a:pathLst>
            </a:custGeom>
            <a:blipFill>
              <a:blip r:embed="rId4"/>
              <a:stretch>
                <a:fillRect l="-974" t="0" r="-973" b="0"/>
              </a:stretch>
            </a:blipFill>
          </p:spPr>
        </p:sp>
      </p:grpSp>
      <p:grpSp>
        <p:nvGrpSpPr>
          <p:cNvPr name="Group 5" id="5"/>
          <p:cNvGrpSpPr/>
          <p:nvPr/>
        </p:nvGrpSpPr>
        <p:grpSpPr>
          <a:xfrm rot="0">
            <a:off x="1628834" y="3247972"/>
            <a:ext cx="6991012" cy="6010328"/>
            <a:chOff x="0" y="0"/>
            <a:chExt cx="9321349" cy="8013771"/>
          </a:xfrm>
        </p:grpSpPr>
        <p:sp>
          <p:nvSpPr>
            <p:cNvPr name="Freeform 6" id="6"/>
            <p:cNvSpPr/>
            <p:nvPr/>
          </p:nvSpPr>
          <p:spPr>
            <a:xfrm flipH="false" flipV="false" rot="0">
              <a:off x="0" y="0"/>
              <a:ext cx="9321292" cy="8013827"/>
            </a:xfrm>
            <a:custGeom>
              <a:avLst/>
              <a:gdLst/>
              <a:ahLst/>
              <a:cxnLst/>
              <a:rect r="r" b="b" t="t" l="l"/>
              <a:pathLst>
                <a:path h="8013827" w="9321292">
                  <a:moveTo>
                    <a:pt x="0" y="0"/>
                  </a:moveTo>
                  <a:lnTo>
                    <a:pt x="9321292" y="0"/>
                  </a:lnTo>
                  <a:lnTo>
                    <a:pt x="9321292" y="8013827"/>
                  </a:lnTo>
                  <a:lnTo>
                    <a:pt x="0" y="8013827"/>
                  </a:lnTo>
                  <a:lnTo>
                    <a:pt x="0" y="0"/>
                  </a:lnTo>
                  <a:close/>
                </a:path>
              </a:pathLst>
            </a:custGeom>
            <a:blipFill>
              <a:blip r:embed="rId5"/>
              <a:stretch>
                <a:fillRect l="0" t="-1453" r="0" b="-1453"/>
              </a:stretch>
            </a:blipFill>
          </p:spPr>
        </p:sp>
      </p:grpSp>
      <p:sp>
        <p:nvSpPr>
          <p:cNvPr name="TextBox 7" id="7"/>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17</a:t>
            </a:r>
          </a:p>
        </p:txBody>
      </p:sp>
      <p:sp>
        <p:nvSpPr>
          <p:cNvPr name="TextBox 8" id="8"/>
          <p:cNvSpPr txBox="true"/>
          <p:nvPr/>
        </p:nvSpPr>
        <p:spPr>
          <a:xfrm rot="0">
            <a:off x="933814" y="1609426"/>
            <a:ext cx="7127658"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 Education </a:t>
            </a:r>
          </a:p>
        </p:txBody>
      </p:sp>
      <p:sp>
        <p:nvSpPr>
          <p:cNvPr name="TextBox 9" id="9"/>
          <p:cNvSpPr txBox="true"/>
          <p:nvPr/>
        </p:nvSpPr>
        <p:spPr>
          <a:xfrm rot="0">
            <a:off x="9405934" y="1609426"/>
            <a:ext cx="6604713"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 Theme Education: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21303" y="2779050"/>
            <a:ext cx="7462220" cy="6815147"/>
            <a:chOff x="0" y="0"/>
            <a:chExt cx="9949627" cy="9086863"/>
          </a:xfrm>
        </p:grpSpPr>
        <p:sp>
          <p:nvSpPr>
            <p:cNvPr name="Freeform 4" id="4"/>
            <p:cNvSpPr/>
            <p:nvPr/>
          </p:nvSpPr>
          <p:spPr>
            <a:xfrm flipH="false" flipV="false" rot="0">
              <a:off x="0" y="0"/>
              <a:ext cx="9949688" cy="9086850"/>
            </a:xfrm>
            <a:custGeom>
              <a:avLst/>
              <a:gdLst/>
              <a:ahLst/>
              <a:cxnLst/>
              <a:rect r="r" b="b" t="t" l="l"/>
              <a:pathLst>
                <a:path h="9086850" w="9949688">
                  <a:moveTo>
                    <a:pt x="0" y="0"/>
                  </a:moveTo>
                  <a:lnTo>
                    <a:pt x="9949688" y="0"/>
                  </a:lnTo>
                  <a:lnTo>
                    <a:pt x="9949688" y="9086850"/>
                  </a:lnTo>
                  <a:lnTo>
                    <a:pt x="0" y="9086850"/>
                  </a:lnTo>
                  <a:lnTo>
                    <a:pt x="0" y="0"/>
                  </a:lnTo>
                  <a:close/>
                </a:path>
              </a:pathLst>
            </a:custGeom>
            <a:blipFill>
              <a:blip r:embed="rId4"/>
              <a:stretch>
                <a:fillRect l="0" t="-185" r="0" b="-185"/>
              </a:stretch>
            </a:blipFill>
          </p:spPr>
        </p:sp>
      </p:grpSp>
      <p:sp>
        <p:nvSpPr>
          <p:cNvPr name="TextBox 5" id="5"/>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18</a:t>
            </a:r>
          </a:p>
        </p:txBody>
      </p:sp>
      <p:sp>
        <p:nvSpPr>
          <p:cNvPr name="TextBox 6" id="6"/>
          <p:cNvSpPr txBox="true"/>
          <p:nvPr/>
        </p:nvSpPr>
        <p:spPr>
          <a:xfrm rot="0">
            <a:off x="114527" y="315594"/>
            <a:ext cx="8995285" cy="2115857"/>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 Technical and tools </a:t>
            </a:r>
          </a:p>
        </p:txBody>
      </p:sp>
      <p:sp>
        <p:nvSpPr>
          <p:cNvPr name="TextBox 7" id="7"/>
          <p:cNvSpPr txBox="true"/>
          <p:nvPr/>
        </p:nvSpPr>
        <p:spPr>
          <a:xfrm rot="0">
            <a:off x="8926909" y="689184"/>
            <a:ext cx="9361091" cy="2115857"/>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 Theme – Technical and tools </a:t>
            </a:r>
          </a:p>
        </p:txBody>
      </p:sp>
      <p:grpSp>
        <p:nvGrpSpPr>
          <p:cNvPr name="Group 8" id="8"/>
          <p:cNvGrpSpPr/>
          <p:nvPr/>
        </p:nvGrpSpPr>
        <p:grpSpPr>
          <a:xfrm rot="0">
            <a:off x="1283714" y="2779050"/>
            <a:ext cx="7462220" cy="6815147"/>
            <a:chOff x="0" y="0"/>
            <a:chExt cx="9949627" cy="9086863"/>
          </a:xfrm>
        </p:grpSpPr>
        <p:sp>
          <p:nvSpPr>
            <p:cNvPr name="Freeform 9" id="9"/>
            <p:cNvSpPr/>
            <p:nvPr/>
          </p:nvSpPr>
          <p:spPr>
            <a:xfrm flipH="false" flipV="false" rot="0">
              <a:off x="0" y="0"/>
              <a:ext cx="9949688" cy="9086850"/>
            </a:xfrm>
            <a:custGeom>
              <a:avLst/>
              <a:gdLst/>
              <a:ahLst/>
              <a:cxnLst/>
              <a:rect r="r" b="b" t="t" l="l"/>
              <a:pathLst>
                <a:path h="9086850" w="9949688">
                  <a:moveTo>
                    <a:pt x="0" y="0"/>
                  </a:moveTo>
                  <a:lnTo>
                    <a:pt x="9949688" y="0"/>
                  </a:lnTo>
                  <a:lnTo>
                    <a:pt x="9949688" y="9086850"/>
                  </a:lnTo>
                  <a:lnTo>
                    <a:pt x="0" y="9086850"/>
                  </a:lnTo>
                  <a:lnTo>
                    <a:pt x="0" y="0"/>
                  </a:lnTo>
                  <a:close/>
                </a:path>
              </a:pathLst>
            </a:custGeom>
            <a:blipFill>
              <a:blip r:embed="rId5"/>
              <a:stretch>
                <a:fillRect l="-895" t="0" r="-894" b="0"/>
              </a:stretch>
            </a:blipFill>
          </p:spPr>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87648" y="2923394"/>
            <a:ext cx="8429479" cy="5412969"/>
            <a:chOff x="0" y="0"/>
            <a:chExt cx="11239305" cy="7217292"/>
          </a:xfrm>
        </p:grpSpPr>
        <p:sp>
          <p:nvSpPr>
            <p:cNvPr name="Freeform 4" id="4"/>
            <p:cNvSpPr/>
            <p:nvPr/>
          </p:nvSpPr>
          <p:spPr>
            <a:xfrm flipH="false" flipV="false" rot="0">
              <a:off x="0" y="0"/>
              <a:ext cx="11239246" cy="7217283"/>
            </a:xfrm>
            <a:custGeom>
              <a:avLst/>
              <a:gdLst/>
              <a:ahLst/>
              <a:cxnLst/>
              <a:rect r="r" b="b" t="t" l="l"/>
              <a:pathLst>
                <a:path h="7217283" w="11239246">
                  <a:moveTo>
                    <a:pt x="0" y="0"/>
                  </a:moveTo>
                  <a:lnTo>
                    <a:pt x="11239246" y="0"/>
                  </a:lnTo>
                  <a:lnTo>
                    <a:pt x="11239246" y="7217283"/>
                  </a:lnTo>
                  <a:lnTo>
                    <a:pt x="0" y="7217283"/>
                  </a:lnTo>
                  <a:lnTo>
                    <a:pt x="0" y="0"/>
                  </a:lnTo>
                  <a:close/>
                </a:path>
              </a:pathLst>
            </a:custGeom>
            <a:blipFill>
              <a:blip r:embed="rId4"/>
              <a:stretch>
                <a:fillRect l="0" t="-123030" r="0" b="-123030"/>
              </a:stretch>
            </a:blipFill>
          </p:spPr>
        </p:sp>
      </p:grpSp>
      <p:grpSp>
        <p:nvGrpSpPr>
          <p:cNvPr name="Group 5" id="5"/>
          <p:cNvGrpSpPr/>
          <p:nvPr/>
        </p:nvGrpSpPr>
        <p:grpSpPr>
          <a:xfrm rot="0">
            <a:off x="465389" y="2882378"/>
            <a:ext cx="9072815" cy="5576039"/>
            <a:chOff x="0" y="0"/>
            <a:chExt cx="12097087" cy="7434719"/>
          </a:xfrm>
        </p:grpSpPr>
        <p:sp>
          <p:nvSpPr>
            <p:cNvPr name="Freeform 6" id="6"/>
            <p:cNvSpPr/>
            <p:nvPr/>
          </p:nvSpPr>
          <p:spPr>
            <a:xfrm flipH="false" flipV="false" rot="0">
              <a:off x="0" y="0"/>
              <a:ext cx="12097131" cy="7434707"/>
            </a:xfrm>
            <a:custGeom>
              <a:avLst/>
              <a:gdLst/>
              <a:ahLst/>
              <a:cxnLst/>
              <a:rect r="r" b="b" t="t" l="l"/>
              <a:pathLst>
                <a:path h="7434707" w="12097131">
                  <a:moveTo>
                    <a:pt x="0" y="0"/>
                  </a:moveTo>
                  <a:lnTo>
                    <a:pt x="12097131" y="0"/>
                  </a:lnTo>
                  <a:lnTo>
                    <a:pt x="12097131" y="7434707"/>
                  </a:lnTo>
                  <a:lnTo>
                    <a:pt x="0" y="7434707"/>
                  </a:lnTo>
                  <a:lnTo>
                    <a:pt x="0" y="0"/>
                  </a:lnTo>
                  <a:close/>
                </a:path>
              </a:pathLst>
            </a:custGeom>
            <a:blipFill>
              <a:blip r:embed="rId5"/>
              <a:stretch>
                <a:fillRect l="0" t="-130789" r="0" b="-130790"/>
              </a:stretch>
            </a:blipFill>
          </p:spPr>
        </p:sp>
      </p:grpSp>
      <p:sp>
        <p:nvSpPr>
          <p:cNvPr name="TextBox 7" id="7"/>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19</a:t>
            </a:r>
          </a:p>
        </p:txBody>
      </p:sp>
      <p:sp>
        <p:nvSpPr>
          <p:cNvPr name="TextBox 8" id="8"/>
          <p:cNvSpPr txBox="true"/>
          <p:nvPr/>
        </p:nvSpPr>
        <p:spPr>
          <a:xfrm rot="0">
            <a:off x="1414528" y="1609426"/>
            <a:ext cx="6166228"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 Project</a:t>
            </a:r>
          </a:p>
        </p:txBody>
      </p:sp>
      <p:sp>
        <p:nvSpPr>
          <p:cNvPr name="TextBox 9" id="9"/>
          <p:cNvSpPr txBox="true"/>
          <p:nvPr/>
        </p:nvSpPr>
        <p:spPr>
          <a:xfrm rot="0">
            <a:off x="10909974" y="1609426"/>
            <a:ext cx="5959543"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DarkTheme – Project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858521" y="3454096"/>
            <a:ext cx="8429479" cy="5004322"/>
            <a:chOff x="0" y="0"/>
            <a:chExt cx="11239305" cy="6672429"/>
          </a:xfrm>
        </p:grpSpPr>
        <p:sp>
          <p:nvSpPr>
            <p:cNvPr name="Freeform 4" id="4"/>
            <p:cNvSpPr/>
            <p:nvPr/>
          </p:nvSpPr>
          <p:spPr>
            <a:xfrm flipH="false" flipV="false" rot="0">
              <a:off x="0" y="0"/>
              <a:ext cx="11239246" cy="6672453"/>
            </a:xfrm>
            <a:custGeom>
              <a:avLst/>
              <a:gdLst/>
              <a:ahLst/>
              <a:cxnLst/>
              <a:rect r="r" b="b" t="t" l="l"/>
              <a:pathLst>
                <a:path h="6672453" w="11239246">
                  <a:moveTo>
                    <a:pt x="0" y="0"/>
                  </a:moveTo>
                  <a:lnTo>
                    <a:pt x="11239246" y="0"/>
                  </a:lnTo>
                  <a:lnTo>
                    <a:pt x="11239246" y="6672453"/>
                  </a:lnTo>
                  <a:lnTo>
                    <a:pt x="0" y="6672453"/>
                  </a:lnTo>
                  <a:lnTo>
                    <a:pt x="0" y="0"/>
                  </a:lnTo>
                  <a:close/>
                </a:path>
              </a:pathLst>
            </a:custGeom>
            <a:blipFill>
              <a:blip r:embed="rId4"/>
              <a:stretch>
                <a:fillRect l="0" t="-137159" r="0" b="-137159"/>
              </a:stretch>
            </a:blipFill>
          </p:spPr>
        </p:sp>
      </p:grpSp>
      <p:grpSp>
        <p:nvGrpSpPr>
          <p:cNvPr name="Group 5" id="5"/>
          <p:cNvGrpSpPr/>
          <p:nvPr/>
        </p:nvGrpSpPr>
        <p:grpSpPr>
          <a:xfrm rot="0">
            <a:off x="614832" y="3454096"/>
            <a:ext cx="8529168" cy="4922032"/>
            <a:chOff x="0" y="0"/>
            <a:chExt cx="11372224" cy="6562709"/>
          </a:xfrm>
        </p:grpSpPr>
        <p:sp>
          <p:nvSpPr>
            <p:cNvPr name="Freeform 6" id="6"/>
            <p:cNvSpPr/>
            <p:nvPr/>
          </p:nvSpPr>
          <p:spPr>
            <a:xfrm flipH="false" flipV="false" rot="0">
              <a:off x="0" y="0"/>
              <a:ext cx="11372215" cy="6562725"/>
            </a:xfrm>
            <a:custGeom>
              <a:avLst/>
              <a:gdLst/>
              <a:ahLst/>
              <a:cxnLst/>
              <a:rect r="r" b="b" t="t" l="l"/>
              <a:pathLst>
                <a:path h="6562725" w="11372215">
                  <a:moveTo>
                    <a:pt x="0" y="0"/>
                  </a:moveTo>
                  <a:lnTo>
                    <a:pt x="11372215" y="0"/>
                  </a:lnTo>
                  <a:lnTo>
                    <a:pt x="11372215" y="6562725"/>
                  </a:lnTo>
                  <a:lnTo>
                    <a:pt x="0" y="6562725"/>
                  </a:lnTo>
                  <a:lnTo>
                    <a:pt x="0" y="0"/>
                  </a:lnTo>
                  <a:close/>
                </a:path>
              </a:pathLst>
            </a:custGeom>
            <a:blipFill>
              <a:blip r:embed="rId5"/>
              <a:stretch>
                <a:fillRect l="0" t="-142539" r="0" b="-142538"/>
              </a:stretch>
            </a:blipFill>
          </p:spPr>
        </p:sp>
      </p:grpSp>
      <p:sp>
        <p:nvSpPr>
          <p:cNvPr name="TextBox 7" id="7"/>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20</a:t>
            </a:r>
          </a:p>
        </p:txBody>
      </p:sp>
      <p:sp>
        <p:nvSpPr>
          <p:cNvPr name="TextBox 8" id="8"/>
          <p:cNvSpPr txBox="true"/>
          <p:nvPr/>
        </p:nvSpPr>
        <p:spPr>
          <a:xfrm rot="0">
            <a:off x="11239899" y="1690465"/>
            <a:ext cx="5324977"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 Theme –Goal</a:t>
            </a:r>
          </a:p>
        </p:txBody>
      </p:sp>
      <p:sp>
        <p:nvSpPr>
          <p:cNvPr name="TextBox 9" id="9"/>
          <p:cNvSpPr txBox="true"/>
          <p:nvPr/>
        </p:nvSpPr>
        <p:spPr>
          <a:xfrm rot="0">
            <a:off x="1966764" y="1761826"/>
            <a:ext cx="5366556"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–Goal</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99752" y="2482825"/>
            <a:ext cx="1927135" cy="1333071"/>
            <a:chOff x="0" y="0"/>
            <a:chExt cx="2569513" cy="1777428"/>
          </a:xfrm>
        </p:grpSpPr>
        <p:sp>
          <p:nvSpPr>
            <p:cNvPr name="Freeform 3" id="3"/>
            <p:cNvSpPr/>
            <p:nvPr/>
          </p:nvSpPr>
          <p:spPr>
            <a:xfrm flipH="false" flipV="false" rot="0">
              <a:off x="8255" y="3302"/>
              <a:ext cx="2552954" cy="1770761"/>
            </a:xfrm>
            <a:custGeom>
              <a:avLst/>
              <a:gdLst/>
              <a:ahLst/>
              <a:cxnLst/>
              <a:rect r="r" b="b" t="t" l="l"/>
              <a:pathLst>
                <a:path h="1770761" w="2552954">
                  <a:moveTo>
                    <a:pt x="0" y="1739392"/>
                  </a:moveTo>
                  <a:lnTo>
                    <a:pt x="2531364" y="0"/>
                  </a:lnTo>
                  <a:lnTo>
                    <a:pt x="2552954" y="31369"/>
                  </a:lnTo>
                  <a:lnTo>
                    <a:pt x="21590" y="1770761"/>
                  </a:lnTo>
                  <a:close/>
                </a:path>
              </a:pathLst>
            </a:custGeom>
            <a:solidFill>
              <a:srgbClr val="F8F8F8"/>
            </a:solidFill>
          </p:spPr>
        </p:sp>
      </p:grpSp>
      <p:grpSp>
        <p:nvGrpSpPr>
          <p:cNvPr name="Group 4" id="4"/>
          <p:cNvGrpSpPr/>
          <p:nvPr/>
        </p:nvGrpSpPr>
        <p:grpSpPr>
          <a:xfrm rot="0">
            <a:off x="8518318" y="4253005"/>
            <a:ext cx="2663699" cy="592177"/>
            <a:chOff x="0" y="0"/>
            <a:chExt cx="3551599" cy="789569"/>
          </a:xfrm>
        </p:grpSpPr>
        <p:sp>
          <p:nvSpPr>
            <p:cNvPr name="Freeform 5" id="5"/>
            <p:cNvSpPr/>
            <p:nvPr/>
          </p:nvSpPr>
          <p:spPr>
            <a:xfrm flipH="false" flipV="false" rot="0">
              <a:off x="15113" y="381"/>
              <a:ext cx="3521456" cy="788797"/>
            </a:xfrm>
            <a:custGeom>
              <a:avLst/>
              <a:gdLst/>
              <a:ahLst/>
              <a:cxnLst/>
              <a:rect r="r" b="b" t="t" l="l"/>
              <a:pathLst>
                <a:path h="788797" w="3521456">
                  <a:moveTo>
                    <a:pt x="0" y="751459"/>
                  </a:moveTo>
                  <a:lnTo>
                    <a:pt x="3513455" y="0"/>
                  </a:lnTo>
                  <a:lnTo>
                    <a:pt x="3521456" y="37211"/>
                  </a:lnTo>
                  <a:lnTo>
                    <a:pt x="7874" y="788797"/>
                  </a:lnTo>
                  <a:close/>
                </a:path>
              </a:pathLst>
            </a:custGeom>
            <a:solidFill>
              <a:srgbClr val="F8F8F8"/>
            </a:solidFill>
          </p:spPr>
        </p:sp>
      </p:grpSp>
      <p:sp>
        <p:nvSpPr>
          <p:cNvPr name="Freeform 6" id="6"/>
          <p:cNvSpPr/>
          <p:nvPr/>
        </p:nvSpPr>
        <p:spPr>
          <a:xfrm flipH="false" flipV="false" rot="0">
            <a:off x="1792023" y="1731496"/>
            <a:ext cx="6824008" cy="6824008"/>
          </a:xfrm>
          <a:custGeom>
            <a:avLst/>
            <a:gdLst/>
            <a:ahLst/>
            <a:cxnLst/>
            <a:rect r="r" b="b" t="t" l="l"/>
            <a:pathLst>
              <a:path h="6824008" w="6824008">
                <a:moveTo>
                  <a:pt x="0" y="0"/>
                </a:moveTo>
                <a:lnTo>
                  <a:pt x="6824008" y="0"/>
                </a:lnTo>
                <a:lnTo>
                  <a:pt x="6824008" y="6824008"/>
                </a:lnTo>
                <a:lnTo>
                  <a:pt x="0" y="68240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2452411" y="2489522"/>
            <a:ext cx="5862965" cy="5855636"/>
            <a:chOff x="0" y="0"/>
            <a:chExt cx="7817287" cy="7807515"/>
          </a:xfrm>
        </p:grpSpPr>
        <p:sp>
          <p:nvSpPr>
            <p:cNvPr name="Freeform 8" id="8"/>
            <p:cNvSpPr/>
            <p:nvPr/>
          </p:nvSpPr>
          <p:spPr>
            <a:xfrm flipH="false" flipV="false" rot="0">
              <a:off x="0" y="0"/>
              <a:ext cx="7817231" cy="7807452"/>
            </a:xfrm>
            <a:custGeom>
              <a:avLst/>
              <a:gdLst/>
              <a:ahLst/>
              <a:cxnLst/>
              <a:rect r="r" b="b" t="t" l="l"/>
              <a:pathLst>
                <a:path h="7807452" w="7817231">
                  <a:moveTo>
                    <a:pt x="0" y="0"/>
                  </a:moveTo>
                  <a:lnTo>
                    <a:pt x="7817231" y="0"/>
                  </a:lnTo>
                  <a:lnTo>
                    <a:pt x="7817231" y="7807452"/>
                  </a:lnTo>
                  <a:lnTo>
                    <a:pt x="0" y="7807452"/>
                  </a:lnTo>
                  <a:lnTo>
                    <a:pt x="0" y="0"/>
                  </a:lnTo>
                  <a:close/>
                </a:path>
              </a:pathLst>
            </a:custGeom>
            <a:blipFill>
              <a:blip r:embed="rId4"/>
              <a:stretch>
                <a:fillRect l="0" t="-33" r="0" b="-34"/>
              </a:stretch>
            </a:blipFill>
          </p:spPr>
        </p:sp>
      </p:grpSp>
      <p:sp>
        <p:nvSpPr>
          <p:cNvPr name="Freeform 9" id="9"/>
          <p:cNvSpPr/>
          <p:nvPr/>
        </p:nvSpPr>
        <p:spPr>
          <a:xfrm flipH="false" flipV="false" rot="0">
            <a:off x="2315717" y="2255191"/>
            <a:ext cx="5776619" cy="5776619"/>
          </a:xfrm>
          <a:custGeom>
            <a:avLst/>
            <a:gdLst/>
            <a:ahLst/>
            <a:cxnLst/>
            <a:rect r="r" b="b" t="t" l="l"/>
            <a:pathLst>
              <a:path h="5776619" w="5776619">
                <a:moveTo>
                  <a:pt x="0" y="0"/>
                </a:moveTo>
                <a:lnTo>
                  <a:pt x="5776619" y="0"/>
                </a:lnTo>
                <a:lnTo>
                  <a:pt x="5776619" y="5776619"/>
                </a:lnTo>
                <a:lnTo>
                  <a:pt x="0" y="577661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4634643" y="3680624"/>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2645447" y="4442523"/>
            <a:ext cx="5117160" cy="2405342"/>
          </a:xfrm>
          <a:prstGeom prst="rect">
            <a:avLst/>
          </a:prstGeom>
        </p:spPr>
        <p:txBody>
          <a:bodyPr anchor="t" rtlCol="false" tIns="0" lIns="0" bIns="0" rIns="0">
            <a:spAutoFit/>
          </a:bodyPr>
          <a:lstStyle/>
          <a:p>
            <a:pPr algn="ctr">
              <a:lnSpc>
                <a:spcPts val="8272"/>
              </a:lnSpc>
            </a:pPr>
            <a:r>
              <a:rPr lang="en-US" sz="5909" b="true">
                <a:solidFill>
                  <a:srgbClr val="1F2020"/>
                </a:solidFill>
                <a:latin typeface="Times New Roman Bold"/>
                <a:ea typeface="Times New Roman Bold"/>
                <a:cs typeface="Times New Roman Bold"/>
                <a:sym typeface="Times New Roman Bold"/>
              </a:rPr>
              <a:t>Project </a:t>
            </a:r>
          </a:p>
          <a:p>
            <a:pPr algn="ctr">
              <a:lnSpc>
                <a:spcPts val="8272"/>
              </a:lnSpc>
            </a:pPr>
            <a:r>
              <a:rPr lang="en-US" sz="5909" b="true">
                <a:solidFill>
                  <a:srgbClr val="1F2020"/>
                </a:solidFill>
                <a:latin typeface="Times New Roman Bold"/>
                <a:ea typeface="Times New Roman Bold"/>
                <a:cs typeface="Times New Roman Bold"/>
                <a:sym typeface="Times New Roman Bold"/>
              </a:rPr>
              <a:t>Title </a:t>
            </a:r>
          </a:p>
        </p:txBody>
      </p:sp>
      <p:sp>
        <p:nvSpPr>
          <p:cNvPr name="Freeform 12" id="1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7674380" y="8672588"/>
            <a:ext cx="442747" cy="296043"/>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02</a:t>
            </a:r>
          </a:p>
        </p:txBody>
      </p:sp>
      <p:sp>
        <p:nvSpPr>
          <p:cNvPr name="TextBox 14" id="14"/>
          <p:cNvSpPr txBox="true"/>
          <p:nvPr/>
        </p:nvSpPr>
        <p:spPr>
          <a:xfrm rot="0">
            <a:off x="10212600" y="2681011"/>
            <a:ext cx="5809535" cy="3613967"/>
          </a:xfrm>
          <a:prstGeom prst="rect">
            <a:avLst/>
          </a:prstGeom>
        </p:spPr>
        <p:txBody>
          <a:bodyPr anchor="t" rtlCol="false" tIns="0" lIns="0" bIns="0" rIns="0">
            <a:spAutoFit/>
          </a:bodyPr>
          <a:lstStyle/>
          <a:p>
            <a:pPr algn="ctr">
              <a:lnSpc>
                <a:spcPts val="12471"/>
              </a:lnSpc>
            </a:pPr>
            <a:r>
              <a:rPr lang="en-US" sz="8909" b="true">
                <a:solidFill>
                  <a:srgbClr val="000000"/>
                </a:solidFill>
                <a:latin typeface="Times New Roman Bold"/>
                <a:ea typeface="Times New Roman Bold"/>
                <a:cs typeface="Times New Roman Bold"/>
                <a:sym typeface="Times New Roman Bold"/>
              </a:rPr>
              <a:t>Rathika Sri </a:t>
            </a:r>
          </a:p>
          <a:p>
            <a:pPr algn="ctr">
              <a:lnSpc>
                <a:spcPts val="12471"/>
              </a:lnSpc>
            </a:pPr>
            <a:r>
              <a:rPr lang="en-US" sz="8909" b="true">
                <a:solidFill>
                  <a:srgbClr val="000000"/>
                </a:solidFill>
                <a:latin typeface="Times New Roman Bold"/>
                <a:ea typeface="Times New Roman Bold"/>
                <a:cs typeface="Times New Roman Bold"/>
                <a:sym typeface="Times New Roman Bold"/>
              </a:rPr>
              <a:t>Portfolio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466274" y="2868015"/>
            <a:ext cx="7453029" cy="6850382"/>
            <a:chOff x="0" y="0"/>
            <a:chExt cx="9937372" cy="9133843"/>
          </a:xfrm>
        </p:grpSpPr>
        <p:sp>
          <p:nvSpPr>
            <p:cNvPr name="Freeform 4" id="4"/>
            <p:cNvSpPr/>
            <p:nvPr/>
          </p:nvSpPr>
          <p:spPr>
            <a:xfrm flipH="false" flipV="false" rot="0">
              <a:off x="0" y="0"/>
              <a:ext cx="9937369" cy="9133840"/>
            </a:xfrm>
            <a:custGeom>
              <a:avLst/>
              <a:gdLst/>
              <a:ahLst/>
              <a:cxnLst/>
              <a:rect r="r" b="b" t="t" l="l"/>
              <a:pathLst>
                <a:path h="9133840" w="9937369">
                  <a:moveTo>
                    <a:pt x="0" y="0"/>
                  </a:moveTo>
                  <a:lnTo>
                    <a:pt x="9937369" y="0"/>
                  </a:lnTo>
                  <a:lnTo>
                    <a:pt x="9937369" y="9133840"/>
                  </a:lnTo>
                  <a:lnTo>
                    <a:pt x="0" y="9133840"/>
                  </a:lnTo>
                  <a:lnTo>
                    <a:pt x="0" y="0"/>
                  </a:lnTo>
                  <a:close/>
                </a:path>
              </a:pathLst>
            </a:custGeom>
            <a:blipFill>
              <a:blip r:embed="rId4"/>
              <a:stretch>
                <a:fillRect l="-906" t="0" r="-906" b="0"/>
              </a:stretch>
            </a:blipFill>
          </p:spPr>
        </p:sp>
      </p:grpSp>
      <p:grpSp>
        <p:nvGrpSpPr>
          <p:cNvPr name="Group 5" id="5"/>
          <p:cNvGrpSpPr/>
          <p:nvPr/>
        </p:nvGrpSpPr>
        <p:grpSpPr>
          <a:xfrm rot="0">
            <a:off x="427217" y="2801340"/>
            <a:ext cx="8140852" cy="6917057"/>
            <a:chOff x="0" y="0"/>
            <a:chExt cx="10854469" cy="9222743"/>
          </a:xfrm>
        </p:grpSpPr>
        <p:sp>
          <p:nvSpPr>
            <p:cNvPr name="Freeform 6" id="6"/>
            <p:cNvSpPr/>
            <p:nvPr/>
          </p:nvSpPr>
          <p:spPr>
            <a:xfrm flipH="false" flipV="false" rot="0">
              <a:off x="0" y="0"/>
              <a:ext cx="10854436" cy="9222740"/>
            </a:xfrm>
            <a:custGeom>
              <a:avLst/>
              <a:gdLst/>
              <a:ahLst/>
              <a:cxnLst/>
              <a:rect r="r" b="b" t="t" l="l"/>
              <a:pathLst>
                <a:path h="9222740" w="10854436">
                  <a:moveTo>
                    <a:pt x="0" y="0"/>
                  </a:moveTo>
                  <a:lnTo>
                    <a:pt x="10854436" y="0"/>
                  </a:lnTo>
                  <a:lnTo>
                    <a:pt x="10854436" y="9222740"/>
                  </a:lnTo>
                  <a:lnTo>
                    <a:pt x="0" y="9222740"/>
                  </a:lnTo>
                  <a:lnTo>
                    <a:pt x="0" y="0"/>
                  </a:lnTo>
                  <a:close/>
                </a:path>
              </a:pathLst>
            </a:custGeom>
            <a:blipFill>
              <a:blip r:embed="rId5"/>
              <a:stretch>
                <a:fillRect l="0" t="-1817" r="0" b="-1817"/>
              </a:stretch>
            </a:blipFill>
          </p:spPr>
        </p:sp>
      </p:grpSp>
      <p:sp>
        <p:nvSpPr>
          <p:cNvPr name="TextBox 7" id="7"/>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21</a:t>
            </a:r>
          </a:p>
        </p:txBody>
      </p:sp>
      <p:sp>
        <p:nvSpPr>
          <p:cNvPr name="TextBox 8" id="8"/>
          <p:cNvSpPr txBox="true"/>
          <p:nvPr/>
        </p:nvSpPr>
        <p:spPr>
          <a:xfrm rot="0">
            <a:off x="1401645" y="1609426"/>
            <a:ext cx="6191994"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Light Theme – contact</a:t>
            </a:r>
          </a:p>
        </p:txBody>
      </p:sp>
      <p:sp>
        <p:nvSpPr>
          <p:cNvPr name="TextBox 9" id="9"/>
          <p:cNvSpPr txBox="true"/>
          <p:nvPr/>
        </p:nvSpPr>
        <p:spPr>
          <a:xfrm rot="0">
            <a:off x="10897091" y="1609426"/>
            <a:ext cx="5985309" cy="1191914"/>
          </a:xfrm>
          <a:prstGeom prst="rect">
            <a:avLst/>
          </a:prstGeom>
        </p:spPr>
        <p:txBody>
          <a:bodyPr anchor="t" rtlCol="false" tIns="0" lIns="0" bIns="0" rIns="0">
            <a:spAutoFit/>
          </a:bodyPr>
          <a:lstStyle/>
          <a:p>
            <a:pPr algn="ctr">
              <a:lnSpc>
                <a:spcPts val="7278"/>
              </a:lnSpc>
            </a:pPr>
            <a:r>
              <a:rPr lang="en-US" sz="5198" b="true">
                <a:solidFill>
                  <a:srgbClr val="2D8BBA"/>
                </a:solidFill>
                <a:latin typeface="Times New Roman Bold"/>
                <a:ea typeface="Times New Roman Bold"/>
                <a:cs typeface="Times New Roman Bold"/>
                <a:sym typeface="Times New Roman Bold"/>
              </a:rPr>
              <a:t>DarkTheme – contact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425354" y="-3766117"/>
            <a:ext cx="13240663" cy="13240663"/>
          </a:xfrm>
          <a:custGeom>
            <a:avLst/>
            <a:gdLst/>
            <a:ahLst/>
            <a:cxnLst/>
            <a:rect r="r" b="b" t="t" l="l"/>
            <a:pathLst>
              <a:path h="13240663" w="13240663">
                <a:moveTo>
                  <a:pt x="0" y="0"/>
                </a:moveTo>
                <a:lnTo>
                  <a:pt x="13240663" y="0"/>
                </a:lnTo>
                <a:lnTo>
                  <a:pt x="13240663" y="13240663"/>
                </a:lnTo>
                <a:lnTo>
                  <a:pt x="0" y="132406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25354" y="-2511561"/>
            <a:ext cx="11375945" cy="11361725"/>
            <a:chOff x="0" y="0"/>
            <a:chExt cx="15167927" cy="15148967"/>
          </a:xfrm>
        </p:grpSpPr>
        <p:sp>
          <p:nvSpPr>
            <p:cNvPr name="Freeform 4" id="4"/>
            <p:cNvSpPr/>
            <p:nvPr/>
          </p:nvSpPr>
          <p:spPr>
            <a:xfrm flipH="false" flipV="false" rot="0">
              <a:off x="0" y="0"/>
              <a:ext cx="15167990" cy="15148940"/>
            </a:xfrm>
            <a:custGeom>
              <a:avLst/>
              <a:gdLst/>
              <a:ahLst/>
              <a:cxnLst/>
              <a:rect r="r" b="b" t="t" l="l"/>
              <a:pathLst>
                <a:path h="15148940" w="15167990">
                  <a:moveTo>
                    <a:pt x="0" y="0"/>
                  </a:moveTo>
                  <a:lnTo>
                    <a:pt x="15167990" y="0"/>
                  </a:lnTo>
                  <a:lnTo>
                    <a:pt x="15167990" y="15148940"/>
                  </a:lnTo>
                  <a:lnTo>
                    <a:pt x="0" y="15148940"/>
                  </a:lnTo>
                  <a:lnTo>
                    <a:pt x="0" y="0"/>
                  </a:lnTo>
                  <a:close/>
                </a:path>
              </a:pathLst>
            </a:custGeom>
            <a:blipFill>
              <a:blip r:embed="rId4"/>
              <a:stretch>
                <a:fillRect l="0" t="-33" r="0" b="-34"/>
              </a:stretch>
            </a:blipFill>
          </p:spPr>
        </p:sp>
      </p:grpSp>
      <p:sp>
        <p:nvSpPr>
          <p:cNvPr name="Freeform 5" id="5"/>
          <p:cNvSpPr/>
          <p:nvPr/>
        </p:nvSpPr>
        <p:spPr>
          <a:xfrm flipH="false" flipV="false" rot="0">
            <a:off x="11655096" y="-2749989"/>
            <a:ext cx="11208407" cy="11208407"/>
          </a:xfrm>
          <a:custGeom>
            <a:avLst/>
            <a:gdLst/>
            <a:ahLst/>
            <a:cxnLst/>
            <a:rect r="r" b="b" t="t" l="l"/>
            <a:pathLst>
              <a:path h="11208407" w="11208407">
                <a:moveTo>
                  <a:pt x="0" y="0"/>
                </a:moveTo>
                <a:lnTo>
                  <a:pt x="11208407" y="0"/>
                </a:lnTo>
                <a:lnTo>
                  <a:pt x="11208407" y="11208407"/>
                </a:lnTo>
                <a:lnTo>
                  <a:pt x="0" y="112084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12481096" y="3717486"/>
            <a:ext cx="3948976" cy="1055730"/>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Conclusion</a:t>
            </a:r>
          </a:p>
        </p:txBody>
      </p:sp>
      <p:sp>
        <p:nvSpPr>
          <p:cNvPr name="Freeform 8" id="8"/>
          <p:cNvSpPr/>
          <p:nvPr/>
        </p:nvSpPr>
        <p:spPr>
          <a:xfrm flipH="false" flipV="false" rot="0">
            <a:off x="13801947" y="2504924"/>
            <a:ext cx="1307274" cy="1324127"/>
          </a:xfrm>
          <a:custGeom>
            <a:avLst/>
            <a:gdLst/>
            <a:ahLst/>
            <a:cxnLst/>
            <a:rect r="r" b="b" t="t" l="l"/>
            <a:pathLst>
              <a:path h="1324127" w="1307274">
                <a:moveTo>
                  <a:pt x="0" y="0"/>
                </a:moveTo>
                <a:lnTo>
                  <a:pt x="1307274" y="0"/>
                </a:lnTo>
                <a:lnTo>
                  <a:pt x="1307274" y="1324127"/>
                </a:lnTo>
                <a:lnTo>
                  <a:pt x="0" y="1324127"/>
                </a:lnTo>
                <a:lnTo>
                  <a:pt x="0" y="0"/>
                </a:lnTo>
                <a:close/>
              </a:path>
            </a:pathLst>
          </a:custGeom>
          <a:blipFill>
            <a:blip r:embed="rId9">
              <a:extLst>
                <a:ext uri="{96DAC541-7B7A-43D3-8B79-37D633B846F1}">
                  <asvg:svgBlip xmlns:asvg="http://schemas.microsoft.com/office/drawing/2016/SVG/main" r:embed="rId10"/>
                </a:ext>
              </a:extLst>
            </a:blip>
            <a:stretch>
              <a:fillRect l="0" t="-79" r="0" b="-79"/>
            </a:stretch>
          </a:blipFill>
        </p:spPr>
      </p:sp>
      <p:sp>
        <p:nvSpPr>
          <p:cNvPr name="TextBox 9" id="9"/>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22</a:t>
            </a:r>
          </a:p>
        </p:txBody>
      </p:sp>
      <p:sp>
        <p:nvSpPr>
          <p:cNvPr name="TextBox 10" id="10"/>
          <p:cNvSpPr txBox="true"/>
          <p:nvPr/>
        </p:nvSpPr>
        <p:spPr>
          <a:xfrm rot="0">
            <a:off x="437514" y="1040210"/>
            <a:ext cx="9268062" cy="7928421"/>
          </a:xfrm>
          <a:prstGeom prst="rect">
            <a:avLst/>
          </a:prstGeom>
        </p:spPr>
        <p:txBody>
          <a:bodyPr anchor="t" rtlCol="false" tIns="0" lIns="0" bIns="0" rIns="0">
            <a:spAutoFit/>
          </a:bodyPr>
          <a:lstStyle/>
          <a:p>
            <a:pPr algn="just">
              <a:lnSpc>
                <a:spcPts val="6079"/>
              </a:lnSpc>
            </a:pPr>
            <a:r>
              <a:rPr lang="en-US" sz="4342">
                <a:solidFill>
                  <a:srgbClr val="000000"/>
                </a:solidFill>
                <a:latin typeface="Times New Roman"/>
                <a:ea typeface="Times New Roman"/>
                <a:cs typeface="Times New Roman"/>
                <a:sym typeface="Times New Roman"/>
              </a:rPr>
              <a:t>The Rathika Sri Portfolio is a user-friendly and interactive platform that showcases education, skills, projects, and achievements. With light/dark themes, responsive design, and smooth animations, it provides a clean and professional look. The portfolio helps connect with teachers, recruiters, and peers while highlighting technical and personal abilities.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23</a:t>
            </a:r>
          </a:p>
        </p:txBody>
      </p:sp>
      <p:sp>
        <p:nvSpPr>
          <p:cNvPr name="Freeform 4" id="4"/>
          <p:cNvSpPr/>
          <p:nvPr/>
        </p:nvSpPr>
        <p:spPr>
          <a:xfrm flipH="false" flipV="false" rot="0">
            <a:off x="1725980" y="1028700"/>
            <a:ext cx="13648016" cy="13648016"/>
          </a:xfrm>
          <a:custGeom>
            <a:avLst/>
            <a:gdLst/>
            <a:ahLst/>
            <a:cxnLst/>
            <a:rect r="r" b="b" t="t" l="l"/>
            <a:pathLst>
              <a:path h="13648016" w="13648016">
                <a:moveTo>
                  <a:pt x="0" y="0"/>
                </a:moveTo>
                <a:lnTo>
                  <a:pt x="13648016" y="0"/>
                </a:lnTo>
                <a:lnTo>
                  <a:pt x="13648016" y="13648016"/>
                </a:lnTo>
                <a:lnTo>
                  <a:pt x="0" y="13648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2210156" y="1546622"/>
            <a:ext cx="13146528" cy="13130095"/>
            <a:chOff x="0" y="0"/>
            <a:chExt cx="17528704" cy="17506793"/>
          </a:xfrm>
        </p:grpSpPr>
        <p:sp>
          <p:nvSpPr>
            <p:cNvPr name="Freeform 6" id="6"/>
            <p:cNvSpPr/>
            <p:nvPr/>
          </p:nvSpPr>
          <p:spPr>
            <a:xfrm flipH="false" flipV="false" rot="0">
              <a:off x="0" y="0"/>
              <a:ext cx="17528667" cy="17506823"/>
            </a:xfrm>
            <a:custGeom>
              <a:avLst/>
              <a:gdLst/>
              <a:ahLst/>
              <a:cxnLst/>
              <a:rect r="r" b="b" t="t" l="l"/>
              <a:pathLst>
                <a:path h="17506823" w="17528667">
                  <a:moveTo>
                    <a:pt x="0" y="0"/>
                  </a:moveTo>
                  <a:lnTo>
                    <a:pt x="17528667" y="0"/>
                  </a:lnTo>
                  <a:lnTo>
                    <a:pt x="17528667" y="17506823"/>
                  </a:lnTo>
                  <a:lnTo>
                    <a:pt x="0" y="17506823"/>
                  </a:lnTo>
                  <a:lnTo>
                    <a:pt x="0" y="0"/>
                  </a:lnTo>
                  <a:close/>
                </a:path>
              </a:pathLst>
            </a:custGeom>
            <a:blipFill>
              <a:blip r:embed="rId6"/>
              <a:stretch>
                <a:fillRect l="0" t="-33" r="0" b="-33"/>
              </a:stretch>
            </a:blipFill>
          </p:spPr>
        </p:sp>
      </p:grpSp>
      <p:sp>
        <p:nvSpPr>
          <p:cNvPr name="Freeform 7" id="7"/>
          <p:cNvSpPr/>
          <p:nvPr/>
        </p:nvSpPr>
        <p:spPr>
          <a:xfrm flipH="false" flipV="false" rot="0">
            <a:off x="2957005" y="2373670"/>
            <a:ext cx="11435659" cy="11435659"/>
          </a:xfrm>
          <a:custGeom>
            <a:avLst/>
            <a:gdLst/>
            <a:ahLst/>
            <a:cxnLst/>
            <a:rect r="r" b="b" t="t" l="l"/>
            <a:pathLst>
              <a:path h="11435659" w="11435659">
                <a:moveTo>
                  <a:pt x="0" y="0"/>
                </a:moveTo>
                <a:lnTo>
                  <a:pt x="11435659" y="0"/>
                </a:lnTo>
                <a:lnTo>
                  <a:pt x="11435659" y="11435659"/>
                </a:lnTo>
                <a:lnTo>
                  <a:pt x="0" y="1143565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1449114" y="6435106"/>
            <a:ext cx="1658466" cy="1656393"/>
            <a:chOff x="0" y="0"/>
            <a:chExt cx="2211288" cy="2208524"/>
          </a:xfrm>
        </p:grpSpPr>
        <p:sp>
          <p:nvSpPr>
            <p:cNvPr name="Freeform 9" id="9"/>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6"/>
              <a:stretch>
                <a:fillRect l="0" t="-33" r="1" b="-33"/>
              </a:stretch>
            </a:blipFill>
          </p:spPr>
        </p:sp>
      </p:grpSp>
      <p:sp>
        <p:nvSpPr>
          <p:cNvPr name="Freeform 10" id="10"/>
          <p:cNvSpPr/>
          <p:nvPr/>
        </p:nvSpPr>
        <p:spPr>
          <a:xfrm flipH="false" flipV="false" rot="0">
            <a:off x="1410448"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true" flipV="false" rot="0">
            <a:off x="2059083" y="693410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11">
              <a:extLst>
                <a:ext uri="{96DAC541-7B7A-43D3-8B79-37D633B846F1}">
                  <asvg:svgBlip xmlns:asvg="http://schemas.microsoft.com/office/drawing/2016/SVG/main" r:embed="rId12"/>
                </a:ext>
              </a:extLst>
            </a:blip>
            <a:stretch>
              <a:fillRect l="-774" t="0" r="-774" b="0"/>
            </a:stretch>
          </a:blipFill>
        </p:spPr>
      </p:sp>
      <p:grpSp>
        <p:nvGrpSpPr>
          <p:cNvPr name="Group 12" id="12"/>
          <p:cNvGrpSpPr/>
          <p:nvPr/>
        </p:nvGrpSpPr>
        <p:grpSpPr>
          <a:xfrm rot="0">
            <a:off x="15164756" y="6435106"/>
            <a:ext cx="1658466" cy="1656393"/>
            <a:chOff x="0" y="0"/>
            <a:chExt cx="2211288" cy="2208524"/>
          </a:xfrm>
        </p:grpSpPr>
        <p:sp>
          <p:nvSpPr>
            <p:cNvPr name="Freeform 13" id="13"/>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6"/>
              <a:stretch>
                <a:fillRect l="0" t="-33" r="1" b="-33"/>
              </a:stretch>
            </a:blipFill>
          </p:spPr>
        </p:sp>
      </p:grpSp>
      <p:sp>
        <p:nvSpPr>
          <p:cNvPr name="Freeform 14" id="14"/>
          <p:cNvSpPr/>
          <p:nvPr/>
        </p:nvSpPr>
        <p:spPr>
          <a:xfrm flipH="false" flipV="false" rot="0">
            <a:off x="15126089"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11">
              <a:extLst>
                <a:ext uri="{96DAC541-7B7A-43D3-8B79-37D633B846F1}">
                  <asvg:svgBlip xmlns:asvg="http://schemas.microsoft.com/office/drawing/2016/SVG/main" r:embed="rId12"/>
                </a:ext>
              </a:extLst>
            </a:blip>
            <a:stretch>
              <a:fillRect l="-774" t="0" r="-774" b="0"/>
            </a:stretch>
          </a:blipFill>
        </p:spPr>
      </p:sp>
      <p:sp>
        <p:nvSpPr>
          <p:cNvPr name="TextBox 16" id="16"/>
          <p:cNvSpPr txBox="true"/>
          <p:nvPr/>
        </p:nvSpPr>
        <p:spPr>
          <a:xfrm rot="0">
            <a:off x="4858549" y="4079393"/>
            <a:ext cx="7849741" cy="1064107"/>
          </a:xfrm>
          <a:prstGeom prst="rect">
            <a:avLst/>
          </a:prstGeom>
        </p:spPr>
        <p:txBody>
          <a:bodyPr anchor="t" rtlCol="false" tIns="0" lIns="0" bIns="0" rIns="0">
            <a:spAutoFit/>
          </a:bodyPr>
          <a:lstStyle/>
          <a:p>
            <a:pPr algn="ctr">
              <a:lnSpc>
                <a:spcPts val="7973"/>
              </a:lnSpc>
            </a:pPr>
            <a:r>
              <a:rPr lang="en-US" sz="7741">
                <a:solidFill>
                  <a:srgbClr val="3A6AD6"/>
                </a:solidFill>
                <a:latin typeface="Poppins"/>
                <a:ea typeface="Poppins"/>
                <a:cs typeface="Poppins"/>
                <a:sym typeface="Poppins"/>
              </a:rPr>
              <a:t>GitHub Link 🔗 </a:t>
            </a:r>
          </a:p>
        </p:txBody>
      </p:sp>
      <p:sp>
        <p:nvSpPr>
          <p:cNvPr name="TextBox 17" id="17"/>
          <p:cNvSpPr txBox="true"/>
          <p:nvPr/>
        </p:nvSpPr>
        <p:spPr>
          <a:xfrm rot="0">
            <a:off x="3735327" y="5461485"/>
            <a:ext cx="10096185" cy="907336"/>
          </a:xfrm>
          <a:prstGeom prst="rect">
            <a:avLst/>
          </a:prstGeom>
        </p:spPr>
        <p:txBody>
          <a:bodyPr anchor="t" rtlCol="false" tIns="0" lIns="0" bIns="0" rIns="0">
            <a:spAutoFit/>
          </a:bodyPr>
          <a:lstStyle/>
          <a:p>
            <a:pPr algn="ctr">
              <a:lnSpc>
                <a:spcPts val="6642"/>
              </a:lnSpc>
            </a:pPr>
            <a:r>
              <a:rPr lang="en-US" sz="4744">
                <a:solidFill>
                  <a:srgbClr val="000000"/>
                </a:solidFill>
                <a:latin typeface="Canva Sans"/>
                <a:ea typeface="Canva Sans"/>
                <a:cs typeface="Canva Sans"/>
                <a:sym typeface="Canva Sans"/>
              </a:rPr>
              <a:t>https://github.com/rathikasri0-web</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293116" y="447580"/>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93116" y="539683"/>
            <a:ext cx="397367" cy="147050"/>
          </a:xfrm>
          <a:custGeom>
            <a:avLst/>
            <a:gdLst/>
            <a:ahLst/>
            <a:cxnLst/>
            <a:rect r="r" b="b" t="t" l="l"/>
            <a:pathLst>
              <a:path h="147050" w="397367">
                <a:moveTo>
                  <a:pt x="0" y="0"/>
                </a:moveTo>
                <a:lnTo>
                  <a:pt x="397367" y="0"/>
                </a:lnTo>
                <a:lnTo>
                  <a:pt x="397367" y="147050"/>
                </a:lnTo>
                <a:lnTo>
                  <a:pt x="0" y="147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5940842" y="479574"/>
            <a:ext cx="978460" cy="23607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Contact</a:t>
            </a:r>
          </a:p>
        </p:txBody>
      </p:sp>
      <p:sp>
        <p:nvSpPr>
          <p:cNvPr name="TextBox 5" id="5"/>
          <p:cNvSpPr txBox="true"/>
          <p:nvPr/>
        </p:nvSpPr>
        <p:spPr>
          <a:xfrm rot="0">
            <a:off x="14385046" y="479574"/>
            <a:ext cx="1060497" cy="23607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About Us</a:t>
            </a:r>
          </a:p>
        </p:txBody>
      </p:sp>
      <p:sp>
        <p:nvSpPr>
          <p:cNvPr name="TextBox 6" id="6"/>
          <p:cNvSpPr txBox="true"/>
          <p:nvPr/>
        </p:nvSpPr>
        <p:spPr>
          <a:xfrm rot="0">
            <a:off x="13154289" y="479574"/>
            <a:ext cx="735456" cy="23607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Service</a:t>
            </a:r>
          </a:p>
        </p:txBody>
      </p:sp>
      <p:sp>
        <p:nvSpPr>
          <p:cNvPr name="TextBox 7" id="7"/>
          <p:cNvSpPr txBox="true"/>
          <p:nvPr/>
        </p:nvSpPr>
        <p:spPr>
          <a:xfrm rot="0">
            <a:off x="11898530" y="479574"/>
            <a:ext cx="809760" cy="236071"/>
          </a:xfrm>
          <a:prstGeom prst="rect">
            <a:avLst/>
          </a:prstGeom>
        </p:spPr>
        <p:txBody>
          <a:bodyPr anchor="t" rtlCol="false" tIns="0" lIns="0" bIns="0" rIns="0">
            <a:spAutoFit/>
          </a:bodyPr>
          <a:lstStyle/>
          <a:p>
            <a:pPr algn="l">
              <a:lnSpc>
                <a:spcPts val="1679"/>
              </a:lnSpc>
            </a:pPr>
            <a:r>
              <a:rPr lang="en-US" sz="1200">
                <a:solidFill>
                  <a:srgbClr val="1F2020"/>
                </a:solidFill>
                <a:latin typeface="Poppins"/>
                <a:ea typeface="Poppins"/>
                <a:cs typeface="Poppins"/>
                <a:sym typeface="Poppins"/>
              </a:rPr>
              <a:t>Home</a:t>
            </a:r>
          </a:p>
        </p:txBody>
      </p:sp>
      <p:sp>
        <p:nvSpPr>
          <p:cNvPr name="Freeform 8" id="8"/>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24</a:t>
            </a:r>
          </a:p>
        </p:txBody>
      </p:sp>
      <p:sp>
        <p:nvSpPr>
          <p:cNvPr name="Freeform 10" id="10"/>
          <p:cNvSpPr/>
          <p:nvPr/>
        </p:nvSpPr>
        <p:spPr>
          <a:xfrm flipH="false" flipV="false" rot="0">
            <a:off x="2292826" y="1028700"/>
            <a:ext cx="13648016" cy="13648016"/>
          </a:xfrm>
          <a:custGeom>
            <a:avLst/>
            <a:gdLst/>
            <a:ahLst/>
            <a:cxnLst/>
            <a:rect r="r" b="b" t="t" l="l"/>
            <a:pathLst>
              <a:path h="13648016" w="13648016">
                <a:moveTo>
                  <a:pt x="0" y="0"/>
                </a:moveTo>
                <a:lnTo>
                  <a:pt x="13648016" y="0"/>
                </a:lnTo>
                <a:lnTo>
                  <a:pt x="13648016" y="13648016"/>
                </a:lnTo>
                <a:lnTo>
                  <a:pt x="0" y="1364801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3613602" y="2544752"/>
            <a:ext cx="11725929" cy="11711272"/>
            <a:chOff x="0" y="0"/>
            <a:chExt cx="15634572" cy="15615029"/>
          </a:xfrm>
        </p:grpSpPr>
        <p:sp>
          <p:nvSpPr>
            <p:cNvPr name="Freeform 12" id="12"/>
            <p:cNvSpPr/>
            <p:nvPr/>
          </p:nvSpPr>
          <p:spPr>
            <a:xfrm flipH="false" flipV="false" rot="0">
              <a:off x="0" y="0"/>
              <a:ext cx="15634588" cy="15615031"/>
            </a:xfrm>
            <a:custGeom>
              <a:avLst/>
              <a:gdLst/>
              <a:ahLst/>
              <a:cxnLst/>
              <a:rect r="r" b="b" t="t" l="l"/>
              <a:pathLst>
                <a:path h="15615031" w="15634588">
                  <a:moveTo>
                    <a:pt x="0" y="0"/>
                  </a:moveTo>
                  <a:lnTo>
                    <a:pt x="15634588" y="0"/>
                  </a:lnTo>
                  <a:lnTo>
                    <a:pt x="15634588" y="15615031"/>
                  </a:lnTo>
                  <a:lnTo>
                    <a:pt x="0" y="15615031"/>
                  </a:lnTo>
                  <a:lnTo>
                    <a:pt x="0" y="0"/>
                  </a:lnTo>
                  <a:close/>
                </a:path>
              </a:pathLst>
            </a:custGeom>
            <a:blipFill>
              <a:blip r:embed="rId8"/>
              <a:stretch>
                <a:fillRect l="0" t="-33" r="0" b="-33"/>
              </a:stretch>
            </a:blipFill>
          </p:spPr>
        </p:sp>
      </p:grpSp>
      <p:sp>
        <p:nvSpPr>
          <p:cNvPr name="Freeform 13" id="13"/>
          <p:cNvSpPr/>
          <p:nvPr/>
        </p:nvSpPr>
        <p:spPr>
          <a:xfrm flipH="false" flipV="false" rot="0">
            <a:off x="3340216" y="2076089"/>
            <a:ext cx="11553237" cy="11553237"/>
          </a:xfrm>
          <a:custGeom>
            <a:avLst/>
            <a:gdLst/>
            <a:ahLst/>
            <a:cxnLst/>
            <a:rect r="r" b="b" t="t" l="l"/>
            <a:pathLst>
              <a:path h="11553237" w="11553237">
                <a:moveTo>
                  <a:pt x="0" y="0"/>
                </a:moveTo>
                <a:lnTo>
                  <a:pt x="11553237" y="0"/>
                </a:lnTo>
                <a:lnTo>
                  <a:pt x="11553237" y="11553237"/>
                </a:lnTo>
                <a:lnTo>
                  <a:pt x="0" y="115532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4" id="14"/>
          <p:cNvGrpSpPr/>
          <p:nvPr/>
        </p:nvGrpSpPr>
        <p:grpSpPr>
          <a:xfrm rot="0">
            <a:off x="1449114" y="6435106"/>
            <a:ext cx="1658466" cy="1656393"/>
            <a:chOff x="0" y="0"/>
            <a:chExt cx="2211288" cy="2208524"/>
          </a:xfrm>
        </p:grpSpPr>
        <p:sp>
          <p:nvSpPr>
            <p:cNvPr name="Freeform 15" id="15"/>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8"/>
              <a:stretch>
                <a:fillRect l="0" t="-33" r="1" b="-33"/>
              </a:stretch>
            </a:blipFill>
          </p:spPr>
        </p:sp>
      </p:grpSp>
      <p:sp>
        <p:nvSpPr>
          <p:cNvPr name="Freeform 16" id="16"/>
          <p:cNvSpPr/>
          <p:nvPr/>
        </p:nvSpPr>
        <p:spPr>
          <a:xfrm flipH="false" flipV="false" rot="0">
            <a:off x="1410448"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true" flipV="false" rot="0">
            <a:off x="2059083" y="6934100"/>
            <a:ext cx="336771" cy="503483"/>
          </a:xfrm>
          <a:custGeom>
            <a:avLst/>
            <a:gdLst/>
            <a:ahLst/>
            <a:cxnLst/>
            <a:rect r="r" b="b" t="t" l="l"/>
            <a:pathLst>
              <a:path h="503483" w="336771">
                <a:moveTo>
                  <a:pt x="336771" y="0"/>
                </a:moveTo>
                <a:lnTo>
                  <a:pt x="0" y="0"/>
                </a:lnTo>
                <a:lnTo>
                  <a:pt x="0" y="503483"/>
                </a:lnTo>
                <a:lnTo>
                  <a:pt x="336771" y="503483"/>
                </a:lnTo>
                <a:lnTo>
                  <a:pt x="336771" y="0"/>
                </a:lnTo>
                <a:close/>
              </a:path>
            </a:pathLst>
          </a:custGeom>
          <a:blipFill>
            <a:blip r:embed="rId13">
              <a:extLst>
                <a:ext uri="{96DAC541-7B7A-43D3-8B79-37D633B846F1}">
                  <asvg:svgBlip xmlns:asvg="http://schemas.microsoft.com/office/drawing/2016/SVG/main" r:embed="rId14"/>
                </a:ext>
              </a:extLst>
            </a:blip>
            <a:stretch>
              <a:fillRect l="-774" t="0" r="-774" b="0"/>
            </a:stretch>
          </a:blipFill>
        </p:spPr>
      </p:sp>
      <p:grpSp>
        <p:nvGrpSpPr>
          <p:cNvPr name="Group 18" id="18"/>
          <p:cNvGrpSpPr/>
          <p:nvPr/>
        </p:nvGrpSpPr>
        <p:grpSpPr>
          <a:xfrm rot="0">
            <a:off x="15164756" y="6435106"/>
            <a:ext cx="1658466" cy="1656393"/>
            <a:chOff x="0" y="0"/>
            <a:chExt cx="2211288" cy="2208524"/>
          </a:xfrm>
        </p:grpSpPr>
        <p:sp>
          <p:nvSpPr>
            <p:cNvPr name="Freeform 19" id="19"/>
            <p:cNvSpPr/>
            <p:nvPr/>
          </p:nvSpPr>
          <p:spPr>
            <a:xfrm flipH="false" flipV="false" rot="0">
              <a:off x="0" y="0"/>
              <a:ext cx="2211324" cy="2208530"/>
            </a:xfrm>
            <a:custGeom>
              <a:avLst/>
              <a:gdLst/>
              <a:ahLst/>
              <a:cxnLst/>
              <a:rect r="r" b="b" t="t" l="l"/>
              <a:pathLst>
                <a:path h="2208530" w="2211324">
                  <a:moveTo>
                    <a:pt x="0" y="0"/>
                  </a:moveTo>
                  <a:lnTo>
                    <a:pt x="2211324" y="0"/>
                  </a:lnTo>
                  <a:lnTo>
                    <a:pt x="2211324" y="2208530"/>
                  </a:lnTo>
                  <a:lnTo>
                    <a:pt x="0" y="2208530"/>
                  </a:lnTo>
                  <a:lnTo>
                    <a:pt x="0" y="0"/>
                  </a:lnTo>
                  <a:close/>
                </a:path>
              </a:pathLst>
            </a:custGeom>
            <a:blipFill>
              <a:blip r:embed="rId8"/>
              <a:stretch>
                <a:fillRect l="0" t="-33" r="1" b="-33"/>
              </a:stretch>
            </a:blipFill>
          </p:spPr>
        </p:sp>
      </p:grpSp>
      <p:sp>
        <p:nvSpPr>
          <p:cNvPr name="Freeform 20" id="20"/>
          <p:cNvSpPr/>
          <p:nvPr/>
        </p:nvSpPr>
        <p:spPr>
          <a:xfrm flipH="false" flipV="false" rot="0">
            <a:off x="15126089" y="6368821"/>
            <a:ext cx="1634041" cy="1634041"/>
          </a:xfrm>
          <a:custGeom>
            <a:avLst/>
            <a:gdLst/>
            <a:ahLst/>
            <a:cxnLst/>
            <a:rect r="r" b="b" t="t" l="l"/>
            <a:pathLst>
              <a:path h="1634041" w="1634041">
                <a:moveTo>
                  <a:pt x="0" y="0"/>
                </a:moveTo>
                <a:lnTo>
                  <a:pt x="1634041" y="0"/>
                </a:lnTo>
                <a:lnTo>
                  <a:pt x="1634041" y="1634041"/>
                </a:lnTo>
                <a:lnTo>
                  <a:pt x="0" y="1634041"/>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1" id="21"/>
          <p:cNvSpPr/>
          <p:nvPr/>
        </p:nvSpPr>
        <p:spPr>
          <a:xfrm flipH="false" flipV="false" rot="0">
            <a:off x="15774724" y="6934100"/>
            <a:ext cx="336771" cy="503483"/>
          </a:xfrm>
          <a:custGeom>
            <a:avLst/>
            <a:gdLst/>
            <a:ahLst/>
            <a:cxnLst/>
            <a:rect r="r" b="b" t="t" l="l"/>
            <a:pathLst>
              <a:path h="503483" w="336771">
                <a:moveTo>
                  <a:pt x="0" y="0"/>
                </a:moveTo>
                <a:lnTo>
                  <a:pt x="336771" y="0"/>
                </a:lnTo>
                <a:lnTo>
                  <a:pt x="336771" y="503483"/>
                </a:lnTo>
                <a:lnTo>
                  <a:pt x="0" y="503483"/>
                </a:lnTo>
                <a:lnTo>
                  <a:pt x="0" y="0"/>
                </a:lnTo>
                <a:close/>
              </a:path>
            </a:pathLst>
          </a:custGeom>
          <a:blipFill>
            <a:blip r:embed="rId13">
              <a:extLst>
                <a:ext uri="{96DAC541-7B7A-43D3-8B79-37D633B846F1}">
                  <asvg:svgBlip xmlns:asvg="http://schemas.microsoft.com/office/drawing/2016/SVG/main" r:embed="rId14"/>
                </a:ext>
              </a:extLst>
            </a:blip>
            <a:stretch>
              <a:fillRect l="-774" t="0" r="-774" b="0"/>
            </a:stretch>
          </a:blipFill>
        </p:spPr>
      </p:sp>
      <p:sp>
        <p:nvSpPr>
          <p:cNvPr name="TextBox 22" id="22"/>
          <p:cNvSpPr txBox="true"/>
          <p:nvPr/>
        </p:nvSpPr>
        <p:spPr>
          <a:xfrm rot="0">
            <a:off x="5955480" y="3595494"/>
            <a:ext cx="6322709" cy="3355719"/>
          </a:xfrm>
          <a:prstGeom prst="rect">
            <a:avLst/>
          </a:prstGeom>
        </p:spPr>
        <p:txBody>
          <a:bodyPr anchor="t" rtlCol="false" tIns="0" lIns="0" bIns="0" rIns="0">
            <a:spAutoFit/>
          </a:bodyPr>
          <a:lstStyle/>
          <a:p>
            <a:pPr algn="ctr">
              <a:lnSpc>
                <a:spcPts val="11950"/>
              </a:lnSpc>
            </a:pPr>
            <a:r>
              <a:rPr lang="en-US" sz="11602" b="true">
                <a:solidFill>
                  <a:srgbClr val="3A6AD6"/>
                </a:solidFill>
                <a:latin typeface="Times New Roman Bold"/>
                <a:ea typeface="Times New Roman Bold"/>
                <a:cs typeface="Times New Roman Bold"/>
                <a:sym typeface="Times New Roman Bold"/>
              </a:rPr>
              <a:t>Thank</a:t>
            </a:r>
          </a:p>
          <a:p>
            <a:pPr algn="ctr">
              <a:lnSpc>
                <a:spcPts val="11950"/>
              </a:lnSpc>
            </a:pPr>
            <a:r>
              <a:rPr lang="en-US" sz="11602" b="true">
                <a:solidFill>
                  <a:srgbClr val="3A6AD6"/>
                </a:solidFill>
                <a:latin typeface="Times New Roman Bold"/>
                <a:ea typeface="Times New Roman Bold"/>
                <a:cs typeface="Times New Roman Bold"/>
                <a:sym typeface="Times New Roman Bold"/>
              </a:rPr>
              <a:t>You</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674380" y="8672588"/>
            <a:ext cx="442747" cy="296043"/>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03</a:t>
            </a:r>
          </a:p>
        </p:txBody>
      </p:sp>
      <p:sp>
        <p:nvSpPr>
          <p:cNvPr name="Freeform 4" id="4"/>
          <p:cNvSpPr/>
          <p:nvPr/>
        </p:nvSpPr>
        <p:spPr>
          <a:xfrm flipH="false" flipV="false" rot="0">
            <a:off x="2453188" y="16575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6204710" y="2090911"/>
            <a:ext cx="1026728" cy="1025445"/>
            <a:chOff x="0" y="0"/>
            <a:chExt cx="1368971" cy="1367260"/>
          </a:xfrm>
        </p:grpSpPr>
        <p:sp>
          <p:nvSpPr>
            <p:cNvPr name="Freeform 6" id="6"/>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7" id="7"/>
          <p:cNvSpPr/>
          <p:nvPr/>
        </p:nvSpPr>
        <p:spPr>
          <a:xfrm flipH="false" flipV="false" rot="0">
            <a:off x="6204710" y="1994759"/>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2453188" y="2171457"/>
            <a:ext cx="3684071" cy="524860"/>
          </a:xfrm>
          <a:prstGeom prst="rect">
            <a:avLst/>
          </a:prstGeom>
        </p:spPr>
        <p:txBody>
          <a:bodyPr anchor="t" rtlCol="false" tIns="0" lIns="0" bIns="0" rIns="0">
            <a:spAutoFit/>
          </a:bodyPr>
          <a:lstStyle/>
          <a:p>
            <a:pPr algn="r">
              <a:lnSpc>
                <a:spcPts val="3655"/>
              </a:lnSpc>
            </a:pPr>
            <a:r>
              <a:rPr lang="en-US" sz="2611">
                <a:solidFill>
                  <a:srgbClr val="3B3B3B"/>
                </a:solidFill>
                <a:latin typeface="Poppins"/>
                <a:ea typeface="Poppins"/>
                <a:cs typeface="Poppins"/>
                <a:sym typeface="Poppins"/>
              </a:rPr>
              <a:t>program statement </a:t>
            </a:r>
          </a:p>
        </p:txBody>
      </p:sp>
      <p:sp>
        <p:nvSpPr>
          <p:cNvPr name="Freeform 9" id="9"/>
          <p:cNvSpPr/>
          <p:nvPr/>
        </p:nvSpPr>
        <p:spPr>
          <a:xfrm flipH="false" flipV="false" rot="0">
            <a:off x="2409860" y="521860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0" id="10"/>
          <p:cNvGrpSpPr/>
          <p:nvPr/>
        </p:nvGrpSpPr>
        <p:grpSpPr>
          <a:xfrm rot="0">
            <a:off x="6204710" y="5561106"/>
            <a:ext cx="1026728" cy="1025445"/>
            <a:chOff x="0" y="0"/>
            <a:chExt cx="1368971" cy="1367260"/>
          </a:xfrm>
        </p:grpSpPr>
        <p:sp>
          <p:nvSpPr>
            <p:cNvPr name="Freeform 11" id="11"/>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12" id="12"/>
          <p:cNvSpPr/>
          <p:nvPr/>
        </p:nvSpPr>
        <p:spPr>
          <a:xfrm flipH="false" flipV="false" rot="0">
            <a:off x="4928495" y="3754745"/>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3" id="13"/>
          <p:cNvSpPr txBox="true"/>
          <p:nvPr/>
        </p:nvSpPr>
        <p:spPr>
          <a:xfrm rot="0">
            <a:off x="2731782" y="5738286"/>
            <a:ext cx="3448990" cy="518928"/>
          </a:xfrm>
          <a:prstGeom prst="rect">
            <a:avLst/>
          </a:prstGeom>
        </p:spPr>
        <p:txBody>
          <a:bodyPr anchor="t" rtlCol="false" tIns="0" lIns="0" bIns="0" rIns="0">
            <a:spAutoFit/>
          </a:bodyPr>
          <a:lstStyle/>
          <a:p>
            <a:pPr algn="r">
              <a:lnSpc>
                <a:spcPts val="3421"/>
              </a:lnSpc>
            </a:pPr>
            <a:r>
              <a:rPr lang="en-US" sz="2444">
                <a:solidFill>
                  <a:srgbClr val="3B3B3B"/>
                </a:solidFill>
                <a:latin typeface="Poppins"/>
                <a:ea typeface="Poppins"/>
                <a:cs typeface="Poppins"/>
                <a:sym typeface="Poppins"/>
              </a:rPr>
              <a:t>End Users </a:t>
            </a:r>
          </a:p>
        </p:txBody>
      </p:sp>
      <p:sp>
        <p:nvSpPr>
          <p:cNvPr name="Freeform 14" id="14"/>
          <p:cNvSpPr/>
          <p:nvPr/>
        </p:nvSpPr>
        <p:spPr>
          <a:xfrm flipH="false" flipV="false" rot="0">
            <a:off x="2409860" y="7272277"/>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5" id="15"/>
          <p:cNvGrpSpPr/>
          <p:nvPr/>
        </p:nvGrpSpPr>
        <p:grpSpPr>
          <a:xfrm rot="0">
            <a:off x="6204710" y="7614780"/>
            <a:ext cx="1026728" cy="1025445"/>
            <a:chOff x="0" y="0"/>
            <a:chExt cx="1368971" cy="1367260"/>
          </a:xfrm>
        </p:grpSpPr>
        <p:sp>
          <p:nvSpPr>
            <p:cNvPr name="Freeform 16" id="16"/>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17" id="17"/>
          <p:cNvSpPr/>
          <p:nvPr/>
        </p:nvSpPr>
        <p:spPr>
          <a:xfrm flipH="false" flipV="false" rot="0">
            <a:off x="6180772" y="7573744"/>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8" id="18"/>
          <p:cNvSpPr txBox="true"/>
          <p:nvPr/>
        </p:nvSpPr>
        <p:spPr>
          <a:xfrm rot="0">
            <a:off x="2330979" y="7536340"/>
            <a:ext cx="3806280" cy="1029925"/>
          </a:xfrm>
          <a:prstGeom prst="rect">
            <a:avLst/>
          </a:prstGeom>
        </p:spPr>
        <p:txBody>
          <a:bodyPr anchor="t" rtlCol="false" tIns="0" lIns="0" bIns="0" rIns="0">
            <a:spAutoFit/>
          </a:bodyPr>
          <a:lstStyle/>
          <a:p>
            <a:pPr algn="r">
              <a:lnSpc>
                <a:spcPts val="3777"/>
              </a:lnSpc>
            </a:pPr>
            <a:r>
              <a:rPr lang="en-US" sz="2697">
                <a:solidFill>
                  <a:srgbClr val="3B3B3B"/>
                </a:solidFill>
                <a:latin typeface="Poppins"/>
                <a:ea typeface="Poppins"/>
                <a:cs typeface="Poppins"/>
                <a:sym typeface="Poppins"/>
              </a:rPr>
              <a:t>Tools and Technologies </a:t>
            </a:r>
          </a:p>
        </p:txBody>
      </p:sp>
      <p:sp>
        <p:nvSpPr>
          <p:cNvPr name="Freeform 19" id="19"/>
          <p:cNvSpPr/>
          <p:nvPr/>
        </p:nvSpPr>
        <p:spPr>
          <a:xfrm flipH="false" flipV="false" rot="0">
            <a:off x="10927526" y="3164929"/>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0" id="20"/>
          <p:cNvGrpSpPr/>
          <p:nvPr/>
        </p:nvGrpSpPr>
        <p:grpSpPr>
          <a:xfrm rot="0">
            <a:off x="11100568" y="3507432"/>
            <a:ext cx="1026728" cy="1025445"/>
            <a:chOff x="0" y="0"/>
            <a:chExt cx="1368971" cy="1367260"/>
          </a:xfrm>
        </p:grpSpPr>
        <p:sp>
          <p:nvSpPr>
            <p:cNvPr name="Freeform 21" id="21"/>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22" id="22"/>
          <p:cNvSpPr/>
          <p:nvPr/>
        </p:nvSpPr>
        <p:spPr>
          <a:xfrm flipH="false" flipV="false" rot="0">
            <a:off x="11108129" y="3394974"/>
            <a:ext cx="1019168" cy="1019168"/>
          </a:xfrm>
          <a:custGeom>
            <a:avLst/>
            <a:gdLst/>
            <a:ahLst/>
            <a:cxnLst/>
            <a:rect r="r" b="b" t="t" l="l"/>
            <a:pathLst>
              <a:path h="1019168" w="1019168">
                <a:moveTo>
                  <a:pt x="0" y="0"/>
                </a:moveTo>
                <a:lnTo>
                  <a:pt x="1019168" y="0"/>
                </a:lnTo>
                <a:lnTo>
                  <a:pt x="1019168" y="1019168"/>
                </a:lnTo>
                <a:lnTo>
                  <a:pt x="0" y="10191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3" id="23"/>
          <p:cNvSpPr txBox="true"/>
          <p:nvPr/>
        </p:nvSpPr>
        <p:spPr>
          <a:xfrm rot="0">
            <a:off x="12305314" y="3380837"/>
            <a:ext cx="3448990" cy="948229"/>
          </a:xfrm>
          <a:prstGeom prst="rect">
            <a:avLst/>
          </a:prstGeom>
        </p:spPr>
        <p:txBody>
          <a:bodyPr anchor="t" rtlCol="false" tIns="0" lIns="0" bIns="0" rIns="0">
            <a:spAutoFit/>
          </a:bodyPr>
          <a:lstStyle/>
          <a:p>
            <a:pPr algn="l">
              <a:lnSpc>
                <a:spcPts val="3421"/>
              </a:lnSpc>
            </a:pPr>
            <a:r>
              <a:rPr lang="en-US" sz="2444">
                <a:solidFill>
                  <a:srgbClr val="3B3B3B"/>
                </a:solidFill>
                <a:latin typeface="Poppins"/>
                <a:ea typeface="Poppins"/>
                <a:cs typeface="Poppins"/>
                <a:sym typeface="Poppins"/>
              </a:rPr>
              <a:t>Features and Functionality </a:t>
            </a:r>
          </a:p>
        </p:txBody>
      </p:sp>
      <p:sp>
        <p:nvSpPr>
          <p:cNvPr name="Freeform 24" id="24"/>
          <p:cNvSpPr/>
          <p:nvPr/>
        </p:nvSpPr>
        <p:spPr>
          <a:xfrm flipH="false" flipV="false" rot="0">
            <a:off x="10927526" y="521860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11100568" y="5561106"/>
            <a:ext cx="1026728" cy="1025445"/>
            <a:chOff x="0" y="0"/>
            <a:chExt cx="1368971" cy="1367260"/>
          </a:xfrm>
        </p:grpSpPr>
        <p:sp>
          <p:nvSpPr>
            <p:cNvPr name="Freeform 26" id="26"/>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27" id="27"/>
          <p:cNvSpPr/>
          <p:nvPr/>
        </p:nvSpPr>
        <p:spPr>
          <a:xfrm flipH="false" flipV="false" rot="0">
            <a:off x="11076630" y="5520070"/>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2238639" y="5737996"/>
            <a:ext cx="3448990" cy="519266"/>
          </a:xfrm>
          <a:prstGeom prst="rect">
            <a:avLst/>
          </a:prstGeom>
        </p:spPr>
        <p:txBody>
          <a:bodyPr anchor="t" rtlCol="false" tIns="0" lIns="0" bIns="0" rIns="0">
            <a:spAutoFit/>
          </a:bodyPr>
          <a:lstStyle/>
          <a:p>
            <a:pPr algn="l">
              <a:lnSpc>
                <a:spcPts val="3421"/>
              </a:lnSpc>
            </a:pPr>
            <a:r>
              <a:rPr lang="en-US" sz="2444">
                <a:solidFill>
                  <a:srgbClr val="3B3B3B"/>
                </a:solidFill>
                <a:latin typeface="Poppins"/>
                <a:ea typeface="Poppins"/>
                <a:cs typeface="Poppins"/>
                <a:sym typeface="Poppins"/>
              </a:rPr>
              <a:t>Result and screenshot </a:t>
            </a:r>
          </a:p>
        </p:txBody>
      </p:sp>
      <p:sp>
        <p:nvSpPr>
          <p:cNvPr name="Freeform 29" id="29"/>
          <p:cNvSpPr/>
          <p:nvPr/>
        </p:nvSpPr>
        <p:spPr>
          <a:xfrm flipH="false" flipV="false" rot="0">
            <a:off x="10927526" y="7272277"/>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30" id="30"/>
          <p:cNvGrpSpPr/>
          <p:nvPr/>
        </p:nvGrpSpPr>
        <p:grpSpPr>
          <a:xfrm rot="0">
            <a:off x="11100568" y="7614780"/>
            <a:ext cx="1026728" cy="1025445"/>
            <a:chOff x="0" y="0"/>
            <a:chExt cx="1368971" cy="1367260"/>
          </a:xfrm>
        </p:grpSpPr>
        <p:sp>
          <p:nvSpPr>
            <p:cNvPr name="Freeform 31" id="31"/>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32" id="32"/>
          <p:cNvSpPr/>
          <p:nvPr/>
        </p:nvSpPr>
        <p:spPr>
          <a:xfrm flipH="false" flipV="false" rot="0">
            <a:off x="11076630" y="7573744"/>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3" id="33"/>
          <p:cNvSpPr txBox="true"/>
          <p:nvPr/>
        </p:nvSpPr>
        <p:spPr>
          <a:xfrm rot="0">
            <a:off x="12305314" y="7536340"/>
            <a:ext cx="3448990" cy="1377192"/>
          </a:xfrm>
          <a:prstGeom prst="rect">
            <a:avLst/>
          </a:prstGeom>
        </p:spPr>
        <p:txBody>
          <a:bodyPr anchor="t" rtlCol="false" tIns="0" lIns="0" bIns="0" rIns="0">
            <a:spAutoFit/>
          </a:bodyPr>
          <a:lstStyle/>
          <a:p>
            <a:pPr algn="l">
              <a:lnSpc>
                <a:spcPts val="3421"/>
              </a:lnSpc>
            </a:pPr>
            <a:r>
              <a:rPr lang="en-US" sz="2444">
                <a:solidFill>
                  <a:srgbClr val="3B3B3B"/>
                </a:solidFill>
                <a:latin typeface="Poppins"/>
                <a:ea typeface="Poppins"/>
                <a:cs typeface="Poppins"/>
                <a:sym typeface="Poppins"/>
              </a:rPr>
              <a:t>Conclusion and</a:t>
            </a:r>
          </a:p>
          <a:p>
            <a:pPr algn="l">
              <a:lnSpc>
                <a:spcPts val="3421"/>
              </a:lnSpc>
            </a:pPr>
            <a:r>
              <a:rPr lang="en-US" sz="2444">
                <a:solidFill>
                  <a:srgbClr val="3B3B3B"/>
                </a:solidFill>
                <a:latin typeface="Poppins"/>
                <a:ea typeface="Poppins"/>
                <a:cs typeface="Poppins"/>
                <a:sym typeface="Poppins"/>
              </a:rPr>
              <a:t>GitHub Link</a:t>
            </a:r>
          </a:p>
          <a:p>
            <a:pPr algn="l">
              <a:lnSpc>
                <a:spcPts val="3421"/>
              </a:lnSpc>
            </a:pPr>
          </a:p>
        </p:txBody>
      </p:sp>
      <p:sp>
        <p:nvSpPr>
          <p:cNvPr name="TextBox 34" id="34"/>
          <p:cNvSpPr txBox="true"/>
          <p:nvPr/>
        </p:nvSpPr>
        <p:spPr>
          <a:xfrm rot="0">
            <a:off x="4928495" y="437962"/>
            <a:ext cx="7595905" cy="1055730"/>
          </a:xfrm>
          <a:prstGeom prst="rect">
            <a:avLst/>
          </a:prstGeom>
        </p:spPr>
        <p:txBody>
          <a:bodyPr anchor="t" rtlCol="false" tIns="0" lIns="0" bIns="0" rIns="0">
            <a:spAutoFit/>
          </a:bodyPr>
          <a:lstStyle/>
          <a:p>
            <a:pPr algn="ctr">
              <a:lnSpc>
                <a:spcPts val="6384"/>
              </a:lnSpc>
            </a:pPr>
            <a:r>
              <a:rPr lang="en-US" sz="4559" b="true">
                <a:solidFill>
                  <a:srgbClr val="1F2020"/>
                </a:solidFill>
                <a:latin typeface="Times New Roman Bold"/>
                <a:ea typeface="Times New Roman Bold"/>
                <a:cs typeface="Times New Roman Bold"/>
                <a:sym typeface="Times New Roman Bold"/>
              </a:rPr>
              <a:t>Agenda</a:t>
            </a:r>
          </a:p>
        </p:txBody>
      </p:sp>
      <p:grpSp>
        <p:nvGrpSpPr>
          <p:cNvPr name="Group 35" id="35"/>
          <p:cNvGrpSpPr/>
          <p:nvPr/>
        </p:nvGrpSpPr>
        <p:grpSpPr>
          <a:xfrm rot="0">
            <a:off x="7752240" y="3973093"/>
            <a:ext cx="2783520" cy="28575"/>
            <a:chOff x="0" y="0"/>
            <a:chExt cx="3711360" cy="38100"/>
          </a:xfrm>
        </p:grpSpPr>
        <p:sp>
          <p:nvSpPr>
            <p:cNvPr name="Freeform 36" id="36"/>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37" id="37"/>
          <p:cNvGrpSpPr/>
          <p:nvPr/>
        </p:nvGrpSpPr>
        <p:grpSpPr>
          <a:xfrm rot="0">
            <a:off x="7752240" y="6026766"/>
            <a:ext cx="2783520" cy="28575"/>
            <a:chOff x="0" y="0"/>
            <a:chExt cx="3711360" cy="38100"/>
          </a:xfrm>
        </p:grpSpPr>
        <p:sp>
          <p:nvSpPr>
            <p:cNvPr name="Freeform 38" id="38"/>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39" id="39"/>
          <p:cNvGrpSpPr/>
          <p:nvPr/>
        </p:nvGrpSpPr>
        <p:grpSpPr>
          <a:xfrm rot="0">
            <a:off x="7752240" y="8080441"/>
            <a:ext cx="2783520" cy="28575"/>
            <a:chOff x="0" y="0"/>
            <a:chExt cx="3711360" cy="38100"/>
          </a:xfrm>
        </p:grpSpPr>
        <p:sp>
          <p:nvSpPr>
            <p:cNvPr name="Freeform 40" id="40"/>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41" id="41"/>
          <p:cNvSpPr/>
          <p:nvPr/>
        </p:nvSpPr>
        <p:spPr>
          <a:xfrm flipH="false" flipV="false" rot="0">
            <a:off x="7657357" y="2318818"/>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2" id="42"/>
          <p:cNvSpPr/>
          <p:nvPr/>
        </p:nvSpPr>
        <p:spPr>
          <a:xfrm flipH="false" flipV="false" rot="0">
            <a:off x="10412301" y="3878209"/>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3" id="43"/>
          <p:cNvSpPr/>
          <p:nvPr/>
        </p:nvSpPr>
        <p:spPr>
          <a:xfrm flipH="false" flipV="false" rot="0">
            <a:off x="7657357" y="59318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4" id="44"/>
          <p:cNvSpPr/>
          <p:nvPr/>
        </p:nvSpPr>
        <p:spPr>
          <a:xfrm flipH="false" flipV="false" rot="0">
            <a:off x="10412301" y="59318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5" id="45"/>
          <p:cNvSpPr/>
          <p:nvPr/>
        </p:nvSpPr>
        <p:spPr>
          <a:xfrm flipH="false" flipV="false" rot="0">
            <a:off x="7657357" y="7985557"/>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46" id="46"/>
          <p:cNvSpPr/>
          <p:nvPr/>
        </p:nvSpPr>
        <p:spPr>
          <a:xfrm flipH="false" flipV="false" rot="0">
            <a:off x="10412301" y="7985557"/>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47" id="47"/>
          <p:cNvGrpSpPr/>
          <p:nvPr/>
        </p:nvGrpSpPr>
        <p:grpSpPr>
          <a:xfrm rot="0">
            <a:off x="9129712" y="3987380"/>
            <a:ext cx="28575" cy="6583852"/>
            <a:chOff x="0" y="0"/>
            <a:chExt cx="38100" cy="8778469"/>
          </a:xfrm>
        </p:grpSpPr>
        <p:sp>
          <p:nvSpPr>
            <p:cNvPr name="Freeform 48" id="48"/>
            <p:cNvSpPr/>
            <p:nvPr/>
          </p:nvSpPr>
          <p:spPr>
            <a:xfrm flipH="false" flipV="false" rot="0">
              <a:off x="0" y="19050"/>
              <a:ext cx="38100" cy="8740394"/>
            </a:xfrm>
            <a:custGeom>
              <a:avLst/>
              <a:gdLst/>
              <a:ahLst/>
              <a:cxnLst/>
              <a:rect r="r" b="b" t="t" l="l"/>
              <a:pathLst>
                <a:path h="8740394" w="38100">
                  <a:moveTo>
                    <a:pt x="38100" y="0"/>
                  </a:moveTo>
                  <a:lnTo>
                    <a:pt x="38100" y="8740394"/>
                  </a:lnTo>
                  <a:lnTo>
                    <a:pt x="0" y="8740394"/>
                  </a:lnTo>
                  <a:lnTo>
                    <a:pt x="0" y="0"/>
                  </a:lnTo>
                  <a:close/>
                </a:path>
              </a:pathLst>
            </a:custGeom>
            <a:solidFill>
              <a:srgbClr val="F8F8F8"/>
            </a:solidFill>
          </p:spPr>
        </p:sp>
      </p:grpSp>
      <p:sp>
        <p:nvSpPr>
          <p:cNvPr name="Freeform 49" id="49"/>
          <p:cNvSpPr/>
          <p:nvPr/>
        </p:nvSpPr>
        <p:spPr>
          <a:xfrm flipH="false" flipV="false" rot="0">
            <a:off x="6219831" y="5426079"/>
            <a:ext cx="1011607" cy="1011607"/>
          </a:xfrm>
          <a:custGeom>
            <a:avLst/>
            <a:gdLst/>
            <a:ahLst/>
            <a:cxnLst/>
            <a:rect r="r" b="b" t="t" l="l"/>
            <a:pathLst>
              <a:path h="1011607" w="1011607">
                <a:moveTo>
                  <a:pt x="0" y="0"/>
                </a:moveTo>
                <a:lnTo>
                  <a:pt x="1011607" y="0"/>
                </a:lnTo>
                <a:lnTo>
                  <a:pt x="1011607" y="1011607"/>
                </a:lnTo>
                <a:lnTo>
                  <a:pt x="0" y="101160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50" id="50"/>
          <p:cNvSpPr/>
          <p:nvPr/>
        </p:nvSpPr>
        <p:spPr>
          <a:xfrm flipH="false" flipV="false" rot="0">
            <a:off x="2520639" y="33212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1" id="51"/>
          <p:cNvGrpSpPr/>
          <p:nvPr/>
        </p:nvGrpSpPr>
        <p:grpSpPr>
          <a:xfrm rot="0">
            <a:off x="6273074" y="3625418"/>
            <a:ext cx="1026728" cy="1025445"/>
            <a:chOff x="0" y="0"/>
            <a:chExt cx="1368971" cy="1367260"/>
          </a:xfrm>
        </p:grpSpPr>
        <p:sp>
          <p:nvSpPr>
            <p:cNvPr name="Freeform 52" id="52"/>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53" id="53"/>
          <p:cNvSpPr/>
          <p:nvPr/>
        </p:nvSpPr>
        <p:spPr>
          <a:xfrm flipH="false" flipV="false" rot="0">
            <a:off x="6058982" y="3435237"/>
            <a:ext cx="1344818" cy="1344818"/>
          </a:xfrm>
          <a:custGeom>
            <a:avLst/>
            <a:gdLst/>
            <a:ahLst/>
            <a:cxnLst/>
            <a:rect r="r" b="b" t="t" l="l"/>
            <a:pathLst>
              <a:path h="1344818" w="1344818">
                <a:moveTo>
                  <a:pt x="0" y="0"/>
                </a:moveTo>
                <a:lnTo>
                  <a:pt x="1344819" y="0"/>
                </a:lnTo>
                <a:lnTo>
                  <a:pt x="1344819" y="1344819"/>
                </a:lnTo>
                <a:lnTo>
                  <a:pt x="0" y="134481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54" id="54"/>
          <p:cNvSpPr txBox="true"/>
          <p:nvPr/>
        </p:nvSpPr>
        <p:spPr>
          <a:xfrm rot="0">
            <a:off x="3044763" y="3771927"/>
            <a:ext cx="3092496" cy="557139"/>
          </a:xfrm>
          <a:prstGeom prst="rect">
            <a:avLst/>
          </a:prstGeom>
        </p:spPr>
        <p:txBody>
          <a:bodyPr anchor="t" rtlCol="false" tIns="0" lIns="0" bIns="0" rIns="0">
            <a:spAutoFit/>
          </a:bodyPr>
          <a:lstStyle/>
          <a:p>
            <a:pPr algn="ctr">
              <a:lnSpc>
                <a:spcPts val="4103"/>
              </a:lnSpc>
            </a:pPr>
            <a:r>
              <a:rPr lang="en-US" sz="2931">
                <a:solidFill>
                  <a:srgbClr val="000000"/>
                </a:solidFill>
                <a:latin typeface="Canva Sans"/>
                <a:ea typeface="Canva Sans"/>
                <a:cs typeface="Canva Sans"/>
                <a:sym typeface="Canva Sans"/>
              </a:rPr>
              <a:t>Project overview </a:t>
            </a:r>
          </a:p>
        </p:txBody>
      </p:sp>
      <p:sp>
        <p:nvSpPr>
          <p:cNvPr name="TextBox 55" id="55"/>
          <p:cNvSpPr txBox="true"/>
          <p:nvPr/>
        </p:nvSpPr>
        <p:spPr>
          <a:xfrm rot="0">
            <a:off x="6595590" y="2110364"/>
            <a:ext cx="229846"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1</a:t>
            </a:r>
          </a:p>
        </p:txBody>
      </p:sp>
      <p:sp>
        <p:nvSpPr>
          <p:cNvPr name="TextBox 56" id="56"/>
          <p:cNvSpPr txBox="true"/>
          <p:nvPr/>
        </p:nvSpPr>
        <p:spPr>
          <a:xfrm rot="0">
            <a:off x="6612887" y="3690878"/>
            <a:ext cx="237009"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2</a:t>
            </a:r>
          </a:p>
        </p:txBody>
      </p:sp>
      <p:sp>
        <p:nvSpPr>
          <p:cNvPr name="TextBox 57" id="57"/>
          <p:cNvSpPr txBox="true"/>
          <p:nvPr/>
        </p:nvSpPr>
        <p:spPr>
          <a:xfrm rot="0">
            <a:off x="6585266" y="5551581"/>
            <a:ext cx="250496"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3</a:t>
            </a:r>
          </a:p>
        </p:txBody>
      </p:sp>
      <p:sp>
        <p:nvSpPr>
          <p:cNvPr name="TextBox 58" id="58"/>
          <p:cNvSpPr txBox="true"/>
          <p:nvPr/>
        </p:nvSpPr>
        <p:spPr>
          <a:xfrm rot="0">
            <a:off x="6607539" y="7630946"/>
            <a:ext cx="261193"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4</a:t>
            </a:r>
          </a:p>
        </p:txBody>
      </p:sp>
      <p:sp>
        <p:nvSpPr>
          <p:cNvPr name="Freeform 59" id="59"/>
          <p:cNvSpPr/>
          <p:nvPr/>
        </p:nvSpPr>
        <p:spPr>
          <a:xfrm flipH="false" flipV="false" rot="0">
            <a:off x="10412301" y="2318818"/>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60" id="60"/>
          <p:cNvSpPr/>
          <p:nvPr/>
        </p:nvSpPr>
        <p:spPr>
          <a:xfrm flipH="false" flipV="false" rot="0">
            <a:off x="10927526" y="1657593"/>
            <a:ext cx="4950613" cy="1458763"/>
          </a:xfrm>
          <a:custGeom>
            <a:avLst/>
            <a:gdLst/>
            <a:ahLst/>
            <a:cxnLst/>
            <a:rect r="r" b="b" t="t" l="l"/>
            <a:pathLst>
              <a:path h="1458763" w="4950613">
                <a:moveTo>
                  <a:pt x="0" y="0"/>
                </a:moveTo>
                <a:lnTo>
                  <a:pt x="4950613" y="0"/>
                </a:lnTo>
                <a:lnTo>
                  <a:pt x="4950613" y="1458763"/>
                </a:lnTo>
                <a:lnTo>
                  <a:pt x="0" y="1458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1" id="61"/>
          <p:cNvGrpSpPr/>
          <p:nvPr/>
        </p:nvGrpSpPr>
        <p:grpSpPr>
          <a:xfrm rot="0">
            <a:off x="11211911" y="1915266"/>
            <a:ext cx="1026728" cy="1025445"/>
            <a:chOff x="0" y="0"/>
            <a:chExt cx="1368971" cy="1367260"/>
          </a:xfrm>
        </p:grpSpPr>
        <p:sp>
          <p:nvSpPr>
            <p:cNvPr name="Freeform 62" id="62"/>
            <p:cNvSpPr/>
            <p:nvPr/>
          </p:nvSpPr>
          <p:spPr>
            <a:xfrm flipH="false" flipV="false" rot="0">
              <a:off x="0" y="0"/>
              <a:ext cx="1368933" cy="1367282"/>
            </a:xfrm>
            <a:custGeom>
              <a:avLst/>
              <a:gdLst/>
              <a:ahLst/>
              <a:cxnLst/>
              <a:rect r="r" b="b" t="t" l="l"/>
              <a:pathLst>
                <a:path h="1367282" w="1368933">
                  <a:moveTo>
                    <a:pt x="0" y="0"/>
                  </a:moveTo>
                  <a:lnTo>
                    <a:pt x="1368933" y="0"/>
                  </a:lnTo>
                  <a:lnTo>
                    <a:pt x="1368933" y="1367282"/>
                  </a:lnTo>
                  <a:lnTo>
                    <a:pt x="0" y="1367282"/>
                  </a:lnTo>
                  <a:lnTo>
                    <a:pt x="0" y="0"/>
                  </a:lnTo>
                  <a:close/>
                </a:path>
              </a:pathLst>
            </a:custGeom>
            <a:blipFill>
              <a:blip r:embed="rId6"/>
              <a:stretch>
                <a:fillRect l="0" t="-33" r="-2" b="-32"/>
              </a:stretch>
            </a:blipFill>
          </p:spPr>
        </p:sp>
      </p:grpSp>
      <p:sp>
        <p:nvSpPr>
          <p:cNvPr name="Freeform 63" id="63"/>
          <p:cNvSpPr/>
          <p:nvPr/>
        </p:nvSpPr>
        <p:spPr>
          <a:xfrm flipH="false" flipV="false" rot="0">
            <a:off x="11211911" y="1912796"/>
            <a:ext cx="1019168" cy="1019168"/>
          </a:xfrm>
          <a:custGeom>
            <a:avLst/>
            <a:gdLst/>
            <a:ahLst/>
            <a:cxnLst/>
            <a:rect r="r" b="b" t="t" l="l"/>
            <a:pathLst>
              <a:path h="1019168" w="1019168">
                <a:moveTo>
                  <a:pt x="0" y="0"/>
                </a:moveTo>
                <a:lnTo>
                  <a:pt x="1019168" y="0"/>
                </a:lnTo>
                <a:lnTo>
                  <a:pt x="1019168" y="1019168"/>
                </a:lnTo>
                <a:lnTo>
                  <a:pt x="0" y="10191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64" id="64"/>
          <p:cNvSpPr txBox="true"/>
          <p:nvPr/>
        </p:nvSpPr>
        <p:spPr>
          <a:xfrm rot="0">
            <a:off x="12305314" y="1877675"/>
            <a:ext cx="3448990" cy="948229"/>
          </a:xfrm>
          <a:prstGeom prst="rect">
            <a:avLst/>
          </a:prstGeom>
        </p:spPr>
        <p:txBody>
          <a:bodyPr anchor="t" rtlCol="false" tIns="0" lIns="0" bIns="0" rIns="0">
            <a:spAutoFit/>
          </a:bodyPr>
          <a:lstStyle/>
          <a:p>
            <a:pPr algn="l">
              <a:lnSpc>
                <a:spcPts val="3421"/>
              </a:lnSpc>
            </a:pPr>
            <a:r>
              <a:rPr lang="en-US" sz="2444">
                <a:solidFill>
                  <a:srgbClr val="3B3B3B"/>
                </a:solidFill>
                <a:latin typeface="Poppins"/>
                <a:ea typeface="Poppins"/>
                <a:cs typeface="Poppins"/>
                <a:sym typeface="Poppins"/>
              </a:rPr>
              <a:t>Portfolio design and </a:t>
            </a:r>
          </a:p>
          <a:p>
            <a:pPr algn="l">
              <a:lnSpc>
                <a:spcPts val="3421"/>
              </a:lnSpc>
            </a:pPr>
            <a:r>
              <a:rPr lang="en-US" sz="2444">
                <a:solidFill>
                  <a:srgbClr val="3B3B3B"/>
                </a:solidFill>
                <a:latin typeface="Poppins"/>
                <a:ea typeface="Poppins"/>
                <a:cs typeface="Poppins"/>
                <a:sym typeface="Poppins"/>
              </a:rPr>
              <a:t>layout </a:t>
            </a:r>
          </a:p>
        </p:txBody>
      </p:sp>
      <p:sp>
        <p:nvSpPr>
          <p:cNvPr name="TextBox 65" id="65"/>
          <p:cNvSpPr txBox="true"/>
          <p:nvPr/>
        </p:nvSpPr>
        <p:spPr>
          <a:xfrm rot="0">
            <a:off x="11585503" y="2049271"/>
            <a:ext cx="255054"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5</a:t>
            </a:r>
          </a:p>
        </p:txBody>
      </p:sp>
      <p:sp>
        <p:nvSpPr>
          <p:cNvPr name="TextBox 66" id="66"/>
          <p:cNvSpPr txBox="true"/>
          <p:nvPr/>
        </p:nvSpPr>
        <p:spPr>
          <a:xfrm rot="0">
            <a:off x="11536811" y="3540953"/>
            <a:ext cx="277657"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6</a:t>
            </a:r>
          </a:p>
        </p:txBody>
      </p:sp>
      <p:sp>
        <p:nvSpPr>
          <p:cNvPr name="TextBox 67" id="67"/>
          <p:cNvSpPr txBox="true"/>
          <p:nvPr/>
        </p:nvSpPr>
        <p:spPr>
          <a:xfrm rot="0">
            <a:off x="11438585" y="5551581"/>
            <a:ext cx="212917"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7</a:t>
            </a:r>
          </a:p>
        </p:txBody>
      </p:sp>
      <p:sp>
        <p:nvSpPr>
          <p:cNvPr name="TextBox 68" id="68"/>
          <p:cNvSpPr txBox="true"/>
          <p:nvPr/>
        </p:nvSpPr>
        <p:spPr>
          <a:xfrm rot="0">
            <a:off x="11460487" y="7737304"/>
            <a:ext cx="260821" cy="647046"/>
          </a:xfrm>
          <a:prstGeom prst="rect">
            <a:avLst/>
          </a:prstGeom>
        </p:spPr>
        <p:txBody>
          <a:bodyPr anchor="t" rtlCol="false" tIns="0" lIns="0" bIns="0" rIns="0">
            <a:spAutoFit/>
          </a:bodyPr>
          <a:lstStyle/>
          <a:p>
            <a:pPr algn="ctr">
              <a:lnSpc>
                <a:spcPts val="4759"/>
              </a:lnSpc>
            </a:pPr>
            <a:r>
              <a:rPr lang="en-US" sz="3399">
                <a:solidFill>
                  <a:srgbClr val="3A6AD6"/>
                </a:solidFill>
                <a:latin typeface="Canva Sans"/>
                <a:ea typeface="Canva Sans"/>
                <a:cs typeface="Canva Sans"/>
                <a:sym typeface="Canva Sans"/>
              </a:rPr>
              <a:t>8</a:t>
            </a:r>
          </a:p>
        </p:txBody>
      </p:sp>
      <p:sp>
        <p:nvSpPr>
          <p:cNvPr name="Freeform 69" id="69"/>
          <p:cNvSpPr/>
          <p:nvPr/>
        </p:nvSpPr>
        <p:spPr>
          <a:xfrm flipH="false" flipV="false" rot="0">
            <a:off x="7804628" y="3910983"/>
            <a:ext cx="218342" cy="218342"/>
          </a:xfrm>
          <a:custGeom>
            <a:avLst/>
            <a:gdLst/>
            <a:ahLst/>
            <a:cxnLst/>
            <a:rect r="r" b="b" t="t" l="l"/>
            <a:pathLst>
              <a:path h="218342" w="218342">
                <a:moveTo>
                  <a:pt x="0" y="0"/>
                </a:moveTo>
                <a:lnTo>
                  <a:pt x="218342" y="0"/>
                </a:lnTo>
                <a:lnTo>
                  <a:pt x="218342" y="218342"/>
                </a:lnTo>
                <a:lnTo>
                  <a:pt x="0" y="21834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43"/>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04</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Problem statement </a:t>
            </a:r>
          </a:p>
        </p:txBody>
      </p:sp>
      <p:sp>
        <p:nvSpPr>
          <p:cNvPr name="TextBox 14" id="14"/>
          <p:cNvSpPr txBox="true"/>
          <p:nvPr/>
        </p:nvSpPr>
        <p:spPr>
          <a:xfrm rot="0">
            <a:off x="9983779" y="1161578"/>
            <a:ext cx="7811932" cy="8154570"/>
          </a:xfrm>
          <a:prstGeom prst="rect">
            <a:avLst/>
          </a:prstGeom>
        </p:spPr>
        <p:txBody>
          <a:bodyPr anchor="t" rtlCol="false" tIns="0" lIns="0" bIns="0" rIns="0">
            <a:spAutoFit/>
          </a:bodyPr>
          <a:lstStyle/>
          <a:p>
            <a:pPr algn="l">
              <a:lnSpc>
                <a:spcPts val="6225"/>
              </a:lnSpc>
            </a:pPr>
            <a:r>
              <a:rPr lang="en-US" sz="4446" i="true">
                <a:solidFill>
                  <a:srgbClr val="000000"/>
                </a:solidFill>
                <a:latin typeface="Times New Roman Italics"/>
                <a:ea typeface="Times New Roman Italics"/>
                <a:cs typeface="Times New Roman Italics"/>
                <a:sym typeface="Times New Roman Italics"/>
              </a:rPr>
              <a:t>Students often struggle to present their skills and projects effectively. This digital portfolio for Rathika Sri showcases education, technical skills, projects, and contact information in a visually appealing and interactive format to connect with teachers, recruiters, and collaborators.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05</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309692" y="4179098"/>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Project Overview </a:t>
            </a:r>
          </a:p>
        </p:txBody>
      </p:sp>
      <p:sp>
        <p:nvSpPr>
          <p:cNvPr name="TextBox 14" id="14"/>
          <p:cNvSpPr txBox="true"/>
          <p:nvPr/>
        </p:nvSpPr>
        <p:spPr>
          <a:xfrm rot="0">
            <a:off x="10063614" y="1358618"/>
            <a:ext cx="7904070" cy="8435563"/>
          </a:xfrm>
          <a:prstGeom prst="rect">
            <a:avLst/>
          </a:prstGeom>
        </p:spPr>
        <p:txBody>
          <a:bodyPr anchor="t" rtlCol="false" tIns="0" lIns="0" bIns="0" rIns="0">
            <a:spAutoFit/>
          </a:bodyPr>
          <a:lstStyle/>
          <a:p>
            <a:pPr algn="l">
              <a:lnSpc>
                <a:spcPts val="5459"/>
              </a:lnSpc>
            </a:pPr>
            <a:r>
              <a:rPr lang="en-US" sz="3900">
                <a:solidFill>
                  <a:srgbClr val="000000"/>
                </a:solidFill>
                <a:latin typeface="Times New Roman"/>
                <a:ea typeface="Times New Roman"/>
                <a:cs typeface="Times New Roman"/>
                <a:sym typeface="Times New Roman"/>
              </a:rPr>
              <a:t>The Rathika Sri Portfolio is an interactive digital platform to showcase her education, technical skills, projects, and achievements. It features a blue-purple light theme, responsive design, and a dark/light mode toggle. Interactive elements like buttons, cards, and a contact form make it user-friendly and visually appealing, helping connect with teachers, recruiters, and collaborators.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06</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1468455"/>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End Users</a:t>
            </a:r>
          </a:p>
        </p:txBody>
      </p:sp>
      <p:sp>
        <p:nvSpPr>
          <p:cNvPr name="TextBox 14" id="14"/>
          <p:cNvSpPr txBox="true"/>
          <p:nvPr/>
        </p:nvSpPr>
        <p:spPr>
          <a:xfrm rot="0">
            <a:off x="9983779" y="1161578"/>
            <a:ext cx="7983904" cy="7464948"/>
          </a:xfrm>
          <a:prstGeom prst="rect">
            <a:avLst/>
          </a:prstGeom>
        </p:spPr>
        <p:txBody>
          <a:bodyPr anchor="t" rtlCol="false" tIns="0" lIns="0" bIns="0" rIns="0">
            <a:spAutoFit/>
          </a:bodyPr>
          <a:lstStyle/>
          <a:p>
            <a:pPr algn="l">
              <a:lnSpc>
                <a:spcPts val="6362"/>
              </a:lnSpc>
            </a:pPr>
            <a:r>
              <a:rPr lang="en-US" sz="4544" i="true">
                <a:solidFill>
                  <a:srgbClr val="000000"/>
                </a:solidFill>
                <a:latin typeface="Times New Roman Italics"/>
                <a:ea typeface="Times New Roman Italics"/>
                <a:cs typeface="Times New Roman Italics"/>
                <a:sym typeface="Times New Roman Italics"/>
              </a:rPr>
              <a:t>The portfolio is designed for teachers, recruiters, peers, and professional connections to review Rathika Sri’s skills, projects, and achievements. It provides a platform for mentorship, job opportunities, collaboration, and networking.</a:t>
            </a:r>
          </a:p>
          <a:p>
            <a:pPr algn="l">
              <a:lnSpc>
                <a:spcPts val="6362"/>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07</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Tools and Technologies</a:t>
            </a:r>
          </a:p>
        </p:txBody>
      </p:sp>
      <p:sp>
        <p:nvSpPr>
          <p:cNvPr name="TextBox 14" id="14"/>
          <p:cNvSpPr txBox="true"/>
          <p:nvPr/>
        </p:nvSpPr>
        <p:spPr>
          <a:xfrm rot="0">
            <a:off x="9988330" y="1600650"/>
            <a:ext cx="7067375" cy="1489176"/>
          </a:xfrm>
          <a:prstGeom prst="rect">
            <a:avLst/>
          </a:prstGeom>
        </p:spPr>
        <p:txBody>
          <a:bodyPr anchor="t" rtlCol="false" tIns="0" lIns="0" bIns="0" rIns="0">
            <a:spAutoFit/>
          </a:bodyPr>
          <a:lstStyle/>
          <a:p>
            <a:pPr algn="ctr">
              <a:lnSpc>
                <a:spcPts val="5631"/>
              </a:lnSpc>
            </a:pPr>
            <a:r>
              <a:rPr lang="en-US" b="true" sz="4022" i="true" u="sng">
                <a:solidFill>
                  <a:srgbClr val="000000"/>
                </a:solidFill>
                <a:latin typeface="Canva Sans Bold Italics"/>
                <a:ea typeface="Canva Sans Bold Italics"/>
                <a:cs typeface="Canva Sans Bold Italics"/>
                <a:sym typeface="Canva Sans Bold Italics"/>
              </a:rPr>
              <a:t>1)Web Development: HTML, </a:t>
            </a:r>
          </a:p>
          <a:p>
            <a:pPr algn="ctr">
              <a:lnSpc>
                <a:spcPts val="5631"/>
              </a:lnSpc>
            </a:pPr>
            <a:r>
              <a:rPr lang="en-US" b="true" sz="4022" i="true" u="sng">
                <a:solidFill>
                  <a:srgbClr val="000000"/>
                </a:solidFill>
                <a:latin typeface="Canva Sans Bold Italics"/>
                <a:ea typeface="Canva Sans Bold Italics"/>
                <a:cs typeface="Canva Sans Bold Italics"/>
                <a:sym typeface="Canva Sans Bold Italics"/>
              </a:rPr>
              <a:t>CSS, JavaScript</a:t>
            </a:r>
          </a:p>
        </p:txBody>
      </p:sp>
      <p:sp>
        <p:nvSpPr>
          <p:cNvPr name="TextBox 15" id="15"/>
          <p:cNvSpPr txBox="true"/>
          <p:nvPr/>
        </p:nvSpPr>
        <p:spPr>
          <a:xfrm rot="0">
            <a:off x="10153551" y="2970466"/>
            <a:ext cx="6736933" cy="6553828"/>
          </a:xfrm>
          <a:prstGeom prst="rect">
            <a:avLst/>
          </a:prstGeom>
        </p:spPr>
        <p:txBody>
          <a:bodyPr anchor="t" rtlCol="false" tIns="0" lIns="0" bIns="0" rIns="0">
            <a:spAutoFit/>
          </a:bodyPr>
          <a:lstStyle/>
          <a:p>
            <a:pPr algn="l">
              <a:lnSpc>
                <a:spcPts val="6257"/>
              </a:lnSpc>
            </a:pPr>
            <a:r>
              <a:rPr lang="en-US" sz="4469">
                <a:solidFill>
                  <a:srgbClr val="000000"/>
                </a:solidFill>
                <a:latin typeface="Times New Roman"/>
                <a:ea typeface="Times New Roman"/>
                <a:cs typeface="Times New Roman"/>
                <a:sym typeface="Times New Roman"/>
              </a:rPr>
              <a:t>Use: To build the portfolio structure (HTML), style it with colors, layout, and themes (CSS), and add interactivity like buttons, theme toggle, animations, and form handling (JavaScript).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4585483" cy="14585483"/>
          </a:xfrm>
          <a:custGeom>
            <a:avLst/>
            <a:gdLst/>
            <a:ahLst/>
            <a:cxnLst/>
            <a:rect r="r" b="b" t="t" l="l"/>
            <a:pathLst>
              <a:path h="14585483" w="14585483">
                <a:moveTo>
                  <a:pt x="0" y="0"/>
                </a:moveTo>
                <a:lnTo>
                  <a:pt x="14585483" y="0"/>
                </a:lnTo>
                <a:lnTo>
                  <a:pt x="14585483" y="14585483"/>
                </a:lnTo>
                <a:lnTo>
                  <a:pt x="0" y="14585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531371" cy="12515707"/>
            <a:chOff x="0" y="0"/>
            <a:chExt cx="16708495" cy="16687609"/>
          </a:xfrm>
        </p:grpSpPr>
        <p:sp>
          <p:nvSpPr>
            <p:cNvPr name="Freeform 8" id="8"/>
            <p:cNvSpPr/>
            <p:nvPr/>
          </p:nvSpPr>
          <p:spPr>
            <a:xfrm flipH="false" flipV="false" rot="0">
              <a:off x="0" y="0"/>
              <a:ext cx="16708501" cy="16687546"/>
            </a:xfrm>
            <a:custGeom>
              <a:avLst/>
              <a:gdLst/>
              <a:ahLst/>
              <a:cxnLst/>
              <a:rect r="r" b="b" t="t" l="l"/>
              <a:pathLst>
                <a:path h="16687546" w="16708501">
                  <a:moveTo>
                    <a:pt x="0" y="0"/>
                  </a:moveTo>
                  <a:lnTo>
                    <a:pt x="16708501" y="0"/>
                  </a:lnTo>
                  <a:lnTo>
                    <a:pt x="16708501" y="16687546"/>
                  </a:lnTo>
                  <a:lnTo>
                    <a:pt x="0" y="1668754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2346817" cy="12346817"/>
          </a:xfrm>
          <a:custGeom>
            <a:avLst/>
            <a:gdLst/>
            <a:ahLst/>
            <a:cxnLst/>
            <a:rect r="r" b="b" t="t" l="l"/>
            <a:pathLst>
              <a:path h="12346817" w="12346817">
                <a:moveTo>
                  <a:pt x="0" y="0"/>
                </a:moveTo>
                <a:lnTo>
                  <a:pt x="12346817" y="0"/>
                </a:lnTo>
                <a:lnTo>
                  <a:pt x="12346817" y="12346817"/>
                </a:lnTo>
                <a:lnTo>
                  <a:pt x="0" y="123468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08</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Tools and Technologies</a:t>
            </a:r>
          </a:p>
        </p:txBody>
      </p:sp>
      <p:sp>
        <p:nvSpPr>
          <p:cNvPr name="TextBox 14" id="14"/>
          <p:cNvSpPr txBox="true"/>
          <p:nvPr/>
        </p:nvSpPr>
        <p:spPr>
          <a:xfrm rot="0">
            <a:off x="9713917" y="1112079"/>
            <a:ext cx="5988747" cy="779225"/>
          </a:xfrm>
          <a:prstGeom prst="rect">
            <a:avLst/>
          </a:prstGeom>
        </p:spPr>
        <p:txBody>
          <a:bodyPr anchor="t" rtlCol="false" tIns="0" lIns="0" bIns="0" rIns="0">
            <a:spAutoFit/>
          </a:bodyPr>
          <a:lstStyle/>
          <a:p>
            <a:pPr algn="ctr">
              <a:lnSpc>
                <a:spcPts val="5631"/>
              </a:lnSpc>
            </a:pPr>
            <a:r>
              <a:rPr lang="en-US" b="true" sz="4022" i="true" u="sng">
                <a:solidFill>
                  <a:srgbClr val="000000"/>
                </a:solidFill>
                <a:latin typeface="Canva Sans Bold Italics"/>
                <a:ea typeface="Canva Sans Bold Italics"/>
                <a:cs typeface="Canva Sans Bold Italics"/>
                <a:sym typeface="Canva Sans Bold Italics"/>
              </a:rPr>
              <a:t>2)Image Hosting: ImgBB</a:t>
            </a:r>
          </a:p>
        </p:txBody>
      </p:sp>
      <p:sp>
        <p:nvSpPr>
          <p:cNvPr name="TextBox 15" id="15"/>
          <p:cNvSpPr txBox="true"/>
          <p:nvPr/>
        </p:nvSpPr>
        <p:spPr>
          <a:xfrm rot="0">
            <a:off x="9834720" y="1885967"/>
            <a:ext cx="6736933" cy="8134941"/>
          </a:xfrm>
          <a:prstGeom prst="rect">
            <a:avLst/>
          </a:prstGeom>
        </p:spPr>
        <p:txBody>
          <a:bodyPr anchor="t" rtlCol="false" tIns="0" lIns="0" bIns="0" rIns="0">
            <a:spAutoFit/>
          </a:bodyPr>
          <a:lstStyle/>
          <a:p>
            <a:pPr algn="l">
              <a:lnSpc>
                <a:spcPts val="6257"/>
              </a:lnSpc>
            </a:pPr>
            <a:r>
              <a:rPr lang="en-US" sz="4469">
                <a:solidFill>
                  <a:srgbClr val="000000"/>
                </a:solidFill>
                <a:latin typeface="Times New Roman"/>
                <a:ea typeface="Times New Roman"/>
                <a:cs typeface="Times New Roman"/>
                <a:sym typeface="Times New Roman"/>
              </a:rPr>
              <a:t>Use: To host images online, such as profile pictures, project screenshots, and certificates. This allows the images to be linked directly in HTML using a URL, making the portfolio accessible anywhere without relying on local files.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828696" y="3075538"/>
            <a:ext cx="2783520" cy="28575"/>
            <a:chOff x="0" y="0"/>
            <a:chExt cx="3711360" cy="38100"/>
          </a:xfrm>
        </p:grpSpPr>
        <p:sp>
          <p:nvSpPr>
            <p:cNvPr name="Freeform 3" id="3"/>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grpSp>
        <p:nvGrpSpPr>
          <p:cNvPr name="Group 4" id="4"/>
          <p:cNvGrpSpPr/>
          <p:nvPr/>
        </p:nvGrpSpPr>
        <p:grpSpPr>
          <a:xfrm rot="0">
            <a:off x="8828696" y="7182886"/>
            <a:ext cx="2783520" cy="28575"/>
            <a:chOff x="0" y="0"/>
            <a:chExt cx="3711360" cy="38100"/>
          </a:xfrm>
        </p:grpSpPr>
        <p:sp>
          <p:nvSpPr>
            <p:cNvPr name="Freeform 5" id="5"/>
            <p:cNvSpPr/>
            <p:nvPr/>
          </p:nvSpPr>
          <p:spPr>
            <a:xfrm flipH="false" flipV="false" rot="0">
              <a:off x="19050" y="0"/>
              <a:ext cx="3673221" cy="38100"/>
            </a:xfrm>
            <a:custGeom>
              <a:avLst/>
              <a:gdLst/>
              <a:ahLst/>
              <a:cxnLst/>
              <a:rect r="r" b="b" t="t" l="l"/>
              <a:pathLst>
                <a:path h="38100" w="3673221">
                  <a:moveTo>
                    <a:pt x="0" y="0"/>
                  </a:moveTo>
                  <a:lnTo>
                    <a:pt x="3673221" y="0"/>
                  </a:lnTo>
                  <a:lnTo>
                    <a:pt x="3673221" y="38100"/>
                  </a:lnTo>
                  <a:lnTo>
                    <a:pt x="0" y="38100"/>
                  </a:lnTo>
                  <a:close/>
                </a:path>
              </a:pathLst>
            </a:custGeom>
            <a:solidFill>
              <a:srgbClr val="F8F8F8"/>
            </a:solidFill>
          </p:spPr>
        </p:sp>
      </p:grpSp>
      <p:sp>
        <p:nvSpPr>
          <p:cNvPr name="Freeform 6" id="6"/>
          <p:cNvSpPr/>
          <p:nvPr/>
        </p:nvSpPr>
        <p:spPr>
          <a:xfrm flipH="false" flipV="false" rot="0">
            <a:off x="-5028295" y="-2149242"/>
            <a:ext cx="13784330" cy="13784330"/>
          </a:xfrm>
          <a:custGeom>
            <a:avLst/>
            <a:gdLst/>
            <a:ahLst/>
            <a:cxnLst/>
            <a:rect r="r" b="b" t="t" l="l"/>
            <a:pathLst>
              <a:path h="13784330" w="13784330">
                <a:moveTo>
                  <a:pt x="0" y="0"/>
                </a:moveTo>
                <a:lnTo>
                  <a:pt x="13784330" y="0"/>
                </a:lnTo>
                <a:lnTo>
                  <a:pt x="13784330" y="13784330"/>
                </a:lnTo>
                <a:lnTo>
                  <a:pt x="0" y="13784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3616796" y="-529054"/>
            <a:ext cx="12191856" cy="12176617"/>
            <a:chOff x="0" y="0"/>
            <a:chExt cx="16255808" cy="16235489"/>
          </a:xfrm>
        </p:grpSpPr>
        <p:sp>
          <p:nvSpPr>
            <p:cNvPr name="Freeform 8" id="8"/>
            <p:cNvSpPr/>
            <p:nvPr/>
          </p:nvSpPr>
          <p:spPr>
            <a:xfrm flipH="false" flipV="false" rot="0">
              <a:off x="0" y="0"/>
              <a:ext cx="16255746" cy="16235426"/>
            </a:xfrm>
            <a:custGeom>
              <a:avLst/>
              <a:gdLst/>
              <a:ahLst/>
              <a:cxnLst/>
              <a:rect r="r" b="b" t="t" l="l"/>
              <a:pathLst>
                <a:path h="16235426" w="16255746">
                  <a:moveTo>
                    <a:pt x="0" y="0"/>
                  </a:moveTo>
                  <a:lnTo>
                    <a:pt x="16255746" y="0"/>
                  </a:lnTo>
                  <a:lnTo>
                    <a:pt x="16255746" y="16235426"/>
                  </a:lnTo>
                  <a:lnTo>
                    <a:pt x="0" y="16235426"/>
                  </a:lnTo>
                  <a:lnTo>
                    <a:pt x="0" y="0"/>
                  </a:lnTo>
                  <a:close/>
                </a:path>
              </a:pathLst>
            </a:custGeom>
            <a:blipFill>
              <a:blip r:embed="rId4"/>
              <a:stretch>
                <a:fillRect l="0" t="-33" r="0" b="-34"/>
              </a:stretch>
            </a:blipFill>
          </p:spPr>
        </p:sp>
      </p:grpSp>
      <p:sp>
        <p:nvSpPr>
          <p:cNvPr name="Freeform 9" id="9"/>
          <p:cNvSpPr/>
          <p:nvPr/>
        </p:nvSpPr>
        <p:spPr>
          <a:xfrm flipH="false" flipV="false" rot="0">
            <a:off x="-3908961" y="-1029908"/>
            <a:ext cx="11622184" cy="11622184"/>
          </a:xfrm>
          <a:custGeom>
            <a:avLst/>
            <a:gdLst/>
            <a:ahLst/>
            <a:cxnLst/>
            <a:rect r="r" b="b" t="t" l="l"/>
            <a:pathLst>
              <a:path h="11622184" w="11622184">
                <a:moveTo>
                  <a:pt x="0" y="0"/>
                </a:moveTo>
                <a:lnTo>
                  <a:pt x="11622184" y="0"/>
                </a:lnTo>
                <a:lnTo>
                  <a:pt x="11622184" y="11622184"/>
                </a:lnTo>
                <a:lnTo>
                  <a:pt x="0" y="116221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7491799" y="8420924"/>
            <a:ext cx="951769" cy="837376"/>
          </a:xfrm>
          <a:custGeom>
            <a:avLst/>
            <a:gdLst/>
            <a:ahLst/>
            <a:cxnLst/>
            <a:rect r="r" b="b" t="t" l="l"/>
            <a:pathLst>
              <a:path h="837376" w="951769">
                <a:moveTo>
                  <a:pt x="0" y="0"/>
                </a:moveTo>
                <a:lnTo>
                  <a:pt x="951769" y="0"/>
                </a:lnTo>
                <a:lnTo>
                  <a:pt x="951769" y="837376"/>
                </a:lnTo>
                <a:lnTo>
                  <a:pt x="0" y="83737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17674380" y="8672588"/>
            <a:ext cx="442747" cy="296062"/>
          </a:xfrm>
          <a:prstGeom prst="rect">
            <a:avLst/>
          </a:prstGeom>
        </p:spPr>
        <p:txBody>
          <a:bodyPr anchor="t" rtlCol="false" tIns="0" lIns="0" bIns="0" rIns="0">
            <a:spAutoFit/>
          </a:bodyPr>
          <a:lstStyle/>
          <a:p>
            <a:pPr algn="ctr">
              <a:lnSpc>
                <a:spcPts val="2056"/>
              </a:lnSpc>
            </a:pPr>
            <a:r>
              <a:rPr lang="en-US" sz="1469" b="true">
                <a:solidFill>
                  <a:srgbClr val="FFFFFF"/>
                </a:solidFill>
                <a:latin typeface="Poppins Bold"/>
                <a:ea typeface="Poppins Bold"/>
                <a:cs typeface="Poppins Bold"/>
                <a:sym typeface="Poppins Bold"/>
              </a:rPr>
              <a:t>09</a:t>
            </a:r>
          </a:p>
        </p:txBody>
      </p:sp>
      <p:sp>
        <p:nvSpPr>
          <p:cNvPr name="Freeform 12" id="12"/>
          <p:cNvSpPr/>
          <p:nvPr/>
        </p:nvSpPr>
        <p:spPr>
          <a:xfrm flipH="false" flipV="false" rot="0">
            <a:off x="3509892" y="3313366"/>
            <a:ext cx="1138768" cy="1138768"/>
          </a:xfrm>
          <a:custGeom>
            <a:avLst/>
            <a:gdLst/>
            <a:ahLst/>
            <a:cxnLst/>
            <a:rect r="r" b="b" t="t" l="l"/>
            <a:pathLst>
              <a:path h="1138768" w="1138768">
                <a:moveTo>
                  <a:pt x="0" y="0"/>
                </a:moveTo>
                <a:lnTo>
                  <a:pt x="1138768" y="0"/>
                </a:lnTo>
                <a:lnTo>
                  <a:pt x="1138768" y="1138768"/>
                </a:lnTo>
                <a:lnTo>
                  <a:pt x="0" y="113876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1828563" y="4593071"/>
            <a:ext cx="5539167" cy="2604103"/>
          </a:xfrm>
          <a:prstGeom prst="rect">
            <a:avLst/>
          </a:prstGeom>
        </p:spPr>
        <p:txBody>
          <a:bodyPr anchor="t" rtlCol="false" tIns="0" lIns="0" bIns="0" rIns="0">
            <a:spAutoFit/>
          </a:bodyPr>
          <a:lstStyle/>
          <a:p>
            <a:pPr algn="ctr">
              <a:lnSpc>
                <a:spcPts val="8955"/>
              </a:lnSpc>
            </a:pPr>
            <a:r>
              <a:rPr lang="en-US" sz="6396" b="true">
                <a:solidFill>
                  <a:srgbClr val="1F2020"/>
                </a:solidFill>
                <a:latin typeface="Times New Roman Bold"/>
                <a:ea typeface="Times New Roman Bold"/>
                <a:cs typeface="Times New Roman Bold"/>
                <a:sym typeface="Times New Roman Bold"/>
              </a:rPr>
              <a:t>Tools and Technologies</a:t>
            </a:r>
          </a:p>
        </p:txBody>
      </p:sp>
      <p:sp>
        <p:nvSpPr>
          <p:cNvPr name="TextBox 14" id="14"/>
          <p:cNvSpPr txBox="true"/>
          <p:nvPr/>
        </p:nvSpPr>
        <p:spPr>
          <a:xfrm rot="0">
            <a:off x="8756035" y="1600650"/>
            <a:ext cx="9531965" cy="1489176"/>
          </a:xfrm>
          <a:prstGeom prst="rect">
            <a:avLst/>
          </a:prstGeom>
        </p:spPr>
        <p:txBody>
          <a:bodyPr anchor="t" rtlCol="false" tIns="0" lIns="0" bIns="0" rIns="0">
            <a:spAutoFit/>
          </a:bodyPr>
          <a:lstStyle/>
          <a:p>
            <a:pPr algn="ctr">
              <a:lnSpc>
                <a:spcPts val="5631"/>
              </a:lnSpc>
            </a:pPr>
            <a:r>
              <a:rPr lang="en-US" b="true" sz="4022" i="true" u="sng">
                <a:solidFill>
                  <a:srgbClr val="000000"/>
                </a:solidFill>
                <a:latin typeface="Canva Sans Bold Italics"/>
                <a:ea typeface="Canva Sans Bold Italics"/>
                <a:cs typeface="Canva Sans Bold Italics"/>
                <a:sym typeface="Canva Sans Bold Italics"/>
              </a:rPr>
              <a:t>3)Programming Languages: C, C++, Java, Python</a:t>
            </a:r>
          </a:p>
        </p:txBody>
      </p:sp>
      <p:sp>
        <p:nvSpPr>
          <p:cNvPr name="TextBox 15" id="15"/>
          <p:cNvSpPr txBox="true"/>
          <p:nvPr/>
        </p:nvSpPr>
        <p:spPr>
          <a:xfrm rot="0">
            <a:off x="9033804" y="2941891"/>
            <a:ext cx="8656679" cy="6755451"/>
          </a:xfrm>
          <a:prstGeom prst="rect">
            <a:avLst/>
          </a:prstGeom>
        </p:spPr>
        <p:txBody>
          <a:bodyPr anchor="t" rtlCol="false" tIns="0" lIns="0" bIns="0" rIns="0">
            <a:spAutoFit/>
          </a:bodyPr>
          <a:lstStyle/>
          <a:p>
            <a:pPr algn="l">
              <a:lnSpc>
                <a:spcPts val="6430"/>
              </a:lnSpc>
            </a:pPr>
            <a:r>
              <a:rPr lang="en-US" sz="4592">
                <a:solidFill>
                  <a:srgbClr val="000000"/>
                </a:solidFill>
                <a:latin typeface="Times New Roman"/>
                <a:ea typeface="Times New Roman"/>
                <a:cs typeface="Times New Roman"/>
                <a:sym typeface="Times New Roman"/>
              </a:rPr>
              <a:t>Use: These languages are used for Rathika Sri’s academic projects and technical work. They demonstrate problem-solving, coding skills, and application development abilities, which are showcased in the portfolio.</a:t>
            </a:r>
          </a:p>
          <a:p>
            <a:pPr algn="l">
              <a:lnSpc>
                <a:spcPts val="64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DAGxufjq4NI</dc:identifier>
  <dcterms:modified xsi:type="dcterms:W3CDTF">2011-08-01T06:04:30Z</dcterms:modified>
  <cp:revision>1</cp:revision>
  <dc:title>DOC-20250901-WA0001.</dc:title>
</cp:coreProperties>
</file>