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79" r:id="rId11"/>
    <p:sldId id="261" r:id="rId12"/>
    <p:sldId id="262" r:id="rId13"/>
    <p:sldId id="263" r:id="rId14"/>
    <p:sldId id="304" r:id="rId15"/>
    <p:sldId id="305" r:id="rId16"/>
    <p:sldId id="306" r:id="rId17"/>
    <p:sldId id="280" r:id="rId18"/>
    <p:sldId id="264" r:id="rId19"/>
    <p:sldId id="265" r:id="rId20"/>
    <p:sldId id="266" r:id="rId21"/>
    <p:sldId id="267" r:id="rId22"/>
    <p:sldId id="268" r:id="rId23"/>
    <p:sldId id="289" r:id="rId24"/>
    <p:sldId id="290" r:id="rId25"/>
    <p:sldId id="273" r:id="rId26"/>
    <p:sldId id="274" r:id="rId27"/>
    <p:sldId id="275" r:id="rId28"/>
    <p:sldId id="276" r:id="rId29"/>
    <p:sldId id="277" r:id="rId30"/>
    <p:sldId id="278" r:id="rId31"/>
    <p:sldId id="281" r:id="rId32"/>
    <p:sldId id="293" r:id="rId33"/>
    <p:sldId id="283" r:id="rId34"/>
    <p:sldId id="285" r:id="rId35"/>
    <p:sldId id="284" r:id="rId36"/>
    <p:sldId id="286" r:id="rId37"/>
    <p:sldId id="282" r:id="rId38"/>
    <p:sldId id="287" r:id="rId39"/>
    <p:sldId id="288" r:id="rId40"/>
    <p:sldId id="291" r:id="rId41"/>
    <p:sldId id="292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thinakumar Natarajan" userId="474d80a6d60cf8aa" providerId="LiveId" clId="{3EE15561-8A19-4A34-AA84-AB6CF2335B54}"/>
    <pc:docChg chg="undo custSel addSld delSld modSld sldOrd">
      <pc:chgData name="Rathinakumar Natarajan" userId="474d80a6d60cf8aa" providerId="LiveId" clId="{3EE15561-8A19-4A34-AA84-AB6CF2335B54}" dt="2025-08-24T15:21:33.956" v="8364" actId="20577"/>
      <pc:docMkLst>
        <pc:docMk/>
      </pc:docMkLst>
      <pc:sldChg chg="addSp modSp new mod">
        <pc:chgData name="Rathinakumar Natarajan" userId="474d80a6d60cf8aa" providerId="LiveId" clId="{3EE15561-8A19-4A34-AA84-AB6CF2335B54}" dt="2025-08-17T23:21:39.212" v="6016" actId="20578"/>
        <pc:sldMkLst>
          <pc:docMk/>
          <pc:sldMk cId="56994566" sldId="256"/>
        </pc:sldMkLst>
        <pc:spChg chg="mod">
          <ac:chgData name="Rathinakumar Natarajan" userId="474d80a6d60cf8aa" providerId="LiveId" clId="{3EE15561-8A19-4A34-AA84-AB6CF2335B54}" dt="2025-08-17T23:04:39.800" v="6014"/>
          <ac:spMkLst>
            <pc:docMk/>
            <pc:sldMk cId="56994566" sldId="256"/>
            <ac:spMk id="2" creationId="{013E8993-4015-978E-D8B2-391B3D36D7B3}"/>
          </ac:spMkLst>
        </pc:spChg>
        <pc:spChg chg="mod">
          <ac:chgData name="Rathinakumar Natarajan" userId="474d80a6d60cf8aa" providerId="LiveId" clId="{3EE15561-8A19-4A34-AA84-AB6CF2335B54}" dt="2025-08-17T23:21:39.212" v="6016" actId="20578"/>
          <ac:spMkLst>
            <pc:docMk/>
            <pc:sldMk cId="56994566" sldId="256"/>
            <ac:spMk id="3" creationId="{E2D9E62C-0DC6-F8AF-F3BB-F187E0876A0E}"/>
          </ac:spMkLst>
        </pc:spChg>
      </pc:sldChg>
      <pc:sldChg chg="modSp add mod">
        <pc:chgData name="Rathinakumar Natarajan" userId="474d80a6d60cf8aa" providerId="LiveId" clId="{3EE15561-8A19-4A34-AA84-AB6CF2335B54}" dt="2025-08-17T19:49:39.956" v="4550" actId="20577"/>
        <pc:sldMkLst>
          <pc:docMk/>
          <pc:sldMk cId="1566206674" sldId="257"/>
        </pc:sldMkLst>
        <pc:spChg chg="mod">
          <ac:chgData name="Rathinakumar Natarajan" userId="474d80a6d60cf8aa" providerId="LiveId" clId="{3EE15561-8A19-4A34-AA84-AB6CF2335B54}" dt="2025-08-17T19:49:39.956" v="4550" actId="20577"/>
          <ac:spMkLst>
            <pc:docMk/>
            <pc:sldMk cId="1566206674" sldId="257"/>
            <ac:spMk id="3" creationId="{1CA732EF-C634-C4EC-8BA8-303C7CC12585}"/>
          </ac:spMkLst>
        </pc:spChg>
      </pc:sldChg>
      <pc:sldChg chg="modSp add mod">
        <pc:chgData name="Rathinakumar Natarajan" userId="474d80a6d60cf8aa" providerId="LiveId" clId="{3EE15561-8A19-4A34-AA84-AB6CF2335B54}" dt="2025-08-17T16:59:45.286" v="3019" actId="1035"/>
        <pc:sldMkLst>
          <pc:docMk/>
          <pc:sldMk cId="1236091770" sldId="258"/>
        </pc:sldMkLst>
        <pc:spChg chg="mod">
          <ac:chgData name="Rathinakumar Natarajan" userId="474d80a6d60cf8aa" providerId="LiveId" clId="{3EE15561-8A19-4A34-AA84-AB6CF2335B54}" dt="2025-08-17T16:56:25.864" v="2990" actId="20577"/>
          <ac:spMkLst>
            <pc:docMk/>
            <pc:sldMk cId="1236091770" sldId="258"/>
            <ac:spMk id="2" creationId="{2D991A12-2A8E-A49C-41A9-A077D2D9EBAB}"/>
          </ac:spMkLst>
        </pc:spChg>
        <pc:spChg chg="mod">
          <ac:chgData name="Rathinakumar Natarajan" userId="474d80a6d60cf8aa" providerId="LiveId" clId="{3EE15561-8A19-4A34-AA84-AB6CF2335B54}" dt="2025-08-17T16:59:45.286" v="3019" actId="1035"/>
          <ac:spMkLst>
            <pc:docMk/>
            <pc:sldMk cId="1236091770" sldId="258"/>
            <ac:spMk id="3" creationId="{EA11B3CC-35E2-CDE5-C489-0E415DE17DE5}"/>
          </ac:spMkLst>
        </pc:spChg>
      </pc:sldChg>
      <pc:sldChg chg="addSp modSp add mod">
        <pc:chgData name="Rathinakumar Natarajan" userId="474d80a6d60cf8aa" providerId="LiveId" clId="{3EE15561-8A19-4A34-AA84-AB6CF2335B54}" dt="2025-08-17T17:08:51.802" v="3267"/>
        <pc:sldMkLst>
          <pc:docMk/>
          <pc:sldMk cId="2012732316" sldId="259"/>
        </pc:sldMkLst>
        <pc:spChg chg="mod">
          <ac:chgData name="Rathinakumar Natarajan" userId="474d80a6d60cf8aa" providerId="LiveId" clId="{3EE15561-8A19-4A34-AA84-AB6CF2335B54}" dt="2025-08-17T17:08:51.802" v="3267"/>
          <ac:spMkLst>
            <pc:docMk/>
            <pc:sldMk cId="2012732316" sldId="259"/>
            <ac:spMk id="2" creationId="{5F4B5B00-D903-74B3-306C-47C08EBF17A7}"/>
          </ac:spMkLst>
        </pc:spChg>
        <pc:spChg chg="mod">
          <ac:chgData name="Rathinakumar Natarajan" userId="474d80a6d60cf8aa" providerId="LiveId" clId="{3EE15561-8A19-4A34-AA84-AB6CF2335B54}" dt="2025-08-17T17:04:37.148" v="3090" actId="27636"/>
          <ac:spMkLst>
            <pc:docMk/>
            <pc:sldMk cId="2012732316" sldId="259"/>
            <ac:spMk id="3" creationId="{D7CB6F94-CBD9-86DE-DD1E-FD8A3AB533D7}"/>
          </ac:spMkLst>
        </pc:spChg>
      </pc:sldChg>
      <pc:sldChg chg="new del">
        <pc:chgData name="Rathinakumar Natarajan" userId="474d80a6d60cf8aa" providerId="LiveId" clId="{3EE15561-8A19-4A34-AA84-AB6CF2335B54}" dt="2025-08-17T17:04:47.331" v="3091" actId="2696"/>
        <pc:sldMkLst>
          <pc:docMk/>
          <pc:sldMk cId="2604692966" sldId="260"/>
        </pc:sldMkLst>
      </pc:sldChg>
      <pc:sldChg chg="addSp delSp modSp add mod">
        <pc:chgData name="Rathinakumar Natarajan" userId="474d80a6d60cf8aa" providerId="LiveId" clId="{3EE15561-8A19-4A34-AA84-AB6CF2335B54}" dt="2025-08-17T17:10:05.716" v="3349" actId="14100"/>
        <pc:sldMkLst>
          <pc:docMk/>
          <pc:sldMk cId="3620324487" sldId="260"/>
        </pc:sldMkLst>
        <pc:spChg chg="mod">
          <ac:chgData name="Rathinakumar Natarajan" userId="474d80a6d60cf8aa" providerId="LiveId" clId="{3EE15561-8A19-4A34-AA84-AB6CF2335B54}" dt="2025-08-17T17:08:19.259" v="3265" actId="1076"/>
          <ac:spMkLst>
            <pc:docMk/>
            <pc:sldMk cId="3620324487" sldId="260"/>
            <ac:spMk id="2" creationId="{4507D4B9-96D1-1DDF-4FC6-66385F49E867}"/>
          </ac:spMkLst>
        </pc:spChg>
        <pc:spChg chg="add mod">
          <ac:chgData name="Rathinakumar Natarajan" userId="474d80a6d60cf8aa" providerId="LiveId" clId="{3EE15561-8A19-4A34-AA84-AB6CF2335B54}" dt="2025-08-17T17:10:05.716" v="3349" actId="14100"/>
          <ac:spMkLst>
            <pc:docMk/>
            <pc:sldMk cId="3620324487" sldId="260"/>
            <ac:spMk id="11" creationId="{005F3EA4-D4F9-23A0-F415-23361DC5B410}"/>
          </ac:spMkLst>
        </pc:spChg>
        <pc:graphicFrameChg chg="add mod modGraphic">
          <ac:chgData name="Rathinakumar Natarajan" userId="474d80a6d60cf8aa" providerId="LiveId" clId="{3EE15561-8A19-4A34-AA84-AB6CF2335B54}" dt="2025-08-17T17:08:27.294" v="3266"/>
          <ac:graphicFrameMkLst>
            <pc:docMk/>
            <pc:sldMk cId="3620324487" sldId="260"/>
            <ac:graphicFrameMk id="6" creationId="{038C32BA-77FB-C2ED-24A7-6CB214EF5369}"/>
          </ac:graphicFrameMkLst>
        </pc:graphicFrameChg>
      </pc:sldChg>
      <pc:sldChg chg="modSp add mod ord">
        <pc:chgData name="Rathinakumar Natarajan" userId="474d80a6d60cf8aa" providerId="LiveId" clId="{3EE15561-8A19-4A34-AA84-AB6CF2335B54}" dt="2025-08-17T17:20:44.558" v="3618" actId="108"/>
        <pc:sldMkLst>
          <pc:docMk/>
          <pc:sldMk cId="3752471869" sldId="261"/>
        </pc:sldMkLst>
        <pc:spChg chg="mod">
          <ac:chgData name="Rathinakumar Natarajan" userId="474d80a6d60cf8aa" providerId="LiveId" clId="{3EE15561-8A19-4A34-AA84-AB6CF2335B54}" dt="2025-08-17T17:12:49.762" v="3404" actId="20577"/>
          <ac:spMkLst>
            <pc:docMk/>
            <pc:sldMk cId="3752471869" sldId="261"/>
            <ac:spMk id="2" creationId="{0E77ED74-9282-6375-56BC-4E370A268BA4}"/>
          </ac:spMkLst>
        </pc:spChg>
        <pc:spChg chg="mod">
          <ac:chgData name="Rathinakumar Natarajan" userId="474d80a6d60cf8aa" providerId="LiveId" clId="{3EE15561-8A19-4A34-AA84-AB6CF2335B54}" dt="2025-08-17T17:20:44.558" v="3618" actId="108"/>
          <ac:spMkLst>
            <pc:docMk/>
            <pc:sldMk cId="3752471869" sldId="261"/>
            <ac:spMk id="3" creationId="{B15ACD98-1EA0-AC67-A423-5A2187AA41D7}"/>
          </ac:spMkLst>
        </pc:spChg>
      </pc:sldChg>
      <pc:sldChg chg="addSp modSp add mod">
        <pc:chgData name="Rathinakumar Natarajan" userId="474d80a6d60cf8aa" providerId="LiveId" clId="{3EE15561-8A19-4A34-AA84-AB6CF2335B54}" dt="2025-08-17T17:24:54.477" v="3795" actId="20577"/>
        <pc:sldMkLst>
          <pc:docMk/>
          <pc:sldMk cId="4226296695" sldId="262"/>
        </pc:sldMkLst>
        <pc:spChg chg="mod">
          <ac:chgData name="Rathinakumar Natarajan" userId="474d80a6d60cf8aa" providerId="LiveId" clId="{3EE15561-8A19-4A34-AA84-AB6CF2335B54}" dt="2025-08-17T17:24:54.477" v="3795" actId="20577"/>
          <ac:spMkLst>
            <pc:docMk/>
            <pc:sldMk cId="4226296695" sldId="262"/>
            <ac:spMk id="3" creationId="{0FEDB03B-4206-C8C3-EB73-14B94D11203D}"/>
          </ac:spMkLst>
        </pc:spChg>
      </pc:sldChg>
      <pc:sldChg chg="addSp modSp add mod">
        <pc:chgData name="Rathinakumar Natarajan" userId="474d80a6d60cf8aa" providerId="LiveId" clId="{3EE15561-8A19-4A34-AA84-AB6CF2335B54}" dt="2025-08-17T17:24:06.482" v="3738" actId="12"/>
        <pc:sldMkLst>
          <pc:docMk/>
          <pc:sldMk cId="3795682628" sldId="263"/>
        </pc:sldMkLst>
        <pc:spChg chg="mod">
          <ac:chgData name="Rathinakumar Natarajan" userId="474d80a6d60cf8aa" providerId="LiveId" clId="{3EE15561-8A19-4A34-AA84-AB6CF2335B54}" dt="2025-08-17T17:24:06.482" v="3738" actId="12"/>
          <ac:spMkLst>
            <pc:docMk/>
            <pc:sldMk cId="3795682628" sldId="263"/>
            <ac:spMk id="3" creationId="{F9EFC96F-55DC-F14B-1A59-B8897A42A35F}"/>
          </ac:spMkLst>
        </pc:spChg>
        <pc:graphicFrameChg chg="add mod modGraphic">
          <ac:chgData name="Rathinakumar Natarajan" userId="474d80a6d60cf8aa" providerId="LiveId" clId="{3EE15561-8A19-4A34-AA84-AB6CF2335B54}" dt="2025-08-17T17:22:20.057" v="3714" actId="113"/>
          <ac:graphicFrameMkLst>
            <pc:docMk/>
            <pc:sldMk cId="3795682628" sldId="263"/>
            <ac:graphicFrameMk id="4" creationId="{55FBC484-8E6E-A8DF-ABE7-9101C5E16DDC}"/>
          </ac:graphicFrameMkLst>
        </pc:graphicFrameChg>
      </pc:sldChg>
      <pc:sldChg chg="modSp add mod ord">
        <pc:chgData name="Rathinakumar Natarajan" userId="474d80a6d60cf8aa" providerId="LiveId" clId="{3EE15561-8A19-4A34-AA84-AB6CF2335B54}" dt="2025-08-17T17:36:16.622" v="3917" actId="948"/>
        <pc:sldMkLst>
          <pc:docMk/>
          <pc:sldMk cId="2927257562" sldId="264"/>
        </pc:sldMkLst>
        <pc:spChg chg="mod">
          <ac:chgData name="Rathinakumar Natarajan" userId="474d80a6d60cf8aa" providerId="LiveId" clId="{3EE15561-8A19-4A34-AA84-AB6CF2335B54}" dt="2025-08-17T17:32:15.915" v="3837" actId="20577"/>
          <ac:spMkLst>
            <pc:docMk/>
            <pc:sldMk cId="2927257562" sldId="264"/>
            <ac:spMk id="2" creationId="{72DBC7AC-D068-5D05-167B-EF34F0B72088}"/>
          </ac:spMkLst>
        </pc:spChg>
        <pc:spChg chg="mod">
          <ac:chgData name="Rathinakumar Natarajan" userId="474d80a6d60cf8aa" providerId="LiveId" clId="{3EE15561-8A19-4A34-AA84-AB6CF2335B54}" dt="2025-08-17T17:36:16.622" v="3917" actId="948"/>
          <ac:spMkLst>
            <pc:docMk/>
            <pc:sldMk cId="2927257562" sldId="264"/>
            <ac:spMk id="3" creationId="{A976919C-46B2-F6F2-3AB9-A8F83123FB0A}"/>
          </ac:spMkLst>
        </pc:spChg>
      </pc:sldChg>
      <pc:sldChg chg="modSp add mod">
        <pc:chgData name="Rathinakumar Natarajan" userId="474d80a6d60cf8aa" providerId="LiveId" clId="{3EE15561-8A19-4A34-AA84-AB6CF2335B54}" dt="2025-08-17T17:42:25.205" v="4057" actId="20577"/>
        <pc:sldMkLst>
          <pc:docMk/>
          <pc:sldMk cId="3204631611" sldId="265"/>
        </pc:sldMkLst>
        <pc:spChg chg="mod">
          <ac:chgData name="Rathinakumar Natarajan" userId="474d80a6d60cf8aa" providerId="LiveId" clId="{3EE15561-8A19-4A34-AA84-AB6CF2335B54}" dt="2025-08-17T17:42:25.205" v="4057" actId="20577"/>
          <ac:spMkLst>
            <pc:docMk/>
            <pc:sldMk cId="3204631611" sldId="265"/>
            <ac:spMk id="3" creationId="{A785AEC7-9135-3B50-BF03-F02390E13BB3}"/>
          </ac:spMkLst>
        </pc:spChg>
      </pc:sldChg>
      <pc:sldChg chg="modSp add mod">
        <pc:chgData name="Rathinakumar Natarajan" userId="474d80a6d60cf8aa" providerId="LiveId" clId="{3EE15561-8A19-4A34-AA84-AB6CF2335B54}" dt="2025-08-17T17:45:35.036" v="4099" actId="27636"/>
        <pc:sldMkLst>
          <pc:docMk/>
          <pc:sldMk cId="3445020598" sldId="266"/>
        </pc:sldMkLst>
        <pc:spChg chg="mod">
          <ac:chgData name="Rathinakumar Natarajan" userId="474d80a6d60cf8aa" providerId="LiveId" clId="{3EE15561-8A19-4A34-AA84-AB6CF2335B54}" dt="2025-08-17T17:45:35.036" v="4099" actId="27636"/>
          <ac:spMkLst>
            <pc:docMk/>
            <pc:sldMk cId="3445020598" sldId="266"/>
            <ac:spMk id="3" creationId="{E1E2069B-5BF2-E0B6-EB56-82D4BBA6D096}"/>
          </ac:spMkLst>
        </pc:spChg>
      </pc:sldChg>
      <pc:sldChg chg="modSp add mod">
        <pc:chgData name="Rathinakumar Natarajan" userId="474d80a6d60cf8aa" providerId="LiveId" clId="{3EE15561-8A19-4A34-AA84-AB6CF2335B54}" dt="2025-08-17T17:50:13.345" v="4180" actId="1035"/>
        <pc:sldMkLst>
          <pc:docMk/>
          <pc:sldMk cId="2365864889" sldId="267"/>
        </pc:sldMkLst>
        <pc:spChg chg="mod">
          <ac:chgData name="Rathinakumar Natarajan" userId="474d80a6d60cf8aa" providerId="LiveId" clId="{3EE15561-8A19-4A34-AA84-AB6CF2335B54}" dt="2025-08-17T17:50:13.345" v="4180" actId="1035"/>
          <ac:spMkLst>
            <pc:docMk/>
            <pc:sldMk cId="2365864889" sldId="267"/>
            <ac:spMk id="2" creationId="{75FCA64B-D4F0-4E80-866E-9F200577CCCE}"/>
          </ac:spMkLst>
        </pc:spChg>
        <pc:spChg chg="mod">
          <ac:chgData name="Rathinakumar Natarajan" userId="474d80a6d60cf8aa" providerId="LiveId" clId="{3EE15561-8A19-4A34-AA84-AB6CF2335B54}" dt="2025-08-17T17:50:04.051" v="4172" actId="27636"/>
          <ac:spMkLst>
            <pc:docMk/>
            <pc:sldMk cId="2365864889" sldId="267"/>
            <ac:spMk id="3" creationId="{CFFE42DF-1030-50B4-934F-8407D0CC2CBE}"/>
          </ac:spMkLst>
        </pc:spChg>
      </pc:sldChg>
      <pc:sldChg chg="addSp modSp add mod">
        <pc:chgData name="Rathinakumar Natarajan" userId="474d80a6d60cf8aa" providerId="LiveId" clId="{3EE15561-8A19-4A34-AA84-AB6CF2335B54}" dt="2025-08-17T17:53:47.735" v="4304" actId="20577"/>
        <pc:sldMkLst>
          <pc:docMk/>
          <pc:sldMk cId="1967817282" sldId="268"/>
        </pc:sldMkLst>
        <pc:spChg chg="mod">
          <ac:chgData name="Rathinakumar Natarajan" userId="474d80a6d60cf8aa" providerId="LiveId" clId="{3EE15561-8A19-4A34-AA84-AB6CF2335B54}" dt="2025-08-17T17:53:47.735" v="4304" actId="20577"/>
          <ac:spMkLst>
            <pc:docMk/>
            <pc:sldMk cId="1967817282" sldId="268"/>
            <ac:spMk id="3" creationId="{5402EDF6-6E65-736B-B9B4-80C4DAFAF9BA}"/>
          </ac:spMkLst>
        </pc:spChg>
        <pc:graphicFrameChg chg="add mod modGraphic">
          <ac:chgData name="Rathinakumar Natarajan" userId="474d80a6d60cf8aa" providerId="LiveId" clId="{3EE15561-8A19-4A34-AA84-AB6CF2335B54}" dt="2025-08-17T17:53:41.384" v="4303" actId="1035"/>
          <ac:graphicFrameMkLst>
            <pc:docMk/>
            <pc:sldMk cId="1967817282" sldId="268"/>
            <ac:graphicFrameMk id="4" creationId="{4114BCAD-C280-0079-880A-27863ED94F66}"/>
          </ac:graphicFrameMkLst>
        </pc:graphicFrameChg>
      </pc:sldChg>
      <pc:sldChg chg="modSp add mod ord">
        <pc:chgData name="Rathinakumar Natarajan" userId="474d80a6d60cf8aa" providerId="LiveId" clId="{3EE15561-8A19-4A34-AA84-AB6CF2335B54}" dt="2025-08-17T19:41:22.065" v="4410"/>
        <pc:sldMkLst>
          <pc:docMk/>
          <pc:sldMk cId="1598522821" sldId="269"/>
        </pc:sldMkLst>
        <pc:spChg chg="mod">
          <ac:chgData name="Rathinakumar Natarajan" userId="474d80a6d60cf8aa" providerId="LiveId" clId="{3EE15561-8A19-4A34-AA84-AB6CF2335B54}" dt="2025-08-17T19:26:09.887" v="4342" actId="20577"/>
          <ac:spMkLst>
            <pc:docMk/>
            <pc:sldMk cId="1598522821" sldId="269"/>
            <ac:spMk id="2" creationId="{D2BCC885-69D7-6F9A-C163-4F4962EF909C}"/>
          </ac:spMkLst>
        </pc:spChg>
        <pc:spChg chg="mod">
          <ac:chgData name="Rathinakumar Natarajan" userId="474d80a6d60cf8aa" providerId="LiveId" clId="{3EE15561-8A19-4A34-AA84-AB6CF2335B54}" dt="2025-08-17T19:41:22.065" v="4410"/>
          <ac:spMkLst>
            <pc:docMk/>
            <pc:sldMk cId="1598522821" sldId="269"/>
            <ac:spMk id="3" creationId="{FE3EDAF0-D560-EBC5-D222-7B1A90B134D7}"/>
          </ac:spMkLst>
        </pc:spChg>
      </pc:sldChg>
      <pc:sldChg chg="addSp modSp add mod">
        <pc:chgData name="Rathinakumar Natarajan" userId="474d80a6d60cf8aa" providerId="LiveId" clId="{3EE15561-8A19-4A34-AA84-AB6CF2335B54}" dt="2025-08-17T19:44:04.196" v="4457" actId="20577"/>
        <pc:sldMkLst>
          <pc:docMk/>
          <pc:sldMk cId="3955981260" sldId="270"/>
        </pc:sldMkLst>
        <pc:spChg chg="mod">
          <ac:chgData name="Rathinakumar Natarajan" userId="474d80a6d60cf8aa" providerId="LiveId" clId="{3EE15561-8A19-4A34-AA84-AB6CF2335B54}" dt="2025-08-17T19:44:04.196" v="4457" actId="20577"/>
          <ac:spMkLst>
            <pc:docMk/>
            <pc:sldMk cId="3955981260" sldId="270"/>
            <ac:spMk id="3" creationId="{C129C33F-1AA3-37A5-A151-0C4E3B93CC2E}"/>
          </ac:spMkLst>
        </pc:spChg>
      </pc:sldChg>
      <pc:sldChg chg="modSp add mod">
        <pc:chgData name="Rathinakumar Natarajan" userId="474d80a6d60cf8aa" providerId="LiveId" clId="{3EE15561-8A19-4A34-AA84-AB6CF2335B54}" dt="2025-08-17T19:45:35.961" v="4477" actId="12"/>
        <pc:sldMkLst>
          <pc:docMk/>
          <pc:sldMk cId="3360884249" sldId="271"/>
        </pc:sldMkLst>
        <pc:spChg chg="mod">
          <ac:chgData name="Rathinakumar Natarajan" userId="474d80a6d60cf8aa" providerId="LiveId" clId="{3EE15561-8A19-4A34-AA84-AB6CF2335B54}" dt="2025-08-17T19:45:35.961" v="4477" actId="12"/>
          <ac:spMkLst>
            <pc:docMk/>
            <pc:sldMk cId="3360884249" sldId="271"/>
            <ac:spMk id="3" creationId="{C1054B0B-B7DF-A218-3D32-E41652A671B7}"/>
          </ac:spMkLst>
        </pc:spChg>
      </pc:sldChg>
      <pc:sldChg chg="modSp add mod">
        <pc:chgData name="Rathinakumar Natarajan" userId="474d80a6d60cf8aa" providerId="LiveId" clId="{3EE15561-8A19-4A34-AA84-AB6CF2335B54}" dt="2025-08-17T19:48:06.622" v="4505" actId="5793"/>
        <pc:sldMkLst>
          <pc:docMk/>
          <pc:sldMk cId="1911049517" sldId="272"/>
        </pc:sldMkLst>
        <pc:spChg chg="mod">
          <ac:chgData name="Rathinakumar Natarajan" userId="474d80a6d60cf8aa" providerId="LiveId" clId="{3EE15561-8A19-4A34-AA84-AB6CF2335B54}" dt="2025-08-17T19:48:06.622" v="4505" actId="5793"/>
          <ac:spMkLst>
            <pc:docMk/>
            <pc:sldMk cId="1911049517" sldId="272"/>
            <ac:spMk id="3" creationId="{B7C86273-FF67-846A-756F-CE11DD82AE14}"/>
          </ac:spMkLst>
        </pc:spChg>
      </pc:sldChg>
      <pc:sldChg chg="modSp add mod ord">
        <pc:chgData name="Rathinakumar Natarajan" userId="474d80a6d60cf8aa" providerId="LiveId" clId="{3EE15561-8A19-4A34-AA84-AB6CF2335B54}" dt="2025-08-17T20:04:11.464" v="4602" actId="14100"/>
        <pc:sldMkLst>
          <pc:docMk/>
          <pc:sldMk cId="1666752001" sldId="273"/>
        </pc:sldMkLst>
        <pc:spChg chg="mod">
          <ac:chgData name="Rathinakumar Natarajan" userId="474d80a6d60cf8aa" providerId="LiveId" clId="{3EE15561-8A19-4A34-AA84-AB6CF2335B54}" dt="2025-08-17T20:03:12.256" v="4589" actId="20577"/>
          <ac:spMkLst>
            <pc:docMk/>
            <pc:sldMk cId="1666752001" sldId="273"/>
            <ac:spMk id="2" creationId="{F44DE6E8-AE8B-8122-0395-6D562B5984C7}"/>
          </ac:spMkLst>
        </pc:spChg>
        <pc:spChg chg="mod">
          <ac:chgData name="Rathinakumar Natarajan" userId="474d80a6d60cf8aa" providerId="LiveId" clId="{3EE15561-8A19-4A34-AA84-AB6CF2335B54}" dt="2025-08-17T20:04:11.464" v="4602" actId="14100"/>
          <ac:spMkLst>
            <pc:docMk/>
            <pc:sldMk cId="1666752001" sldId="273"/>
            <ac:spMk id="3" creationId="{237F18DA-F434-8726-5376-73E5885B3469}"/>
          </ac:spMkLst>
        </pc:spChg>
      </pc:sldChg>
      <pc:sldChg chg="modSp add mod">
        <pc:chgData name="Rathinakumar Natarajan" userId="474d80a6d60cf8aa" providerId="LiveId" clId="{3EE15561-8A19-4A34-AA84-AB6CF2335B54}" dt="2025-08-17T20:05:29.071" v="4624" actId="1035"/>
        <pc:sldMkLst>
          <pc:docMk/>
          <pc:sldMk cId="2932189057" sldId="274"/>
        </pc:sldMkLst>
        <pc:spChg chg="mod">
          <ac:chgData name="Rathinakumar Natarajan" userId="474d80a6d60cf8aa" providerId="LiveId" clId="{3EE15561-8A19-4A34-AA84-AB6CF2335B54}" dt="2025-08-17T20:05:29.071" v="4624" actId="1035"/>
          <ac:spMkLst>
            <pc:docMk/>
            <pc:sldMk cId="2932189057" sldId="274"/>
            <ac:spMk id="3" creationId="{639C555B-19F6-5DC9-FDB8-22057CA7015B}"/>
          </ac:spMkLst>
        </pc:spChg>
      </pc:sldChg>
      <pc:sldChg chg="modSp add mod">
        <pc:chgData name="Rathinakumar Natarajan" userId="474d80a6d60cf8aa" providerId="LiveId" clId="{3EE15561-8A19-4A34-AA84-AB6CF2335B54}" dt="2025-08-20T19:28:46.591" v="7575" actId="108"/>
        <pc:sldMkLst>
          <pc:docMk/>
          <pc:sldMk cId="703343460" sldId="275"/>
        </pc:sldMkLst>
        <pc:spChg chg="mod">
          <ac:chgData name="Rathinakumar Natarajan" userId="474d80a6d60cf8aa" providerId="LiveId" clId="{3EE15561-8A19-4A34-AA84-AB6CF2335B54}" dt="2025-08-20T19:28:46.591" v="7575" actId="108"/>
          <ac:spMkLst>
            <pc:docMk/>
            <pc:sldMk cId="703343460" sldId="275"/>
            <ac:spMk id="3" creationId="{836F49A7-9601-400C-2137-CDAE2763C061}"/>
          </ac:spMkLst>
        </pc:spChg>
      </pc:sldChg>
      <pc:sldChg chg="addSp modSp add mod">
        <pc:chgData name="Rathinakumar Natarajan" userId="474d80a6d60cf8aa" providerId="LiveId" clId="{3EE15561-8A19-4A34-AA84-AB6CF2335B54}" dt="2025-08-17T20:11:10.220" v="4749" actId="20577"/>
        <pc:sldMkLst>
          <pc:docMk/>
          <pc:sldMk cId="4020098885" sldId="276"/>
        </pc:sldMkLst>
        <pc:spChg chg="mod">
          <ac:chgData name="Rathinakumar Natarajan" userId="474d80a6d60cf8aa" providerId="LiveId" clId="{3EE15561-8A19-4A34-AA84-AB6CF2335B54}" dt="2025-08-17T20:11:10.220" v="4749" actId="20577"/>
          <ac:spMkLst>
            <pc:docMk/>
            <pc:sldMk cId="4020098885" sldId="276"/>
            <ac:spMk id="2" creationId="{97E71FCE-F1AD-3DD7-0E59-3D1FFA775771}"/>
          </ac:spMkLst>
        </pc:spChg>
        <pc:spChg chg="mod">
          <ac:chgData name="Rathinakumar Natarajan" userId="474d80a6d60cf8aa" providerId="LiveId" clId="{3EE15561-8A19-4A34-AA84-AB6CF2335B54}" dt="2025-08-17T20:10:48.596" v="4746" actId="20577"/>
          <ac:spMkLst>
            <pc:docMk/>
            <pc:sldMk cId="4020098885" sldId="276"/>
            <ac:spMk id="3" creationId="{6BAF9550-7063-6DA6-08B1-AE7C6162D174}"/>
          </ac:spMkLst>
        </pc:spChg>
        <pc:picChg chg="add mod">
          <ac:chgData name="Rathinakumar Natarajan" userId="474d80a6d60cf8aa" providerId="LiveId" clId="{3EE15561-8A19-4A34-AA84-AB6CF2335B54}" dt="2025-08-17T20:10:40.507" v="4745" actId="1037"/>
          <ac:picMkLst>
            <pc:docMk/>
            <pc:sldMk cId="4020098885" sldId="276"/>
            <ac:picMk id="5" creationId="{DF742338-0252-3FAF-167D-CCF1C7B175D5}"/>
          </ac:picMkLst>
        </pc:picChg>
      </pc:sldChg>
      <pc:sldChg chg="addSp delSp modSp add mod">
        <pc:chgData name="Rathinakumar Natarajan" userId="474d80a6d60cf8aa" providerId="LiveId" clId="{3EE15561-8A19-4A34-AA84-AB6CF2335B54}" dt="2025-08-17T20:11:52.490" v="4788" actId="1037"/>
        <pc:sldMkLst>
          <pc:docMk/>
          <pc:sldMk cId="2791590203" sldId="277"/>
        </pc:sldMkLst>
        <pc:spChg chg="mod">
          <ac:chgData name="Rathinakumar Natarajan" userId="474d80a6d60cf8aa" providerId="LiveId" clId="{3EE15561-8A19-4A34-AA84-AB6CF2335B54}" dt="2025-08-17T20:11:32.448" v="4754" actId="20577"/>
          <ac:spMkLst>
            <pc:docMk/>
            <pc:sldMk cId="2791590203" sldId="277"/>
            <ac:spMk id="3" creationId="{85354C2F-9EFF-8988-33B2-A72F3424EFCF}"/>
          </ac:spMkLst>
        </pc:spChg>
        <pc:picChg chg="add mod">
          <ac:chgData name="Rathinakumar Natarajan" userId="474d80a6d60cf8aa" providerId="LiveId" clId="{3EE15561-8A19-4A34-AA84-AB6CF2335B54}" dt="2025-08-17T20:11:52.490" v="4788" actId="1037"/>
          <ac:picMkLst>
            <pc:docMk/>
            <pc:sldMk cId="2791590203" sldId="277"/>
            <ac:picMk id="6" creationId="{AEBEA184-CC0E-5531-C04E-F86944202AC1}"/>
          </ac:picMkLst>
        </pc:picChg>
      </pc:sldChg>
      <pc:sldChg chg="addSp delSp modSp add mod">
        <pc:chgData name="Rathinakumar Natarajan" userId="474d80a6d60cf8aa" providerId="LiveId" clId="{3EE15561-8A19-4A34-AA84-AB6CF2335B54}" dt="2025-08-17T20:13:06.379" v="4834" actId="1036"/>
        <pc:sldMkLst>
          <pc:docMk/>
          <pc:sldMk cId="4070717962" sldId="278"/>
        </pc:sldMkLst>
        <pc:spChg chg="mod">
          <ac:chgData name="Rathinakumar Natarajan" userId="474d80a6d60cf8aa" providerId="LiveId" clId="{3EE15561-8A19-4A34-AA84-AB6CF2335B54}" dt="2025-08-17T20:12:59.112" v="4793" actId="20577"/>
          <ac:spMkLst>
            <pc:docMk/>
            <pc:sldMk cId="4070717962" sldId="278"/>
            <ac:spMk id="3" creationId="{E0B2AB08-9675-FD3E-A934-C64F41C86913}"/>
          </ac:spMkLst>
        </pc:spChg>
        <pc:picChg chg="add mod">
          <ac:chgData name="Rathinakumar Natarajan" userId="474d80a6d60cf8aa" providerId="LiveId" clId="{3EE15561-8A19-4A34-AA84-AB6CF2335B54}" dt="2025-08-17T20:13:06.379" v="4834" actId="1036"/>
          <ac:picMkLst>
            <pc:docMk/>
            <pc:sldMk cId="4070717962" sldId="278"/>
            <ac:picMk id="5" creationId="{1673DC4F-9C82-28FC-BF96-ABC927A1796F}"/>
          </ac:picMkLst>
        </pc:picChg>
      </pc:sldChg>
      <pc:sldChg chg="addSp modSp add mod ord">
        <pc:chgData name="Rathinakumar Natarajan" userId="474d80a6d60cf8aa" providerId="LiveId" clId="{3EE15561-8A19-4A34-AA84-AB6CF2335B54}" dt="2025-08-17T20:18:20.766" v="4877"/>
        <pc:sldMkLst>
          <pc:docMk/>
          <pc:sldMk cId="1691311244" sldId="279"/>
        </pc:sldMkLst>
        <pc:spChg chg="mod">
          <ac:chgData name="Rathinakumar Natarajan" userId="474d80a6d60cf8aa" providerId="LiveId" clId="{3EE15561-8A19-4A34-AA84-AB6CF2335B54}" dt="2025-08-17T20:17:09.597" v="4869" actId="20577"/>
          <ac:spMkLst>
            <pc:docMk/>
            <pc:sldMk cId="1691311244" sldId="279"/>
            <ac:spMk id="2" creationId="{34626D0D-1BF5-2508-68C4-26B2A5607361}"/>
          </ac:spMkLst>
        </pc:spChg>
        <pc:spChg chg="mod">
          <ac:chgData name="Rathinakumar Natarajan" userId="474d80a6d60cf8aa" providerId="LiveId" clId="{3EE15561-8A19-4A34-AA84-AB6CF2335B54}" dt="2025-08-17T20:17:12.461" v="4870" actId="20577"/>
          <ac:spMkLst>
            <pc:docMk/>
            <pc:sldMk cId="1691311244" sldId="279"/>
            <ac:spMk id="3" creationId="{B8115C69-1C30-2054-29F0-0E33A057FB3D}"/>
          </ac:spMkLst>
        </pc:spChg>
        <pc:picChg chg="add mod">
          <ac:chgData name="Rathinakumar Natarajan" userId="474d80a6d60cf8aa" providerId="LiveId" clId="{3EE15561-8A19-4A34-AA84-AB6CF2335B54}" dt="2025-08-17T20:17:53.509" v="4875" actId="14100"/>
          <ac:picMkLst>
            <pc:docMk/>
            <pc:sldMk cId="1691311244" sldId="279"/>
            <ac:picMk id="5" creationId="{176D6FC0-EE6F-9645-7ED1-2F533C32A587}"/>
          </ac:picMkLst>
        </pc:picChg>
      </pc:sldChg>
      <pc:sldChg chg="addSp modSp add mod ord">
        <pc:chgData name="Rathinakumar Natarajan" userId="474d80a6d60cf8aa" providerId="LiveId" clId="{3EE15561-8A19-4A34-AA84-AB6CF2335B54}" dt="2025-08-17T20:21:18.120" v="4890" actId="20577"/>
        <pc:sldMkLst>
          <pc:docMk/>
          <pc:sldMk cId="1409031602" sldId="280"/>
        </pc:sldMkLst>
        <pc:spChg chg="mod">
          <ac:chgData name="Rathinakumar Natarajan" userId="474d80a6d60cf8aa" providerId="LiveId" clId="{3EE15561-8A19-4A34-AA84-AB6CF2335B54}" dt="2025-08-17T20:21:18.120" v="4890" actId="20577"/>
          <ac:spMkLst>
            <pc:docMk/>
            <pc:sldMk cId="1409031602" sldId="280"/>
            <ac:spMk id="2" creationId="{B426CE85-157B-DD8E-B65A-96C8556F7C76}"/>
          </ac:spMkLst>
        </pc:spChg>
        <pc:spChg chg="mod">
          <ac:chgData name="Rathinakumar Natarajan" userId="474d80a6d60cf8aa" providerId="LiveId" clId="{3EE15561-8A19-4A34-AA84-AB6CF2335B54}" dt="2025-08-17T20:20:56.844" v="4885" actId="20577"/>
          <ac:spMkLst>
            <pc:docMk/>
            <pc:sldMk cId="1409031602" sldId="280"/>
            <ac:spMk id="3" creationId="{742631A6-3335-2B43-B5AA-0D57C17DD275}"/>
          </ac:spMkLst>
        </pc:spChg>
        <pc:picChg chg="add mod">
          <ac:chgData name="Rathinakumar Natarajan" userId="474d80a6d60cf8aa" providerId="LiveId" clId="{3EE15561-8A19-4A34-AA84-AB6CF2335B54}" dt="2025-08-17T20:21:06.276" v="4889" actId="14100"/>
          <ac:picMkLst>
            <pc:docMk/>
            <pc:sldMk cId="1409031602" sldId="280"/>
            <ac:picMk id="5" creationId="{68C63439-2E76-90B4-4ACD-0BE32BDEC3A1}"/>
          </ac:picMkLst>
        </pc:picChg>
      </pc:sldChg>
      <pc:sldChg chg="addSp modSp add del mod ord">
        <pc:chgData name="Rathinakumar Natarajan" userId="474d80a6d60cf8aa" providerId="LiveId" clId="{3EE15561-8A19-4A34-AA84-AB6CF2335B54}" dt="2025-08-17T20:27:30.803" v="5072" actId="2696"/>
        <pc:sldMkLst>
          <pc:docMk/>
          <pc:sldMk cId="714391275" sldId="281"/>
        </pc:sldMkLst>
      </pc:sldChg>
      <pc:sldChg chg="addSp modSp add mod ord">
        <pc:chgData name="Rathinakumar Natarajan" userId="474d80a6d60cf8aa" providerId="LiveId" clId="{3EE15561-8A19-4A34-AA84-AB6CF2335B54}" dt="2025-08-20T16:47:57.738" v="6017" actId="20577"/>
        <pc:sldMkLst>
          <pc:docMk/>
          <pc:sldMk cId="2441093902" sldId="281"/>
        </pc:sldMkLst>
        <pc:spChg chg="mod">
          <ac:chgData name="Rathinakumar Natarajan" userId="474d80a6d60cf8aa" providerId="LiveId" clId="{3EE15561-8A19-4A34-AA84-AB6CF2335B54}" dt="2025-08-20T16:47:57.738" v="6017" actId="20577"/>
          <ac:spMkLst>
            <pc:docMk/>
            <pc:sldMk cId="2441093902" sldId="281"/>
            <ac:spMk id="2" creationId="{E05D288D-C379-B79C-8D98-2BEF7CD81E1C}"/>
          </ac:spMkLst>
        </pc:spChg>
        <pc:spChg chg="mod">
          <ac:chgData name="Rathinakumar Natarajan" userId="474d80a6d60cf8aa" providerId="LiveId" clId="{3EE15561-8A19-4A34-AA84-AB6CF2335B54}" dt="2025-08-17T20:35:46.970" v="5185" actId="14100"/>
          <ac:spMkLst>
            <pc:docMk/>
            <pc:sldMk cId="2441093902" sldId="281"/>
            <ac:spMk id="3" creationId="{91EE9874-736E-54F7-72FF-0A59C07C6AEB}"/>
          </ac:spMkLst>
        </pc:spChg>
        <pc:picChg chg="add mod">
          <ac:chgData name="Rathinakumar Natarajan" userId="474d80a6d60cf8aa" providerId="LiveId" clId="{3EE15561-8A19-4A34-AA84-AB6CF2335B54}" dt="2025-08-17T20:35:34.493" v="5184" actId="14100"/>
          <ac:picMkLst>
            <pc:docMk/>
            <pc:sldMk cId="2441093902" sldId="281"/>
            <ac:picMk id="5" creationId="{0AC9919A-9B21-8446-F8EB-6129378F1187}"/>
          </ac:picMkLst>
        </pc:picChg>
      </pc:sldChg>
      <pc:sldChg chg="delSp modSp add mod ord">
        <pc:chgData name="Rathinakumar Natarajan" userId="474d80a6d60cf8aa" providerId="LiveId" clId="{3EE15561-8A19-4A34-AA84-AB6CF2335B54}" dt="2025-08-20T16:48:22.809" v="6020"/>
        <pc:sldMkLst>
          <pc:docMk/>
          <pc:sldMk cId="2673852695" sldId="282"/>
        </pc:sldMkLst>
        <pc:spChg chg="mod">
          <ac:chgData name="Rathinakumar Natarajan" userId="474d80a6d60cf8aa" providerId="LiveId" clId="{3EE15561-8A19-4A34-AA84-AB6CF2335B54}" dt="2025-08-20T16:48:05.674" v="6018" actId="20577"/>
          <ac:spMkLst>
            <pc:docMk/>
            <pc:sldMk cId="2673852695" sldId="282"/>
            <ac:spMk id="2" creationId="{871919FC-9259-7E07-A11D-11BEE3D8753B}"/>
          </ac:spMkLst>
        </pc:spChg>
        <pc:spChg chg="mod">
          <ac:chgData name="Rathinakumar Natarajan" userId="474d80a6d60cf8aa" providerId="LiveId" clId="{3EE15561-8A19-4A34-AA84-AB6CF2335B54}" dt="2025-08-17T20:43:00.097" v="5254" actId="14100"/>
          <ac:spMkLst>
            <pc:docMk/>
            <pc:sldMk cId="2673852695" sldId="282"/>
            <ac:spMk id="3" creationId="{5989CF06-EA8F-0AEC-9A5C-6DA96E6EC1DC}"/>
          </ac:spMkLst>
        </pc:spChg>
      </pc:sldChg>
      <pc:sldChg chg="addSp modSp add mod">
        <pc:chgData name="Rathinakumar Natarajan" userId="474d80a6d60cf8aa" providerId="LiveId" clId="{3EE15561-8A19-4A34-AA84-AB6CF2335B54}" dt="2025-08-17T20:49:55.260" v="5393" actId="115"/>
        <pc:sldMkLst>
          <pc:docMk/>
          <pc:sldMk cId="3673406437" sldId="283"/>
        </pc:sldMkLst>
        <pc:spChg chg="mod">
          <ac:chgData name="Rathinakumar Natarajan" userId="474d80a6d60cf8aa" providerId="LiveId" clId="{3EE15561-8A19-4A34-AA84-AB6CF2335B54}" dt="2025-08-17T20:45:02.022" v="5337" actId="20577"/>
          <ac:spMkLst>
            <pc:docMk/>
            <pc:sldMk cId="3673406437" sldId="283"/>
            <ac:spMk id="2" creationId="{45E2940D-0F64-DDC8-0C69-F519DFF521FF}"/>
          </ac:spMkLst>
        </pc:spChg>
        <pc:spChg chg="mod">
          <ac:chgData name="Rathinakumar Natarajan" userId="474d80a6d60cf8aa" providerId="LiveId" clId="{3EE15561-8A19-4A34-AA84-AB6CF2335B54}" dt="2025-08-17T20:49:55.260" v="5393" actId="115"/>
          <ac:spMkLst>
            <pc:docMk/>
            <pc:sldMk cId="3673406437" sldId="283"/>
            <ac:spMk id="3" creationId="{4348EA87-4839-C413-CB8C-2523C998DCFA}"/>
          </ac:spMkLst>
        </pc:spChg>
        <pc:graphicFrameChg chg="add mod modGraphic">
          <ac:chgData name="Rathinakumar Natarajan" userId="474d80a6d60cf8aa" providerId="LiveId" clId="{3EE15561-8A19-4A34-AA84-AB6CF2335B54}" dt="2025-08-17T20:45:29.224" v="5353" actId="1038"/>
          <ac:graphicFrameMkLst>
            <pc:docMk/>
            <pc:sldMk cId="3673406437" sldId="283"/>
            <ac:graphicFrameMk id="4" creationId="{C559D767-B6CE-39E7-BA4F-8AA9FB2F32F1}"/>
          </ac:graphicFrameMkLst>
        </pc:graphicFrameChg>
      </pc:sldChg>
      <pc:sldChg chg="addSp delSp modSp add mod ord">
        <pc:chgData name="Rathinakumar Natarajan" userId="474d80a6d60cf8aa" providerId="LiveId" clId="{3EE15561-8A19-4A34-AA84-AB6CF2335B54}" dt="2025-08-20T16:58:17.105" v="6156" actId="20577"/>
        <pc:sldMkLst>
          <pc:docMk/>
          <pc:sldMk cId="3207088867" sldId="284"/>
        </pc:sldMkLst>
        <pc:spChg chg="mod">
          <ac:chgData name="Rathinakumar Natarajan" userId="474d80a6d60cf8aa" providerId="LiveId" clId="{3EE15561-8A19-4A34-AA84-AB6CF2335B54}" dt="2025-08-17T20:50:12.454" v="5420" actId="20577"/>
          <ac:spMkLst>
            <pc:docMk/>
            <pc:sldMk cId="3207088867" sldId="284"/>
            <ac:spMk id="2" creationId="{B0D56450-1912-3798-6949-82EECFEB1282}"/>
          </ac:spMkLst>
        </pc:spChg>
        <pc:spChg chg="mod">
          <ac:chgData name="Rathinakumar Natarajan" userId="474d80a6d60cf8aa" providerId="LiveId" clId="{3EE15561-8A19-4A34-AA84-AB6CF2335B54}" dt="2025-08-20T16:58:17.105" v="6156" actId="20577"/>
          <ac:spMkLst>
            <pc:docMk/>
            <pc:sldMk cId="3207088867" sldId="284"/>
            <ac:spMk id="3" creationId="{F2AF01C8-2A52-B603-9B8F-E48356095E1F}"/>
          </ac:spMkLst>
        </pc:spChg>
      </pc:sldChg>
      <pc:sldChg chg="addSp delSp modSp add mod ord">
        <pc:chgData name="Rathinakumar Natarajan" userId="474d80a6d60cf8aa" providerId="LiveId" clId="{3EE15561-8A19-4A34-AA84-AB6CF2335B54}" dt="2025-08-20T16:48:29.642" v="6022"/>
        <pc:sldMkLst>
          <pc:docMk/>
          <pc:sldMk cId="3179757759" sldId="285"/>
        </pc:sldMkLst>
        <pc:spChg chg="mod">
          <ac:chgData name="Rathinakumar Natarajan" userId="474d80a6d60cf8aa" providerId="LiveId" clId="{3EE15561-8A19-4A34-AA84-AB6CF2335B54}" dt="2025-08-17T20:56:27.234" v="5562" actId="20577"/>
          <ac:spMkLst>
            <pc:docMk/>
            <pc:sldMk cId="3179757759" sldId="285"/>
            <ac:spMk id="3" creationId="{8E0BDAB4-2F0F-6C46-639F-B470618B8180}"/>
          </ac:spMkLst>
        </pc:spChg>
        <pc:picChg chg="add mod">
          <ac:chgData name="Rathinakumar Natarajan" userId="474d80a6d60cf8aa" providerId="LiveId" clId="{3EE15561-8A19-4A34-AA84-AB6CF2335B54}" dt="2025-08-17T20:57:24.595" v="5572" actId="14100"/>
          <ac:picMkLst>
            <pc:docMk/>
            <pc:sldMk cId="3179757759" sldId="285"/>
            <ac:picMk id="6" creationId="{AA5FC18E-9132-2C78-836E-670E71A835E1}"/>
          </ac:picMkLst>
        </pc:picChg>
      </pc:sldChg>
      <pc:sldChg chg="addSp modSp add mod ord">
        <pc:chgData name="Rathinakumar Natarajan" userId="474d80a6d60cf8aa" providerId="LiveId" clId="{3EE15561-8A19-4A34-AA84-AB6CF2335B54}" dt="2025-08-20T16:48:38.818" v="6024"/>
        <pc:sldMkLst>
          <pc:docMk/>
          <pc:sldMk cId="1639953418" sldId="286"/>
        </pc:sldMkLst>
        <pc:spChg chg="mod">
          <ac:chgData name="Rathinakumar Natarajan" userId="474d80a6d60cf8aa" providerId="LiveId" clId="{3EE15561-8A19-4A34-AA84-AB6CF2335B54}" dt="2025-08-17T20:59:20.657" v="5575" actId="27636"/>
          <ac:spMkLst>
            <pc:docMk/>
            <pc:sldMk cId="1639953418" sldId="286"/>
            <ac:spMk id="3" creationId="{14BF36B6-07D2-D95A-23EA-1637FF02A037}"/>
          </ac:spMkLst>
        </pc:spChg>
        <pc:picChg chg="add mod">
          <ac:chgData name="Rathinakumar Natarajan" userId="474d80a6d60cf8aa" providerId="LiveId" clId="{3EE15561-8A19-4A34-AA84-AB6CF2335B54}" dt="2025-08-17T20:59:32.422" v="5580" actId="14100"/>
          <ac:picMkLst>
            <pc:docMk/>
            <pc:sldMk cId="1639953418" sldId="286"/>
            <ac:picMk id="5" creationId="{0613B9DE-43ED-7AD7-0978-495669E992B3}"/>
          </ac:picMkLst>
        </pc:picChg>
      </pc:sldChg>
      <pc:sldChg chg="addSp delSp modSp add mod">
        <pc:chgData name="Rathinakumar Natarajan" userId="474d80a6d60cf8aa" providerId="LiveId" clId="{3EE15561-8A19-4A34-AA84-AB6CF2335B54}" dt="2025-08-17T21:07:22.265" v="5668" actId="20577"/>
        <pc:sldMkLst>
          <pc:docMk/>
          <pc:sldMk cId="2370395303" sldId="287"/>
        </pc:sldMkLst>
        <pc:spChg chg="mod">
          <ac:chgData name="Rathinakumar Natarajan" userId="474d80a6d60cf8aa" providerId="LiveId" clId="{3EE15561-8A19-4A34-AA84-AB6CF2335B54}" dt="2025-08-17T21:03:05.507" v="5620" actId="20577"/>
          <ac:spMkLst>
            <pc:docMk/>
            <pc:sldMk cId="2370395303" sldId="287"/>
            <ac:spMk id="2" creationId="{C42F9CED-0A71-EFF1-A958-A8AA7FC9FD8C}"/>
          </ac:spMkLst>
        </pc:spChg>
        <pc:spChg chg="mod">
          <ac:chgData name="Rathinakumar Natarajan" userId="474d80a6d60cf8aa" providerId="LiveId" clId="{3EE15561-8A19-4A34-AA84-AB6CF2335B54}" dt="2025-08-17T21:07:22.265" v="5668" actId="20577"/>
          <ac:spMkLst>
            <pc:docMk/>
            <pc:sldMk cId="2370395303" sldId="287"/>
            <ac:spMk id="3" creationId="{A3240359-5081-EB60-60A1-BB0536B3A2D6}"/>
          </ac:spMkLst>
        </pc:spChg>
      </pc:sldChg>
      <pc:sldChg chg="addSp modSp add mod">
        <pc:chgData name="Rathinakumar Natarajan" userId="474d80a6d60cf8aa" providerId="LiveId" clId="{3EE15561-8A19-4A34-AA84-AB6CF2335B54}" dt="2025-08-17T21:10:40.251" v="5763" actId="12"/>
        <pc:sldMkLst>
          <pc:docMk/>
          <pc:sldMk cId="1349316041" sldId="288"/>
        </pc:sldMkLst>
        <pc:spChg chg="mod">
          <ac:chgData name="Rathinakumar Natarajan" userId="474d80a6d60cf8aa" providerId="LiveId" clId="{3EE15561-8A19-4A34-AA84-AB6CF2335B54}" dt="2025-08-17T21:10:40.251" v="5763" actId="12"/>
          <ac:spMkLst>
            <pc:docMk/>
            <pc:sldMk cId="1349316041" sldId="288"/>
            <ac:spMk id="3" creationId="{561B7EB2-CFED-77C3-A322-48E5A41C2D10}"/>
          </ac:spMkLst>
        </pc:spChg>
        <pc:graphicFrameChg chg="add mod modGraphic">
          <ac:chgData name="Rathinakumar Natarajan" userId="474d80a6d60cf8aa" providerId="LiveId" clId="{3EE15561-8A19-4A34-AA84-AB6CF2335B54}" dt="2025-08-17T21:09:56.105" v="5713" actId="1036"/>
          <ac:graphicFrameMkLst>
            <pc:docMk/>
            <pc:sldMk cId="1349316041" sldId="288"/>
            <ac:graphicFrameMk id="4" creationId="{B8437F44-E2B2-7916-0F17-789CACEF6931}"/>
          </ac:graphicFrameMkLst>
        </pc:graphicFrameChg>
      </pc:sldChg>
      <pc:sldChg chg="delSp modSp add mod">
        <pc:chgData name="Rathinakumar Natarajan" userId="474d80a6d60cf8aa" providerId="LiveId" clId="{3EE15561-8A19-4A34-AA84-AB6CF2335B54}" dt="2025-08-17T22:44:06.661" v="5822" actId="12"/>
        <pc:sldMkLst>
          <pc:docMk/>
          <pc:sldMk cId="118455865" sldId="289"/>
        </pc:sldMkLst>
        <pc:spChg chg="mod">
          <ac:chgData name="Rathinakumar Natarajan" userId="474d80a6d60cf8aa" providerId="LiveId" clId="{3EE15561-8A19-4A34-AA84-AB6CF2335B54}" dt="2025-08-17T22:38:30.630" v="5786" actId="20577"/>
          <ac:spMkLst>
            <pc:docMk/>
            <pc:sldMk cId="118455865" sldId="289"/>
            <ac:spMk id="2" creationId="{E3B457E7-5864-B008-96C4-3BD1C9B027FA}"/>
          </ac:spMkLst>
        </pc:spChg>
        <pc:spChg chg="mod">
          <ac:chgData name="Rathinakumar Natarajan" userId="474d80a6d60cf8aa" providerId="LiveId" clId="{3EE15561-8A19-4A34-AA84-AB6CF2335B54}" dt="2025-08-17T22:44:06.661" v="5822" actId="12"/>
          <ac:spMkLst>
            <pc:docMk/>
            <pc:sldMk cId="118455865" sldId="289"/>
            <ac:spMk id="3" creationId="{BDF64411-1859-F298-9332-18DED10C0FA3}"/>
          </ac:spMkLst>
        </pc:spChg>
      </pc:sldChg>
      <pc:sldChg chg="addSp delSp modSp add mod">
        <pc:chgData name="Rathinakumar Natarajan" userId="474d80a6d60cf8aa" providerId="LiveId" clId="{3EE15561-8A19-4A34-AA84-AB6CF2335B54}" dt="2025-08-17T22:47:25.096" v="5898" actId="20577"/>
        <pc:sldMkLst>
          <pc:docMk/>
          <pc:sldMk cId="3639523649" sldId="290"/>
        </pc:sldMkLst>
        <pc:spChg chg="mod">
          <ac:chgData name="Rathinakumar Natarajan" userId="474d80a6d60cf8aa" providerId="LiveId" clId="{3EE15561-8A19-4A34-AA84-AB6CF2335B54}" dt="2025-08-17T22:45:09.535" v="5835" actId="20577"/>
          <ac:spMkLst>
            <pc:docMk/>
            <pc:sldMk cId="3639523649" sldId="290"/>
            <ac:spMk id="2" creationId="{D90F7123-AF3A-2335-0548-0AAF7CAF9C80}"/>
          </ac:spMkLst>
        </pc:spChg>
        <pc:spChg chg="add del mod">
          <ac:chgData name="Rathinakumar Natarajan" userId="474d80a6d60cf8aa" providerId="LiveId" clId="{3EE15561-8A19-4A34-AA84-AB6CF2335B54}" dt="2025-08-17T22:47:25.096" v="5898" actId="20577"/>
          <ac:spMkLst>
            <pc:docMk/>
            <pc:sldMk cId="3639523649" sldId="290"/>
            <ac:spMk id="3" creationId="{1C29BFE3-1B6E-F6F9-6076-964927DF49C1}"/>
          </ac:spMkLst>
        </pc:spChg>
        <pc:graphicFrameChg chg="add mod modGraphic">
          <ac:chgData name="Rathinakumar Natarajan" userId="474d80a6d60cf8aa" providerId="LiveId" clId="{3EE15561-8A19-4A34-AA84-AB6CF2335B54}" dt="2025-08-17T22:46:56.953" v="5864" actId="14734"/>
          <ac:graphicFrameMkLst>
            <pc:docMk/>
            <pc:sldMk cId="3639523649" sldId="290"/>
            <ac:graphicFrameMk id="5" creationId="{8995AF15-00D1-01C1-D110-A83057A4C483}"/>
          </ac:graphicFrameMkLst>
        </pc:graphicFrameChg>
      </pc:sldChg>
      <pc:sldChg chg="delSp modSp add mod">
        <pc:chgData name="Rathinakumar Natarajan" userId="474d80a6d60cf8aa" providerId="LiveId" clId="{3EE15561-8A19-4A34-AA84-AB6CF2335B54}" dt="2025-08-17T22:55:25.623" v="5975"/>
        <pc:sldMkLst>
          <pc:docMk/>
          <pc:sldMk cId="2925787249" sldId="291"/>
        </pc:sldMkLst>
        <pc:spChg chg="mod">
          <ac:chgData name="Rathinakumar Natarajan" userId="474d80a6d60cf8aa" providerId="LiveId" clId="{3EE15561-8A19-4A34-AA84-AB6CF2335B54}" dt="2025-08-17T22:54:10.966" v="5948" actId="20577"/>
          <ac:spMkLst>
            <pc:docMk/>
            <pc:sldMk cId="2925787249" sldId="291"/>
            <ac:spMk id="2" creationId="{003DC247-1FE9-1BC6-0992-F970E3A2F75A}"/>
          </ac:spMkLst>
        </pc:spChg>
        <pc:spChg chg="mod">
          <ac:chgData name="Rathinakumar Natarajan" userId="474d80a6d60cf8aa" providerId="LiveId" clId="{3EE15561-8A19-4A34-AA84-AB6CF2335B54}" dt="2025-08-17T22:55:25.623" v="5975"/>
          <ac:spMkLst>
            <pc:docMk/>
            <pc:sldMk cId="2925787249" sldId="291"/>
            <ac:spMk id="3" creationId="{E93C99EB-CFB0-C8CD-825F-4B73D7338EF1}"/>
          </ac:spMkLst>
        </pc:spChg>
      </pc:sldChg>
      <pc:sldChg chg="modSp add mod">
        <pc:chgData name="Rathinakumar Natarajan" userId="474d80a6d60cf8aa" providerId="LiveId" clId="{3EE15561-8A19-4A34-AA84-AB6CF2335B54}" dt="2025-08-17T22:58:18.326" v="6013" actId="27636"/>
        <pc:sldMkLst>
          <pc:docMk/>
          <pc:sldMk cId="488511638" sldId="292"/>
        </pc:sldMkLst>
        <pc:spChg chg="mod">
          <ac:chgData name="Rathinakumar Natarajan" userId="474d80a6d60cf8aa" providerId="LiveId" clId="{3EE15561-8A19-4A34-AA84-AB6CF2335B54}" dt="2025-08-17T22:58:18.326" v="6013" actId="27636"/>
          <ac:spMkLst>
            <pc:docMk/>
            <pc:sldMk cId="488511638" sldId="292"/>
            <ac:spMk id="3" creationId="{8DBD507A-C4F8-CB7F-FD37-327005785951}"/>
          </ac:spMkLst>
        </pc:spChg>
      </pc:sldChg>
      <pc:sldChg chg="addSp delSp modSp add mod">
        <pc:chgData name="Rathinakumar Natarajan" userId="474d80a6d60cf8aa" providerId="LiveId" clId="{3EE15561-8A19-4A34-AA84-AB6CF2335B54}" dt="2025-08-20T22:24:57.663" v="7948" actId="20577"/>
        <pc:sldMkLst>
          <pc:docMk/>
          <pc:sldMk cId="2531221592" sldId="293"/>
        </pc:sldMkLst>
        <pc:spChg chg="mod">
          <ac:chgData name="Rathinakumar Natarajan" userId="474d80a6d60cf8aa" providerId="LiveId" clId="{3EE15561-8A19-4A34-AA84-AB6CF2335B54}" dt="2025-08-20T16:59:07.581" v="6195" actId="20577"/>
          <ac:spMkLst>
            <pc:docMk/>
            <pc:sldMk cId="2531221592" sldId="293"/>
            <ac:spMk id="2" creationId="{277665CC-1DB3-D93F-4E59-7B75B8A8D64D}"/>
          </ac:spMkLst>
        </pc:spChg>
        <pc:spChg chg="mod">
          <ac:chgData name="Rathinakumar Natarajan" userId="474d80a6d60cf8aa" providerId="LiveId" clId="{3EE15561-8A19-4A34-AA84-AB6CF2335B54}" dt="2025-08-20T22:24:57.663" v="7948" actId="20577"/>
          <ac:spMkLst>
            <pc:docMk/>
            <pc:sldMk cId="2531221592" sldId="293"/>
            <ac:spMk id="3" creationId="{560FF86D-8EB5-6B74-7329-FB26C0F90FDE}"/>
          </ac:spMkLst>
        </pc:spChg>
        <pc:picChg chg="add mod">
          <ac:chgData name="Rathinakumar Natarajan" userId="474d80a6d60cf8aa" providerId="LiveId" clId="{3EE15561-8A19-4A34-AA84-AB6CF2335B54}" dt="2025-08-20T17:11:10.003" v="7498" actId="14100"/>
          <ac:picMkLst>
            <pc:docMk/>
            <pc:sldMk cId="2531221592" sldId="293"/>
            <ac:picMk id="6" creationId="{117AB256-1D0F-EA3A-B3A2-89E7FB89F554}"/>
          </ac:picMkLst>
        </pc:picChg>
      </pc:sldChg>
      <pc:sldChg chg="addSp delSp modSp add mod">
        <pc:chgData name="Rathinakumar Natarajan" userId="474d80a6d60cf8aa" providerId="LiveId" clId="{3EE15561-8A19-4A34-AA84-AB6CF2335B54}" dt="2025-08-24T15:11:56.579" v="8205" actId="207"/>
        <pc:sldMkLst>
          <pc:docMk/>
          <pc:sldMk cId="897591598" sldId="304"/>
        </pc:sldMkLst>
        <pc:spChg chg="mod">
          <ac:chgData name="Rathinakumar Natarajan" userId="474d80a6d60cf8aa" providerId="LiveId" clId="{3EE15561-8A19-4A34-AA84-AB6CF2335B54}" dt="2025-08-24T15:03:03.990" v="7957" actId="20577"/>
          <ac:spMkLst>
            <pc:docMk/>
            <pc:sldMk cId="897591598" sldId="304"/>
            <ac:spMk id="2" creationId="{ED01B1DE-3883-F39B-A28F-E69967A364D6}"/>
          </ac:spMkLst>
        </pc:spChg>
        <pc:spChg chg="add del mod">
          <ac:chgData name="Rathinakumar Natarajan" userId="474d80a6d60cf8aa" providerId="LiveId" clId="{3EE15561-8A19-4A34-AA84-AB6CF2335B54}" dt="2025-08-24T15:07:04.327" v="8037" actId="115"/>
          <ac:spMkLst>
            <pc:docMk/>
            <pc:sldMk cId="897591598" sldId="304"/>
            <ac:spMk id="3" creationId="{9F46FAE0-0DB0-E53B-E74C-E63805BC132B}"/>
          </ac:spMkLst>
        </pc:spChg>
        <pc:spChg chg="add mod">
          <ac:chgData name="Rathinakumar Natarajan" userId="474d80a6d60cf8aa" providerId="LiveId" clId="{3EE15561-8A19-4A34-AA84-AB6CF2335B54}" dt="2025-08-24T15:04:06.491" v="7961"/>
          <ac:spMkLst>
            <pc:docMk/>
            <pc:sldMk cId="897591598" sldId="304"/>
            <ac:spMk id="5" creationId="{B5953862-DBBF-0C2E-29CF-00E30A578BA2}"/>
          </ac:spMkLst>
        </pc:spChg>
        <pc:graphicFrameChg chg="del">
          <ac:chgData name="Rathinakumar Natarajan" userId="474d80a6d60cf8aa" providerId="LiveId" clId="{3EE15561-8A19-4A34-AA84-AB6CF2335B54}" dt="2025-08-24T15:03:12.804" v="7959" actId="478"/>
          <ac:graphicFrameMkLst>
            <pc:docMk/>
            <pc:sldMk cId="897591598" sldId="304"/>
            <ac:graphicFrameMk id="4" creationId="{4BF6F9D0-A7E5-FD4E-B94D-63D5A5EB60F7}"/>
          </ac:graphicFrameMkLst>
        </pc:graphicFrameChg>
        <pc:graphicFrameChg chg="add mod modGraphic">
          <ac:chgData name="Rathinakumar Natarajan" userId="474d80a6d60cf8aa" providerId="LiveId" clId="{3EE15561-8A19-4A34-AA84-AB6CF2335B54}" dt="2025-08-24T15:11:56.579" v="8205" actId="207"/>
          <ac:graphicFrameMkLst>
            <pc:docMk/>
            <pc:sldMk cId="897591598" sldId="304"/>
            <ac:graphicFrameMk id="6" creationId="{8F9EE53A-1B8B-8115-BAFE-76B67793B8F4}"/>
          </ac:graphicFrameMkLst>
        </pc:graphicFrameChg>
      </pc:sldChg>
      <pc:sldChg chg="addSp delSp modSp add mod">
        <pc:chgData name="Rathinakumar Natarajan" userId="474d80a6d60cf8aa" providerId="LiveId" clId="{3EE15561-8A19-4A34-AA84-AB6CF2335B54}" dt="2025-08-24T15:11:22.570" v="8190" actId="115"/>
        <pc:sldMkLst>
          <pc:docMk/>
          <pc:sldMk cId="635834338" sldId="305"/>
        </pc:sldMkLst>
        <pc:spChg chg="mod">
          <ac:chgData name="Rathinakumar Natarajan" userId="474d80a6d60cf8aa" providerId="LiveId" clId="{3EE15561-8A19-4A34-AA84-AB6CF2335B54}" dt="2025-08-24T15:11:22.570" v="8190" actId="115"/>
          <ac:spMkLst>
            <pc:docMk/>
            <pc:sldMk cId="635834338" sldId="305"/>
            <ac:spMk id="3" creationId="{802E3A80-D188-86D4-A9F6-E0B6FBE53840}"/>
          </ac:spMkLst>
        </pc:spChg>
        <pc:graphicFrameChg chg="add del mod modGraphic">
          <ac:chgData name="Rathinakumar Natarajan" userId="474d80a6d60cf8aa" providerId="LiveId" clId="{3EE15561-8A19-4A34-AA84-AB6CF2335B54}" dt="2025-08-24T15:09:55.621" v="8109" actId="478"/>
          <ac:graphicFrameMkLst>
            <pc:docMk/>
            <pc:sldMk cId="635834338" sldId="305"/>
            <ac:graphicFrameMk id="4" creationId="{D4DF2C66-D74F-93EB-68CE-12E462915EA1}"/>
          </ac:graphicFrameMkLst>
        </pc:graphicFrameChg>
        <pc:graphicFrameChg chg="add mod modGraphic">
          <ac:chgData name="Rathinakumar Natarajan" userId="474d80a6d60cf8aa" providerId="LiveId" clId="{3EE15561-8A19-4A34-AA84-AB6CF2335B54}" dt="2025-08-24T15:11:17.635" v="8188" actId="207"/>
          <ac:graphicFrameMkLst>
            <pc:docMk/>
            <pc:sldMk cId="635834338" sldId="305"/>
            <ac:graphicFrameMk id="5" creationId="{E99F32F1-A59C-0D6D-D128-7FC5310FD26E}"/>
          </ac:graphicFrameMkLst>
        </pc:graphicFrameChg>
        <pc:graphicFrameChg chg="del">
          <ac:chgData name="Rathinakumar Natarajan" userId="474d80a6d60cf8aa" providerId="LiveId" clId="{3EE15561-8A19-4A34-AA84-AB6CF2335B54}" dt="2025-08-24T15:07:44.541" v="8045" actId="478"/>
          <ac:graphicFrameMkLst>
            <pc:docMk/>
            <pc:sldMk cId="635834338" sldId="305"/>
            <ac:graphicFrameMk id="6" creationId="{F63C04ED-6DAC-B168-355B-D04095D1539E}"/>
          </ac:graphicFrameMkLst>
        </pc:graphicFrameChg>
      </pc:sldChg>
      <pc:sldChg chg="delSp modSp add mod">
        <pc:chgData name="Rathinakumar Natarajan" userId="474d80a6d60cf8aa" providerId="LiveId" clId="{3EE15561-8A19-4A34-AA84-AB6CF2335B54}" dt="2025-08-24T15:21:33.956" v="8364" actId="20577"/>
        <pc:sldMkLst>
          <pc:docMk/>
          <pc:sldMk cId="2780918423" sldId="306"/>
        </pc:sldMkLst>
        <pc:spChg chg="mod">
          <ac:chgData name="Rathinakumar Natarajan" userId="474d80a6d60cf8aa" providerId="LiveId" clId="{3EE15561-8A19-4A34-AA84-AB6CF2335B54}" dt="2025-08-24T15:17:30.703" v="8305" actId="1036"/>
          <ac:spMkLst>
            <pc:docMk/>
            <pc:sldMk cId="2780918423" sldId="306"/>
            <ac:spMk id="2" creationId="{F69D82BB-603E-5B24-4227-3B192D2DD9CF}"/>
          </ac:spMkLst>
        </pc:spChg>
        <pc:spChg chg="mod">
          <ac:chgData name="Rathinakumar Natarajan" userId="474d80a6d60cf8aa" providerId="LiveId" clId="{3EE15561-8A19-4A34-AA84-AB6CF2335B54}" dt="2025-08-24T15:21:33.956" v="8364" actId="20577"/>
          <ac:spMkLst>
            <pc:docMk/>
            <pc:sldMk cId="2780918423" sldId="306"/>
            <ac:spMk id="3" creationId="{A33CF7E1-2E22-D312-F833-A4D71F316782}"/>
          </ac:spMkLst>
        </pc:spChg>
        <pc:graphicFrameChg chg="del">
          <ac:chgData name="Rathinakumar Natarajan" userId="474d80a6d60cf8aa" providerId="LiveId" clId="{3EE15561-8A19-4A34-AA84-AB6CF2335B54}" dt="2025-08-24T15:13:49.635" v="8252" actId="478"/>
          <ac:graphicFrameMkLst>
            <pc:docMk/>
            <pc:sldMk cId="2780918423" sldId="306"/>
            <ac:graphicFrameMk id="5" creationId="{46EB5BD9-E6C0-517A-542E-7D7EE0FC723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DD9B-2F9B-2A19-E28B-92019DCAA6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902EB0-0884-06FB-ED7C-DAF97DCDF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67C0-ABE7-E01A-8184-1549B21A2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7410-C2FF-943E-F307-1953CFEF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D07AE-0CD4-DECB-8163-69C5669D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6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57D2-18EE-99F5-3A59-C21FD6EE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A2DFF-B5F9-5CCA-2D07-FFCB159ED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08CB0-7838-9F7D-34EB-B5D2F12E4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D230C-BC5E-0387-066B-0585DE67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C6EE-541C-61AD-09A7-756A0B927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8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AE9E7-243C-107F-749E-8D3C04D11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87767-7E59-992D-21B0-0C7515F71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970E1-035B-4CF8-FCA1-F7275EE0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ACFCD-B80B-30F2-2A1C-A88C3202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3083-D9ED-192B-321A-F249BD1E8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88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AE19-1B90-BB68-C688-A46962F3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1DF48-7347-9E5B-6BA6-AD9A1379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9868-2AE1-EE25-692C-E02C0858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CC6C-7DBF-213A-69E9-A0C2AC89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5A05-5FB1-6F8E-AF6B-138367A9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9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E6B77-BE79-E402-673B-9A50A9435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D9B32-707B-8E7C-9000-43CCF8CB3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18256-42D9-AE89-6FA1-E0AC2DCB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14646-9325-4C51-071D-532631C6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52385-C6A4-3990-0630-D7586D4B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4430-A5F3-3099-989F-09B29A3D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E180D-7AE2-5509-127A-5984122B2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D640B-CA73-A397-5C26-A89DC7E79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BDBB1-904B-AC0B-3761-E2711998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09012-EF66-E6E1-9F9B-FBF86A31F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26F00-D9FC-87BF-8070-48037EF5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0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C79A-25F8-0A25-4645-AF2277B3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A90E6-EFD8-280F-471D-006FEF51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6DAC0-B665-D835-5B3A-C7B41286F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643C1-7844-2D13-97ED-B2313A426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40376-7B62-EAF0-0F47-282761585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2E771-273D-5BA1-FD7F-55FED404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E0FD11-B163-3314-C022-2B96BEBC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E0BB-A76C-D373-178F-8F261F9F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70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89CD-F5C4-0768-C6AB-D8DB19A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EFA9D-8C7D-4A02-F56B-D7BD7925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A25B9-DA12-A726-8A42-366182FC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F5303-591E-1E19-74D1-4C606A27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1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1E910-D948-F2D9-5807-1185A653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1F08C-711C-6756-75BE-CB2718CE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6B778-EBB4-9C8D-8782-F5CF7197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2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46F9-DB73-6A44-2B2D-A0DD5A31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1956-7176-4E6A-6399-DC09A2E7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BD16E-9D7D-0A26-1EBD-8E1636A89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95931-8C19-2F78-9728-C59A4E52E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A6235-FB76-8C39-1B47-4A03F33C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2D4DC-B5B3-7543-21BE-AB5D20B1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3BAD-D719-7AF8-C95B-575194F7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40ABC-DC68-377A-3BE1-68B4388DB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7D5D-64E1-AC61-7E7D-5D5478601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C9C7E-B28E-DEEE-7924-9D02EB61A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F1638-D26C-D6DC-794A-BEEFDCB4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95693-4A18-81D1-23B2-26D6A147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7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9B155-6F97-B995-1DC9-D485CCCE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9FDE7-3DD4-E8D5-976D-24946994C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B8C1D-8B05-8436-89A3-F14796810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ED900-3100-4302-A4FD-99CCD9A14035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73785-4651-E138-291F-0A57EA848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A4B25-FAD7-D475-805E-9DB8FC065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58B2B-CD55-4C56-8CDD-889C598D8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9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sor.com/" TargetMode="External"/><Relationship Id="rId2" Type="http://schemas.openxmlformats.org/officeDocument/2006/relationships/hyperlink" Target="https://github.com/rathina4aicoding/AI-Coding.git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docs.astral.sh/uv/getting-started/installation/#__tabbed_1_1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rsor.com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.dev/gemini-api" TargetMode="External"/><Relationship Id="rId2" Type="http://schemas.openxmlformats.org/officeDocument/2006/relationships/hyperlink" Target="https://console.anthropic.com/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8993-4015-978E-D8B2-391B3D36D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Gen AI – LLM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9E62C-0DC6-F8AF-F3BB-F187E0876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77900"/>
            <a:ext cx="9144000" cy="5441950"/>
          </a:xfrm>
        </p:spPr>
        <p:txBody>
          <a:bodyPr>
            <a:normAutofit/>
          </a:bodyPr>
          <a:lstStyle/>
          <a:p>
            <a:pPr algn="l"/>
            <a:r>
              <a:rPr lang="en-US" sz="1200" b="1" u="sng" dirty="0"/>
              <a:t>Topics Learned So Far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Conventional AI vs Gen AI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Deep Learning – Transformer Architecture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LLM Models – Frontier or Foundational (Closed) Models vs Open-Source Models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Prompting Technics – Shot Prompting (Zero, one-shot, few-shots), Multi step , Chain of Thought (</a:t>
            </a:r>
            <a:r>
              <a:rPr lang="en-US" sz="1200" dirty="0" err="1"/>
              <a:t>CoT</a:t>
            </a:r>
            <a:r>
              <a:rPr lang="en-US" sz="1200" dirty="0"/>
              <a:t>), Tree of Thought (</a:t>
            </a:r>
            <a:r>
              <a:rPr lang="en-US" sz="1200" dirty="0" err="1"/>
              <a:t>ToT</a:t>
            </a:r>
            <a:r>
              <a:rPr lang="en-US" sz="1200" dirty="0"/>
              <a:t>), Self-Consistency, Meta Promptings</a:t>
            </a:r>
          </a:p>
          <a:p>
            <a:pPr marL="228600" indent="-228600" algn="l">
              <a:buAutoNum type="arabicPeriod"/>
            </a:pPr>
            <a:r>
              <a:rPr lang="en-US" sz="1200" dirty="0" err="1"/>
              <a:t>HuggingFace</a:t>
            </a:r>
            <a:r>
              <a:rPr lang="en-US" sz="1200" dirty="0"/>
              <a:t> Open-Source Platform - Details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LLM Calling Methods – Chat Interfaces, CLI Commands, API Invocations using Python Coding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LLM Models Selection – Leader Boards &amp; Various Performance Metrics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First LLM Call – CLI Command using </a:t>
            </a:r>
            <a:r>
              <a:rPr lang="en-US" sz="1200" dirty="0" err="1"/>
              <a:t>Ollama</a:t>
            </a:r>
            <a:r>
              <a:rPr lang="en-US" sz="1200" dirty="0"/>
              <a:t>.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LLM API Keys setup for OpenAI, Anthropic, Google, DeepSeek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Cursor IDE vs Claude Code for LLM Coding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Cursor IDE , UV Python Package Manager setup for LLM Coding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LLM calls via APIs – Using Closed vs Open-Source Models API Keys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LLM Inferencing vs Fine Tuning – Details Explained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LLM Coding for Inference Tasks such as Text Summarization Projects – Web Summarizer, Brochure build for a company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Build User Interfaces using </a:t>
            </a:r>
            <a:r>
              <a:rPr lang="en-US" sz="1200" dirty="0" err="1"/>
              <a:t>Gradio</a:t>
            </a:r>
            <a:r>
              <a:rPr lang="en-US" sz="1200" dirty="0"/>
              <a:t> – Implementing Web Summarizer, Brochure build projects via </a:t>
            </a:r>
            <a:r>
              <a:rPr lang="en-US" sz="1200" dirty="0" err="1"/>
              <a:t>Gradio</a:t>
            </a:r>
            <a:endParaRPr lang="en-US" sz="1200" dirty="0"/>
          </a:p>
          <a:p>
            <a:pPr marL="228600" indent="-228600" algn="l">
              <a:buAutoNum type="arabicPeriod"/>
            </a:pPr>
            <a:r>
              <a:rPr lang="en-US" sz="1200" dirty="0"/>
              <a:t>Build Your First Conversational AI Chatbot – Adding history, context/prompt enrichment, Prompt Chaining</a:t>
            </a:r>
          </a:p>
          <a:p>
            <a:pPr marL="228600" indent="-228600" algn="l">
              <a:buAutoNum type="arabicPeriod"/>
            </a:pPr>
            <a:r>
              <a:rPr lang="en-US" sz="1200" dirty="0"/>
              <a:t>Adding Resources to LLM call and Evaluating by an another LLM </a:t>
            </a:r>
          </a:p>
          <a:p>
            <a:pPr marL="228600" indent="-228600" algn="l">
              <a:buAutoNum type="arabicPeriod"/>
            </a:pPr>
            <a:endParaRPr lang="en-US" sz="1200" dirty="0"/>
          </a:p>
          <a:p>
            <a:pPr marL="228600" indent="-228600" algn="l">
              <a:buAutoNum type="arabicPeriod"/>
            </a:pPr>
            <a:endParaRPr lang="en-US" sz="1200" dirty="0"/>
          </a:p>
          <a:p>
            <a:pPr marL="228600" indent="-228600" algn="l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99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35513-D4CA-7E19-D71F-075A97921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6D0D-1BF5-2508-68C4-26B2A5607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3 Dimensions of LLM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15C69-1C30-2054-29F0-0E33A057F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863600"/>
            <a:ext cx="9753600" cy="5810250"/>
          </a:xfrm>
        </p:spPr>
        <p:txBody>
          <a:bodyPr>
            <a:normAutofit/>
          </a:bodyPr>
          <a:lstStyle/>
          <a:p>
            <a:pPr algn="l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6D6FC0-EE6F-9645-7ED1-2F533C32A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781" y="1296668"/>
            <a:ext cx="8886576" cy="432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1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37BFE-FFBE-365A-4B13-09904D47C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7ED74-9282-6375-56BC-4E370A268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Gen AI Models – Closed vs Open Source LLM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5ACD98-1EA0-AC67-A423-5A2187AA4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863600"/>
            <a:ext cx="9753600" cy="58102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b="1" dirty="0"/>
              <a:t>🧠 What are AI Models?</a:t>
            </a:r>
          </a:p>
          <a:p>
            <a:pPr algn="l"/>
            <a:r>
              <a:rPr lang="en-US" sz="1200" dirty="0"/>
              <a:t>AI Models are like </a:t>
            </a:r>
            <a:r>
              <a:rPr lang="en-US" sz="1200" b="1" dirty="0"/>
              <a:t>engines</a:t>
            </a:r>
            <a:r>
              <a:rPr lang="en-US" sz="1200" dirty="0"/>
              <a:t> that power applications such as ChatGPT, Claude, or LLaMA.</a:t>
            </a:r>
          </a:p>
          <a:p>
            <a:pPr algn="l"/>
            <a:r>
              <a:rPr lang="en-US" sz="1200" dirty="0"/>
              <a:t>There are </a:t>
            </a:r>
            <a:r>
              <a:rPr lang="en-US" sz="1200" b="1" dirty="0"/>
              <a:t>two kinds</a:t>
            </a:r>
            <a:r>
              <a:rPr lang="en-US" sz="1200" dirty="0"/>
              <a:t> of models available: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Frontier / Foundational (Closed) Models</a:t>
            </a:r>
            <a:endParaRPr lang="en-US" sz="12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Open-Source Models</a:t>
            </a:r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b="1" dirty="0"/>
              <a:t>🔒 </a:t>
            </a:r>
            <a:r>
              <a:rPr lang="en-US" sz="1200" b="1" u="sng" dirty="0"/>
              <a:t>Frontier / Foundational (Closed) Models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Built by </a:t>
            </a:r>
            <a:r>
              <a:rPr lang="en-US" sz="1200" b="1" dirty="0"/>
              <a:t>big companies</a:t>
            </a:r>
            <a:r>
              <a:rPr lang="en-US" sz="1200" dirty="0"/>
              <a:t> like OpenAI (ChatGPT), Anthropic (Claude), Google (Gemini).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Called </a:t>
            </a:r>
            <a:r>
              <a:rPr lang="en-US" sz="1200" b="1" dirty="0"/>
              <a:t>closed</a:t>
            </a:r>
            <a:r>
              <a:rPr lang="en-US" sz="1200" dirty="0"/>
              <a:t> because: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We </a:t>
            </a:r>
            <a:r>
              <a:rPr lang="en-US" sz="1200" b="1" dirty="0"/>
              <a:t>cannot see</a:t>
            </a:r>
            <a:r>
              <a:rPr lang="en-US" sz="1200" dirty="0"/>
              <a:t> their inside details (architecture, training data).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We only access them through an </a:t>
            </a:r>
            <a:r>
              <a:rPr lang="en-US" sz="1200" b="1" dirty="0"/>
              <a:t>API or app</a:t>
            </a:r>
            <a:r>
              <a:rPr lang="en-US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They are like a </a:t>
            </a:r>
            <a:r>
              <a:rPr lang="en-US" sz="1200" b="1" dirty="0"/>
              <a:t>finished car</a:t>
            </a:r>
            <a:r>
              <a:rPr lang="en-US" sz="1200" dirty="0"/>
              <a:t>: you can drive it, but you cannot open the engine or change parts.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Strengths:</a:t>
            </a:r>
            <a:r>
              <a:rPr lang="en-US" sz="1200" dirty="0"/>
              <a:t> Very powerful, state-of-the-art, usually more reliable.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Limitations:</a:t>
            </a:r>
            <a:r>
              <a:rPr lang="en-US" sz="1200" dirty="0"/>
              <a:t> Expensive, less customizable, no full transparency.</a:t>
            </a:r>
          </a:p>
          <a:p>
            <a:pPr algn="l"/>
            <a:r>
              <a:rPr lang="en-US" sz="1200" dirty="0"/>
              <a:t>Popular Frontier/Foundational (Closed) Models: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GPT-5 (Latest)/ GPT-4 / GPT-4o / GPT-4o mini</a:t>
            </a:r>
            <a:r>
              <a:rPr lang="en-US" sz="1200" dirty="0"/>
              <a:t> → OpenAI (ChatGPT)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Claude 3 Family</a:t>
            </a:r>
            <a:r>
              <a:rPr lang="en-US" sz="1200" dirty="0"/>
              <a:t> (Haiku, Sonnet, Opus) → Anthropic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Gemini 1.5 Pro / Flash</a:t>
            </a:r>
            <a:r>
              <a:rPr lang="en-US" sz="1200" dirty="0"/>
              <a:t> → Google DeepMind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Perplexity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Copilot Model Family</a:t>
            </a:r>
            <a:r>
              <a:rPr lang="en-US" sz="1200" dirty="0"/>
              <a:t> → Microsoft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Command R+</a:t>
            </a:r>
            <a:r>
              <a:rPr lang="en-US" sz="1200" dirty="0"/>
              <a:t> → Cohere (some parts closed)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Amazon Titan</a:t>
            </a:r>
            <a:r>
              <a:rPr lang="en-US" sz="1200" dirty="0"/>
              <a:t> → AWS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247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017F4-C80C-EA16-DAA7-2C3BE16E1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1D54-6BD6-A619-9A06-001E9DA06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Gen AI Models – Closed vs Open Source LLM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DB03B-4206-C8C3-EB73-14B94D112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863600"/>
            <a:ext cx="9753600" cy="5810250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🌍 Open-Source Models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Built by communities or companies and released openly (Meta’s </a:t>
            </a:r>
            <a:r>
              <a:rPr lang="en-US" sz="1200" b="1" dirty="0"/>
              <a:t>LLaMA</a:t>
            </a:r>
            <a:r>
              <a:rPr lang="en-US" sz="1200" dirty="0"/>
              <a:t>, Mistral, </a:t>
            </a:r>
            <a:r>
              <a:rPr lang="en-US" sz="1200" dirty="0" err="1"/>
              <a:t>HuggingFace</a:t>
            </a:r>
            <a:r>
              <a:rPr lang="en-US" sz="1200" dirty="0"/>
              <a:t> models).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Called </a:t>
            </a:r>
            <a:r>
              <a:rPr lang="en-US" sz="1200" b="1" dirty="0"/>
              <a:t>open</a:t>
            </a:r>
            <a:r>
              <a:rPr lang="en-US" sz="1200" dirty="0"/>
              <a:t> because: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Anyone can </a:t>
            </a:r>
            <a:r>
              <a:rPr lang="en-US" sz="1200" b="1" dirty="0"/>
              <a:t>download</a:t>
            </a:r>
            <a:r>
              <a:rPr lang="en-US" sz="1200" dirty="0"/>
              <a:t> the model.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You can </a:t>
            </a:r>
            <a:r>
              <a:rPr lang="en-US" sz="1200" b="1" dirty="0"/>
              <a:t>study</a:t>
            </a:r>
            <a:r>
              <a:rPr lang="en-US" sz="1200" dirty="0"/>
              <a:t> how it works.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You can </a:t>
            </a:r>
            <a:r>
              <a:rPr lang="en-US" sz="1200" b="1" dirty="0"/>
              <a:t>modify</a:t>
            </a:r>
            <a:r>
              <a:rPr lang="en-US" sz="1200" dirty="0"/>
              <a:t> or </a:t>
            </a:r>
            <a:r>
              <a:rPr lang="en-US" sz="1200" b="1" dirty="0"/>
              <a:t>fine-tune</a:t>
            </a:r>
            <a:r>
              <a:rPr lang="en-US" sz="1200" dirty="0"/>
              <a:t> it for your needs.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They are like a </a:t>
            </a:r>
            <a:r>
              <a:rPr lang="en-US" sz="1200" b="1" dirty="0"/>
              <a:t>bike you can assemble yourself</a:t>
            </a:r>
            <a:r>
              <a:rPr lang="en-US" sz="1200" dirty="0"/>
              <a:t>: you can add parts, adjust, and even build your own version.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Strengths:</a:t>
            </a:r>
            <a:r>
              <a:rPr lang="en-US" sz="1200" dirty="0"/>
              <a:t> Free/cheaper, customizable, transparent.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Limitations:</a:t>
            </a:r>
            <a:r>
              <a:rPr lang="en-US" sz="1200" dirty="0"/>
              <a:t> May need more setup, sometimes less powerful than closed models.</a:t>
            </a:r>
          </a:p>
          <a:p>
            <a:pPr algn="l"/>
            <a:r>
              <a:rPr lang="en-US" sz="1200" dirty="0"/>
              <a:t>Popular Open-Source Models: (There are 1 Lakh open models available in </a:t>
            </a:r>
            <a:r>
              <a:rPr lang="en-US" sz="1200" dirty="0" err="1"/>
              <a:t>HuggingFace</a:t>
            </a:r>
            <a:r>
              <a:rPr lang="en-US" sz="1200" dirty="0"/>
              <a:t>)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LLaMA 2 / LLaMA 3 → Meta AI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Mistral 7B / </a:t>
            </a:r>
            <a:r>
              <a:rPr lang="en-US" sz="1200" dirty="0" err="1"/>
              <a:t>Mixtral</a:t>
            </a:r>
            <a:r>
              <a:rPr lang="en-US" sz="1200" dirty="0"/>
              <a:t> (</a:t>
            </a:r>
            <a:r>
              <a:rPr lang="en-US" sz="1200" dirty="0" err="1"/>
              <a:t>MoE</a:t>
            </a:r>
            <a:r>
              <a:rPr lang="en-US" sz="1200" dirty="0"/>
              <a:t>) → Mistral AI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Qwen – Ali Baba cloud (Chinese)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Falcon → Technology Innovation Institute (TII, UAE)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Gemma → Google (open-weight models)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Phi-3 → Microsoft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Pythia → </a:t>
            </a:r>
            <a:r>
              <a:rPr lang="en-US" sz="1200" dirty="0" err="1"/>
              <a:t>EleutherAI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Dolly → Databricks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 err="1"/>
              <a:t>RedPajama</a:t>
            </a:r>
            <a:r>
              <a:rPr lang="en-US" sz="1200" dirty="0"/>
              <a:t> → Together.ai + community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2629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0027F-3B77-EC2D-F11D-33A3EAD37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8514-B4FF-6C6F-FFC9-F8783A98F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Gen AI Models – Closed vs Open Source LLM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FC96F-55DC-F14B-1A59-B8897A42A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863600"/>
            <a:ext cx="9753600" cy="5810250"/>
          </a:xfrm>
        </p:spPr>
        <p:txBody>
          <a:bodyPr>
            <a:normAutofit/>
          </a:bodyPr>
          <a:lstStyle/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✅ In short: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Closed → Big tech, very powerful, pay-to-use, not customizable.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Open-Source → Community-driven, free/cheaper, customizable, you can run them locally.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FBC484-8E6E-A8DF-ABE7-9101C5E16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570099"/>
              </p:ext>
            </p:extLst>
          </p:nvPr>
        </p:nvGraphicFramePr>
        <p:xfrm>
          <a:off x="1302527" y="1168628"/>
          <a:ext cx="8874280" cy="2459310"/>
        </p:xfrm>
        <a:graphic>
          <a:graphicData uri="http://schemas.openxmlformats.org/drawingml/2006/table">
            <a:tbl>
              <a:tblPr/>
              <a:tblGrid>
                <a:gridCol w="2953704">
                  <a:extLst>
                    <a:ext uri="{9D8B030D-6E8A-4147-A177-3AD203B41FA5}">
                      <a16:colId xmlns:a16="http://schemas.microsoft.com/office/drawing/2014/main" val="4188470124"/>
                    </a:ext>
                  </a:extLst>
                </a:gridCol>
                <a:gridCol w="2960288">
                  <a:extLst>
                    <a:ext uri="{9D8B030D-6E8A-4147-A177-3AD203B41FA5}">
                      <a16:colId xmlns:a16="http://schemas.microsoft.com/office/drawing/2014/main" val="268588408"/>
                    </a:ext>
                  </a:extLst>
                </a:gridCol>
                <a:gridCol w="2960288">
                  <a:extLst>
                    <a:ext uri="{9D8B030D-6E8A-4147-A177-3AD203B41FA5}">
                      <a16:colId xmlns:a16="http://schemas.microsoft.com/office/drawing/2014/main" val="2235287738"/>
                    </a:ext>
                  </a:extLst>
                </a:gridCol>
              </a:tblGrid>
              <a:tr h="35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Frontier/Closed Models 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Open-Source Models 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455063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Who builds them?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Big tech companies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Community + companies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762231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Access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API only (black box)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Download + run yourself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81989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Transparency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Hidden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Open (you can inspect)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634176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Customization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Limited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Highly customizable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769169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Cost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Usually paid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Often free or cheaper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655919"/>
                  </a:ext>
                </a:extLst>
              </a:tr>
              <a:tr h="35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Example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GPT-4, Claude, Gemini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LLaMA, Mistral, Falcon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6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682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17574-5ABA-109E-B1ED-EE791BF2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1B1DE-3883-F39B-A28F-E69967A36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Gen AI Models –LLM vs SLM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6FAE0-0DB0-E53B-E74C-E63805BC1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863600"/>
            <a:ext cx="9753600" cy="5810250"/>
          </a:xfrm>
        </p:spPr>
        <p:txBody>
          <a:bodyPr>
            <a:normAutofit/>
          </a:bodyPr>
          <a:lstStyle/>
          <a:p>
            <a:pPr algn="l"/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SLMs (Small Language Models) → Best for real-time, cost-sensitive, private, and domain-specific industry applications.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LLMs (Large Language Models) → Best for broad, knowledge-rich, creative, and complex reasoning tasks.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🧩 </a:t>
            </a:r>
            <a:r>
              <a:rPr lang="en-US" sz="1200" b="1" u="sng" dirty="0"/>
              <a:t>SLM vs. LLM in Real-Time Industry Applications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9EE53A-1B8B-8115-BAFE-76B67793B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08666"/>
              </p:ext>
            </p:extLst>
          </p:nvPr>
        </p:nvGraphicFramePr>
        <p:xfrm>
          <a:off x="1054100" y="2419350"/>
          <a:ext cx="9429750" cy="3855318"/>
        </p:xfrm>
        <a:graphic>
          <a:graphicData uri="http://schemas.openxmlformats.org/drawingml/2006/table">
            <a:tbl>
              <a:tblPr/>
              <a:tblGrid>
                <a:gridCol w="1385723">
                  <a:extLst>
                    <a:ext uri="{9D8B030D-6E8A-4147-A177-3AD203B41FA5}">
                      <a16:colId xmlns:a16="http://schemas.microsoft.com/office/drawing/2014/main" val="2790198182"/>
                    </a:ext>
                  </a:extLst>
                </a:gridCol>
                <a:gridCol w="4808775">
                  <a:extLst>
                    <a:ext uri="{9D8B030D-6E8A-4147-A177-3AD203B41FA5}">
                      <a16:colId xmlns:a16="http://schemas.microsoft.com/office/drawing/2014/main" val="519144243"/>
                    </a:ext>
                  </a:extLst>
                </a:gridCol>
                <a:gridCol w="3235252">
                  <a:extLst>
                    <a:ext uri="{9D8B030D-6E8A-4147-A177-3AD203B41FA5}">
                      <a16:colId xmlns:a16="http://schemas.microsoft.com/office/drawing/2014/main" val="4288989470"/>
                    </a:ext>
                  </a:extLst>
                </a:gridCol>
              </a:tblGrid>
              <a:tr h="1946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Aspect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Small Language Models (SLMs)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Large Language Models (LLMs)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42026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Performance / Latency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🚀 Very fast, low latency, suitable for real-time apps (fraud alerts, chatbots, IVR systems).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⏳ Slower response, especially if cloud-hosted; may not meet real-time needs.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408084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Compute &amp; Cost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💰 Runs on edge devices or modest servers; low infra &amp; energy costs.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💸 Requires high-end GPUs/TPUs and large clusters; expensive to scale.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093884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Deployment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🌍 Can run offline on devices, in-prem data centers, or IoT/embedded systems.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☁️ Mostly cloud-based, needs powerful infra; harder to deploy locally.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4679342"/>
                  </a:ext>
                </a:extLst>
              </a:tr>
              <a:tr h="511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Data Privacy &amp; Compliance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🔒 Data stays within enterprise/edge devices → ideal for regulated industries (finance, healthcare, govt).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🌐 Data often goes to external servers; compliance &amp; privacy risks.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301971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Customization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🛠️ Easier &amp; cheaper to fine-tune for domain-specific use (medical, legal, retail, etc.).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🎯 Fine-tuning possible but costly, resource-heavy, and slow.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662468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Knowledge Breadth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📉 Limited world knowledge, may struggle with very broad/general queries.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🌐 Broad knowledge across domains; excels in general-purpose Q&amp;A.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697538"/>
                  </a:ext>
                </a:extLst>
              </a:tr>
              <a:tr h="393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Scalability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✅ Scales easily across thousands of edge devices with low cost.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❌ Scaling requires significant infra; not feasible for massive edge rollouts.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559334"/>
                  </a:ext>
                </a:extLst>
              </a:tr>
              <a:tr h="276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Energy &amp; Sustainability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🌱 Energy-efficient, aligns with green AI initiatives.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🔋 High carbon footprint due to compute-heavy infra.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369269"/>
                  </a:ext>
                </a:extLst>
              </a:tr>
              <a:tr h="5113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Use Cases Fit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✔️ Real-time fraud detection, healthcare assistants, retail kiosks, predictive maintenance, call center support.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✔️ Deep reasoning, creative generation, research, multi-domain assistants, enterprise knowledge management.</a:t>
                      </a:r>
                    </a:p>
                  </a:txBody>
                  <a:tcPr marL="44859" marR="44859" marT="22430" marB="224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10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591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C94D7-08AA-BDC0-0310-C63D436A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6408-8064-2EAA-66AE-51B742BD1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Gen AI Models –LLM vs SLM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2E3A80-D188-86D4-A9F6-E0B6FBE53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863600"/>
            <a:ext cx="9753600" cy="5810250"/>
          </a:xfrm>
        </p:spPr>
        <p:txBody>
          <a:bodyPr>
            <a:normAutofit/>
          </a:bodyPr>
          <a:lstStyle/>
          <a:p>
            <a:pPr algn="l"/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Small Language Models are </a:t>
            </a:r>
            <a:r>
              <a:rPr lang="en-US" sz="1200" b="1" dirty="0"/>
              <a:t>fast, cost-effective, private, and adaptable</a:t>
            </a:r>
            <a:r>
              <a:rPr lang="en-US" sz="1200" dirty="0"/>
              <a:t>, making them a perfect fit for </a:t>
            </a:r>
            <a:r>
              <a:rPr lang="en-US" sz="1200" b="1" dirty="0"/>
              <a:t>real-time, industry-grade applications</a:t>
            </a:r>
            <a:r>
              <a:rPr lang="en-US" sz="1200" dirty="0"/>
              <a:t> where response speed, cost, and data sensitivity are critical.</a:t>
            </a:r>
          </a:p>
          <a:p>
            <a:pPr algn="l"/>
            <a:r>
              <a:rPr lang="en-US" sz="1200" dirty="0"/>
              <a:t>🔗 </a:t>
            </a:r>
            <a:r>
              <a:rPr lang="en-US" sz="1200" b="1" u="sng" dirty="0"/>
              <a:t>Hybrid Strategy: Combining SLMs + LLMs</a:t>
            </a:r>
          </a:p>
          <a:p>
            <a:pPr algn="l"/>
            <a:endParaRPr lang="en-US" sz="1200" b="1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9F32F1-A59C-0D6D-D128-7FC5310FD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56024"/>
              </p:ext>
            </p:extLst>
          </p:nvPr>
        </p:nvGraphicFramePr>
        <p:xfrm>
          <a:off x="1206500" y="1996332"/>
          <a:ext cx="9029700" cy="4304449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807329515"/>
                    </a:ext>
                  </a:extLst>
                </a:gridCol>
                <a:gridCol w="2863850">
                  <a:extLst>
                    <a:ext uri="{9D8B030D-6E8A-4147-A177-3AD203B41FA5}">
                      <a16:colId xmlns:a16="http://schemas.microsoft.com/office/drawing/2014/main" val="930160873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35033879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4019171786"/>
                    </a:ext>
                  </a:extLst>
                </a:gridCol>
              </a:tblGrid>
              <a:tr h="1303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Industry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Hybrid Approach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How It Works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Benefit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715995"/>
                  </a:ext>
                </a:extLst>
              </a:tr>
              <a:tr h="9150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Banking &amp; Finance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SLM for real-time fraud detection + LLM for deeper analytics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SLM runs on the bank’s edge systems to instantly flag suspicious transactions; LLM (cloud) investigates fraud patterns, generates reports, and recommends prevention strategies.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✅ Instant fraud alerts + 📊 Strategic fraud intelligence.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153274"/>
                  </a:ext>
                </a:extLst>
              </a:tr>
              <a:tr h="7188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Healthcare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SLM for on-device triage + LLM for medical knowledge support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Patient mobile app uses an SLM to analyze symptoms offline and suggest urgency level; LLM assists doctors with research-backed treatment options.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✅ Faster triage + 🩺 Informed decision-making.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887334"/>
                  </a:ext>
                </a:extLst>
              </a:tr>
              <a:tr h="6207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Retail &amp; E-commerce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SLM in kiosks/chatbots + LLM for personalization &amp; trend analysis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SLM answers FAQs in-store or on mobile quickly; LLM analyzes buying trends and generates personalized marketing campaigns.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✅ Real-time service + 🎯 Smart recommendations.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887823"/>
                  </a:ext>
                </a:extLst>
              </a:tr>
              <a:tr h="7188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Manufacturing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SLM on factory edge devices + LLM for optimization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SLM monitors IoT sensors in real-time to detect anomalies; LLM uses historical data to optimize production schedules and supply chains.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✅ Immediate issue detection + 📦 Long-term efficiency.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82886"/>
                  </a:ext>
                </a:extLst>
              </a:tr>
              <a:tr h="6207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Telecom &amp; Call Centers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SLM for real-time call assistance + LLM for training &amp; escalation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SLM assists agents by suggesting responses live; LLM helps train new agents, analyze call logs, and draft escalation guidelines.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✅ Quick support + 👩‍💻 Improved workforce training.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681065"/>
                  </a:ext>
                </a:extLst>
              </a:tr>
              <a:tr h="522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Government &amp; Public Sector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SLM for local services (offline apps) + LLM for policy &amp; insights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/>
                        <a:t>SLM embedded in citizen apps for offline query handling; LLM generates policy insights from nationwide data.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✅ Citizen privacy + 🏛️ Policy-level intelligence.</a:t>
                      </a:r>
                    </a:p>
                  </a:txBody>
                  <a:tcPr marL="35091" marR="35091" marT="17546" marB="175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878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83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615FF-267F-FB9C-6E1A-C8828E89D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D82BB-603E-5B24-4227-3B192D2DD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-2349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Small Language Models (SLM)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CF7E1-2E22-D312-F833-A4D71F316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800" y="406400"/>
            <a:ext cx="11226800" cy="6407150"/>
          </a:xfrm>
        </p:spPr>
        <p:txBody>
          <a:bodyPr>
            <a:noAutofit/>
          </a:bodyPr>
          <a:lstStyle/>
          <a:p>
            <a:pPr algn="l"/>
            <a:r>
              <a:rPr lang="en-US" sz="950" b="1" dirty="0"/>
              <a:t>🚀 </a:t>
            </a:r>
            <a:r>
              <a:rPr lang="en-US" sz="950" b="1" dirty="0">
                <a:solidFill>
                  <a:srgbClr val="C00000"/>
                </a:solidFill>
              </a:rPr>
              <a:t>Why Hybrid Works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50" b="1" dirty="0"/>
              <a:t>SLMs</a:t>
            </a:r>
            <a:r>
              <a:rPr lang="en-US" sz="950" dirty="0"/>
              <a:t> → Handle </a:t>
            </a:r>
            <a:r>
              <a:rPr lang="en-US" sz="950" b="1" dirty="0"/>
              <a:t>speed, privacy, and cost-efficiency</a:t>
            </a:r>
            <a:r>
              <a:rPr lang="en-US" sz="950" dirty="0"/>
              <a:t> for front-line, real-time tasks.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950" b="1" dirty="0"/>
              <a:t>LLMs</a:t>
            </a:r>
            <a:r>
              <a:rPr lang="en-US" sz="950" dirty="0"/>
              <a:t> → Provide </a:t>
            </a:r>
            <a:r>
              <a:rPr lang="en-US" sz="950" b="1" dirty="0"/>
              <a:t>deep reasoning, broad knowledge, and long-term analytics</a:t>
            </a:r>
            <a:r>
              <a:rPr lang="en-US" sz="950" dirty="0"/>
              <a:t> for strategic decision-making.</a:t>
            </a:r>
          </a:p>
          <a:p>
            <a:pPr algn="l"/>
            <a:r>
              <a:rPr lang="en-US" sz="950" dirty="0"/>
              <a:t>🔑 </a:t>
            </a:r>
            <a:r>
              <a:rPr lang="en-US" sz="950" b="1" dirty="0"/>
              <a:t>Result:</a:t>
            </a:r>
            <a:r>
              <a:rPr lang="en-US" sz="950" dirty="0"/>
              <a:t> Enterprises get </a:t>
            </a:r>
            <a:r>
              <a:rPr lang="en-US" sz="950" b="1" dirty="0"/>
              <a:t>low-latency operations + high-value intelligence</a:t>
            </a:r>
            <a:r>
              <a:rPr lang="en-US" sz="950" dirty="0"/>
              <a:t>, without overspending or risking compliance.</a:t>
            </a:r>
          </a:p>
          <a:p>
            <a:pPr algn="l"/>
            <a:endParaRPr lang="en-US" sz="950" dirty="0"/>
          </a:p>
          <a:p>
            <a:pPr algn="l"/>
            <a:r>
              <a:rPr lang="en-US" sz="950" b="1" dirty="0"/>
              <a:t>🔹 </a:t>
            </a:r>
            <a:r>
              <a:rPr lang="en-US" sz="950" b="1" dirty="0">
                <a:solidFill>
                  <a:srgbClr val="C00000"/>
                </a:solidFill>
              </a:rPr>
              <a:t>Are all SLMs fine-tuned models?</a:t>
            </a:r>
          </a:p>
          <a:p>
            <a:pPr algn="l"/>
            <a:r>
              <a:rPr lang="en-US" sz="950" b="1" dirty="0"/>
              <a:t>Not necessarily.</a:t>
            </a:r>
            <a:endParaRPr lang="en-US" sz="95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950" dirty="0"/>
              <a:t>Some </a:t>
            </a:r>
            <a:r>
              <a:rPr lang="en-US" sz="950" b="1" dirty="0"/>
              <a:t>SLMs are trained from scratch</a:t>
            </a:r>
            <a:r>
              <a:rPr lang="en-US" sz="950" dirty="0"/>
              <a:t> (e.g., </a:t>
            </a:r>
            <a:r>
              <a:rPr lang="en-US" sz="950" dirty="0" err="1"/>
              <a:t>TinyLlama</a:t>
            </a:r>
            <a:r>
              <a:rPr lang="en-US" sz="950" dirty="0"/>
              <a:t>, Phi-3-mini, Gemma-2B). These are purposefully designed to be small.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950" dirty="0"/>
              <a:t>Many others are </a:t>
            </a:r>
            <a:r>
              <a:rPr lang="en-US" sz="950" b="1" dirty="0"/>
              <a:t>base SLMs + fine-tuned variants</a:t>
            </a:r>
            <a:r>
              <a:rPr lang="en-US" sz="950" dirty="0"/>
              <a:t> (e.g., instruction-tuned, domain-tuned, safety-aligned versions).</a:t>
            </a:r>
          </a:p>
          <a:p>
            <a:pPr algn="l"/>
            <a:r>
              <a:rPr lang="en-US" sz="950" dirty="0"/>
              <a:t>In industry use, </a:t>
            </a:r>
            <a:r>
              <a:rPr lang="en-US" sz="950" b="1" dirty="0"/>
              <a:t>fine-tuned SLMs dominate</a:t>
            </a:r>
            <a:r>
              <a:rPr lang="en-US" sz="950" dirty="0"/>
              <a:t> because: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950" dirty="0"/>
              <a:t>Base small models often lack robustness.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950" dirty="0"/>
              <a:t>Instruction-tuning / domain-adapting makes them much more useful for customer support, coding help, or medical triage.</a:t>
            </a:r>
          </a:p>
          <a:p>
            <a:pPr algn="l"/>
            <a:r>
              <a:rPr lang="en-US" sz="950" dirty="0"/>
              <a:t>👉 So: </a:t>
            </a:r>
            <a:r>
              <a:rPr lang="en-US" sz="950" b="1" dirty="0"/>
              <a:t>SLMs can be base OR fine-tuned</a:t>
            </a:r>
            <a:r>
              <a:rPr lang="en-US" sz="950" dirty="0"/>
              <a:t>, but in practice most deployed ones are fine-tuned versions.</a:t>
            </a:r>
          </a:p>
          <a:p>
            <a:pPr algn="l"/>
            <a:endParaRPr lang="en-US" sz="950" dirty="0"/>
          </a:p>
          <a:p>
            <a:pPr algn="l"/>
            <a:r>
              <a:rPr lang="en-US" sz="950" b="1" dirty="0"/>
              <a:t>🔹 </a:t>
            </a:r>
            <a:r>
              <a:rPr lang="en-US" sz="950" b="1" dirty="0">
                <a:solidFill>
                  <a:srgbClr val="C00000"/>
                </a:solidFill>
              </a:rPr>
              <a:t>Who publishes SLMs?</a:t>
            </a:r>
          </a:p>
          <a:p>
            <a:pPr algn="l"/>
            <a:r>
              <a:rPr lang="en-US" sz="950" dirty="0"/>
              <a:t>Frontier providers (OpenAI, Anthropic, Google, etc.) mostly focus on </a:t>
            </a:r>
            <a:r>
              <a:rPr lang="en-US" sz="950" b="1" dirty="0"/>
              <a:t>large frontier models</a:t>
            </a:r>
            <a:r>
              <a:rPr lang="en-US" sz="950" dirty="0"/>
              <a:t>, but the ecosystem looks like this:</a:t>
            </a:r>
          </a:p>
          <a:p>
            <a:pPr algn="l"/>
            <a:r>
              <a:rPr lang="en-US" sz="950" b="1" dirty="0"/>
              <a:t>✅ Published by Frontier Providers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b="1" dirty="0"/>
              <a:t>OpenAI:    </a:t>
            </a:r>
            <a:r>
              <a:rPr lang="en-US" sz="950" i="1" dirty="0"/>
              <a:t>GPT-4o mini</a:t>
            </a:r>
            <a:r>
              <a:rPr lang="en-US" sz="950" dirty="0"/>
              <a:t> (cost-optimized small variant, very fast). Earlier → </a:t>
            </a:r>
            <a:r>
              <a:rPr lang="en-US" sz="950" i="1" dirty="0"/>
              <a:t>GPT-3.5 turbo</a:t>
            </a:r>
            <a:r>
              <a:rPr lang="en-US" sz="950" dirty="0"/>
              <a:t> was also tuned for efficiency, often considered "small" relative to GPT-4.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b="1" dirty="0"/>
              <a:t>Anthropic:  </a:t>
            </a:r>
            <a:r>
              <a:rPr lang="en-US" sz="950" i="1" dirty="0"/>
              <a:t>Claude Haiku</a:t>
            </a:r>
            <a:r>
              <a:rPr lang="en-US" sz="950" dirty="0"/>
              <a:t> (positioned as their fast, small model).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b="1" dirty="0"/>
              <a:t>Google:  </a:t>
            </a:r>
            <a:r>
              <a:rPr lang="en-US" sz="950" i="1" dirty="0"/>
              <a:t>Gemma-2B / 7B</a:t>
            </a:r>
            <a:r>
              <a:rPr lang="en-US" sz="950" dirty="0"/>
              <a:t> (open-weight small models). </a:t>
            </a:r>
            <a:r>
              <a:rPr lang="en-US" sz="950" i="1" dirty="0"/>
              <a:t>Gemini Nano</a:t>
            </a:r>
            <a:r>
              <a:rPr lang="en-US" sz="950" dirty="0"/>
              <a:t> (on-device model for Android).</a:t>
            </a:r>
          </a:p>
          <a:p>
            <a:pPr marL="171450" indent="-171450" algn="l">
              <a:buFont typeface="Wingdings" panose="05000000000000000000" pitchFamily="2" charset="2"/>
              <a:buChar char="Ø"/>
            </a:pPr>
            <a:r>
              <a:rPr lang="en-US" sz="950" b="1" dirty="0"/>
              <a:t>Meta:  </a:t>
            </a:r>
            <a:r>
              <a:rPr lang="en-US" sz="950" i="1" dirty="0"/>
              <a:t>LLaMA-3.1 8B</a:t>
            </a:r>
            <a:r>
              <a:rPr lang="en-US" sz="950" dirty="0"/>
              <a:t> (smallest in their latest lineup, open-weights).</a:t>
            </a:r>
          </a:p>
          <a:p>
            <a:pPr algn="l"/>
            <a:r>
              <a:rPr lang="en-US" sz="950" b="1" dirty="0"/>
              <a:t>✅ Published by Open-Source / Research Labs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950" b="1" dirty="0"/>
              <a:t>Microsoft:</a:t>
            </a:r>
            <a:r>
              <a:rPr lang="en-US" sz="950" dirty="0"/>
              <a:t> Phi-3 family (Phi-3-mini, Phi-3-small, Phi-3-medium).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950" b="1" dirty="0"/>
              <a:t>Mistral AI:</a:t>
            </a:r>
            <a:r>
              <a:rPr lang="en-US" sz="950" dirty="0"/>
              <a:t> </a:t>
            </a:r>
            <a:r>
              <a:rPr lang="en-US" sz="950" i="1" dirty="0"/>
              <a:t>Mistral-7B</a:t>
            </a:r>
            <a:r>
              <a:rPr lang="en-US" sz="950" dirty="0"/>
              <a:t> (efficient dense model), </a:t>
            </a:r>
            <a:r>
              <a:rPr lang="en-US" sz="950" i="1" dirty="0"/>
              <a:t>Mixtral-8x7B</a:t>
            </a:r>
            <a:r>
              <a:rPr lang="en-US" sz="950" dirty="0"/>
              <a:t> (mixture of experts).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950" b="1" dirty="0"/>
              <a:t>Others:</a:t>
            </a:r>
            <a:r>
              <a:rPr lang="en-US" sz="950" dirty="0"/>
              <a:t> </a:t>
            </a:r>
            <a:r>
              <a:rPr lang="en-US" sz="950" dirty="0" err="1"/>
              <a:t>TinyLlama</a:t>
            </a:r>
            <a:r>
              <a:rPr lang="en-US" sz="950" dirty="0"/>
              <a:t>, Alpaca, </a:t>
            </a:r>
            <a:r>
              <a:rPr lang="en-US" sz="950" dirty="0" err="1"/>
              <a:t>StableLM</a:t>
            </a:r>
            <a:r>
              <a:rPr lang="en-US" sz="950" dirty="0"/>
              <a:t>, etc.</a:t>
            </a:r>
          </a:p>
          <a:p>
            <a:pPr algn="l"/>
            <a:endParaRPr lang="en-US" sz="950" dirty="0"/>
          </a:p>
          <a:p>
            <a:pPr algn="l"/>
            <a:endParaRPr lang="en-US" sz="950" b="1" u="sng" dirty="0"/>
          </a:p>
        </p:txBody>
      </p:sp>
    </p:spTree>
    <p:extLst>
      <p:ext uri="{BB962C8B-B14F-4D97-AF65-F5344CB8AC3E}">
        <p14:creationId xmlns:p14="http://schemas.microsoft.com/office/powerpoint/2010/main" val="278091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A9AD3-C51D-1536-522B-33F5D1CA9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CE85-157B-DD8E-B65A-96C8556F7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3 ways to use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631A6-3335-2B43-B5AA-0D57C17D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863600"/>
            <a:ext cx="9753600" cy="5810250"/>
          </a:xfrm>
        </p:spPr>
        <p:txBody>
          <a:bodyPr>
            <a:normAutofit/>
          </a:bodyPr>
          <a:lstStyle/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63439-2E76-90B4-4ACD-0BE32BDEC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21" y="1141827"/>
            <a:ext cx="9893939" cy="458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3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C91EA-2623-05C1-2E5E-8C430C931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C7AC-D068-5D05-167B-EF34F0B72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Prompt Engineering – Prompt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6919C-46B2-F6F2-3AB9-A8F83123F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863600"/>
            <a:ext cx="9753600" cy="5810250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🎯 What is Prompting?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Prompting = </a:t>
            </a:r>
            <a:r>
              <a:rPr lang="en-US" sz="1200" b="1" dirty="0"/>
              <a:t>the way we ask questions</a:t>
            </a:r>
            <a:r>
              <a:rPr lang="en-US" sz="1200" dirty="0"/>
              <a:t> to an AI model.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style of prompt changes the </a:t>
            </a:r>
            <a:r>
              <a:rPr lang="en-US" sz="1200" b="1" dirty="0"/>
              <a:t>quality of answers</a:t>
            </a:r>
            <a:r>
              <a:rPr lang="en-US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Different techniques help us get </a:t>
            </a:r>
            <a:r>
              <a:rPr lang="en-US" sz="1200" b="1" dirty="0"/>
              <a:t>better, clearer, or more logical responses</a:t>
            </a:r>
            <a:r>
              <a:rPr lang="en-US" sz="1200" dirty="0"/>
              <a:t>.</a:t>
            </a:r>
          </a:p>
          <a:p>
            <a:pPr algn="l"/>
            <a:endParaRPr lang="en-US" sz="1200" b="1" dirty="0"/>
          </a:p>
          <a:p>
            <a:pPr algn="l"/>
            <a:r>
              <a:rPr lang="en-US" sz="1200" b="1" dirty="0"/>
              <a:t>🔹 1. Shot Prompting (Zero, One, Few-Shot)</a:t>
            </a:r>
          </a:p>
          <a:p>
            <a:pPr algn="l"/>
            <a:r>
              <a:rPr lang="en-US" sz="1200" dirty="0"/>
              <a:t>👉 Think of “shots” as </a:t>
            </a:r>
            <a:r>
              <a:rPr lang="en-US" sz="1200" b="1" dirty="0"/>
              <a:t>examples</a:t>
            </a:r>
            <a:r>
              <a:rPr lang="en-US" sz="1200" dirty="0"/>
              <a:t> you give the model before asking your real question.</a:t>
            </a:r>
          </a:p>
          <a:p>
            <a:pPr algn="l"/>
            <a:r>
              <a:rPr lang="en-US" sz="1200" b="1" dirty="0"/>
              <a:t>🟢 Zero-Shot</a:t>
            </a:r>
          </a:p>
          <a:p>
            <a:pPr algn="l"/>
            <a:r>
              <a:rPr lang="en-US" sz="1200" b="1" dirty="0"/>
              <a:t>No example given</a:t>
            </a:r>
            <a:r>
              <a:rPr lang="en-US" sz="1200" dirty="0"/>
              <a:t>. Just ask directly.</a:t>
            </a:r>
          </a:p>
          <a:p>
            <a:pPr algn="l"/>
            <a:r>
              <a:rPr lang="en-US" sz="1200" dirty="0"/>
              <a:t>Examples:</a:t>
            </a:r>
          </a:p>
          <a:p>
            <a:pPr marL="228600" indent="-228600" algn="l">
              <a:spcBef>
                <a:spcPts val="0"/>
              </a:spcBef>
              <a:buAutoNum type="arabicPeriod"/>
            </a:pPr>
            <a:r>
              <a:rPr lang="en-US" sz="1200" dirty="0"/>
              <a:t>Translate "Hello" to French.</a:t>
            </a:r>
          </a:p>
          <a:p>
            <a:pPr marL="228600" indent="-228600" algn="l">
              <a:spcBef>
                <a:spcPts val="0"/>
              </a:spcBef>
              <a:buAutoNum type="arabicPeriod"/>
            </a:pPr>
            <a:r>
              <a:rPr lang="en-US" sz="1200" dirty="0"/>
              <a:t>User: Write a polite email apologizing for a delivery delay.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/>
              <a:t>🟡 One-Shot</a:t>
            </a:r>
          </a:p>
          <a:p>
            <a:pPr algn="l"/>
            <a:r>
              <a:rPr lang="en-US" sz="1200" b="1" dirty="0"/>
              <a:t>Give one example</a:t>
            </a:r>
            <a:r>
              <a:rPr lang="en-US" sz="1200" dirty="0"/>
              <a:t>.</a:t>
            </a:r>
          </a:p>
          <a:p>
            <a:pPr algn="l"/>
            <a:r>
              <a:rPr lang="en-US" sz="1200" dirty="0"/>
              <a:t>Examples:</a:t>
            </a:r>
          </a:p>
          <a:p>
            <a:pPr marL="228600" indent="-228600" algn="l">
              <a:spcBef>
                <a:spcPts val="0"/>
              </a:spcBef>
              <a:buAutoNum type="arabicPeriod"/>
            </a:pPr>
            <a:r>
              <a:rPr lang="en-US" sz="1200" dirty="0"/>
              <a:t>Example: Translate "Hello" → "Bonjour“.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      Now translate "Good morning".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2. Example: "Dear Customer, Sorry your order was delayed. We value your patience."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Now: Write an email for a product damaged in delivery.</a:t>
            </a:r>
          </a:p>
          <a:p>
            <a:pPr marL="228600" indent="-228600" algn="l">
              <a:buAutoNum type="arabicPeriod"/>
            </a:pPr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7257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A9D4F-CB87-D095-D10C-F3E853182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BDC0-9BFF-8753-4216-791604C8C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Prompt Engineering – Prompt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5AEC7-9135-3B50-BF03-F02390E13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711200"/>
            <a:ext cx="9753600" cy="60769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b="1" dirty="0"/>
              <a:t>🔵 Few-Shot</a:t>
            </a:r>
          </a:p>
          <a:p>
            <a:pPr algn="l"/>
            <a:r>
              <a:rPr lang="en-US" sz="1200" b="1" dirty="0"/>
              <a:t>Give a few examples</a:t>
            </a:r>
            <a:r>
              <a:rPr lang="en-US" sz="1200" dirty="0"/>
              <a:t> before asking.</a:t>
            </a:r>
          </a:p>
          <a:p>
            <a:pPr algn="l"/>
            <a:r>
              <a:rPr lang="en-US" sz="1200" dirty="0"/>
              <a:t>Examples: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1. Example: Translate "Hello" → "Bonjour"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Example: Translate "Good night" → "Bonne nuit"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Now translate "Good morning".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2. Example 1: Complaint → Late delivery → Response → Apology for delay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Example 2: Complaint → Wrong item → Response → Apology + replacement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Now: Complaint → Damaged product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🖼️ Real-Time Fit: Training a chatbot to </a:t>
            </a:r>
            <a:r>
              <a:rPr lang="en-US" sz="1200" b="1" dirty="0"/>
              <a:t>learn tone &amp; style</a:t>
            </a:r>
            <a:r>
              <a:rPr lang="en-US" sz="1200" dirty="0"/>
              <a:t> by showing examples.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Zero-shot:  [Task] → Answer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One-shot:   [Example + Task] → Answer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Few-shot:   [Examples + Task] → Answer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/>
            <a:r>
              <a:rPr lang="en-US" sz="1200" b="1" dirty="0"/>
              <a:t>2. Multi-Step Prompting</a:t>
            </a:r>
          </a:p>
          <a:p>
            <a:pPr algn="l"/>
            <a:r>
              <a:rPr lang="en-US" sz="1200" dirty="0"/>
              <a:t>Break a </a:t>
            </a:r>
            <a:r>
              <a:rPr lang="en-US" sz="1200" b="1" dirty="0"/>
              <a:t>big problem</a:t>
            </a:r>
            <a:r>
              <a:rPr lang="en-US" sz="1200" dirty="0"/>
              <a:t> into </a:t>
            </a:r>
            <a:r>
              <a:rPr lang="en-US" sz="1200" b="1" dirty="0"/>
              <a:t>smaller steps</a:t>
            </a:r>
            <a:r>
              <a:rPr lang="en-US" sz="1200" dirty="0"/>
              <a:t>.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Examples: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1. Step 1: List 3 fruits.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Step 2: Translate them into French.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2. Step 1: List the top 3 tourist attractions in Paris.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Step 2: Suggest nearby restaurants for each attraction.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Step 3: Create a 1-day itinerary using them.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🖼️ Real-Time Fit: Breaking complex planning (trip, project) into </a:t>
            </a:r>
            <a:r>
              <a:rPr lang="en-US" sz="1200" b="1" dirty="0"/>
              <a:t>small manageable steps</a:t>
            </a:r>
            <a:r>
              <a:rPr lang="en-US" sz="1200" dirty="0"/>
              <a:t>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/>
            <a:r>
              <a:rPr lang="en-US" sz="1200" b="1" dirty="0"/>
              <a:t>🔹 3. Chain of Thought (</a:t>
            </a:r>
            <a:r>
              <a:rPr lang="en-US" sz="1200" b="1" dirty="0" err="1"/>
              <a:t>CoT</a:t>
            </a:r>
            <a:r>
              <a:rPr lang="en-US" sz="1200" b="1" dirty="0"/>
              <a:t>)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Ask the model to </a:t>
            </a:r>
            <a:r>
              <a:rPr lang="en-US" sz="1200" b="1" dirty="0"/>
              <a:t>show its reasoning step by step</a:t>
            </a:r>
            <a:r>
              <a:rPr lang="en-US" sz="1200" dirty="0"/>
              <a:t>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Like asking a student: </a:t>
            </a:r>
            <a:r>
              <a:rPr lang="en-US" sz="1200" i="1" dirty="0"/>
              <a:t>“Don’t just give me the answer, show me how you solved it.”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Examples:</a:t>
            </a:r>
          </a:p>
          <a:p>
            <a:pPr marL="228600" indent="-228600" algn="l">
              <a:spcBef>
                <a:spcPts val="0"/>
              </a:spcBef>
              <a:buAutoNum type="arabicPeriod"/>
            </a:pPr>
            <a:r>
              <a:rPr lang="en-US" sz="1200" dirty="0"/>
              <a:t>Q: If you have 2 apples and buy 3 more, how many in total?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A: Step 1: Start with 2 apples.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Step 2: Add 3 more.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Step 3: Total = 5 apples. 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04631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504A8-BB64-2D4D-D3E3-91891D478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88CF2-7420-A059-9EE2-8B60F30EF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Gen AI – LLM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732EF-C634-C4EC-8BA8-303C7CC12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11200"/>
            <a:ext cx="9144000" cy="6026150"/>
          </a:xfrm>
        </p:spPr>
        <p:txBody>
          <a:bodyPr>
            <a:normAutofit/>
          </a:bodyPr>
          <a:lstStyle/>
          <a:p>
            <a:pPr algn="l"/>
            <a:r>
              <a:rPr lang="en-US" sz="1200" b="1" u="sng" dirty="0"/>
              <a:t>Topics Learned So Far</a:t>
            </a:r>
          </a:p>
          <a:p>
            <a:pPr algn="l"/>
            <a:r>
              <a:rPr lang="en-US" sz="1200" dirty="0"/>
              <a:t>18. Multi Modality – Generate an image from text, Image to text reasoning, Text to Speech</a:t>
            </a:r>
          </a:p>
          <a:p>
            <a:pPr algn="l"/>
            <a:r>
              <a:rPr lang="en-US" sz="1200" dirty="0"/>
              <a:t>19. Build your second Conversational AI Chatbot – Airlines Assistant System using Multi Modality</a:t>
            </a:r>
          </a:p>
          <a:p>
            <a:pPr algn="l"/>
            <a:r>
              <a:rPr lang="en-US" sz="1200" dirty="0"/>
              <a:t>20. Tools Usage – Basic Function call, API Calls, Database Retrievals</a:t>
            </a:r>
          </a:p>
          <a:p>
            <a:pPr algn="l"/>
            <a:r>
              <a:rPr lang="en-US" sz="1200" b="1" u="sng" dirty="0"/>
              <a:t>Upcoming Topics</a:t>
            </a:r>
          </a:p>
          <a:p>
            <a:pPr algn="l"/>
            <a:r>
              <a:rPr lang="en-US" sz="1200" dirty="0"/>
              <a:t>21. RAG (Retrieval-Augmented Generation) Retrievals</a:t>
            </a:r>
          </a:p>
          <a:p>
            <a:pPr algn="l"/>
            <a:r>
              <a:rPr lang="en-US" sz="1200" dirty="0"/>
              <a:t>22. Inference tasks using Open-Source Models such as Text Summarization, Text Classifications, Sentiment Analysis, Image Generation, Text to Audio conversion </a:t>
            </a:r>
            <a:r>
              <a:rPr lang="en-US" sz="1200" dirty="0" err="1"/>
              <a:t>etc</a:t>
            </a:r>
            <a:endParaRPr lang="en-US" sz="1200" dirty="0"/>
          </a:p>
          <a:p>
            <a:pPr algn="l"/>
            <a:r>
              <a:rPr lang="en-US" sz="1200" dirty="0"/>
              <a:t>23. Implementing your AI Agents or Projects into </a:t>
            </a:r>
            <a:r>
              <a:rPr lang="en-US" sz="1200" dirty="0" err="1"/>
              <a:t>HuggingFace</a:t>
            </a:r>
            <a:r>
              <a:rPr lang="en-US" sz="1200" dirty="0"/>
              <a:t> Open-source platform </a:t>
            </a:r>
          </a:p>
          <a:p>
            <a:pPr algn="l"/>
            <a:r>
              <a:rPr lang="en-US" sz="1200" dirty="0"/>
              <a:t>22. Fine Tunning LLM Models using Frontier or Closed Source Models</a:t>
            </a:r>
          </a:p>
          <a:p>
            <a:pPr algn="l"/>
            <a:r>
              <a:rPr lang="en-US" sz="1200" dirty="0"/>
              <a:t>23. Fine Tunning LLM Models using Open-Source Models</a:t>
            </a:r>
          </a:p>
          <a:p>
            <a:pPr algn="l"/>
            <a:r>
              <a:rPr lang="en-US" sz="1200" dirty="0"/>
              <a:t>24. AI Agents vs Agentic AI Frameworks</a:t>
            </a:r>
          </a:p>
          <a:p>
            <a:pPr algn="l"/>
            <a:r>
              <a:rPr lang="en-US" sz="1200" dirty="0"/>
              <a:t>25. Agentic AI – No Framework. Only Pythonic Way!!</a:t>
            </a:r>
          </a:p>
          <a:p>
            <a:pPr algn="l"/>
            <a:r>
              <a:rPr lang="en-US" sz="1200" dirty="0"/>
              <a:t>26. Agentic AI – Using OpenAI Agents SDK</a:t>
            </a:r>
          </a:p>
          <a:p>
            <a:pPr algn="l"/>
            <a:r>
              <a:rPr lang="en-US" sz="1200" dirty="0"/>
              <a:t>27. Agentic AI – Using Crew AI</a:t>
            </a:r>
          </a:p>
          <a:p>
            <a:pPr algn="l"/>
            <a:r>
              <a:rPr lang="en-US" sz="1200" dirty="0"/>
              <a:t>28. Agentic AI – Using </a:t>
            </a:r>
            <a:r>
              <a:rPr lang="en-US" sz="1200" dirty="0" err="1"/>
              <a:t>LangChain</a:t>
            </a:r>
            <a:r>
              <a:rPr lang="en-US" sz="1200" dirty="0"/>
              <a:t>, LangGraph, </a:t>
            </a:r>
            <a:r>
              <a:rPr lang="en-US" sz="1200" dirty="0" err="1"/>
              <a:t>LangSmith</a:t>
            </a:r>
            <a:endParaRPr lang="en-US" sz="1200" dirty="0"/>
          </a:p>
          <a:p>
            <a:pPr algn="l"/>
            <a:r>
              <a:rPr lang="en-US" sz="1200" dirty="0"/>
              <a:t>29. Agentic AI – Using Microsoft </a:t>
            </a:r>
            <a:r>
              <a:rPr lang="en-US" sz="1200" dirty="0" err="1"/>
              <a:t>Autogen</a:t>
            </a:r>
            <a:endParaRPr lang="en-US" sz="1200" dirty="0"/>
          </a:p>
          <a:p>
            <a:pPr algn="l"/>
            <a:r>
              <a:rPr lang="en-US" sz="1200" dirty="0"/>
              <a:t>30. Agentic AI – MCP (Multi Context Protocol) Servers</a:t>
            </a:r>
          </a:p>
          <a:p>
            <a:pPr algn="l"/>
            <a:r>
              <a:rPr lang="en-US" sz="1200" dirty="0"/>
              <a:t>31. Agentic AI – A2A (Agent to Agent)</a:t>
            </a:r>
          </a:p>
          <a:p>
            <a:pPr algn="l"/>
            <a:r>
              <a:rPr lang="en-US" sz="1200" dirty="0"/>
              <a:t>32. More real-time use cases – More Coding for domain specific AI Use cases</a:t>
            </a:r>
          </a:p>
          <a:p>
            <a:pPr algn="l"/>
            <a:r>
              <a:rPr lang="en-US" sz="1200" dirty="0"/>
              <a:t>33. Transformer Architecture – Deep Dive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marL="228600" indent="-228600" algn="l">
              <a:buAutoNum type="arabicPeriod"/>
            </a:pPr>
            <a:endParaRPr lang="en-US" sz="1200" dirty="0"/>
          </a:p>
          <a:p>
            <a:pPr marL="228600" indent="-228600" algn="l"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66206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FF6E3-510F-FC92-02A1-51A87834C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BE6F-4F2B-2673-1BC3-435A0DE68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Prompt Engineering – Prompt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2069B-5BF2-E0B6-EB56-82D4BBA6D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711200"/>
            <a:ext cx="9753600" cy="6076950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1200" b="1" dirty="0"/>
              <a:t>🔹 3. Chain of Thought (</a:t>
            </a:r>
            <a:r>
              <a:rPr lang="en-US" sz="1200" b="1" dirty="0" err="1"/>
              <a:t>CoT</a:t>
            </a:r>
            <a:r>
              <a:rPr lang="en-US" sz="1200" b="1" dirty="0"/>
              <a:t>)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Example: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2. A customer spends $120 monthly on subscriptions.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They cancel 2 subscriptions worth $15 each.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How much do they spend now?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Show your steps.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Answer: Step 1: 2 subscriptions × $15 = $30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Step 2: 120 – 30 = 90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Answer: $90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🖼️ Real-Time Fit: AI explaining </a:t>
            </a:r>
            <a:r>
              <a:rPr lang="en-US" sz="1200" b="1" dirty="0"/>
              <a:t>loan calculation, billing breakdown, or math in reports</a:t>
            </a:r>
            <a:r>
              <a:rPr lang="en-US" sz="1200" dirty="0"/>
              <a:t>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/>
            <a:r>
              <a:rPr lang="en-US" sz="1200" b="1" dirty="0"/>
              <a:t>🔹 4. Tree of Thought (</a:t>
            </a:r>
            <a:r>
              <a:rPr lang="en-US" sz="1200" b="1" dirty="0" err="1"/>
              <a:t>ToT</a:t>
            </a:r>
            <a:r>
              <a:rPr lang="en-US" sz="1200" b="1" dirty="0"/>
              <a:t>)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Instead of </a:t>
            </a:r>
            <a:r>
              <a:rPr lang="en-US" sz="1200" b="1" dirty="0"/>
              <a:t>one straight path</a:t>
            </a:r>
            <a:r>
              <a:rPr lang="en-US" sz="1200" dirty="0"/>
              <a:t> (like </a:t>
            </a:r>
            <a:r>
              <a:rPr lang="en-US" sz="1200" dirty="0" err="1"/>
              <a:t>CoT</a:t>
            </a:r>
            <a:r>
              <a:rPr lang="en-US" sz="1200" dirty="0"/>
              <a:t>), AI explores </a:t>
            </a:r>
            <a:r>
              <a:rPr lang="en-US" sz="1200" b="1" dirty="0"/>
              <a:t>different possible paths</a:t>
            </a:r>
            <a:r>
              <a:rPr lang="en-US" sz="1200" dirty="0"/>
              <a:t> (like a tree).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Then it picks the </a:t>
            </a:r>
            <a:r>
              <a:rPr lang="en-US" sz="1200" b="1" dirty="0"/>
              <a:t>best branch</a:t>
            </a:r>
            <a:r>
              <a:rPr lang="en-US" sz="1200" dirty="0"/>
              <a:t>.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Examples:</a:t>
            </a:r>
          </a:p>
          <a:p>
            <a:pPr marL="228600" indent="-228600" algn="l">
              <a:spcBef>
                <a:spcPts val="0"/>
              </a:spcBef>
              <a:buAutoNum type="arabicPeriod"/>
            </a:pPr>
            <a:r>
              <a:rPr lang="en-US" sz="1200" dirty="0"/>
              <a:t>Q: Suggest activities for a rainy day.</a:t>
            </a:r>
          </a:p>
          <a:p>
            <a:pPr algn="l"/>
            <a:r>
              <a:rPr lang="en-US" sz="1200" dirty="0"/>
              <a:t>AI branches: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Path A: Indoor games → Board games, Puzzles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Path B: Creative → Painting, Writing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Path C: Relax → Reading, Meditation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Final Answer: Combine best options.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2. I want to switch careers. Suggest paths based on my background in software engineering.</a:t>
            </a:r>
          </a:p>
          <a:p>
            <a:pPr algn="l"/>
            <a:r>
              <a:rPr lang="en-US" sz="1200" dirty="0"/>
              <a:t>AI explores branches: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Path A → Data Science (skills: Python, ML)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Path B → Cloud Architect (skills: AWS, Azure)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Path C → AI Engineer (skills: LLMs, NLP)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Final Answer: “You can choose between Data Science, Cloud, or AI roles. Based on your interest in AI, I recommend AI Engineer.”</a:t>
            </a:r>
          </a:p>
          <a:p>
            <a:pPr algn="l"/>
            <a:r>
              <a:rPr lang="en-US" sz="1200" dirty="0"/>
              <a:t>🖼️ Real-Time Fit: AI evaluating </a:t>
            </a:r>
            <a:r>
              <a:rPr lang="en-US" sz="1200" b="1" dirty="0"/>
              <a:t>different career or business strategies</a:t>
            </a:r>
            <a:r>
              <a:rPr lang="en-US" sz="1200" dirty="0"/>
              <a:t>, then choosing best.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5020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CF0BB-56F9-F598-A661-913CE80C5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A64B-D4F0-4E80-866E-9F200577C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226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Prompt Engineering – Prompt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E42DF-1030-50B4-934F-8407D0CC2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711200"/>
            <a:ext cx="9753600" cy="60769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b="1" dirty="0"/>
              <a:t>🔹 5. Self-Consistency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Instead of giving </a:t>
            </a:r>
            <a:r>
              <a:rPr lang="en-US" sz="1200" b="1" dirty="0"/>
              <a:t>just one answer</a:t>
            </a:r>
            <a:r>
              <a:rPr lang="en-US" sz="1200" dirty="0"/>
              <a:t>, the model tries </a:t>
            </a:r>
            <a:r>
              <a:rPr lang="en-US" sz="1200" b="1" dirty="0"/>
              <a:t>multiple times</a:t>
            </a:r>
            <a:r>
              <a:rPr lang="en-US" sz="1200" dirty="0"/>
              <a:t> → then chooses the most consistent/common one.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Question → Multiple Reasonings → Compare → Final Answer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Examples:</a:t>
            </a:r>
          </a:p>
          <a:p>
            <a:pPr marL="228600" indent="-228600" algn="l">
              <a:spcBef>
                <a:spcPts val="0"/>
              </a:spcBef>
              <a:buAutoNum type="arabicPeriod"/>
            </a:pPr>
            <a:r>
              <a:rPr lang="en-US" sz="1200" dirty="0"/>
              <a:t>Q: What is 25 × 4?</a:t>
            </a:r>
          </a:p>
          <a:p>
            <a:pPr algn="l"/>
            <a:r>
              <a:rPr lang="en-US" sz="1200" dirty="0"/>
              <a:t>AI may try reasoning 3 times: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Run 1: 100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Run 2: 100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Run 3: 120 (mistake)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Most consistent = </a:t>
            </a:r>
            <a:r>
              <a:rPr lang="en-US" sz="1200" b="1" dirty="0"/>
              <a:t>100</a:t>
            </a:r>
            <a:r>
              <a:rPr lang="en-US" sz="1200" dirty="0"/>
              <a:t> ✅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2. A patient has fever, cough, and sore throat.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What are possible causes?</a:t>
            </a:r>
          </a:p>
          <a:p>
            <a:pPr algn="l"/>
            <a:r>
              <a:rPr lang="en-US" sz="1200" dirty="0"/>
              <a:t>AI generates multiple times: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Run 1 → Flu, Common Cold, COVID-19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Run 2 → Cold, Flu, Allergies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Run 3 → Flu, Cold, COVID-19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Final (most consistent): Flu, Cold, COVID-19.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🖼️ Real-Time Fit: Improves reliability in </a:t>
            </a:r>
            <a:r>
              <a:rPr lang="en-US" sz="1200" b="1" dirty="0"/>
              <a:t>critical domains</a:t>
            </a:r>
            <a:r>
              <a:rPr lang="en-US" sz="1200" dirty="0"/>
              <a:t> (health, finance, law).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/>
            <a:r>
              <a:rPr lang="en-US" sz="1200" b="1" dirty="0"/>
              <a:t>🔹 6. Meta-Prompting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Here, the AI is told </a:t>
            </a:r>
            <a:r>
              <a:rPr lang="en-US" sz="1200" b="1" dirty="0"/>
              <a:t>how to behave while answering</a:t>
            </a:r>
            <a:r>
              <a:rPr lang="en-US" sz="1200" dirty="0"/>
              <a:t> (guidelines for thinking).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It’s like giving the AI a “role” or “strategy.”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Meta Instructions → Question → Styled Answer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Examples: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1. You are a teacher.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Always explain answers in simple language.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Now: What is photosynthesis?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2. You are a primary school teacher.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Explain photosynthesis in simple words with a fun example. 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🖼️ Real-Time Fit: </a:t>
            </a:r>
            <a:r>
              <a:rPr lang="en-US" sz="1200" b="1" dirty="0"/>
              <a:t>Controlling tone, role, or style</a:t>
            </a:r>
            <a:r>
              <a:rPr lang="en-US" sz="1200" dirty="0"/>
              <a:t> — e.g., teacher, lawyer, marketer.</a:t>
            </a:r>
          </a:p>
          <a:p>
            <a:pPr algn="l"/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65864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A0F2D-E3B9-A6A8-28BE-AF62F77B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0710-EC44-445A-CF70-6F77E5667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226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Prompt Engineering – Prompt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02EDF6-6E65-736B-B9B4-80C4DAFAF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577" y="711200"/>
            <a:ext cx="9990423" cy="6076950"/>
          </a:xfrm>
        </p:spPr>
        <p:txBody>
          <a:bodyPr>
            <a:normAutofit/>
          </a:bodyPr>
          <a:lstStyle/>
          <a:p>
            <a:pPr algn="l"/>
            <a:r>
              <a:rPr lang="en-US" sz="1200" dirty="0"/>
              <a:t>✅ </a:t>
            </a:r>
            <a:r>
              <a:rPr lang="en-US" sz="1200" b="1" dirty="0"/>
              <a:t>In short:</a:t>
            </a: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b="1" dirty="0"/>
          </a:p>
          <a:p>
            <a:pPr algn="l">
              <a:spcBef>
                <a:spcPts val="0"/>
              </a:spcBef>
            </a:pPr>
            <a:r>
              <a:rPr lang="en-US" sz="1200" b="1" dirty="0"/>
              <a:t>Shot prompting</a:t>
            </a:r>
            <a:r>
              <a:rPr lang="en-US" sz="1200" dirty="0"/>
              <a:t> → Teach with examples. (chatbot, customer service)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Multi-step</a:t>
            </a:r>
            <a:r>
              <a:rPr lang="en-US" sz="1200" dirty="0"/>
              <a:t> → Break big tasks into smaller ones. (trip, projects)</a:t>
            </a:r>
          </a:p>
          <a:p>
            <a:pPr algn="l">
              <a:spcBef>
                <a:spcPts val="0"/>
              </a:spcBef>
            </a:pPr>
            <a:r>
              <a:rPr lang="en-US" sz="1200" b="1" dirty="0" err="1"/>
              <a:t>CoT</a:t>
            </a:r>
            <a:r>
              <a:rPr lang="en-US" sz="1200" dirty="0"/>
              <a:t> → Step-by-step reasoning. (finance, teaching math)</a:t>
            </a:r>
          </a:p>
          <a:p>
            <a:pPr algn="l">
              <a:spcBef>
                <a:spcPts val="0"/>
              </a:spcBef>
            </a:pPr>
            <a:r>
              <a:rPr lang="en-US" sz="1200" b="1" dirty="0" err="1"/>
              <a:t>ToT</a:t>
            </a:r>
            <a:r>
              <a:rPr lang="en-US" sz="1200" dirty="0"/>
              <a:t> → Explore multiple reasoning paths. (career, strategy)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Self-consistency</a:t>
            </a:r>
            <a:r>
              <a:rPr lang="en-US" sz="1200" dirty="0"/>
              <a:t> → Multiple tries, pick consistent answer. </a:t>
            </a:r>
            <a:r>
              <a:rPr lang="en-US" sz="1200" b="1" dirty="0"/>
              <a:t>Reliable answers</a:t>
            </a:r>
            <a:r>
              <a:rPr lang="en-US" sz="1200" dirty="0"/>
              <a:t> (health, law)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Meta-prompting</a:t>
            </a:r>
            <a:r>
              <a:rPr lang="en-US" sz="1200" dirty="0"/>
              <a:t> → Tell the AI </a:t>
            </a:r>
            <a:r>
              <a:rPr lang="en-US" sz="1200" i="1" dirty="0"/>
              <a:t>how</a:t>
            </a:r>
            <a:r>
              <a:rPr lang="en-US" sz="1200" dirty="0"/>
              <a:t> to behave.</a:t>
            </a:r>
            <a:r>
              <a:rPr lang="en-US" sz="1200" b="1" dirty="0"/>
              <a:t> Role control</a:t>
            </a:r>
            <a:r>
              <a:rPr lang="en-US" sz="1200" dirty="0"/>
              <a:t> (teacher, marketer, lawyer).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🖼️ Final Recap with Use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14BCAD-C280-0079-880A-27863ED94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01603"/>
              </p:ext>
            </p:extLst>
          </p:nvPr>
        </p:nvGraphicFramePr>
        <p:xfrm>
          <a:off x="841490" y="2931644"/>
          <a:ext cx="9184020" cy="2544829"/>
        </p:xfrm>
        <a:graphic>
          <a:graphicData uri="http://schemas.openxmlformats.org/drawingml/2006/table">
            <a:tbl>
              <a:tblPr/>
              <a:tblGrid>
                <a:gridCol w="4592010">
                  <a:extLst>
                    <a:ext uri="{9D8B030D-6E8A-4147-A177-3AD203B41FA5}">
                      <a16:colId xmlns:a16="http://schemas.microsoft.com/office/drawing/2014/main" val="3032318638"/>
                    </a:ext>
                  </a:extLst>
                </a:gridCol>
                <a:gridCol w="4592010">
                  <a:extLst>
                    <a:ext uri="{9D8B030D-6E8A-4147-A177-3AD203B41FA5}">
                      <a16:colId xmlns:a16="http://schemas.microsoft.com/office/drawing/2014/main" val="97539448"/>
                    </a:ext>
                  </a:extLst>
                </a:gridCol>
              </a:tblGrid>
              <a:tr h="363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Technique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Real-Time 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050959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Zero/One/Few-Shot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Customer support chatbot replies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3190428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Multi-Step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Travel itinerary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2521668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Chain of Thought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Banking/finance calculations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936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Tree of Thought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Career guidance decision-making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192008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Self-Consistency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Healthcare symptom checker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488647"/>
                  </a:ext>
                </a:extLst>
              </a:tr>
              <a:tr h="3635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Meta-Prompting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Teacher explaining simply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001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817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35880-5A4B-21C2-1A8F-F06654A9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57E7-5864-B008-96C4-3BD1C9B02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226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Context Engineering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4411-1859-F298-9332-18DED10C0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577" y="711200"/>
            <a:ext cx="9990423" cy="60769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300" b="1" dirty="0"/>
              <a:t>🔹 2. Context Engineering</a:t>
            </a:r>
          </a:p>
          <a:p>
            <a:pPr algn="l"/>
            <a:r>
              <a:rPr lang="en-US" sz="1300" b="1" dirty="0"/>
              <a:t>What is it?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Adding </a:t>
            </a:r>
            <a:r>
              <a:rPr lang="en-US" sz="1300" b="1" dirty="0"/>
              <a:t>relevant background data</a:t>
            </a:r>
            <a:r>
              <a:rPr lang="en-US" sz="1300" dirty="0"/>
              <a:t> to the prompt, so the model has more information to work with.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Like giving the model </a:t>
            </a:r>
            <a:r>
              <a:rPr lang="en-US" sz="1300" b="1" dirty="0"/>
              <a:t>reference notes</a:t>
            </a:r>
            <a:r>
              <a:rPr lang="en-US" sz="1300" dirty="0"/>
              <a:t> before asking a question.</a:t>
            </a:r>
          </a:p>
          <a:p>
            <a:pPr algn="l"/>
            <a:r>
              <a:rPr lang="en-US" sz="1300" b="1" dirty="0"/>
              <a:t>Real-Time Examples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Customer Support Bot: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Add your company’s </a:t>
            </a:r>
            <a:r>
              <a:rPr lang="en-US" sz="1300" b="1" dirty="0"/>
              <a:t>FAQ document</a:t>
            </a:r>
            <a:r>
              <a:rPr lang="en-US" sz="1300" dirty="0"/>
              <a:t> as context.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Then ask: </a:t>
            </a:r>
            <a:r>
              <a:rPr lang="en-US" sz="1300" i="1" dirty="0"/>
              <a:t>“What is the return policy for electronics?”</a:t>
            </a:r>
            <a:endParaRPr lang="en-US" sz="13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Model answers using </a:t>
            </a:r>
            <a:r>
              <a:rPr lang="en-US" sz="1300" b="1" dirty="0"/>
              <a:t>your company policy</a:t>
            </a:r>
            <a:r>
              <a:rPr lang="en-US" sz="1300" dirty="0"/>
              <a:t>, not a generic one.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Legal Assistant: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Provide </a:t>
            </a:r>
            <a:r>
              <a:rPr lang="en-US" sz="1300" b="1" dirty="0"/>
              <a:t>a contract text</a:t>
            </a:r>
            <a:r>
              <a:rPr lang="en-US" sz="1300" dirty="0"/>
              <a:t> as context.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Ask: </a:t>
            </a:r>
            <a:r>
              <a:rPr lang="en-US" sz="1300" i="1" dirty="0"/>
              <a:t>“Summarize key obligations for the vendor.”</a:t>
            </a:r>
            <a:endParaRPr lang="en-US" sz="13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Model uses the given contract, not internet knowledge.</a:t>
            </a:r>
          </a:p>
          <a:p>
            <a:pPr algn="l"/>
            <a:r>
              <a:rPr lang="en-US" sz="1300" dirty="0"/>
              <a:t>✅ Used for: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Question answering (RAG: Retrieval-Augmented Generation)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Chatbots with company data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Domain-specific assistants (healthcare, legal, finance)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Tools Usage (Function Calling, APIs, DB Lookups) is partially related, but not exactly the same as context engineering.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Tools = let the model </a:t>
            </a:r>
            <a:r>
              <a:rPr lang="en-US" sz="1400" b="1" dirty="0"/>
              <a:t>call external functions</a:t>
            </a:r>
            <a:r>
              <a:rPr lang="en-US" sz="1400" dirty="0"/>
              <a:t> (API, database, calculator).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400" dirty="0"/>
              <a:t>The results from tools can then be </a:t>
            </a:r>
            <a:r>
              <a:rPr lang="en-US" sz="1400" b="1" dirty="0"/>
              <a:t>added as context</a:t>
            </a:r>
            <a:r>
              <a:rPr lang="en-US" sz="1400" dirty="0"/>
              <a:t> for the next step.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300" dirty="0"/>
          </a:p>
          <a:p>
            <a:pPr algn="l"/>
            <a:r>
              <a:rPr lang="en-US" sz="1200" dirty="0"/>
              <a:t>User + Extra Context (docs, FAQs, contracts) → Model → Answer with context</a:t>
            </a:r>
          </a:p>
        </p:txBody>
      </p:sp>
    </p:spTree>
    <p:extLst>
      <p:ext uri="{BB962C8B-B14F-4D97-AF65-F5344CB8AC3E}">
        <p14:creationId xmlns:p14="http://schemas.microsoft.com/office/powerpoint/2010/main" val="118455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3C925-C90E-88A2-0487-E305745DC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7123-AF3A-2335-0548-0AAF7CAF9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7226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Prompt vs Context Engineering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9BFE3-1B6E-F6F9-6076-964927DF4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577" y="711200"/>
            <a:ext cx="9990423" cy="6076950"/>
          </a:xfrm>
        </p:spPr>
        <p:txBody>
          <a:bodyPr>
            <a:normAutofit/>
          </a:bodyPr>
          <a:lstStyle/>
          <a:p>
            <a:pPr algn="l"/>
            <a:endParaRPr lang="en-US" sz="1200" b="1" dirty="0"/>
          </a:p>
          <a:p>
            <a:pPr algn="l"/>
            <a:r>
              <a:rPr lang="en-US" sz="1200" b="1" dirty="0"/>
              <a:t>Prompt Engineering</a:t>
            </a:r>
            <a:r>
              <a:rPr lang="en-US" sz="1200" dirty="0"/>
              <a:t> = </a:t>
            </a:r>
            <a:r>
              <a:rPr lang="en-US" sz="1200" b="1" dirty="0"/>
              <a:t>How you ask</a:t>
            </a:r>
            <a:r>
              <a:rPr lang="en-US" sz="1200" dirty="0"/>
              <a:t> → improve clarity, format, tone.</a:t>
            </a:r>
          </a:p>
          <a:p>
            <a:pPr algn="l"/>
            <a:r>
              <a:rPr lang="en-US" sz="1200" b="1" dirty="0"/>
              <a:t>Context Engineering</a:t>
            </a:r>
            <a:r>
              <a:rPr lang="en-US" sz="1200" dirty="0"/>
              <a:t> = </a:t>
            </a:r>
            <a:r>
              <a:rPr lang="en-US" sz="1200" b="1" dirty="0"/>
              <a:t>What you provide</a:t>
            </a:r>
            <a:r>
              <a:rPr lang="en-US" sz="1200" dirty="0"/>
              <a:t> → add domain knowledge so answers are correct and specific.</a:t>
            </a:r>
          </a:p>
          <a:p>
            <a:pPr algn="l"/>
            <a:r>
              <a:rPr lang="en-US" sz="1200" dirty="0"/>
              <a:t>In real-world AI: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Prompt Engineering = useful for </a:t>
            </a:r>
            <a:r>
              <a:rPr lang="en-US" sz="1200" b="1" dirty="0"/>
              <a:t>general tasks</a:t>
            </a:r>
            <a:r>
              <a:rPr lang="en-US" sz="1200" dirty="0"/>
              <a:t> (summarization, creative writing).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Context Engineering = required for </a:t>
            </a:r>
            <a:r>
              <a:rPr lang="en-US" sz="1200" b="1" dirty="0"/>
              <a:t>business/enterprise apps</a:t>
            </a:r>
            <a:r>
              <a:rPr lang="en-US" sz="1200" dirty="0"/>
              <a:t> (support bots, legal AI, healthcare assistants).</a:t>
            </a:r>
          </a:p>
          <a:p>
            <a:pPr algn="l"/>
            <a:r>
              <a:rPr lang="en-US" sz="1200" u="sng" dirty="0"/>
              <a:t>Prompt vs Context Engineering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95AF15-00D1-01C1-D110-A83057A4C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078499"/>
              </p:ext>
            </p:extLst>
          </p:nvPr>
        </p:nvGraphicFramePr>
        <p:xfrm>
          <a:off x="838200" y="2766854"/>
          <a:ext cx="6542784" cy="1645920"/>
        </p:xfrm>
        <a:graphic>
          <a:graphicData uri="http://schemas.openxmlformats.org/drawingml/2006/table">
            <a:tbl>
              <a:tblPr/>
              <a:tblGrid>
                <a:gridCol w="1332678">
                  <a:extLst>
                    <a:ext uri="{9D8B030D-6E8A-4147-A177-3AD203B41FA5}">
                      <a16:colId xmlns:a16="http://schemas.microsoft.com/office/drawing/2014/main" val="2211189825"/>
                    </a:ext>
                  </a:extLst>
                </a:gridCol>
                <a:gridCol w="2236662">
                  <a:extLst>
                    <a:ext uri="{9D8B030D-6E8A-4147-A177-3AD203B41FA5}">
                      <a16:colId xmlns:a16="http://schemas.microsoft.com/office/drawing/2014/main" val="2009097785"/>
                    </a:ext>
                  </a:extLst>
                </a:gridCol>
                <a:gridCol w="2973444">
                  <a:extLst>
                    <a:ext uri="{9D8B030D-6E8A-4147-A177-3AD203B41FA5}">
                      <a16:colId xmlns:a16="http://schemas.microsoft.com/office/drawing/2014/main" val="1372085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Prompt Engineering</a:t>
                      </a:r>
                      <a:r>
                        <a:rPr lang="en-US" sz="1200"/>
                        <a:t> ✍️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Context Engineering</a:t>
                      </a:r>
                      <a:r>
                        <a:rPr lang="en-US" sz="1200"/>
                        <a:t> 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42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Focus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Better instructions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Add background knowledge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919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Data Added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No (just wording)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Yes (documents, facts)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07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Effort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Low (crafting prompts)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Higher (organizing context)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22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Best For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Improving clarity, formatting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Making answers domain-specific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050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Example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“Explain AI simply in 3 points”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“Given this FAQ, what is our return policy?”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76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52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03FAB-DAD1-F30C-C27D-A1B7E51A3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E6E8-AE8B-8122-0395-6D562B598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Models Selection –Various Performance Metrics &amp; Leader Boards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F18DA-F434-8726-5376-73E5885B3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019654"/>
            <a:ext cx="10749134" cy="576849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b="1" dirty="0"/>
              <a:t>🧠 Why Model Selection Matters?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There are </a:t>
            </a:r>
            <a:r>
              <a:rPr lang="en-US" sz="1200" b="1" dirty="0"/>
              <a:t>many LLMs</a:t>
            </a:r>
            <a:r>
              <a:rPr lang="en-US" sz="1200" dirty="0"/>
              <a:t> (GPT, Claude, LLaMA, Mistral, etc.).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Each model has </a:t>
            </a:r>
            <a:r>
              <a:rPr lang="en-US" sz="1200" b="1" dirty="0"/>
              <a:t>different strengths</a:t>
            </a:r>
            <a:r>
              <a:rPr lang="en-US" sz="1200" dirty="0"/>
              <a:t> (speed, accuracy, reasoning, coding, cost).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Choosing the right model = </a:t>
            </a:r>
            <a:r>
              <a:rPr lang="en-US" sz="1200" b="1" dirty="0"/>
              <a:t>better results</a:t>
            </a:r>
            <a:r>
              <a:rPr lang="en-US" sz="1200" dirty="0"/>
              <a:t> for your use case.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/>
              <a:t>🔹 Part 1: LLM Model Selection Metrics &amp; Criteria</a:t>
            </a:r>
          </a:p>
          <a:p>
            <a:pPr algn="l"/>
            <a:r>
              <a:rPr lang="en-US" sz="1200" dirty="0"/>
              <a:t>Here are the </a:t>
            </a:r>
            <a:r>
              <a:rPr lang="en-US" sz="1200" b="1" dirty="0"/>
              <a:t>main metrics beginners should know</a:t>
            </a:r>
            <a:r>
              <a:rPr lang="en-US" sz="1200" dirty="0"/>
              <a:t>:</a:t>
            </a:r>
          </a:p>
          <a:p>
            <a:pPr algn="l"/>
            <a:r>
              <a:rPr lang="en-US" sz="1200" b="1" dirty="0"/>
              <a:t>1. Accuracy / Performance</a:t>
            </a:r>
          </a:p>
          <a:p>
            <a:pPr algn="l"/>
            <a:r>
              <a:rPr lang="en-US" sz="1200" dirty="0"/>
              <a:t>How correct are the answers?</a:t>
            </a:r>
          </a:p>
          <a:p>
            <a:pPr algn="l"/>
            <a:r>
              <a:rPr lang="en-US" sz="1200" dirty="0"/>
              <a:t>Measured by tasks like Q&amp;A, summarization, coding correctness.</a:t>
            </a:r>
          </a:p>
          <a:p>
            <a:pPr algn="l"/>
            <a:r>
              <a:rPr lang="en-US" sz="1200" dirty="0"/>
              <a:t>Example: “Did the model solve the math problem correctly?”</a:t>
            </a:r>
          </a:p>
          <a:p>
            <a:pPr algn="l"/>
            <a:r>
              <a:rPr lang="en-US" sz="1200" b="1" dirty="0"/>
              <a:t>2. Reasoning Ability</a:t>
            </a:r>
          </a:p>
          <a:p>
            <a:pPr algn="l"/>
            <a:r>
              <a:rPr lang="en-US" sz="1200" dirty="0"/>
              <a:t>Can the model explain steps or solve multi-step problems?</a:t>
            </a:r>
          </a:p>
          <a:p>
            <a:pPr algn="l"/>
            <a:r>
              <a:rPr lang="en-US" sz="1200" dirty="0"/>
              <a:t>Important for </a:t>
            </a:r>
            <a:r>
              <a:rPr lang="en-US" sz="1200" b="1" dirty="0"/>
              <a:t>math, coding, planning</a:t>
            </a:r>
            <a:r>
              <a:rPr lang="en-US" sz="1200" dirty="0"/>
              <a:t>.</a:t>
            </a:r>
          </a:p>
          <a:p>
            <a:pPr algn="l"/>
            <a:r>
              <a:rPr lang="en-US" sz="1200" b="1" dirty="0"/>
              <a:t>3. Knowledge Coverage</a:t>
            </a:r>
          </a:p>
          <a:p>
            <a:pPr algn="l"/>
            <a:r>
              <a:rPr lang="en-US" sz="1200" dirty="0"/>
              <a:t>How much general/world knowledge it has.</a:t>
            </a:r>
          </a:p>
          <a:p>
            <a:pPr algn="l"/>
            <a:r>
              <a:rPr lang="en-US" sz="1200" dirty="0"/>
              <a:t>Important for </a:t>
            </a:r>
            <a:r>
              <a:rPr lang="en-US" sz="1200" b="1" dirty="0"/>
              <a:t>research, tutoring, business insights</a:t>
            </a:r>
            <a:r>
              <a:rPr lang="en-US" sz="1200" dirty="0"/>
              <a:t>.</a:t>
            </a:r>
          </a:p>
          <a:p>
            <a:pPr algn="l"/>
            <a:r>
              <a:rPr lang="en-US" sz="1200" b="1" dirty="0"/>
              <a:t>4. Creativity / Generation Quality</a:t>
            </a:r>
          </a:p>
          <a:p>
            <a:pPr algn="l"/>
            <a:r>
              <a:rPr lang="en-US" sz="1200" dirty="0"/>
              <a:t>Can it write stories, poems, or marketing copy naturally?</a:t>
            </a:r>
          </a:p>
          <a:p>
            <a:pPr algn="l"/>
            <a:r>
              <a:rPr lang="en-US" sz="1200" dirty="0"/>
              <a:t>Important for </a:t>
            </a:r>
            <a:r>
              <a:rPr lang="en-US" sz="1200" b="1" dirty="0"/>
              <a:t>content creation</a:t>
            </a:r>
            <a:r>
              <a:rPr lang="en-US" sz="1200" dirty="0"/>
              <a:t>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66752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8ABB1-9CFB-E71E-C89F-09449510D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0209-0B6C-16C0-0023-02F777DBF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Models Selection –Various Performance Metrics &amp; Leader Boards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C555B-19F6-5DC9-FDB8-22057CA70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973608"/>
            <a:ext cx="10749134" cy="5768495"/>
          </a:xfrm>
        </p:spPr>
        <p:txBody>
          <a:bodyPr>
            <a:normAutofit/>
          </a:bodyPr>
          <a:lstStyle/>
          <a:p>
            <a:pPr algn="l"/>
            <a:r>
              <a:rPr lang="en-US" sz="1300" b="1" dirty="0"/>
              <a:t>5. Latency (Speed)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How fast does it respond?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Important for </a:t>
            </a:r>
            <a:r>
              <a:rPr lang="en-US" sz="1300" b="1" dirty="0"/>
              <a:t>real-time apps (chatbots, copilots)</a:t>
            </a:r>
            <a:r>
              <a:rPr lang="en-US" sz="1300" dirty="0"/>
              <a:t>.</a:t>
            </a:r>
          </a:p>
          <a:p>
            <a:pPr algn="l"/>
            <a:r>
              <a:rPr lang="en-US" sz="1300" b="1" dirty="0"/>
              <a:t>6. Cost / Token Efficiency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Some models are </a:t>
            </a:r>
            <a:r>
              <a:rPr lang="en-US" sz="1300" b="1" dirty="0"/>
              <a:t>cheaper per token</a:t>
            </a:r>
            <a:r>
              <a:rPr lang="en-US" sz="1300" dirty="0"/>
              <a:t> (Mistral, LLaMA).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Important for </a:t>
            </a:r>
            <a:r>
              <a:rPr lang="en-US" sz="1300" b="1" dirty="0"/>
              <a:t>scaling large apps</a:t>
            </a:r>
            <a:r>
              <a:rPr lang="en-US" sz="1300" dirty="0"/>
              <a:t>.</a:t>
            </a:r>
          </a:p>
          <a:p>
            <a:pPr algn="l"/>
            <a:r>
              <a:rPr lang="en-US" sz="1300" b="1" dirty="0"/>
              <a:t>7. Context Window Size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How much input text it can handle at once.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Example: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Small models: 4K tokens (few pages).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Big models: 200K+ tokens (entire books).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Important for </a:t>
            </a:r>
            <a:r>
              <a:rPr lang="en-US" sz="1300" b="1" dirty="0"/>
              <a:t>document search, legal contracts, RAG</a:t>
            </a:r>
            <a:r>
              <a:rPr lang="en-US" sz="1300" dirty="0"/>
              <a:t>.</a:t>
            </a:r>
          </a:p>
          <a:p>
            <a:pPr algn="l"/>
            <a:r>
              <a:rPr lang="en-US" sz="1300" b="1" dirty="0"/>
              <a:t>8. Multimodality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Can it handle </a:t>
            </a:r>
            <a:r>
              <a:rPr lang="en-US" sz="1300" b="1" dirty="0"/>
              <a:t>text + images + audio</a:t>
            </a:r>
            <a:r>
              <a:rPr lang="en-US" sz="1300" dirty="0"/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Example: GPT-4o can process images.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Important for </a:t>
            </a:r>
            <a:r>
              <a:rPr lang="en-US" sz="1300" b="1" dirty="0"/>
              <a:t>vision-based apps, assistants</a:t>
            </a:r>
            <a:r>
              <a:rPr lang="en-US" sz="1300" dirty="0"/>
              <a:t>.</a:t>
            </a:r>
          </a:p>
          <a:p>
            <a:pPr algn="l"/>
            <a:r>
              <a:rPr lang="en-US" sz="1300" b="1" dirty="0"/>
              <a:t>9. Safety &amp; Reliability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Does it avoid hallucinations or harmful content?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Important for </a:t>
            </a:r>
            <a:r>
              <a:rPr lang="en-US" sz="1300" b="1" dirty="0"/>
              <a:t>healthcare, education, finance</a:t>
            </a:r>
            <a:r>
              <a:rPr lang="en-US" sz="1300" dirty="0"/>
              <a:t>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32189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46600-7902-91DE-C1F0-2D7E74928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02A6-D419-30AB-115E-3FBA69F0EE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Models Selection –Various Performance Metrics &amp; Leader Boards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F49A7-9601-400C-2137-CDAE2763C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690734"/>
            <a:ext cx="10749134" cy="6051369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1300" b="1" dirty="0"/>
              <a:t>🔹 Part 2: Popular LLM Leaderboards</a:t>
            </a:r>
          </a:p>
          <a:p>
            <a:pPr algn="l"/>
            <a:r>
              <a:rPr lang="en-US" sz="1300" dirty="0"/>
              <a:t>Leaderboards are like </a:t>
            </a:r>
            <a:r>
              <a:rPr lang="en-US" sz="1300" b="1" dirty="0"/>
              <a:t>report cards</a:t>
            </a:r>
            <a:r>
              <a:rPr lang="en-US" sz="1300" dirty="0"/>
              <a:t> for LLMs.</a:t>
            </a:r>
            <a:br>
              <a:rPr lang="en-US" sz="1300" dirty="0"/>
            </a:br>
            <a:r>
              <a:rPr lang="en-US" sz="1300" dirty="0"/>
              <a:t>They test many models on the same tasks → so we can compare them.</a:t>
            </a:r>
          </a:p>
          <a:p>
            <a:pPr algn="l"/>
            <a:r>
              <a:rPr lang="en-US" sz="1300" b="1" dirty="0"/>
              <a:t>✅ Popular LLM Leaderboards</a:t>
            </a:r>
          </a:p>
          <a:p>
            <a:pPr algn="l"/>
            <a:r>
              <a:rPr lang="en-US" sz="1300" b="1" dirty="0"/>
              <a:t>1. Hugging Face Open LLM Leaderboard</a:t>
            </a:r>
            <a:endParaRPr lang="en-US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Compares open-source models.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Metrics: reasoning, MMLU (knowledge), coding, commonsense.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Great for picking </a:t>
            </a:r>
            <a:r>
              <a:rPr lang="en-US" sz="1300" b="1" dirty="0"/>
              <a:t>open models</a:t>
            </a:r>
            <a:r>
              <a:rPr lang="en-US" sz="1300" dirty="0"/>
              <a:t> like LLaMA, Mistral, Falcon.</a:t>
            </a:r>
          </a:p>
          <a:p>
            <a:pPr algn="l"/>
            <a:r>
              <a:rPr lang="en-US" sz="1300" dirty="0"/>
              <a:t>Link: </a:t>
            </a:r>
            <a:r>
              <a:rPr lang="en-US" sz="1300" u="sng" dirty="0">
                <a:solidFill>
                  <a:srgbClr val="0066FF"/>
                </a:solidFill>
              </a:rPr>
              <a:t>https://huggingface.co/spaces?search=leaderboard</a:t>
            </a:r>
            <a:r>
              <a:rPr lang="en-US" sz="1300" dirty="0"/>
              <a:t>	</a:t>
            </a:r>
          </a:p>
          <a:p>
            <a:pPr algn="l"/>
            <a:r>
              <a:rPr lang="en-US" sz="1300" b="1" dirty="0"/>
              <a:t>2. Chatbot Arena (by LMSYS)</a:t>
            </a:r>
            <a:endParaRPr lang="en-US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Human-vs-human voting (blind A/B tests).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Real users compare answers side by side.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Great for choosing </a:t>
            </a:r>
            <a:r>
              <a:rPr lang="en-US" sz="1300" b="1" dirty="0"/>
              <a:t>best overall chat experience</a:t>
            </a:r>
            <a:r>
              <a:rPr lang="en-US" sz="1300" dirty="0"/>
              <a:t>.</a:t>
            </a:r>
          </a:p>
          <a:p>
            <a:pPr algn="l"/>
            <a:r>
              <a:rPr lang="en-US" sz="1300" dirty="0"/>
              <a:t>Link: </a:t>
            </a:r>
            <a:r>
              <a:rPr lang="en-US" sz="1300" u="sng" dirty="0">
                <a:solidFill>
                  <a:srgbClr val="0066FF"/>
                </a:solidFill>
              </a:rPr>
              <a:t>https://lmarena.ai/</a:t>
            </a:r>
          </a:p>
          <a:p>
            <a:pPr algn="l"/>
            <a:r>
              <a:rPr lang="en-US" sz="1300" b="1" dirty="0"/>
              <a:t>3. HELM (Holistic Evaluation of Language Models)</a:t>
            </a:r>
            <a:endParaRPr lang="en-US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By Stanford.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Tests models across </a:t>
            </a:r>
            <a:r>
              <a:rPr lang="en-US" sz="1300" b="1" dirty="0"/>
              <a:t>many scenarios</a:t>
            </a:r>
            <a:r>
              <a:rPr lang="en-US" sz="1300" dirty="0"/>
              <a:t>: bias, fairness, accuracy, robustness.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Great for </a:t>
            </a:r>
            <a:r>
              <a:rPr lang="en-US" sz="1300" b="1" dirty="0"/>
              <a:t>research and responsible AI</a:t>
            </a:r>
            <a:r>
              <a:rPr lang="en-US" sz="1300" dirty="0"/>
              <a:t>.</a:t>
            </a:r>
          </a:p>
          <a:p>
            <a:pPr algn="l"/>
            <a:r>
              <a:rPr lang="en-US" sz="1300" dirty="0"/>
              <a:t>Link: </a:t>
            </a:r>
            <a:r>
              <a:rPr lang="en-US" sz="1300" u="sng" dirty="0">
                <a:solidFill>
                  <a:srgbClr val="0066FF"/>
                </a:solidFill>
              </a:rPr>
              <a:t>https://crfm.stanford.edu/helm/</a:t>
            </a:r>
          </a:p>
          <a:p>
            <a:pPr algn="l"/>
            <a:r>
              <a:rPr lang="en-US" sz="1300" b="1" dirty="0"/>
              <a:t>4. MT-Bench (Multi-Turn Benchmark)</a:t>
            </a:r>
            <a:endParaRPr lang="en-US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Evaluates how good models are at </a:t>
            </a:r>
            <a:r>
              <a:rPr lang="en-US" sz="1300" b="1" dirty="0"/>
              <a:t>multi-turn conversations</a:t>
            </a:r>
            <a:r>
              <a:rPr lang="en-US" sz="1300" dirty="0"/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300" dirty="0"/>
              <a:t>Great for </a:t>
            </a:r>
            <a:r>
              <a:rPr lang="en-US" sz="1300" b="1" dirty="0"/>
              <a:t>chatbot and assistant design</a:t>
            </a:r>
            <a:r>
              <a:rPr lang="en-US" sz="1300" dirty="0"/>
              <a:t>.</a:t>
            </a:r>
          </a:p>
          <a:p>
            <a:pPr algn="l"/>
            <a:r>
              <a:rPr lang="en-US" sz="1300" dirty="0"/>
              <a:t>Link: https://www.deepchecks.com/llm-evaluation/</a:t>
            </a:r>
          </a:p>
          <a:p>
            <a:pPr algn="l"/>
            <a:r>
              <a:rPr lang="en-US" sz="1300" b="1" dirty="0"/>
              <a:t>5. </a:t>
            </a:r>
            <a:r>
              <a:rPr lang="en-US" sz="1300" dirty="0"/>
              <a:t>.</a:t>
            </a:r>
            <a:r>
              <a:rPr lang="en-US" sz="1300" b="1" dirty="0"/>
              <a:t>Vellum.ai : </a:t>
            </a:r>
            <a:r>
              <a:rPr lang="en-US" sz="1300" u="sng" dirty="0">
                <a:solidFill>
                  <a:srgbClr val="0066FF"/>
                </a:solidFill>
              </a:rPr>
              <a:t>https://www.vellum.ai/llm-leaderboard?utm_source=direct&amp;utm_medium=none</a:t>
            </a:r>
          </a:p>
          <a:p>
            <a:pPr algn="l"/>
            <a:r>
              <a:rPr lang="en-US" sz="1300" dirty="0"/>
              <a:t>6. </a:t>
            </a:r>
            <a:r>
              <a:rPr lang="en-US" sz="1300" b="1" dirty="0"/>
              <a:t>Scale.com: </a:t>
            </a:r>
            <a:r>
              <a:rPr lang="en-US" sz="1300" u="sng" dirty="0">
                <a:solidFill>
                  <a:srgbClr val="0066FF"/>
                </a:solidFill>
              </a:rPr>
              <a:t>https://scale.com/leaderboard</a:t>
            </a:r>
          </a:p>
          <a:p>
            <a:pPr algn="l"/>
            <a:endParaRPr lang="en-US" sz="1300" dirty="0"/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033434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EA9AA-7D52-F937-2D9D-099C54E1D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1FCE-F1AD-3DD7-0E59-3D1FFA77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Models Selection – Common Benchmarks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F9550-7063-6DA6-08B1-AE7C6162D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690734"/>
            <a:ext cx="10749134" cy="6051369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endParaRPr lang="en-US" sz="1200" b="1" u="sng" dirty="0"/>
          </a:p>
          <a:p>
            <a:pPr algn="l">
              <a:spcBef>
                <a:spcPts val="0"/>
              </a:spcBef>
            </a:pPr>
            <a:r>
              <a:rPr lang="en-US" sz="1200" b="1" u="sng" dirty="0"/>
              <a:t>7 common benchmarks that you will often encounter</a:t>
            </a:r>
          </a:p>
          <a:p>
            <a:pPr algn="l">
              <a:spcBef>
                <a:spcPts val="0"/>
              </a:spcBef>
            </a:pPr>
            <a:endParaRPr lang="en-US" sz="1200" b="1" u="sng" dirty="0"/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42338-0252-3FAF-167D-CCF1C7B1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10" y="1261760"/>
            <a:ext cx="759248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9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CCB95-8143-F7B5-479D-50979BEB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0B16-17A7-6278-FB21-C71830E18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Models Selection – Common Benchmarks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4C2F-9EFF-8988-33B2-A72F3424E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690734"/>
            <a:ext cx="10749134" cy="6051369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endParaRPr lang="en-US" sz="1200" b="1" u="sng" dirty="0"/>
          </a:p>
          <a:p>
            <a:pPr algn="l">
              <a:spcBef>
                <a:spcPts val="0"/>
              </a:spcBef>
            </a:pPr>
            <a:r>
              <a:rPr lang="en-US" sz="1200" b="1" u="sng" dirty="0"/>
              <a:t>3 specific benchmarks</a:t>
            </a:r>
          </a:p>
          <a:p>
            <a:pPr algn="l">
              <a:spcBef>
                <a:spcPts val="0"/>
              </a:spcBef>
            </a:pPr>
            <a:endParaRPr lang="en-US" sz="1200" b="1" u="sng" dirty="0"/>
          </a:p>
          <a:p>
            <a:pPr algn="l">
              <a:spcBef>
                <a:spcPts val="0"/>
              </a:spcBef>
            </a:pPr>
            <a:endParaRPr lang="en-US" sz="1200" b="1" u="sng" dirty="0"/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EA184-CC0E-5531-C04E-F8694420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20" y="1261760"/>
            <a:ext cx="7630590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9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DAAB4-D70D-CFE2-C5E7-EA86C8974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1A12-2A8E-A49C-41A9-A077D2D9E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lang="en-US" sz="2400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1B3CC-35E2-CDE5-C489-0E415DE17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3600"/>
            <a:ext cx="9144000" cy="5810250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🧠 What is Deep Learning?</a:t>
            </a:r>
          </a:p>
          <a:p>
            <a:pPr algn="l"/>
            <a:r>
              <a:rPr lang="en-US" sz="1200" b="1" dirty="0"/>
              <a:t>Deep Learning</a:t>
            </a:r>
            <a:r>
              <a:rPr lang="en-US" sz="1200" dirty="0"/>
              <a:t> is like teaching a computer brain (called a </a:t>
            </a:r>
            <a:r>
              <a:rPr lang="en-US" sz="1200" i="1" dirty="0"/>
              <a:t>neural network</a:t>
            </a:r>
            <a:r>
              <a:rPr lang="en-US" sz="1200" dirty="0"/>
              <a:t>) how to recognize patterns.</a:t>
            </a:r>
          </a:p>
          <a:p>
            <a:pPr algn="l"/>
            <a:r>
              <a:rPr lang="en-US" sz="1200" dirty="0"/>
              <a:t>It’s called </a:t>
            </a:r>
            <a:r>
              <a:rPr lang="en-US" sz="1200" i="1" dirty="0"/>
              <a:t>deep</a:t>
            </a:r>
            <a:r>
              <a:rPr lang="en-US" sz="1200" dirty="0"/>
              <a:t> because it has many layers stacked on top of each other.</a:t>
            </a:r>
          </a:p>
          <a:p>
            <a:pPr algn="l"/>
            <a:r>
              <a:rPr lang="en-US" sz="1200" dirty="0"/>
              <a:t>📊 </a:t>
            </a:r>
            <a:r>
              <a:rPr lang="en-US" sz="1200" b="1" dirty="0"/>
              <a:t>Example</a:t>
            </a:r>
            <a:r>
              <a:rPr lang="en-US" sz="1200" dirty="0"/>
              <a:t>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You show it many cat pictures.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first layer learns simple things (lines, colors).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middle layers learn parts (ears, tails).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last layer says: “Yes, this is a cat!”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🖼️ Simple</a:t>
            </a:r>
          </a:p>
          <a:p>
            <a:pPr algn="l"/>
            <a:r>
              <a:rPr lang="en-US" sz="1200" dirty="0"/>
              <a:t>Input  →  Hidden Layers  →  Output</a:t>
            </a:r>
          </a:p>
          <a:p>
            <a:pPr algn="l"/>
            <a:r>
              <a:rPr lang="en-US" sz="1200" dirty="0"/>
              <a:t>(image)    (detect features)   (cat or not?) Neural Network Flo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/>
              <a:t>🧠 Deep Learning (Big Picture)</a:t>
            </a:r>
          </a:p>
          <a:p>
            <a:pPr algn="l"/>
            <a:r>
              <a:rPr lang="en-US" sz="1200" dirty="0"/>
              <a:t>Deep Learning = using neural networks with many layers to learn patterns.</a:t>
            </a:r>
          </a:p>
          <a:p>
            <a:pPr algn="l"/>
            <a:r>
              <a:rPr lang="en-US" sz="1200" dirty="0"/>
              <a:t>It is the foundation on which special models like BERT and GPT are built.</a:t>
            </a:r>
          </a:p>
          <a:p>
            <a:pPr algn="l"/>
            <a:r>
              <a:rPr lang="en-US" sz="1200" dirty="0"/>
              <a:t>It’s like:</a:t>
            </a:r>
          </a:p>
          <a:p>
            <a:pPr lvl="1" algn="l"/>
            <a:r>
              <a:rPr lang="en-US" sz="1200" dirty="0"/>
              <a:t>Deep Learning = “Electricity”</a:t>
            </a:r>
          </a:p>
          <a:p>
            <a:pPr lvl="1" algn="l"/>
            <a:r>
              <a:rPr lang="en-US" sz="1200" dirty="0"/>
              <a:t>BERT &amp; GPT = “Appliances running on electricity.”</a:t>
            </a:r>
          </a:p>
        </p:txBody>
      </p:sp>
    </p:spTree>
    <p:extLst>
      <p:ext uri="{BB962C8B-B14F-4D97-AF65-F5344CB8AC3E}">
        <p14:creationId xmlns:p14="http://schemas.microsoft.com/office/powerpoint/2010/main" val="123609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5531-3833-E9E1-B675-77568983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47E1-30EC-BB99-29E1-3ABB8E83D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Models Selection – Common Benchmarks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2AB08-9675-FD3E-A934-C64F41C8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690734"/>
            <a:ext cx="10749134" cy="6051369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endParaRPr lang="en-US" sz="1200" b="1" u="sng" dirty="0"/>
          </a:p>
          <a:p>
            <a:pPr algn="l">
              <a:spcBef>
                <a:spcPts val="0"/>
              </a:spcBef>
            </a:pPr>
            <a:r>
              <a:rPr lang="en-US" sz="1200" b="1" u="sng" dirty="0"/>
              <a:t>6 Hard, Next-Level Benchmarks</a:t>
            </a:r>
          </a:p>
          <a:p>
            <a:pPr algn="l">
              <a:spcBef>
                <a:spcPts val="0"/>
              </a:spcBef>
            </a:pPr>
            <a:endParaRPr lang="en-US" sz="1200" b="1" u="sng" dirty="0"/>
          </a:p>
          <a:p>
            <a:pPr algn="l">
              <a:spcBef>
                <a:spcPts val="0"/>
              </a:spcBef>
            </a:pPr>
            <a:endParaRPr lang="en-US" sz="1200" b="1" u="sng" dirty="0"/>
          </a:p>
          <a:p>
            <a:pPr algn="l">
              <a:spcBef>
                <a:spcPts val="0"/>
              </a:spcBef>
            </a:pPr>
            <a:endParaRPr lang="en-US" sz="1200" b="1" u="sng" dirty="0"/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73DC4F-9C82-28FC-BF96-ABC927A17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05" y="1277412"/>
            <a:ext cx="7621064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17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209B-1C02-BCDE-0694-5F28B2D19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288D-C379-B79C-8D98-2BEF7CD8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Calling- CLI Command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E9874-736E-54F7-72FF-0A59C07C6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616726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1200" b="1" u="sng" dirty="0"/>
              <a:t>CLI Command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Simply visit [ollama.com](https://ollama.com) and install!  Once complete, the </a:t>
            </a:r>
            <a:r>
              <a:rPr lang="en-US" sz="1200" dirty="0" err="1"/>
              <a:t>ollama</a:t>
            </a:r>
            <a:r>
              <a:rPr lang="en-US" sz="1200" dirty="0"/>
              <a:t> server should already be running locally. 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If you visit:  [http://localhost:11434/](http://localhost:11434/)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You should see the message `</a:t>
            </a:r>
            <a:r>
              <a:rPr lang="en-US" sz="1200" dirty="0" err="1"/>
              <a:t>Ollama</a:t>
            </a:r>
            <a:r>
              <a:rPr lang="en-US" sz="1200" dirty="0"/>
              <a:t> is running`.  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If not, bring up a new Terminal (Mac) or </a:t>
            </a:r>
            <a:r>
              <a:rPr lang="en-US" sz="1200" dirty="0" err="1"/>
              <a:t>Powershell</a:t>
            </a:r>
            <a:r>
              <a:rPr lang="en-US" sz="1200" dirty="0"/>
              <a:t> (Windows) and enter `</a:t>
            </a:r>
            <a:r>
              <a:rPr lang="en-US" sz="1200" dirty="0" err="1"/>
              <a:t>ollama</a:t>
            </a:r>
            <a:r>
              <a:rPr lang="en-US" sz="1200" dirty="0"/>
              <a:t> serve`  and in another Terminal (Mac) or </a:t>
            </a:r>
            <a:r>
              <a:rPr lang="en-US" sz="1200" dirty="0" err="1"/>
              <a:t>Powershell</a:t>
            </a:r>
            <a:r>
              <a:rPr lang="en-US" sz="1200" dirty="0"/>
              <a:t> (Windows), enter `</a:t>
            </a:r>
            <a:r>
              <a:rPr lang="en-US" sz="1200" dirty="0" err="1"/>
              <a:t>ollama</a:t>
            </a:r>
            <a:r>
              <a:rPr lang="en-US" sz="1200" dirty="0"/>
              <a:t> pull llama3.2` , then try [http://localhost:11434/](http://localhost:11434/) again.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If </a:t>
            </a:r>
            <a:r>
              <a:rPr lang="en-US" sz="1200" dirty="0" err="1"/>
              <a:t>Ollama</a:t>
            </a:r>
            <a:r>
              <a:rPr lang="en-US" sz="1200" dirty="0"/>
              <a:t> is slow on your machine, try using `llama3.2:1b` as an alternative. Run `</a:t>
            </a:r>
            <a:r>
              <a:rPr lang="en-US" sz="1200" b="1" dirty="0" err="1"/>
              <a:t>ollama</a:t>
            </a:r>
            <a:r>
              <a:rPr lang="en-US" sz="1200" b="1" dirty="0"/>
              <a:t> pull llama3.2:1b</a:t>
            </a:r>
            <a:r>
              <a:rPr lang="en-US" sz="1200" dirty="0"/>
              <a:t>` from a Terminal or </a:t>
            </a:r>
            <a:r>
              <a:rPr lang="en-US" sz="1200" dirty="0" err="1"/>
              <a:t>Powershell</a:t>
            </a:r>
            <a:r>
              <a:rPr lang="en-US" sz="1200" dirty="0"/>
              <a:t>, and change the code below from `MODEL = "llama3.2"` to `MODEL = "llama3.2:1b"`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9919A-9B21-8446-F8EB-6129378F1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18" y="2881347"/>
            <a:ext cx="10479419" cy="386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93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97370-6253-6428-1877-0E351237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65CC-1DB3-D93F-4E59-7B75B8A8D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Coding – Python Environment Setup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FF86D-8EB5-6B74-7329-FB26C0F90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582784"/>
            <a:ext cx="10950871" cy="6167266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1200" dirty="0"/>
              <a:t>Please follow the below steps to set up your Python environment for LLM Coding and refer to </a:t>
            </a:r>
            <a:r>
              <a:rPr lang="en-US" sz="1200" dirty="0" err="1"/>
              <a:t>cusrsor</a:t>
            </a:r>
            <a:r>
              <a:rPr lang="en-US" sz="1200" dirty="0"/>
              <a:t> IDE , UV installation , API key setup in the next slides.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1. Clone the </a:t>
            </a:r>
            <a:r>
              <a:rPr lang="en-US" sz="1200" dirty="0" err="1"/>
              <a:t>github</a:t>
            </a:r>
            <a:r>
              <a:rPr lang="en-US" sz="1200" dirty="0"/>
              <a:t> repo into your local project folder by running this clone command “git clone </a:t>
            </a:r>
            <a:r>
              <a:rPr lang="en-US" sz="1200" dirty="0">
                <a:hlinkClick r:id="rId2"/>
              </a:rPr>
              <a:t>https://github.com/rathina4aicoding/AI-</a:t>
            </a:r>
            <a:r>
              <a:rPr lang="en-US" sz="1200" dirty="0" err="1">
                <a:hlinkClick r:id="rId2"/>
              </a:rPr>
              <a:t>Coding.git</a:t>
            </a:r>
            <a:r>
              <a:rPr lang="en-US" sz="1200" dirty="0"/>
              <a:t>” (This is the project folder that will be opened up in your cursor IDE as cursor </a:t>
            </a:r>
            <a:r>
              <a:rPr lang="en-US" sz="1200"/>
              <a:t>Project folder) </a:t>
            </a: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2. Cursor setup – Free download from </a:t>
            </a:r>
            <a:r>
              <a:rPr lang="en-US" sz="1200" u="sng" dirty="0">
                <a:hlinkClick r:id="rId3"/>
              </a:rPr>
              <a:t>https://www.cursor.com/</a:t>
            </a:r>
            <a:r>
              <a:rPr lang="en-US" sz="1200" dirty="0"/>
              <a:t> , install it and complete the setup.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3. Set up your project folders in your local ; For </a:t>
            </a:r>
            <a:r>
              <a:rPr lang="en-US" sz="1200" dirty="0" err="1"/>
              <a:t>Eg.</a:t>
            </a:r>
            <a:r>
              <a:rPr lang="en-US" sz="1200" dirty="0"/>
              <a:t> C:\Users\rathi\Projects\AI-Coding\llm-coding\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4. Open the local project folder (C:\Users\rathi\Projects\AI-Coding\</a:t>
            </a:r>
            <a:r>
              <a:rPr lang="en-US" sz="1200" dirty="0" err="1"/>
              <a:t>llm</a:t>
            </a:r>
            <a:r>
              <a:rPr lang="en-US" sz="1200" dirty="0"/>
              <a:t>-coding\) from your Cursor IDE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5. Add the </a:t>
            </a:r>
            <a:r>
              <a:rPr lang="en-US" sz="1200" dirty="0" err="1"/>
              <a:t>pyproject.toml</a:t>
            </a:r>
            <a:r>
              <a:rPr lang="en-US" sz="1200" dirty="0"/>
              <a:t> &amp; </a:t>
            </a:r>
            <a:r>
              <a:rPr lang="en-US" sz="1200" dirty="0" err="1"/>
              <a:t>uv.lock</a:t>
            </a:r>
            <a:r>
              <a:rPr lang="en-US" sz="1200" dirty="0"/>
              <a:t> files into your project folder in Cursor. (Rathina will share these 2 files)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6. Download UV Package Manager from </a:t>
            </a:r>
            <a:r>
              <a:rPr lang="en-US" sz="1200" dirty="0">
                <a:hlinkClick r:id="rId4"/>
              </a:rPr>
              <a:t>https://docs.astral.sh/uv/getting-started/installation/#__tabbed_1_1</a:t>
            </a:r>
            <a:r>
              <a:rPr lang="en-US" sz="1200" dirty="0"/>
              <a:t> and install it in your machine (windows/mac)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7. Run the command “</a:t>
            </a:r>
            <a:r>
              <a:rPr lang="en-US" sz="1200" dirty="0" err="1"/>
              <a:t>uv</a:t>
            </a:r>
            <a:r>
              <a:rPr lang="en-US" sz="1200" dirty="0"/>
              <a:t> sync” in the terminal to install all the libraries and dependencies from </a:t>
            </a:r>
            <a:r>
              <a:rPr lang="en-US" sz="1200" dirty="0" err="1"/>
              <a:t>pyproject.toml</a:t>
            </a:r>
            <a:r>
              <a:rPr lang="en-US" sz="1200" dirty="0"/>
              <a:t> &amp; </a:t>
            </a:r>
            <a:r>
              <a:rPr lang="en-US" sz="1200" dirty="0" err="1"/>
              <a:t>uv.lock</a:t>
            </a:r>
            <a:r>
              <a:rPr lang="en-US" sz="1200" dirty="0"/>
              <a:t> files. 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8. Create a .env file in the same project folder in cursor to add your API keys from respective model providers such as OpenAI, Anthropic, Google, </a:t>
            </a:r>
            <a:r>
              <a:rPr lang="en-US" sz="1200" dirty="0" err="1"/>
              <a:t>Deepseek</a:t>
            </a:r>
            <a:r>
              <a:rPr lang="en-US" sz="1200" dirty="0"/>
              <a:t> </a:t>
            </a:r>
            <a:r>
              <a:rPr lang="en-US" sz="1200" dirty="0" err="1"/>
              <a:t>etc</a:t>
            </a: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9. Create an account for each LLM Model provider tech company , create API keys and add then into .env file as shown below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OPENAI_API_KEY=</a:t>
            </a:r>
            <a:r>
              <a:rPr lang="en-US" sz="1200" dirty="0" err="1"/>
              <a:t>xxxx</a:t>
            </a: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ANTHROPIC_API_KEY=</a:t>
            </a:r>
            <a:r>
              <a:rPr lang="en-US" sz="1200" dirty="0" err="1"/>
              <a:t>xxxx</a:t>
            </a: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GOOGLE_API_KEY=</a:t>
            </a:r>
            <a:r>
              <a:rPr lang="en-US" sz="1200" dirty="0" err="1"/>
              <a:t>xxxx</a:t>
            </a: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DEEPSEEK_API_KEY=</a:t>
            </a:r>
            <a:r>
              <a:rPr lang="en-US" sz="1200" dirty="0" err="1"/>
              <a:t>xxxx</a:t>
            </a: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You are all set to go for LLM Coding!!!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The final cursor should look like below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7AB256-1D0F-EA3A-B3A2-89E7FB89F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00" y="3644901"/>
            <a:ext cx="726440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221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E2E45-654F-82DA-18CF-7212FFFB8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940D-0F64-DDC8-0C69-F519DFF52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Cursor IDE – Setup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8EA87-4839-C413-CB8C-2523C998D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749537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🧑‍💻 What are these tools?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Cursor IDE</a:t>
            </a:r>
            <a:r>
              <a:rPr lang="en-US" sz="1200" dirty="0"/>
              <a:t> → A full </a:t>
            </a:r>
            <a:r>
              <a:rPr lang="en-US" sz="1200" b="1" dirty="0"/>
              <a:t>coding editor</a:t>
            </a:r>
            <a:r>
              <a:rPr lang="en-US" sz="1200" dirty="0"/>
              <a:t> built around AI (like VS Code, but AI-first).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Claude Code</a:t>
            </a:r>
            <a:r>
              <a:rPr lang="en-US" sz="1200" dirty="0"/>
              <a:t> → An </a:t>
            </a:r>
            <a:r>
              <a:rPr lang="en-US" sz="1200" b="1" dirty="0"/>
              <a:t>AI coding assistant</a:t>
            </a:r>
            <a:r>
              <a:rPr lang="en-US" sz="1200" dirty="0"/>
              <a:t> (part of </a:t>
            </a:r>
            <a:r>
              <a:rPr lang="en-US" sz="1200" dirty="0" err="1"/>
              <a:t>Anthropic’s</a:t>
            </a:r>
            <a:r>
              <a:rPr lang="en-US" sz="1200" dirty="0"/>
              <a:t> Claude models) that helps generate or improve code inside an IDE or chat.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🔄 </a:t>
            </a:r>
            <a:r>
              <a:rPr lang="en-US" sz="1200" u="sng" dirty="0"/>
              <a:t>Cursor IDE vs Claude Code (Side-by-Side)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u="sng" dirty="0"/>
              <a:t>Install Cursor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Visit cursor at </a:t>
            </a:r>
            <a:r>
              <a:rPr lang="en-US" sz="1200" u="sng" dirty="0">
                <a:hlinkClick r:id="rId2"/>
              </a:rPr>
              <a:t>https://www.cursor.com/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Click Sign In on the top right, then Sign Up, to create your account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Download and follow its instructions to install and open Cursor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59D767-B6CE-39E7-BA4F-8AA9FB2F3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089083"/>
              </p:ext>
            </p:extLst>
          </p:nvPr>
        </p:nvGraphicFramePr>
        <p:xfrm>
          <a:off x="1081600" y="2302086"/>
          <a:ext cx="9207043" cy="2103120"/>
        </p:xfrm>
        <a:graphic>
          <a:graphicData uri="http://schemas.openxmlformats.org/drawingml/2006/table">
            <a:tbl>
              <a:tblPr/>
              <a:tblGrid>
                <a:gridCol w="1312942">
                  <a:extLst>
                    <a:ext uri="{9D8B030D-6E8A-4147-A177-3AD203B41FA5}">
                      <a16:colId xmlns:a16="http://schemas.microsoft.com/office/drawing/2014/main" val="4180210945"/>
                    </a:ext>
                  </a:extLst>
                </a:gridCol>
                <a:gridCol w="3868110">
                  <a:extLst>
                    <a:ext uri="{9D8B030D-6E8A-4147-A177-3AD203B41FA5}">
                      <a16:colId xmlns:a16="http://schemas.microsoft.com/office/drawing/2014/main" val="673934654"/>
                    </a:ext>
                  </a:extLst>
                </a:gridCol>
                <a:gridCol w="4025991">
                  <a:extLst>
                    <a:ext uri="{9D8B030D-6E8A-4147-A177-3AD203B41FA5}">
                      <a16:colId xmlns:a16="http://schemas.microsoft.com/office/drawing/2014/main" val="32161891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Cursor IDE</a:t>
                      </a:r>
                      <a:r>
                        <a:rPr lang="en-US" sz="1200"/>
                        <a:t> 🖥️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Claude Code</a:t>
                      </a:r>
                      <a:r>
                        <a:rPr lang="en-US" sz="1200" dirty="0"/>
                        <a:t> 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2023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What it is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Full IDE with AI built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AI coding assistant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531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Best for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End-to-end coding (write, test, debug)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Explaining &amp; generating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530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Strength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Project-level context, inline fixes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Clear reasoning, safe suggestions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2088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Model support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Multi-model (Claude, GPT, etc.)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Claude models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93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Where used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Replace VS Code fully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Plug into any IDE or chat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285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Beginner value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Learn by experimenting with AI in a full coding environment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Learn by asking “why” &amp; getting human-like code explanations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953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406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E5EB6-5078-19B1-D5AA-2C1F9A499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6D44-4DD6-A68C-9E20-10F523369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Cursor IDE – Setup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BDAB4-2F0F-6C46-639F-B470618B81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749537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FC18E-9132-2C78-836E-670E71A8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5" y="690734"/>
            <a:ext cx="11354348" cy="60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57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B3B3-8421-5441-D997-F6FBEF538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6450-1912-3798-6949-82EECFEB1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UV Python Package Manager – Setup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AF01C8-2A52-B603-9B8F-E48356095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965848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r>
              <a:rPr lang="en-US" sz="1200" b="1" u="sng" dirty="0"/>
              <a:t>The Amazing UV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Follow the instructions here to install </a:t>
            </a:r>
            <a:r>
              <a:rPr lang="en-US" sz="1200" dirty="0" err="1"/>
              <a:t>uv</a:t>
            </a:r>
            <a:r>
              <a:rPr lang="en-US" sz="1200" dirty="0"/>
              <a:t> - I recommend using the Standalone Installer approach at the very top: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u="sng" dirty="0">
                <a:solidFill>
                  <a:schemeClr val="accent1"/>
                </a:solidFill>
              </a:rPr>
              <a:t>https://docs.astral.sh/uv/getting-started/installation/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Then within Cursor, select View &gt;&gt; Terminal, to see a Terminal window within Cursor.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Type “</a:t>
            </a:r>
            <a:r>
              <a:rPr lang="en-US" sz="1200" dirty="0" err="1"/>
              <a:t>pwd</a:t>
            </a:r>
            <a:r>
              <a:rPr lang="en-US" sz="1200" dirty="0"/>
              <a:t>” to see the current directory, and navigate to your project directory – For Eg C:\Users\rathi\Projects\AI-Coding\llm-coding\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Run below command to install UV for Windows 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&gt;&gt; </a:t>
            </a:r>
            <a:r>
              <a:rPr lang="en-US" sz="1200" b="1" dirty="0" err="1"/>
              <a:t>powershell</a:t>
            </a:r>
            <a:r>
              <a:rPr lang="en-US" sz="1200" b="1" dirty="0"/>
              <a:t> -</a:t>
            </a:r>
            <a:r>
              <a:rPr lang="en-US" sz="1200" b="1" dirty="0" err="1"/>
              <a:t>ExecutionPolicy</a:t>
            </a:r>
            <a:r>
              <a:rPr lang="en-US" sz="1200" b="1" dirty="0"/>
              <a:t> </a:t>
            </a:r>
            <a:r>
              <a:rPr lang="en-US" sz="1200" b="1" dirty="0" err="1"/>
              <a:t>ByPass</a:t>
            </a:r>
            <a:r>
              <a:rPr lang="en-US" sz="1200" b="1" dirty="0"/>
              <a:t> -c "</a:t>
            </a:r>
            <a:r>
              <a:rPr lang="en-US" sz="1200" b="1" dirty="0" err="1"/>
              <a:t>irm</a:t>
            </a:r>
            <a:r>
              <a:rPr lang="en-US" sz="1200" b="1" dirty="0"/>
              <a:t> https://astral.sh/uv/install.ps1 | </a:t>
            </a:r>
            <a:r>
              <a:rPr lang="en-US" sz="1200" b="1" dirty="0" err="1"/>
              <a:t>iex</a:t>
            </a:r>
            <a:r>
              <a:rPr lang="en-US" sz="1200" b="1" dirty="0"/>
              <a:t>“</a:t>
            </a:r>
          </a:p>
          <a:p>
            <a:pPr algn="l">
              <a:spcBef>
                <a:spcPts val="0"/>
              </a:spcBef>
            </a:pPr>
            <a:endParaRPr lang="en-US" sz="1200" b="1" dirty="0"/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For Mac or Linux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&gt;&gt; curl -</a:t>
            </a:r>
            <a:r>
              <a:rPr lang="en-US" sz="1200" b="1" dirty="0" err="1"/>
              <a:t>LsSf</a:t>
            </a:r>
            <a:r>
              <a:rPr lang="en-US" sz="1200" b="1" dirty="0"/>
              <a:t> https://astral.sh/uv/install.sh | </a:t>
            </a:r>
            <a:r>
              <a:rPr lang="en-US" sz="1200" b="1" dirty="0" err="1"/>
              <a:t>sh</a:t>
            </a:r>
            <a:endParaRPr lang="en-US" sz="1200" b="1" dirty="0"/>
          </a:p>
          <a:p>
            <a:pPr algn="l">
              <a:spcBef>
                <a:spcPts val="0"/>
              </a:spcBef>
            </a:pPr>
            <a:endParaRPr lang="en-US" sz="1200" b="1" dirty="0"/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If your system doesn't have curl, you can use </a:t>
            </a:r>
            <a:r>
              <a:rPr lang="en-US" sz="1200" b="1" dirty="0" err="1"/>
              <a:t>wget</a:t>
            </a:r>
            <a:r>
              <a:rPr lang="en-US" sz="1200" b="1" dirty="0"/>
              <a:t>: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&gt;&gt; </a:t>
            </a:r>
            <a:r>
              <a:rPr lang="en-US" sz="1200" b="1" dirty="0" err="1"/>
              <a:t>wget</a:t>
            </a:r>
            <a:r>
              <a:rPr lang="en-US" sz="1200" b="1" dirty="0"/>
              <a:t> -</a:t>
            </a:r>
            <a:r>
              <a:rPr lang="en-US" sz="1200" b="1" dirty="0" err="1"/>
              <a:t>qO</a:t>
            </a:r>
            <a:r>
              <a:rPr lang="en-US" sz="1200" b="1" dirty="0"/>
              <a:t>- https://astral.sh/uv/install.sh | </a:t>
            </a:r>
            <a:r>
              <a:rPr lang="en-US" sz="1200" b="1" dirty="0" err="1"/>
              <a:t>sh</a:t>
            </a:r>
            <a:endParaRPr lang="en-US" sz="1200" b="1" dirty="0"/>
          </a:p>
          <a:p>
            <a:pPr algn="l">
              <a:spcBef>
                <a:spcPts val="0"/>
              </a:spcBef>
            </a:pPr>
            <a:endParaRPr lang="en-US" sz="1200" b="1" dirty="0"/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b="1" dirty="0"/>
              <a:t>Request a specific version by including it in the URL: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&gt;&gt; curl -</a:t>
            </a:r>
            <a:r>
              <a:rPr lang="en-US" sz="1200" dirty="0" err="1"/>
              <a:t>LsSf</a:t>
            </a:r>
            <a:r>
              <a:rPr lang="en-US" sz="1200" dirty="0"/>
              <a:t> https://astral.sh/uv/0.8.12/install.sh | </a:t>
            </a:r>
            <a:r>
              <a:rPr lang="en-US" sz="1200" dirty="0" err="1"/>
              <a:t>sh</a:t>
            </a: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Start by running </a:t>
            </a:r>
            <a:r>
              <a:rPr lang="en-US" sz="1200" dirty="0" err="1"/>
              <a:t>uv</a:t>
            </a:r>
            <a:r>
              <a:rPr lang="en-US" sz="1200" dirty="0"/>
              <a:t> self update to make sure you're on the latest version of </a:t>
            </a:r>
            <a:r>
              <a:rPr lang="en-US" sz="1200" dirty="0" err="1"/>
              <a:t>uv</a:t>
            </a:r>
            <a:r>
              <a:rPr lang="en-US" sz="1200" dirty="0"/>
              <a:t>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Note: One thing to watch for: if you've used Anaconda before, make sure that your Anaconda environment is deactivated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&gt;&gt; </a:t>
            </a:r>
            <a:r>
              <a:rPr lang="en-US" sz="1200" b="1" dirty="0" err="1"/>
              <a:t>conda</a:t>
            </a:r>
            <a:r>
              <a:rPr lang="en-US" sz="1200" b="1" dirty="0"/>
              <a:t> deactivate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And if you still have any problems with </a:t>
            </a:r>
            <a:r>
              <a:rPr lang="en-US" sz="1200" dirty="0" err="1"/>
              <a:t>conda</a:t>
            </a:r>
            <a:r>
              <a:rPr lang="en-US" sz="1200" dirty="0"/>
              <a:t> and python versions, it's possible that you will need to run this too: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&gt;&gt; </a:t>
            </a:r>
            <a:r>
              <a:rPr lang="en-US" sz="1200" b="1" dirty="0" err="1"/>
              <a:t>conda</a:t>
            </a:r>
            <a:r>
              <a:rPr lang="en-US" sz="1200" b="1" dirty="0"/>
              <a:t> config --set </a:t>
            </a:r>
            <a:r>
              <a:rPr lang="en-US" sz="1200" b="1" dirty="0" err="1"/>
              <a:t>auto_activate_base</a:t>
            </a:r>
            <a:r>
              <a:rPr lang="en-US" sz="1200" b="1" dirty="0"/>
              <a:t> false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And now simply run: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&gt;&gt; </a:t>
            </a:r>
            <a:r>
              <a:rPr lang="en-US" sz="1200" b="1" dirty="0" err="1"/>
              <a:t>uv</a:t>
            </a:r>
            <a:r>
              <a:rPr lang="en-US" sz="1200" b="1" dirty="0"/>
              <a:t> sync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And marvel at the speed and reliability! If necessary, </a:t>
            </a:r>
            <a:r>
              <a:rPr lang="en-US" sz="1200" dirty="0" err="1"/>
              <a:t>uv</a:t>
            </a:r>
            <a:r>
              <a:rPr lang="en-US" sz="1200" dirty="0"/>
              <a:t> should install python 3.12, and then it should install all the packages.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If you get an error about "invalid certificate" while running </a:t>
            </a:r>
            <a:r>
              <a:rPr lang="en-US" sz="1200" dirty="0" err="1"/>
              <a:t>uv</a:t>
            </a:r>
            <a:r>
              <a:rPr lang="en-US" sz="1200" dirty="0"/>
              <a:t> sync, then please try this instead: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&gt;&gt; </a:t>
            </a:r>
            <a:r>
              <a:rPr lang="en-US" sz="1200" b="1" dirty="0" err="1"/>
              <a:t>uv</a:t>
            </a:r>
            <a:r>
              <a:rPr lang="en-US" sz="1200" b="1" dirty="0"/>
              <a:t> --native-</a:t>
            </a:r>
            <a:r>
              <a:rPr lang="en-US" sz="1200" b="1" dirty="0" err="1"/>
              <a:t>tls</a:t>
            </a:r>
            <a:r>
              <a:rPr lang="en-US" sz="1200" b="1" dirty="0"/>
              <a:t> sync</a:t>
            </a:r>
          </a:p>
          <a:p>
            <a:pPr algn="l">
              <a:spcBef>
                <a:spcPts val="0"/>
              </a:spcBef>
            </a:pPr>
            <a:endParaRPr lang="en-US" sz="1200" b="1" dirty="0"/>
          </a:p>
          <a:p>
            <a:pPr algn="l">
              <a:spcBef>
                <a:spcPts val="0"/>
              </a:spcBef>
            </a:pPr>
            <a:r>
              <a:rPr lang="en-US" sz="1200" dirty="0"/>
              <a:t>And also try this instead:</a:t>
            </a:r>
          </a:p>
          <a:p>
            <a:pPr algn="l">
              <a:spcBef>
                <a:spcPts val="0"/>
              </a:spcBef>
            </a:pPr>
            <a:r>
              <a:rPr lang="en-US" sz="1200" b="1" dirty="0"/>
              <a:t>&gt;&gt; </a:t>
            </a:r>
            <a:r>
              <a:rPr lang="en-US" sz="1200" b="1" dirty="0" err="1"/>
              <a:t>uv</a:t>
            </a:r>
            <a:r>
              <a:rPr lang="en-US" sz="1200" b="1" dirty="0"/>
              <a:t> --allow-insecure-host github.com sync</a:t>
            </a:r>
          </a:p>
        </p:txBody>
      </p:sp>
    </p:spTree>
    <p:extLst>
      <p:ext uri="{BB962C8B-B14F-4D97-AF65-F5344CB8AC3E}">
        <p14:creationId xmlns:p14="http://schemas.microsoft.com/office/powerpoint/2010/main" val="3207088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2886D-1D99-27F1-B4EC-4E3AE98F6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8728-2125-FA2B-AB4B-F8B6D7A4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UV Python Package Manager – Setup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BF36B6-07D2-D95A-23EA-1637FF02A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965848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endParaRPr lang="en-US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13B9DE-43ED-7AD7-0978-495669E9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13" y="1568435"/>
            <a:ext cx="10617566" cy="38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53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A9946-582E-3A2E-3F4C-A78897DA7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19FC-9259-7E07-A11D-11BEE3D87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Calling- API Key Setup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CF06-EA8F-0AEC-9A5C-6DA96E6EC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742958"/>
          </a:xfrm>
        </p:spPr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US" sz="1200" b="1" u="sng" dirty="0"/>
              <a:t>API Key Setup</a:t>
            </a:r>
          </a:p>
          <a:p>
            <a:pPr algn="l">
              <a:spcBef>
                <a:spcPts val="0"/>
              </a:spcBef>
            </a:pPr>
            <a:endParaRPr lang="en-US" sz="1200" b="1" u="sng" dirty="0"/>
          </a:p>
          <a:p>
            <a:pPr algn="l">
              <a:spcBef>
                <a:spcPts val="0"/>
              </a:spcBef>
            </a:pPr>
            <a:r>
              <a:rPr lang="da-DK" sz="1200" dirty="0"/>
              <a:t>For OpenAI, visit </a:t>
            </a:r>
            <a:r>
              <a:rPr lang="da-DK" sz="1200" u="sng" dirty="0">
                <a:solidFill>
                  <a:schemeClr val="accent1"/>
                </a:solidFill>
              </a:rPr>
              <a:t>https://openai.com/api/ </a:t>
            </a:r>
            <a:r>
              <a:rPr lang="da-DK" sz="1200" dirty="0"/>
              <a:t> </a:t>
            </a:r>
          </a:p>
          <a:p>
            <a:pPr algn="l">
              <a:spcBef>
                <a:spcPts val="0"/>
              </a:spcBef>
            </a:pPr>
            <a:endParaRPr lang="da-DK" sz="1200" dirty="0"/>
          </a:p>
          <a:p>
            <a:pPr algn="l">
              <a:spcBef>
                <a:spcPts val="0"/>
              </a:spcBef>
            </a:pPr>
            <a:r>
              <a:rPr lang="da-DK" sz="1200" dirty="0"/>
              <a:t>For Anthropic, visit </a:t>
            </a:r>
            <a:r>
              <a:rPr lang="da-DK" sz="1200" dirty="0">
                <a:hlinkClick r:id="rId2"/>
              </a:rPr>
              <a:t>https://console.anthropic.com/</a:t>
            </a:r>
            <a:endParaRPr lang="da-DK" sz="1200" dirty="0"/>
          </a:p>
          <a:p>
            <a:pPr algn="l">
              <a:spcBef>
                <a:spcPts val="0"/>
              </a:spcBef>
            </a:pPr>
            <a:r>
              <a:rPr lang="da-DK" sz="1200" dirty="0"/>
              <a:t> </a:t>
            </a:r>
          </a:p>
          <a:p>
            <a:pPr algn="l">
              <a:spcBef>
                <a:spcPts val="0"/>
              </a:spcBef>
            </a:pPr>
            <a:r>
              <a:rPr lang="da-DK" sz="1200" dirty="0"/>
              <a:t>For Google, visit </a:t>
            </a:r>
            <a:r>
              <a:rPr lang="da-DK" sz="1200" dirty="0">
                <a:hlinkClick r:id="rId3"/>
              </a:rPr>
              <a:t>https://ai.google.dev/gemini-api</a:t>
            </a:r>
            <a:endParaRPr lang="da-DK" sz="1200" dirty="0"/>
          </a:p>
          <a:p>
            <a:pPr algn="l">
              <a:spcBef>
                <a:spcPts val="0"/>
              </a:spcBef>
            </a:pPr>
            <a:endParaRPr lang="da-DK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### Also - adding DeepSeek if you wish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Optionally, if you'd like to also use DeepSeek, create an account [here](</a:t>
            </a:r>
            <a:r>
              <a:rPr lang="en-US" sz="1200" u="sng" dirty="0">
                <a:solidFill>
                  <a:schemeClr val="accent1"/>
                </a:solidFill>
              </a:rPr>
              <a:t>https://platform.deepseek.com/</a:t>
            </a:r>
            <a:r>
              <a:rPr lang="en-US" sz="1200" dirty="0"/>
              <a:t>), create a key [here](</a:t>
            </a:r>
            <a:r>
              <a:rPr lang="en-US" sz="1200" u="sng" dirty="0">
                <a:solidFill>
                  <a:schemeClr val="accent1"/>
                </a:solidFill>
              </a:rPr>
              <a:t>https://platform.deepseek.com/api_keys</a:t>
            </a:r>
            <a:r>
              <a:rPr lang="en-US" sz="1200" dirty="0"/>
              <a:t>) and top up with at least the minimum $2 [here] (</a:t>
            </a:r>
            <a:r>
              <a:rPr lang="en-US" sz="1200" u="sng" dirty="0">
                <a:solidFill>
                  <a:schemeClr val="accent1"/>
                </a:solidFill>
              </a:rPr>
              <a:t>https://platform.deepseek.com/top_up</a:t>
            </a:r>
            <a:r>
              <a:rPr lang="en-US" sz="1200" dirty="0"/>
              <a:t>).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### Adding API keys to your </a:t>
            </a:r>
            <a:r>
              <a:rPr lang="en-US" sz="1200" b="1" dirty="0"/>
              <a:t>.env </a:t>
            </a:r>
            <a:r>
              <a:rPr lang="en-US" sz="1200" dirty="0"/>
              <a:t>file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When you get your API keys, you need to set them as environment variables by adding them to your `.env` file.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```</a:t>
            </a:r>
          </a:p>
          <a:p>
            <a:pPr algn="l">
              <a:spcBef>
                <a:spcPts val="0"/>
              </a:spcBef>
            </a:pPr>
            <a:r>
              <a:rPr lang="en-US" sz="1200" dirty="0"/>
              <a:t>OPENAI_API_KEY=</a:t>
            </a:r>
            <a:r>
              <a:rPr lang="en-US" sz="1200" dirty="0" err="1"/>
              <a:t>xxxx</a:t>
            </a: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ANTHROPIC_API_KEY=</a:t>
            </a:r>
            <a:r>
              <a:rPr lang="en-US" sz="1200" dirty="0" err="1"/>
              <a:t>xxxx</a:t>
            </a: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GOOGLE_API_KEY=</a:t>
            </a:r>
            <a:r>
              <a:rPr lang="en-US" sz="1200" dirty="0" err="1"/>
              <a:t>xxxx</a:t>
            </a: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DEEPSEEK_API_KEY=</a:t>
            </a:r>
            <a:r>
              <a:rPr lang="en-US" sz="1200" dirty="0" err="1"/>
              <a:t>xxxx</a:t>
            </a: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```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Afterwards, you may need to restart the </a:t>
            </a:r>
            <a:r>
              <a:rPr lang="en-US" sz="1200" dirty="0" err="1"/>
              <a:t>Jupyter</a:t>
            </a:r>
            <a:r>
              <a:rPr lang="en-US" sz="1200" dirty="0"/>
              <a:t> Lab Kernel (the Python process that sits behind this notebook) via the Kernel menu, and then rerun the cells from the top.</a:t>
            </a:r>
          </a:p>
        </p:txBody>
      </p:sp>
    </p:spTree>
    <p:extLst>
      <p:ext uri="{BB962C8B-B14F-4D97-AF65-F5344CB8AC3E}">
        <p14:creationId xmlns:p14="http://schemas.microsoft.com/office/powerpoint/2010/main" val="2673852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AD137-7F0F-D254-F0D8-C1D86BED1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9CED-0A71-EFF1-A958-A8AA7FC9FD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Model – Inferencing vs Fine Tuning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40359-5081-EB60-60A1-BB0536B3A2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965848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🧠 First: What are these terms?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Inferencing</a:t>
            </a:r>
            <a:r>
              <a:rPr lang="en-US" sz="1200" dirty="0"/>
              <a:t> = </a:t>
            </a:r>
            <a:r>
              <a:rPr lang="en-US" sz="1200" b="1" dirty="0"/>
              <a:t>Using</a:t>
            </a:r>
            <a:r>
              <a:rPr lang="en-US" sz="1200" dirty="0"/>
              <a:t> the model to get answers.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Fine-Tuning</a:t>
            </a:r>
            <a:r>
              <a:rPr lang="en-US" sz="1200" dirty="0"/>
              <a:t> = </a:t>
            </a:r>
            <a:r>
              <a:rPr lang="en-US" sz="1200" b="1" dirty="0"/>
              <a:t>Training</a:t>
            </a:r>
            <a:r>
              <a:rPr lang="en-US" sz="1200" dirty="0"/>
              <a:t> the model further on your own data to specialize it.</a:t>
            </a:r>
          </a:p>
          <a:p>
            <a:pPr algn="l"/>
            <a:r>
              <a:rPr lang="en-US" sz="1200" dirty="0"/>
              <a:t>Think of it like: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Inferencing</a:t>
            </a:r>
            <a:r>
              <a:rPr lang="en-US" sz="1200" dirty="0"/>
              <a:t> → Asking a teacher a question.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Fine-Tuning</a:t>
            </a:r>
            <a:r>
              <a:rPr lang="en-US" sz="1200" dirty="0"/>
              <a:t> → Giving the teacher extra lessons so they become an expert in </a:t>
            </a:r>
            <a:r>
              <a:rPr lang="en-US" sz="1200" i="1" dirty="0"/>
              <a:t>your subject</a:t>
            </a:r>
            <a:r>
              <a:rPr lang="en-US" sz="1200" dirty="0"/>
              <a:t>.</a:t>
            </a:r>
          </a:p>
          <a:p>
            <a:pPr algn="l">
              <a:spcBef>
                <a:spcPts val="0"/>
              </a:spcBef>
            </a:pPr>
            <a:endParaRPr lang="en-US" sz="1200" b="1" dirty="0"/>
          </a:p>
          <a:p>
            <a:pPr algn="l"/>
            <a:r>
              <a:rPr lang="en-US" sz="1200" b="1" dirty="0"/>
              <a:t>🔹 1. Inferencing (Using the Model)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You </a:t>
            </a:r>
            <a:r>
              <a:rPr lang="en-US" sz="1200" b="1" dirty="0"/>
              <a:t>use a pre-trained model</a:t>
            </a:r>
            <a:r>
              <a:rPr lang="en-US" sz="1200" dirty="0"/>
              <a:t> (like GPT, Claude, LLaMA) to generate answers.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You don’t change the model; you just </a:t>
            </a:r>
            <a:r>
              <a:rPr lang="en-US" sz="1200" b="1" dirty="0"/>
              <a:t>send input and get output</a:t>
            </a:r>
            <a:r>
              <a:rPr lang="en-US" sz="1200" dirty="0"/>
              <a:t>.</a:t>
            </a:r>
          </a:p>
          <a:p>
            <a:pPr algn="l"/>
            <a:r>
              <a:rPr lang="en-US" sz="1200" dirty="0"/>
              <a:t>✅ </a:t>
            </a:r>
            <a:r>
              <a:rPr lang="en-US" sz="1200" b="1" dirty="0"/>
              <a:t>Real-time Use Cases</a:t>
            </a:r>
          </a:p>
          <a:p>
            <a:pPr algn="l"/>
            <a:endParaRPr lang="en-US" sz="1200" dirty="0"/>
          </a:p>
          <a:p>
            <a:pPr marL="171450" indent="-171450" algn="l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Chatbots answering FAQs</a:t>
            </a:r>
          </a:p>
          <a:p>
            <a:pPr marL="171450" indent="-171450" algn="l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Translating text</a:t>
            </a:r>
          </a:p>
          <a:p>
            <a:pPr marL="171450" indent="-171450" algn="l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 algn="l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Writing product descriptions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marL="171450" indent="-171450" algn="l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Generating code snippets</a:t>
            </a:r>
          </a:p>
          <a:p>
            <a:pPr marL="171450" indent="-171450" algn="l">
              <a:lnSpc>
                <a:spcPct val="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User Input → Pretrained Model → Output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/>
            <a:r>
              <a:rPr lang="en-US" sz="1200" b="1" dirty="0"/>
              <a:t>🔹 2. Fine-Tuning (Custom Training)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You take a </a:t>
            </a:r>
            <a:r>
              <a:rPr lang="en-US" sz="1200" b="1" dirty="0"/>
              <a:t>base LLM</a:t>
            </a:r>
            <a:r>
              <a:rPr lang="en-US" sz="1200" dirty="0"/>
              <a:t> and </a:t>
            </a:r>
            <a:r>
              <a:rPr lang="en-US" sz="1200" b="1" dirty="0"/>
              <a:t>train it with your data</a:t>
            </a:r>
            <a:r>
              <a:rPr lang="en-US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 model “learns” your style, domain, or company knowledge.</a:t>
            </a:r>
          </a:p>
          <a:p>
            <a:pPr algn="l"/>
            <a:r>
              <a:rPr lang="en-US" sz="1200" dirty="0"/>
              <a:t>Example: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Base model knows general English.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You fine-tune it with </a:t>
            </a:r>
            <a:r>
              <a:rPr lang="en-US" sz="1200" b="1" dirty="0"/>
              <a:t>medical documents</a:t>
            </a:r>
            <a:r>
              <a:rPr lang="en-US" sz="1200" dirty="0"/>
              <a:t> → now it becomes better at </a:t>
            </a:r>
            <a:r>
              <a:rPr lang="en-US" sz="1200" b="1" dirty="0"/>
              <a:t>medical Q&amp;A</a:t>
            </a:r>
            <a:r>
              <a:rPr lang="en-US" sz="1200" dirty="0"/>
              <a:t>.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70395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3C8C8-5186-9695-B386-10A967B48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BB347-BA03-89B5-9120-C0496DE96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Model – Inferencing vs Fine Tuning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B7EB2-CFED-77C3-A322-48E5A41C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965848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b="1" u="sng" dirty="0"/>
              <a:t>2. Fine-Tuning (Custom Training)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/>
            <a:r>
              <a:rPr lang="en-US" sz="1200" dirty="0"/>
              <a:t>✅ </a:t>
            </a:r>
            <a:r>
              <a:rPr lang="en-US" sz="1200" b="1" dirty="0"/>
              <a:t>Real-time Use Cases</a:t>
            </a:r>
            <a:endParaRPr lang="en-US" sz="1200" dirty="0"/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Healthcare bot trained on medical guidelines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Banking assistant trained on financial regulations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Retail bot trained on product catalog and company policies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200" dirty="0"/>
              <a:t>Legal assistant fine-tuned with case law</a:t>
            </a:r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dirty="0"/>
              <a:t>Base Model + Custom Data → Fine-Tuned Model → Domain-Specific Output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r>
              <a:rPr lang="en-US" sz="1200" u="sng" dirty="0"/>
              <a:t>Inferencing vs Fine Tuning</a:t>
            </a:r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algn="l">
              <a:spcBef>
                <a:spcPts val="0"/>
              </a:spcBef>
            </a:pPr>
            <a:endParaRPr lang="en-US" sz="1200" dirty="0"/>
          </a:p>
          <a:p>
            <a:pPr marL="171450" indent="-17145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/>
            <a:r>
              <a:rPr lang="en-US" sz="1200" b="1" dirty="0"/>
              <a:t>✅ In Summary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Inferencing</a:t>
            </a:r>
            <a:r>
              <a:rPr lang="en-US" sz="1200" dirty="0"/>
              <a:t> = Directly </a:t>
            </a:r>
            <a:r>
              <a:rPr lang="en-US" sz="1200" b="1" dirty="0"/>
              <a:t>use the model</a:t>
            </a:r>
            <a:r>
              <a:rPr lang="en-US" sz="1200" dirty="0"/>
              <a:t> to answer (no extra training).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Fine-Tuning</a:t>
            </a:r>
            <a:r>
              <a:rPr lang="en-US" sz="1200" dirty="0"/>
              <a:t> = </a:t>
            </a:r>
            <a:r>
              <a:rPr lang="en-US" sz="1200" b="1" dirty="0"/>
              <a:t>Customize the model</a:t>
            </a:r>
            <a:r>
              <a:rPr lang="en-US" sz="1200" dirty="0"/>
              <a:t> with your data for better domain-specific performance.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Beginners should start with </a:t>
            </a:r>
            <a:r>
              <a:rPr lang="en-US" sz="1200" b="1" dirty="0"/>
              <a:t>inferencing</a:t>
            </a:r>
            <a:r>
              <a:rPr lang="en-US" sz="1200" dirty="0"/>
              <a:t>. Fine-tuning is useful only when general models don’t perform well for your specialized needs.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8437F44-E2B2-7916-0F17-789CACEF69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573962"/>
              </p:ext>
            </p:extLst>
          </p:nvPr>
        </p:nvGraphicFramePr>
        <p:xfrm>
          <a:off x="838200" y="2957956"/>
          <a:ext cx="5437610" cy="1920240"/>
        </p:xfrm>
        <a:graphic>
          <a:graphicData uri="http://schemas.openxmlformats.org/drawingml/2006/table">
            <a:tbl>
              <a:tblPr/>
              <a:tblGrid>
                <a:gridCol w="1358991">
                  <a:extLst>
                    <a:ext uri="{9D8B030D-6E8A-4147-A177-3AD203B41FA5}">
                      <a16:colId xmlns:a16="http://schemas.microsoft.com/office/drawing/2014/main" val="404194644"/>
                    </a:ext>
                  </a:extLst>
                </a:gridCol>
                <a:gridCol w="1716967">
                  <a:extLst>
                    <a:ext uri="{9D8B030D-6E8A-4147-A177-3AD203B41FA5}">
                      <a16:colId xmlns:a16="http://schemas.microsoft.com/office/drawing/2014/main" val="3256799665"/>
                    </a:ext>
                  </a:extLst>
                </a:gridCol>
                <a:gridCol w="2361652">
                  <a:extLst>
                    <a:ext uri="{9D8B030D-6E8A-4147-A177-3AD203B41FA5}">
                      <a16:colId xmlns:a16="http://schemas.microsoft.com/office/drawing/2014/main" val="2096554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Inferencing</a:t>
                      </a:r>
                      <a:r>
                        <a:rPr lang="en-US" sz="1200"/>
                        <a:t> (Using)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Fine-Tuning</a:t>
                      </a:r>
                      <a:r>
                        <a:rPr lang="en-US" sz="1200"/>
                        <a:t> (Customizing)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642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What it does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Uses existing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Retrains with your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370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Effort needed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Low (just prompt)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Higher (need data + training)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1265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Speed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Ready to use instantly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Takes time to train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062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Cost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Pay per usage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Training cost + usage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545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Best for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General 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Domain-specific 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857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Example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Translate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Medical chatbot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6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1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01039-7D48-AD6B-29BF-E7400D86D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B5B00-D903-74B3-306C-47C08EBF1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BERT vs. Language Models (</a:t>
            </a:r>
            <a:r>
              <a:rPr lang="en-US" altLang="en-US" sz="2400" dirty="0"/>
              <a:t>Simplified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B6F94-CBD9-86DE-DD1E-FD8A3AB5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3600"/>
            <a:ext cx="9144000" cy="581025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200" b="1" dirty="0"/>
              <a:t>📚 What is BERT?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BERT = Bidirectional Encoder Representations from Transformers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It reads text both ways (left-to-right and right-to-left).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Purpose: understand text deeply.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BERT is like a </a:t>
            </a:r>
            <a:r>
              <a:rPr lang="en-US" sz="1200" b="1" dirty="0"/>
              <a:t>reader</a:t>
            </a:r>
            <a:r>
              <a:rPr lang="en-US" sz="1200" dirty="0"/>
              <a:t> – it’s very good at </a:t>
            </a:r>
            <a:r>
              <a:rPr lang="en-US" sz="1200" b="1" dirty="0"/>
              <a:t>understanding</a:t>
            </a:r>
            <a:r>
              <a:rPr lang="en-US" sz="1200" dirty="0"/>
              <a:t> text, but not great at generating long answers.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Example tasks: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“Is this review positive or negative?”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“What is the meaning of this word in context?”</a:t>
            </a:r>
          </a:p>
          <a:p>
            <a:pPr algn="l"/>
            <a:r>
              <a:rPr lang="en-US" sz="1200" dirty="0"/>
              <a:t>Input Sentence → BERT → Understanding / Classification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/>
              <a:t>💬 What are Language Models (LMs)?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Language Models</a:t>
            </a:r>
            <a:r>
              <a:rPr lang="en-US" sz="1200" dirty="0"/>
              <a:t> try to </a:t>
            </a:r>
            <a:r>
              <a:rPr lang="en-US" sz="1200" b="1" dirty="0"/>
              <a:t>predict the next word</a:t>
            </a:r>
            <a:r>
              <a:rPr lang="en-US" sz="1200" dirty="0"/>
              <a:t> in a sentence.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Example: “New York is a big …” → “city”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GPT (Generative Pretrained Transformer) is a </a:t>
            </a:r>
            <a:r>
              <a:rPr lang="en-US" sz="1200" b="1" dirty="0"/>
              <a:t>generative language model</a:t>
            </a:r>
            <a:r>
              <a:rPr lang="en-US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LMs are like a </a:t>
            </a:r>
            <a:r>
              <a:rPr lang="en-US" sz="1200" b="1" dirty="0"/>
              <a:t>writer</a:t>
            </a:r>
            <a:r>
              <a:rPr lang="en-US" sz="1200" dirty="0"/>
              <a:t> – very good at </a:t>
            </a:r>
            <a:r>
              <a:rPr lang="en-US" sz="1200" b="1" dirty="0"/>
              <a:t>generating new text</a:t>
            </a:r>
            <a:r>
              <a:rPr lang="en-US" sz="1200" dirty="0"/>
              <a:t>, stories, or answers.</a:t>
            </a:r>
          </a:p>
          <a:p>
            <a:pPr algn="l"/>
            <a:r>
              <a:rPr lang="en-US" sz="1200" dirty="0"/>
              <a:t>Input Sentence → LM → Next word / Full text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BERT = A careful reader </a:t>
            </a:r>
          </a:p>
          <a:p>
            <a:pPr algn="l"/>
            <a:r>
              <a:rPr lang="en-US" sz="1200" dirty="0"/>
              <a:t>       (understands meaning of each word in a paragraph)</a:t>
            </a:r>
          </a:p>
          <a:p>
            <a:pPr algn="l"/>
            <a:r>
              <a:rPr lang="en-US" sz="1200" dirty="0"/>
              <a:t>GPT = A creative writer</a:t>
            </a:r>
          </a:p>
          <a:p>
            <a:pPr algn="l"/>
            <a:r>
              <a:rPr lang="en-US" sz="1200" dirty="0"/>
              <a:t>       (can continue the story and generate paragraphs)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2732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611CF-D528-C796-0BD1-E38ACB37F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C247-1FE9-1BC6-0992-F970E3A2F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Model Parameters – Temperature, Top P, Top K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C99EB-CFB0-C8CD-825F-4B73D7338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965848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🧠 First: Why Do We Need These?</a:t>
            </a:r>
          </a:p>
          <a:p>
            <a:pPr algn="l"/>
            <a:r>
              <a:rPr lang="en-US" sz="1200" dirty="0"/>
              <a:t>When an LLM generates text, there are usually </a:t>
            </a:r>
            <a:r>
              <a:rPr lang="en-US" sz="1200" b="1" dirty="0"/>
              <a:t>many possible next words</a:t>
            </a:r>
            <a:r>
              <a:rPr lang="en-US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Example: “The cat is …” → could be </a:t>
            </a:r>
            <a:r>
              <a:rPr lang="en-US" sz="1200" i="1" dirty="0"/>
              <a:t>sleeping, running, cute, hungry…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Temperature, Top-P, and Top-K</a:t>
            </a:r>
            <a:r>
              <a:rPr lang="en-US" sz="1200" dirty="0"/>
              <a:t> are </a:t>
            </a:r>
            <a:r>
              <a:rPr lang="en-US" sz="1200" b="1" dirty="0"/>
              <a:t>settings that control randomness vs determinism</a:t>
            </a:r>
            <a:r>
              <a:rPr lang="en-US" sz="1200" dirty="0"/>
              <a:t> in choosing those words.</a:t>
            </a:r>
          </a:p>
          <a:p>
            <a:pPr algn="l"/>
            <a:r>
              <a:rPr lang="en-US" sz="1200" dirty="0"/>
              <a:t>👉 Think of them as </a:t>
            </a:r>
            <a:r>
              <a:rPr lang="en-US" sz="1200" b="1" dirty="0"/>
              <a:t>knobs you turn</a:t>
            </a:r>
            <a:r>
              <a:rPr lang="en-US" sz="1200" dirty="0"/>
              <a:t> to control how “creative” or “predictable” the model’s answers are.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/>
            <a:r>
              <a:rPr lang="en-US" sz="1200" b="1" dirty="0"/>
              <a:t>🔹 1. Temperature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Controls randomness</a:t>
            </a:r>
            <a:r>
              <a:rPr lang="en-US" sz="1200" dirty="0"/>
              <a:t> (how adventurous the model is).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Range: usually </a:t>
            </a:r>
            <a:r>
              <a:rPr lang="en-US" sz="1200" b="1" dirty="0"/>
              <a:t>0.0 → 1.0+</a:t>
            </a:r>
            <a:endParaRPr lang="en-US" sz="1200" dirty="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Low (0.1)</a:t>
            </a:r>
            <a:r>
              <a:rPr lang="en-US" sz="1200" dirty="0"/>
              <a:t> → Safe, predictable answers.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High (1.0)</a:t>
            </a:r>
            <a:r>
              <a:rPr lang="en-US" sz="1200" dirty="0"/>
              <a:t> → More random, creative answers.</a:t>
            </a:r>
          </a:p>
          <a:p>
            <a:pPr algn="l"/>
            <a:r>
              <a:rPr lang="en-US" sz="1200" dirty="0"/>
              <a:t>✅ </a:t>
            </a:r>
            <a:r>
              <a:rPr lang="en-US" sz="1200" b="1" dirty="0"/>
              <a:t>Real-Time Use Cases: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Low temp (0.1–0.3):</a:t>
            </a:r>
            <a:r>
              <a:rPr lang="en-US" sz="1200" dirty="0"/>
              <a:t> Legal, medical, or coding tasks → Need accuracy &amp; consistency.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High temp (0.8–1.0):</a:t>
            </a:r>
            <a:r>
              <a:rPr lang="en-US" sz="1200" dirty="0"/>
              <a:t> Story writing, brainstorming, poetry → Need creativity.</a:t>
            </a:r>
          </a:p>
          <a:p>
            <a:pPr algn="l"/>
            <a:r>
              <a:rPr lang="en-US" sz="1200" dirty="0"/>
              <a:t>Example:</a:t>
            </a:r>
          </a:p>
          <a:p>
            <a:pPr algn="l"/>
            <a:r>
              <a:rPr lang="en-US" sz="1200" dirty="0"/>
              <a:t>Prompt: "Suggest a name for a coffee shop."</a:t>
            </a:r>
          </a:p>
          <a:p>
            <a:pPr algn="l"/>
            <a:r>
              <a:rPr lang="en-US" sz="1200" dirty="0"/>
              <a:t>Temp 0.2 → "Central Coffee"</a:t>
            </a:r>
          </a:p>
          <a:p>
            <a:pPr algn="l"/>
            <a:r>
              <a:rPr lang="en-US" sz="1200" dirty="0"/>
              <a:t>Temp 1.0 → "Brew Galaxy" / "Moonlit Beans" / "Buzz Haven"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57872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09688-96BE-7F52-4FD2-8359CEFA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0BCA4-0E73-E324-9AB1-046B56E78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Model Parameters – Temperature, Top P, Top K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D507A-C4F8-CB7F-FD37-327005785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9658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200" b="1" dirty="0"/>
              <a:t>🔹 2. Top-K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Limits how many top choices the model considers.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Example: If K=5 → only the top 5 most likely next words are considered.</a:t>
            </a:r>
          </a:p>
          <a:p>
            <a:pPr algn="l"/>
            <a:r>
              <a:rPr lang="en-US" sz="1200" dirty="0"/>
              <a:t>✅ </a:t>
            </a:r>
            <a:r>
              <a:rPr lang="en-US" sz="1200" b="1" dirty="0"/>
              <a:t>Real-Time Use Cases: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Low K (small set, e.g., K=3):</a:t>
            </a:r>
            <a:r>
              <a:rPr lang="en-US" sz="1200" dirty="0"/>
              <a:t> Safer, focused outputs → good for Q&amp;A, factual answers.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High K (larger set, e.g., K=50):</a:t>
            </a:r>
            <a:r>
              <a:rPr lang="en-US" sz="1200" dirty="0"/>
              <a:t> More variety → good for creative writing or marketing.</a:t>
            </a:r>
          </a:p>
          <a:p>
            <a:pPr algn="l"/>
            <a:r>
              <a:rPr lang="en-US" sz="1200" dirty="0"/>
              <a:t>Example:</a:t>
            </a:r>
          </a:p>
          <a:p>
            <a:pPr algn="l"/>
            <a:r>
              <a:rPr lang="en-US" sz="1200" dirty="0"/>
              <a:t>Prompt: "The cat is..."</a:t>
            </a:r>
          </a:p>
          <a:p>
            <a:pPr algn="l"/>
            <a:r>
              <a:rPr lang="en-US" sz="1200" dirty="0"/>
              <a:t>Top-K = 3 → ["sleeping", "running", "sitting"]</a:t>
            </a:r>
          </a:p>
          <a:p>
            <a:pPr algn="l"/>
            <a:r>
              <a:rPr lang="en-US" sz="1200" dirty="0"/>
              <a:t>Top-K = 50 → ["sleeping", "dancing", "plotting", "hungry", "singing", ...]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/>
              <a:t>🔹 3. Top-P (Nucleus Sampling)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Looks at cumulative probability until it covers P (like 90%).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Instead of a fixed number of words (like Top-K), it </a:t>
            </a:r>
            <a:r>
              <a:rPr lang="en-US" sz="1200" b="1" dirty="0"/>
              <a:t>adapts dynamically</a:t>
            </a:r>
            <a:r>
              <a:rPr lang="en-US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Example: Top-P = 0.9 → model chooses from the smallest set of words that together make up 90% probability.</a:t>
            </a:r>
          </a:p>
          <a:p>
            <a:pPr algn="l"/>
            <a:r>
              <a:rPr lang="en-US" sz="1200" dirty="0"/>
              <a:t>✅ </a:t>
            </a:r>
            <a:r>
              <a:rPr lang="en-US" sz="1200" b="1" dirty="0"/>
              <a:t>Real-Time Use Cases:</a:t>
            </a:r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Low P (0.3–0.5):</a:t>
            </a:r>
            <a:r>
              <a:rPr lang="en-US" sz="1200" dirty="0"/>
              <a:t> More focused → technical or critical domains.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High P (0.8–0.95):</a:t>
            </a:r>
            <a:r>
              <a:rPr lang="en-US" sz="1200" dirty="0"/>
              <a:t> More variety → creative, casual conversations.</a:t>
            </a:r>
          </a:p>
          <a:p>
            <a:pPr algn="l"/>
            <a:r>
              <a:rPr lang="en-US" sz="1200" dirty="0"/>
              <a:t>Example:</a:t>
            </a:r>
          </a:p>
          <a:p>
            <a:pPr algn="l"/>
            <a:r>
              <a:rPr lang="en-US" sz="1200" dirty="0"/>
              <a:t>Prompt: "The weather today is..."</a:t>
            </a:r>
          </a:p>
          <a:p>
            <a:pPr algn="l"/>
            <a:r>
              <a:rPr lang="en-US" sz="1200" dirty="0"/>
              <a:t>Top-P = 0.4 → ["sunny", "rainy"]  </a:t>
            </a:r>
          </a:p>
          <a:p>
            <a:pPr algn="l"/>
            <a:r>
              <a:rPr lang="en-US" sz="1200" dirty="0"/>
              <a:t>Top-P = 0.9 → ["sunny", "rainy", "windy", "stormy", "humid", ...]</a:t>
            </a:r>
          </a:p>
          <a:p>
            <a:pPr algn="l"/>
            <a:endParaRPr lang="en-US" sz="1200" dirty="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885116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D6810-2286-1215-FD5F-611500480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DE54-1DF9-7337-46EF-821D9A4AA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OpenAI-GPT Models Comparisons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6E5D7-1E02-49E6-487D-A0D22082F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965848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1718CA-6EFF-88EF-BD90-F7A6B924A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99430"/>
              </p:ext>
            </p:extLst>
          </p:nvPr>
        </p:nvGraphicFramePr>
        <p:xfrm>
          <a:off x="528466" y="825500"/>
          <a:ext cx="10736436" cy="5043287"/>
        </p:xfrm>
        <a:graphic>
          <a:graphicData uri="http://schemas.openxmlformats.org/drawingml/2006/table">
            <a:tbl>
              <a:tblPr/>
              <a:tblGrid>
                <a:gridCol w="1789406">
                  <a:extLst>
                    <a:ext uri="{9D8B030D-6E8A-4147-A177-3AD203B41FA5}">
                      <a16:colId xmlns:a16="http://schemas.microsoft.com/office/drawing/2014/main" val="3817962748"/>
                    </a:ext>
                  </a:extLst>
                </a:gridCol>
                <a:gridCol w="1789406">
                  <a:extLst>
                    <a:ext uri="{9D8B030D-6E8A-4147-A177-3AD203B41FA5}">
                      <a16:colId xmlns:a16="http://schemas.microsoft.com/office/drawing/2014/main" val="3968383502"/>
                    </a:ext>
                  </a:extLst>
                </a:gridCol>
                <a:gridCol w="1789406">
                  <a:extLst>
                    <a:ext uri="{9D8B030D-6E8A-4147-A177-3AD203B41FA5}">
                      <a16:colId xmlns:a16="http://schemas.microsoft.com/office/drawing/2014/main" val="3128307418"/>
                    </a:ext>
                  </a:extLst>
                </a:gridCol>
                <a:gridCol w="1789406">
                  <a:extLst>
                    <a:ext uri="{9D8B030D-6E8A-4147-A177-3AD203B41FA5}">
                      <a16:colId xmlns:a16="http://schemas.microsoft.com/office/drawing/2014/main" val="766031135"/>
                    </a:ext>
                  </a:extLst>
                </a:gridCol>
                <a:gridCol w="1789406">
                  <a:extLst>
                    <a:ext uri="{9D8B030D-6E8A-4147-A177-3AD203B41FA5}">
                      <a16:colId xmlns:a16="http://schemas.microsoft.com/office/drawing/2014/main" val="3552303930"/>
                    </a:ext>
                  </a:extLst>
                </a:gridCol>
                <a:gridCol w="1789406">
                  <a:extLst>
                    <a:ext uri="{9D8B030D-6E8A-4147-A177-3AD203B41FA5}">
                      <a16:colId xmlns:a16="http://schemas.microsoft.com/office/drawing/2014/main" val="2993499862"/>
                    </a:ext>
                  </a:extLst>
                </a:gridCol>
              </a:tblGrid>
              <a:tr h="2180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Model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Context Window Size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Knowledge Cutoff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Approx. Parameter Size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Expertise / Strengths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Uses &amp; Benefits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876092"/>
                  </a:ext>
                </a:extLst>
              </a:tr>
              <a:tr h="4983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GPT‑4o‑mini</a:t>
                      </a:r>
                      <a:endParaRPr lang="en-US" sz="1200"/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~128K tokens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October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Not publicly disclosed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Fast, cost-efficient multimodal (text + image) processing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Great for long-context handling with mixed media at lower cost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062510"/>
                  </a:ext>
                </a:extLst>
              </a:tr>
              <a:tr h="5918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GPT-4.1-mini</a:t>
                      </a:r>
                      <a:endParaRPr lang="en-US" sz="1200"/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~1M tokens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~June 2024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Not publicly disclosed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Strong in coding, instruction following, vision tasks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Efficient for interactive agents, image reasoning, mid-tier tasks with long context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376664"/>
                  </a:ext>
                </a:extLst>
              </a:tr>
              <a:tr h="6852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GPT-4.1-nano</a:t>
                      </a:r>
                      <a:endParaRPr lang="en-US" sz="1200"/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~1M tokens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~June 2024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Not publicly disclosed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Fastest and cheapest; lightweight reasoning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Suits autocomplete, quick processing, large document parsing at minimal cost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137640"/>
                  </a:ext>
                </a:extLst>
              </a:tr>
              <a:tr h="5918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GPT-4.1 (std)</a:t>
                      </a:r>
                      <a:endParaRPr lang="en-US" sz="1200"/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~1M tokens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~June 2024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Not publicly disclosed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Best performance on coding, long-context reasoning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Ideal for complex reasoning, large codebases, advanced AI agents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263886"/>
                  </a:ext>
                </a:extLst>
              </a:tr>
              <a:tr h="7787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o4-mini</a:t>
                      </a:r>
                      <a:endParaRPr lang="en-US" sz="1200"/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~100K tokens (approx.)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Not explicitly stated (2025 timeframe)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Not publicly disclosed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Reasoning-focused; supports multimodal reasoning with chain-of-thought and images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Great for visual reasoning, technical or domain-specific multimodal tasks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573795"/>
                  </a:ext>
                </a:extLst>
              </a:tr>
              <a:tr h="14328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GPT-5</a:t>
                      </a:r>
                      <a:endParaRPr lang="en-US" sz="1200"/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Input + output up to total 400K tokens (272K input + 128K output) </a:t>
                      </a:r>
                      <a:r>
                        <a:rPr lang="en-US" sz="1200" b="1" dirty="0"/>
                        <a:t>Some sources</a:t>
                      </a:r>
                      <a:r>
                        <a:rPr lang="en-US" sz="1200" dirty="0"/>
                        <a:t> mention 256K tokens context—likely related to interface limits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Main: ~October 1 2024; mini/nano: ~May 31 2024 or dynamic, updated via retrieval (no fixed date) 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Not publicly disclosed multiple tiers; dynamic routing system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PhD-level coding, advanced reasoning, multimodal, agentic tasks, lower hallucinations, safe completions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Best for high-complexity tasks (software dev, health, planning), voice/chat integrations, personalization, enterprise AI, long retrieval tasks</a:t>
                      </a:r>
                    </a:p>
                  </a:txBody>
                  <a:tcPr marL="28255" marR="28255" marT="14128" marB="141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8797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93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333A7-3331-DD02-3ED9-EBAE08D21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B6D2-BE91-7284-8DF5-7D537BBE5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Anthropic, Google &amp; DeepSeek Models Comparisons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1A237-C2E3-6357-A7EA-06400C4CF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965848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CD427A-24D2-8CC5-FF83-9F8A8EE99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501329"/>
              </p:ext>
            </p:extLst>
          </p:nvPr>
        </p:nvGraphicFramePr>
        <p:xfrm>
          <a:off x="374650" y="746389"/>
          <a:ext cx="11315703" cy="5965848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4008554595"/>
                    </a:ext>
                  </a:extLst>
                </a:gridCol>
                <a:gridCol w="2153558">
                  <a:extLst>
                    <a:ext uri="{9D8B030D-6E8A-4147-A177-3AD203B41FA5}">
                      <a16:colId xmlns:a16="http://schemas.microsoft.com/office/drawing/2014/main" val="1987398585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148855939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4029922211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203018076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696490245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1921936937"/>
                    </a:ext>
                  </a:extLst>
                </a:gridCol>
              </a:tblGrid>
              <a:tr h="1728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Model Family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Model / Variant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Context Window Size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Total Parameters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Knowledge Cutoff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Expertise / Strengths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Uses &amp; Benefits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45281"/>
                  </a:ext>
                </a:extLst>
              </a:tr>
              <a:tr h="638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Anthropic Claude</a:t>
                      </a:r>
                      <a:endParaRPr lang="en-US" sz="1000"/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Claude 3 Opus/Sonnet/Haiku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b-NO" sz="1000" dirty="0"/>
                        <a:t>~200k tokens (1M tokens for enterprise)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publicly disclosed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August 2023 (Claude 3) March 2025 (Claude 4)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Fast (Haiku), balanced reasoning (Sonnet), powerful coding &amp; logic (Opus)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Long-document summarization, coding, high-context legal/business analysis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010946"/>
                  </a:ext>
                </a:extLst>
              </a:tr>
              <a:tr h="63818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Claude 4 Sonnet / Opus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200 k tokens base; now up to 1 M tokens for enterprise 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disclosed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March 2025 (release)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Hybrid reasoning with long-horizon task capability 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Extended coding workflows, agentic tasks, research/human-in-the-loop workloads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331321"/>
                  </a:ext>
                </a:extLst>
              </a:tr>
              <a:tr h="7933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Google Gemini</a:t>
                      </a:r>
                      <a:endParaRPr lang="en-US" sz="1000"/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Gemini 1.5 Pro / Flash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Up to 1 M tokens (even 10 M tested)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Not officially disclosed; 1.5 Pro estimated &gt;200B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January 2025 (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Multimodal, fast, structured outputs, tool integration, reasoning-rich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Large-scale processing, agentic applications, coding, multimodal interactions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900997"/>
                  </a:ext>
                </a:extLst>
              </a:tr>
              <a:tr h="79330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Gemini 2.5 Pro / Flash / Flash-Lite / Live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Up to 1 M tokens input; Flash output 65k tokens; Live output 8k tokens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disclosed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January 2025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Enhanced reasoning (“thinking”), tool usage, real-time (Live) capabilities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High-throughput agentic tasks; real-time voice/video interactions; coding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508233"/>
                  </a:ext>
                </a:extLst>
              </a:tr>
              <a:tr h="6381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DeepSeek</a:t>
                      </a:r>
                      <a:endParaRPr lang="en-US" sz="1000"/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DeepSeek-LLM (67B / 7B)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~4K tokens context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7B or 67B parameters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specified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Strong general capabilities vs open models, code &amp; math focus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Open research, cost-competitive coding/math workflows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458059"/>
                  </a:ext>
                </a:extLst>
              </a:tr>
              <a:tr h="48306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DeepSeek-Coder (1.3B–33B)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16 K tokens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1.3B to 33B (various sizes)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specified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Specialized for code intelligence, instruction following.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Software development tools, code completion, programming tasks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35044"/>
                  </a:ext>
                </a:extLst>
              </a:tr>
              <a:tr h="53240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DeepSeek-V2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128 K tokens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236B total; 21B activated per token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specified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MoE</a:t>
                      </a:r>
                      <a:r>
                        <a:rPr lang="en-US" sz="1000" dirty="0"/>
                        <a:t> architecture, efficient long-context inference, strong performance 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Long-context tasks, efficient reasoning, strong open-performance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350329"/>
                  </a:ext>
                </a:extLst>
              </a:tr>
              <a:tr h="63818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DeepSeek-V3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Not specified (business chatbot accepts long input)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671B total; 37B activated per token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specified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Top-tier open-source performance, </a:t>
                      </a:r>
                      <a:r>
                        <a:rPr lang="en-US" sz="1000" dirty="0" err="1"/>
                        <a:t>MoE</a:t>
                      </a:r>
                      <a:r>
                        <a:rPr lang="en-US" sz="1000" dirty="0"/>
                        <a:t> + efficient inference.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Research, cost-effective deployment, high-value generative and reasoning tasks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027023"/>
                  </a:ext>
                </a:extLst>
              </a:tr>
              <a:tr h="63818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DeepSeek-R1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specified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Distilled ranges: 1.5B to 70B (plus full model)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specified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Reinforcement-learning-enhanced reasoning, chain-of-thought, open source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Reasoning tasks, healthcare diagnostics, educational and mathematical domains</a:t>
                      </a:r>
                    </a:p>
                  </a:txBody>
                  <a:tcPr marL="17405" marR="17405" marT="8703" marB="87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87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099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5A7BC-1D71-472F-ECE2-88BA2CA4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29EA-195C-BEB5-A357-FC7A50C37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Perplexity, Mistral &amp; Grok Models Comparisons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CD394-C0A1-07D3-E136-1D34AC5F0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965848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01C915-8396-6D04-B02F-5AB0D03E1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329599"/>
              </p:ext>
            </p:extLst>
          </p:nvPr>
        </p:nvGraphicFramePr>
        <p:xfrm>
          <a:off x="590550" y="901700"/>
          <a:ext cx="11290300" cy="5703811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79093679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93936713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1900452798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176973873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99453183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78686202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939298541"/>
                    </a:ext>
                  </a:extLst>
                </a:gridCol>
              </a:tblGrid>
              <a:tr h="246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Model Family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Model / Variant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Context Window Size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Total Parameters (approx.)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Knowledge Cutoff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Expertise / Strengths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Uses &amp; Benefits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3284728"/>
                  </a:ext>
                </a:extLst>
              </a:tr>
              <a:tr h="467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Perplexity</a:t>
                      </a: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pplx-7b-online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8K – 32K tokens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~7B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 (dynamic web retrieval adds freshness)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Lightweight, fast inference, retrieval-augmented search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Real-time question answering, search + LLM hybrid usage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041009"/>
                  </a:ext>
                </a:extLst>
              </a:tr>
              <a:tr h="48821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pplx-70b-online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32K tokens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~70B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 (dynamic with web)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Strong reasoning, larger scale retrieval + generation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Knowledge assistant, enterprise search, contextual Q&amp;A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010271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pplx-large (based on LLaMA/GPT mix)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32K–128K tokens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~13B–70B (varies by backend)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2023–2024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Optimized for browsing + synthesis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AI search engine experience, live document summarization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624507"/>
                  </a:ext>
                </a:extLst>
              </a:tr>
              <a:tr h="488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Mistral</a:t>
                      </a: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Mistral 7B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8K tokens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7B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General-purpose, efficient, open-source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 generation, summarization, cost-efficient deployments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238981"/>
                  </a:ext>
                </a:extLst>
              </a:tr>
              <a:tr h="48821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Mixtral 8x7B (MoE)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32K tokens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46.7B total (12.9B active)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Mixture-of-Experts, efficient compute with strong reasoning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High-performance inference at lower cost, coding, chatbots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10642"/>
                  </a:ext>
                </a:extLst>
              </a:tr>
              <a:tr h="48821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Mistral Large (22B)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32K tokens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~22B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2024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Advanced reasoning, better multilingual support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Knowledge tasks, enterprise workflows, high-context reasoning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979759"/>
                  </a:ext>
                </a:extLst>
              </a:tr>
              <a:tr h="48821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Mixtral 8x22B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64K tokens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176B total (39B active)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2024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Large MoE, strong in coding/math + reasoning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Long-context analysis, code intelligence, competitive with frontier models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505934"/>
                  </a:ext>
                </a:extLst>
              </a:tr>
              <a:tr h="4882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Grok (xAI)</a:t>
                      </a: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Grok-1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8K tokens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~33B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Q3 2023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Humor-infused responses, strong math &amp; code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Creative Q&amp;A, coding assistant, social media (X) integration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0717901"/>
                  </a:ext>
                </a:extLst>
              </a:tr>
              <a:tr h="48821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Grok-1.5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128K tokens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~33B+ (optimized)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Q1 2024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Long-context reasoning, improved logic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Document analysis, advanced conversations, integration in X platform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8245360"/>
                  </a:ext>
                </a:extLst>
              </a:tr>
              <a:tr h="54189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Grok-2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128K–200K tokens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disclosed (likely &gt;70B)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Late 2024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Multimodal reasoning (text + images), strong agent features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Visual + text reasoning, real-time assistants, competitive with GPT-4.1/Gemini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140931"/>
                  </a:ext>
                </a:extLst>
              </a:tr>
              <a:tr h="48821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Grok-3 (expected 2025)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1M tokens (planned)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disclosed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2025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Frontier-level reasoning and creativity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Enterprise AI, AGI research, advanced multimodal assistants</a:t>
                      </a:r>
                    </a:p>
                  </a:txBody>
                  <a:tcPr marL="19601" marR="19601" marT="9800" marB="9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47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588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F5282-64F8-9B2A-3AD7-DE76EA687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E119-6F00-4624-0002-57EC6A807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Open Source Models Comparisons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79E2C-7953-A1BD-F233-40C05A3B3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663" y="690734"/>
            <a:ext cx="10950871" cy="5965848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AE9748-7690-0C7A-C581-65C2568274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05230"/>
              </p:ext>
            </p:extLst>
          </p:nvPr>
        </p:nvGraphicFramePr>
        <p:xfrm>
          <a:off x="393700" y="628650"/>
          <a:ext cx="11557000" cy="5901615"/>
        </p:xfrm>
        <a:graphic>
          <a:graphicData uri="http://schemas.openxmlformats.org/drawingml/2006/table">
            <a:tbl>
              <a:tblPr/>
              <a:tblGrid>
                <a:gridCol w="1028700">
                  <a:extLst>
                    <a:ext uri="{9D8B030D-6E8A-4147-A177-3AD203B41FA5}">
                      <a16:colId xmlns:a16="http://schemas.microsoft.com/office/drawing/2014/main" val="4171837725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85637128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4263737976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38509579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77991772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868902225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2120340240"/>
                    </a:ext>
                  </a:extLst>
                </a:gridCol>
              </a:tblGrid>
              <a:tr h="196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Model Family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Model / Variant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Context Window Size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Total Parameters (approx.)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Knowledge Cutoff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Expertise / Strengths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 dirty="0"/>
                        <a:t>Uses &amp; Benefits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833158"/>
                  </a:ext>
                </a:extLst>
              </a:tr>
              <a:tr h="373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Meta LLaMA</a:t>
                      </a: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LLaMA-2 (7B / 13B / 70B)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4K – 32K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7B, 13B, 70B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General reasoning, coding, multilingual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Text generation, research, lightweight coding assistant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705068"/>
                  </a:ext>
                </a:extLst>
              </a:tr>
              <a:tr h="3736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LLaMA-3 (8B / 70B)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8K – 128K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8B, 70B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Improved multilingual, safety, reasoning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Chatbots, enterprise apps, long-context document tasks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582711"/>
                  </a:ext>
                </a:extLst>
              </a:tr>
              <a:tr h="3145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Mistral</a:t>
                      </a: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Mistral 7B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8K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7B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Small but efficient, strong reasoning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Cost-efficient chatbots, summarization, text classification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275657"/>
                  </a:ext>
                </a:extLst>
              </a:tr>
              <a:tr h="4326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Mixtral 8x7B (MoE)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32K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46.7B total (12.9B active)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Sparse MoE, efficient compute, better coding/math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Coding assistants, reasoning tasks, cost-optimized large-scale inference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493047"/>
                  </a:ext>
                </a:extLst>
              </a:tr>
              <a:tr h="31459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Mistral Large (22B)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32K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~22B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2024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Advanced reasoning, multilingual, knowledge-rich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Enterprise workflows, legal/financial analysis, coding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32828"/>
                  </a:ext>
                </a:extLst>
              </a:tr>
              <a:tr h="1965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DeepSeek</a:t>
                      </a: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DeepSeek-LLM (7B/67B)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4K – 16K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7B, 67B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Strong open performance, cost-efficient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General text generation, math, coding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119482"/>
                  </a:ext>
                </a:extLst>
              </a:tr>
              <a:tr h="31459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DeepSeek-Coder (1.3B–33B)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16K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1.3B – 33B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Code-specialized, instruction tuned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Software development, code completion, debugging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922475"/>
                  </a:ext>
                </a:extLst>
              </a:tr>
              <a:tr h="3736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DeepSeek-V2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128K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236B total (21B active)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2024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MoE design, efficient long-context inference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Long-document reasoning, retrieval-augmented workflows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790445"/>
                  </a:ext>
                </a:extLst>
              </a:tr>
              <a:tr h="373633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DeepSeek-V3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specified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671B total (37B active)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2024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Cutting-edge MoE, state-of-art open source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Enterprise AI, advanced research, high-efficiency deployments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514962"/>
                  </a:ext>
                </a:extLst>
              </a:tr>
              <a:tr h="373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Falcon</a:t>
                      </a: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Falcon-7B / 40B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4K – 8K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7B, 40B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Strong open-source pretraining, multilingual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Academic research, enterprise NLP, knowledge tasks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409311"/>
                  </a:ext>
                </a:extLst>
              </a:tr>
              <a:tr h="3736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MPT (MosaicML)</a:t>
                      </a: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MPT-7B / 30B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8K – 32K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7B, 30B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Open training data transparency, customization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Fine-tuning, domain-specific applications, summarization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798735"/>
                  </a:ext>
                </a:extLst>
              </a:tr>
              <a:tr h="3145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Cohere</a:t>
                      </a: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Command R+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128K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Not disclosed (~30B est.)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2024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Retrieval-augmented generation, dialogue tuned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Enterprise RAG, chatbots, knowledge assistants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5292188"/>
                  </a:ext>
                </a:extLst>
              </a:tr>
              <a:tr h="3145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OpenHermes</a:t>
                      </a: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OpenHermes 13B / 70B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8K – 16K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13B, 70B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2023–2024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Chat and instruction tuned, community-driven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Conversational AI, open research, fine-tuning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60353"/>
                  </a:ext>
                </a:extLst>
              </a:tr>
              <a:tr h="3145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Phi (Microsoft)</a:t>
                      </a: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Phi-2 (2.7B), Phi-3 (3.8B / 14B / 38B)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4K – 128K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2.7B, 3.8B, 14B, 38B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2023–2024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Efficient small models with strong reasoning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On-device LLMs, edge AI, cost-sensitive deployments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457701"/>
                  </a:ext>
                </a:extLst>
              </a:tr>
              <a:tr h="3145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Gemma (Google)</a:t>
                      </a: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Gemma 2B / 7B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8K – 16K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2B, 7B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2024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Lightweight, tuned for ethical/safe outputs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Research, prototyping, fine-tuning, smaller-scale apps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350671"/>
                  </a:ext>
                </a:extLst>
              </a:tr>
              <a:tr h="432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/>
                        <a:t>OLMo (AI2)</a:t>
                      </a:r>
                      <a:endParaRPr lang="en-US" sz="1000"/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OLMo 7B / 13B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8K tokens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7B, 13B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2023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Fully open weights + training data transparency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Academic research, reproducible benchmarks, open experimentation</a:t>
                      </a:r>
                    </a:p>
                  </a:txBody>
                  <a:tcPr marL="15005" marR="15005" marT="7502" marB="750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16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003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0FA33-6606-2D2E-6872-F2885A092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B8E61-907D-654E-A422-E96237D3F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774" y="201418"/>
            <a:ext cx="9067800" cy="641350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LLM vs AI Agent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85CAA-E32C-608B-F1D0-40F25A2F0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50" y="596900"/>
            <a:ext cx="11925299" cy="6159500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04221-98DA-9DB9-607C-119F56DCB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6568"/>
            <a:ext cx="8070850" cy="2910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F4DF7C-93D0-301F-AAE1-81CC20A96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695700"/>
            <a:ext cx="80708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B39C6-87E3-D380-D54B-691B97A2D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5D6D-1013-57EB-B940-69D5CF77D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324" y="0"/>
            <a:ext cx="9067800" cy="518918"/>
          </a:xfrm>
        </p:spPr>
        <p:txBody>
          <a:bodyPr>
            <a:normAutofit fontScale="90000"/>
          </a:bodyPr>
          <a:lstStyle/>
          <a:p>
            <a:br>
              <a:rPr lang="en-US" sz="2400" dirty="0"/>
            </a:br>
            <a:r>
              <a:rPr lang="en-US" sz="2400" dirty="0"/>
              <a:t>LLM vs AI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881E3-D098-3403-D105-A24F54C8A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51" y="518918"/>
            <a:ext cx="11912599" cy="6237482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9D8D8B-D6FC-3CA3-2E85-B2DAC977E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647699"/>
            <a:ext cx="8890000" cy="3352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3AA727-0975-D812-EF97-FF5EB0D9E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3682999"/>
            <a:ext cx="8890000" cy="300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19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E452-5BC8-33C1-16D7-3302115D7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6706-AF99-8167-F4CC-E9AA9355E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324" y="0"/>
            <a:ext cx="9067800" cy="518918"/>
          </a:xfrm>
        </p:spPr>
        <p:txBody>
          <a:bodyPr>
            <a:normAutofit/>
          </a:bodyPr>
          <a:lstStyle/>
          <a:p>
            <a:r>
              <a:rPr lang="en-US" sz="2400" dirty="0"/>
              <a:t>Multimodality in LLM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03262-0299-3BBF-A765-010B5B0C3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51" y="518918"/>
            <a:ext cx="11912599" cy="6237482"/>
          </a:xfrm>
        </p:spPr>
        <p:txBody>
          <a:bodyPr>
            <a:normAutofit fontScale="700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What is Multimodality in LLM Engineering?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Multimodality refers to an AI model's ability to understand and process multiple types of input data (modalities)—such as:</a:t>
            </a:r>
          </a:p>
          <a:p>
            <a:pPr algn="l"/>
            <a:endParaRPr lang="en-US" dirty="0"/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Text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Image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Audio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Video</a:t>
            </a:r>
          </a:p>
          <a:p>
            <a:pPr marL="342900" indent="-342900" algn="l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dirty="0"/>
              <a:t>Sensor/Tabular data</a:t>
            </a:r>
          </a:p>
          <a:p>
            <a:pPr algn="l">
              <a:spcBef>
                <a:spcPts val="0"/>
              </a:spcBef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Instead of working with just one type of input (e.g., text in traditional LLMs like GPT-3), multimodal models like GPT-4o, Gemini, Claude, or Kosmos can see, hear, read, and even respond across formats—just like humans.</a:t>
            </a:r>
          </a:p>
          <a:p>
            <a:pPr algn="l"/>
            <a:br>
              <a:rPr lang="en-US" dirty="0"/>
            </a:br>
            <a:r>
              <a:rPr lang="en-US" u="sng" dirty="0"/>
              <a:t>Real-Time Industrial Use Cases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1. Banking &amp; Finance - AI-driven Fraud Detection - Inputs: Transaction logs (tabular), customer call audio (audio), chat transcripts (text)</a:t>
            </a:r>
          </a:p>
          <a:p>
            <a:pPr algn="l"/>
            <a:r>
              <a:rPr lang="en-US" dirty="0"/>
              <a:t>2. Healthcare - Clinical Report Generation -  Inputs: X-ray or MRI images (image) + doctor’s notes (text)</a:t>
            </a:r>
          </a:p>
          <a:p>
            <a:pPr algn="l"/>
            <a:r>
              <a:rPr lang="en-US" dirty="0"/>
              <a:t>3. Retail &amp; E-Commerce - Smart Product Recommendations - Inputs: Product image (image), customer reviews (text), voice queries (audio)</a:t>
            </a:r>
          </a:p>
          <a:p>
            <a:pPr algn="l"/>
            <a:r>
              <a:rPr lang="en-US" dirty="0"/>
              <a:t>4. Insurance  - Automated Claim Processing - Inputs: Accident images (image), voice explanation (audio), claim forms (text)</a:t>
            </a:r>
          </a:p>
          <a:p>
            <a:pPr algn="l"/>
            <a:r>
              <a:rPr lang="en-US" dirty="0"/>
              <a:t>5. Customer Support - Virtual Multimodal Assistant - Inputs: User chat (text), screenshot/image (image), screen recording (video)</a:t>
            </a:r>
          </a:p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0143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5948F-EF67-8B9F-CA8A-ED6C149DC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86AA9-3DAF-2219-BC2A-C5D9B74A3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324" y="0"/>
            <a:ext cx="9067800" cy="518918"/>
          </a:xfrm>
        </p:spPr>
        <p:txBody>
          <a:bodyPr>
            <a:normAutofit/>
          </a:bodyPr>
          <a:lstStyle/>
          <a:p>
            <a:r>
              <a:rPr lang="en-US" sz="2400" dirty="0"/>
              <a:t>Tool Usage in 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264E5-A3AC-C41E-DCD4-522695FA5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51" y="518918"/>
            <a:ext cx="11912599" cy="623748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# What is Tool Usage in LLMs?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In LLM Engineering, "Tool usage" refers to the ability of a Language Model to call external tools or functions to accomplish tasks it can't solve with language generation alone.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It’s like giving the LLM a calculator, web browser, code interpreter, or database it can use when it needs help beyond just "talking".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🧰 Why Do LLMs Need Tools?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Even the smartest LLMs have limitations: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❌ They can't do real-time lookups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❌ They don't access external databases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❌ They can’t always perform accurate math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❌ They may hallucinate when asked about current data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So, we empower them with tools like: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🧮 Code interpreters (Python/Math tools)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🔎 Web search APIs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📊 Database connectors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📦 Internal company APIs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📅 Calendar / Email integrations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🏭 Real-Time Use Cases by Industry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marL="228600" indent="-228600" algn="l">
              <a:lnSpc>
                <a:spcPct val="50000"/>
              </a:lnSpc>
              <a:spcBef>
                <a:spcPts val="0"/>
              </a:spcBef>
              <a:buAutoNum type="arabicPeriod"/>
            </a:pPr>
            <a:r>
              <a:rPr lang="en-US" sz="1200" dirty="0"/>
              <a:t>Banking &amp; Financial Services</a:t>
            </a:r>
          </a:p>
          <a:p>
            <a:pPr marL="228600" indent="-228600" algn="l">
              <a:lnSpc>
                <a:spcPct val="50000"/>
              </a:lnSpc>
              <a:spcBef>
                <a:spcPts val="0"/>
              </a:spcBef>
              <a:buAutoNum type="arabicPeriod"/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 Case: Real-time credit score checker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🔧 Tool: Internal API to fetch credit history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🤖 LLM: Takes user details → Calls tool → Returns score and offers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2. Healthcare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 Case: Patient symptom analyzer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🔧 Tool: Symptom checker API + patient records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🤖 LLM: Combines symptoms + tool output → Suggests probable conditions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3. E-Commerce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 Case: Order tracking assistant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🔧 Tool: Delivery tracking API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🤖 LLM: Takes order ID → Calls tool → Gives delivery status + ETA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4. IT Helpdesk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 Case: Ticket auto-triaging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🔧 Tool: ServiceNow or Jira API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🤖 LLM: Understands request → Classifies → Creates or routes ticket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5. Customer Support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 Case: Dynamic FAQ Bot with live answers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🔧 Tool: Knowledge base + web search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🤖 LLM: Searches most up-to-date article → Gives accurate response</a:t>
            </a:r>
          </a:p>
        </p:txBody>
      </p:sp>
    </p:spTree>
    <p:extLst>
      <p:ext uri="{BB962C8B-B14F-4D97-AF65-F5344CB8AC3E}">
        <p14:creationId xmlns:p14="http://schemas.microsoft.com/office/powerpoint/2010/main" val="279073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FD891-8DD3-67C4-7F90-5CBFE942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D4B9-96D1-1DDF-4FC6-66385F49E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BERT vs. Language Models (</a:t>
            </a:r>
            <a:r>
              <a:rPr lang="en-US" altLang="en-US" sz="2400" dirty="0"/>
              <a:t>Simplified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8C32BA-77FB-C2ED-24A7-6CB214EF5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948473"/>
              </p:ext>
            </p:extLst>
          </p:nvPr>
        </p:nvGraphicFramePr>
        <p:xfrm>
          <a:off x="857250" y="1250950"/>
          <a:ext cx="10496550" cy="1846104"/>
        </p:xfrm>
        <a:graphic>
          <a:graphicData uri="http://schemas.openxmlformats.org/drawingml/2006/table">
            <a:tbl>
              <a:tblPr/>
              <a:tblGrid>
                <a:gridCol w="3486150">
                  <a:extLst>
                    <a:ext uri="{9D8B030D-6E8A-4147-A177-3AD203B41FA5}">
                      <a16:colId xmlns:a16="http://schemas.microsoft.com/office/drawing/2014/main" val="252948784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5393667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82022058"/>
                    </a:ext>
                  </a:extLst>
                </a:gridCol>
              </a:tblGrid>
              <a:tr h="3076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BERT</a:t>
                      </a:r>
                      <a:r>
                        <a:rPr lang="en-US" sz="1200"/>
                        <a:t> (Reader)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Language Models (GPT etc.)</a:t>
                      </a:r>
                      <a:r>
                        <a:rPr lang="en-US" sz="1200" dirty="0"/>
                        <a:t> (Writer)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00528"/>
                  </a:ext>
                </a:extLst>
              </a:tr>
              <a:tr h="3076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Direction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Reads </a:t>
                      </a:r>
                      <a:r>
                        <a:rPr lang="en-US" sz="1200" b="1" dirty="0"/>
                        <a:t>both ways</a:t>
                      </a:r>
                      <a:r>
                        <a:rPr lang="en-US" sz="1200" dirty="0"/>
                        <a:t> (left + right)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Reads </a:t>
                      </a:r>
                      <a:r>
                        <a:rPr lang="en-US" sz="1200" b="1"/>
                        <a:t>forward only</a:t>
                      </a:r>
                      <a:r>
                        <a:rPr lang="en-US" sz="1200"/>
                        <a:t> (left → right)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9326564"/>
                  </a:ext>
                </a:extLst>
              </a:tr>
              <a:tr h="3076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Main Use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Understanding, classification, Q&amp;A (short answers)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Text generation, conversation, writing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108893"/>
                  </a:ext>
                </a:extLst>
              </a:tr>
              <a:tr h="3076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Strength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Very good at </a:t>
                      </a:r>
                      <a:r>
                        <a:rPr lang="en-US" sz="1200" b="1"/>
                        <a:t>understanding context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Very good at </a:t>
                      </a:r>
                      <a:r>
                        <a:rPr lang="en-US" sz="1200" b="1"/>
                        <a:t>creating fluent text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679982"/>
                  </a:ext>
                </a:extLst>
              </a:tr>
              <a:tr h="3076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Output style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Labels, embeddings, short answers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Long-form text, stories, essays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9721765"/>
                  </a:ext>
                </a:extLst>
              </a:tr>
              <a:tr h="3076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Example Task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“Is this spam?” → Yes/No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“Write me a poem about cats”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59838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5F3EA4-D4F9-23A0-F415-23361DC5B410}"/>
              </a:ext>
            </a:extLst>
          </p:cNvPr>
          <p:cNvSpPr txBox="1"/>
          <p:nvPr/>
        </p:nvSpPr>
        <p:spPr>
          <a:xfrm>
            <a:off x="857250" y="4602887"/>
            <a:ext cx="105537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✅ </a:t>
            </a:r>
            <a:r>
              <a:rPr lang="en-US" sz="1200" b="1" dirty="0"/>
              <a:t>In summary: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Deep Learning</a:t>
            </a:r>
            <a:r>
              <a:rPr lang="en-US" sz="1200" dirty="0"/>
              <a:t> = the base technology.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BERT</a:t>
            </a:r>
            <a:r>
              <a:rPr lang="en-US" sz="1200" dirty="0"/>
              <a:t> = deep-learning transformer that is great at </a:t>
            </a:r>
            <a:r>
              <a:rPr lang="en-US" sz="1200" i="1" dirty="0"/>
              <a:t>understanding</a:t>
            </a:r>
            <a:r>
              <a:rPr lang="en-US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Language Models (like GPT)</a:t>
            </a:r>
            <a:r>
              <a:rPr lang="en-US" sz="1200" dirty="0"/>
              <a:t> = deep-learning transformers that are great at </a:t>
            </a:r>
            <a:r>
              <a:rPr lang="en-US" sz="1200" i="1" dirty="0"/>
              <a:t>generating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324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06B15-DEEA-58F8-6990-28138A497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4E11-042D-C7D2-C15E-513FF88C4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324" y="0"/>
            <a:ext cx="9067800" cy="518918"/>
          </a:xfrm>
        </p:spPr>
        <p:txBody>
          <a:bodyPr>
            <a:normAutofit/>
          </a:bodyPr>
          <a:lstStyle/>
          <a:p>
            <a:r>
              <a:rPr lang="en-US" sz="2400" dirty="0"/>
              <a:t>RAG (Retrieval-Augmented Generation)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77045-0D59-9105-7D3B-3DB8E2BF1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51" y="518918"/>
            <a:ext cx="11912599" cy="6237482"/>
          </a:xfrm>
        </p:spPr>
        <p:txBody>
          <a:bodyPr>
            <a:normAutofit/>
          </a:bodyPr>
          <a:lstStyle/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# What is RAG (Retrieval-Augmented Generation)?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### Simple Definition: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RAG is a technique where a Language Model (like ChatGPT) retrieves relevant information from external sources before generating an answer.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It combines: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🔍 Retrieval: Fetch facts from a knowledge base or documents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📝 Generation: Use the LLM to create a natural-language response based on the retrieved content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### 🔧 Why Use RAG?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LLMs have a knowledge cutoff and can't remember specific enterprise data or real-time updates. RAG fixes this by: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Giving LLMs access to external information (e.g., PDFs, websites, databases)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Making them factual and grounded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Preventing hallucination (LLMs making up stuff)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🧪 RAG = Retrieval + Generation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Think of it like an open-book exam.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The LLM has access to the "book" (retrieval), so its answer is more factual and less guesswork.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### 🧬 RAG Architecture (Simplified)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User Question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     │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[Retriever] ──► Searches in a vector store (e.g., FAISS, Pinecone)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     │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     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Relevant Documents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     │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     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[LLM Generator] ──► Combines context + question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     │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     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Final Answer</a:t>
            </a:r>
          </a:p>
        </p:txBody>
      </p:sp>
    </p:spTree>
    <p:extLst>
      <p:ext uri="{BB962C8B-B14F-4D97-AF65-F5344CB8AC3E}">
        <p14:creationId xmlns:p14="http://schemas.microsoft.com/office/powerpoint/2010/main" val="813132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06EA3-E05C-578E-C5F0-1BE4D4279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FCC0-D459-50AA-2A3F-3B7C6B861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324" y="0"/>
            <a:ext cx="9067800" cy="518918"/>
          </a:xfrm>
        </p:spPr>
        <p:txBody>
          <a:bodyPr>
            <a:normAutofit/>
          </a:bodyPr>
          <a:lstStyle/>
          <a:p>
            <a:r>
              <a:rPr lang="en-US" sz="2400" dirty="0"/>
              <a:t>RAG (Retrieval-Augmented Generation)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C63E4-1B89-86D6-D8E6-B13D5C2B3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851" y="518918"/>
            <a:ext cx="11912599" cy="6237482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### 🏭 Real-Time Use Cases by Industry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1. Banking &amp; Finance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 Case: Financial Assistant Bot -&gt; 📥 User asks about tax implications on a new investment -&gt; 🔍 Retriever fetches latest tax rule document -&gt; 🤖 LLM explains the clause in natural 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language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2. Healthcare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 Case: Medical Reference Support -&gt; 📥 Doctor queries about drug interactions -&gt; 🔍 Retriever pulls from medical journals &amp; patient handbook -&gt; 🤖 LLM summarizes it into a safe, 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easy-to-read explanation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3. Insurance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 Case: Claims Automation Assistant -&gt; 📥 Customer queries policy rules -&gt; 🔍 Retriever pulls relevant policy from internal docs -&gt; 🤖 LLM explains what is covered and what’s not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4. E-commerce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 Case: Intelligent Product Q&amp;A -&gt; 📥 User asks: “What’s the warranty on this fridge?” -&gt; 🔍 Retriever finds the manual or product FAQ -&gt; 🤖 LLM answers clearly with exact warranty 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terms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5. IT/Enterprise Support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Use Case: Internal Knowledge Worker -&gt; 📥 Employee asks: “How to reset my VPN token?” -&gt; 🔍 Retriever fetches the steps from internal Wiki -&gt; 🤖 LLM explains the reset process 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r>
              <a:rPr lang="en-US" sz="1200" dirty="0"/>
              <a:t>conversationally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  <a:p>
            <a:pPr algn="l"/>
            <a:r>
              <a:rPr lang="en-US" sz="1200" b="1" dirty="0"/>
              <a:t>Benefit: 🧠 Context awareness </a:t>
            </a:r>
          </a:p>
          <a:p>
            <a:pPr algn="l"/>
            <a:r>
              <a:rPr lang="en-US" sz="1200" dirty="0"/>
              <a:t>What It Means: LLMs respond with up-to-date, real-world context</a:t>
            </a:r>
          </a:p>
          <a:p>
            <a:pPr algn="l"/>
            <a:r>
              <a:rPr lang="en-US" sz="1200" dirty="0"/>
              <a:t>Example: Recent news summaries</a:t>
            </a:r>
          </a:p>
          <a:p>
            <a:pPr algn="l"/>
            <a:r>
              <a:rPr lang="en-US" sz="1200" b="1" dirty="0"/>
              <a:t>Benefit: 🗂️ Domain-specific info </a:t>
            </a:r>
          </a:p>
          <a:p>
            <a:pPr algn="l"/>
            <a:r>
              <a:rPr lang="en-US" sz="1200" dirty="0"/>
              <a:t>What It Means: Access enterprise/private knowledge bases</a:t>
            </a:r>
          </a:p>
          <a:p>
            <a:pPr algn="l"/>
            <a:r>
              <a:rPr lang="en-US" sz="1200" dirty="0"/>
              <a:t>Example: Internal policy documents, SOPs</a:t>
            </a:r>
          </a:p>
          <a:p>
            <a:pPr algn="l"/>
            <a:r>
              <a:rPr lang="en-US" sz="1200" b="1" dirty="0"/>
              <a:t>Benefit: 🔐 Secure knowledge use</a:t>
            </a:r>
          </a:p>
          <a:p>
            <a:pPr algn="l"/>
            <a:r>
              <a:rPr lang="en-US" sz="1200" dirty="0"/>
              <a:t>What It Means: Retrieve only from approved, trusted data sources</a:t>
            </a:r>
          </a:p>
          <a:p>
            <a:pPr algn="l"/>
            <a:r>
              <a:rPr lang="en-US" sz="1200" dirty="0"/>
              <a:t>Example: Bank policies, medical guidelines</a:t>
            </a:r>
          </a:p>
          <a:p>
            <a:pPr algn="l"/>
            <a:r>
              <a:rPr lang="en-US" sz="1200" b="1" dirty="0"/>
              <a:t>Benefit: ❌ Reduced hallucination</a:t>
            </a:r>
          </a:p>
          <a:p>
            <a:pPr algn="l"/>
            <a:r>
              <a:rPr lang="en-US" sz="1200" dirty="0"/>
              <a:t>What It Means: Factual generation grounded in actual data</a:t>
            </a:r>
          </a:p>
          <a:p>
            <a:pPr algn="l"/>
            <a:r>
              <a:rPr lang="en-US" sz="1200" dirty="0"/>
              <a:t>Example: Accurate legal or financial explanations</a:t>
            </a:r>
          </a:p>
          <a:p>
            <a:pPr algn="l"/>
            <a:r>
              <a:rPr lang="en-US" sz="1200" b="1" dirty="0"/>
              <a:t>Benefit: 🧾 Dynamic responses</a:t>
            </a:r>
          </a:p>
          <a:p>
            <a:pPr algn="l"/>
            <a:r>
              <a:rPr lang="en-US" sz="1200" dirty="0"/>
              <a:t>What It Means: Answers change based on changing external content</a:t>
            </a:r>
          </a:p>
          <a:p>
            <a:pPr algn="l"/>
            <a:r>
              <a:rPr lang="en-US" sz="1200" dirty="0"/>
              <a:t>Example: Product availability or price listings</a:t>
            </a:r>
          </a:p>
          <a:p>
            <a:pPr algn="l">
              <a:lnSpc>
                <a:spcPct val="50000"/>
              </a:lnSpc>
              <a:spcBef>
                <a:spcPts val="0"/>
              </a:spcBef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3847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24E36-E8AD-E627-42D6-988651C9E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C885-69D7-6F9A-C163-4F4962EF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Transformer Architecture-Simplified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3EDAF0-D560-EBC5-D222-7B1A90B13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63600"/>
            <a:ext cx="9144000" cy="5810250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🔑 Transformer Architecture (the model behind ChatGPT &amp; LLMs)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Transformers are </a:t>
            </a:r>
            <a:r>
              <a:rPr lang="en-US" sz="1200" b="1" dirty="0"/>
              <a:t>special deep learning models</a:t>
            </a:r>
            <a:r>
              <a:rPr lang="en-US" sz="1200" dirty="0"/>
              <a:t> designed to understand </a:t>
            </a:r>
            <a:r>
              <a:rPr lang="en-US" sz="1200" b="1" dirty="0"/>
              <a:t>language</a:t>
            </a:r>
            <a:r>
              <a:rPr lang="en-US" sz="1200" dirty="0"/>
              <a:t>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They became popular because they can </a:t>
            </a:r>
            <a:r>
              <a:rPr lang="en-US" sz="1200" b="1" dirty="0"/>
              <a:t>read, understand, and generate text</a:t>
            </a:r>
            <a:r>
              <a:rPr lang="en-US" sz="1200" dirty="0"/>
              <a:t> really well.</a:t>
            </a:r>
          </a:p>
          <a:p>
            <a:pPr algn="l"/>
            <a:r>
              <a:rPr lang="en-US" sz="1200" dirty="0"/>
              <a:t>🖼️ Transformer Flow (Simplified)</a:t>
            </a:r>
          </a:p>
          <a:p>
            <a:pPr algn="l"/>
            <a:r>
              <a:rPr lang="en-US" sz="1200" b="1" dirty="0"/>
              <a:t>🧠 Example Sentence</a:t>
            </a:r>
          </a:p>
          <a:p>
            <a:pPr algn="l"/>
            <a:r>
              <a:rPr lang="en-US" sz="1200" dirty="0"/>
              <a:t>We’ll use a very simple input sentence:</a:t>
            </a:r>
          </a:p>
          <a:p>
            <a:pPr algn="l"/>
            <a:r>
              <a:rPr lang="en-US" sz="1200" dirty="0"/>
              <a:t>👉 </a:t>
            </a:r>
            <a:r>
              <a:rPr lang="en-US" sz="1200" b="1" dirty="0"/>
              <a:t>“Cats are cute.”</a:t>
            </a:r>
            <a:endParaRPr lang="en-US" sz="1200" dirty="0"/>
          </a:p>
          <a:p>
            <a:pPr algn="l"/>
            <a:r>
              <a:rPr lang="en-US" sz="1200" dirty="0"/>
              <a:t>We’ll see how this sentence travels through the </a:t>
            </a:r>
            <a:r>
              <a:rPr lang="en-US" sz="1200" b="1" dirty="0"/>
              <a:t>Transformer pipeline</a:t>
            </a:r>
            <a:r>
              <a:rPr lang="en-US" sz="1200" dirty="0"/>
              <a:t> until we get the final output (like predicting the next word).</a:t>
            </a:r>
          </a:p>
          <a:p>
            <a:pPr algn="l"/>
            <a:r>
              <a:rPr lang="en-US" sz="1200" b="1" dirty="0"/>
              <a:t>🔹 Step 1: Input &amp; Tokenization</a:t>
            </a:r>
          </a:p>
          <a:p>
            <a:pPr algn="l"/>
            <a:r>
              <a:rPr lang="en-US" sz="1200" dirty="0"/>
              <a:t>Computers don’t understand words, so we first </a:t>
            </a:r>
            <a:r>
              <a:rPr lang="en-US" sz="1200" b="1" dirty="0"/>
              <a:t>break the sentence into tokens</a:t>
            </a:r>
            <a:r>
              <a:rPr lang="en-US" sz="1200" dirty="0"/>
              <a:t> (small units).</a:t>
            </a:r>
          </a:p>
          <a:p>
            <a:pPr algn="l"/>
            <a:r>
              <a:rPr lang="en-US" sz="1200" dirty="0"/>
              <a:t>Example:</a:t>
            </a:r>
          </a:p>
          <a:p>
            <a:pPr algn="l"/>
            <a:r>
              <a:rPr lang="en-US" sz="1200" dirty="0"/>
              <a:t>" Cats are cute." → ["Cats", "are", "cute", "."]</a:t>
            </a:r>
          </a:p>
          <a:p>
            <a:pPr algn="l"/>
            <a:r>
              <a:rPr lang="en-US" sz="1200" dirty="0"/>
              <a:t>Each word is then mapped to a number (an ID from the vocabulary).</a:t>
            </a:r>
          </a:p>
          <a:p>
            <a:pPr algn="l"/>
            <a:r>
              <a:rPr lang="en-US" sz="1200" b="1" dirty="0"/>
              <a:t>🔹 Step 2: Embedding Layer</a:t>
            </a:r>
          </a:p>
          <a:p>
            <a:pPr algn="l"/>
            <a:r>
              <a:rPr lang="en-US" sz="1200" dirty="0"/>
              <a:t>Each token ID is converted into a </a:t>
            </a:r>
            <a:r>
              <a:rPr lang="en-US" sz="1200" b="1" dirty="0"/>
              <a:t>vector</a:t>
            </a:r>
            <a:r>
              <a:rPr lang="en-US" sz="1200" dirty="0"/>
              <a:t> (a list of numbers) that captures meaning.</a:t>
            </a:r>
          </a:p>
          <a:p>
            <a:pPr algn="l"/>
            <a:r>
              <a:rPr lang="en-US" sz="1200" dirty="0"/>
              <a:t>Example:</a:t>
            </a:r>
          </a:p>
          <a:p>
            <a:pPr algn="l"/>
            <a:r>
              <a:rPr lang="en-US" sz="1200" dirty="0"/>
              <a:t>"Cats" → [0.21, -0.11, 0.98, ...]  </a:t>
            </a:r>
          </a:p>
          <a:p>
            <a:pPr algn="l"/>
            <a:r>
              <a:rPr lang="en-US" sz="1200" dirty="0"/>
              <a:t>"are"  → [-0.34, 0.75, 0.56, ...]  </a:t>
            </a:r>
          </a:p>
          <a:p>
            <a:pPr algn="l"/>
            <a:r>
              <a:rPr lang="en-US" sz="1200" dirty="0"/>
              <a:t>"cute" → [0.89, 0.12, -0.45, ...]</a:t>
            </a:r>
          </a:p>
          <a:p>
            <a:pPr algn="l"/>
            <a:r>
              <a:rPr lang="en-US" sz="1200" dirty="0"/>
              <a:t>Now, words are </a:t>
            </a:r>
            <a:r>
              <a:rPr lang="en-US" sz="1200" b="1" dirty="0"/>
              <a:t>represented in a way the model can understand</a:t>
            </a:r>
            <a:r>
              <a:rPr lang="en-US" sz="1200" dirty="0"/>
              <a:t>.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98522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90121-884F-9443-4771-893E2B74A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DA9C-88C5-CD03-42BD-51E9B140E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Transformer Architecture-Simplified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9C33F-1AA3-37A5-A151-0C4E3B93C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165" y="863600"/>
            <a:ext cx="10108835" cy="5810250"/>
          </a:xfrm>
        </p:spPr>
        <p:txBody>
          <a:bodyPr>
            <a:normAutofit/>
          </a:bodyPr>
          <a:lstStyle/>
          <a:p>
            <a:pPr algn="l"/>
            <a:r>
              <a:rPr lang="en-US" sz="1200" b="1" dirty="0"/>
              <a:t>🔹 Step 3: Positional Encoding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Transformers don’t know order by default.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So, we </a:t>
            </a:r>
            <a:r>
              <a:rPr lang="en-US" sz="1200" b="1" dirty="0"/>
              <a:t>add position info</a:t>
            </a:r>
            <a:r>
              <a:rPr lang="en-US" sz="1200" dirty="0"/>
              <a:t> (1st word, 2nd word, etc.) into embeddings.</a:t>
            </a:r>
          </a:p>
          <a:p>
            <a:pPr algn="l"/>
            <a:r>
              <a:rPr lang="en-US" sz="1200" dirty="0"/>
              <a:t>Example:</a:t>
            </a:r>
          </a:p>
          <a:p>
            <a:pPr algn="l"/>
            <a:r>
              <a:rPr lang="en-US" sz="1200" dirty="0"/>
              <a:t>"Cats" + Position(1) → vector A  </a:t>
            </a:r>
          </a:p>
          <a:p>
            <a:pPr algn="l"/>
            <a:r>
              <a:rPr lang="en-US" sz="1200" dirty="0"/>
              <a:t>"are"  + Position(2) → vector B  </a:t>
            </a:r>
          </a:p>
          <a:p>
            <a:pPr algn="l"/>
            <a:r>
              <a:rPr lang="en-US" sz="1200" dirty="0"/>
              <a:t>"cute" + Position(3) → vector C</a:t>
            </a:r>
          </a:p>
          <a:p>
            <a:pPr algn="l"/>
            <a:r>
              <a:rPr lang="en-US" sz="1200" dirty="0"/>
              <a:t>This ensures the model knows the difference between </a:t>
            </a:r>
            <a:r>
              <a:rPr lang="en-US" sz="1200" i="1" dirty="0"/>
              <a:t>“Cats are cute”</a:t>
            </a:r>
            <a:r>
              <a:rPr lang="en-US" sz="1200" dirty="0"/>
              <a:t> and </a:t>
            </a:r>
            <a:r>
              <a:rPr lang="en-US" sz="1200" i="1" dirty="0"/>
              <a:t>“Cute are cats”</a:t>
            </a:r>
            <a:r>
              <a:rPr lang="en-US" sz="1200" dirty="0"/>
              <a:t>.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/>
              <a:t>🔹 Step 4: Self-Attention</a:t>
            </a:r>
          </a:p>
          <a:p>
            <a:pPr algn="l"/>
            <a:r>
              <a:rPr lang="en-US" sz="1200" dirty="0"/>
              <a:t>✨ This is the </a:t>
            </a:r>
            <a:r>
              <a:rPr lang="en-US" sz="1200" b="1" dirty="0"/>
              <a:t>magic of Transformers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Each word looks at </a:t>
            </a:r>
            <a:r>
              <a:rPr lang="en-US" sz="1200" b="1" dirty="0"/>
              <a:t>all other words</a:t>
            </a:r>
            <a:r>
              <a:rPr lang="en-US" sz="1200" dirty="0"/>
              <a:t> and decides how much attention to give them.</a:t>
            </a:r>
          </a:p>
          <a:p>
            <a:pPr algn="l"/>
            <a:r>
              <a:rPr lang="en-US" sz="1200" dirty="0"/>
              <a:t>Example: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For “are”: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pays attention to “Cats” (subject)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pays attention to “cute” (description)</a:t>
            </a:r>
          </a:p>
          <a:p>
            <a:pPr algn="l"/>
            <a:r>
              <a:rPr lang="en-US" sz="1200" dirty="0"/>
              <a:t>So the model learns:</a:t>
            </a:r>
          </a:p>
          <a:p>
            <a:pPr algn="l"/>
            <a:r>
              <a:rPr lang="en-US" sz="1200" dirty="0"/>
              <a:t>"Cats" ↔ "are" ↔ "cute“</a:t>
            </a:r>
          </a:p>
          <a:p>
            <a:pPr algn="l"/>
            <a:r>
              <a:rPr lang="en-US" sz="1200" dirty="0"/>
              <a:t>Word → looks at all → weighted connections → richer meaning</a:t>
            </a:r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5598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4BB1B-A948-F2C4-C4EA-BA36582B3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8AFB5-F99A-A163-FD12-26971D931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Transformer Architecture-Simplified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54B0B-B7DF-A218-3D32-E41652A67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645" y="863600"/>
            <a:ext cx="10893859" cy="58102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200" b="1" dirty="0"/>
              <a:t>🔹 Step 5: Multi-Head Attention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Instead of one way of looking, the model uses </a:t>
            </a:r>
            <a:r>
              <a:rPr lang="en-US" sz="1200" b="1" dirty="0"/>
              <a:t>many “heads”</a:t>
            </a:r>
            <a:r>
              <a:rPr lang="en-US" sz="1200" dirty="0"/>
              <a:t> (different perspectives).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Example: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Head 1: Focuses on </a:t>
            </a:r>
            <a:r>
              <a:rPr lang="en-US" sz="1200" b="1" dirty="0"/>
              <a:t>grammar</a:t>
            </a:r>
            <a:r>
              <a:rPr lang="en-US" sz="1200" dirty="0"/>
              <a:t> (subject–verb).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Head 2: Focuses on </a:t>
            </a:r>
            <a:r>
              <a:rPr lang="en-US" sz="1200" b="1" dirty="0"/>
              <a:t>meaning</a:t>
            </a:r>
            <a:r>
              <a:rPr lang="en-US" sz="1200" dirty="0"/>
              <a:t> (cats ↔ cute).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Head 3: Focuses on </a:t>
            </a:r>
            <a:r>
              <a:rPr lang="en-US" sz="1200" b="1" dirty="0"/>
              <a:t>position/order</a:t>
            </a:r>
            <a:r>
              <a:rPr lang="en-US" sz="1200" dirty="0"/>
              <a:t>.</a:t>
            </a:r>
          </a:p>
          <a:p>
            <a:pPr algn="l"/>
            <a:r>
              <a:rPr lang="en-US" sz="1200" dirty="0"/>
              <a:t>Then, all heads are </a:t>
            </a:r>
            <a:r>
              <a:rPr lang="en-US" sz="1200" b="1" dirty="0"/>
              <a:t>combined</a:t>
            </a:r>
            <a:r>
              <a:rPr lang="en-US" sz="1200" dirty="0"/>
              <a:t> into a better representation.</a:t>
            </a:r>
          </a:p>
          <a:p>
            <a:pPr algn="l"/>
            <a:r>
              <a:rPr lang="en-US" sz="1200" b="1" dirty="0"/>
              <a:t>🔹 Step 6: Feed-Forward Network</a:t>
            </a:r>
          </a:p>
          <a:p>
            <a:pPr algn="l"/>
            <a:r>
              <a:rPr lang="en-US" sz="1200" dirty="0"/>
              <a:t>After attention, each token vector passes through a </a:t>
            </a:r>
            <a:r>
              <a:rPr lang="en-US" sz="1200" b="1" dirty="0"/>
              <a:t>small neural network</a:t>
            </a:r>
            <a:r>
              <a:rPr lang="en-US" sz="1200" dirty="0"/>
              <a:t>.</a:t>
            </a:r>
          </a:p>
          <a:p>
            <a:pPr algn="l"/>
            <a:r>
              <a:rPr lang="en-US" sz="1200" dirty="0"/>
              <a:t>This helps transform information into a form useful for prediction.</a:t>
            </a:r>
          </a:p>
          <a:p>
            <a:pPr algn="l"/>
            <a:r>
              <a:rPr lang="en-US" sz="1200" dirty="0"/>
              <a:t>Example:</a:t>
            </a:r>
          </a:p>
          <a:p>
            <a:pPr algn="l"/>
            <a:r>
              <a:rPr lang="en-US" sz="1200" dirty="0"/>
              <a:t>"are" → refined meaning: “verb linking subject and adjective”</a:t>
            </a:r>
          </a:p>
          <a:p>
            <a:pPr algn="l"/>
            <a:r>
              <a:rPr lang="en-US" sz="1200" b="1" dirty="0"/>
              <a:t>🔹 Step 7: Layer Normalization + Residuals</a:t>
            </a:r>
          </a:p>
          <a:p>
            <a:pPr algn="l"/>
            <a:r>
              <a:rPr lang="en-US" sz="1200" dirty="0"/>
              <a:t>To keep training stable, outputs are </a:t>
            </a:r>
            <a:r>
              <a:rPr lang="en-US" sz="1200" b="1" dirty="0"/>
              <a:t>normalized</a:t>
            </a:r>
            <a:r>
              <a:rPr lang="en-US" sz="1200" dirty="0"/>
              <a:t> (scaled neatly).</a:t>
            </a:r>
          </a:p>
          <a:p>
            <a:pPr algn="l"/>
            <a:r>
              <a:rPr lang="en-US" sz="1200" dirty="0"/>
              <a:t>Residual connections make sure we don’t lose the original info.</a:t>
            </a:r>
          </a:p>
          <a:p>
            <a:pPr algn="l"/>
            <a:r>
              <a:rPr lang="en-US" sz="1200" dirty="0"/>
              <a:t>Think of it as </a:t>
            </a:r>
            <a:r>
              <a:rPr lang="en-US" sz="1200" b="1" dirty="0"/>
              <a:t>cleaning and balancing</a:t>
            </a:r>
            <a:r>
              <a:rPr lang="en-US" sz="1200" dirty="0"/>
              <a:t> the signals before moving forward.</a:t>
            </a:r>
          </a:p>
          <a:p>
            <a:pPr algn="l"/>
            <a:r>
              <a:rPr lang="en-US" sz="1200" b="1" dirty="0"/>
              <a:t>🔹 Step 8: Stacking Layers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Transformers don’t just do this once.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They repeat </a:t>
            </a:r>
            <a:r>
              <a:rPr lang="en-US" sz="1200" b="1" dirty="0"/>
              <a:t>attention + feed-forward</a:t>
            </a:r>
            <a:r>
              <a:rPr lang="en-US" sz="1200" dirty="0"/>
              <a:t> multiple times (e.g., 12, 24, 48 layers).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With each layer, understanding becomes </a:t>
            </a:r>
            <a:r>
              <a:rPr lang="en-US" sz="1200" b="1" dirty="0"/>
              <a:t>deeper and richer</a:t>
            </a:r>
            <a:r>
              <a:rPr lang="en-US" sz="1200" dirty="0"/>
              <a:t>.</a:t>
            </a:r>
          </a:p>
          <a:p>
            <a:pPr algn="l"/>
            <a:r>
              <a:rPr lang="en-US" sz="1200" dirty="0"/>
              <a:t>Example: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Lower layers: Learn words (“Cats”, “cute”).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Middle layers: Learn grammar (subject, predicate).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Higher layers: Learn meaning of full sentence.</a:t>
            </a:r>
          </a:p>
          <a:p>
            <a:pPr algn="l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088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3537-A1C3-4BE6-34BB-1620F5728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A556-D2D2-89CE-4E25-793765745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69850"/>
            <a:ext cx="9067800" cy="641350"/>
          </a:xfrm>
        </p:spPr>
        <p:txBody>
          <a:bodyPr>
            <a:normAutofit/>
          </a:bodyPr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Transformer Architecture-Simplified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86273-FF67-846A-756F-CE11DD82A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645" y="863600"/>
            <a:ext cx="10893859" cy="581025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200" b="1" dirty="0"/>
              <a:t>🔹 Step 9: Output Layer (Prediction)</a:t>
            </a:r>
          </a:p>
          <a:p>
            <a:pPr algn="l"/>
            <a:r>
              <a:rPr lang="en-US" sz="1200" dirty="0"/>
              <a:t>Finally, the model tries to </a:t>
            </a:r>
            <a:r>
              <a:rPr lang="en-US" sz="1200" b="1" dirty="0"/>
              <a:t>predict the next word</a:t>
            </a:r>
            <a:r>
              <a:rPr lang="en-US" sz="1200" dirty="0"/>
              <a:t>.</a:t>
            </a:r>
          </a:p>
          <a:p>
            <a:pPr algn="l"/>
            <a:r>
              <a:rPr lang="en-US" sz="1200" dirty="0"/>
              <a:t>Example: Input: “Cats are cute”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Model checks context and predicts → “animals”, “pets”, etc.</a:t>
            </a:r>
          </a:p>
          <a:p>
            <a:pPr algn="l"/>
            <a:endParaRPr lang="en-US" sz="1200" dirty="0"/>
          </a:p>
          <a:p>
            <a:pPr algn="l"/>
            <a:r>
              <a:rPr lang="en-US" sz="1200" dirty="0"/>
              <a:t>🖼️ End-to-End Flow</a:t>
            </a:r>
          </a:p>
          <a:p>
            <a:pPr algn="l"/>
            <a:r>
              <a:rPr lang="en-US" sz="1200" dirty="0"/>
              <a:t>Input: "Cats are cute."</a:t>
            </a:r>
          </a:p>
          <a:p>
            <a:pPr algn="l"/>
            <a:r>
              <a:rPr lang="en-US" sz="1200" dirty="0"/>
              <a:t>1. Tokenization      → ["Cats", "are", "cute", "."]</a:t>
            </a:r>
          </a:p>
          <a:p>
            <a:pPr algn="l"/>
            <a:r>
              <a:rPr lang="en-US" sz="1200" dirty="0"/>
              <a:t>2. Embeddings        → Vectors for each word</a:t>
            </a:r>
          </a:p>
          <a:p>
            <a:pPr algn="l"/>
            <a:r>
              <a:rPr lang="en-US" sz="1200" dirty="0"/>
              <a:t>3. Positional Enc.   → Add order info</a:t>
            </a:r>
          </a:p>
          <a:p>
            <a:pPr algn="l"/>
            <a:r>
              <a:rPr lang="en-US" sz="1200" dirty="0"/>
              <a:t>4. Self-Attention    → Words look at each other</a:t>
            </a:r>
          </a:p>
          <a:p>
            <a:pPr algn="l"/>
            <a:r>
              <a:rPr lang="en-US" sz="1200" dirty="0"/>
              <a:t>5. Multi-Head Attn.  → Different perspectives</a:t>
            </a:r>
          </a:p>
          <a:p>
            <a:pPr algn="l"/>
            <a:r>
              <a:rPr lang="en-US" sz="1200" dirty="0"/>
              <a:t>6. Feed-Forward Net  → Refine meaning</a:t>
            </a:r>
          </a:p>
          <a:p>
            <a:pPr algn="l"/>
            <a:r>
              <a:rPr lang="en-US" sz="1200" dirty="0"/>
              <a:t>7. Normalization     → Balance signals</a:t>
            </a:r>
          </a:p>
          <a:p>
            <a:pPr algn="l"/>
            <a:r>
              <a:rPr lang="en-US" sz="1200" dirty="0"/>
              <a:t>8. Stacked Layers    → Deep understanding</a:t>
            </a:r>
          </a:p>
          <a:p>
            <a:pPr algn="l"/>
            <a:r>
              <a:rPr lang="en-US" sz="1200" dirty="0"/>
              <a:t>9. Output Layer      → Predicts "animals"</a:t>
            </a:r>
          </a:p>
          <a:p>
            <a:pPr algn="l"/>
            <a:endParaRPr lang="en-US" sz="1200" dirty="0"/>
          </a:p>
          <a:p>
            <a:pPr algn="l"/>
            <a:r>
              <a:rPr lang="en-US" sz="1200" b="1" dirty="0"/>
              <a:t>✅ In Summary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1" dirty="0"/>
              <a:t>Transformers</a:t>
            </a:r>
            <a:r>
              <a:rPr lang="en-US" sz="1200" dirty="0"/>
              <a:t> process text step by step.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They first turn words into numbers (</a:t>
            </a:r>
            <a:r>
              <a:rPr lang="en-US" sz="1200" b="1" dirty="0"/>
              <a:t>embeddings</a:t>
            </a:r>
            <a:r>
              <a:rPr lang="en-US" sz="1200" dirty="0"/>
              <a:t>) + add order info.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Then, through </a:t>
            </a:r>
            <a:r>
              <a:rPr lang="en-US" sz="1200" b="1" dirty="0"/>
              <a:t>attention</a:t>
            </a:r>
            <a:r>
              <a:rPr lang="en-US" sz="1200" dirty="0"/>
              <a:t>, each word looks at all others.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Multiple layers gradually build deep understanding.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/>
              <a:t>Finally, the </a:t>
            </a:r>
            <a:r>
              <a:rPr lang="en-US" sz="1200" b="1" dirty="0"/>
              <a:t>output layer predicts the next word or answer.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104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10077</Words>
  <Application>Microsoft Office PowerPoint</Application>
  <PresentationFormat>Widescreen</PresentationFormat>
  <Paragraphs>1468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Office Theme</vt:lpstr>
      <vt:lpstr>Gen AI – LLM Learning</vt:lpstr>
      <vt:lpstr>Gen AI – LLM Learning</vt:lpstr>
      <vt:lpstr>Deep Learning</vt:lpstr>
      <vt:lpstr>BERT vs. Language Models (Simplified)</vt:lpstr>
      <vt:lpstr>BERT vs. Language Models (Simplified)</vt:lpstr>
      <vt:lpstr>Transformer Architecture-Simplified</vt:lpstr>
      <vt:lpstr>Transformer Architecture-Simplified</vt:lpstr>
      <vt:lpstr>Transformer Architecture-Simplified</vt:lpstr>
      <vt:lpstr>Transformer Architecture-Simplified</vt:lpstr>
      <vt:lpstr>3 Dimensions of LLM Engineering</vt:lpstr>
      <vt:lpstr>Gen AI Models – Closed vs Open Source LLM Models</vt:lpstr>
      <vt:lpstr>Gen AI Models – Closed vs Open Source LLM Models</vt:lpstr>
      <vt:lpstr>Gen AI Models – Closed vs Open Source LLM Models</vt:lpstr>
      <vt:lpstr>Gen AI Models –LLM vs SLM Models</vt:lpstr>
      <vt:lpstr>Gen AI Models –LLM vs SLM Models</vt:lpstr>
      <vt:lpstr>Small Language Models (SLM)</vt:lpstr>
      <vt:lpstr>3 ways to use models</vt:lpstr>
      <vt:lpstr>Prompt Engineering – Prompt Techniques</vt:lpstr>
      <vt:lpstr>Prompt Engineering – Prompt Techniques</vt:lpstr>
      <vt:lpstr>Prompt Engineering – Prompt Techniques</vt:lpstr>
      <vt:lpstr>Prompt Engineering – Prompt Techniques</vt:lpstr>
      <vt:lpstr>Prompt Engineering – Prompt Techniques</vt:lpstr>
      <vt:lpstr>Context Engineering </vt:lpstr>
      <vt:lpstr>Prompt vs Context Engineering </vt:lpstr>
      <vt:lpstr> LLM Models Selection –Various Performance Metrics &amp; Leader Boards  </vt:lpstr>
      <vt:lpstr> LLM Models Selection –Various Performance Metrics &amp; Leader Boards  </vt:lpstr>
      <vt:lpstr> LLM Models Selection –Various Performance Metrics &amp; Leader Boards  </vt:lpstr>
      <vt:lpstr> LLM Models Selection – Common Benchmarks </vt:lpstr>
      <vt:lpstr> LLM Models Selection – Common Benchmarks </vt:lpstr>
      <vt:lpstr> LLM Models Selection – Common Benchmarks </vt:lpstr>
      <vt:lpstr> LLM Calling- CLI Command </vt:lpstr>
      <vt:lpstr> LLM Coding – Python Environment Setup </vt:lpstr>
      <vt:lpstr> Cursor IDE – Setup </vt:lpstr>
      <vt:lpstr> Cursor IDE – Setup </vt:lpstr>
      <vt:lpstr> UV Python Package Manager – Setup </vt:lpstr>
      <vt:lpstr> UV Python Package Manager – Setup </vt:lpstr>
      <vt:lpstr> LLM Calling- API Key Setup </vt:lpstr>
      <vt:lpstr> LLM Model – Inferencing vs Fine Tuning </vt:lpstr>
      <vt:lpstr> LLM Model – Inferencing vs Fine Tuning </vt:lpstr>
      <vt:lpstr> Model Parameters – Temperature, Top P, Top K </vt:lpstr>
      <vt:lpstr> Model Parameters – Temperature, Top P, Top K </vt:lpstr>
      <vt:lpstr>OpenAI-GPT Models Comparisons </vt:lpstr>
      <vt:lpstr>Anthropic, Google &amp; DeepSeek Models Comparisons </vt:lpstr>
      <vt:lpstr>Perplexity, Mistral &amp; Grok Models Comparisons </vt:lpstr>
      <vt:lpstr>Open Source Models Comparisons </vt:lpstr>
      <vt:lpstr>LLM vs AI Agent </vt:lpstr>
      <vt:lpstr> LLM vs AI Agent</vt:lpstr>
      <vt:lpstr>Multimodality in LLM Engineering</vt:lpstr>
      <vt:lpstr>Tool Usage in LLMs</vt:lpstr>
      <vt:lpstr>RAG (Retrieval-Augmented Generation)</vt:lpstr>
      <vt:lpstr>RAG (Retrieval-Augmented Generation)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Rathinakumar Natarajan</dc:creator>
  <cp:lastModifiedBy>Rathinakumar Natarajan</cp:lastModifiedBy>
  <cp:revision>3</cp:revision>
  <dcterms:created xsi:type="dcterms:W3CDTF">2025-08-17T15:05:30Z</dcterms:created>
  <dcterms:modified xsi:type="dcterms:W3CDTF">2025-08-24T15:21:50Z</dcterms:modified>
</cp:coreProperties>
</file>