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3"/>
    <p:sldId id="261" r:id="rId4"/>
    <p:sldId id="258" r:id="rId5"/>
    <p:sldId id="314" r:id="rId6"/>
    <p:sldId id="290" r:id="rId7"/>
    <p:sldId id="291" r:id="rId8"/>
    <p:sldId id="292" r:id="rId9"/>
    <p:sldId id="293" r:id="rId10"/>
    <p:sldId id="296" r:id="rId11"/>
    <p:sldId id="297" r:id="rId12"/>
    <p:sldId id="298" r:id="rId13"/>
    <p:sldId id="300" r:id="rId14"/>
    <p:sldId id="299" r:id="rId15"/>
    <p:sldId id="301" r:id="rId16"/>
    <p:sldId id="302" r:id="rId17"/>
    <p:sldId id="303" r:id="rId18"/>
    <p:sldId id="304" r:id="rId19"/>
    <p:sldId id="305" r:id="rId20"/>
    <p:sldId id="306" r:id="rId21"/>
    <p:sldId id="337" r:id="rId22"/>
    <p:sldId id="28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600" y="17145"/>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9" name="组合 8"/>
          <p:cNvGrpSpPr/>
          <p:nvPr/>
        </p:nvGrpSpPr>
        <p:grpSpPr>
          <a:xfrm>
            <a:off x="3977757" y="454025"/>
            <a:ext cx="15791815" cy="12443460"/>
            <a:chOff x="6081" y="715"/>
            <a:chExt cx="14805" cy="19596"/>
          </a:xfrm>
        </p:grpSpPr>
        <p:sp>
          <p:nvSpPr>
            <p:cNvPr id="38" name="Кружок"/>
            <p:cNvSpPr/>
            <p:nvPr/>
          </p:nvSpPr>
          <p:spPr>
            <a:xfrm>
              <a:off x="6081" y="715"/>
              <a:ext cx="14805" cy="19596"/>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11071" y="11574"/>
              <a:ext cx="4331" cy="2098"/>
            </a:xfrm>
            <a:prstGeom prst="rect">
              <a:avLst/>
            </a:prstGeom>
            <a:ln w="12700">
              <a:miter lim="400000"/>
            </a:ln>
          </p:spPr>
          <p:txBody>
            <a:bodyPr wrap="squar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n-GB" altLang="en-US" dirty="0">
                  <a:solidFill>
                    <a:schemeClr val="tx1"/>
                  </a:solidFill>
                  <a:latin typeface="Calibri" panose="020F0502020204030204" charset="0"/>
                  <a:ea typeface="Calibri" panose="020F0502020204030204" charset="0"/>
                  <a:cs typeface="Calibri" panose="020F0502020204030204" charset="0"/>
                </a:rPr>
                <a:t>POD-4</a:t>
              </a:r>
              <a:endParaRPr lang="en-GB" altLang="en-US" dirty="0">
                <a:solidFill>
                  <a:schemeClr val="tx1"/>
                </a:solidFill>
                <a:latin typeface="Calibri" panose="020F0502020204030204" charset="0"/>
                <a:ea typeface="Calibri" panose="020F0502020204030204" charset="0"/>
                <a:cs typeface="Calibri" panose="020F0502020204030204" charset="0"/>
              </a:endParaRPr>
            </a:p>
          </p:txBody>
        </p:sp>
        <p:sp>
          <p:nvSpPr>
            <p:cNvPr id="41" name="Premium PowerPoint, Keynote, Google Slides Template"/>
            <p:cNvSpPr txBox="1"/>
            <p:nvPr/>
          </p:nvSpPr>
          <p:spPr>
            <a:xfrm>
              <a:off x="6860" y="13539"/>
              <a:ext cx="12865" cy="1226"/>
            </a:xfrm>
            <a:prstGeom prst="rect">
              <a:avLst/>
            </a:prstGeom>
            <a:ln w="12700">
              <a:miter lim="400000"/>
            </a:ln>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pPr algn="dist"/>
              <a:r>
                <a:rPr lang="en-GB" altLang="zh-CN" sz="4400" b="1" dirty="0">
                  <a:solidFill>
                    <a:schemeClr val="bg2"/>
                  </a:solidFill>
                  <a:latin typeface="Calibri" panose="020F0502020204030204" charset="0"/>
                  <a:ea typeface="Calibri" panose="020F0502020204030204" charset="0"/>
                  <a:cs typeface="Calibri" panose="020F0502020204030204" charset="0"/>
                </a:rPr>
                <a:t>RETAIL</a:t>
              </a:r>
              <a:r>
                <a:rPr lang="zh-CN" sz="4400" b="1" dirty="0">
                  <a:solidFill>
                    <a:schemeClr val="bg2"/>
                  </a:solidFill>
                  <a:latin typeface="Calibri" panose="020F0502020204030204" charset="0"/>
                  <a:ea typeface="Calibri" panose="020F0502020204030204" charset="0"/>
                  <a:cs typeface="Calibri" panose="020F0502020204030204" charset="0"/>
                </a:rPr>
                <a:t>-</a:t>
              </a:r>
              <a:r>
                <a:rPr lang="en-GB" altLang="zh-CN" sz="4400" b="1" dirty="0">
                  <a:solidFill>
                    <a:schemeClr val="bg2"/>
                  </a:solidFill>
                  <a:latin typeface="Calibri" panose="020F0502020204030204" charset="0"/>
                  <a:ea typeface="Calibri" panose="020F0502020204030204" charset="0"/>
                  <a:cs typeface="Calibri" panose="020F0502020204030204" charset="0"/>
                </a:rPr>
                <a:t>BANKING</a:t>
              </a:r>
              <a:r>
                <a:rPr lang="zh-CN" sz="4400" b="1" dirty="0">
                  <a:solidFill>
                    <a:schemeClr val="bg2"/>
                  </a:solidFill>
                  <a:latin typeface="Calibri" panose="020F0502020204030204" charset="0"/>
                  <a:ea typeface="Calibri" panose="020F0502020204030204" charset="0"/>
                  <a:cs typeface="Calibri" panose="020F0502020204030204" charset="0"/>
                </a:rPr>
                <a:t>-S</a:t>
              </a:r>
              <a:r>
                <a:rPr lang="en-GB" altLang="zh-CN" sz="4400" b="1" dirty="0">
                  <a:solidFill>
                    <a:schemeClr val="bg2"/>
                  </a:solidFill>
                  <a:latin typeface="Calibri" panose="020F0502020204030204" charset="0"/>
                  <a:ea typeface="Calibri" panose="020F0502020204030204" charset="0"/>
                  <a:cs typeface="Calibri" panose="020F0502020204030204" charset="0"/>
                </a:rPr>
                <a:t>YSTEM</a:t>
              </a:r>
              <a:endParaRPr lang="en-GB" altLang="zh-CN" sz="4400" b="1" dirty="0">
                <a:solidFill>
                  <a:schemeClr val="bg2"/>
                </a:solidFill>
                <a:latin typeface="Calibri" panose="020F0502020204030204" charset="0"/>
                <a:ea typeface="Calibri" panose="020F0502020204030204" charset="0"/>
                <a:cs typeface="Calibri" panose="020F0502020204030204" charset="0"/>
              </a:endParaRPr>
            </a:p>
          </p:txBody>
        </p:sp>
      </p:grpSp>
      <p:pic>
        <p:nvPicPr>
          <p:cNvPr id="2" name="image1.png"/>
          <p:cNvPicPr>
            <a:picLocks noChangeAspect="1"/>
          </p:cNvPicPr>
          <p:nvPr/>
        </p:nvPicPr>
        <p:blipFill>
          <a:blip r:embed="rId1" cstate="print"/>
          <a:stretch>
            <a:fillRect/>
          </a:stretch>
        </p:blipFill>
        <p:spPr>
          <a:xfrm>
            <a:off x="7048500" y="3458210"/>
            <a:ext cx="2334895" cy="233489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Authentication</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558155"/>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❖Authentication Microservice will perform operations like: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GB" sz="4800">
                <a:latin typeface="Calibri" panose="020F0502020204030204" charset="0"/>
                <a:ea typeface="Calibri" panose="020F0502020204030204" charset="0"/>
                <a:cs typeface="Calibri" panose="020F0502020204030204" charset="0"/>
              </a:rPr>
              <a:t>       </a:t>
            </a:r>
            <a:r>
              <a:rPr sz="4800">
                <a:latin typeface="Calibri" panose="020F0502020204030204" charset="0"/>
                <a:ea typeface="Calibri" panose="020F0502020204030204" charset="0"/>
                <a:cs typeface="Calibri" panose="020F0502020204030204" charset="0"/>
              </a:rPr>
              <a:t>●Login &amp;</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GB" sz="4800">
                <a:latin typeface="Calibri" panose="020F0502020204030204" charset="0"/>
                <a:ea typeface="Calibri" panose="020F0502020204030204" charset="0"/>
                <a:cs typeface="Calibri" panose="020F0502020204030204" charset="0"/>
              </a:rPr>
              <a:t>       </a:t>
            </a:r>
            <a:r>
              <a:rPr sz="4800">
                <a:latin typeface="Calibri" panose="020F0502020204030204" charset="0"/>
                <a:ea typeface="Calibri" panose="020F0502020204030204" charset="0"/>
                <a:cs typeface="Calibri" panose="020F0502020204030204" charset="0"/>
              </a:rPr>
              <a:t>●Logout</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❖Authentication will provide the JWT token after user’s validation.</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❖Providing the authorisation based on user’s login</a:t>
            </a: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39611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Authentication Microservice</a:t>
            </a:r>
            <a:endParaRPr lang="en-GB" sz="3600">
              <a:latin typeface="Calibri" panose="020F0502020204030204" charset="0"/>
              <a:ea typeface="Calibri" panose="020F0502020204030204" charset="0"/>
              <a:cs typeface="Calibri" panose="020F0502020204030204" charset="0"/>
            </a:endParaRPr>
          </a:p>
        </p:txBody>
      </p:sp>
      <p:pic>
        <p:nvPicPr>
          <p:cNvPr id="2" name="Picture Placeholder 1"/>
          <p:cNvPicPr>
            <a:picLocks noChangeAspect="1"/>
          </p:cNvPicPr>
          <p:nvPr>
            <p:ph type="pic" sz="quarter" idx="10"/>
          </p:nvPr>
        </p:nvPicPr>
        <p:blipFill>
          <a:blip r:embed="rId1"/>
          <a:stretch>
            <a:fillRect/>
          </a:stretch>
        </p:blipFill>
        <p:spPr>
          <a:xfrm>
            <a:off x="2640965" y="4655185"/>
            <a:ext cx="17596485" cy="6856095"/>
          </a:xfrm>
          <a:prstGeom prst="rect">
            <a:avLst/>
          </a:prstGeom>
        </p:spPr>
      </p:pic>
      <p:sp>
        <p:nvSpPr>
          <p:cNvPr id="83" name="Фигура"/>
          <p:cNvSpPr/>
          <p:nvPr/>
        </p:nvSpPr>
        <p:spPr>
          <a:xfrm>
            <a:off x="2394585" y="36322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Customer</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443980"/>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❖Customer microservice will performs operations like :</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●Creation and Updation of Customer Details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●Fetching Customer Details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●Deletion of Customer</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❖It even interacts with authentication and account microservices for the purpose</a:t>
            </a:r>
            <a:r>
              <a:rPr lang="en-GB" sz="4800">
                <a:latin typeface="Calibri" panose="020F0502020204030204" charset="0"/>
                <a:ea typeface="Calibri" panose="020F0502020204030204" charset="0"/>
                <a:cs typeface="Calibri" panose="020F0502020204030204" charset="0"/>
              </a:rPr>
              <a:t> of sharing details.</a:t>
            </a:r>
            <a:endParaRPr lang="en-GB"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39611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Customer Microservice</a:t>
            </a:r>
            <a:endParaRPr lang="en-GB" sz="36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2394585" y="36322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pic>
        <p:nvPicPr>
          <p:cNvPr id="7" name="image8.jpeg"/>
          <p:cNvPicPr>
            <a:picLocks noChangeAspect="1"/>
          </p:cNvPicPr>
          <p:nvPr>
            <p:ph type="pic" sz="quarter" idx="10"/>
          </p:nvPr>
        </p:nvPicPr>
        <p:blipFill>
          <a:blip r:embed="rId1" cstate="print"/>
          <a:stretch>
            <a:fillRect/>
          </a:stretch>
        </p:blipFill>
        <p:spPr>
          <a:xfrm>
            <a:off x="2802890" y="5179695"/>
            <a:ext cx="19117945" cy="65151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Account</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443980"/>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❖Account Microservice will perform following operations: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●Customer Account Creation</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●Fetching Account Details for Each Customer</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●Deposit and Withdraw from customer’s account.</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❖Interacts with transaction microservice for validating the account details and transferring the amount.</a:t>
            </a: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39611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Account Microservice</a:t>
            </a:r>
            <a:endParaRPr lang="en-GB" sz="36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2394585" y="36322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pic>
        <p:nvPicPr>
          <p:cNvPr id="3" name="Picture Placeholder 2"/>
          <p:cNvPicPr>
            <a:picLocks noChangeAspect="1"/>
          </p:cNvPicPr>
          <p:nvPr>
            <p:ph type="pic" sz="quarter" idx="10"/>
          </p:nvPr>
        </p:nvPicPr>
        <p:blipFill>
          <a:blip r:embed="rId1"/>
          <a:stretch>
            <a:fillRect/>
          </a:stretch>
        </p:blipFill>
        <p:spPr>
          <a:xfrm>
            <a:off x="2701290" y="4810760"/>
            <a:ext cx="18380075" cy="67246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Transaction</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443980"/>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❖Transaction Microservices will perform operations like: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●Fetching transactions history for individual account.</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●Validating the account details for individual customer.</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●Checks minimum balance for the transfer and withdraw account.</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❖Transactions microservice will interact with Account microservice to actually complete the transactions within the accounts.</a:t>
            </a: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39611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Transaction Microservice</a:t>
            </a:r>
            <a:endParaRPr lang="en-GB" sz="36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2394585" y="36322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pic>
        <p:nvPicPr>
          <p:cNvPr id="4" name="Picture Placeholder 3"/>
          <p:cNvPicPr>
            <a:picLocks noChangeAspect="1"/>
          </p:cNvPicPr>
          <p:nvPr>
            <p:ph type="pic" sz="quarter" idx="10"/>
          </p:nvPr>
        </p:nvPicPr>
        <p:blipFill>
          <a:blip r:embed="rId1"/>
          <a:stretch>
            <a:fillRect/>
          </a:stretch>
        </p:blipFill>
        <p:spPr>
          <a:xfrm>
            <a:off x="2394585" y="4871720"/>
            <a:ext cx="19209385" cy="648271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Rules</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301615"/>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❖Rules Microservice will be responsible for evaluating rules: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●Minimum Account Balance &amp;</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●Service Charge Deduction</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❖Interacts with account and transaction microservice for checking rules while</a:t>
            </a:r>
            <a:r>
              <a:rPr lang="en-GB" sz="4800">
                <a:latin typeface="Calibri" panose="020F0502020204030204" charset="0"/>
                <a:ea typeface="Calibri" panose="020F0502020204030204" charset="0"/>
                <a:cs typeface="Calibri" panose="020F0502020204030204" charset="0"/>
              </a:rPr>
              <a:t> </a:t>
            </a:r>
            <a:r>
              <a:rPr sz="4800">
                <a:latin typeface="Calibri" panose="020F0502020204030204" charset="0"/>
                <a:ea typeface="Calibri" panose="020F0502020204030204" charset="0"/>
                <a:cs typeface="Calibri" panose="020F0502020204030204" charset="0"/>
              </a:rPr>
              <a:t>transferring and withdrawing from source account.</a:t>
            </a: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39611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Rules Microservice</a:t>
            </a:r>
            <a:endParaRPr lang="en-GB" sz="36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2394585" y="36322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pic>
        <p:nvPicPr>
          <p:cNvPr id="3" name="Picture Placeholder 2"/>
          <p:cNvPicPr>
            <a:picLocks noChangeAspect="1"/>
          </p:cNvPicPr>
          <p:nvPr>
            <p:ph type="pic" sz="quarter" idx="10"/>
          </p:nvPr>
        </p:nvPicPr>
        <p:blipFill>
          <a:blip r:embed="rId1"/>
          <a:stretch>
            <a:fillRect/>
          </a:stretch>
        </p:blipFill>
        <p:spPr>
          <a:xfrm>
            <a:off x="3493135" y="4354195"/>
            <a:ext cx="16981170" cy="823087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3692525" y="1890078"/>
            <a:ext cx="15217775" cy="11181715"/>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GB" altLang="en-US" sz="4800">
                <a:latin typeface="Calibri" panose="020F0502020204030204" charset="0"/>
                <a:ea typeface="Calibri" panose="020F0502020204030204" charset="0"/>
                <a:cs typeface="Calibri" panose="020F0502020204030204" charset="0"/>
              </a:rPr>
              <a:t>Mentor - Anish Kumar Das</a:t>
            </a:r>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rPr>
              <a:t>Coach - Kanchan Nilkanthrao Bhise</a:t>
            </a:r>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rPr>
              <a:t>Members</a:t>
            </a:r>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rPr>
              <a:t>2151995	Siddhi Anant Pansare</a:t>
            </a:r>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sym typeface="+mn-ea"/>
              </a:rPr>
              <a:t>2152057	Gokarna Shrestha</a:t>
            </a:r>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rPr>
              <a:t>2152324	Jafar Sadique</a:t>
            </a:r>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rPr>
              <a:t>2151980 Shivam Rathi</a:t>
            </a:r>
            <a:endParaRPr lang="en-GB" altLang="en-US" sz="4800">
              <a:latin typeface="Calibri" panose="020F0502020204030204" charset="0"/>
              <a:ea typeface="Calibri" panose="020F0502020204030204" charset="0"/>
              <a:cs typeface="Calibri" panose="020F0502020204030204" charset="0"/>
            </a:endParaRPr>
          </a:p>
          <a:p>
            <a:r>
              <a:rPr lang="en-GB" altLang="en-US" sz="4800">
                <a:latin typeface="Calibri" panose="020F0502020204030204" charset="0"/>
                <a:ea typeface="Calibri" panose="020F0502020204030204" charset="0"/>
                <a:cs typeface="Calibri" panose="020F0502020204030204" charset="0"/>
                <a:sym typeface="+mn-ea"/>
              </a:rPr>
              <a:t>2151780	Harshit Shukla</a:t>
            </a:r>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a:p>
            <a:endParaRPr lang="en-GB" altLang="en-US" sz="48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0390505" y="109537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
        <p:nvSpPr>
          <p:cNvPr id="15" name="Фигура"/>
          <p:cNvSpPr/>
          <p:nvPr/>
        </p:nvSpPr>
        <p:spPr>
          <a:xfrm>
            <a:off x="10390505" y="627380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1805940" y="1082993"/>
            <a:ext cx="20106640" cy="1056576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AWS Working URLs</a:t>
            </a:r>
            <a:endParaRPr lang="en-GB">
              <a:latin typeface="Calibri" panose="020F0502020204030204" charset="0"/>
              <a:ea typeface="Calibri" panose="020F0502020204030204" charset="0"/>
              <a:cs typeface="Calibri" panose="020F0502020204030204" charset="0"/>
            </a:endParaRPr>
          </a:p>
          <a:p>
            <a:endParaRPr lang="en-GB">
              <a:latin typeface="Calibri" panose="020F0502020204030204" charset="0"/>
              <a:ea typeface="Calibri" panose="020F0502020204030204" charset="0"/>
              <a:cs typeface="Calibri" panose="020F0502020204030204" charset="0"/>
            </a:endParaRPr>
          </a:p>
          <a:p>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Account:</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http://retail-bank-account-ms-env.eba-acd8m6sf.us-east-1.elasticbeanstalk.com/</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Customer:</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http://retail-bank-customer-ms-env.eba-56j4use6.us-east-1.elasticbeanstalk.com/</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Rules:</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http://retail-bank-rules-ms-env.eba-8gbgkyt9.us-east-1.elasticbeanstalk.com/</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Authentication:</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http://retailbankauthms-env.eba-ajxjmqqz.us-east-1.elasticbeanstalk.com/</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Transaction:</a:t>
            </a:r>
            <a:endParaRPr lang="en-GB" sz="4000">
              <a:latin typeface="Calibri" panose="020F0502020204030204" charset="0"/>
              <a:ea typeface="Calibri" panose="020F0502020204030204" charset="0"/>
              <a:cs typeface="Calibri" panose="020F0502020204030204" charset="0"/>
            </a:endParaRPr>
          </a:p>
          <a:p>
            <a:r>
              <a:rPr lang="en-GB" sz="4000">
                <a:latin typeface="Calibri" panose="020F0502020204030204" charset="0"/>
                <a:ea typeface="Calibri" panose="020F0502020204030204" charset="0"/>
                <a:cs typeface="Calibri" panose="020F0502020204030204" charset="0"/>
              </a:rPr>
              <a:t>http://retail-bank-transaction-ms-env.eba-wyahx7n3.us-east-1.elasticbeanstalk.com/</a:t>
            </a:r>
            <a:endParaRPr lang="en-GB" sz="4000">
              <a:latin typeface="Calibri" panose="020F0502020204030204" charset="0"/>
              <a:ea typeface="Calibri" panose="020F0502020204030204" charset="0"/>
              <a:cs typeface="Calibri" panose="020F0502020204030204" charset="0"/>
            </a:endParaRPr>
          </a:p>
          <a:p>
            <a:r>
              <a:rPr lang="en-GB">
                <a:latin typeface="Calibri" panose="020F0502020204030204" charset="0"/>
                <a:ea typeface="Calibri" panose="020F0502020204030204" charset="0"/>
                <a:cs typeface="Calibri" panose="020F0502020204030204" charset="0"/>
              </a:rPr>
              <a:t> </a:t>
            </a:r>
            <a:endParaRPr lang="en-GB" sz="36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805940" y="286131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alibri" panose="020F0502020204030204" charset="0"/>
                  <a:ea typeface="Calibri" panose="020F0502020204030204" charset="0"/>
                  <a:cs typeface="Calibri" panose="020F0502020204030204" charset="0"/>
                </a:rPr>
                <a:t>THANK YOU</a:t>
              </a:r>
              <a:endParaRPr 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6777093"/>
              <a:ext cx="6897738" cy="40894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endParaRPr u="sng">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INTRODUCTION</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931535"/>
          </a:xfrm>
          <a:prstGeom prst="rect">
            <a:avLst/>
          </a:prstGeom>
          <a:ln w="12700">
            <a:miter lim="400000"/>
          </a:ln>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●The Retail Banking System provides Microservice Architecture based software solution.</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●It provides high Availability operations for their client &amp; bank employees without disruption.</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●Different Microservices combines together to perform together as</a:t>
            </a:r>
            <a:r>
              <a:rPr lang="en-GB" sz="4800">
                <a:latin typeface="Calibri" panose="020F0502020204030204" charset="0"/>
                <a:ea typeface="Calibri" panose="020F0502020204030204" charset="0"/>
                <a:cs typeface="Calibri" panose="020F0502020204030204" charset="0"/>
              </a:rPr>
              <a:t> a unified application.</a:t>
            </a:r>
            <a:endParaRPr lang="en-GB"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4837430" y="1844993"/>
            <a:ext cx="15683865"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GB" altLang="en-US" sz="7200">
                <a:latin typeface="Calibri" panose="020F0502020204030204" charset="0"/>
                <a:ea typeface="Calibri" panose="020F0502020204030204" charset="0"/>
                <a:cs typeface="Calibri" panose="020F0502020204030204" charset="0"/>
              </a:rPr>
              <a:t>Architecture Diagram for Employee</a:t>
            </a:r>
            <a:endParaRPr lang="en-GB" altLang="en-US"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46964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dirty="0">
              <a:latin typeface="Calibri" panose="020F0502020204030204" charset="0"/>
              <a:ea typeface="Calibri" panose="020F0502020204030204" charset="0"/>
              <a:cs typeface="Calibri" panose="020F0502020204030204" charset="0"/>
            </a:endParaRPr>
          </a:p>
        </p:txBody>
      </p:sp>
      <p:pic>
        <p:nvPicPr>
          <p:cNvPr id="2" name="docshape19"/>
          <p:cNvPicPr>
            <a:picLocks noChangeAspect="1"/>
          </p:cNvPicPr>
          <p:nvPr>
            <p:ph type="pic" sz="quarter" idx="10"/>
          </p:nvPr>
        </p:nvPicPr>
        <p:blipFill>
          <a:blip r:embed="rId1"/>
          <a:stretch>
            <a:fillRect/>
          </a:stretch>
        </p:blipFill>
        <p:spPr>
          <a:xfrm>
            <a:off x="5501640" y="4665980"/>
            <a:ext cx="13815695" cy="8015605"/>
          </a:xfrm>
          <a:prstGeom prst="rect">
            <a:avLst/>
          </a:prstGeom>
          <a:noFill/>
          <a:ln w="9525">
            <a:no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4837430" y="1844993"/>
            <a:ext cx="15683865"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GB" altLang="en-US" sz="7200">
                <a:latin typeface="Calibri" panose="020F0502020204030204" charset="0"/>
                <a:ea typeface="Calibri" panose="020F0502020204030204" charset="0"/>
                <a:cs typeface="Calibri" panose="020F0502020204030204" charset="0"/>
              </a:rPr>
              <a:t>Architecture Diagram for Customer</a:t>
            </a:r>
            <a:endParaRPr lang="en-GB" altLang="en-US" sz="7200">
              <a:latin typeface="Calibri" panose="020F0502020204030204" charset="0"/>
              <a:ea typeface="Calibri" panose="020F0502020204030204" charset="0"/>
              <a:cs typeface="Calibri" panose="020F0502020204030204" charset="0"/>
            </a:endParaRPr>
          </a:p>
        </p:txBody>
      </p:sp>
      <p:pic>
        <p:nvPicPr>
          <p:cNvPr id="3" name="Picture Placeholder 2"/>
          <p:cNvPicPr>
            <a:picLocks noChangeAspect="1"/>
          </p:cNvPicPr>
          <p:nvPr>
            <p:ph type="pic" sz="quarter" idx="10"/>
          </p:nvPr>
        </p:nvPicPr>
        <p:blipFill>
          <a:blip r:embed="rId1"/>
          <a:stretch>
            <a:fillRect/>
          </a:stretch>
        </p:blipFill>
        <p:spPr>
          <a:xfrm>
            <a:off x="5638800" y="4483735"/>
            <a:ext cx="14080490" cy="8119745"/>
          </a:xfrm>
          <a:prstGeom prst="rect">
            <a:avLst/>
          </a:prstGeom>
        </p:spPr>
      </p:pic>
      <p:sp>
        <p:nvSpPr>
          <p:cNvPr id="16" name="Фигура"/>
          <p:cNvSpPr/>
          <p:nvPr/>
        </p:nvSpPr>
        <p:spPr>
          <a:xfrm>
            <a:off x="11403965" y="348869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4837430" y="1844993"/>
            <a:ext cx="15683865"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GB" altLang="en-US" sz="7200">
                <a:latin typeface="Calibri" panose="020F0502020204030204" charset="0"/>
                <a:ea typeface="Calibri" panose="020F0502020204030204" charset="0"/>
                <a:cs typeface="Calibri" panose="020F0502020204030204" charset="0"/>
              </a:rPr>
              <a:t>Work Flow</a:t>
            </a:r>
            <a:endParaRPr lang="en-GB" altLang="en-US" sz="7200">
              <a:latin typeface="Calibri" panose="020F0502020204030204" charset="0"/>
              <a:ea typeface="Calibri" panose="020F0502020204030204" charset="0"/>
              <a:cs typeface="Calibri" panose="020F0502020204030204" charset="0"/>
            </a:endParaRPr>
          </a:p>
        </p:txBody>
      </p:sp>
      <p:pic>
        <p:nvPicPr>
          <p:cNvPr id="4" name="Picture Placeholder 3"/>
          <p:cNvPicPr>
            <a:picLocks noChangeAspect="1"/>
          </p:cNvPicPr>
          <p:nvPr>
            <p:ph type="pic" sz="quarter" idx="10"/>
          </p:nvPr>
        </p:nvPicPr>
        <p:blipFill>
          <a:blip r:embed="rId1"/>
          <a:stretch>
            <a:fillRect/>
          </a:stretch>
        </p:blipFill>
        <p:spPr>
          <a:xfrm>
            <a:off x="4837430" y="4224655"/>
            <a:ext cx="14783435" cy="7009765"/>
          </a:xfrm>
          <a:prstGeom prst="rect">
            <a:avLst/>
          </a:prstGeom>
        </p:spPr>
      </p:pic>
      <p:sp>
        <p:nvSpPr>
          <p:cNvPr id="83" name="Фигура"/>
          <p:cNvSpPr/>
          <p:nvPr/>
        </p:nvSpPr>
        <p:spPr>
          <a:xfrm>
            <a:off x="11891010" y="342963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4837430" y="1844993"/>
            <a:ext cx="15683865"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GB" altLang="en-US" sz="7200">
                <a:latin typeface="Calibri" panose="020F0502020204030204" charset="0"/>
                <a:ea typeface="Calibri" panose="020F0502020204030204" charset="0"/>
                <a:cs typeface="Calibri" panose="020F0502020204030204" charset="0"/>
              </a:rPr>
              <a:t> Client Server</a:t>
            </a:r>
            <a:endParaRPr lang="en-GB" altLang="en-US" sz="7200">
              <a:latin typeface="Calibri" panose="020F0502020204030204" charset="0"/>
              <a:ea typeface="Calibri" panose="020F0502020204030204" charset="0"/>
              <a:cs typeface="Calibri" panose="020F0502020204030204" charset="0"/>
            </a:endParaRPr>
          </a:p>
        </p:txBody>
      </p:sp>
      <p:pic>
        <p:nvPicPr>
          <p:cNvPr id="3" name="Picture Placeholder 2"/>
          <p:cNvPicPr>
            <a:picLocks noChangeAspect="1"/>
          </p:cNvPicPr>
          <p:nvPr>
            <p:ph type="pic" sz="quarter" idx="10"/>
          </p:nvPr>
        </p:nvPicPr>
        <p:blipFill>
          <a:blip r:embed="rId1"/>
          <a:stretch>
            <a:fillRect/>
          </a:stretch>
        </p:blipFill>
        <p:spPr>
          <a:xfrm>
            <a:off x="3330575" y="4914900"/>
            <a:ext cx="18339435" cy="6152515"/>
          </a:xfrm>
          <a:prstGeom prst="rect">
            <a:avLst/>
          </a:prstGeom>
        </p:spPr>
      </p:pic>
      <p:sp>
        <p:nvSpPr>
          <p:cNvPr id="83" name="Фигура"/>
          <p:cNvSpPr/>
          <p:nvPr/>
        </p:nvSpPr>
        <p:spPr>
          <a:xfrm>
            <a:off x="11403330" y="3469640"/>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Technologies</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700520"/>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❖Front End : Angular 8</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❖Backend : Java, Spring Boot, Restful-Services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❖Database : H2 - database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❖Tools : Spring Tool Suite, Swagger, Eclemma, Postman, AWS</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GB">
                <a:latin typeface="Calibri" panose="020F0502020204030204" charset="0"/>
                <a:ea typeface="Calibri" panose="020F0502020204030204" charset="0"/>
                <a:cs typeface="Calibri" panose="020F0502020204030204" charset="0"/>
              </a:rPr>
              <a:t>Working</a:t>
            </a:r>
            <a:endParaRPr lang="en-GB"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700520"/>
          </a:xfrm>
          <a:prstGeom prst="rect">
            <a:avLst/>
          </a:prstGeom>
          <a:ln w="12700">
            <a:miter lim="400000"/>
          </a:ln>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❖Authorization microservice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❖Customer microservice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❖Account microservice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❖Transaction microservice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sz="4800">
                <a:latin typeface="Calibri" panose="020F0502020204030204" charset="0"/>
                <a:ea typeface="Calibri" panose="020F0502020204030204" charset="0"/>
                <a:cs typeface="Calibri" panose="020F0502020204030204" charset="0"/>
              </a:rPr>
              <a:t>❖Rules microservice</a:t>
            </a:r>
            <a:endParaRPr sz="4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sz="4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2791</Words>
  <Application>WPS Presentation</Application>
  <PresentationFormat>Произвольный</PresentationFormat>
  <Paragraphs>118</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Helvetica Neue</vt:lpstr>
      <vt:lpstr>Helvetica Neue Medium</vt:lpstr>
      <vt:lpstr>Calibri</vt:lpstr>
      <vt:lpstr>Helvetica Neue Light</vt:lpstr>
      <vt:lpstr>Open Sans</vt:lpstr>
      <vt:lpstr>Segoe Print</vt:lpstr>
      <vt:lpstr>Maven Pro Bold</vt:lpstr>
      <vt:lpstr>OpenSans-Regular</vt:lpstr>
      <vt:lpstr>Maven Pro Medium</vt:lpstr>
      <vt:lpstr>Microsoft YaHei</vt:lpstr>
      <vt:lpstr>Arial Unicode MS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hsshu</cp:lastModifiedBy>
  <cp:revision>49</cp:revision>
  <dcterms:created xsi:type="dcterms:W3CDTF">2019-05-16T01:42:00Z</dcterms:created>
  <dcterms:modified xsi:type="dcterms:W3CDTF">2022-08-01T04:51:16Z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C3E8E3728C4940C5A544F2AA72FF9E9F</vt:lpwstr>
  </property>
</Properties>
</file>