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39641D-CD71-4D00-AA47-2FA751BBF812}">
  <a:tblStyle styleId="{6839641D-CD71-4D00-AA47-2FA751BBF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1bc7f68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1bc7f68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1bc7f68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1bc7f68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1bc7f68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61bc7f68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1bc7f6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261bc7f6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9" name="Google Shape;19;p2"/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/>
              <a:ahLst/>
              <a:cxnLst/>
              <a:rect l="l" t="t" r="r" b="b"/>
              <a:pathLst>
                <a:path w="571820" h="1316717" extrusionOk="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/>
                <a:ahLst/>
                <a:cxnLst/>
                <a:rect l="l" t="t" r="r" b="b"/>
                <a:pathLst>
                  <a:path w="571820" h="1311956" extrusionOk="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2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36" name="Google Shape;36;p4"/>
            <p:cNvGrpSpPr/>
            <p:nvPr/>
          </p:nvGrpSpPr>
          <p:grpSpPr>
            <a:xfrm rot="-2700000" flipH="1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37" name="Google Shape;37;p4"/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40" name="Google Shape;40;p4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" name="Google Shape;42;p4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43" name="Google Shape;43;p4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44;p4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" name="Google Shape;45;p4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81D2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8" name="Google Shape;48;p4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4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topics/1809/cyber-bullying/#topicHeader__wrapp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kart.com/apache-spark/spark-mllib-tf-idf/" TargetMode="External"/><Relationship Id="rId5" Type="http://schemas.openxmlformats.org/officeDocument/2006/relationships/hyperlink" Target="https://medium.com/@junwan01/oversampling-and-undersampling-with-pyspark-5dbc25cdf253" TargetMode="External"/><Relationship Id="rId4" Type="http://schemas.openxmlformats.org/officeDocument/2006/relationships/hyperlink" Target="https://enough.org/stats_cyberbully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ge-ai/profanity/blob/main/profanity_e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4556429" y="530087"/>
            <a:ext cx="7053943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IN" sz="3200" b="1"/>
              <a:t>DETECTION OF CYBERBULLYING ON REDDIT COMMENTS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5105167" y="4495767"/>
            <a:ext cx="612537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b="1"/>
              <a:t>Akshya Ramesh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b="1"/>
              <a:t>Rathnapriya Gopalakrishnan</a:t>
            </a:r>
            <a:endParaRPr/>
          </a:p>
        </p:txBody>
      </p:sp>
      <p:pic>
        <p:nvPicPr>
          <p:cNvPr id="107" name="Google Shape;107;p13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4343" r="26813"/>
          <a:stretch/>
        </p:blipFill>
        <p:spPr>
          <a:xfrm>
            <a:off x="0" y="11"/>
            <a:ext cx="386395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3"/>
          <p:cNvCxnSpPr/>
          <p:nvPr/>
        </p:nvCxnSpPr>
        <p:spPr>
          <a:xfrm>
            <a:off x="7773465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13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9906" y="2893512"/>
            <a:ext cx="1404939" cy="140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STOP WORDS REMOVAL</a:t>
            </a:r>
            <a:endParaRPr/>
          </a:p>
        </p:txBody>
      </p:sp>
      <p:pic>
        <p:nvPicPr>
          <p:cNvPr id="172" name="Google Shape;172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4449" y="1811761"/>
            <a:ext cx="9203100" cy="1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932675" y="4227013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LEMMATIZATION</a:t>
            </a:r>
            <a:endParaRPr/>
          </a:p>
        </p:txBody>
      </p:sp>
      <p:pic>
        <p:nvPicPr>
          <p:cNvPr id="174" name="Google Shape;17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58099" y="5103588"/>
            <a:ext cx="9475800" cy="1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082675" y="4778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IN" sz="2800"/>
              <a:t>SENTIMENT ANALYSIS</a:t>
            </a:r>
            <a:br>
              <a:rPr lang="en-IN" sz="2800"/>
            </a:b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800" y="2017138"/>
            <a:ext cx="4140200" cy="2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77163"/>
            <a:ext cx="6502401" cy="20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00" y="4096900"/>
            <a:ext cx="7010401" cy="1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079500" y="503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IN" sz="2800"/>
              <a:t>OFFENSIVENESS PROPORTION</a:t>
            </a:r>
            <a:br>
              <a:rPr lang="en-IN" sz="2800"/>
            </a:b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34" y="4266642"/>
            <a:ext cx="6296134" cy="20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487" y="1498602"/>
            <a:ext cx="10311025" cy="2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Labelling Algorithm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949300" y="21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{6839641D-CD71-4D00-AA47-2FA751BBF812}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lt1"/>
                          </a:solidFill>
                        </a:rPr>
                        <a:t>Sentiment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lt1"/>
                          </a:solidFill>
                        </a:rPr>
                        <a:t>Offensiveness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chemeClr val="lt1"/>
                          </a:solidFill>
                        </a:rPr>
                        <a:t>Label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Positive / Neutral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&lt;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Non 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Non 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Negative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Neutral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0.5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082675" y="5540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LABELLING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00" y="1424150"/>
            <a:ext cx="8576450" cy="2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24" y="3719664"/>
            <a:ext cx="4485375" cy="2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509475"/>
            <a:ext cx="11449026" cy="22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00" y="4305275"/>
            <a:ext cx="11780975" cy="19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171325" y="545800"/>
            <a:ext cx="6834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FINAL LABELLED DATA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13" y="1978025"/>
            <a:ext cx="7621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1199300" y="651863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UNDERSAMPLING 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30" y="1556325"/>
            <a:ext cx="7889975" cy="2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082700" y="953817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IN" sz="3200" b="1"/>
              <a:t>MACHINE LEARNING MODELS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719125" y="2658150"/>
            <a:ext cx="80403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lang="en-IN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LOGISTIC REGRESSION</a:t>
            </a:r>
            <a:endParaRPr sz="2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lang="en-IN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SUPPORT VECTOR MACHINE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lang="en-IN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RANDOM FOREST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1011510" y="613931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LOGISTIC REGRESSION</a:t>
            </a:r>
            <a:endParaRPr/>
          </a:p>
        </p:txBody>
      </p:sp>
      <p:pic>
        <p:nvPicPr>
          <p:cNvPr id="233" name="Google Shape;233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4585" y="1372533"/>
            <a:ext cx="7052700" cy="1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375" y="3190401"/>
            <a:ext cx="7637075" cy="2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082675" y="1487099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CYBERBULLYING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082675" y="2266561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lvl="0" indent="-360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An individual or group of individuals harassing a person through the use of electronic communication devices.</a:t>
            </a:r>
            <a:endParaRPr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It includes sending and sharing, negative, offensive or hurtful comments.</a:t>
            </a:r>
            <a:endParaRPr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This can be harmful to the victims causing stress, anxiety, depression and low-self esteem.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082675" y="630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SUPPORT VECTOR MACHINE</a:t>
            </a:r>
            <a:endParaRPr/>
          </a:p>
        </p:txBody>
      </p:sp>
      <p:pic>
        <p:nvPicPr>
          <p:cNvPr id="240" name="Google Shape;240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5225" y="1417700"/>
            <a:ext cx="5955900" cy="2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13" y="3774275"/>
            <a:ext cx="8541124" cy="27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937125" y="6315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RANDOM FOREST</a:t>
            </a:r>
            <a:endParaRPr/>
          </a:p>
        </p:txBody>
      </p:sp>
      <p:pic>
        <p:nvPicPr>
          <p:cNvPr id="247" name="Google Shape;247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87724" y="1482400"/>
            <a:ext cx="7447500" cy="14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800" y="3388700"/>
            <a:ext cx="7447349" cy="274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Evaluation Metric Results - 50k Records</a:t>
            </a:r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2029950" y="2027225"/>
          <a:ext cx="8132100" cy="3755310"/>
        </p:xfrm>
        <a:graphic>
          <a:graphicData uri="http://schemas.openxmlformats.org/drawingml/2006/table">
            <a:tbl>
              <a:tblPr>
                <a:noFill/>
                <a:tableStyleId>{6839641D-CD71-4D00-AA47-2FA751BBF812}</a:tableStyleId>
              </a:tblPr>
              <a:tblGrid>
                <a:gridCol w="20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Evaluation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SVM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41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0.333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0.375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0.333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Recall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0.500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0.438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0.438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F1 Score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0.444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0.508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0.444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1210129" y="1030417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1210125" y="2207077"/>
            <a:ext cx="10026600" cy="21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lvl="0" indent="-360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Labelling the unsupervised data based on Sentiment Analysis and offensive proportion</a:t>
            </a:r>
            <a:endParaRPr/>
          </a:p>
          <a:p>
            <a:pPr marL="360000" lvl="0" indent="-347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Built machine learning models - Logistic, SVM and Random Forest</a:t>
            </a:r>
            <a:endParaRPr/>
          </a:p>
          <a:p>
            <a:pPr marL="360000" lvl="0" indent="-347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The Accuracy, Precision, Recall, F1 for the models were calculated</a:t>
            </a:r>
            <a:endParaRPr/>
          </a:p>
          <a:p>
            <a:pPr marL="360000" lvl="0" indent="-347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Future Scope:</a:t>
            </a:r>
            <a:endParaRPr/>
          </a:p>
          <a:p>
            <a:pPr marL="3600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	Planning to improve the models with datasets from other social media.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6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6" name="Google Shape;266;p36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267" name="Google Shape;267;p36"/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/>
              <a:ahLst/>
              <a:cxnLst/>
              <a:rect l="l" t="t" r="r" b="b"/>
              <a:pathLst>
                <a:path w="571820" h="1316717" extrusionOk="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8" name="Google Shape;268;p36"/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9" name="Google Shape;269;p36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/>
                <a:ahLst/>
                <a:cxnLst/>
                <a:rect l="l" t="t" r="r" b="b"/>
                <a:pathLst>
                  <a:path w="571820" h="1311956" extrusionOk="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70" name="Google Shape;270;p36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71" name="Google Shape;271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THANK YOU!</a:t>
            </a:r>
            <a:endParaRPr/>
          </a:p>
        </p:txBody>
      </p:sp>
      <p:grpSp>
        <p:nvGrpSpPr>
          <p:cNvPr id="273" name="Google Shape;273;p36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274" name="Google Shape;274;p36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7" name="Google Shape;277;p36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78" name="Google Shape;278;p36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 rot="-5400000" flipH="1">
                <a:off x="4432859" y="3200647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80" name="Google Shape;280;p36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281" name="Google Shape;281;p36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2" name="Google Shape;282;p3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39" h="464739" extrusionOk="0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3" name="Google Shape;283;p3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4" name="Google Shape;284;p36"/>
              <p:cNvGrpSpPr/>
              <p:nvPr/>
            </p:nvGrpSpPr>
            <p:grpSpPr>
              <a:xfrm rot="8100000" flipH="1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5" name="Google Shape;285;p3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39" h="464739" extrusionOk="0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6" name="Google Shape;286;p3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REFERENCE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lvl="0" indent="-360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https://www.statista.com/topics/1809/cyber-bullying/#topicHeader__wrapper</a:t>
            </a:r>
            <a:endParaRPr sz="2000"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https://enough.org/stats_cyberbullying</a:t>
            </a:r>
            <a:endParaRPr/>
          </a:p>
          <a:p>
            <a:pPr marL="360000" lvl="0" indent="-3473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https://medium.com/@junwan01/oversampling-and-undersampling-with-pyspark-5dbc25cdf253</a:t>
            </a:r>
            <a:endParaRPr/>
          </a:p>
          <a:p>
            <a:pPr marL="360000" lvl="0" indent="-3473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</a:pPr>
            <a:r>
              <a:rPr lang="en-IN" u="sng">
                <a:solidFill>
                  <a:schemeClr val="hlink"/>
                </a:solidFill>
              </a:rPr>
              <a:t>https://stackoverflow.com/</a:t>
            </a:r>
            <a:endParaRPr/>
          </a:p>
          <a:p>
            <a:pPr marL="3600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https://www.tutorialkart.com/apache-spark/spark-mllib-tf-idf/</a:t>
            </a:r>
            <a:endParaRPr/>
          </a:p>
          <a:p>
            <a:pPr marL="3600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60000" lvl="0" indent="-233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60000" lvl="0" indent="-233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079500" y="1515091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654000" y="2951855"/>
            <a:ext cx="10884000" cy="24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8000" b="1"/>
              <a:t>Identifying and labelling of reddit comments as cyberbullying or non-cyberbullying using NLP and predicting the same using Machine Learning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3929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CYBER-BULLYING VS NOT CYBER-BULLYING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58200" y="2994350"/>
            <a:ext cx="5433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lvl="0" indent="-398418" algn="l" rtl="0"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lang="en-IN" sz="2600" b="1"/>
              <a:t>Not</a:t>
            </a:r>
            <a:r>
              <a:rPr lang="en-IN" sz="2600"/>
              <a:t> </a:t>
            </a:r>
            <a:r>
              <a:rPr lang="en-IN" sz="2600" b="1"/>
              <a:t>cyberbullying</a:t>
            </a:r>
            <a:endParaRPr sz="26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b="1"/>
          </a:p>
          <a:p>
            <a:pPr marL="360000" lvl="0" indent="-38571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IN" sz="2600"/>
              <a:t>This is so fucking good. You are a fucking genius. This is such a good idea man. You are amazing..!!</a:t>
            </a:r>
            <a:endParaRPr sz="2600"/>
          </a:p>
          <a:p>
            <a:pPr marL="360000" lvl="0" indent="-233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680725" y="2994351"/>
            <a:ext cx="50883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marR="0" lvl="0" indent="-3981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600"/>
              <a:buFont typeface="Noto Sans Symbols"/>
              <a:buChar char="·"/>
            </a:pPr>
            <a:r>
              <a:rPr lang="en-I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Cyberbullying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-3981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600"/>
              <a:buFont typeface="Noto Sans Symbols"/>
              <a:buChar char="·"/>
            </a:pPr>
            <a:r>
              <a:rPr lang="en-I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 disgusting piece of shit. Go fuck yourself you motherfucker.</a:t>
            </a:r>
            <a:endParaRPr sz="2600"/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360000" marR="0" lvl="0" indent="-233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737377" y="1352421"/>
            <a:ext cx="4602197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REDDIT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endParaRPr sz="2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37376" y="1987420"/>
            <a:ext cx="5149073" cy="333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IN" sz="2000" b="0" i="0" u="sng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https://www.kaggle.com/datasets/smagnan/1-million-reddit-comments-from-40-subreddits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Kaggle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Record Count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1 million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Description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 </a:t>
            </a:r>
            <a:endParaRPr/>
          </a:p>
          <a:p>
            <a:pPr marL="702900" marR="0" lvl="1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rial"/>
              <a:buChar char="•"/>
            </a:pPr>
            <a:r>
              <a:rPr lang="en-IN"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Subreddit category</a:t>
            </a:r>
            <a:endParaRPr/>
          </a:p>
          <a:p>
            <a:pPr marL="702900" marR="0" lvl="1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rial"/>
              <a:buChar char="•"/>
            </a:pPr>
            <a:r>
              <a:rPr lang="en-IN"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Comment</a:t>
            </a:r>
            <a:endParaRPr/>
          </a:p>
          <a:p>
            <a:pPr marL="360000" marR="0" lvl="1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</a:pPr>
            <a:endParaRPr sz="2000" b="0" i="1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861952" y="1342896"/>
            <a:ext cx="4901423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ABUSIVE WORDS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endParaRPr sz="2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610350" y="2036633"/>
            <a:ext cx="5370153" cy="333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0" i="0" u="sng" strike="noStrike" cap="non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https://github.com/surge-ai/profanity/blob/main/profanity_en.csv</a:t>
            </a:r>
            <a:endParaRPr sz="2000" b="0" i="0" u="sng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Github</a:t>
            </a:r>
            <a:endParaRPr sz="20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Record Count</a:t>
            </a:r>
            <a:r>
              <a:rPr lang="en-IN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1598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6238875" y="1342896"/>
            <a:ext cx="0" cy="44102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2444752" y="862330"/>
            <a:ext cx="3557814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REDDIT DATA</a:t>
            </a:r>
            <a:endParaRPr/>
          </a:p>
        </p:txBody>
      </p:sp>
      <p:pic>
        <p:nvPicPr>
          <p:cNvPr id="143" name="Google Shape;143;p18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589"/>
          <a:stretch/>
        </p:blipFill>
        <p:spPr>
          <a:xfrm>
            <a:off x="988275" y="1666875"/>
            <a:ext cx="6631800" cy="3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7546" t="8141"/>
          <a:stretch/>
        </p:blipFill>
        <p:spPr>
          <a:xfrm>
            <a:off x="8697687" y="1666875"/>
            <a:ext cx="1935304" cy="3593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7968342" y="942069"/>
            <a:ext cx="4422321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BAD WORD DATA</a:t>
            </a:r>
            <a:endParaRPr sz="2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905392" y="666005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PROCESS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094150" y="1989300"/>
            <a:ext cx="4444200" cy="3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0000" lvl="0" indent="-3981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Data Collection and storage</a:t>
            </a:r>
            <a:endParaRPr sz="2300"/>
          </a:p>
          <a:p>
            <a:pPr marL="360000" lvl="0" indent="-3981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Data Cleaning</a:t>
            </a:r>
            <a:endParaRPr sz="2300"/>
          </a:p>
          <a:p>
            <a:pPr marL="360000" lvl="0" indent="-397147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Labelling</a:t>
            </a:r>
            <a:endParaRPr sz="2300"/>
          </a:p>
          <a:p>
            <a:pPr marL="1080000" lvl="2" indent="-397147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Sentiment Analysis</a:t>
            </a:r>
            <a:endParaRPr sz="2300"/>
          </a:p>
          <a:p>
            <a:pPr marL="1080000" lvl="2" indent="-397147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Offensiveness Proportion</a:t>
            </a:r>
            <a:endParaRPr sz="2300"/>
          </a:p>
          <a:p>
            <a:pPr marL="360000" lvl="0" indent="-378097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900"/>
              <a:buChar char="·"/>
            </a:pPr>
            <a:r>
              <a:rPr lang="en-IN" sz="2200"/>
              <a:t>Feature</a:t>
            </a:r>
            <a:r>
              <a:rPr lang="en-IN" sz="2300"/>
              <a:t> Engineering</a:t>
            </a:r>
            <a:endParaRPr sz="2300"/>
          </a:p>
          <a:p>
            <a:pPr marL="360000" lvl="0" indent="-3981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Machine Learning</a:t>
            </a:r>
            <a:endParaRPr sz="2300"/>
          </a:p>
        </p:txBody>
      </p:sp>
      <p:sp>
        <p:nvSpPr>
          <p:cNvPr id="152" name="Google Shape;152;p19"/>
          <p:cNvSpPr txBox="1"/>
          <p:nvPr/>
        </p:nvSpPr>
        <p:spPr>
          <a:xfrm>
            <a:off x="8447637" y="663316"/>
            <a:ext cx="318148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TOOLS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938475" y="2264699"/>
            <a:ext cx="44442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-360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Google Cloud Services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-360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Pyspark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-360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NLTK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60000" marR="0" lvl="0" indent="-360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SparkML</a:t>
            </a:r>
            <a:endParaRPr sz="2000" b="0" i="1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6064767" y="1557500"/>
            <a:ext cx="0" cy="44102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ORIGINAL DATAFRAME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5475" y="2320986"/>
            <a:ext cx="6241200" cy="27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TOKENIZATION</a:t>
            </a:r>
            <a:endParaRPr/>
          </a:p>
        </p:txBody>
      </p:sp>
      <p:pic>
        <p:nvPicPr>
          <p:cNvPr id="166" name="Google Shape;16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9750" y="2220593"/>
            <a:ext cx="7912500" cy="2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1B302A"/>
      </a:dk2>
      <a:lt2>
        <a:srgbClr val="F3F0F0"/>
      </a:lt2>
      <a:accent1>
        <a:srgbClr val="3AACB3"/>
      </a:accent1>
      <a:accent2>
        <a:srgbClr val="45B38B"/>
      </a:accent2>
      <a:accent3>
        <a:srgbClr val="4B8CC4"/>
      </a:accent3>
      <a:accent4>
        <a:srgbClr val="B33A99"/>
      </a:accent4>
      <a:accent5>
        <a:srgbClr val="C44B79"/>
      </a:accent5>
      <a:accent6>
        <a:srgbClr val="B33F3A"/>
      </a:accent6>
      <a:hlink>
        <a:srgbClr val="C2504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BF79306CE64EBD64D5F0E734AA02" ma:contentTypeVersion="7" ma:contentTypeDescription="Create a new document." ma:contentTypeScope="" ma:versionID="bdeb0179f8b9e301406f12fa8a749c66">
  <xsd:schema xmlns:xsd="http://www.w3.org/2001/XMLSchema" xmlns:xs="http://www.w3.org/2001/XMLSchema" xmlns:p="http://schemas.microsoft.com/office/2006/metadata/properties" xmlns:ns3="3c6e148c-17c7-4dd5-a474-847c3b014c00" xmlns:ns4="701f77e1-f661-4a38-ab98-33423a2bfbf9" targetNamespace="http://schemas.microsoft.com/office/2006/metadata/properties" ma:root="true" ma:fieldsID="d76a249ee7a368f1f2a551abfb9c6d52" ns3:_="" ns4:_="">
    <xsd:import namespace="3c6e148c-17c7-4dd5-a474-847c3b014c00"/>
    <xsd:import namespace="701f77e1-f661-4a38-ab98-33423a2bfb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e148c-17c7-4dd5-a474-847c3b014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f77e1-f661-4a38-ab98-33423a2bfb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F5AB4-6F7A-4B9D-AB6D-5DE8C155E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6e148c-17c7-4dd5-a474-847c3b014c00"/>
    <ds:schemaRef ds:uri="701f77e1-f661-4a38-ab98-33423a2bf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975D-CA6C-4EA6-8249-82422483BB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200C9-7CF5-43CD-91B7-76EA0C6A7E46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01f77e1-f661-4a38-ab98-33423a2bfbf9"/>
    <ds:schemaRef ds:uri="3c6e148c-17c7-4dd5-a474-847c3b014c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</vt:lpstr>
      <vt:lpstr>Noto Sans Symbols</vt:lpstr>
      <vt:lpstr>Rockwell</vt:lpstr>
      <vt:lpstr>LeafVTI</vt:lpstr>
      <vt:lpstr>DETECTION OF CYBERBULLYING ON REDDIT COMMENTS</vt:lpstr>
      <vt:lpstr>CYBERBULLYING</vt:lpstr>
      <vt:lpstr>PROBLEM STATEMENT</vt:lpstr>
      <vt:lpstr>CYBER-BULLYING VS NOT CYBER-BULLYING</vt:lpstr>
      <vt:lpstr>PowerPoint Presentation</vt:lpstr>
      <vt:lpstr>REDDIT DATA</vt:lpstr>
      <vt:lpstr>PROCESS</vt:lpstr>
      <vt:lpstr>ORIGINAL DATAFRAME</vt:lpstr>
      <vt:lpstr>TOKENIZATION</vt:lpstr>
      <vt:lpstr>STOP WORDS REMOVAL</vt:lpstr>
      <vt:lpstr>SENTIMENT ANALYSIS </vt:lpstr>
      <vt:lpstr>OFFENSIVENESS PROPORTION </vt:lpstr>
      <vt:lpstr>Labelling Algorithm</vt:lpstr>
      <vt:lpstr>LABELLING</vt:lpstr>
      <vt:lpstr>PowerPoint Presentation</vt:lpstr>
      <vt:lpstr>FEATURE ENGINEERING</vt:lpstr>
      <vt:lpstr>UNDERSAMPLING </vt:lpstr>
      <vt:lpstr>MACHINE LEARNING MODELS</vt:lpstr>
      <vt:lpstr>PowerPoint Presentation</vt:lpstr>
      <vt:lpstr>SUPPORT VECTOR MACHINE</vt:lpstr>
      <vt:lpstr>RANDOM FOREST</vt:lpstr>
      <vt:lpstr>Evaluation Metric Results - 50k Records</vt:lpstr>
      <vt:lpstr>Conclusion</vt:lpstr>
      <vt:lpstr>THANK YOU!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CYBERBULLYING ON REDDIT COMMENTS</dc:title>
  <cp:lastModifiedBy>Ramesh, Akshya</cp:lastModifiedBy>
  <cp:revision>2</cp:revision>
  <dcterms:modified xsi:type="dcterms:W3CDTF">2022-04-28T20:33:02Z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0x0101004D4ABF79306CE64EBD64D5F0E734AA02</vt:lpwstr>
  </property>
</Properties>
</file>