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aa08d422d7_4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aa08d422d7_4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400">
              <a:solidFill>
                <a:schemeClr val="dk1"/>
              </a:solidFill>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t/>
            </a:r>
            <a:endParaRPr sz="1400">
              <a:solidFill>
                <a:schemeClr val="dk1"/>
              </a:solidFill>
              <a:latin typeface="Nunito"/>
              <a:ea typeface="Nunito"/>
              <a:cs typeface="Nunito"/>
              <a:sym typeface="Nunito"/>
            </a:endParaRPr>
          </a:p>
          <a:p>
            <a:pPr indent="0" lvl="0" marL="0" rtl="0" algn="l">
              <a:spcBef>
                <a:spcPts val="0"/>
              </a:spcBef>
              <a:spcAft>
                <a:spcPts val="0"/>
              </a:spcAft>
              <a:buNone/>
            </a:pPr>
            <a:r>
              <a:t/>
            </a:r>
            <a:endParaRPr sz="1200">
              <a:solidFill>
                <a:srgbClr val="BDC1C6"/>
              </a:solidFill>
              <a:highlight>
                <a:srgbClr val="202124"/>
              </a:highlight>
              <a:latin typeface="Roboto"/>
              <a:ea typeface="Roboto"/>
              <a:cs typeface="Roboto"/>
              <a:sym typeface="Roboto"/>
            </a:endParaRPr>
          </a:p>
          <a:p>
            <a:pPr indent="0" lvl="0" marL="0" rtl="0" algn="l">
              <a:spcBef>
                <a:spcPts val="0"/>
              </a:spcBef>
              <a:spcAft>
                <a:spcPts val="0"/>
              </a:spcAft>
              <a:buNone/>
            </a:pPr>
            <a:r>
              <a:rPr lang="en" sz="1200">
                <a:solidFill>
                  <a:srgbClr val="BDC1C6"/>
                </a:solidFill>
                <a:highlight>
                  <a:srgbClr val="202124"/>
                </a:highlight>
                <a:latin typeface="Roboto"/>
                <a:ea typeface="Roboto"/>
                <a:cs typeface="Roboto"/>
                <a:sym typeface="Roboto"/>
              </a:rPr>
              <a:t>Talk about median </a:t>
            </a:r>
            <a:endParaRPr sz="1200">
              <a:solidFill>
                <a:srgbClr val="BDC1C6"/>
              </a:solidFill>
              <a:highlight>
                <a:srgbClr val="202124"/>
              </a:highlight>
              <a:latin typeface="Roboto"/>
              <a:ea typeface="Roboto"/>
              <a:cs typeface="Roboto"/>
              <a:sym typeface="Roboto"/>
            </a:endParaRPr>
          </a:p>
          <a:p>
            <a:pPr indent="0" lvl="0" marL="0" rtl="0" algn="l">
              <a:spcBef>
                <a:spcPts val="0"/>
              </a:spcBef>
              <a:spcAft>
                <a:spcPts val="0"/>
              </a:spcAft>
              <a:buNone/>
            </a:pPr>
            <a:r>
              <a:t/>
            </a:r>
            <a:endParaRPr sz="1200">
              <a:solidFill>
                <a:srgbClr val="BDC1C6"/>
              </a:solidFill>
              <a:highlight>
                <a:srgbClr val="202124"/>
              </a:highlight>
              <a:latin typeface="Roboto"/>
              <a:ea typeface="Roboto"/>
              <a:cs typeface="Roboto"/>
              <a:sym typeface="Roboto"/>
            </a:endParaRPr>
          </a:p>
          <a:p>
            <a:pPr indent="0" lvl="0" marL="0" rtl="0" algn="l">
              <a:spcBef>
                <a:spcPts val="0"/>
              </a:spcBef>
              <a:spcAft>
                <a:spcPts val="0"/>
              </a:spcAft>
              <a:buNone/>
            </a:pPr>
            <a:r>
              <a:rPr lang="en" sz="1200">
                <a:solidFill>
                  <a:srgbClr val="BDC1C6"/>
                </a:solidFill>
                <a:highlight>
                  <a:srgbClr val="202124"/>
                </a:highlight>
                <a:latin typeface="Roboto"/>
                <a:ea typeface="Roboto"/>
                <a:cs typeface="Roboto"/>
                <a:sym typeface="Roboto"/>
              </a:rPr>
              <a:t>LAST POINT - MAY BE SOME ISSUE WITH THE RECORDING OR MAYBE SOME PPL DINT WANT TO RUN :p </a:t>
            </a:r>
            <a:endParaRPr sz="1200">
              <a:solidFill>
                <a:srgbClr val="BDC1C6"/>
              </a:solidFill>
              <a:highlight>
                <a:srgbClr val="202124"/>
              </a:highlight>
              <a:latin typeface="Roboto"/>
              <a:ea typeface="Roboto"/>
              <a:cs typeface="Roboto"/>
              <a:sym typeface="Robo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aa08d422d7_4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aa08d422d7_4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BDC1C6"/>
                </a:solidFill>
                <a:highlight>
                  <a:srgbClr val="202124"/>
                </a:highlight>
                <a:latin typeface="Roboto"/>
                <a:ea typeface="Roboto"/>
                <a:cs typeface="Roboto"/>
                <a:sym typeface="Roboto"/>
              </a:rPr>
              <a:t>Talk more about how 7 m has lower calorie burn than others.</a:t>
            </a:r>
            <a:endParaRPr sz="1200">
              <a:solidFill>
                <a:srgbClr val="BDC1C6"/>
              </a:solidFill>
              <a:highlight>
                <a:srgbClr val="202124"/>
              </a:highlight>
              <a:latin typeface="Roboto"/>
              <a:ea typeface="Roboto"/>
              <a:cs typeface="Roboto"/>
              <a:sym typeface="Robo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aa08d422d7_4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1aa08d422d7_4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solidFill>
                <a:schemeClr val="dk1"/>
              </a:solidFill>
              <a:latin typeface="Nunito"/>
              <a:ea typeface="Nunito"/>
              <a:cs typeface="Nunito"/>
              <a:sym typeface="Nunito"/>
            </a:endParaRPr>
          </a:p>
          <a:p>
            <a:pPr indent="0" lvl="0" marL="0" rtl="0" algn="l">
              <a:spcBef>
                <a:spcPts val="0"/>
              </a:spcBef>
              <a:spcAft>
                <a:spcPts val="0"/>
              </a:spcAft>
              <a:buNone/>
            </a:pPr>
            <a:r>
              <a:rPr lang="en" sz="1400">
                <a:solidFill>
                  <a:schemeClr val="dk1"/>
                </a:solidFill>
                <a:latin typeface="Nunito"/>
                <a:ea typeface="Nunito"/>
                <a:cs typeface="Nunito"/>
                <a:sym typeface="Nunito"/>
              </a:rPr>
              <a:t>We also notice a lot of observations for 3m running range 15-20 cals and 40 - 70 cals for apple and fitbit respectively</a:t>
            </a:r>
            <a:endParaRPr sz="1400">
              <a:solidFill>
                <a:schemeClr val="dk1"/>
              </a:solidFill>
              <a:latin typeface="Nunito"/>
              <a:ea typeface="Nunito"/>
              <a:cs typeface="Nunito"/>
              <a:sym typeface="Nunito"/>
            </a:endParaRPr>
          </a:p>
          <a:p>
            <a:pPr indent="0" lvl="0" marL="0" rtl="0" algn="l">
              <a:spcBef>
                <a:spcPts val="0"/>
              </a:spcBef>
              <a:spcAft>
                <a:spcPts val="0"/>
              </a:spcAft>
              <a:buNone/>
            </a:pPr>
            <a:r>
              <a:t/>
            </a:r>
            <a:endParaRPr sz="1400">
              <a:solidFill>
                <a:schemeClr val="dk1"/>
              </a:solidFill>
              <a:latin typeface="Nunito"/>
              <a:ea typeface="Nunito"/>
              <a:cs typeface="Nunito"/>
              <a:sym typeface="Nunito"/>
            </a:endParaRPr>
          </a:p>
          <a:p>
            <a:pPr indent="0" lvl="0" marL="0" rtl="0" algn="l">
              <a:spcBef>
                <a:spcPts val="0"/>
              </a:spcBef>
              <a:spcAft>
                <a:spcPts val="0"/>
              </a:spcAft>
              <a:buNone/>
            </a:pPr>
            <a:r>
              <a:rPr lang="en" sz="1400">
                <a:solidFill>
                  <a:schemeClr val="dk1"/>
                </a:solidFill>
                <a:latin typeface="Nunito"/>
                <a:ea typeface="Nunito"/>
                <a:cs typeface="Nunito"/>
                <a:sym typeface="Nunito"/>
              </a:rPr>
              <a:t>Whereas, for the 7m running the values range lesser than 3m running. We have a lot of observations in the range 0-15 and 0-30 for apple and fitbit respectively</a:t>
            </a:r>
            <a:endParaRPr sz="1400">
              <a:solidFill>
                <a:schemeClr val="dk1"/>
              </a:solidFill>
              <a:latin typeface="Nunito"/>
              <a:ea typeface="Nunito"/>
              <a:cs typeface="Nunito"/>
              <a:sym typeface="Nunito"/>
            </a:endParaRPr>
          </a:p>
          <a:p>
            <a:pPr indent="457200" lvl="0" marL="0" rtl="0" algn="l">
              <a:spcBef>
                <a:spcPts val="0"/>
              </a:spcBef>
              <a:spcAft>
                <a:spcPts val="0"/>
              </a:spcAft>
              <a:buClr>
                <a:schemeClr val="dk1"/>
              </a:buClr>
              <a:buSzPts val="1100"/>
              <a:buFont typeface="Arial"/>
              <a:buNone/>
            </a:pPr>
            <a:r>
              <a:t/>
            </a:r>
            <a:endParaRPr sz="1400">
              <a:solidFill>
                <a:schemeClr val="dk1"/>
              </a:solidFill>
              <a:latin typeface="Nunito"/>
              <a:ea typeface="Nunito"/>
              <a:cs typeface="Nunito"/>
              <a:sym typeface="Nunito"/>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aa33d62810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1aa33d62810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aa08d422d7_4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1aa08d422d7_4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aa08d422d7_4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1aa08d422d7_4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1aa08d422d7_4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1aa08d422d7_4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Tell lot of data so didnt overlay with swarm plot.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1aa08d422d7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1aa08d422d7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solidFill>
                  <a:schemeClr val="dk1"/>
                </a:solidFill>
                <a:latin typeface="Nunito"/>
                <a:ea typeface="Nunito"/>
                <a:cs typeface="Nunito"/>
                <a:sym typeface="Nunito"/>
              </a:rPr>
              <a:t>Normal - </a:t>
            </a:r>
            <a:endParaRPr sz="1500">
              <a:solidFill>
                <a:schemeClr val="dk1"/>
              </a:solidFill>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rPr lang="en" sz="1500">
                <a:solidFill>
                  <a:schemeClr val="dk1"/>
                </a:solidFill>
                <a:latin typeface="Nunito"/>
                <a:ea typeface="Nunito"/>
                <a:cs typeface="Nunito"/>
                <a:sym typeface="Nunito"/>
              </a:rPr>
              <a:t>Overweight - </a:t>
            </a:r>
            <a:endParaRPr sz="1500">
              <a:solidFill>
                <a:schemeClr val="dk1"/>
              </a:solidFill>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rPr lang="en" sz="1500">
                <a:solidFill>
                  <a:schemeClr val="dk1"/>
                </a:solidFill>
                <a:latin typeface="Nunito"/>
                <a:ea typeface="Nunito"/>
                <a:cs typeface="Nunito"/>
                <a:sym typeface="Nunito"/>
              </a:rPr>
              <a:t>Obse - </a:t>
            </a:r>
            <a:endParaRPr sz="1500">
              <a:solidFill>
                <a:schemeClr val="dk1"/>
              </a:solidFill>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rPr lang="en" sz="1500">
                <a:solidFill>
                  <a:schemeClr val="dk1"/>
                </a:solidFill>
                <a:latin typeface="Nunito"/>
                <a:ea typeface="Nunito"/>
                <a:cs typeface="Nunito"/>
                <a:sym typeface="Nunito"/>
              </a:rPr>
              <a:t>Underweight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aa08d422d7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1aa08d422d7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1aa08d422d7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1aa08d422d7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aa08d422d7_4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aa08d422d7_4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1aa08d422d7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1aa08d422d7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Dint start the scale from 0 because we just wanted to concentrate on the difference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1aa08d422d7_4_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1aa08d422d7_4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1aa08d422d7_4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1aa08d422d7_4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calories, Apple Watch collects active calories, that do not include a constant to account for basal metabolic rate whereas fitbit does not capture a true 0 value for sitting and lying with will be the ideal case.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2.apple watch is better able to capture individual heart rate, where as for fitbit the hear rate falls within specified intervals </a:t>
            </a:r>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1aa33d62810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1aa33d62810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1aa33d62810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1aa33d62810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aa08d422d7_4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aa08d422d7_4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aa08d422d7_4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aa08d422d7_4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aa08d422d7_4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aa08d422d7_4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aa33d62810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aa33d62810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aa08d422d7_4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aa08d422d7_4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Talk about the number of records increase for each activity. For eg: for lying most of the records lie between 130 to 160…</a:t>
            </a:r>
            <a:endParaRPr/>
          </a:p>
          <a:p>
            <a:pPr indent="0" lvl="0" marL="0" rtl="0" algn="l">
              <a:spcBef>
                <a:spcPts val="0"/>
              </a:spcBef>
              <a:spcAft>
                <a:spcPts val="0"/>
              </a:spcAft>
              <a:buNone/>
            </a:pPr>
            <a:r>
              <a:rPr lang="en" sz="1050">
                <a:solidFill>
                  <a:schemeClr val="dk1"/>
                </a:solidFill>
                <a:highlight>
                  <a:srgbClr val="FFFFFF"/>
                </a:highlight>
                <a:latin typeface="Roboto"/>
                <a:ea typeface="Roboto"/>
                <a:cs typeface="Roboto"/>
                <a:sym typeface="Roboto"/>
              </a:rPr>
              <a:t>Not easy to infer mean and median in this visualisation. May be useful to reprsertn that too</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aa08d422d7_4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aa08d422d7_4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2nd point - give example - lying and 7 meter have </a:t>
            </a:r>
            <a:r>
              <a:rPr lang="en"/>
              <a:t>almost</a:t>
            </a:r>
            <a:r>
              <a:rPr lang="en"/>
              <a:t> same distribution. </a:t>
            </a:r>
            <a:endParaRPr/>
          </a:p>
          <a:p>
            <a:pPr indent="0" lvl="0" marL="0" rtl="0" algn="l">
              <a:spcBef>
                <a:spcPts val="0"/>
              </a:spcBef>
              <a:spcAft>
                <a:spcPts val="0"/>
              </a:spcAft>
              <a:buNone/>
            </a:pPr>
            <a:r>
              <a:rPr lang="en"/>
              <a:t>Most people have the same heart rate which seams to be a little odd.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aa08d422d7_4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aa08d422d7_4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Apple watches heart rate are on the higher side. On the other side we could see that fitbit failed to capture the variation.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hyperlink" Target="https://towardsdatascience.com/data-analysis-of-your-applewatch-workouts672fe0366e7c" TargetMode="External"/><Relationship Id="rId4" Type="http://schemas.openxmlformats.org/officeDocument/2006/relationships/hyperlink" Target="https://www.valuepenguin.com/fitness-tracker-smartwatch-health-survey#:~:text=The%20vast%20majority%20(92%25),achievements%20cited%20by%20smartwatch%20user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311708" y="1300350"/>
            <a:ext cx="8520600" cy="205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3580"/>
              <a:t>Exploratory Health and Fitness Data Analysis using Smart Watches</a:t>
            </a:r>
            <a:endParaRPr sz="3580"/>
          </a:p>
          <a:p>
            <a:pPr indent="0" lvl="0" marL="0" rtl="0" algn="l">
              <a:spcBef>
                <a:spcPts val="0"/>
              </a:spcBef>
              <a:spcAft>
                <a:spcPts val="0"/>
              </a:spcAft>
              <a:buSzPts val="990"/>
              <a:buNone/>
            </a:pPr>
            <a:r>
              <a:rPr lang="en" sz="3580"/>
              <a:t>Apple</a:t>
            </a:r>
            <a:r>
              <a:rPr lang="en" sz="3580"/>
              <a:t> Watches </a:t>
            </a:r>
            <a:r>
              <a:rPr lang="en" sz="3580"/>
              <a:t>Vs FitBits</a:t>
            </a:r>
            <a:endParaRPr sz="3580"/>
          </a:p>
        </p:txBody>
      </p:sp>
      <p:sp>
        <p:nvSpPr>
          <p:cNvPr id="278" name="Google Shape;278;p13"/>
          <p:cNvSpPr txBox="1"/>
          <p:nvPr>
            <p:ph idx="1" type="subTitle"/>
          </p:nvPr>
        </p:nvSpPr>
        <p:spPr>
          <a:xfrm>
            <a:off x="311700" y="3477050"/>
            <a:ext cx="8520600" cy="792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440"/>
              <a:buNone/>
            </a:pPr>
            <a:r>
              <a:rPr lang="en" sz="1520"/>
              <a:t>Akshya Ramesh</a:t>
            </a:r>
            <a:endParaRPr sz="1520"/>
          </a:p>
          <a:p>
            <a:pPr indent="0" lvl="0" marL="0" rtl="0" algn="l">
              <a:lnSpc>
                <a:spcPct val="80000"/>
              </a:lnSpc>
              <a:spcBef>
                <a:spcPts val="0"/>
              </a:spcBef>
              <a:spcAft>
                <a:spcPts val="0"/>
              </a:spcAft>
              <a:buSzPts val="440"/>
              <a:buNone/>
            </a:pPr>
            <a:r>
              <a:rPr lang="en" sz="1520"/>
              <a:t>Rathnapriya Gopalakrishnan</a:t>
            </a:r>
            <a:endParaRPr sz="1520"/>
          </a:p>
          <a:p>
            <a:pPr indent="0" lvl="0" marL="0" rtl="0" algn="l">
              <a:lnSpc>
                <a:spcPct val="80000"/>
              </a:lnSpc>
              <a:spcBef>
                <a:spcPts val="0"/>
              </a:spcBef>
              <a:spcAft>
                <a:spcPts val="0"/>
              </a:spcAft>
              <a:buSzPts val="440"/>
              <a:buNone/>
            </a:pPr>
            <a:r>
              <a:rPr lang="en" sz="1520"/>
              <a:t>Gokul Ragunandhan Narayanasamy</a:t>
            </a:r>
            <a:endParaRPr sz="1520"/>
          </a:p>
          <a:p>
            <a:pPr indent="0" lvl="0" marL="0" rtl="0" algn="l">
              <a:lnSpc>
                <a:spcPct val="80000"/>
              </a:lnSpc>
              <a:spcBef>
                <a:spcPts val="0"/>
              </a:spcBef>
              <a:spcAft>
                <a:spcPts val="0"/>
              </a:spcAft>
              <a:buSzPts val="440"/>
              <a:buNone/>
            </a:pPr>
            <a:r>
              <a:t/>
            </a:r>
            <a:endParaRPr sz="1520"/>
          </a:p>
        </p:txBody>
      </p:sp>
      <p:sp>
        <p:nvSpPr>
          <p:cNvPr id="279" name="Google Shape;279;p13"/>
          <p:cNvSpPr txBox="1"/>
          <p:nvPr>
            <p:ph type="ctrTitle"/>
          </p:nvPr>
        </p:nvSpPr>
        <p:spPr>
          <a:xfrm>
            <a:off x="311700" y="775050"/>
            <a:ext cx="2657700" cy="525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100"/>
              <a:t>Data Visualization</a:t>
            </a:r>
            <a:endParaRPr b="1" sz="2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2"/>
          <p:cNvSpPr txBox="1"/>
          <p:nvPr/>
        </p:nvSpPr>
        <p:spPr>
          <a:xfrm>
            <a:off x="1050150" y="193850"/>
            <a:ext cx="7043700" cy="723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50">
                <a:highlight>
                  <a:srgbClr val="FFFFFF"/>
                </a:highlight>
              </a:rPr>
              <a:t>Violin plot to visualize the distribution of heart rate for apple and fitbit watches across each activity</a:t>
            </a:r>
            <a:endParaRPr/>
          </a:p>
        </p:txBody>
      </p:sp>
      <p:sp>
        <p:nvSpPr>
          <p:cNvPr id="335" name="Google Shape;335;p22"/>
          <p:cNvSpPr txBox="1"/>
          <p:nvPr/>
        </p:nvSpPr>
        <p:spPr>
          <a:xfrm>
            <a:off x="189550" y="1495025"/>
            <a:ext cx="30861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C</a:t>
            </a:r>
            <a:r>
              <a:rPr lang="en">
                <a:latin typeface="Nunito"/>
                <a:ea typeface="Nunito"/>
                <a:cs typeface="Nunito"/>
                <a:sym typeface="Nunito"/>
              </a:rPr>
              <a:t>lutter-free visualization</a:t>
            </a:r>
            <a:endParaRPr>
              <a:latin typeface="Nunito"/>
              <a:ea typeface="Nunito"/>
              <a:cs typeface="Nunito"/>
              <a:sym typeface="Nunito"/>
            </a:endParaRPr>
          </a:p>
          <a:p>
            <a:pPr indent="0" lvl="0" marL="45720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For apple watch data, we see a same trend like the swarm plot.</a:t>
            </a:r>
            <a:endParaRPr>
              <a:latin typeface="Nunito"/>
              <a:ea typeface="Nunito"/>
              <a:cs typeface="Nunito"/>
              <a:sym typeface="Nunito"/>
            </a:endParaRPr>
          </a:p>
          <a:p>
            <a:pPr indent="0" lvl="0" marL="45720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For fitbits, </a:t>
            </a:r>
            <a:endParaRPr>
              <a:latin typeface="Nunito"/>
              <a:ea typeface="Nunito"/>
              <a:cs typeface="Nunito"/>
              <a:sym typeface="Nunito"/>
            </a:endParaRPr>
          </a:p>
          <a:p>
            <a:pPr indent="-317500" lvl="1" marL="571500" rtl="0" algn="l">
              <a:spcBef>
                <a:spcPts val="0"/>
              </a:spcBef>
              <a:spcAft>
                <a:spcPts val="0"/>
              </a:spcAft>
              <a:buSzPts val="1400"/>
              <a:buFont typeface="Nunito"/>
              <a:buChar char="○"/>
            </a:pPr>
            <a:r>
              <a:rPr lang="en">
                <a:latin typeface="Nunito"/>
                <a:ea typeface="Nunito"/>
                <a:cs typeface="Nunito"/>
                <a:sym typeface="Nunito"/>
              </a:rPr>
              <a:t>The lower range for the activities has a minute increases from lying to 3m run, but their median seems to remain the same.</a:t>
            </a:r>
            <a:endParaRPr>
              <a:latin typeface="Nunito"/>
              <a:ea typeface="Nunito"/>
              <a:cs typeface="Nunito"/>
              <a:sym typeface="Nunito"/>
            </a:endParaRPr>
          </a:p>
          <a:p>
            <a:pPr indent="-317500" lvl="1" marL="571500" rtl="0" algn="l">
              <a:spcBef>
                <a:spcPts val="0"/>
              </a:spcBef>
              <a:spcAft>
                <a:spcPts val="0"/>
              </a:spcAft>
              <a:buSzPts val="1400"/>
              <a:buFont typeface="Nunito"/>
              <a:buChar char="○"/>
            </a:pPr>
            <a:r>
              <a:rPr lang="en">
                <a:latin typeface="Nunito"/>
                <a:ea typeface="Nunito"/>
                <a:cs typeface="Nunito"/>
                <a:sym typeface="Nunito"/>
              </a:rPr>
              <a:t>For 5m and 7m running, our lower limits extends to 0 which seems off. </a:t>
            </a:r>
            <a:endParaRPr>
              <a:latin typeface="Nunito"/>
              <a:ea typeface="Nunito"/>
              <a:cs typeface="Nunito"/>
              <a:sym typeface="Nunito"/>
            </a:endParaRPr>
          </a:p>
        </p:txBody>
      </p:sp>
      <p:pic>
        <p:nvPicPr>
          <p:cNvPr id="336" name="Google Shape;336;p22"/>
          <p:cNvPicPr preferRelativeResize="0"/>
          <p:nvPr/>
        </p:nvPicPr>
        <p:blipFill>
          <a:blip r:embed="rId3">
            <a:alphaModFix/>
          </a:blip>
          <a:stretch>
            <a:fillRect/>
          </a:stretch>
        </p:blipFill>
        <p:spPr>
          <a:xfrm>
            <a:off x="3341300" y="1069550"/>
            <a:ext cx="5636875" cy="3921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3"/>
          <p:cNvSpPr txBox="1"/>
          <p:nvPr/>
        </p:nvSpPr>
        <p:spPr>
          <a:xfrm>
            <a:off x="1050150" y="103375"/>
            <a:ext cx="7043700" cy="723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50">
                <a:highlight>
                  <a:srgbClr val="FFFFFF"/>
                </a:highlight>
              </a:rPr>
              <a:t>Violin plot to visualize the </a:t>
            </a:r>
            <a:r>
              <a:rPr b="1" lang="en" sz="1750">
                <a:highlight>
                  <a:srgbClr val="FFFFFF"/>
                </a:highlight>
              </a:rPr>
              <a:t>distribution</a:t>
            </a:r>
            <a:r>
              <a:rPr b="1" lang="en" sz="1750">
                <a:highlight>
                  <a:srgbClr val="FFFFFF"/>
                </a:highlight>
              </a:rPr>
              <a:t> of calories burnt for apple and fitbit watches </a:t>
            </a:r>
            <a:r>
              <a:rPr b="1" lang="en" sz="1750">
                <a:highlight>
                  <a:srgbClr val="FFFFFF"/>
                </a:highlight>
              </a:rPr>
              <a:t>across</a:t>
            </a:r>
            <a:r>
              <a:rPr b="1" lang="en" sz="1750">
                <a:highlight>
                  <a:srgbClr val="FFFFFF"/>
                </a:highlight>
              </a:rPr>
              <a:t> each activity</a:t>
            </a:r>
            <a:endParaRPr/>
          </a:p>
        </p:txBody>
      </p:sp>
      <p:pic>
        <p:nvPicPr>
          <p:cNvPr id="342" name="Google Shape;342;p23"/>
          <p:cNvPicPr preferRelativeResize="0"/>
          <p:nvPr/>
        </p:nvPicPr>
        <p:blipFill>
          <a:blip r:embed="rId3">
            <a:alphaModFix/>
          </a:blip>
          <a:stretch>
            <a:fillRect/>
          </a:stretch>
        </p:blipFill>
        <p:spPr>
          <a:xfrm>
            <a:off x="155075" y="826675"/>
            <a:ext cx="6074326" cy="4163499"/>
          </a:xfrm>
          <a:prstGeom prst="rect">
            <a:avLst/>
          </a:prstGeom>
          <a:noFill/>
          <a:ln>
            <a:noFill/>
          </a:ln>
        </p:spPr>
      </p:pic>
      <p:sp>
        <p:nvSpPr>
          <p:cNvPr id="343" name="Google Shape;343;p23"/>
          <p:cNvSpPr txBox="1"/>
          <p:nvPr/>
        </p:nvSpPr>
        <p:spPr>
          <a:xfrm>
            <a:off x="6571100" y="826675"/>
            <a:ext cx="21795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The apple watches’ </a:t>
            </a:r>
            <a:r>
              <a:rPr lang="en">
                <a:latin typeface="Nunito"/>
                <a:ea typeface="Nunito"/>
                <a:cs typeface="Nunito"/>
                <a:sym typeface="Nunito"/>
              </a:rPr>
              <a:t>distribution</a:t>
            </a:r>
            <a:r>
              <a:rPr lang="en">
                <a:latin typeface="Nunito"/>
                <a:ea typeface="Nunito"/>
                <a:cs typeface="Nunito"/>
                <a:sym typeface="Nunito"/>
              </a:rPr>
              <a:t> falls below 20 cals, </a:t>
            </a:r>
            <a:r>
              <a:rPr lang="en">
                <a:latin typeface="Nunito"/>
                <a:ea typeface="Nunito"/>
                <a:cs typeface="Nunito"/>
                <a:sym typeface="Nunito"/>
              </a:rPr>
              <a:t>whereas the fitbit’s calories lies in the higher ranges for Walking and Running.</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Fitbit’s data for Lying and Sitting lies in the lower ranges below 20 cals.</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Other than for 7m running, fitbit data seems to more accurately reflect our assumptions.</a:t>
            </a:r>
            <a:endParaRPr>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4"/>
          <p:cNvSpPr txBox="1"/>
          <p:nvPr/>
        </p:nvSpPr>
        <p:spPr>
          <a:xfrm>
            <a:off x="400625" y="271400"/>
            <a:ext cx="8025900" cy="723300"/>
          </a:xfrm>
          <a:prstGeom prst="rect">
            <a:avLst/>
          </a:prstGeom>
          <a:noFill/>
          <a:ln>
            <a:noFill/>
          </a:ln>
        </p:spPr>
        <p:txBody>
          <a:bodyPr anchorCtr="0" anchor="t" bIns="91425" lIns="91425" spcFirstLastPara="1" rIns="91425" wrap="square" tIns="91425">
            <a:spAutoFit/>
          </a:bodyPr>
          <a:lstStyle/>
          <a:p>
            <a:pPr indent="0" lvl="0" marL="0" rtl="0" algn="ctr">
              <a:spcBef>
                <a:spcPts val="1100"/>
              </a:spcBef>
              <a:spcAft>
                <a:spcPts val="0"/>
              </a:spcAft>
              <a:buNone/>
            </a:pPr>
            <a:r>
              <a:rPr b="1" lang="en" sz="1750">
                <a:highlight>
                  <a:srgbClr val="FFFFFF"/>
                </a:highlight>
              </a:rPr>
              <a:t>Is there a significant difference in the calories burnt when comparing 3-meter and 7-meter running</a:t>
            </a:r>
            <a:endParaRPr b="1" sz="1650">
              <a:highlight>
                <a:srgbClr val="FFFFFF"/>
              </a:highlight>
            </a:endParaRPr>
          </a:p>
        </p:txBody>
      </p:sp>
      <p:sp>
        <p:nvSpPr>
          <p:cNvPr id="349" name="Google Shape;349;p24"/>
          <p:cNvSpPr txBox="1"/>
          <p:nvPr/>
        </p:nvSpPr>
        <p:spPr>
          <a:xfrm>
            <a:off x="565750" y="3605150"/>
            <a:ext cx="84315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It seems that the calories burnt in the 3m run occupies a wider distribution</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Whereas the 7m running has positive skew, having more observations in the 0 cal zone</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pic>
        <p:nvPicPr>
          <p:cNvPr id="350" name="Google Shape;350;p24"/>
          <p:cNvPicPr preferRelativeResize="0"/>
          <p:nvPr/>
        </p:nvPicPr>
        <p:blipFill>
          <a:blip r:embed="rId3">
            <a:alphaModFix/>
          </a:blip>
          <a:stretch>
            <a:fillRect/>
          </a:stretch>
        </p:blipFill>
        <p:spPr>
          <a:xfrm>
            <a:off x="214850" y="1270964"/>
            <a:ext cx="4230300" cy="2334174"/>
          </a:xfrm>
          <a:prstGeom prst="rect">
            <a:avLst/>
          </a:prstGeom>
          <a:noFill/>
          <a:ln>
            <a:noFill/>
          </a:ln>
        </p:spPr>
      </p:pic>
      <p:pic>
        <p:nvPicPr>
          <p:cNvPr id="351" name="Google Shape;351;p24"/>
          <p:cNvPicPr preferRelativeResize="0"/>
          <p:nvPr/>
        </p:nvPicPr>
        <p:blipFill>
          <a:blip r:embed="rId4">
            <a:alphaModFix/>
          </a:blip>
          <a:stretch>
            <a:fillRect/>
          </a:stretch>
        </p:blipFill>
        <p:spPr>
          <a:xfrm>
            <a:off x="4690684" y="1270950"/>
            <a:ext cx="4111616" cy="226871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25"/>
          <p:cNvSpPr txBox="1"/>
          <p:nvPr/>
        </p:nvSpPr>
        <p:spPr>
          <a:xfrm>
            <a:off x="1050150" y="103375"/>
            <a:ext cx="7043700" cy="453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50">
                <a:highlight>
                  <a:srgbClr val="FFFFFF"/>
                </a:highlight>
              </a:rPr>
              <a:t>Visualizing the steps recorded for each activity</a:t>
            </a:r>
            <a:endParaRPr/>
          </a:p>
        </p:txBody>
      </p:sp>
      <p:sp>
        <p:nvSpPr>
          <p:cNvPr id="357" name="Google Shape;357;p25"/>
          <p:cNvSpPr txBox="1"/>
          <p:nvPr/>
        </p:nvSpPr>
        <p:spPr>
          <a:xfrm>
            <a:off x="4978038" y="557275"/>
            <a:ext cx="38271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From the given box plots we can see that apple watches perform better in capturing the number of steps taken for 3m, 5m, and 7m running when compared to the fitbit data, as we see a trend of increasing step counts as the activity goes </a:t>
            </a:r>
            <a:r>
              <a:rPr lang="en">
                <a:latin typeface="Nunito"/>
                <a:ea typeface="Nunito"/>
                <a:cs typeface="Nunito"/>
                <a:sym typeface="Nunito"/>
              </a:rPr>
              <a:t>from</a:t>
            </a:r>
            <a:r>
              <a:rPr lang="en">
                <a:latin typeface="Nunito"/>
                <a:ea typeface="Nunito"/>
                <a:cs typeface="Nunito"/>
                <a:sym typeface="Nunito"/>
              </a:rPr>
              <a:t> 3m to 7m running.</a:t>
            </a:r>
            <a:endParaRPr>
              <a:latin typeface="Nunito"/>
              <a:ea typeface="Nunito"/>
              <a:cs typeface="Nunito"/>
              <a:sym typeface="Nunito"/>
            </a:endParaRPr>
          </a:p>
        </p:txBody>
      </p:sp>
      <p:sp>
        <p:nvSpPr>
          <p:cNvPr id="358" name="Google Shape;358;p25"/>
          <p:cNvSpPr txBox="1"/>
          <p:nvPr/>
        </p:nvSpPr>
        <p:spPr>
          <a:xfrm>
            <a:off x="328600" y="4082950"/>
            <a:ext cx="4295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Both the watches perform poorly by recording that there are steps taken during lying and sitting activity which is unlikely</a:t>
            </a:r>
            <a:endParaRPr>
              <a:latin typeface="Nunito"/>
              <a:ea typeface="Nunito"/>
              <a:cs typeface="Nunito"/>
              <a:sym typeface="Nunito"/>
            </a:endParaRPr>
          </a:p>
        </p:txBody>
      </p:sp>
      <p:pic>
        <p:nvPicPr>
          <p:cNvPr id="359" name="Google Shape;359;p25"/>
          <p:cNvPicPr preferRelativeResize="0"/>
          <p:nvPr/>
        </p:nvPicPr>
        <p:blipFill>
          <a:blip r:embed="rId3">
            <a:alphaModFix/>
          </a:blip>
          <a:stretch>
            <a:fillRect/>
          </a:stretch>
        </p:blipFill>
        <p:spPr>
          <a:xfrm>
            <a:off x="152400" y="709675"/>
            <a:ext cx="4526200" cy="3179488"/>
          </a:xfrm>
          <a:prstGeom prst="rect">
            <a:avLst/>
          </a:prstGeom>
          <a:noFill/>
          <a:ln>
            <a:noFill/>
          </a:ln>
        </p:spPr>
      </p:pic>
      <p:pic>
        <p:nvPicPr>
          <p:cNvPr id="360" name="Google Shape;360;p25"/>
          <p:cNvPicPr preferRelativeResize="0"/>
          <p:nvPr/>
        </p:nvPicPr>
        <p:blipFill>
          <a:blip r:embed="rId4">
            <a:alphaModFix/>
          </a:blip>
          <a:stretch>
            <a:fillRect/>
          </a:stretch>
        </p:blipFill>
        <p:spPr>
          <a:xfrm>
            <a:off x="4831000" y="2096125"/>
            <a:ext cx="4121177" cy="28949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26"/>
          <p:cNvSpPr txBox="1"/>
          <p:nvPr/>
        </p:nvSpPr>
        <p:spPr>
          <a:xfrm>
            <a:off x="1037250" y="1832025"/>
            <a:ext cx="7069500" cy="1177500"/>
          </a:xfrm>
          <a:prstGeom prst="rect">
            <a:avLst/>
          </a:prstGeom>
          <a:noFill/>
          <a:ln>
            <a:noFill/>
          </a:ln>
        </p:spPr>
        <p:txBody>
          <a:bodyPr anchorCtr="0" anchor="t" bIns="91425" lIns="91425" spcFirstLastPara="1" rIns="91425" wrap="square" tIns="91425">
            <a:spAutoFit/>
          </a:bodyPr>
          <a:lstStyle/>
          <a:p>
            <a:pPr indent="0" lvl="0" marL="0" rtl="0" algn="ctr">
              <a:spcBef>
                <a:spcPts val="1100"/>
              </a:spcBef>
              <a:spcAft>
                <a:spcPts val="0"/>
              </a:spcAft>
              <a:buNone/>
            </a:pPr>
            <a:r>
              <a:rPr b="1" lang="en" sz="2150">
                <a:highlight>
                  <a:srgbClr val="FFFFFF"/>
                </a:highlight>
              </a:rPr>
              <a:t>V</a:t>
            </a:r>
            <a:r>
              <a:rPr b="1" lang="en" sz="2150">
                <a:highlight>
                  <a:srgbClr val="FFFFFF"/>
                </a:highlight>
              </a:rPr>
              <a:t>isually explore the difference among various categories such as Male vs Female, different Age Groups and different BMI classes.</a:t>
            </a:r>
            <a:endParaRPr b="1" sz="2150">
              <a:highlight>
                <a:srgbClr val="FFFFFF"/>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27"/>
          <p:cNvSpPr txBox="1"/>
          <p:nvPr/>
        </p:nvSpPr>
        <p:spPr>
          <a:xfrm>
            <a:off x="1121250" y="75450"/>
            <a:ext cx="6901500" cy="723300"/>
          </a:xfrm>
          <a:prstGeom prst="rect">
            <a:avLst/>
          </a:prstGeom>
          <a:noFill/>
          <a:ln>
            <a:noFill/>
          </a:ln>
        </p:spPr>
        <p:txBody>
          <a:bodyPr anchorCtr="0" anchor="t" bIns="91425" lIns="91425" spcFirstLastPara="1" rIns="91425" wrap="square" tIns="91425">
            <a:spAutoFit/>
          </a:bodyPr>
          <a:lstStyle/>
          <a:p>
            <a:pPr indent="0" lvl="0" marL="0" rtl="0" algn="l">
              <a:spcBef>
                <a:spcPts val="1000"/>
              </a:spcBef>
              <a:spcAft>
                <a:spcPts val="0"/>
              </a:spcAft>
              <a:buNone/>
            </a:pPr>
            <a:r>
              <a:rPr b="1" lang="en" sz="1750">
                <a:highlight>
                  <a:srgbClr val="FFFFFF"/>
                </a:highlight>
              </a:rPr>
              <a:t>Visualize the s</a:t>
            </a:r>
            <a:r>
              <a:rPr b="1" lang="en" sz="1750">
                <a:highlight>
                  <a:srgbClr val="FFFFFF"/>
                </a:highlight>
              </a:rPr>
              <a:t>imilarity</a:t>
            </a:r>
            <a:r>
              <a:rPr b="1" lang="en" sz="1750">
                <a:highlight>
                  <a:srgbClr val="FFFFFF"/>
                </a:highlight>
              </a:rPr>
              <a:t> in heart rate and </a:t>
            </a:r>
            <a:r>
              <a:rPr b="1" lang="en" sz="1750">
                <a:highlight>
                  <a:srgbClr val="FFFFFF"/>
                </a:highlight>
              </a:rPr>
              <a:t>calories</a:t>
            </a:r>
            <a:r>
              <a:rPr b="1" lang="en" sz="1750">
                <a:highlight>
                  <a:srgbClr val="FFFFFF"/>
                </a:highlight>
              </a:rPr>
              <a:t> burnt for</a:t>
            </a:r>
            <a:r>
              <a:rPr b="1" lang="en" sz="1750">
                <a:highlight>
                  <a:srgbClr val="FFFFFF"/>
                </a:highlight>
              </a:rPr>
              <a:t> male and female across each activity</a:t>
            </a:r>
            <a:endParaRPr b="1" sz="1350">
              <a:highlight>
                <a:srgbClr val="FFFFFF"/>
              </a:highlight>
            </a:endParaRPr>
          </a:p>
        </p:txBody>
      </p:sp>
      <p:sp>
        <p:nvSpPr>
          <p:cNvPr id="371" name="Google Shape;371;p27"/>
          <p:cNvSpPr txBox="1"/>
          <p:nvPr/>
        </p:nvSpPr>
        <p:spPr>
          <a:xfrm>
            <a:off x="3661475" y="1264075"/>
            <a:ext cx="21141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We have almost the same distribution of Calories burnt for Male and Female.</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For Heart Rate, in self paced walk, the </a:t>
            </a:r>
            <a:r>
              <a:rPr lang="en">
                <a:latin typeface="Nunito"/>
                <a:ea typeface="Nunito"/>
                <a:cs typeface="Nunito"/>
                <a:sym typeface="Nunito"/>
              </a:rPr>
              <a:t>distribution</a:t>
            </a:r>
            <a:r>
              <a:rPr lang="en">
                <a:latin typeface="Nunito"/>
                <a:ea typeface="Nunito"/>
                <a:cs typeface="Nunito"/>
                <a:sym typeface="Nunito"/>
              </a:rPr>
              <a:t> for male, ranges lower than females.</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For </a:t>
            </a:r>
            <a:r>
              <a:rPr lang="en">
                <a:latin typeface="Nunito"/>
                <a:ea typeface="Nunito"/>
                <a:cs typeface="Nunito"/>
                <a:sym typeface="Nunito"/>
              </a:rPr>
              <a:t>both</a:t>
            </a:r>
            <a:r>
              <a:rPr lang="en">
                <a:latin typeface="Nunito"/>
                <a:ea typeface="Nunito"/>
                <a:cs typeface="Nunito"/>
                <a:sym typeface="Nunito"/>
              </a:rPr>
              <a:t> self-paced </a:t>
            </a:r>
            <a:r>
              <a:rPr lang="en">
                <a:latin typeface="Nunito"/>
                <a:ea typeface="Nunito"/>
                <a:cs typeface="Nunito"/>
                <a:sym typeface="Nunito"/>
              </a:rPr>
              <a:t>walking</a:t>
            </a:r>
            <a:r>
              <a:rPr lang="en">
                <a:latin typeface="Nunito"/>
                <a:ea typeface="Nunito"/>
                <a:cs typeface="Nunito"/>
                <a:sym typeface="Nunito"/>
              </a:rPr>
              <a:t> and 3m running, the distribution of male is wider than that of female. </a:t>
            </a:r>
            <a:endParaRPr>
              <a:latin typeface="Nunito"/>
              <a:ea typeface="Nunito"/>
              <a:cs typeface="Nunito"/>
              <a:sym typeface="Nunito"/>
            </a:endParaRPr>
          </a:p>
        </p:txBody>
      </p:sp>
      <p:pic>
        <p:nvPicPr>
          <p:cNvPr id="372" name="Google Shape;372;p27"/>
          <p:cNvPicPr preferRelativeResize="0"/>
          <p:nvPr/>
        </p:nvPicPr>
        <p:blipFill>
          <a:blip r:embed="rId3">
            <a:alphaModFix/>
          </a:blip>
          <a:stretch>
            <a:fillRect/>
          </a:stretch>
        </p:blipFill>
        <p:spPr>
          <a:xfrm>
            <a:off x="367956" y="930075"/>
            <a:ext cx="2967669" cy="4061025"/>
          </a:xfrm>
          <a:prstGeom prst="rect">
            <a:avLst/>
          </a:prstGeom>
          <a:noFill/>
          <a:ln>
            <a:noFill/>
          </a:ln>
        </p:spPr>
      </p:pic>
      <p:pic>
        <p:nvPicPr>
          <p:cNvPr id="373" name="Google Shape;373;p27"/>
          <p:cNvPicPr preferRelativeResize="0"/>
          <p:nvPr/>
        </p:nvPicPr>
        <p:blipFill>
          <a:blip r:embed="rId4">
            <a:alphaModFix/>
          </a:blip>
          <a:stretch>
            <a:fillRect/>
          </a:stretch>
        </p:blipFill>
        <p:spPr>
          <a:xfrm>
            <a:off x="5869149" y="649042"/>
            <a:ext cx="3150926" cy="434205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28"/>
          <p:cNvSpPr txBox="1"/>
          <p:nvPr/>
        </p:nvSpPr>
        <p:spPr>
          <a:xfrm>
            <a:off x="1043725" y="206775"/>
            <a:ext cx="6901500" cy="723300"/>
          </a:xfrm>
          <a:prstGeom prst="rect">
            <a:avLst/>
          </a:prstGeom>
          <a:noFill/>
          <a:ln>
            <a:noFill/>
          </a:ln>
        </p:spPr>
        <p:txBody>
          <a:bodyPr anchorCtr="0" anchor="t" bIns="91425" lIns="91425" spcFirstLastPara="1" rIns="91425" wrap="square" tIns="91425">
            <a:spAutoFit/>
          </a:bodyPr>
          <a:lstStyle/>
          <a:p>
            <a:pPr indent="0" lvl="0" marL="0" rtl="0" algn="ctr">
              <a:spcBef>
                <a:spcPts val="1000"/>
              </a:spcBef>
              <a:spcAft>
                <a:spcPts val="0"/>
              </a:spcAft>
              <a:buNone/>
            </a:pPr>
            <a:r>
              <a:rPr b="1" lang="en" sz="1750">
                <a:highlight>
                  <a:srgbClr val="FFFFFF"/>
                </a:highlight>
              </a:rPr>
              <a:t>Box plot to visualize the Heart Rate for </a:t>
            </a:r>
            <a:r>
              <a:rPr b="1" lang="en" sz="1750">
                <a:highlight>
                  <a:srgbClr val="FFFFFF"/>
                </a:highlight>
              </a:rPr>
              <a:t>each activity for both male and female</a:t>
            </a:r>
            <a:endParaRPr b="1" sz="1350">
              <a:highlight>
                <a:srgbClr val="FFFFFF"/>
              </a:highlight>
            </a:endParaRPr>
          </a:p>
        </p:txBody>
      </p:sp>
      <p:sp>
        <p:nvSpPr>
          <p:cNvPr id="379" name="Google Shape;379;p28"/>
          <p:cNvSpPr txBox="1"/>
          <p:nvPr/>
        </p:nvSpPr>
        <p:spPr>
          <a:xfrm>
            <a:off x="207050" y="1492925"/>
            <a:ext cx="24084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To get a better look at the how heart rate varies for male and female, we used a box plot.</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We can see that the median of males always fall higher than females.</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And the quartile range is also wider than that of females.</a:t>
            </a:r>
            <a:endParaRPr>
              <a:latin typeface="Nunito"/>
              <a:ea typeface="Nunito"/>
              <a:cs typeface="Nunito"/>
              <a:sym typeface="Nunito"/>
            </a:endParaRPr>
          </a:p>
        </p:txBody>
      </p:sp>
      <p:pic>
        <p:nvPicPr>
          <p:cNvPr id="380" name="Google Shape;380;p28"/>
          <p:cNvPicPr preferRelativeResize="0"/>
          <p:nvPr/>
        </p:nvPicPr>
        <p:blipFill>
          <a:blip r:embed="rId3">
            <a:alphaModFix/>
          </a:blip>
          <a:stretch>
            <a:fillRect/>
          </a:stretch>
        </p:blipFill>
        <p:spPr>
          <a:xfrm>
            <a:off x="2767850" y="1082475"/>
            <a:ext cx="6068510" cy="39086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pic>
        <p:nvPicPr>
          <p:cNvPr id="385" name="Google Shape;385;p29"/>
          <p:cNvPicPr preferRelativeResize="0"/>
          <p:nvPr/>
        </p:nvPicPr>
        <p:blipFill rotWithShape="1">
          <a:blip r:embed="rId3">
            <a:alphaModFix/>
          </a:blip>
          <a:srcRect b="0" l="25212" r="25992" t="0"/>
          <a:stretch/>
        </p:blipFill>
        <p:spPr>
          <a:xfrm>
            <a:off x="605700" y="1060425"/>
            <a:ext cx="3683176" cy="4031251"/>
          </a:xfrm>
          <a:prstGeom prst="rect">
            <a:avLst/>
          </a:prstGeom>
          <a:noFill/>
          <a:ln>
            <a:noFill/>
          </a:ln>
        </p:spPr>
      </p:pic>
      <p:sp>
        <p:nvSpPr>
          <p:cNvPr id="386" name="Google Shape;386;p29"/>
          <p:cNvSpPr txBox="1"/>
          <p:nvPr/>
        </p:nvSpPr>
        <p:spPr>
          <a:xfrm>
            <a:off x="901975" y="337125"/>
            <a:ext cx="6875700" cy="723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1000"/>
              </a:spcBef>
              <a:spcAft>
                <a:spcPts val="0"/>
              </a:spcAft>
              <a:buNone/>
            </a:pPr>
            <a:r>
              <a:rPr b="1" lang="en" sz="1750">
                <a:highlight>
                  <a:srgbClr val="FFFFFF"/>
                </a:highlight>
              </a:rPr>
              <a:t>Analyze the proportion of male and female for each BMI category</a:t>
            </a:r>
            <a:endParaRPr b="1" sz="1350">
              <a:highlight>
                <a:srgbClr val="FFFFFF"/>
              </a:highlight>
            </a:endParaRPr>
          </a:p>
        </p:txBody>
      </p:sp>
      <p:sp>
        <p:nvSpPr>
          <p:cNvPr id="387" name="Google Shape;387;p29"/>
          <p:cNvSpPr txBox="1"/>
          <p:nvPr/>
        </p:nvSpPr>
        <p:spPr>
          <a:xfrm>
            <a:off x="5311825" y="1613850"/>
            <a:ext cx="3411600" cy="226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Nunito"/>
                <a:ea typeface="Nunito"/>
                <a:cs typeface="Nunito"/>
                <a:sym typeface="Nunito"/>
              </a:rPr>
              <a:t>We used a sunburst plot to </a:t>
            </a:r>
            <a:r>
              <a:rPr lang="en" sz="1500">
                <a:latin typeface="Nunito"/>
                <a:ea typeface="Nunito"/>
                <a:cs typeface="Nunito"/>
                <a:sym typeface="Nunito"/>
              </a:rPr>
              <a:t>visualize</a:t>
            </a:r>
            <a:r>
              <a:rPr lang="en" sz="1500">
                <a:latin typeface="Nunito"/>
                <a:ea typeface="Nunito"/>
                <a:cs typeface="Nunito"/>
                <a:sym typeface="Nunito"/>
              </a:rPr>
              <a:t> the </a:t>
            </a:r>
            <a:r>
              <a:rPr lang="en" sz="1500">
                <a:latin typeface="Nunito"/>
                <a:ea typeface="Nunito"/>
                <a:cs typeface="Nunito"/>
                <a:sym typeface="Nunito"/>
              </a:rPr>
              <a:t>proportion</a:t>
            </a:r>
            <a:r>
              <a:rPr lang="en" sz="1500">
                <a:latin typeface="Nunito"/>
                <a:ea typeface="Nunito"/>
                <a:cs typeface="Nunito"/>
                <a:sym typeface="Nunito"/>
              </a:rPr>
              <a:t> of male and female in each of the BMI group </a:t>
            </a:r>
            <a:endParaRPr sz="1500">
              <a:latin typeface="Nunito"/>
              <a:ea typeface="Nunito"/>
              <a:cs typeface="Nunito"/>
              <a:sym typeface="Nunito"/>
            </a:endParaRPr>
          </a:p>
          <a:p>
            <a:pPr indent="0" lvl="0" marL="0" rtl="0" algn="l">
              <a:spcBef>
                <a:spcPts val="0"/>
              </a:spcBef>
              <a:spcAft>
                <a:spcPts val="0"/>
              </a:spcAft>
              <a:buNone/>
            </a:pPr>
            <a:r>
              <a:t/>
            </a:r>
            <a:endParaRPr sz="1500">
              <a:latin typeface="Nunito"/>
              <a:ea typeface="Nunito"/>
              <a:cs typeface="Nunito"/>
              <a:sym typeface="Nunito"/>
            </a:endParaRPr>
          </a:p>
          <a:p>
            <a:pPr indent="0" lvl="0" marL="0" rtl="0" algn="l">
              <a:spcBef>
                <a:spcPts val="0"/>
              </a:spcBef>
              <a:spcAft>
                <a:spcPts val="0"/>
              </a:spcAft>
              <a:buNone/>
            </a:pPr>
            <a:r>
              <a:t/>
            </a:r>
            <a:endParaRPr sz="1500">
              <a:latin typeface="Nunito"/>
              <a:ea typeface="Nunito"/>
              <a:cs typeface="Nunito"/>
              <a:sym typeface="Nunito"/>
            </a:endParaRPr>
          </a:p>
          <a:p>
            <a:pPr indent="0" lvl="0" marL="0" rtl="0" algn="l">
              <a:spcBef>
                <a:spcPts val="0"/>
              </a:spcBef>
              <a:spcAft>
                <a:spcPts val="0"/>
              </a:spcAft>
              <a:buNone/>
            </a:pPr>
            <a:r>
              <a:rPr lang="en" sz="1500">
                <a:latin typeface="Nunito"/>
                <a:ea typeface="Nunito"/>
                <a:cs typeface="Nunito"/>
                <a:sym typeface="Nunito"/>
              </a:rPr>
              <a:t>Since using a </a:t>
            </a:r>
            <a:r>
              <a:rPr lang="en" sz="1500">
                <a:latin typeface="Nunito"/>
                <a:ea typeface="Nunito"/>
                <a:cs typeface="Nunito"/>
                <a:sym typeface="Nunito"/>
              </a:rPr>
              <a:t>donut</a:t>
            </a:r>
            <a:r>
              <a:rPr lang="en" sz="1500">
                <a:latin typeface="Nunito"/>
                <a:ea typeface="Nunito"/>
                <a:cs typeface="Nunito"/>
                <a:sym typeface="Nunito"/>
              </a:rPr>
              <a:t> chart are hard to interpret the exact values, we corrected our mistake by plotting a stacked bar plot.  </a:t>
            </a:r>
            <a:endParaRPr sz="1500">
              <a:latin typeface="Nunito"/>
              <a:ea typeface="Nunito"/>
              <a:cs typeface="Nunito"/>
              <a:sym typeface="Nuni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30"/>
          <p:cNvSpPr txBox="1"/>
          <p:nvPr/>
        </p:nvSpPr>
        <p:spPr>
          <a:xfrm>
            <a:off x="1743713" y="219675"/>
            <a:ext cx="5298900" cy="723300"/>
          </a:xfrm>
          <a:prstGeom prst="rect">
            <a:avLst/>
          </a:prstGeom>
          <a:noFill/>
          <a:ln>
            <a:noFill/>
          </a:ln>
        </p:spPr>
        <p:txBody>
          <a:bodyPr anchorCtr="0" anchor="t" bIns="91425" lIns="91425" spcFirstLastPara="1" rIns="91425" wrap="square" tIns="91425">
            <a:spAutoFit/>
          </a:bodyPr>
          <a:lstStyle/>
          <a:p>
            <a:pPr indent="0" lvl="0" marL="0" rtl="0" algn="ctr">
              <a:spcBef>
                <a:spcPts val="1000"/>
              </a:spcBef>
              <a:spcAft>
                <a:spcPts val="0"/>
              </a:spcAft>
              <a:buNone/>
            </a:pPr>
            <a:r>
              <a:rPr b="1" lang="en" sz="1750">
                <a:highlight>
                  <a:srgbClr val="FFFFFF"/>
                </a:highlight>
              </a:rPr>
              <a:t>Stacked bar plot to a</a:t>
            </a:r>
            <a:r>
              <a:rPr b="1" lang="en" sz="1750">
                <a:highlight>
                  <a:srgbClr val="FFFFFF"/>
                </a:highlight>
              </a:rPr>
              <a:t>nalyze the proportion of male and female for each BMI category</a:t>
            </a:r>
            <a:endParaRPr b="1" sz="1350">
              <a:highlight>
                <a:srgbClr val="FFFFFF"/>
              </a:highlight>
            </a:endParaRPr>
          </a:p>
        </p:txBody>
      </p:sp>
      <p:sp>
        <p:nvSpPr>
          <p:cNvPr id="393" name="Google Shape;393;p30"/>
          <p:cNvSpPr txBox="1"/>
          <p:nvPr/>
        </p:nvSpPr>
        <p:spPr>
          <a:xfrm>
            <a:off x="5622000" y="1301850"/>
            <a:ext cx="2843100" cy="2539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Nunito"/>
                <a:ea typeface="Nunito"/>
                <a:cs typeface="Nunito"/>
                <a:sym typeface="Nunito"/>
              </a:rPr>
              <a:t>We can better interpret this visualization. </a:t>
            </a:r>
            <a:endParaRPr sz="1700">
              <a:latin typeface="Nunito"/>
              <a:ea typeface="Nunito"/>
              <a:cs typeface="Nunito"/>
              <a:sym typeface="Nunito"/>
            </a:endParaRPr>
          </a:p>
          <a:p>
            <a:pPr indent="0" lvl="0" marL="0" rtl="0" algn="l">
              <a:spcBef>
                <a:spcPts val="0"/>
              </a:spcBef>
              <a:spcAft>
                <a:spcPts val="0"/>
              </a:spcAft>
              <a:buNone/>
            </a:pPr>
            <a:r>
              <a:t/>
            </a:r>
            <a:endParaRPr sz="1700">
              <a:latin typeface="Nunito"/>
              <a:ea typeface="Nunito"/>
              <a:cs typeface="Nunito"/>
              <a:sym typeface="Nunito"/>
            </a:endParaRPr>
          </a:p>
          <a:p>
            <a:pPr indent="0" lvl="0" marL="0" rtl="0" algn="l">
              <a:spcBef>
                <a:spcPts val="0"/>
              </a:spcBef>
              <a:spcAft>
                <a:spcPts val="0"/>
              </a:spcAft>
              <a:buNone/>
            </a:pPr>
            <a:r>
              <a:rPr lang="en" sz="1700">
                <a:latin typeface="Nunito"/>
                <a:ea typeface="Nunito"/>
                <a:cs typeface="Nunito"/>
                <a:sym typeface="Nunito"/>
              </a:rPr>
              <a:t>There are almost equal number of participants who fall under the normal and overweight BMI category</a:t>
            </a:r>
            <a:endParaRPr sz="1700">
              <a:latin typeface="Nunito"/>
              <a:ea typeface="Nunito"/>
              <a:cs typeface="Nunito"/>
              <a:sym typeface="Nunito"/>
            </a:endParaRPr>
          </a:p>
          <a:p>
            <a:pPr indent="0" lvl="0" marL="0" rtl="0" algn="l">
              <a:spcBef>
                <a:spcPts val="0"/>
              </a:spcBef>
              <a:spcAft>
                <a:spcPts val="0"/>
              </a:spcAft>
              <a:buNone/>
            </a:pPr>
            <a:r>
              <a:t/>
            </a:r>
            <a:endParaRPr sz="1700">
              <a:latin typeface="Nunito"/>
              <a:ea typeface="Nunito"/>
              <a:cs typeface="Nunito"/>
              <a:sym typeface="Nunito"/>
            </a:endParaRPr>
          </a:p>
        </p:txBody>
      </p:sp>
      <p:pic>
        <p:nvPicPr>
          <p:cNvPr id="394" name="Google Shape;394;p30"/>
          <p:cNvPicPr preferRelativeResize="0"/>
          <p:nvPr/>
        </p:nvPicPr>
        <p:blipFill>
          <a:blip r:embed="rId3">
            <a:alphaModFix/>
          </a:blip>
          <a:stretch>
            <a:fillRect/>
          </a:stretch>
        </p:blipFill>
        <p:spPr>
          <a:xfrm>
            <a:off x="462575" y="942975"/>
            <a:ext cx="4903362" cy="38957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31"/>
          <p:cNvSpPr txBox="1"/>
          <p:nvPr/>
        </p:nvSpPr>
        <p:spPr>
          <a:xfrm>
            <a:off x="1437900" y="174975"/>
            <a:ext cx="6268200" cy="723300"/>
          </a:xfrm>
          <a:prstGeom prst="rect">
            <a:avLst/>
          </a:prstGeom>
          <a:noFill/>
          <a:ln>
            <a:noFill/>
          </a:ln>
        </p:spPr>
        <p:txBody>
          <a:bodyPr anchorCtr="0" anchor="t" bIns="91425" lIns="91425" spcFirstLastPara="1" rIns="91425" wrap="square" tIns="91425">
            <a:spAutoFit/>
          </a:bodyPr>
          <a:lstStyle/>
          <a:p>
            <a:pPr indent="0" lvl="0" marL="0" rtl="0" algn="ctr">
              <a:spcBef>
                <a:spcPts val="1000"/>
              </a:spcBef>
              <a:spcAft>
                <a:spcPts val="0"/>
              </a:spcAft>
              <a:buNone/>
            </a:pPr>
            <a:r>
              <a:rPr b="1" lang="en" sz="1750">
                <a:highlight>
                  <a:srgbClr val="FFFFFF"/>
                </a:highlight>
              </a:rPr>
              <a:t>Visualizing how Median BMI varies across age groups for male and female</a:t>
            </a:r>
            <a:endParaRPr b="1" sz="1750"/>
          </a:p>
        </p:txBody>
      </p:sp>
      <p:sp>
        <p:nvSpPr>
          <p:cNvPr id="400" name="Google Shape;400;p31"/>
          <p:cNvSpPr txBox="1"/>
          <p:nvPr/>
        </p:nvSpPr>
        <p:spPr>
          <a:xfrm>
            <a:off x="323025" y="1167850"/>
            <a:ext cx="2671200" cy="358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Nunito"/>
                <a:ea typeface="Nunito"/>
                <a:cs typeface="Nunito"/>
                <a:sym typeface="Nunito"/>
              </a:rPr>
              <a:t>For higher age groups we have less and less records.</a:t>
            </a:r>
            <a:endParaRPr sz="1700">
              <a:latin typeface="Nunito"/>
              <a:ea typeface="Nunito"/>
              <a:cs typeface="Nunito"/>
              <a:sym typeface="Nunito"/>
            </a:endParaRPr>
          </a:p>
          <a:p>
            <a:pPr indent="0" lvl="0" marL="0" rtl="0" algn="l">
              <a:spcBef>
                <a:spcPts val="0"/>
              </a:spcBef>
              <a:spcAft>
                <a:spcPts val="0"/>
              </a:spcAft>
              <a:buNone/>
            </a:pPr>
            <a:r>
              <a:t/>
            </a:r>
            <a:endParaRPr sz="1700">
              <a:latin typeface="Nunito"/>
              <a:ea typeface="Nunito"/>
              <a:cs typeface="Nunito"/>
              <a:sym typeface="Nunito"/>
            </a:endParaRPr>
          </a:p>
          <a:p>
            <a:pPr indent="0" lvl="0" marL="0" rtl="0" algn="l">
              <a:spcBef>
                <a:spcPts val="0"/>
              </a:spcBef>
              <a:spcAft>
                <a:spcPts val="0"/>
              </a:spcAft>
              <a:buNone/>
            </a:pPr>
            <a:r>
              <a:rPr lang="en" sz="1700">
                <a:latin typeface="Nunito"/>
                <a:ea typeface="Nunito"/>
                <a:cs typeface="Nunito"/>
                <a:sym typeface="Nunito"/>
              </a:rPr>
              <a:t>For female, the median BMI for 34-42 and 42-50 are higher than the rest.</a:t>
            </a:r>
            <a:endParaRPr sz="1700">
              <a:latin typeface="Nunito"/>
              <a:ea typeface="Nunito"/>
              <a:cs typeface="Nunito"/>
              <a:sym typeface="Nunito"/>
            </a:endParaRPr>
          </a:p>
          <a:p>
            <a:pPr indent="0" lvl="0" marL="0" rtl="0" algn="l">
              <a:spcBef>
                <a:spcPts val="0"/>
              </a:spcBef>
              <a:spcAft>
                <a:spcPts val="0"/>
              </a:spcAft>
              <a:buNone/>
            </a:pPr>
            <a:r>
              <a:t/>
            </a:r>
            <a:endParaRPr sz="1700">
              <a:latin typeface="Nunito"/>
              <a:ea typeface="Nunito"/>
              <a:cs typeface="Nunito"/>
              <a:sym typeface="Nunito"/>
            </a:endParaRPr>
          </a:p>
          <a:p>
            <a:pPr indent="0" lvl="0" marL="0" rtl="0" algn="l">
              <a:spcBef>
                <a:spcPts val="0"/>
              </a:spcBef>
              <a:spcAft>
                <a:spcPts val="0"/>
              </a:spcAft>
              <a:buNone/>
            </a:pPr>
            <a:r>
              <a:rPr lang="en" sz="1700">
                <a:latin typeface="Nunito"/>
                <a:ea typeface="Nunito"/>
                <a:cs typeface="Nunito"/>
                <a:sym typeface="Nunito"/>
              </a:rPr>
              <a:t>Having a balanced data with an equal number of observation for each age group, could </a:t>
            </a:r>
            <a:r>
              <a:rPr lang="en" sz="1700">
                <a:latin typeface="Nunito"/>
                <a:ea typeface="Nunito"/>
                <a:cs typeface="Nunito"/>
                <a:sym typeface="Nunito"/>
              </a:rPr>
              <a:t>provide</a:t>
            </a:r>
            <a:r>
              <a:rPr lang="en" sz="1700">
                <a:latin typeface="Nunito"/>
                <a:ea typeface="Nunito"/>
                <a:cs typeface="Nunito"/>
                <a:sym typeface="Nunito"/>
              </a:rPr>
              <a:t> an </a:t>
            </a:r>
            <a:r>
              <a:rPr lang="en" sz="1700">
                <a:latin typeface="Nunito"/>
                <a:ea typeface="Nunito"/>
                <a:cs typeface="Nunito"/>
                <a:sym typeface="Nunito"/>
              </a:rPr>
              <a:t>unbiased</a:t>
            </a:r>
            <a:r>
              <a:rPr lang="en" sz="1700">
                <a:latin typeface="Nunito"/>
                <a:ea typeface="Nunito"/>
                <a:cs typeface="Nunito"/>
                <a:sym typeface="Nunito"/>
              </a:rPr>
              <a:t> analysis.</a:t>
            </a:r>
            <a:endParaRPr sz="1700">
              <a:latin typeface="Nunito"/>
              <a:ea typeface="Nunito"/>
              <a:cs typeface="Nunito"/>
              <a:sym typeface="Nunito"/>
            </a:endParaRPr>
          </a:p>
        </p:txBody>
      </p:sp>
      <p:pic>
        <p:nvPicPr>
          <p:cNvPr id="401" name="Google Shape;401;p31"/>
          <p:cNvPicPr preferRelativeResize="0"/>
          <p:nvPr/>
        </p:nvPicPr>
        <p:blipFill>
          <a:blip r:embed="rId3">
            <a:alphaModFix/>
          </a:blip>
          <a:stretch>
            <a:fillRect/>
          </a:stretch>
        </p:blipFill>
        <p:spPr>
          <a:xfrm>
            <a:off x="3146625" y="1050675"/>
            <a:ext cx="5774667" cy="39404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4"/>
          <p:cNvSpPr txBox="1"/>
          <p:nvPr>
            <p:ph type="title"/>
          </p:nvPr>
        </p:nvSpPr>
        <p:spPr>
          <a:xfrm>
            <a:off x="1388550" y="389625"/>
            <a:ext cx="6366900" cy="957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5200"/>
              <a:t>Introduction</a:t>
            </a:r>
            <a:endParaRPr sz="5200"/>
          </a:p>
        </p:txBody>
      </p:sp>
      <p:sp>
        <p:nvSpPr>
          <p:cNvPr id="285" name="Google Shape;285;p14"/>
          <p:cNvSpPr txBox="1"/>
          <p:nvPr>
            <p:ph idx="4294967295" type="body"/>
          </p:nvPr>
        </p:nvSpPr>
        <p:spPr>
          <a:xfrm>
            <a:off x="134400" y="1564725"/>
            <a:ext cx="8875200" cy="1111200"/>
          </a:xfrm>
          <a:prstGeom prst="rect">
            <a:avLst/>
          </a:prstGeom>
        </p:spPr>
        <p:txBody>
          <a:bodyPr anchorCtr="0" anchor="t" bIns="91425" lIns="91425" spcFirstLastPara="1" rIns="91425" wrap="square" tIns="91425">
            <a:noAutofit/>
          </a:bodyPr>
          <a:lstStyle/>
          <a:p>
            <a:pPr indent="-355600" lvl="0" marL="457200" rtl="0" algn="just">
              <a:lnSpc>
                <a:spcPct val="80000"/>
              </a:lnSpc>
              <a:spcBef>
                <a:spcPts val="0"/>
              </a:spcBef>
              <a:spcAft>
                <a:spcPts val="0"/>
              </a:spcAft>
              <a:buSzPts val="2000"/>
              <a:buChar char="●"/>
            </a:pPr>
            <a:r>
              <a:rPr lang="en" sz="2000"/>
              <a:t>Fitness trackers like smartwatches gives users important information that can help with the improvement of their health. </a:t>
            </a:r>
            <a:endParaRPr sz="2000"/>
          </a:p>
          <a:p>
            <a:pPr indent="0" lvl="0" marL="457200" rtl="0" algn="just">
              <a:lnSpc>
                <a:spcPct val="80000"/>
              </a:lnSpc>
              <a:spcBef>
                <a:spcPts val="1200"/>
              </a:spcBef>
              <a:spcAft>
                <a:spcPts val="0"/>
              </a:spcAft>
              <a:buNone/>
            </a:pPr>
            <a:r>
              <a:t/>
            </a:r>
            <a:endParaRPr sz="2000"/>
          </a:p>
          <a:p>
            <a:pPr indent="-355600" lvl="0" marL="457200" rtl="0" algn="just">
              <a:lnSpc>
                <a:spcPct val="80000"/>
              </a:lnSpc>
              <a:spcBef>
                <a:spcPts val="1200"/>
              </a:spcBef>
              <a:spcAft>
                <a:spcPts val="0"/>
              </a:spcAft>
              <a:buSzPts val="2000"/>
              <a:buChar char="●"/>
            </a:pPr>
            <a:r>
              <a:rPr lang="en" sz="2000"/>
              <a:t>Users can monitor their step count, heart rate, and calories burnt to determine which aspects of his/her health need to be improved</a:t>
            </a:r>
            <a:endParaRPr sz="2000"/>
          </a:p>
          <a:p>
            <a:pPr indent="0" lvl="0" marL="457200" rtl="0" algn="just">
              <a:lnSpc>
                <a:spcPct val="80000"/>
              </a:lnSpc>
              <a:spcBef>
                <a:spcPts val="1200"/>
              </a:spcBef>
              <a:spcAft>
                <a:spcPts val="0"/>
              </a:spcAft>
              <a:buNone/>
            </a:pPr>
            <a:r>
              <a:t/>
            </a:r>
            <a:endParaRPr sz="2000"/>
          </a:p>
          <a:p>
            <a:pPr indent="-355600" lvl="0" marL="457200" rtl="0" algn="just">
              <a:lnSpc>
                <a:spcPct val="80000"/>
              </a:lnSpc>
              <a:spcBef>
                <a:spcPts val="1200"/>
              </a:spcBef>
              <a:spcAft>
                <a:spcPts val="0"/>
              </a:spcAft>
              <a:buSzPts val="2000"/>
              <a:buChar char="●"/>
            </a:pPr>
            <a:r>
              <a:rPr lang="en" sz="2000"/>
              <a:t>Around 92% of people with smartwatches use it to improve their health by tracking their daily activity. [5]</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32"/>
          <p:cNvSpPr txBox="1"/>
          <p:nvPr/>
        </p:nvSpPr>
        <p:spPr>
          <a:xfrm>
            <a:off x="668475" y="1320000"/>
            <a:ext cx="2025000" cy="31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Nunito"/>
                <a:ea typeface="Nunito"/>
                <a:cs typeface="Nunito"/>
                <a:sym typeface="Nunito"/>
              </a:rPr>
              <a:t>This visualization, focuses on the d</a:t>
            </a:r>
            <a:r>
              <a:rPr lang="en" sz="1600">
                <a:latin typeface="Nunito"/>
                <a:ea typeface="Nunito"/>
                <a:cs typeface="Nunito"/>
                <a:sym typeface="Nunito"/>
              </a:rPr>
              <a:t>ifference</a:t>
            </a:r>
            <a:r>
              <a:rPr lang="en" sz="1600">
                <a:latin typeface="Nunito"/>
                <a:ea typeface="Nunito"/>
                <a:cs typeface="Nunito"/>
                <a:sym typeface="Nunito"/>
              </a:rPr>
              <a:t> in </a:t>
            </a:r>
            <a:r>
              <a:rPr lang="en" sz="1600">
                <a:latin typeface="Nunito"/>
                <a:ea typeface="Nunito"/>
                <a:cs typeface="Nunito"/>
                <a:sym typeface="Nunito"/>
              </a:rPr>
              <a:t>median</a:t>
            </a:r>
            <a:r>
              <a:rPr lang="en" sz="1600">
                <a:latin typeface="Nunito"/>
                <a:ea typeface="Nunito"/>
                <a:cs typeface="Nunito"/>
                <a:sym typeface="Nunito"/>
              </a:rPr>
              <a:t> heart </a:t>
            </a:r>
            <a:r>
              <a:rPr lang="en" sz="1600">
                <a:latin typeface="Nunito"/>
                <a:ea typeface="Nunito"/>
                <a:cs typeface="Nunito"/>
                <a:sym typeface="Nunito"/>
              </a:rPr>
              <a:t>rate</a:t>
            </a:r>
            <a:r>
              <a:rPr lang="en" sz="1600">
                <a:latin typeface="Nunito"/>
                <a:ea typeface="Nunito"/>
                <a:cs typeface="Nunito"/>
                <a:sym typeface="Nunito"/>
              </a:rPr>
              <a:t> between male and female across the </a:t>
            </a:r>
            <a:r>
              <a:rPr lang="en" sz="1600">
                <a:latin typeface="Nunito"/>
                <a:ea typeface="Nunito"/>
                <a:cs typeface="Nunito"/>
                <a:sym typeface="Nunito"/>
              </a:rPr>
              <a:t>activities</a:t>
            </a:r>
            <a:r>
              <a:rPr lang="en" sz="1600">
                <a:latin typeface="Nunito"/>
                <a:ea typeface="Nunito"/>
                <a:cs typeface="Nunito"/>
                <a:sym typeface="Nunito"/>
              </a:rPr>
              <a:t>.</a:t>
            </a:r>
            <a:endParaRPr sz="1600">
              <a:latin typeface="Nunito"/>
              <a:ea typeface="Nunito"/>
              <a:cs typeface="Nunito"/>
              <a:sym typeface="Nunito"/>
            </a:endParaRPr>
          </a:p>
          <a:p>
            <a:pPr indent="0" lvl="0" marL="0" rtl="0" algn="l">
              <a:spcBef>
                <a:spcPts val="0"/>
              </a:spcBef>
              <a:spcAft>
                <a:spcPts val="0"/>
              </a:spcAft>
              <a:buNone/>
            </a:pPr>
            <a:r>
              <a:t/>
            </a:r>
            <a:endParaRPr sz="1600">
              <a:latin typeface="Nunito"/>
              <a:ea typeface="Nunito"/>
              <a:cs typeface="Nunito"/>
              <a:sym typeface="Nunito"/>
            </a:endParaRPr>
          </a:p>
          <a:p>
            <a:pPr indent="0" lvl="0" marL="0" rtl="0" algn="l">
              <a:spcBef>
                <a:spcPts val="0"/>
              </a:spcBef>
              <a:spcAft>
                <a:spcPts val="0"/>
              </a:spcAft>
              <a:buNone/>
            </a:pPr>
            <a:r>
              <a:rPr lang="en" sz="1600">
                <a:latin typeface="Nunito"/>
                <a:ea typeface="Nunito"/>
                <a:cs typeface="Nunito"/>
                <a:sym typeface="Nunito"/>
              </a:rPr>
              <a:t>We have see that the median heart rate of male is always higher than female. </a:t>
            </a:r>
            <a:endParaRPr sz="1600">
              <a:latin typeface="Nunito"/>
              <a:ea typeface="Nunito"/>
              <a:cs typeface="Nunito"/>
              <a:sym typeface="Nunito"/>
            </a:endParaRPr>
          </a:p>
        </p:txBody>
      </p:sp>
      <p:sp>
        <p:nvSpPr>
          <p:cNvPr id="407" name="Google Shape;407;p32"/>
          <p:cNvSpPr txBox="1"/>
          <p:nvPr/>
        </p:nvSpPr>
        <p:spPr>
          <a:xfrm>
            <a:off x="1228050" y="95625"/>
            <a:ext cx="6203100" cy="723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50">
                <a:highlight>
                  <a:srgbClr val="FFFFFF"/>
                </a:highlight>
              </a:rPr>
              <a:t>Lollipop visualization for median heart rate between male and female</a:t>
            </a:r>
            <a:endParaRPr b="1" sz="1600">
              <a:latin typeface="Nunito"/>
              <a:ea typeface="Nunito"/>
              <a:cs typeface="Nunito"/>
              <a:sym typeface="Nunito"/>
            </a:endParaRPr>
          </a:p>
        </p:txBody>
      </p:sp>
      <p:pic>
        <p:nvPicPr>
          <p:cNvPr id="408" name="Google Shape;408;p32"/>
          <p:cNvPicPr preferRelativeResize="0"/>
          <p:nvPr/>
        </p:nvPicPr>
        <p:blipFill>
          <a:blip r:embed="rId3">
            <a:alphaModFix/>
          </a:blip>
          <a:stretch>
            <a:fillRect/>
          </a:stretch>
        </p:blipFill>
        <p:spPr>
          <a:xfrm>
            <a:off x="2845875" y="971325"/>
            <a:ext cx="6145725" cy="381854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33"/>
          <p:cNvSpPr txBox="1"/>
          <p:nvPr/>
        </p:nvSpPr>
        <p:spPr>
          <a:xfrm>
            <a:off x="901350" y="130425"/>
            <a:ext cx="7903500" cy="77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50">
                <a:highlight>
                  <a:srgbClr val="FFFFFF"/>
                </a:highlight>
              </a:rPr>
              <a:t>Interactive Dashboard using Tableau </a:t>
            </a:r>
            <a:endParaRPr b="1" sz="1750">
              <a:highlight>
                <a:srgbClr val="FFFFFF"/>
              </a:highlight>
            </a:endParaRPr>
          </a:p>
          <a:p>
            <a:pPr indent="0" lvl="0" marL="0" rtl="0" algn="l">
              <a:spcBef>
                <a:spcPts val="0"/>
              </a:spcBef>
              <a:spcAft>
                <a:spcPts val="0"/>
              </a:spcAft>
              <a:buNone/>
            </a:pPr>
            <a:r>
              <a:rPr lang="en" sz="950">
                <a:highlight>
                  <a:srgbClr val="FFFFFF"/>
                </a:highlight>
              </a:rPr>
              <a:t>Y</a:t>
            </a:r>
            <a:r>
              <a:rPr lang="en" sz="1050">
                <a:highlight>
                  <a:srgbClr val="FFFFFF"/>
                </a:highlight>
              </a:rPr>
              <a:t>ou can view the median heart rate and calorie for </a:t>
            </a:r>
            <a:r>
              <a:rPr lang="en" sz="1050">
                <a:highlight>
                  <a:srgbClr val="FFFFFF"/>
                </a:highlight>
              </a:rPr>
              <a:t>different</a:t>
            </a:r>
            <a:r>
              <a:rPr lang="en" sz="1050">
                <a:highlight>
                  <a:srgbClr val="FFFFFF"/>
                </a:highlight>
              </a:rPr>
              <a:t> genders and age groups. You can interact with the visualization using the filters for devices and activities.</a:t>
            </a:r>
            <a:endParaRPr>
              <a:latin typeface="Nunito"/>
              <a:ea typeface="Nunito"/>
              <a:cs typeface="Nunito"/>
              <a:sym typeface="Nunito"/>
            </a:endParaRPr>
          </a:p>
        </p:txBody>
      </p:sp>
      <p:sp>
        <p:nvSpPr>
          <p:cNvPr id="414" name="Google Shape;414;p33"/>
          <p:cNvSpPr txBox="1"/>
          <p:nvPr/>
        </p:nvSpPr>
        <p:spPr>
          <a:xfrm>
            <a:off x="738825" y="4696550"/>
            <a:ext cx="8262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latin typeface="Nunito"/>
                <a:ea typeface="Nunito"/>
                <a:cs typeface="Nunito"/>
                <a:sym typeface="Nunito"/>
              </a:rPr>
              <a:t>Link:</a:t>
            </a:r>
            <a:r>
              <a:rPr lang="en" sz="800">
                <a:latin typeface="Nunito"/>
                <a:ea typeface="Nunito"/>
                <a:cs typeface="Nunito"/>
                <a:sym typeface="Nunito"/>
              </a:rPr>
              <a:t>https://public.tableau.com/views/DV_Project_16695919079250/Calrorie_HR_dashboard?:language=en-US&amp;publish=yes&amp;:display_count=n&amp;:origin=viz_share_link</a:t>
            </a:r>
            <a:endParaRPr sz="800">
              <a:latin typeface="Nunito"/>
              <a:ea typeface="Nunito"/>
              <a:cs typeface="Nunito"/>
              <a:sym typeface="Nunito"/>
            </a:endParaRPr>
          </a:p>
        </p:txBody>
      </p:sp>
      <p:pic>
        <p:nvPicPr>
          <p:cNvPr id="415" name="Google Shape;415;p33"/>
          <p:cNvPicPr preferRelativeResize="0"/>
          <p:nvPr/>
        </p:nvPicPr>
        <p:blipFill>
          <a:blip r:embed="rId3">
            <a:alphaModFix/>
          </a:blip>
          <a:stretch>
            <a:fillRect/>
          </a:stretch>
        </p:blipFill>
        <p:spPr>
          <a:xfrm>
            <a:off x="901350" y="958950"/>
            <a:ext cx="7341302" cy="375487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34"/>
          <p:cNvSpPr txBox="1"/>
          <p:nvPr/>
        </p:nvSpPr>
        <p:spPr>
          <a:xfrm>
            <a:off x="1074575" y="623700"/>
            <a:ext cx="7341600" cy="4648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Nunito"/>
                <a:ea typeface="Nunito"/>
                <a:cs typeface="Nunito"/>
                <a:sym typeface="Nunito"/>
              </a:rPr>
              <a:t>From multiple color-blindness friendly visualizations, we were able to obtain some interesting insights.</a:t>
            </a:r>
            <a:endParaRPr sz="1600">
              <a:latin typeface="Nunito"/>
              <a:ea typeface="Nunito"/>
              <a:cs typeface="Nunito"/>
              <a:sym typeface="Nunito"/>
            </a:endParaRPr>
          </a:p>
          <a:p>
            <a:pPr indent="-330200" lvl="0" marL="457200" rtl="0" algn="l">
              <a:spcBef>
                <a:spcPts val="1000"/>
              </a:spcBef>
              <a:spcAft>
                <a:spcPts val="0"/>
              </a:spcAft>
              <a:buSzPts val="1600"/>
              <a:buFont typeface="Nunito"/>
              <a:buChar char="●"/>
            </a:pPr>
            <a:r>
              <a:rPr lang="en" sz="1600">
                <a:latin typeface="Nunito"/>
                <a:ea typeface="Nunito"/>
                <a:cs typeface="Nunito"/>
                <a:sym typeface="Nunito"/>
              </a:rPr>
              <a:t>Both Apple and Fitbit watches collect the data in a different way</a:t>
            </a:r>
            <a:endParaRPr sz="1600">
              <a:latin typeface="Nunito"/>
              <a:ea typeface="Nunito"/>
              <a:cs typeface="Nunito"/>
              <a:sym typeface="Nunito"/>
            </a:endParaRPr>
          </a:p>
          <a:p>
            <a:pPr indent="-330200" lvl="0" marL="457200" rtl="0" algn="l">
              <a:spcBef>
                <a:spcPts val="1000"/>
              </a:spcBef>
              <a:spcAft>
                <a:spcPts val="0"/>
              </a:spcAft>
              <a:buSzPts val="1600"/>
              <a:buFont typeface="Nunito"/>
              <a:buChar char="●"/>
            </a:pPr>
            <a:r>
              <a:rPr lang="en" sz="1600">
                <a:latin typeface="Nunito"/>
                <a:ea typeface="Nunito"/>
                <a:cs typeface="Nunito"/>
                <a:sym typeface="Nunito"/>
              </a:rPr>
              <a:t>Apple and fitbit watches perform poorly when it comes to capturing the steps during lying and sitting activity. </a:t>
            </a:r>
            <a:endParaRPr sz="1600">
              <a:latin typeface="Nunito"/>
              <a:ea typeface="Nunito"/>
              <a:cs typeface="Nunito"/>
              <a:sym typeface="Nunito"/>
            </a:endParaRPr>
          </a:p>
          <a:p>
            <a:pPr indent="-330200" lvl="0" marL="457200" rtl="0" algn="l">
              <a:spcBef>
                <a:spcPts val="1000"/>
              </a:spcBef>
              <a:spcAft>
                <a:spcPts val="0"/>
              </a:spcAft>
              <a:buSzPts val="1600"/>
              <a:buFont typeface="Nunito"/>
              <a:buChar char="●"/>
            </a:pPr>
            <a:r>
              <a:rPr lang="en" sz="1600">
                <a:latin typeface="Nunito"/>
                <a:ea typeface="Nunito"/>
                <a:cs typeface="Nunito"/>
                <a:sym typeface="Nunito"/>
              </a:rPr>
              <a:t>We can see that the Apple watches is able to capture the heart rate better when compared to the fitbit as the seen in the swarm plots. </a:t>
            </a:r>
            <a:endParaRPr sz="1600">
              <a:latin typeface="Nunito"/>
              <a:ea typeface="Nunito"/>
              <a:cs typeface="Nunito"/>
              <a:sym typeface="Nunito"/>
            </a:endParaRPr>
          </a:p>
          <a:p>
            <a:pPr indent="-330200" lvl="0" marL="457200" rtl="0" algn="l">
              <a:spcBef>
                <a:spcPts val="1000"/>
              </a:spcBef>
              <a:spcAft>
                <a:spcPts val="0"/>
              </a:spcAft>
              <a:buSzPts val="1600"/>
              <a:buFont typeface="Nunito"/>
              <a:buChar char="●"/>
            </a:pPr>
            <a:r>
              <a:rPr lang="en" sz="1600">
                <a:latin typeface="Nunito"/>
                <a:ea typeface="Nunito"/>
                <a:cs typeface="Nunito"/>
                <a:sym typeface="Nunito"/>
              </a:rPr>
              <a:t>Unlike our assumption, that 7m running burns more calories when compared to 3 m running, the visualization tells a different story. </a:t>
            </a:r>
            <a:endParaRPr sz="1600">
              <a:latin typeface="Nunito"/>
              <a:ea typeface="Nunito"/>
              <a:cs typeface="Nunito"/>
              <a:sym typeface="Nunito"/>
            </a:endParaRPr>
          </a:p>
          <a:p>
            <a:pPr indent="-330200" lvl="0" marL="457200" rtl="0" algn="l">
              <a:spcBef>
                <a:spcPts val="1000"/>
              </a:spcBef>
              <a:spcAft>
                <a:spcPts val="0"/>
              </a:spcAft>
              <a:buSzPts val="1600"/>
              <a:buFont typeface="Nunito"/>
              <a:buChar char="●"/>
            </a:pPr>
            <a:r>
              <a:rPr lang="en" sz="1600">
                <a:latin typeface="Nunito"/>
                <a:ea typeface="Nunito"/>
                <a:cs typeface="Nunito"/>
                <a:sym typeface="Nunito"/>
              </a:rPr>
              <a:t>Our visualization shows that the median heart rate for male is always higher than female irrespective of the activity which is a proven fact. [1]</a:t>
            </a:r>
            <a:endParaRPr sz="1600">
              <a:latin typeface="Nunito"/>
              <a:ea typeface="Nunito"/>
              <a:cs typeface="Nunito"/>
              <a:sym typeface="Nunito"/>
            </a:endParaRPr>
          </a:p>
          <a:p>
            <a:pPr indent="-330200" lvl="0" marL="457200" rtl="0" algn="l">
              <a:spcBef>
                <a:spcPts val="1000"/>
              </a:spcBef>
              <a:spcAft>
                <a:spcPts val="0"/>
              </a:spcAft>
              <a:buSzPts val="1600"/>
              <a:buFont typeface="Nunito"/>
              <a:buChar char="●"/>
            </a:pPr>
            <a:r>
              <a:rPr lang="en" sz="1600">
                <a:latin typeface="Nunito"/>
                <a:ea typeface="Nunito"/>
                <a:cs typeface="Nunito"/>
                <a:sym typeface="Nunito"/>
              </a:rPr>
              <a:t>We also suggest using a balanced dataset which has equal number of observations for each age groups in </a:t>
            </a:r>
            <a:r>
              <a:rPr lang="en" sz="1600">
                <a:latin typeface="Nunito"/>
                <a:ea typeface="Nunito"/>
                <a:cs typeface="Nunito"/>
                <a:sym typeface="Nunito"/>
              </a:rPr>
              <a:t>order</a:t>
            </a:r>
            <a:r>
              <a:rPr lang="en" sz="1600">
                <a:latin typeface="Nunito"/>
                <a:ea typeface="Nunito"/>
                <a:cs typeface="Nunito"/>
                <a:sym typeface="Nunito"/>
              </a:rPr>
              <a:t> to perform more accurate analysis.</a:t>
            </a:r>
            <a:endParaRPr sz="1600">
              <a:latin typeface="Nunito"/>
              <a:ea typeface="Nunito"/>
              <a:cs typeface="Nunito"/>
              <a:sym typeface="Nunito"/>
            </a:endParaRPr>
          </a:p>
          <a:p>
            <a:pPr indent="0" lvl="0" marL="457200" rtl="0" algn="l">
              <a:spcBef>
                <a:spcPts val="0"/>
              </a:spcBef>
              <a:spcAft>
                <a:spcPts val="0"/>
              </a:spcAft>
              <a:buNone/>
            </a:pPr>
            <a:r>
              <a:t/>
            </a:r>
            <a:endParaRPr sz="1600">
              <a:latin typeface="Nunito"/>
              <a:ea typeface="Nunito"/>
              <a:cs typeface="Nunito"/>
              <a:sym typeface="Nunito"/>
            </a:endParaRPr>
          </a:p>
        </p:txBody>
      </p:sp>
      <p:sp>
        <p:nvSpPr>
          <p:cNvPr id="421" name="Google Shape;421;p34"/>
          <p:cNvSpPr txBox="1"/>
          <p:nvPr/>
        </p:nvSpPr>
        <p:spPr>
          <a:xfrm>
            <a:off x="1129300" y="169800"/>
            <a:ext cx="3017700" cy="453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 sz="1750">
                <a:highlight>
                  <a:srgbClr val="FFFFFF"/>
                </a:highlight>
              </a:rPr>
              <a:t>Results</a:t>
            </a:r>
            <a:endParaRPr b="1" sz="1750">
              <a:highlight>
                <a:srgbClr val="FFFFFF"/>
              </a:high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35"/>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36"/>
          <p:cNvSpPr txBox="1"/>
          <p:nvPr/>
        </p:nvSpPr>
        <p:spPr>
          <a:xfrm>
            <a:off x="766300" y="504125"/>
            <a:ext cx="28782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b="1" lang="en" sz="2000">
                <a:latin typeface="Nunito"/>
                <a:ea typeface="Nunito"/>
                <a:cs typeface="Nunito"/>
                <a:sym typeface="Nunito"/>
              </a:rPr>
              <a:t>Reference</a:t>
            </a:r>
            <a:endParaRPr>
              <a:latin typeface="Nunito"/>
              <a:ea typeface="Nunito"/>
              <a:cs typeface="Nunito"/>
              <a:sym typeface="Nunito"/>
            </a:endParaRPr>
          </a:p>
        </p:txBody>
      </p:sp>
      <p:sp>
        <p:nvSpPr>
          <p:cNvPr id="432" name="Google Shape;432;p36"/>
          <p:cNvSpPr txBox="1"/>
          <p:nvPr/>
        </p:nvSpPr>
        <p:spPr>
          <a:xfrm>
            <a:off x="810075" y="1259225"/>
            <a:ext cx="7124400" cy="2770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Nunito"/>
              <a:buAutoNum type="arabicPeriod"/>
            </a:pPr>
            <a:r>
              <a:rPr lang="en">
                <a:latin typeface="Nunito"/>
                <a:ea typeface="Nunito"/>
                <a:cs typeface="Nunito"/>
                <a:sym typeface="Nunito"/>
              </a:rPr>
              <a:t>Saleem S, Hussain MM, Majeed SM, Khan MA. Gender differences of heart rate variability in healthy volunteers. J Pak Med Assoc. 2012 May;62(5):422-5. PMID: 22755301.</a:t>
            </a:r>
            <a:endParaRPr>
              <a:latin typeface="Nunito"/>
              <a:ea typeface="Nunito"/>
              <a:cs typeface="Nunito"/>
              <a:sym typeface="Nunito"/>
            </a:endParaRPr>
          </a:p>
          <a:p>
            <a:pPr indent="-317500" lvl="0" marL="457200" rtl="0" algn="l">
              <a:spcBef>
                <a:spcPts val="0"/>
              </a:spcBef>
              <a:spcAft>
                <a:spcPts val="0"/>
              </a:spcAft>
              <a:buSzPts val="1400"/>
              <a:buFont typeface="Nunito"/>
              <a:buAutoNum type="arabicPeriod"/>
            </a:pPr>
            <a:r>
              <a:rPr lang="en">
                <a:latin typeface="Nunito"/>
                <a:ea typeface="Nunito"/>
                <a:cs typeface="Nunito"/>
                <a:sym typeface="Nunito"/>
              </a:rPr>
              <a:t>https://assets.researchsquare.com/files/rs-17022/v1/d5923374-d56c-4fe7-a036- 949ecf41917e.pdf?c=1631831698</a:t>
            </a:r>
            <a:endParaRPr>
              <a:latin typeface="Nunito"/>
              <a:ea typeface="Nunito"/>
              <a:cs typeface="Nunito"/>
              <a:sym typeface="Nunito"/>
            </a:endParaRPr>
          </a:p>
          <a:p>
            <a:pPr indent="-317500" lvl="0" marL="457200" rtl="0" algn="l">
              <a:spcBef>
                <a:spcPts val="0"/>
              </a:spcBef>
              <a:spcAft>
                <a:spcPts val="0"/>
              </a:spcAft>
              <a:buSzPts val="1400"/>
              <a:buFont typeface="Nunito"/>
              <a:buAutoNum type="arabicPeriod"/>
            </a:pPr>
            <a:r>
              <a:rPr lang="en">
                <a:latin typeface="Nunito"/>
                <a:ea typeface="Nunito"/>
                <a:cs typeface="Nunito"/>
                <a:sym typeface="Nunito"/>
              </a:rPr>
              <a:t>https://dataverse.harvard.edu/file.xhtml?persistentId=doi:10.7910/DVN/ZS2Z2J/SEZCTK &amp;version=1.0</a:t>
            </a:r>
            <a:endParaRPr>
              <a:latin typeface="Nunito"/>
              <a:ea typeface="Nunito"/>
              <a:cs typeface="Nunito"/>
              <a:sym typeface="Nunito"/>
            </a:endParaRPr>
          </a:p>
          <a:p>
            <a:pPr indent="-317500" lvl="0" marL="457200" rtl="0" algn="l">
              <a:spcBef>
                <a:spcPts val="0"/>
              </a:spcBef>
              <a:spcAft>
                <a:spcPts val="0"/>
              </a:spcAft>
              <a:buSzPts val="1400"/>
              <a:buFont typeface="Nunito"/>
              <a:buAutoNum type="arabicPeriod"/>
            </a:pPr>
            <a:r>
              <a:rPr lang="en">
                <a:uFill>
                  <a:noFill/>
                </a:uFill>
                <a:latin typeface="Nunito"/>
                <a:ea typeface="Nunito"/>
                <a:cs typeface="Nunito"/>
                <a:sym typeface="Nunito"/>
                <a:hlinkClick r:id="rId3"/>
              </a:rPr>
              <a:t>https://towardsdatascience.com/data-analysis-of-your-applewatch-workouts672fe0366e7c</a:t>
            </a:r>
            <a:endParaRPr>
              <a:latin typeface="Nunito"/>
              <a:ea typeface="Nunito"/>
              <a:cs typeface="Nunito"/>
              <a:sym typeface="Nunito"/>
            </a:endParaRPr>
          </a:p>
          <a:p>
            <a:pPr indent="-317500" lvl="0" marL="457200" rtl="0" algn="l">
              <a:spcBef>
                <a:spcPts val="0"/>
              </a:spcBef>
              <a:spcAft>
                <a:spcPts val="0"/>
              </a:spcAft>
              <a:buSzPts val="1400"/>
              <a:buFont typeface="Nunito"/>
              <a:buAutoNum type="arabicPeriod"/>
            </a:pPr>
            <a:r>
              <a:rPr lang="en">
                <a:uFill>
                  <a:noFill/>
                </a:uFill>
                <a:latin typeface="Nunito"/>
                <a:ea typeface="Nunito"/>
                <a:cs typeface="Nunito"/>
                <a:sym typeface="Nunito"/>
                <a:hlinkClick r:id="rId4"/>
              </a:rPr>
              <a:t>https://www.valuepenguin.com/fitness-tracker-smartwatch-health-survey#:~:text=The%20vast%20majority%20(92%25),achievements%20cited%20by%20smartwatch%20users</a:t>
            </a:r>
            <a:r>
              <a:rPr lang="en">
                <a:latin typeface="Nunito"/>
                <a:ea typeface="Nunito"/>
                <a:cs typeface="Nunito"/>
                <a:sym typeface="Nunito"/>
              </a:rPr>
              <a:t>.</a:t>
            </a:r>
            <a:r>
              <a:rPr lang="en" sz="1100">
                <a:highlight>
                  <a:srgbClr val="FFFFFF"/>
                </a:highlight>
              </a:rPr>
              <a:t> </a:t>
            </a:r>
            <a:endParaRPr>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txBox="1"/>
          <p:nvPr>
            <p:ph idx="4294967295" type="body"/>
          </p:nvPr>
        </p:nvSpPr>
        <p:spPr>
          <a:xfrm>
            <a:off x="1169675" y="709600"/>
            <a:ext cx="6366900" cy="8343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1200"/>
              </a:spcAft>
              <a:buNone/>
            </a:pPr>
            <a:r>
              <a:rPr b="1" lang="en" sz="5200">
                <a:latin typeface="Maven Pro"/>
                <a:ea typeface="Maven Pro"/>
                <a:cs typeface="Maven Pro"/>
                <a:sym typeface="Maven Pro"/>
              </a:rPr>
              <a:t>AIM</a:t>
            </a:r>
            <a:endParaRPr/>
          </a:p>
        </p:txBody>
      </p:sp>
      <p:sp>
        <p:nvSpPr>
          <p:cNvPr id="291" name="Google Shape;291;p15"/>
          <p:cNvSpPr txBox="1"/>
          <p:nvPr/>
        </p:nvSpPr>
        <p:spPr>
          <a:xfrm>
            <a:off x="697950" y="2017650"/>
            <a:ext cx="7748100" cy="1108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2000">
                <a:solidFill>
                  <a:schemeClr val="dk2"/>
                </a:solidFill>
                <a:latin typeface="Nunito"/>
                <a:ea typeface="Nunito"/>
                <a:cs typeface="Nunito"/>
                <a:sym typeface="Nunito"/>
              </a:rPr>
              <a:t>T</a:t>
            </a:r>
            <a:r>
              <a:rPr lang="en" sz="2000">
                <a:solidFill>
                  <a:schemeClr val="dk2"/>
                </a:solidFill>
                <a:latin typeface="Nunito"/>
                <a:ea typeface="Nunito"/>
                <a:cs typeface="Nunito"/>
                <a:sym typeface="Nunito"/>
              </a:rPr>
              <a:t>o explore and analyze data collected from smart watches to investigate the association among fitness metrics and how they are influenced by various physical activities</a:t>
            </a:r>
            <a:r>
              <a:rPr lang="en">
                <a:solidFill>
                  <a:schemeClr val="dk2"/>
                </a:solidFill>
                <a:latin typeface="Nunito"/>
                <a:ea typeface="Nunito"/>
                <a:cs typeface="Nunito"/>
                <a:sym typeface="Nunito"/>
              </a:rPr>
              <a:t> </a:t>
            </a:r>
            <a:endParaRPr>
              <a:solidFill>
                <a:schemeClr val="dk2"/>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6"/>
          <p:cNvSpPr txBox="1"/>
          <p:nvPr>
            <p:ph idx="4294967295" type="body"/>
          </p:nvPr>
        </p:nvSpPr>
        <p:spPr>
          <a:xfrm>
            <a:off x="702675" y="1437375"/>
            <a:ext cx="8045100" cy="3510000"/>
          </a:xfrm>
          <a:prstGeom prst="rect">
            <a:avLst/>
          </a:prstGeom>
        </p:spPr>
        <p:txBody>
          <a:bodyPr anchorCtr="0" anchor="t" bIns="91425" lIns="91425" spcFirstLastPara="1" rIns="91425" wrap="square" tIns="91425">
            <a:normAutofit fontScale="92500" lnSpcReduction="10000"/>
          </a:bodyPr>
          <a:lstStyle/>
          <a:p>
            <a:pPr indent="-346075" lvl="0" marL="457200" marR="0" rtl="0" algn="just">
              <a:lnSpc>
                <a:spcPct val="100000"/>
              </a:lnSpc>
              <a:spcBef>
                <a:spcPts val="0"/>
              </a:spcBef>
              <a:spcAft>
                <a:spcPts val="0"/>
              </a:spcAft>
              <a:buSzPct val="100000"/>
              <a:buChar char="●"/>
            </a:pPr>
            <a:r>
              <a:rPr lang="en" sz="2000"/>
              <a:t>Data is collected from </a:t>
            </a:r>
            <a:r>
              <a:rPr b="1" lang="en" sz="2000">
                <a:solidFill>
                  <a:schemeClr val="dk2"/>
                </a:solidFill>
              </a:rPr>
              <a:t>Harvard datasets</a:t>
            </a:r>
            <a:r>
              <a:rPr lang="en" sz="2000"/>
              <a:t> where they conducted a study on participants wearing Apple watch Series 2 and Fitbit </a:t>
            </a:r>
            <a:r>
              <a:rPr lang="en" sz="2000"/>
              <a:t>watch</a:t>
            </a:r>
            <a:endParaRPr sz="2000"/>
          </a:p>
          <a:p>
            <a:pPr indent="0" lvl="0" marL="457200" marR="0" rtl="0" algn="just">
              <a:lnSpc>
                <a:spcPct val="100000"/>
              </a:lnSpc>
              <a:spcBef>
                <a:spcPts val="1200"/>
              </a:spcBef>
              <a:spcAft>
                <a:spcPts val="0"/>
              </a:spcAft>
              <a:buNone/>
            </a:pPr>
            <a:r>
              <a:t/>
            </a:r>
            <a:endParaRPr sz="2000"/>
          </a:p>
          <a:p>
            <a:pPr indent="-346075" lvl="0" marL="457200" marR="0" rtl="0" algn="just">
              <a:lnSpc>
                <a:spcPct val="100000"/>
              </a:lnSpc>
              <a:spcBef>
                <a:spcPts val="1200"/>
              </a:spcBef>
              <a:spcAft>
                <a:spcPts val="0"/>
              </a:spcAft>
              <a:buSzPct val="100000"/>
              <a:buChar char="●"/>
            </a:pPr>
            <a:r>
              <a:rPr lang="en" sz="2000"/>
              <a:t>The participants were </a:t>
            </a:r>
            <a:r>
              <a:rPr b="1" lang="en" sz="2000">
                <a:solidFill>
                  <a:schemeClr val="dk2"/>
                </a:solidFill>
              </a:rPr>
              <a:t>23 men and 26 women</a:t>
            </a:r>
            <a:r>
              <a:rPr b="1" lang="en" sz="2000"/>
              <a:t>,</a:t>
            </a:r>
            <a:r>
              <a:rPr lang="en" sz="2000"/>
              <a:t> who performed a series of physical activities like </a:t>
            </a:r>
            <a:r>
              <a:rPr b="1" lang="en" sz="2000">
                <a:solidFill>
                  <a:schemeClr val="dk2"/>
                </a:solidFill>
              </a:rPr>
              <a:t>lying, sitting, running 3, 5, and 7 meters</a:t>
            </a:r>
            <a:endParaRPr sz="2000"/>
          </a:p>
          <a:p>
            <a:pPr indent="0" lvl="0" marL="457200" marR="0" rtl="0" algn="just">
              <a:lnSpc>
                <a:spcPct val="100000"/>
              </a:lnSpc>
              <a:spcBef>
                <a:spcPts val="1200"/>
              </a:spcBef>
              <a:spcAft>
                <a:spcPts val="0"/>
              </a:spcAft>
              <a:buNone/>
            </a:pPr>
            <a:r>
              <a:t/>
            </a:r>
            <a:endParaRPr sz="2000"/>
          </a:p>
          <a:p>
            <a:pPr indent="-346075" lvl="0" marL="457200" marR="0" rtl="0" algn="just">
              <a:lnSpc>
                <a:spcPct val="100000"/>
              </a:lnSpc>
              <a:spcBef>
                <a:spcPts val="1200"/>
              </a:spcBef>
              <a:spcAft>
                <a:spcPts val="0"/>
              </a:spcAft>
              <a:buSzPct val="100000"/>
              <a:buChar char="●"/>
            </a:pPr>
            <a:r>
              <a:rPr lang="en" sz="2000"/>
              <a:t>Metrics such as heart rate, number of steps taken, distance covered, calories burned, are recorded and attributes such as age, gender, height and weight of the participants are noted down</a:t>
            </a:r>
            <a:endParaRPr/>
          </a:p>
        </p:txBody>
      </p:sp>
      <p:sp>
        <p:nvSpPr>
          <p:cNvPr id="297" name="Google Shape;297;p16"/>
          <p:cNvSpPr txBox="1"/>
          <p:nvPr>
            <p:ph idx="4294967295" type="body"/>
          </p:nvPr>
        </p:nvSpPr>
        <p:spPr>
          <a:xfrm>
            <a:off x="1541775" y="457875"/>
            <a:ext cx="6366900" cy="8343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1200"/>
              </a:spcAft>
              <a:buNone/>
            </a:pPr>
            <a:r>
              <a:rPr b="1" lang="en" sz="5200">
                <a:latin typeface="Maven Pro"/>
                <a:ea typeface="Maven Pro"/>
                <a:cs typeface="Maven Pro"/>
                <a:sym typeface="Maven Pro"/>
              </a:rPr>
              <a:t>About the Dataset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pic>
        <p:nvPicPr>
          <p:cNvPr id="302" name="Google Shape;302;p17"/>
          <p:cNvPicPr preferRelativeResize="0"/>
          <p:nvPr/>
        </p:nvPicPr>
        <p:blipFill>
          <a:blip r:embed="rId3">
            <a:alphaModFix/>
          </a:blip>
          <a:stretch>
            <a:fillRect/>
          </a:stretch>
        </p:blipFill>
        <p:spPr>
          <a:xfrm>
            <a:off x="152400" y="173475"/>
            <a:ext cx="8839201" cy="2458196"/>
          </a:xfrm>
          <a:prstGeom prst="rect">
            <a:avLst/>
          </a:prstGeom>
          <a:noFill/>
          <a:ln>
            <a:noFill/>
          </a:ln>
        </p:spPr>
      </p:pic>
      <p:pic>
        <p:nvPicPr>
          <p:cNvPr id="303" name="Google Shape;303;p17"/>
          <p:cNvPicPr preferRelativeResize="0"/>
          <p:nvPr/>
        </p:nvPicPr>
        <p:blipFill>
          <a:blip r:embed="rId4">
            <a:alphaModFix/>
          </a:blip>
          <a:stretch>
            <a:fillRect/>
          </a:stretch>
        </p:blipFill>
        <p:spPr>
          <a:xfrm>
            <a:off x="1105938" y="2675450"/>
            <a:ext cx="6932121" cy="2380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8"/>
          <p:cNvSpPr txBox="1"/>
          <p:nvPr>
            <p:ph type="title"/>
          </p:nvPr>
        </p:nvSpPr>
        <p:spPr>
          <a:xfrm>
            <a:off x="1343150" y="207210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5200"/>
              <a:t>Data Visualizations</a:t>
            </a:r>
            <a:endParaRPr sz="5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9"/>
          <p:cNvSpPr txBox="1"/>
          <p:nvPr/>
        </p:nvSpPr>
        <p:spPr>
          <a:xfrm>
            <a:off x="956325" y="193850"/>
            <a:ext cx="7043700" cy="939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50">
                <a:highlight>
                  <a:srgbClr val="FFFFFF"/>
                </a:highlight>
              </a:rPr>
              <a:t>Visualizing the difference in the heart rate across six activities for apple watch</a:t>
            </a:r>
            <a:endParaRPr/>
          </a:p>
          <a:p>
            <a:pPr indent="0" lvl="0" marL="0" rtl="0" algn="ctr">
              <a:spcBef>
                <a:spcPts val="0"/>
              </a:spcBef>
              <a:spcAft>
                <a:spcPts val="0"/>
              </a:spcAft>
              <a:buNone/>
            </a:pPr>
            <a:r>
              <a:t/>
            </a:r>
            <a:endParaRPr/>
          </a:p>
        </p:txBody>
      </p:sp>
      <p:sp>
        <p:nvSpPr>
          <p:cNvPr id="314" name="Google Shape;314;p19"/>
          <p:cNvSpPr txBox="1"/>
          <p:nvPr/>
        </p:nvSpPr>
        <p:spPr>
          <a:xfrm>
            <a:off x="6549250" y="1492925"/>
            <a:ext cx="2179500" cy="2986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
                <a:latin typeface="Nunito"/>
                <a:ea typeface="Nunito"/>
                <a:cs typeface="Nunito"/>
                <a:sym typeface="Nunito"/>
              </a:rPr>
              <a:t>We can see that as the level of running increases from 3m to 7m, the range of heart </a:t>
            </a:r>
            <a:r>
              <a:rPr lang="en">
                <a:latin typeface="Nunito"/>
                <a:ea typeface="Nunito"/>
                <a:cs typeface="Nunito"/>
                <a:sym typeface="Nunito"/>
              </a:rPr>
              <a:t>rate</a:t>
            </a:r>
            <a:r>
              <a:rPr lang="en">
                <a:latin typeface="Nunito"/>
                <a:ea typeface="Nunito"/>
                <a:cs typeface="Nunito"/>
                <a:sym typeface="Nunito"/>
              </a:rPr>
              <a:t> shifts higher.</a:t>
            </a:r>
            <a:endParaRPr>
              <a:latin typeface="Nunito"/>
              <a:ea typeface="Nunito"/>
              <a:cs typeface="Nunito"/>
              <a:sym typeface="Nunito"/>
            </a:endParaRPr>
          </a:p>
          <a:p>
            <a:pPr indent="0" lvl="0" marL="0" marR="0" rtl="0" algn="l">
              <a:lnSpc>
                <a:spcPct val="100000"/>
              </a:lnSpc>
              <a:spcBef>
                <a:spcPts val="0"/>
              </a:spcBef>
              <a:spcAft>
                <a:spcPts val="0"/>
              </a:spcAft>
              <a:buNone/>
            </a:pPr>
            <a:r>
              <a:t/>
            </a:r>
            <a:endParaRPr>
              <a:latin typeface="Nunito"/>
              <a:ea typeface="Nunito"/>
              <a:cs typeface="Nunito"/>
              <a:sym typeface="Nunito"/>
            </a:endParaRPr>
          </a:p>
          <a:p>
            <a:pPr indent="0" lvl="0" marL="0" marR="0" rtl="0" algn="l">
              <a:lnSpc>
                <a:spcPct val="100000"/>
              </a:lnSpc>
              <a:spcBef>
                <a:spcPts val="0"/>
              </a:spcBef>
              <a:spcAft>
                <a:spcPts val="0"/>
              </a:spcAft>
              <a:buNone/>
            </a:pPr>
            <a:r>
              <a:rPr lang="en">
                <a:latin typeface="Nunito"/>
                <a:ea typeface="Nunito"/>
                <a:cs typeface="Nunito"/>
                <a:sym typeface="Nunito"/>
              </a:rPr>
              <a:t>Heart Rate for lying activity lies in lower ranges from 75 to 225. </a:t>
            </a:r>
            <a:endParaRPr>
              <a:latin typeface="Nunito"/>
              <a:ea typeface="Nunito"/>
              <a:cs typeface="Nunito"/>
              <a:sym typeface="Nunito"/>
            </a:endParaRPr>
          </a:p>
          <a:p>
            <a:pPr indent="0" lvl="0" marL="0" marR="0" rtl="0" algn="l">
              <a:lnSpc>
                <a:spcPct val="100000"/>
              </a:lnSpc>
              <a:spcBef>
                <a:spcPts val="0"/>
              </a:spcBef>
              <a:spcAft>
                <a:spcPts val="0"/>
              </a:spcAft>
              <a:buNone/>
            </a:pPr>
            <a:r>
              <a:t/>
            </a:r>
            <a:endParaRPr>
              <a:latin typeface="Nunito"/>
              <a:ea typeface="Nunito"/>
              <a:cs typeface="Nunito"/>
              <a:sym typeface="Nunito"/>
            </a:endParaRPr>
          </a:p>
          <a:p>
            <a:pPr indent="0" lvl="0" marL="0" marR="0" rtl="0" algn="l">
              <a:lnSpc>
                <a:spcPct val="100000"/>
              </a:lnSpc>
              <a:spcBef>
                <a:spcPts val="0"/>
              </a:spcBef>
              <a:spcAft>
                <a:spcPts val="0"/>
              </a:spcAft>
              <a:buNone/>
            </a:pPr>
            <a:r>
              <a:rPr lang="en">
                <a:latin typeface="Nunito"/>
                <a:ea typeface="Nunito"/>
                <a:cs typeface="Nunito"/>
                <a:sym typeface="Nunito"/>
              </a:rPr>
              <a:t>Sitting, Self Pace Walk an 3m running have similar distributions.</a:t>
            </a:r>
            <a:endParaRPr>
              <a:latin typeface="Nunito"/>
              <a:ea typeface="Nunito"/>
              <a:cs typeface="Nunito"/>
              <a:sym typeface="Nunito"/>
            </a:endParaRPr>
          </a:p>
        </p:txBody>
      </p:sp>
      <p:pic>
        <p:nvPicPr>
          <p:cNvPr id="315" name="Google Shape;315;p19"/>
          <p:cNvPicPr preferRelativeResize="0"/>
          <p:nvPr/>
        </p:nvPicPr>
        <p:blipFill>
          <a:blip r:embed="rId3">
            <a:alphaModFix/>
          </a:blip>
          <a:stretch>
            <a:fillRect/>
          </a:stretch>
        </p:blipFill>
        <p:spPr>
          <a:xfrm>
            <a:off x="590125" y="1077325"/>
            <a:ext cx="5326825" cy="37058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0"/>
          <p:cNvSpPr txBox="1"/>
          <p:nvPr/>
        </p:nvSpPr>
        <p:spPr>
          <a:xfrm>
            <a:off x="956325" y="193850"/>
            <a:ext cx="7043700" cy="939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50">
                <a:highlight>
                  <a:srgbClr val="FFFFFF"/>
                </a:highlight>
              </a:rPr>
              <a:t>Visualizing the difference in the heart rate across six activities for fitbit watch</a:t>
            </a:r>
            <a:endParaRPr/>
          </a:p>
          <a:p>
            <a:pPr indent="0" lvl="0" marL="0" rtl="0" algn="ctr">
              <a:spcBef>
                <a:spcPts val="0"/>
              </a:spcBef>
              <a:spcAft>
                <a:spcPts val="0"/>
              </a:spcAft>
              <a:buNone/>
            </a:pPr>
            <a:r>
              <a:t/>
            </a:r>
            <a:endParaRPr/>
          </a:p>
        </p:txBody>
      </p:sp>
      <p:sp>
        <p:nvSpPr>
          <p:cNvPr id="321" name="Google Shape;321;p20"/>
          <p:cNvSpPr txBox="1"/>
          <p:nvPr/>
        </p:nvSpPr>
        <p:spPr>
          <a:xfrm>
            <a:off x="305150" y="1274975"/>
            <a:ext cx="25734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Unlike the apple watch data, we </a:t>
            </a:r>
            <a:r>
              <a:rPr lang="en">
                <a:latin typeface="Nunito"/>
                <a:ea typeface="Nunito"/>
                <a:cs typeface="Nunito"/>
                <a:sym typeface="Nunito"/>
              </a:rPr>
              <a:t>have</a:t>
            </a:r>
            <a:r>
              <a:rPr lang="en">
                <a:latin typeface="Nunito"/>
                <a:ea typeface="Nunito"/>
                <a:cs typeface="Nunito"/>
                <a:sym typeface="Nunito"/>
              </a:rPr>
              <a:t> a lot of gaps in the fitbit heart rate data.</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All of activities have similar distributions which seems unlikely.</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Let us use a violin plot to </a:t>
            </a:r>
            <a:r>
              <a:rPr lang="en">
                <a:latin typeface="Nunito"/>
                <a:ea typeface="Nunito"/>
                <a:cs typeface="Nunito"/>
                <a:sym typeface="Nunito"/>
              </a:rPr>
              <a:t>visualize this better in the coming slides.</a:t>
            </a:r>
            <a:endParaRPr>
              <a:latin typeface="Nunito"/>
              <a:ea typeface="Nunito"/>
              <a:cs typeface="Nunito"/>
              <a:sym typeface="Nunito"/>
            </a:endParaRPr>
          </a:p>
        </p:txBody>
      </p:sp>
      <p:pic>
        <p:nvPicPr>
          <p:cNvPr id="322" name="Google Shape;322;p20"/>
          <p:cNvPicPr preferRelativeResize="0"/>
          <p:nvPr/>
        </p:nvPicPr>
        <p:blipFill>
          <a:blip r:embed="rId3">
            <a:alphaModFix/>
          </a:blip>
          <a:stretch>
            <a:fillRect/>
          </a:stretch>
        </p:blipFill>
        <p:spPr>
          <a:xfrm>
            <a:off x="3222950" y="1007525"/>
            <a:ext cx="5506975" cy="3831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1"/>
          <p:cNvSpPr txBox="1"/>
          <p:nvPr/>
        </p:nvSpPr>
        <p:spPr>
          <a:xfrm>
            <a:off x="648600" y="99750"/>
            <a:ext cx="7846800" cy="723300"/>
          </a:xfrm>
          <a:prstGeom prst="rect">
            <a:avLst/>
          </a:prstGeom>
          <a:noFill/>
          <a:ln>
            <a:noFill/>
          </a:ln>
        </p:spPr>
        <p:txBody>
          <a:bodyPr anchorCtr="0" anchor="t" bIns="91425" lIns="91425" spcFirstLastPara="1" rIns="91425" wrap="square" tIns="91425">
            <a:spAutoFit/>
          </a:bodyPr>
          <a:lstStyle/>
          <a:p>
            <a:pPr indent="0" lvl="0" marL="0" rtl="0" algn="ctr">
              <a:spcBef>
                <a:spcPts val="1100"/>
              </a:spcBef>
              <a:spcAft>
                <a:spcPts val="0"/>
              </a:spcAft>
              <a:buNone/>
            </a:pPr>
            <a:r>
              <a:rPr b="1" lang="en" sz="1750">
                <a:highlight>
                  <a:srgbClr val="FFFFFF"/>
                </a:highlight>
              </a:rPr>
              <a:t>Visualizing the distribution of heart rate across different activities for apple watches and fitbits</a:t>
            </a:r>
            <a:endParaRPr b="1" sz="2900">
              <a:solidFill>
                <a:schemeClr val="dk2"/>
              </a:solidFill>
              <a:latin typeface="Maven Pro"/>
              <a:ea typeface="Maven Pro"/>
              <a:cs typeface="Maven Pro"/>
              <a:sym typeface="Maven Pro"/>
            </a:endParaRPr>
          </a:p>
        </p:txBody>
      </p:sp>
      <p:sp>
        <p:nvSpPr>
          <p:cNvPr id="328" name="Google Shape;328;p21"/>
          <p:cNvSpPr txBox="1"/>
          <p:nvPr/>
        </p:nvSpPr>
        <p:spPr>
          <a:xfrm>
            <a:off x="1084375" y="1028925"/>
            <a:ext cx="29187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We used a 1D scatter plot to see how the data is distributed for Apple and Fitbit watches for each activity</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We notices that the heart rate recorded by the apple watches are always on the higher end when compared to the fitbit watches.</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The fitbit watches failed to capture the variation in data as apple watches do.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To understand this better we performed a violin plot </a:t>
            </a:r>
            <a:endParaRPr>
              <a:latin typeface="Nunito"/>
              <a:ea typeface="Nunito"/>
              <a:cs typeface="Nunito"/>
              <a:sym typeface="Nunito"/>
            </a:endParaRPr>
          </a:p>
        </p:txBody>
      </p:sp>
      <p:pic>
        <p:nvPicPr>
          <p:cNvPr id="329" name="Google Shape;329;p21"/>
          <p:cNvPicPr preferRelativeResize="0"/>
          <p:nvPr/>
        </p:nvPicPr>
        <p:blipFill>
          <a:blip r:embed="rId3">
            <a:alphaModFix/>
          </a:blip>
          <a:stretch>
            <a:fillRect/>
          </a:stretch>
        </p:blipFill>
        <p:spPr>
          <a:xfrm>
            <a:off x="4300775" y="711400"/>
            <a:ext cx="4107074" cy="43125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