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83eefbc7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83eefbc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83eefbc79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83eefbc7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4.png"/><Relationship Id="rId13" Type="http://schemas.openxmlformats.org/officeDocument/2006/relationships/image" Target="../media/image21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Relationship Id="rId15" Type="http://schemas.openxmlformats.org/officeDocument/2006/relationships/image" Target="../media/image34.png"/><Relationship Id="rId14" Type="http://schemas.openxmlformats.org/officeDocument/2006/relationships/image" Target="../media/image43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1.png"/><Relationship Id="rId8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Relationship Id="rId4" Type="http://schemas.openxmlformats.org/officeDocument/2006/relationships/image" Target="../media/image4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kamilpytlak/personal-key-indicators-of-heart-disease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IN"/>
              <a:t>Detection of Heart Disease using personal key indicators</a:t>
            </a:r>
            <a:endParaRPr/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IN" sz="2400"/>
              <a:t>RATHNAPRIYA GOPALAKRISHNAN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IN" sz="2400"/>
              <a:t>ALANKRIT GUPTA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IN" sz="2400"/>
              <a:t>JONAH ROCKEY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IN" sz="2400"/>
              <a:t>BALA AKHIL RAJDEEP BATTULA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22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1097280" y="758952"/>
            <a:ext cx="10058400" cy="38921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0"/>
              <a:buFont typeface="Calibri"/>
              <a:buNone/>
            </a:pPr>
            <a:r>
              <a:rPr lang="en-IN" sz="8000"/>
              <a:t>Data Visualization</a:t>
            </a:r>
            <a:endParaRPr sz="8000">
              <a:solidFill>
                <a:srgbClr val="262626"/>
              </a:solidFill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>
            <p:ph type="title"/>
          </p:nvPr>
        </p:nvSpPr>
        <p:spPr>
          <a:xfrm>
            <a:off x="492370" y="516835"/>
            <a:ext cx="3084844" cy="2103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lang="en-IN" sz="3600">
                <a:solidFill>
                  <a:srgbClr val="FFFFFF"/>
                </a:solidFill>
              </a:rPr>
              <a:t>Corrplot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492371" y="2653800"/>
            <a:ext cx="3084844" cy="333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525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-IN" sz="1500">
                <a:solidFill>
                  <a:srgbClr val="FFFFFF"/>
                </a:solidFill>
              </a:rPr>
              <a:t>From the plot we can see that there no strong relationship between the continuous variables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hart&#10;&#10;Description automatically generated"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5403" y="716280"/>
            <a:ext cx="6411308" cy="557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>
            <p:ph type="title"/>
          </p:nvPr>
        </p:nvSpPr>
        <p:spPr>
          <a:xfrm>
            <a:off x="492370" y="516835"/>
            <a:ext cx="3084844" cy="2103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FFFFFF"/>
                </a:solidFill>
              </a:rPr>
              <a:t>Box plots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492371" y="2653800"/>
            <a:ext cx="3084844" cy="333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-IN" sz="1500">
                <a:solidFill>
                  <a:srgbClr val="FFFFFF"/>
                </a:solidFill>
              </a:rPr>
              <a:t>We see that the box plot for Physical Health shows From the box plots we see a similar distribution for both heart disease and non heart disease patients for the following variables -  BMI, MentalHealth and SleepTime</a:t>
            </a:r>
            <a:endParaRPr sz="1500">
              <a:solidFill>
                <a:srgbClr val="FFFFFF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-IN" sz="1500">
                <a:solidFill>
                  <a:srgbClr val="FFFFFF"/>
                </a:solidFill>
              </a:rPr>
              <a:t>However, those with heart disease, experienced physical injuries or illness for higher number of days than those without heart disease.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017" y="709767"/>
            <a:ext cx="6798082" cy="5438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492370" y="516835"/>
            <a:ext cx="3084844" cy="2103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FFFFFF"/>
                </a:solidFill>
              </a:rPr>
              <a:t>Histogram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492371" y="2653800"/>
            <a:ext cx="3084844" cy="333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-IN" sz="1500">
                <a:solidFill>
                  <a:srgbClr val="FFFFFF"/>
                </a:solidFill>
              </a:rPr>
              <a:t>We see that the BMI has a right skewed distribution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-IN" sz="1500">
                <a:solidFill>
                  <a:srgbClr val="FFFFFF"/>
                </a:solidFill>
              </a:rPr>
              <a:t>Many did not experience physical injury or </a:t>
            </a:r>
            <a:r>
              <a:rPr lang="en-IN" sz="1500">
                <a:solidFill>
                  <a:srgbClr val="FFFFFF"/>
                </a:solidFill>
              </a:rPr>
              <a:t>illness</a:t>
            </a:r>
            <a:endParaRPr sz="1500">
              <a:solidFill>
                <a:srgbClr val="FFFFFF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-IN" sz="1500">
                <a:solidFill>
                  <a:srgbClr val="FFFFFF"/>
                </a:solidFill>
              </a:rPr>
              <a:t>Many did not experience bad mental health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-IN" sz="1500">
                <a:solidFill>
                  <a:srgbClr val="FFFFFF"/>
                </a:solidFill>
              </a:rPr>
              <a:t>The SleepTime is approximately normally distributed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hart, histogram&#10;&#10;Description automatically generated" id="205" name="Google Shape;2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017" y="709767"/>
            <a:ext cx="6798082" cy="5438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 txBox="1"/>
          <p:nvPr>
            <p:ph type="title"/>
          </p:nvPr>
        </p:nvSpPr>
        <p:spPr>
          <a:xfrm>
            <a:off x="414545" y="173363"/>
            <a:ext cx="3084844" cy="2103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FFFFFF"/>
                </a:solidFill>
              </a:rPr>
              <a:t>Stacked Bar Charts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514387" y="2450600"/>
            <a:ext cx="3084844" cy="333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-IN" sz="1500">
                <a:solidFill>
                  <a:srgbClr val="FFFFFF"/>
                </a:solidFill>
              </a:rPr>
              <a:t>In all the charts, we see that non-heart disease patients are higher than patients with heart disease.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-IN" sz="1500">
                <a:solidFill>
                  <a:srgbClr val="FFFFFF"/>
                </a:solidFill>
              </a:rPr>
              <a:t>A large proportion of patients not suffering from the risk factors, do not have heart disease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-IN" sz="1500">
                <a:solidFill>
                  <a:srgbClr val="FFFFFF"/>
                </a:solidFill>
              </a:rPr>
              <a:t>Occurrence of heart diseases are lower in younger population</a:t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4948" y="348761"/>
            <a:ext cx="1558617" cy="1553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4434" y="385235"/>
            <a:ext cx="1635545" cy="143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5546" y="335074"/>
            <a:ext cx="1715311" cy="143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55211" y="285888"/>
            <a:ext cx="1635545" cy="143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18057" y="2117046"/>
            <a:ext cx="1389815" cy="143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70371" y="5494973"/>
            <a:ext cx="2553544" cy="1341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45546" y="2117046"/>
            <a:ext cx="1389816" cy="1341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763491" y="2126561"/>
            <a:ext cx="1440755" cy="132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83433" y="3736077"/>
            <a:ext cx="1627313" cy="1459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144134" y="5510482"/>
            <a:ext cx="2280026" cy="1211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139888" y="3818589"/>
            <a:ext cx="1400566" cy="157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340242" y="3690990"/>
            <a:ext cx="1627313" cy="157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945370" y="2117046"/>
            <a:ext cx="1671899" cy="145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Machine Learning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We predict the </a:t>
            </a:r>
            <a:r>
              <a:rPr b="1" lang="en-IN"/>
              <a:t>HeartDisease</a:t>
            </a:r>
            <a:r>
              <a:rPr lang="en-IN"/>
              <a:t> variable using the risk factors as independent variables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We split the data into 80% training and 20% test data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We constructed the below models: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b="1" lang="en-IN"/>
              <a:t>Logistic Regression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b="1" lang="en-IN"/>
              <a:t>Random Forest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b="1" lang="en-IN"/>
              <a:t>Decision Tree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b="1" lang="en-IN"/>
              <a:t>K Nearest Neighbours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b="1" lang="en-IN"/>
              <a:t>Support Vector Machine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Sampling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Our dataset contains more number of non-heart disease records than ones with heart disease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In order to overcome this class imbalance, we performed under-sampling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7980" y="2775280"/>
            <a:ext cx="3436918" cy="1082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7980" y="4226841"/>
            <a:ext cx="4846740" cy="112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2813" y="2775280"/>
            <a:ext cx="4549534" cy="115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Logistic Regression</a:t>
            </a:r>
            <a:endParaRPr/>
          </a:p>
        </p:txBody>
      </p:sp>
      <p:pic>
        <p:nvPicPr>
          <p:cNvPr id="248" name="Google Shape;248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580" y="1861162"/>
            <a:ext cx="4420434" cy="40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1018" y="2000131"/>
            <a:ext cx="5082980" cy="2751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Performance</a:t>
            </a:r>
            <a:endParaRPr/>
          </a:p>
        </p:txBody>
      </p:sp>
      <p:pic>
        <p:nvPicPr>
          <p:cNvPr id="255" name="Google Shape;255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700" y="2011567"/>
            <a:ext cx="3425378" cy="3992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627" y="2323987"/>
            <a:ext cx="4305673" cy="260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Random Forest</a:t>
            </a:r>
            <a:br>
              <a:rPr lang="en-IN"/>
            </a:br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623" y="1828586"/>
            <a:ext cx="3551228" cy="203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1623" y="3954528"/>
            <a:ext cx="4845155" cy="2275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13256" y="2076926"/>
            <a:ext cx="4397121" cy="320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Heart disease is currently the leading cause of death in the United States today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Around 659,000 people die from heart related diseases every year in America, which is one in four deaths overall (CDC, 2021)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There are various factors which can lead to heart disease such as high blood pressure, smoking, obesity, and physical inactivity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Identifying the major risk factors will help us detect and treat heart disease in its early stages.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Performance</a:t>
            </a:r>
            <a:endParaRPr/>
          </a:p>
        </p:txBody>
      </p:sp>
      <p:pic>
        <p:nvPicPr>
          <p:cNvPr id="270" name="Google Shape;270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9429" y="2209548"/>
            <a:ext cx="3249341" cy="3854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5144" y="2159812"/>
            <a:ext cx="6850075" cy="3904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Decision Tree</a:t>
            </a:r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78" name="Google Shape;27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8897" y="2064393"/>
            <a:ext cx="4619625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2662425"/>
            <a:ext cx="6300679" cy="1712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Performance</a:t>
            </a:r>
            <a:endParaRPr/>
          </a:p>
        </p:txBody>
      </p:sp>
      <p:pic>
        <p:nvPicPr>
          <p:cNvPr id="285" name="Google Shape;28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593" y="2614752"/>
            <a:ext cx="4244708" cy="260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4699" y="1845734"/>
            <a:ext cx="3364460" cy="414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KNN</a:t>
            </a:r>
            <a:endParaRPr/>
          </a:p>
        </p:txBody>
      </p:sp>
      <p:pic>
        <p:nvPicPr>
          <p:cNvPr id="292" name="Google Shape;29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9733" y="2078311"/>
            <a:ext cx="6539043" cy="3558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Performance</a:t>
            </a:r>
            <a:endParaRPr/>
          </a:p>
        </p:txBody>
      </p:sp>
      <p:pic>
        <p:nvPicPr>
          <p:cNvPr id="298" name="Google Shape;29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8763" y="2273820"/>
            <a:ext cx="3022977" cy="370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6522" y="2178772"/>
            <a:ext cx="5704488" cy="352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SVM</a:t>
            </a:r>
            <a:endParaRPr/>
          </a:p>
        </p:txBody>
      </p:sp>
      <p:pic>
        <p:nvPicPr>
          <p:cNvPr id="305" name="Google Shape;30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935" y="2181298"/>
            <a:ext cx="7041527" cy="3467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Performance</a:t>
            </a:r>
            <a:endParaRPr/>
          </a:p>
        </p:txBody>
      </p:sp>
      <p:pic>
        <p:nvPicPr>
          <p:cNvPr id="311" name="Google Shape;31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3639" y="1973454"/>
            <a:ext cx="3591533" cy="402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1531" y="2264934"/>
            <a:ext cx="5553778" cy="337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9"/>
          <p:cNvSpPr/>
          <p:nvPr/>
        </p:nvSpPr>
        <p:spPr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"/>
          <p:cNvSpPr txBox="1"/>
          <p:nvPr>
            <p:ph type="title"/>
          </p:nvPr>
        </p:nvSpPr>
        <p:spPr>
          <a:xfrm>
            <a:off x="1097280" y="516835"/>
            <a:ext cx="5977937" cy="16665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IN" sz="4000">
                <a:solidFill>
                  <a:srgbClr val="FFFFFF"/>
                </a:solidFill>
              </a:rPr>
              <a:t>Performance Evaluation of the models</a:t>
            </a:r>
            <a:endParaRPr/>
          </a:p>
        </p:txBody>
      </p:sp>
      <p:sp>
        <p:nvSpPr>
          <p:cNvPr id="320" name="Google Shape;320;p39"/>
          <p:cNvSpPr txBox="1"/>
          <p:nvPr>
            <p:ph idx="1" type="body"/>
          </p:nvPr>
        </p:nvSpPr>
        <p:spPr>
          <a:xfrm>
            <a:off x="1097279" y="2236304"/>
            <a:ext cx="5977938" cy="3652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>
                <a:solidFill>
                  <a:srgbClr val="FFFFFF"/>
                </a:solidFill>
              </a:rPr>
              <a:t>The accuracy of all the models are similar.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>
                <a:solidFill>
                  <a:srgbClr val="FFFFFF"/>
                </a:solidFill>
              </a:rPr>
              <a:t>However, Logistic Regression, Random Forest and SVM have </a:t>
            </a:r>
            <a:r>
              <a:rPr lang="en-IN" sz="1800">
                <a:solidFill>
                  <a:srgbClr val="FFFFFF"/>
                </a:solidFill>
              </a:rPr>
              <a:t>slightly</a:t>
            </a:r>
            <a:r>
              <a:rPr lang="en-IN" sz="1800">
                <a:solidFill>
                  <a:srgbClr val="FFFFFF"/>
                </a:solidFill>
              </a:rPr>
              <a:t> higher accuracy.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IN" sz="1800">
                <a:solidFill>
                  <a:srgbClr val="FFFFFF"/>
                </a:solidFill>
              </a:rPr>
              <a:t>When it comes to sensitivity,  Random Forest performs the best</a:t>
            </a: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39"/>
          <p:cNvPicPr preferRelativeResize="0"/>
          <p:nvPr/>
        </p:nvPicPr>
        <p:blipFill rotWithShape="1">
          <a:blip r:embed="rId3">
            <a:alphaModFix/>
          </a:blip>
          <a:srcRect b="6" l="0" r="3338" t="0"/>
          <a:stretch/>
        </p:blipFill>
        <p:spPr>
          <a:xfrm>
            <a:off x="8084579" y="3367844"/>
            <a:ext cx="3850681" cy="311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9"/>
          <p:cNvPicPr preferRelativeResize="0"/>
          <p:nvPr/>
        </p:nvPicPr>
        <p:blipFill rotWithShape="1">
          <a:blip r:embed="rId4">
            <a:alphaModFix/>
          </a:blip>
          <a:srcRect b="4" l="261" r="2540" t="0"/>
          <a:stretch/>
        </p:blipFill>
        <p:spPr>
          <a:xfrm>
            <a:off x="8245650" y="323085"/>
            <a:ext cx="3306917" cy="272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Caret library : Improved Logistic Regression model</a:t>
            </a:r>
            <a:endParaRPr/>
          </a:p>
        </p:txBody>
      </p:sp>
      <p:sp>
        <p:nvSpPr>
          <p:cNvPr id="329" name="Google Shape;329;p4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2" y="1845725"/>
            <a:ext cx="4758725" cy="445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275" y="2021122"/>
            <a:ext cx="5441776" cy="36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Performance</a:t>
            </a:r>
            <a:endParaRPr/>
          </a:p>
        </p:txBody>
      </p:sp>
      <p:sp>
        <p:nvSpPr>
          <p:cNvPr id="337" name="Google Shape;337;p4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825" y="1925225"/>
            <a:ext cx="3170906" cy="40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1463920" y="3022335"/>
            <a:ext cx="1164980" cy="813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FFFFFF"/>
                </a:solidFill>
              </a:rPr>
              <a:t>AIM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742016" y="605896"/>
            <a:ext cx="6413663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cap="none">
                <a:latin typeface="Calibri"/>
                <a:ea typeface="Calibri"/>
                <a:cs typeface="Calibri"/>
                <a:sym typeface="Calibri"/>
              </a:rPr>
              <a:t>TO PREDICT WHETHER A PERSON WILL HAVE HEART DISEASE OR NOT USING VARIOUS RISK FACTORS.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4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42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2"/>
          <p:cNvSpPr txBox="1"/>
          <p:nvPr>
            <p:ph type="title"/>
          </p:nvPr>
        </p:nvSpPr>
        <p:spPr>
          <a:xfrm>
            <a:off x="1097280" y="758952"/>
            <a:ext cx="10058400" cy="38921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IN" sz="8000">
                <a:solidFill>
                  <a:srgbClr val="262626"/>
                </a:solidFill>
              </a:rPr>
              <a:t>Thank you!</a:t>
            </a:r>
            <a:endParaRPr/>
          </a:p>
        </p:txBody>
      </p:sp>
      <p:sp>
        <p:nvSpPr>
          <p:cNvPr id="348" name="Google Shape;348;p42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2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Data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Source: Kaggle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b="0" i="0" lang="en-IN" sz="1800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https://www.kaggle.com/datasets/kamilpytlak/personal-key-indicators-of-heart-disease</a:t>
            </a:r>
            <a:endParaRPr b="0" i="0" sz="1800" u="sng" strike="noStrike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Number of records: 319796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Number of features: 18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IN"/>
              <a:t>	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IN"/>
              <a:t>	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IN"/>
              <a:t>	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3834378"/>
            <a:ext cx="9655377" cy="2034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Features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3439428" y="1941987"/>
            <a:ext cx="37795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HeartDisease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BMI	           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Smoking	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AlcoholDrinking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Stroke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PhysicalHealth	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MentalHealth	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DiffWalking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Sex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6351070" y="1941987"/>
            <a:ext cx="37795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AgeCategory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Race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Diabetic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PhysicalActivity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GenHealth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SleepTime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Asthma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KidneyDisease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SkinCancer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1097280" y="26352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Methodology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/>
              <a:t>Data Cleaning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/>
              <a:t>Data Exploration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/>
              <a:t>Feature Engineering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/>
              <a:t>Data Visualization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/>
              <a:t>Sampling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/>
              <a:t>Machine Learning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/>
              <a:t>Evaluation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Data Cleaning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Since the Kaggle dataset is already pre-processed, we did not find any NULL values.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4043" y="2697416"/>
            <a:ext cx="2072820" cy="1463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290946" y="155483"/>
            <a:ext cx="6405063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Data Exploration</a:t>
            </a:r>
            <a:endParaRPr/>
          </a:p>
        </p:txBody>
      </p:sp>
      <p:pic>
        <p:nvPicPr>
          <p:cNvPr descr="A screenshot of a computer&#10;&#10;Description automatically generated with medium confidence" id="151" name="Google Shape;1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6954" y="3481930"/>
            <a:ext cx="5022519" cy="24761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0"/>
          <p:cNvCxnSpPr/>
          <p:nvPr/>
        </p:nvCxnSpPr>
        <p:spPr>
          <a:xfrm>
            <a:off x="5181247" y="2086188"/>
            <a:ext cx="585216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8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ext&#10;&#10;Description automatically generated" id="153" name="Google Shape;153;p2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6955" y="523684"/>
            <a:ext cx="4243834" cy="277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182527" y="2431768"/>
            <a:ext cx="6405063" cy="3670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IN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see that the dataset contains a mixture of continuous and categorical variables.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b="1" i="0" lang="en-IN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Continuous variables: </a:t>
            </a:r>
            <a:r>
              <a:rPr b="0" i="0" lang="en-IN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BMI, PhysicalHealth, MentalHealth, SleepTime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b="1" i="0" lang="en-IN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Categorical variables: </a:t>
            </a:r>
            <a:r>
              <a:rPr b="0" i="0" lang="en-IN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HeartDisease, Smoking, AlcoholDrinking, Stoke, DiffWalking, Sex, AgeCategory, Race, Diabetic, PhysicalActivity, GenHealth, Asthma, KidneyDisease, SkinCancer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Feature Engineering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We will be converting the categorical variables to factors in R</a:t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405" y="2555438"/>
            <a:ext cx="6370555" cy="281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2029" y="2555438"/>
            <a:ext cx="5372566" cy="371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