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0" r:id="rId2"/>
    <p:sldId id="262" r:id="rId3"/>
    <p:sldId id="341" r:id="rId4"/>
    <p:sldId id="342" r:id="rId5"/>
    <p:sldId id="343" r:id="rId6"/>
    <p:sldId id="348" r:id="rId7"/>
    <p:sldId id="349" r:id="rId8"/>
    <p:sldId id="344" r:id="rId9"/>
    <p:sldId id="345" r:id="rId10"/>
    <p:sldId id="352" r:id="rId11"/>
    <p:sldId id="353" r:id="rId12"/>
    <p:sldId id="350" r:id="rId13"/>
    <p:sldId id="354" r:id="rId14"/>
    <p:sldId id="351" r:id="rId15"/>
    <p:sldId id="355" r:id="rId16"/>
    <p:sldId id="34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8592-AD76-4331-8286-BDE30189A5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6EB2F2-D4E6-49F7-AB5D-D8F6700B5B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09C564-0833-4AE6-BACA-6D6099E5CAD8}"/>
              </a:ext>
            </a:extLst>
          </p:cNvPr>
          <p:cNvSpPr>
            <a:spLocks noGrp="1"/>
          </p:cNvSpPr>
          <p:nvPr>
            <p:ph type="dt" sz="half" idx="10"/>
          </p:nvPr>
        </p:nvSpPr>
        <p:spPr/>
        <p:txBody>
          <a:bodyPr/>
          <a:lstStyle/>
          <a:p>
            <a:fld id="{49276741-0183-4FEE-8F2A-3E6E81B54678}" type="datetimeFigureOut">
              <a:rPr lang="en-IN" smtClean="0"/>
              <a:pPr/>
              <a:t>24-10-2021</a:t>
            </a:fld>
            <a:endParaRPr lang="en-IN"/>
          </a:p>
        </p:txBody>
      </p:sp>
      <p:sp>
        <p:nvSpPr>
          <p:cNvPr id="5" name="Footer Placeholder 4">
            <a:extLst>
              <a:ext uri="{FF2B5EF4-FFF2-40B4-BE49-F238E27FC236}">
                <a16:creationId xmlns:a16="http://schemas.microsoft.com/office/drawing/2014/main" id="{94D2CD89-7B48-4CD9-9FDB-98D5F7A4FA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245BEE-738A-40B8-8DBB-1C56A6BAC1FF}"/>
              </a:ext>
            </a:extLst>
          </p:cNvPr>
          <p:cNvSpPr>
            <a:spLocks noGrp="1"/>
          </p:cNvSpPr>
          <p:nvPr>
            <p:ph type="sldNum" sz="quarter" idx="12"/>
          </p:nvPr>
        </p:nvSpPr>
        <p:spPr/>
        <p:txBody>
          <a:bodyPr/>
          <a:lstStyle/>
          <a:p>
            <a:fld id="{FD436701-F3A4-4B3C-9634-527A5FCF8567}" type="slidenum">
              <a:rPr lang="en-IN" smtClean="0"/>
              <a:pPr/>
              <a:t>‹#›</a:t>
            </a:fld>
            <a:endParaRPr lang="en-IN"/>
          </a:p>
        </p:txBody>
      </p:sp>
    </p:spTree>
    <p:extLst>
      <p:ext uri="{BB962C8B-B14F-4D97-AF65-F5344CB8AC3E}">
        <p14:creationId xmlns:p14="http://schemas.microsoft.com/office/powerpoint/2010/main" val="2412164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0785-795E-45BF-B619-2468000DB5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9B0966-78DE-47A5-B280-CC16BEDF5C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90948A-E044-4E18-8FC8-18E297E1B857}"/>
              </a:ext>
            </a:extLst>
          </p:cNvPr>
          <p:cNvSpPr>
            <a:spLocks noGrp="1"/>
          </p:cNvSpPr>
          <p:nvPr>
            <p:ph type="dt" sz="half" idx="10"/>
          </p:nvPr>
        </p:nvSpPr>
        <p:spPr/>
        <p:txBody>
          <a:bodyPr/>
          <a:lstStyle/>
          <a:p>
            <a:fld id="{49276741-0183-4FEE-8F2A-3E6E81B54678}" type="datetimeFigureOut">
              <a:rPr lang="en-IN" smtClean="0"/>
              <a:pPr/>
              <a:t>24-10-2021</a:t>
            </a:fld>
            <a:endParaRPr lang="en-IN"/>
          </a:p>
        </p:txBody>
      </p:sp>
      <p:sp>
        <p:nvSpPr>
          <p:cNvPr id="5" name="Footer Placeholder 4">
            <a:extLst>
              <a:ext uri="{FF2B5EF4-FFF2-40B4-BE49-F238E27FC236}">
                <a16:creationId xmlns:a16="http://schemas.microsoft.com/office/drawing/2014/main" id="{47C2C8B8-5E60-4154-BBC6-4AB919B204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17E9F-ABE6-4677-9A63-57001F380B8B}"/>
              </a:ext>
            </a:extLst>
          </p:cNvPr>
          <p:cNvSpPr>
            <a:spLocks noGrp="1"/>
          </p:cNvSpPr>
          <p:nvPr>
            <p:ph type="sldNum" sz="quarter" idx="12"/>
          </p:nvPr>
        </p:nvSpPr>
        <p:spPr/>
        <p:txBody>
          <a:bodyPr/>
          <a:lstStyle/>
          <a:p>
            <a:fld id="{FD436701-F3A4-4B3C-9634-527A5FCF8567}" type="slidenum">
              <a:rPr lang="en-IN" smtClean="0"/>
              <a:pPr/>
              <a:t>‹#›</a:t>
            </a:fld>
            <a:endParaRPr lang="en-IN"/>
          </a:p>
        </p:txBody>
      </p:sp>
    </p:spTree>
    <p:extLst>
      <p:ext uri="{BB962C8B-B14F-4D97-AF65-F5344CB8AC3E}">
        <p14:creationId xmlns:p14="http://schemas.microsoft.com/office/powerpoint/2010/main" val="3870135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EC5E96-AA2A-4094-BDAA-E7F77161F7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8D3709-1E61-4F92-8B09-345C119D7E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73E4DA-F060-4CA3-8AE4-494D2AAAC270}"/>
              </a:ext>
            </a:extLst>
          </p:cNvPr>
          <p:cNvSpPr>
            <a:spLocks noGrp="1"/>
          </p:cNvSpPr>
          <p:nvPr>
            <p:ph type="dt" sz="half" idx="10"/>
          </p:nvPr>
        </p:nvSpPr>
        <p:spPr/>
        <p:txBody>
          <a:bodyPr/>
          <a:lstStyle/>
          <a:p>
            <a:fld id="{49276741-0183-4FEE-8F2A-3E6E81B54678}" type="datetimeFigureOut">
              <a:rPr lang="en-IN" smtClean="0"/>
              <a:pPr/>
              <a:t>24-10-2021</a:t>
            </a:fld>
            <a:endParaRPr lang="en-IN"/>
          </a:p>
        </p:txBody>
      </p:sp>
      <p:sp>
        <p:nvSpPr>
          <p:cNvPr id="5" name="Footer Placeholder 4">
            <a:extLst>
              <a:ext uri="{FF2B5EF4-FFF2-40B4-BE49-F238E27FC236}">
                <a16:creationId xmlns:a16="http://schemas.microsoft.com/office/drawing/2014/main" id="{5D384A89-B025-4801-9434-00DBDA1914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D4193B-3596-4A7D-BEA7-BE8732133A15}"/>
              </a:ext>
            </a:extLst>
          </p:cNvPr>
          <p:cNvSpPr>
            <a:spLocks noGrp="1"/>
          </p:cNvSpPr>
          <p:nvPr>
            <p:ph type="sldNum" sz="quarter" idx="12"/>
          </p:nvPr>
        </p:nvSpPr>
        <p:spPr/>
        <p:txBody>
          <a:bodyPr/>
          <a:lstStyle/>
          <a:p>
            <a:fld id="{FD436701-F3A4-4B3C-9634-527A5FCF8567}" type="slidenum">
              <a:rPr lang="en-IN" smtClean="0"/>
              <a:pPr/>
              <a:t>‹#›</a:t>
            </a:fld>
            <a:endParaRPr lang="en-IN"/>
          </a:p>
        </p:txBody>
      </p:sp>
    </p:spTree>
    <p:extLst>
      <p:ext uri="{BB962C8B-B14F-4D97-AF65-F5344CB8AC3E}">
        <p14:creationId xmlns:p14="http://schemas.microsoft.com/office/powerpoint/2010/main" val="730673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tyle slide layout">
    <p:spTree>
      <p:nvGrpSpPr>
        <p:cNvPr id="1" name=""/>
        <p:cNvGrpSpPr/>
        <p:nvPr/>
      </p:nvGrpSpPr>
      <p:grpSpPr>
        <a:xfrm>
          <a:off x="0" y="0"/>
          <a:ext cx="0" cy="0"/>
          <a:chOff x="0" y="0"/>
          <a:chExt cx="0" cy="0"/>
        </a:xfrm>
      </p:grpSpPr>
      <p:sp>
        <p:nvSpPr>
          <p:cNvPr id="7" name="Rectangle 6"/>
          <p:cNvSpPr/>
          <p:nvPr userDrawn="1"/>
        </p:nvSpPr>
        <p:spPr>
          <a:xfrm>
            <a:off x="2" y="0"/>
            <a:ext cx="318836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8914" y="3335254"/>
            <a:ext cx="1802732" cy="2929439"/>
          </a:xfrm>
          <a:prstGeom prst="rect">
            <a:avLst/>
          </a:prstGeom>
        </p:spPr>
      </p:pic>
    </p:spTree>
    <p:extLst>
      <p:ext uri="{BB962C8B-B14F-4D97-AF65-F5344CB8AC3E}">
        <p14:creationId xmlns:p14="http://schemas.microsoft.com/office/powerpoint/2010/main" val="4023261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803A1-D22F-41EE-AE56-4BC9D32C19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C8980B-8357-4B7A-B8CC-7B3F11EB44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CB5D68-2D1B-4C26-A0E8-3671ED1615C2}"/>
              </a:ext>
            </a:extLst>
          </p:cNvPr>
          <p:cNvSpPr>
            <a:spLocks noGrp="1"/>
          </p:cNvSpPr>
          <p:nvPr>
            <p:ph type="dt" sz="half" idx="10"/>
          </p:nvPr>
        </p:nvSpPr>
        <p:spPr/>
        <p:txBody>
          <a:bodyPr/>
          <a:lstStyle/>
          <a:p>
            <a:fld id="{49276741-0183-4FEE-8F2A-3E6E81B54678}" type="datetimeFigureOut">
              <a:rPr lang="en-IN" smtClean="0"/>
              <a:pPr/>
              <a:t>24-10-2021</a:t>
            </a:fld>
            <a:endParaRPr lang="en-IN"/>
          </a:p>
        </p:txBody>
      </p:sp>
      <p:sp>
        <p:nvSpPr>
          <p:cNvPr id="5" name="Footer Placeholder 4">
            <a:extLst>
              <a:ext uri="{FF2B5EF4-FFF2-40B4-BE49-F238E27FC236}">
                <a16:creationId xmlns:a16="http://schemas.microsoft.com/office/drawing/2014/main" id="{0EB847EF-BD2E-430A-A22C-BF9178243B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22A719-EB69-43AC-9FB8-72A9A57593A0}"/>
              </a:ext>
            </a:extLst>
          </p:cNvPr>
          <p:cNvSpPr>
            <a:spLocks noGrp="1"/>
          </p:cNvSpPr>
          <p:nvPr>
            <p:ph type="sldNum" sz="quarter" idx="12"/>
          </p:nvPr>
        </p:nvSpPr>
        <p:spPr/>
        <p:txBody>
          <a:bodyPr/>
          <a:lstStyle/>
          <a:p>
            <a:fld id="{FD436701-F3A4-4B3C-9634-527A5FCF8567}" type="slidenum">
              <a:rPr lang="en-IN" smtClean="0"/>
              <a:pPr/>
              <a:t>‹#›</a:t>
            </a:fld>
            <a:endParaRPr lang="en-IN"/>
          </a:p>
        </p:txBody>
      </p:sp>
    </p:spTree>
    <p:extLst>
      <p:ext uri="{BB962C8B-B14F-4D97-AF65-F5344CB8AC3E}">
        <p14:creationId xmlns:p14="http://schemas.microsoft.com/office/powerpoint/2010/main" val="1552766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79BCB-AE71-4052-A5C0-1F17723AA8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5B4B9D-08B3-43BC-939D-9EB70F10EF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BDFFEA-D2BF-4186-8D33-66DBF53EA49E}"/>
              </a:ext>
            </a:extLst>
          </p:cNvPr>
          <p:cNvSpPr>
            <a:spLocks noGrp="1"/>
          </p:cNvSpPr>
          <p:nvPr>
            <p:ph type="dt" sz="half" idx="10"/>
          </p:nvPr>
        </p:nvSpPr>
        <p:spPr/>
        <p:txBody>
          <a:bodyPr/>
          <a:lstStyle/>
          <a:p>
            <a:fld id="{49276741-0183-4FEE-8F2A-3E6E81B54678}" type="datetimeFigureOut">
              <a:rPr lang="en-IN" smtClean="0"/>
              <a:pPr/>
              <a:t>24-10-2021</a:t>
            </a:fld>
            <a:endParaRPr lang="en-IN"/>
          </a:p>
        </p:txBody>
      </p:sp>
      <p:sp>
        <p:nvSpPr>
          <p:cNvPr id="5" name="Footer Placeholder 4">
            <a:extLst>
              <a:ext uri="{FF2B5EF4-FFF2-40B4-BE49-F238E27FC236}">
                <a16:creationId xmlns:a16="http://schemas.microsoft.com/office/drawing/2014/main" id="{20958424-1A83-4223-B05E-015EC97416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47756B-8632-4EFA-B66E-4956CE3D7803}"/>
              </a:ext>
            </a:extLst>
          </p:cNvPr>
          <p:cNvSpPr>
            <a:spLocks noGrp="1"/>
          </p:cNvSpPr>
          <p:nvPr>
            <p:ph type="sldNum" sz="quarter" idx="12"/>
          </p:nvPr>
        </p:nvSpPr>
        <p:spPr/>
        <p:txBody>
          <a:bodyPr/>
          <a:lstStyle/>
          <a:p>
            <a:fld id="{FD436701-F3A4-4B3C-9634-527A5FCF8567}" type="slidenum">
              <a:rPr lang="en-IN" smtClean="0"/>
              <a:pPr/>
              <a:t>‹#›</a:t>
            </a:fld>
            <a:endParaRPr lang="en-IN"/>
          </a:p>
        </p:txBody>
      </p:sp>
    </p:spTree>
    <p:extLst>
      <p:ext uri="{BB962C8B-B14F-4D97-AF65-F5344CB8AC3E}">
        <p14:creationId xmlns:p14="http://schemas.microsoft.com/office/powerpoint/2010/main" val="753659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00FF5-1A78-427E-9CD2-30C96CC366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624AB-E712-4678-8E0A-18CC14F5B9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B1DDEC-65DD-4A72-AA33-8946744622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E459B1-23FD-459B-8A84-A4DB47E9A0D9}"/>
              </a:ext>
            </a:extLst>
          </p:cNvPr>
          <p:cNvSpPr>
            <a:spLocks noGrp="1"/>
          </p:cNvSpPr>
          <p:nvPr>
            <p:ph type="dt" sz="half" idx="10"/>
          </p:nvPr>
        </p:nvSpPr>
        <p:spPr/>
        <p:txBody>
          <a:bodyPr/>
          <a:lstStyle/>
          <a:p>
            <a:fld id="{49276741-0183-4FEE-8F2A-3E6E81B54678}" type="datetimeFigureOut">
              <a:rPr lang="en-IN" smtClean="0"/>
              <a:pPr/>
              <a:t>24-10-2021</a:t>
            </a:fld>
            <a:endParaRPr lang="en-IN"/>
          </a:p>
        </p:txBody>
      </p:sp>
      <p:sp>
        <p:nvSpPr>
          <p:cNvPr id="6" name="Footer Placeholder 5">
            <a:extLst>
              <a:ext uri="{FF2B5EF4-FFF2-40B4-BE49-F238E27FC236}">
                <a16:creationId xmlns:a16="http://schemas.microsoft.com/office/drawing/2014/main" id="{341C14A9-10FE-4C14-9E99-6954289F37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005605-B2EF-4B3D-9DE4-4A2AA4CE595B}"/>
              </a:ext>
            </a:extLst>
          </p:cNvPr>
          <p:cNvSpPr>
            <a:spLocks noGrp="1"/>
          </p:cNvSpPr>
          <p:nvPr>
            <p:ph type="sldNum" sz="quarter" idx="12"/>
          </p:nvPr>
        </p:nvSpPr>
        <p:spPr/>
        <p:txBody>
          <a:bodyPr/>
          <a:lstStyle/>
          <a:p>
            <a:fld id="{FD436701-F3A4-4B3C-9634-527A5FCF8567}" type="slidenum">
              <a:rPr lang="en-IN" smtClean="0"/>
              <a:pPr/>
              <a:t>‹#›</a:t>
            </a:fld>
            <a:endParaRPr lang="en-IN"/>
          </a:p>
        </p:txBody>
      </p:sp>
    </p:spTree>
    <p:extLst>
      <p:ext uri="{BB962C8B-B14F-4D97-AF65-F5344CB8AC3E}">
        <p14:creationId xmlns:p14="http://schemas.microsoft.com/office/powerpoint/2010/main" val="1189632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1AF8D-1CCA-49FB-B1AE-474480EF81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42A5EB-1003-4754-931D-CBD73AE2F8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25C3E7-96C1-487E-980F-B79201823B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47E190-FF24-40EE-BA2F-6FE962E6F4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E16CCF-DBBE-4351-B0CD-4BAF994A58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2D181B-7DD9-457D-8142-CA7890147F3A}"/>
              </a:ext>
            </a:extLst>
          </p:cNvPr>
          <p:cNvSpPr>
            <a:spLocks noGrp="1"/>
          </p:cNvSpPr>
          <p:nvPr>
            <p:ph type="dt" sz="half" idx="10"/>
          </p:nvPr>
        </p:nvSpPr>
        <p:spPr/>
        <p:txBody>
          <a:bodyPr/>
          <a:lstStyle/>
          <a:p>
            <a:fld id="{49276741-0183-4FEE-8F2A-3E6E81B54678}" type="datetimeFigureOut">
              <a:rPr lang="en-IN" smtClean="0"/>
              <a:pPr/>
              <a:t>24-10-2021</a:t>
            </a:fld>
            <a:endParaRPr lang="en-IN"/>
          </a:p>
        </p:txBody>
      </p:sp>
      <p:sp>
        <p:nvSpPr>
          <p:cNvPr id="8" name="Footer Placeholder 7">
            <a:extLst>
              <a:ext uri="{FF2B5EF4-FFF2-40B4-BE49-F238E27FC236}">
                <a16:creationId xmlns:a16="http://schemas.microsoft.com/office/drawing/2014/main" id="{3077CB7E-E9DF-4AAB-BAB2-0C34855365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6D3A8F-038D-4D1A-917F-1172B983AAA0}"/>
              </a:ext>
            </a:extLst>
          </p:cNvPr>
          <p:cNvSpPr>
            <a:spLocks noGrp="1"/>
          </p:cNvSpPr>
          <p:nvPr>
            <p:ph type="sldNum" sz="quarter" idx="12"/>
          </p:nvPr>
        </p:nvSpPr>
        <p:spPr/>
        <p:txBody>
          <a:bodyPr/>
          <a:lstStyle/>
          <a:p>
            <a:fld id="{FD436701-F3A4-4B3C-9634-527A5FCF8567}" type="slidenum">
              <a:rPr lang="en-IN" smtClean="0"/>
              <a:pPr/>
              <a:t>‹#›</a:t>
            </a:fld>
            <a:endParaRPr lang="en-IN"/>
          </a:p>
        </p:txBody>
      </p:sp>
    </p:spTree>
    <p:extLst>
      <p:ext uri="{BB962C8B-B14F-4D97-AF65-F5344CB8AC3E}">
        <p14:creationId xmlns:p14="http://schemas.microsoft.com/office/powerpoint/2010/main" val="43592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6D7B-DF8C-4E4E-BA6D-4DAD779A55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9E5403-47B9-4712-8218-00A1648375DA}"/>
              </a:ext>
            </a:extLst>
          </p:cNvPr>
          <p:cNvSpPr>
            <a:spLocks noGrp="1"/>
          </p:cNvSpPr>
          <p:nvPr>
            <p:ph type="dt" sz="half" idx="10"/>
          </p:nvPr>
        </p:nvSpPr>
        <p:spPr/>
        <p:txBody>
          <a:bodyPr/>
          <a:lstStyle/>
          <a:p>
            <a:fld id="{49276741-0183-4FEE-8F2A-3E6E81B54678}" type="datetimeFigureOut">
              <a:rPr lang="en-IN" smtClean="0"/>
              <a:pPr/>
              <a:t>24-10-2021</a:t>
            </a:fld>
            <a:endParaRPr lang="en-IN"/>
          </a:p>
        </p:txBody>
      </p:sp>
      <p:sp>
        <p:nvSpPr>
          <p:cNvPr id="4" name="Footer Placeholder 3">
            <a:extLst>
              <a:ext uri="{FF2B5EF4-FFF2-40B4-BE49-F238E27FC236}">
                <a16:creationId xmlns:a16="http://schemas.microsoft.com/office/drawing/2014/main" id="{B98FA41C-F97A-4D49-ABBF-772FAAEB64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DA900D-3975-4771-A8E9-2DEB9B9DD030}"/>
              </a:ext>
            </a:extLst>
          </p:cNvPr>
          <p:cNvSpPr>
            <a:spLocks noGrp="1"/>
          </p:cNvSpPr>
          <p:nvPr>
            <p:ph type="sldNum" sz="quarter" idx="12"/>
          </p:nvPr>
        </p:nvSpPr>
        <p:spPr/>
        <p:txBody>
          <a:bodyPr/>
          <a:lstStyle/>
          <a:p>
            <a:fld id="{FD436701-F3A4-4B3C-9634-527A5FCF8567}" type="slidenum">
              <a:rPr lang="en-IN" smtClean="0"/>
              <a:pPr/>
              <a:t>‹#›</a:t>
            </a:fld>
            <a:endParaRPr lang="en-IN"/>
          </a:p>
        </p:txBody>
      </p:sp>
    </p:spTree>
    <p:extLst>
      <p:ext uri="{BB962C8B-B14F-4D97-AF65-F5344CB8AC3E}">
        <p14:creationId xmlns:p14="http://schemas.microsoft.com/office/powerpoint/2010/main" val="3737709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B68AD7-F4C8-4B7A-A303-674D8587D12E}"/>
              </a:ext>
            </a:extLst>
          </p:cNvPr>
          <p:cNvSpPr>
            <a:spLocks noGrp="1"/>
          </p:cNvSpPr>
          <p:nvPr>
            <p:ph type="dt" sz="half" idx="10"/>
          </p:nvPr>
        </p:nvSpPr>
        <p:spPr/>
        <p:txBody>
          <a:bodyPr/>
          <a:lstStyle/>
          <a:p>
            <a:fld id="{49276741-0183-4FEE-8F2A-3E6E81B54678}" type="datetimeFigureOut">
              <a:rPr lang="en-IN" smtClean="0"/>
              <a:pPr/>
              <a:t>24-10-2021</a:t>
            </a:fld>
            <a:endParaRPr lang="en-IN"/>
          </a:p>
        </p:txBody>
      </p:sp>
      <p:sp>
        <p:nvSpPr>
          <p:cNvPr id="3" name="Footer Placeholder 2">
            <a:extLst>
              <a:ext uri="{FF2B5EF4-FFF2-40B4-BE49-F238E27FC236}">
                <a16:creationId xmlns:a16="http://schemas.microsoft.com/office/drawing/2014/main" id="{1384D190-35D7-4E08-B42E-4FA6090447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457088-A09B-483D-A94F-A006B3F1F806}"/>
              </a:ext>
            </a:extLst>
          </p:cNvPr>
          <p:cNvSpPr>
            <a:spLocks noGrp="1"/>
          </p:cNvSpPr>
          <p:nvPr>
            <p:ph type="sldNum" sz="quarter" idx="12"/>
          </p:nvPr>
        </p:nvSpPr>
        <p:spPr/>
        <p:txBody>
          <a:bodyPr/>
          <a:lstStyle/>
          <a:p>
            <a:fld id="{FD436701-F3A4-4B3C-9634-527A5FCF8567}" type="slidenum">
              <a:rPr lang="en-IN" smtClean="0"/>
              <a:pPr/>
              <a:t>‹#›</a:t>
            </a:fld>
            <a:endParaRPr lang="en-IN"/>
          </a:p>
        </p:txBody>
      </p:sp>
    </p:spTree>
    <p:extLst>
      <p:ext uri="{BB962C8B-B14F-4D97-AF65-F5344CB8AC3E}">
        <p14:creationId xmlns:p14="http://schemas.microsoft.com/office/powerpoint/2010/main" val="578545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62CB-9463-4165-9ACF-56D3DCD1CC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652793-6DE0-43EC-9E91-028BC77824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C34D3C-005E-4340-A8D1-0D2093D65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DD6E2D-BCD0-4C32-BD82-5315AB5023F9}"/>
              </a:ext>
            </a:extLst>
          </p:cNvPr>
          <p:cNvSpPr>
            <a:spLocks noGrp="1"/>
          </p:cNvSpPr>
          <p:nvPr>
            <p:ph type="dt" sz="half" idx="10"/>
          </p:nvPr>
        </p:nvSpPr>
        <p:spPr/>
        <p:txBody>
          <a:bodyPr/>
          <a:lstStyle/>
          <a:p>
            <a:fld id="{49276741-0183-4FEE-8F2A-3E6E81B54678}" type="datetimeFigureOut">
              <a:rPr lang="en-IN" smtClean="0"/>
              <a:pPr/>
              <a:t>24-10-2021</a:t>
            </a:fld>
            <a:endParaRPr lang="en-IN"/>
          </a:p>
        </p:txBody>
      </p:sp>
      <p:sp>
        <p:nvSpPr>
          <p:cNvPr id="6" name="Footer Placeholder 5">
            <a:extLst>
              <a:ext uri="{FF2B5EF4-FFF2-40B4-BE49-F238E27FC236}">
                <a16:creationId xmlns:a16="http://schemas.microsoft.com/office/drawing/2014/main" id="{EA236F6C-748D-4431-915E-DF8199B5A8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BAE10F-CCDA-4AE4-B018-FBE90EFDB247}"/>
              </a:ext>
            </a:extLst>
          </p:cNvPr>
          <p:cNvSpPr>
            <a:spLocks noGrp="1"/>
          </p:cNvSpPr>
          <p:nvPr>
            <p:ph type="sldNum" sz="quarter" idx="12"/>
          </p:nvPr>
        </p:nvSpPr>
        <p:spPr/>
        <p:txBody>
          <a:bodyPr/>
          <a:lstStyle/>
          <a:p>
            <a:fld id="{FD436701-F3A4-4B3C-9634-527A5FCF8567}" type="slidenum">
              <a:rPr lang="en-IN" smtClean="0"/>
              <a:pPr/>
              <a:t>‹#›</a:t>
            </a:fld>
            <a:endParaRPr lang="en-IN"/>
          </a:p>
        </p:txBody>
      </p:sp>
    </p:spTree>
    <p:extLst>
      <p:ext uri="{BB962C8B-B14F-4D97-AF65-F5344CB8AC3E}">
        <p14:creationId xmlns:p14="http://schemas.microsoft.com/office/powerpoint/2010/main" val="192259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D39F-BB19-4E3D-B993-E2FA6B9732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03DEF2-5DC5-4CA2-9D98-1F39A65453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FD6282-A6DE-49EB-9C28-0A75CE9F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CA689D-590E-479E-917C-78F0FAAAEBCB}"/>
              </a:ext>
            </a:extLst>
          </p:cNvPr>
          <p:cNvSpPr>
            <a:spLocks noGrp="1"/>
          </p:cNvSpPr>
          <p:nvPr>
            <p:ph type="dt" sz="half" idx="10"/>
          </p:nvPr>
        </p:nvSpPr>
        <p:spPr/>
        <p:txBody>
          <a:bodyPr/>
          <a:lstStyle/>
          <a:p>
            <a:fld id="{49276741-0183-4FEE-8F2A-3E6E81B54678}" type="datetimeFigureOut">
              <a:rPr lang="en-IN" smtClean="0"/>
              <a:pPr/>
              <a:t>24-10-2021</a:t>
            </a:fld>
            <a:endParaRPr lang="en-IN"/>
          </a:p>
        </p:txBody>
      </p:sp>
      <p:sp>
        <p:nvSpPr>
          <p:cNvPr id="6" name="Footer Placeholder 5">
            <a:extLst>
              <a:ext uri="{FF2B5EF4-FFF2-40B4-BE49-F238E27FC236}">
                <a16:creationId xmlns:a16="http://schemas.microsoft.com/office/drawing/2014/main" id="{FD1FCCE1-BFF9-4002-9D41-0FE6C1414C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30A4E0-784E-49A3-AED8-9D37D53E7196}"/>
              </a:ext>
            </a:extLst>
          </p:cNvPr>
          <p:cNvSpPr>
            <a:spLocks noGrp="1"/>
          </p:cNvSpPr>
          <p:nvPr>
            <p:ph type="sldNum" sz="quarter" idx="12"/>
          </p:nvPr>
        </p:nvSpPr>
        <p:spPr/>
        <p:txBody>
          <a:bodyPr/>
          <a:lstStyle/>
          <a:p>
            <a:fld id="{FD436701-F3A4-4B3C-9634-527A5FCF8567}" type="slidenum">
              <a:rPr lang="en-IN" smtClean="0"/>
              <a:pPr/>
              <a:t>‹#›</a:t>
            </a:fld>
            <a:endParaRPr lang="en-IN"/>
          </a:p>
        </p:txBody>
      </p:sp>
    </p:spTree>
    <p:extLst>
      <p:ext uri="{BB962C8B-B14F-4D97-AF65-F5344CB8AC3E}">
        <p14:creationId xmlns:p14="http://schemas.microsoft.com/office/powerpoint/2010/main" val="299569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5843EE-3291-4DCF-8ACE-E3E46D6AD8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E97289-1CED-4CB9-8C55-5C3BB2507E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C762AB-1968-4296-82E7-F8E39A037D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276741-0183-4FEE-8F2A-3E6E81B54678}" type="datetimeFigureOut">
              <a:rPr lang="en-IN" smtClean="0"/>
              <a:pPr/>
              <a:t>24-10-2021</a:t>
            </a:fld>
            <a:endParaRPr lang="en-IN"/>
          </a:p>
        </p:txBody>
      </p:sp>
      <p:sp>
        <p:nvSpPr>
          <p:cNvPr id="5" name="Footer Placeholder 4">
            <a:extLst>
              <a:ext uri="{FF2B5EF4-FFF2-40B4-BE49-F238E27FC236}">
                <a16:creationId xmlns:a16="http://schemas.microsoft.com/office/drawing/2014/main" id="{FAE99BE3-D64D-460D-B063-461E50C2CC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077580-A0A8-4B6B-A78B-554BD68DB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436701-F3A4-4B3C-9634-527A5FCF8567}" type="slidenum">
              <a:rPr lang="en-IN" smtClean="0"/>
              <a:pPr/>
              <a:t>‹#›</a:t>
            </a:fld>
            <a:endParaRPr lang="en-IN"/>
          </a:p>
        </p:txBody>
      </p:sp>
    </p:spTree>
    <p:extLst>
      <p:ext uri="{BB962C8B-B14F-4D97-AF65-F5344CB8AC3E}">
        <p14:creationId xmlns:p14="http://schemas.microsoft.com/office/powerpoint/2010/main" val="1802983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34000"/>
          </a:schemeClr>
        </a:solidFill>
        <a:effectLst/>
      </p:bgPr>
    </p:bg>
    <p:spTree>
      <p:nvGrpSpPr>
        <p:cNvPr id="1" name=""/>
        <p:cNvGrpSpPr/>
        <p:nvPr/>
      </p:nvGrpSpPr>
      <p:grpSpPr>
        <a:xfrm>
          <a:off x="0" y="0"/>
          <a:ext cx="0" cy="0"/>
          <a:chOff x="0" y="0"/>
          <a:chExt cx="0" cy="0"/>
        </a:xfrm>
      </p:grpSpPr>
      <p:graphicFrame>
        <p:nvGraphicFramePr>
          <p:cNvPr id="29" name="Table 28">
            <a:extLst>
              <a:ext uri="{FF2B5EF4-FFF2-40B4-BE49-F238E27FC236}">
                <a16:creationId xmlns:a16="http://schemas.microsoft.com/office/drawing/2014/main" id="{4441143C-1B56-4995-B065-A18253854838}"/>
              </a:ext>
            </a:extLst>
          </p:cNvPr>
          <p:cNvGraphicFramePr>
            <a:graphicFrameLocks noGrp="1"/>
          </p:cNvGraphicFramePr>
          <p:nvPr>
            <p:extLst>
              <p:ext uri="{D42A27DB-BD31-4B8C-83A1-F6EECF244321}">
                <p14:modId xmlns:p14="http://schemas.microsoft.com/office/powerpoint/2010/main" val="4208980931"/>
              </p:ext>
            </p:extLst>
          </p:nvPr>
        </p:nvGraphicFramePr>
        <p:xfrm>
          <a:off x="4191000" y="1487507"/>
          <a:ext cx="5638800" cy="4361166"/>
        </p:xfrm>
        <a:graphic>
          <a:graphicData uri="http://schemas.openxmlformats.org/drawingml/2006/table">
            <a:tbl>
              <a:tblPr>
                <a:tableStyleId>{5C22544A-7EE6-4342-B048-85BDC9FD1C3A}</a:tableStyleId>
              </a:tblPr>
              <a:tblGrid>
                <a:gridCol w="2805823">
                  <a:extLst>
                    <a:ext uri="{9D8B030D-6E8A-4147-A177-3AD203B41FA5}">
                      <a16:colId xmlns:a16="http://schemas.microsoft.com/office/drawing/2014/main" val="635040520"/>
                    </a:ext>
                  </a:extLst>
                </a:gridCol>
                <a:gridCol w="2832977">
                  <a:extLst>
                    <a:ext uri="{9D8B030D-6E8A-4147-A177-3AD203B41FA5}">
                      <a16:colId xmlns:a16="http://schemas.microsoft.com/office/drawing/2014/main" val="3958104320"/>
                    </a:ext>
                  </a:extLst>
                </a:gridCol>
              </a:tblGrid>
              <a:tr h="393181">
                <a:tc>
                  <a:txBody>
                    <a:bodyPr/>
                    <a:lstStyle/>
                    <a:p>
                      <a:pPr>
                        <a:lnSpc>
                          <a:spcPct val="115000"/>
                        </a:lnSpc>
                        <a:spcAft>
                          <a:spcPts val="1200"/>
                        </a:spcAft>
                      </a:pPr>
                      <a:r>
                        <a:rPr lang="en-IN" sz="1500" b="1" dirty="0">
                          <a:solidFill>
                            <a:schemeClr val="bg1"/>
                          </a:solidFill>
                          <a:effectLst/>
                        </a:rPr>
                        <a:t>Batch details</a:t>
                      </a:r>
                      <a:endParaRPr lang="en-IN" sz="1500" b="1" dirty="0">
                        <a:solidFill>
                          <a:schemeClr val="bg1"/>
                        </a:solidFill>
                        <a:effectLst/>
                        <a:latin typeface="Arial" panose="020B0604020202020204" pitchFamily="34" charset="0"/>
                        <a:ea typeface="Arial" panose="020B0604020202020204" pitchFamily="34" charset="0"/>
                      </a:endParaRPr>
                    </a:p>
                  </a:txBody>
                  <a:tcPr marL="65328" marR="65328" marT="65328" marB="65328">
                    <a:solidFill>
                      <a:srgbClr val="4472C4"/>
                    </a:solidFill>
                  </a:tcPr>
                </a:tc>
                <a:tc>
                  <a:txBody>
                    <a:bodyPr/>
                    <a:lstStyle/>
                    <a:p>
                      <a:pPr>
                        <a:lnSpc>
                          <a:spcPct val="115000"/>
                        </a:lnSpc>
                        <a:spcAft>
                          <a:spcPts val="1200"/>
                        </a:spcAft>
                      </a:pPr>
                      <a:r>
                        <a:rPr lang="en-IN" sz="1500" b="1" dirty="0">
                          <a:solidFill>
                            <a:schemeClr val="bg1"/>
                          </a:solidFill>
                          <a:effectLst/>
                        </a:rPr>
                        <a:t>DSE FEB 2021</a:t>
                      </a:r>
                      <a:endParaRPr lang="en-IN" sz="1500" b="1" dirty="0">
                        <a:solidFill>
                          <a:schemeClr val="bg1"/>
                        </a:solidFill>
                        <a:effectLst/>
                        <a:latin typeface="Arial" panose="020B0604020202020204" pitchFamily="34" charset="0"/>
                        <a:ea typeface="Arial" panose="020B0604020202020204" pitchFamily="34" charset="0"/>
                      </a:endParaRPr>
                    </a:p>
                  </a:txBody>
                  <a:tcPr marL="65328" marR="65328" marT="65328" marB="65328">
                    <a:solidFill>
                      <a:srgbClr val="4472C4"/>
                    </a:solidFill>
                  </a:tcPr>
                </a:tc>
                <a:extLst>
                  <a:ext uri="{0D108BD9-81ED-4DB2-BD59-A6C34878D82A}">
                    <a16:rowId xmlns:a16="http://schemas.microsoft.com/office/drawing/2014/main" val="2418191173"/>
                  </a:ext>
                </a:extLst>
              </a:tr>
              <a:tr h="1755716">
                <a:tc>
                  <a:txBody>
                    <a:bodyPr/>
                    <a:lstStyle/>
                    <a:p>
                      <a:pPr>
                        <a:lnSpc>
                          <a:spcPct val="115000"/>
                        </a:lnSpc>
                        <a:spcAft>
                          <a:spcPts val="1200"/>
                        </a:spcAft>
                      </a:pPr>
                      <a:r>
                        <a:rPr lang="en-IN" sz="1500" b="1" dirty="0">
                          <a:solidFill>
                            <a:schemeClr val="bg1"/>
                          </a:solidFill>
                          <a:effectLst/>
                        </a:rPr>
                        <a:t>Team members</a:t>
                      </a:r>
                      <a:endParaRPr lang="en-IN" sz="1500" b="1" dirty="0">
                        <a:solidFill>
                          <a:schemeClr val="bg1"/>
                        </a:solidFill>
                        <a:effectLst/>
                        <a:latin typeface="Arial" panose="020B0604020202020204" pitchFamily="34" charset="0"/>
                        <a:ea typeface="Arial" panose="020B0604020202020204" pitchFamily="34" charset="0"/>
                      </a:endParaRPr>
                    </a:p>
                  </a:txBody>
                  <a:tcPr marL="65328" marR="65328" marT="65328" marB="65328">
                    <a:solidFill>
                      <a:srgbClr val="4472C4"/>
                    </a:solidFill>
                  </a:tcPr>
                </a:tc>
                <a:tc>
                  <a:txBody>
                    <a:bodyPr/>
                    <a:lstStyle/>
                    <a:p>
                      <a:pPr>
                        <a:lnSpc>
                          <a:spcPct val="115000"/>
                        </a:lnSpc>
                        <a:spcAft>
                          <a:spcPts val="1200"/>
                        </a:spcAft>
                      </a:pPr>
                      <a:r>
                        <a:rPr lang="en-IN" sz="1500" b="1" dirty="0" err="1">
                          <a:solidFill>
                            <a:schemeClr val="bg1"/>
                          </a:solidFill>
                          <a:effectLst/>
                        </a:rPr>
                        <a:t>Bhawyaraj</a:t>
                      </a:r>
                      <a:r>
                        <a:rPr lang="en-IN" sz="1500" b="1" dirty="0">
                          <a:solidFill>
                            <a:schemeClr val="bg1"/>
                          </a:solidFill>
                          <a:effectLst/>
                        </a:rPr>
                        <a:t> </a:t>
                      </a:r>
                      <a:r>
                        <a:rPr lang="en-IN" sz="1500" b="1" dirty="0" err="1">
                          <a:solidFill>
                            <a:schemeClr val="bg1"/>
                          </a:solidFill>
                          <a:effectLst/>
                        </a:rPr>
                        <a:t>Panicker</a:t>
                      </a:r>
                      <a:endParaRPr lang="en-IN" sz="1500" b="1" dirty="0">
                        <a:solidFill>
                          <a:schemeClr val="bg1"/>
                        </a:solidFill>
                        <a:effectLst/>
                      </a:endParaRPr>
                    </a:p>
                    <a:p>
                      <a:pPr>
                        <a:lnSpc>
                          <a:spcPct val="115000"/>
                        </a:lnSpc>
                        <a:spcAft>
                          <a:spcPts val="1200"/>
                        </a:spcAft>
                      </a:pPr>
                      <a:r>
                        <a:rPr lang="en-IN" sz="1500" b="1" dirty="0">
                          <a:solidFill>
                            <a:schemeClr val="bg1"/>
                          </a:solidFill>
                          <a:effectLst/>
                        </a:rPr>
                        <a:t>Pauline Rathni Grace</a:t>
                      </a:r>
                    </a:p>
                    <a:p>
                      <a:pPr>
                        <a:lnSpc>
                          <a:spcPct val="115000"/>
                        </a:lnSpc>
                        <a:spcAft>
                          <a:spcPts val="1200"/>
                        </a:spcAft>
                      </a:pPr>
                      <a:r>
                        <a:rPr lang="en-IN" sz="1500" b="1" dirty="0">
                          <a:solidFill>
                            <a:schemeClr val="bg1"/>
                          </a:solidFill>
                          <a:effectLst/>
                        </a:rPr>
                        <a:t>Rhea Prakash</a:t>
                      </a:r>
                    </a:p>
                    <a:p>
                      <a:pPr>
                        <a:lnSpc>
                          <a:spcPct val="115000"/>
                        </a:lnSpc>
                        <a:spcAft>
                          <a:spcPts val="1200"/>
                        </a:spcAft>
                      </a:pPr>
                      <a:r>
                        <a:rPr lang="en-IN" sz="1500" b="1" dirty="0">
                          <a:solidFill>
                            <a:schemeClr val="bg1"/>
                          </a:solidFill>
                          <a:effectLst/>
                        </a:rPr>
                        <a:t>Syed </a:t>
                      </a:r>
                      <a:r>
                        <a:rPr lang="en-IN" sz="1500" b="1" dirty="0" err="1">
                          <a:solidFill>
                            <a:schemeClr val="bg1"/>
                          </a:solidFill>
                          <a:effectLst/>
                        </a:rPr>
                        <a:t>Mohd</a:t>
                      </a:r>
                      <a:r>
                        <a:rPr lang="en-IN" sz="1500" b="1" dirty="0">
                          <a:solidFill>
                            <a:schemeClr val="bg1"/>
                          </a:solidFill>
                          <a:effectLst/>
                        </a:rPr>
                        <a:t> Emad Imam</a:t>
                      </a:r>
                    </a:p>
                  </a:txBody>
                  <a:tcPr marL="65328" marR="65328" marT="65328" marB="65328">
                    <a:solidFill>
                      <a:srgbClr val="4472C4"/>
                    </a:solidFill>
                  </a:tcPr>
                </a:tc>
                <a:extLst>
                  <a:ext uri="{0D108BD9-81ED-4DB2-BD59-A6C34878D82A}">
                    <a16:rowId xmlns:a16="http://schemas.microsoft.com/office/drawing/2014/main" val="903697481"/>
                  </a:ext>
                </a:extLst>
              </a:tr>
              <a:tr h="393181">
                <a:tc>
                  <a:txBody>
                    <a:bodyPr/>
                    <a:lstStyle/>
                    <a:p>
                      <a:pPr>
                        <a:lnSpc>
                          <a:spcPct val="115000"/>
                        </a:lnSpc>
                        <a:spcAft>
                          <a:spcPts val="1200"/>
                        </a:spcAft>
                      </a:pPr>
                      <a:r>
                        <a:rPr lang="en-IN" sz="1500" b="1" dirty="0">
                          <a:solidFill>
                            <a:schemeClr val="bg1"/>
                          </a:solidFill>
                          <a:effectLst/>
                        </a:rPr>
                        <a:t>Domain of Project</a:t>
                      </a:r>
                      <a:endParaRPr lang="en-IN" sz="1500" b="1" dirty="0">
                        <a:solidFill>
                          <a:schemeClr val="bg1"/>
                        </a:solidFill>
                        <a:effectLst/>
                        <a:latin typeface="Arial" panose="020B0604020202020204" pitchFamily="34" charset="0"/>
                        <a:ea typeface="Arial" panose="020B0604020202020204" pitchFamily="34" charset="0"/>
                      </a:endParaRPr>
                    </a:p>
                  </a:txBody>
                  <a:tcPr marL="65328" marR="65328" marT="65328" marB="65328">
                    <a:solidFill>
                      <a:srgbClr val="4472C4"/>
                    </a:solidFill>
                  </a:tcPr>
                </a:tc>
                <a:tc>
                  <a:txBody>
                    <a:bodyPr/>
                    <a:lstStyle/>
                    <a:p>
                      <a:pPr>
                        <a:lnSpc>
                          <a:spcPct val="115000"/>
                        </a:lnSpc>
                        <a:spcAft>
                          <a:spcPts val="1200"/>
                        </a:spcAft>
                      </a:pPr>
                      <a:r>
                        <a:rPr lang="en-IN" sz="1500" b="1" dirty="0">
                          <a:solidFill>
                            <a:schemeClr val="bg1"/>
                          </a:solidFill>
                          <a:effectLst/>
                        </a:rPr>
                        <a:t>Recommendation System </a:t>
                      </a:r>
                      <a:endParaRPr lang="en-IN" sz="1500" b="1" dirty="0">
                        <a:solidFill>
                          <a:schemeClr val="bg1"/>
                        </a:solidFill>
                        <a:effectLst/>
                        <a:latin typeface="Arial" panose="020B0604020202020204" pitchFamily="34" charset="0"/>
                        <a:ea typeface="Arial" panose="020B0604020202020204" pitchFamily="34" charset="0"/>
                      </a:endParaRPr>
                    </a:p>
                  </a:txBody>
                  <a:tcPr marL="65328" marR="65328" marT="65328" marB="65328">
                    <a:solidFill>
                      <a:srgbClr val="4472C4"/>
                    </a:solidFill>
                  </a:tcPr>
                </a:tc>
                <a:extLst>
                  <a:ext uri="{0D108BD9-81ED-4DB2-BD59-A6C34878D82A}">
                    <a16:rowId xmlns:a16="http://schemas.microsoft.com/office/drawing/2014/main" val="1622146492"/>
                  </a:ext>
                </a:extLst>
              </a:tr>
              <a:tr h="393181">
                <a:tc>
                  <a:txBody>
                    <a:bodyPr/>
                    <a:lstStyle/>
                    <a:p>
                      <a:pPr>
                        <a:lnSpc>
                          <a:spcPct val="115000"/>
                        </a:lnSpc>
                        <a:spcAft>
                          <a:spcPts val="1200"/>
                        </a:spcAft>
                      </a:pPr>
                      <a:r>
                        <a:rPr lang="en-IN" sz="1500" b="1" dirty="0">
                          <a:solidFill>
                            <a:schemeClr val="bg1"/>
                          </a:solidFill>
                          <a:effectLst/>
                        </a:rPr>
                        <a:t>Proposed project title</a:t>
                      </a:r>
                      <a:endParaRPr lang="en-IN" sz="1500" b="1" dirty="0">
                        <a:solidFill>
                          <a:schemeClr val="bg1"/>
                        </a:solidFill>
                        <a:effectLst/>
                        <a:latin typeface="Arial" panose="020B0604020202020204" pitchFamily="34" charset="0"/>
                        <a:ea typeface="Arial" panose="020B0604020202020204" pitchFamily="34" charset="0"/>
                      </a:endParaRPr>
                    </a:p>
                  </a:txBody>
                  <a:tcPr marL="65328" marR="65328" marT="65328" marB="65328">
                    <a:solidFill>
                      <a:srgbClr val="4472C4"/>
                    </a:solidFill>
                  </a:tcPr>
                </a:tc>
                <a:tc>
                  <a:txBody>
                    <a:bodyPr/>
                    <a:lstStyle/>
                    <a:p>
                      <a:pPr marL="0" marR="0" lvl="0" indent="0" algn="l" defTabSz="914400" rtl="0" eaLnBrk="1" fontAlgn="auto" latinLnBrk="0" hangingPunct="1">
                        <a:lnSpc>
                          <a:spcPct val="115000"/>
                        </a:lnSpc>
                        <a:spcBef>
                          <a:spcPts val="0"/>
                        </a:spcBef>
                        <a:spcAft>
                          <a:spcPts val="1200"/>
                        </a:spcAft>
                        <a:buClrTx/>
                        <a:buSzTx/>
                        <a:buFontTx/>
                        <a:buNone/>
                        <a:tabLst/>
                        <a:defRPr/>
                      </a:pPr>
                      <a:r>
                        <a:rPr lang="en-IN" sz="1500" b="1" dirty="0">
                          <a:solidFill>
                            <a:schemeClr val="bg1"/>
                          </a:solidFill>
                          <a:effectLst/>
                        </a:rPr>
                        <a:t>Bank Campaign Recommendation System </a:t>
                      </a:r>
                      <a:endParaRPr lang="en-IN" sz="1500" b="1" dirty="0">
                        <a:solidFill>
                          <a:schemeClr val="bg1"/>
                        </a:solidFill>
                        <a:effectLst/>
                        <a:latin typeface="Arial" panose="020B0604020202020204" pitchFamily="34" charset="0"/>
                        <a:ea typeface="Arial" panose="020B0604020202020204" pitchFamily="34" charset="0"/>
                      </a:endParaRPr>
                    </a:p>
                  </a:txBody>
                  <a:tcPr marL="65328" marR="65328" marT="65328" marB="65328">
                    <a:solidFill>
                      <a:srgbClr val="4472C4"/>
                    </a:solidFill>
                  </a:tcPr>
                </a:tc>
                <a:extLst>
                  <a:ext uri="{0D108BD9-81ED-4DB2-BD59-A6C34878D82A}">
                    <a16:rowId xmlns:a16="http://schemas.microsoft.com/office/drawing/2014/main" val="3726705444"/>
                  </a:ext>
                </a:extLst>
              </a:tr>
              <a:tr h="393181">
                <a:tc>
                  <a:txBody>
                    <a:bodyPr/>
                    <a:lstStyle/>
                    <a:p>
                      <a:pPr>
                        <a:lnSpc>
                          <a:spcPct val="115000"/>
                        </a:lnSpc>
                        <a:spcAft>
                          <a:spcPts val="1200"/>
                        </a:spcAft>
                      </a:pPr>
                      <a:r>
                        <a:rPr lang="en-IN" sz="1500" b="1" dirty="0">
                          <a:solidFill>
                            <a:schemeClr val="bg1"/>
                          </a:solidFill>
                          <a:effectLst/>
                        </a:rPr>
                        <a:t>Group Number</a:t>
                      </a:r>
                      <a:endParaRPr lang="en-IN" sz="1500" b="1" dirty="0">
                        <a:solidFill>
                          <a:schemeClr val="bg1"/>
                        </a:solidFill>
                        <a:effectLst/>
                        <a:latin typeface="Arial" panose="020B0604020202020204" pitchFamily="34" charset="0"/>
                        <a:ea typeface="Arial" panose="020B0604020202020204" pitchFamily="34" charset="0"/>
                      </a:endParaRPr>
                    </a:p>
                  </a:txBody>
                  <a:tcPr marL="65328" marR="65328" marT="65328" marB="65328">
                    <a:solidFill>
                      <a:srgbClr val="4472C4"/>
                    </a:solidFill>
                  </a:tcPr>
                </a:tc>
                <a:tc>
                  <a:txBody>
                    <a:bodyPr/>
                    <a:lstStyle/>
                    <a:p>
                      <a:pPr>
                        <a:lnSpc>
                          <a:spcPct val="115000"/>
                        </a:lnSpc>
                        <a:spcAft>
                          <a:spcPts val="1200"/>
                        </a:spcAft>
                      </a:pPr>
                      <a:r>
                        <a:rPr lang="en-IN" sz="1500" b="1" dirty="0">
                          <a:solidFill>
                            <a:schemeClr val="bg1"/>
                          </a:solidFill>
                          <a:effectLst/>
                        </a:rPr>
                        <a:t>5</a:t>
                      </a:r>
                      <a:endParaRPr lang="en-IN" sz="1500" b="1" dirty="0">
                        <a:solidFill>
                          <a:schemeClr val="bg1"/>
                        </a:solidFill>
                        <a:effectLst/>
                        <a:latin typeface="Arial" panose="020B0604020202020204" pitchFamily="34" charset="0"/>
                        <a:ea typeface="Arial" panose="020B0604020202020204" pitchFamily="34" charset="0"/>
                      </a:endParaRPr>
                    </a:p>
                  </a:txBody>
                  <a:tcPr marL="65328" marR="65328" marT="65328" marB="65328">
                    <a:solidFill>
                      <a:srgbClr val="4472C4"/>
                    </a:solidFill>
                  </a:tcPr>
                </a:tc>
                <a:extLst>
                  <a:ext uri="{0D108BD9-81ED-4DB2-BD59-A6C34878D82A}">
                    <a16:rowId xmlns:a16="http://schemas.microsoft.com/office/drawing/2014/main" val="1907691764"/>
                  </a:ext>
                </a:extLst>
              </a:tr>
              <a:tr h="393181">
                <a:tc>
                  <a:txBody>
                    <a:bodyPr/>
                    <a:lstStyle/>
                    <a:p>
                      <a:pPr>
                        <a:lnSpc>
                          <a:spcPct val="115000"/>
                        </a:lnSpc>
                        <a:spcAft>
                          <a:spcPts val="1200"/>
                        </a:spcAft>
                      </a:pPr>
                      <a:r>
                        <a:rPr lang="en-IN" sz="1500" b="1" dirty="0">
                          <a:solidFill>
                            <a:schemeClr val="bg1"/>
                          </a:solidFill>
                          <a:effectLst/>
                        </a:rPr>
                        <a:t>Team Leader</a:t>
                      </a:r>
                      <a:endParaRPr lang="en-IN" sz="1500" b="1" dirty="0">
                        <a:solidFill>
                          <a:schemeClr val="bg1"/>
                        </a:solidFill>
                        <a:effectLst/>
                        <a:latin typeface="Arial" panose="020B0604020202020204" pitchFamily="34" charset="0"/>
                        <a:ea typeface="Arial" panose="020B0604020202020204" pitchFamily="34" charset="0"/>
                      </a:endParaRPr>
                    </a:p>
                  </a:txBody>
                  <a:tcPr marL="65328" marR="65328" marT="65328" marB="65328">
                    <a:solidFill>
                      <a:srgbClr val="4472C4"/>
                    </a:solidFill>
                  </a:tcPr>
                </a:tc>
                <a:tc>
                  <a:txBody>
                    <a:bodyPr/>
                    <a:lstStyle/>
                    <a:p>
                      <a:pPr>
                        <a:lnSpc>
                          <a:spcPct val="115000"/>
                        </a:lnSpc>
                        <a:spcAft>
                          <a:spcPts val="1200"/>
                        </a:spcAft>
                      </a:pPr>
                      <a:r>
                        <a:rPr lang="en-IN" sz="1500" b="1" dirty="0">
                          <a:solidFill>
                            <a:schemeClr val="bg1"/>
                          </a:solidFill>
                          <a:effectLst/>
                        </a:rPr>
                        <a:t>Syed </a:t>
                      </a:r>
                      <a:r>
                        <a:rPr lang="en-IN" sz="1500" b="1" dirty="0" err="1">
                          <a:solidFill>
                            <a:schemeClr val="bg1"/>
                          </a:solidFill>
                          <a:effectLst/>
                        </a:rPr>
                        <a:t>Mohd</a:t>
                      </a:r>
                      <a:r>
                        <a:rPr lang="en-IN" sz="1500" b="1" dirty="0">
                          <a:solidFill>
                            <a:schemeClr val="bg1"/>
                          </a:solidFill>
                          <a:effectLst/>
                        </a:rPr>
                        <a:t> Emad Imam</a:t>
                      </a:r>
                      <a:endParaRPr lang="en-IN" sz="1500" b="1" dirty="0">
                        <a:solidFill>
                          <a:schemeClr val="bg1"/>
                        </a:solidFill>
                        <a:effectLst/>
                        <a:latin typeface="Arial" panose="020B0604020202020204" pitchFamily="34" charset="0"/>
                        <a:ea typeface="Arial" panose="020B0604020202020204" pitchFamily="34" charset="0"/>
                      </a:endParaRPr>
                    </a:p>
                  </a:txBody>
                  <a:tcPr marL="65328" marR="65328" marT="65328" marB="65328">
                    <a:solidFill>
                      <a:srgbClr val="4472C4"/>
                    </a:solidFill>
                  </a:tcPr>
                </a:tc>
                <a:extLst>
                  <a:ext uri="{0D108BD9-81ED-4DB2-BD59-A6C34878D82A}">
                    <a16:rowId xmlns:a16="http://schemas.microsoft.com/office/drawing/2014/main" val="3462374455"/>
                  </a:ext>
                </a:extLst>
              </a:tr>
              <a:tr h="393181">
                <a:tc>
                  <a:txBody>
                    <a:bodyPr/>
                    <a:lstStyle/>
                    <a:p>
                      <a:pPr>
                        <a:lnSpc>
                          <a:spcPct val="115000"/>
                        </a:lnSpc>
                        <a:spcAft>
                          <a:spcPts val="1200"/>
                        </a:spcAft>
                      </a:pPr>
                      <a:r>
                        <a:rPr lang="en-IN" sz="1500" b="1" dirty="0">
                          <a:solidFill>
                            <a:schemeClr val="bg1"/>
                          </a:solidFill>
                          <a:effectLst/>
                        </a:rPr>
                        <a:t>Mentor Name</a:t>
                      </a:r>
                      <a:endParaRPr lang="en-IN" sz="1500" b="1" dirty="0">
                        <a:solidFill>
                          <a:schemeClr val="bg1"/>
                        </a:solidFill>
                        <a:effectLst/>
                        <a:latin typeface="Arial" panose="020B0604020202020204" pitchFamily="34" charset="0"/>
                        <a:ea typeface="Arial" panose="020B0604020202020204" pitchFamily="34" charset="0"/>
                      </a:endParaRPr>
                    </a:p>
                  </a:txBody>
                  <a:tcPr marL="65328" marR="65328" marT="65328" marB="65328">
                    <a:solidFill>
                      <a:srgbClr val="4472C4"/>
                    </a:solidFill>
                  </a:tcPr>
                </a:tc>
                <a:tc>
                  <a:txBody>
                    <a:bodyPr/>
                    <a:lstStyle/>
                    <a:p>
                      <a:pPr>
                        <a:lnSpc>
                          <a:spcPct val="115000"/>
                        </a:lnSpc>
                        <a:spcAft>
                          <a:spcPts val="1200"/>
                        </a:spcAft>
                      </a:pPr>
                      <a:r>
                        <a:rPr lang="en-IN" sz="1500" b="1" dirty="0">
                          <a:solidFill>
                            <a:schemeClr val="bg1"/>
                          </a:solidFill>
                          <a:effectLst/>
                        </a:rPr>
                        <a:t>Mr. </a:t>
                      </a:r>
                      <a:r>
                        <a:rPr lang="en-IN" sz="1500" b="1" dirty="0" err="1">
                          <a:solidFill>
                            <a:schemeClr val="bg1"/>
                          </a:solidFill>
                          <a:effectLst/>
                        </a:rPr>
                        <a:t>Animesh</a:t>
                      </a:r>
                      <a:r>
                        <a:rPr lang="en-IN" sz="1500" b="1" dirty="0">
                          <a:solidFill>
                            <a:schemeClr val="bg1"/>
                          </a:solidFill>
                          <a:effectLst/>
                        </a:rPr>
                        <a:t> Tiwari</a:t>
                      </a:r>
                      <a:endParaRPr lang="en-IN" sz="1500" b="1" dirty="0">
                        <a:solidFill>
                          <a:schemeClr val="bg1"/>
                        </a:solidFill>
                        <a:effectLst/>
                        <a:latin typeface="Arial" panose="020B0604020202020204" pitchFamily="34" charset="0"/>
                        <a:ea typeface="Arial" panose="020B0604020202020204" pitchFamily="34" charset="0"/>
                      </a:endParaRPr>
                    </a:p>
                  </a:txBody>
                  <a:tcPr marL="65328" marR="65328" marT="65328" marB="65328">
                    <a:solidFill>
                      <a:srgbClr val="4472C4"/>
                    </a:solidFill>
                  </a:tcPr>
                </a:tc>
                <a:extLst>
                  <a:ext uri="{0D108BD9-81ED-4DB2-BD59-A6C34878D82A}">
                    <a16:rowId xmlns:a16="http://schemas.microsoft.com/office/drawing/2014/main" val="1865691058"/>
                  </a:ext>
                </a:extLst>
              </a:tr>
            </a:tbl>
          </a:graphicData>
        </a:graphic>
      </p:graphicFrame>
      <p:sp>
        <p:nvSpPr>
          <p:cNvPr id="33" name="TextBox 32">
            <a:extLst>
              <a:ext uri="{FF2B5EF4-FFF2-40B4-BE49-F238E27FC236}">
                <a16:creationId xmlns:a16="http://schemas.microsoft.com/office/drawing/2014/main" id="{A54A3C23-AB99-4935-A8D4-76C057891FF8}"/>
              </a:ext>
            </a:extLst>
          </p:cNvPr>
          <p:cNvSpPr txBox="1"/>
          <p:nvPr/>
        </p:nvSpPr>
        <p:spPr>
          <a:xfrm>
            <a:off x="2971800" y="533400"/>
            <a:ext cx="8077200" cy="707886"/>
          </a:xfrm>
          <a:prstGeom prst="rect">
            <a:avLst/>
          </a:prstGeom>
          <a:noFill/>
        </p:spPr>
        <p:txBody>
          <a:bodyPr wrap="square" rtlCol="0">
            <a:spAutoFit/>
          </a:bodyPr>
          <a:lstStyle/>
          <a:p>
            <a:pPr algn="ctr"/>
            <a:r>
              <a:rPr lang="en-IN" sz="4000" dirty="0">
                <a:solidFill>
                  <a:srgbClr val="4472C4"/>
                </a:solidFill>
                <a:latin typeface="Times New Roman" panose="02020603050405020304" pitchFamily="18" charset="0"/>
                <a:ea typeface="Arial" panose="020B0604020202020204" pitchFamily="34" charset="0"/>
                <a:cs typeface="Times New Roman" panose="02020603050405020304" pitchFamily="18" charset="0"/>
              </a:rPr>
              <a:t>Recommendation System </a:t>
            </a:r>
            <a:endParaRPr lang="en-US" sz="4000" dirty="0">
              <a:solidFill>
                <a:srgbClr val="4472C4"/>
              </a:solidFill>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2BB04DFE-483D-44C4-A80F-81F7C58F4273}"/>
              </a:ext>
            </a:extLst>
          </p:cNvPr>
          <p:cNvSpPr txBox="1"/>
          <p:nvPr/>
        </p:nvSpPr>
        <p:spPr>
          <a:xfrm>
            <a:off x="336981" y="287178"/>
            <a:ext cx="3282519" cy="1292662"/>
          </a:xfrm>
          <a:prstGeom prst="rect">
            <a:avLst/>
          </a:prstGeom>
          <a:noFill/>
        </p:spPr>
        <p:txBody>
          <a:bodyPr wrap="square" rtlCol="0">
            <a:spAutoFit/>
          </a:bodyPr>
          <a:lstStyle/>
          <a:p>
            <a:r>
              <a:rPr lang="en-IN" sz="2600" dirty="0">
                <a:solidFill>
                  <a:schemeClr val="bg1"/>
                </a:solidFill>
                <a:latin typeface="Times New Roman" panose="02020603050405020304" pitchFamily="18" charset="0"/>
                <a:cs typeface="Times New Roman" panose="02020603050405020304" pitchFamily="18" charset="0"/>
              </a:rPr>
              <a:t>Bank Campaign Recommendation </a:t>
            </a:r>
          </a:p>
          <a:p>
            <a:r>
              <a:rPr lang="en-IN" sz="2600" dirty="0">
                <a:solidFill>
                  <a:schemeClr val="bg1"/>
                </a:solidFill>
                <a:latin typeface="Times New Roman" panose="02020603050405020304" pitchFamily="18" charset="0"/>
                <a:cs typeface="Times New Roman" panose="02020603050405020304" pitchFamily="18" charset="0"/>
              </a:rPr>
              <a:t>System </a:t>
            </a:r>
          </a:p>
        </p:txBody>
      </p:sp>
    </p:spTree>
    <p:extLst>
      <p:ext uri="{BB962C8B-B14F-4D97-AF65-F5344CB8AC3E}">
        <p14:creationId xmlns:p14="http://schemas.microsoft.com/office/powerpoint/2010/main" val="1552772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366273" y="169545"/>
            <a:ext cx="6169614" cy="300506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351304" y="3195367"/>
            <a:ext cx="6638925" cy="34194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71383A6-B728-48C6-A9B2-F963CD734394}"/>
              </a:ext>
            </a:extLst>
          </p:cNvPr>
          <p:cNvSpPr txBox="1">
            <a:spLocks/>
          </p:cNvSpPr>
          <p:nvPr/>
        </p:nvSpPr>
        <p:spPr>
          <a:xfrm>
            <a:off x="3429000" y="133741"/>
            <a:ext cx="8353425" cy="60293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Check for the assumptions to be satisfied for each of the models in </a:t>
            </a:r>
            <a:endParaRPr lang="en-GB" sz="14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endParaRPr>
          </a:p>
          <a:p>
            <a:pPr lvl="1"/>
            <a:r>
              <a:rPr lang="en-US" sz="14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Regression – SLR, Multiple Linear Regression, Logistic Regression</a:t>
            </a:r>
            <a:endParaRPr lang="en-GB" sz="14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endParaRPr>
          </a:p>
          <a:p>
            <a:pPr lvl="1"/>
            <a:r>
              <a:rPr lang="en-US" sz="14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Classification – Decision Tree, Random Forest, SVM, Bagged and boosted models</a:t>
            </a:r>
            <a:endParaRPr lang="en-GB" sz="14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endParaRPr>
          </a:p>
          <a:p>
            <a:pPr lvl="1"/>
            <a:r>
              <a:rPr lang="en-US" sz="14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Clustering – PCA (multi-collinearity), K-Means (presence of outliers, scaling, conversion to numerical etc.)</a:t>
            </a:r>
          </a:p>
          <a:p>
            <a:pPr lvl="0"/>
            <a:endParaRPr lang="en-US" sz="1400"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endParaRPr lang="en-GB" sz="1400"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en-GB" sz="14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sz="1400" dirty="0">
              <a:solidFill>
                <a:srgbClr val="4472C4"/>
              </a:solidFill>
              <a:latin typeface="Times New Roman" panose="02020603050405020304" pitchFamily="18" charset="0"/>
              <a:cs typeface="Times New Roman" panose="02020603050405020304" pitchFamily="18" charset="0"/>
            </a:endParaRPr>
          </a:p>
        </p:txBody>
      </p:sp>
      <p:sp>
        <p:nvSpPr>
          <p:cNvPr id="3" name="Title 5">
            <a:extLst>
              <a:ext uri="{FF2B5EF4-FFF2-40B4-BE49-F238E27FC236}">
                <a16:creationId xmlns:a16="http://schemas.microsoft.com/office/drawing/2014/main" id="{38AE0B6F-5A12-4591-BCDD-4706FFC21FC8}"/>
              </a:ext>
            </a:extLst>
          </p:cNvPr>
          <p:cNvSpPr txBox="1">
            <a:spLocks/>
          </p:cNvSpPr>
          <p:nvPr/>
        </p:nvSpPr>
        <p:spPr>
          <a:xfrm>
            <a:off x="275795" y="133741"/>
            <a:ext cx="2676956" cy="210463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5400" dirty="0">
                <a:solidFill>
                  <a:schemeClr val="bg1"/>
                </a:solidFill>
                <a:latin typeface="Times New Roman" panose="02020603050405020304" pitchFamily="18" charset="0"/>
                <a:cs typeface="Times New Roman" panose="02020603050405020304" pitchFamily="18" charset="0"/>
              </a:rPr>
              <a:t>Model Building</a:t>
            </a:r>
            <a:endParaRPr lang="en-US" sz="5400" dirty="0">
              <a:solidFill>
                <a:schemeClr val="bg1"/>
              </a:solidFill>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8A83405F-8D27-47B9-8E0C-FE3DA1470E27}"/>
              </a:ext>
            </a:extLst>
          </p:cNvPr>
          <p:cNvSpPr>
            <a:spLocks noChangeArrowheads="1"/>
          </p:cNvSpPr>
          <p:nvPr/>
        </p:nvSpPr>
        <p:spPr bwMode="auto">
          <a:xfrm>
            <a:off x="3276600" y="1826468"/>
            <a:ext cx="8712000" cy="1600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4472C4"/>
                </a:solidFill>
                <a:effectLst/>
                <a:latin typeface="Times New Roman" pitchFamily="18" charset="0"/>
                <a:ea typeface="Arial" pitchFamily="34" charset="0"/>
                <a:cs typeface="Times New Roman" pitchFamily="18" charset="0"/>
              </a:rPr>
              <a:t>Machine learning is the study of computer algorithms that improve automatically through experience and by the use of data. </a:t>
            </a:r>
            <a:endParaRPr kumimoji="0" lang="en-US" sz="1400" b="0" i="0" u="none" strike="noStrike" cap="none" normalizeH="0" baseline="0" dirty="0">
              <a:ln>
                <a:noFill/>
              </a:ln>
              <a:solidFill>
                <a:srgbClr val="4472C4"/>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4472C4"/>
                </a:solidFill>
                <a:effectLst/>
                <a:latin typeface="Times New Roman" pitchFamily="18" charset="0"/>
                <a:ea typeface="Arial" pitchFamily="34" charset="0"/>
                <a:cs typeface="Times New Roman" pitchFamily="18" charset="0"/>
              </a:rPr>
              <a:t>BASE MODEL : For our classification problem , We have taken the Gradient Boosting  model as our base model for this project.</a:t>
            </a:r>
            <a:endParaRPr kumimoji="0" lang="en-US" sz="1400" b="0" i="0" u="none" strike="noStrike" cap="none" normalizeH="0" baseline="0" dirty="0">
              <a:ln>
                <a:noFill/>
              </a:ln>
              <a:solidFill>
                <a:srgbClr val="4472C4"/>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4472C4"/>
                </a:solidFill>
                <a:effectLst/>
                <a:latin typeface="Times New Roman" pitchFamily="18" charset="0"/>
                <a:ea typeface="Arial" pitchFamily="34" charset="0"/>
                <a:cs typeface="Times New Roman" pitchFamily="18" charset="0"/>
              </a:rPr>
              <a:t>The GB algorithm can compete with the most accurate models because it makes highly accurate predictions. Therefore, you can use the GB algorithm for applications that require high accuracy but that do not require a human-readable model. </a:t>
            </a:r>
          </a:p>
        </p:txBody>
      </p:sp>
      <p:pic>
        <p:nvPicPr>
          <p:cNvPr id="1028" name="Picture 4">
            <a:extLst>
              <a:ext uri="{FF2B5EF4-FFF2-40B4-BE49-F238E27FC236}">
                <a16:creationId xmlns:a16="http://schemas.microsoft.com/office/drawing/2014/main" id="{21C0D068-5E9D-4B2C-996A-BA1B2F98D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300" y="4200134"/>
            <a:ext cx="369570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F1AD7E5-768C-4342-A314-38250F376765}"/>
              </a:ext>
            </a:extLst>
          </p:cNvPr>
          <p:cNvPicPr>
            <a:picLocks noChangeAspect="1"/>
          </p:cNvPicPr>
          <p:nvPr/>
        </p:nvPicPr>
        <p:blipFill>
          <a:blip r:embed="rId3"/>
          <a:stretch>
            <a:fillRect/>
          </a:stretch>
        </p:blipFill>
        <p:spPr>
          <a:xfrm>
            <a:off x="3276601" y="4114800"/>
            <a:ext cx="5105400" cy="2609459"/>
          </a:xfrm>
          <a:prstGeom prst="rect">
            <a:avLst/>
          </a:prstGeom>
        </p:spPr>
      </p:pic>
    </p:spTree>
    <p:extLst>
      <p:ext uri="{BB962C8B-B14F-4D97-AF65-F5344CB8AC3E}">
        <p14:creationId xmlns:p14="http://schemas.microsoft.com/office/powerpoint/2010/main" val="1481347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94523963-7530-4DEE-A3D6-4B12F23BC8FE}"/>
              </a:ext>
            </a:extLst>
          </p:cNvPr>
          <p:cNvSpPr>
            <a:spLocks noChangeArrowheads="1"/>
          </p:cNvSpPr>
          <p:nvPr/>
        </p:nvSpPr>
        <p:spPr bwMode="auto">
          <a:xfrm>
            <a:off x="3168922" y="85637"/>
            <a:ext cx="6781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4472C4"/>
                </a:solidFill>
                <a:effectLst/>
                <a:latin typeface="Times New Roman" pitchFamily="18" charset="0"/>
                <a:ea typeface="Arial" pitchFamily="34" charset="0"/>
                <a:cs typeface="Times New Roman" pitchFamily="18" charset="0"/>
              </a:rPr>
              <a:t>Comparison to benchmark:</a:t>
            </a:r>
            <a:endParaRPr kumimoji="0" lang="en-US" b="0" i="0" u="none" strike="noStrike" cap="none" normalizeH="0" baseline="0" dirty="0">
              <a:ln>
                <a:noFill/>
              </a:ln>
              <a:solidFill>
                <a:srgbClr val="4472C4"/>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4472C4"/>
                </a:solidFill>
                <a:effectLst/>
                <a:latin typeface="Times New Roman" pitchFamily="18" charset="0"/>
                <a:ea typeface="Arial" pitchFamily="34" charset="0"/>
                <a:cs typeface="Times New Roman" pitchFamily="18" charset="0"/>
              </a:rPr>
              <a:t>After performing a KFold Validation, we got an accuracy of </a:t>
            </a:r>
            <a:r>
              <a:rPr lang="en-US" dirty="0">
                <a:solidFill>
                  <a:srgbClr val="4472C4"/>
                </a:solidFill>
                <a:latin typeface="Times New Roman" pitchFamily="18" charset="0"/>
                <a:ea typeface="Arial" pitchFamily="34" charset="0"/>
                <a:cs typeface="Times New Roman" pitchFamily="18" charset="0"/>
              </a:rPr>
              <a:t>89.7%</a:t>
            </a:r>
            <a:r>
              <a:rPr kumimoji="0" lang="en-US" b="0" i="0" u="none" strike="noStrike" cap="none" normalizeH="0" baseline="0" dirty="0">
                <a:ln>
                  <a:noFill/>
                </a:ln>
                <a:solidFill>
                  <a:srgbClr val="4472C4"/>
                </a:solidFill>
                <a:effectLst/>
                <a:latin typeface="Times New Roman" pitchFamily="18" charset="0"/>
                <a:ea typeface="Arial" pitchFamily="34" charset="0"/>
                <a:cs typeface="Times New Roman" pitchFamily="18" charset="0"/>
              </a:rPr>
              <a:t> for Gradient Boosting classification ML algorithm.</a:t>
            </a:r>
            <a:endParaRPr kumimoji="0" lang="en-US" b="0" i="0" u="none" strike="noStrike" cap="none" normalizeH="0" baseline="0" dirty="0">
              <a:ln>
                <a:noFill/>
              </a:ln>
              <a:solidFill>
                <a:srgbClr val="4472C4"/>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472C4"/>
              </a:solidFill>
              <a:effectLst/>
              <a:latin typeface="Arial" pitchFamily="34" charset="0"/>
              <a:cs typeface="Arial" pitchFamily="34" charset="0"/>
            </a:endParaRPr>
          </a:p>
        </p:txBody>
      </p:sp>
      <p:sp>
        <p:nvSpPr>
          <p:cNvPr id="12" name="Title 5">
            <a:extLst>
              <a:ext uri="{FF2B5EF4-FFF2-40B4-BE49-F238E27FC236}">
                <a16:creationId xmlns:a16="http://schemas.microsoft.com/office/drawing/2014/main" id="{5AE4318F-FBCC-4437-8BB0-48B2946E0434}"/>
              </a:ext>
            </a:extLst>
          </p:cNvPr>
          <p:cNvSpPr txBox="1">
            <a:spLocks/>
          </p:cNvSpPr>
          <p:nvPr/>
        </p:nvSpPr>
        <p:spPr>
          <a:xfrm>
            <a:off x="275795" y="133741"/>
            <a:ext cx="2676956" cy="210463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5400" dirty="0">
                <a:solidFill>
                  <a:schemeClr val="bg1"/>
                </a:solidFill>
                <a:latin typeface="Times New Roman" panose="02020603050405020304" pitchFamily="18" charset="0"/>
                <a:cs typeface="Times New Roman" panose="02020603050405020304" pitchFamily="18" charset="0"/>
              </a:rPr>
              <a:t>Model Building</a:t>
            </a:r>
            <a:endParaRPr lang="en-US" sz="54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90F40D6-F691-46ED-B519-26A33E41862F}"/>
              </a:ext>
            </a:extLst>
          </p:cNvPr>
          <p:cNvPicPr>
            <a:picLocks noChangeAspect="1"/>
          </p:cNvPicPr>
          <p:nvPr/>
        </p:nvPicPr>
        <p:blipFill>
          <a:blip r:embed="rId2"/>
          <a:stretch>
            <a:fillRect/>
          </a:stretch>
        </p:blipFill>
        <p:spPr>
          <a:xfrm>
            <a:off x="3168921" y="948515"/>
            <a:ext cx="8937354" cy="5423710"/>
          </a:xfrm>
          <a:prstGeom prst="rect">
            <a:avLst/>
          </a:prstGeom>
        </p:spPr>
      </p:pic>
    </p:spTree>
    <p:extLst>
      <p:ext uri="{BB962C8B-B14F-4D97-AF65-F5344CB8AC3E}">
        <p14:creationId xmlns:p14="http://schemas.microsoft.com/office/powerpoint/2010/main" val="3030262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B3C51A-D3FD-4305-AE01-85A2EFD058DF}"/>
              </a:ext>
            </a:extLst>
          </p:cNvPr>
          <p:cNvSpPr>
            <a:spLocks noChangeArrowheads="1"/>
          </p:cNvSpPr>
          <p:nvPr/>
        </p:nvSpPr>
        <p:spPr bwMode="auto">
          <a:xfrm>
            <a:off x="3305174" y="642292"/>
            <a:ext cx="7800975"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95000"/>
                  </a:schemeClr>
                </a:solidFill>
                <a:effectLst/>
                <a:latin typeface="Times New Roman" pitchFamily="18" charset="0"/>
                <a:ea typeface="Arial" pitchFamily="34" charset="0"/>
                <a:cs typeface="Times New Roman" pitchFamily="18" charset="0"/>
              </a:rPr>
              <a:t>The accuracy has improved a bit from the benchmark. The accuracy obtained from KNN was 88% and we got an accuracy of </a:t>
            </a:r>
            <a:r>
              <a:rPr lang="en-US" sz="1200" dirty="0">
                <a:solidFill>
                  <a:schemeClr val="tx1">
                    <a:lumMod val="95000"/>
                  </a:schemeClr>
                </a:solidFill>
                <a:latin typeface="Times New Roman" pitchFamily="18" charset="0"/>
                <a:ea typeface="Arial" pitchFamily="34" charset="0"/>
                <a:cs typeface="Times New Roman" pitchFamily="18" charset="0"/>
              </a:rPr>
              <a:t>89.7%</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2" name="Title 5">
            <a:extLst>
              <a:ext uri="{FF2B5EF4-FFF2-40B4-BE49-F238E27FC236}">
                <a16:creationId xmlns:a16="http://schemas.microsoft.com/office/drawing/2014/main" id="{5AE4318F-FBCC-4437-8BB0-48B2946E0434}"/>
              </a:ext>
            </a:extLst>
          </p:cNvPr>
          <p:cNvSpPr txBox="1">
            <a:spLocks/>
          </p:cNvSpPr>
          <p:nvPr/>
        </p:nvSpPr>
        <p:spPr>
          <a:xfrm>
            <a:off x="275795" y="133741"/>
            <a:ext cx="2676956" cy="210463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5400" dirty="0">
                <a:solidFill>
                  <a:schemeClr val="bg1"/>
                </a:solidFill>
                <a:latin typeface="Times New Roman" panose="02020603050405020304" pitchFamily="18" charset="0"/>
                <a:cs typeface="Times New Roman" panose="02020603050405020304" pitchFamily="18" charset="0"/>
              </a:rPr>
              <a:t>Model Building</a:t>
            </a:r>
            <a:endParaRPr lang="en-US" sz="5400" dirty="0">
              <a:solidFill>
                <a:schemeClr val="bg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9D13356-2043-4BB6-A569-490149947C68}"/>
              </a:ext>
            </a:extLst>
          </p:cNvPr>
          <p:cNvPicPr>
            <a:picLocks noChangeAspect="1"/>
          </p:cNvPicPr>
          <p:nvPr/>
        </p:nvPicPr>
        <p:blipFill>
          <a:blip r:embed="rId2"/>
          <a:stretch>
            <a:fillRect/>
          </a:stretch>
        </p:blipFill>
        <p:spPr>
          <a:xfrm>
            <a:off x="3168920" y="1181100"/>
            <a:ext cx="8461105" cy="5591263"/>
          </a:xfrm>
          <a:prstGeom prst="rect">
            <a:avLst/>
          </a:prstGeom>
        </p:spPr>
      </p:pic>
    </p:spTree>
    <p:extLst>
      <p:ext uri="{BB962C8B-B14F-4D97-AF65-F5344CB8AC3E}">
        <p14:creationId xmlns:p14="http://schemas.microsoft.com/office/powerpoint/2010/main" val="1068141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161D60-FBAE-45E6-B839-4C1E72EDD55D}"/>
              </a:ext>
            </a:extLst>
          </p:cNvPr>
          <p:cNvSpPr txBox="1">
            <a:spLocks/>
          </p:cNvSpPr>
          <p:nvPr/>
        </p:nvSpPr>
        <p:spPr>
          <a:xfrm>
            <a:off x="3532986" y="1"/>
            <a:ext cx="8373264" cy="31908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Compare classification algorithms</a:t>
            </a:r>
            <a:endParaRPr lang="en-GB" sz="1800" dirty="0">
              <a:solidFill>
                <a:srgbClr val="4472C4"/>
              </a:solidFill>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Classification report shows the precision, recall, F1 and support scores for the LR classification model.</a:t>
            </a:r>
            <a:endParaRPr lang="en-GB" sz="1800" dirty="0">
              <a:solidFill>
                <a:srgbClr val="4472C4"/>
              </a:solidFill>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Precision of 0 (the client said no) represents that for all instances predicted as no subscription, the percentage of clients that actually said no is 88%.</a:t>
            </a:r>
            <a:endParaRPr lang="en-GB" sz="1800" dirty="0">
              <a:solidFill>
                <a:srgbClr val="4472C4"/>
              </a:solidFill>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4472C4"/>
                </a:solidFill>
                <a:latin typeface="Times New Roman" panose="02020603050405020304" pitchFamily="18" charset="0"/>
                <a:ea typeface="Calibri" panose="020F0502020204030204" pitchFamily="34" charset="0"/>
              </a:rPr>
              <a:t>Recall is the ability of a classifier to find all positive instances. Recall of 0 indicates that for all clients that actually said no, the model predicts 100% correctly that they would decline the offer</a:t>
            </a:r>
            <a:endParaRPr lang="en-US" sz="1800" dirty="0">
              <a:solidFill>
                <a:srgbClr val="4472C4"/>
              </a:solidFill>
            </a:endParaRPr>
          </a:p>
        </p:txBody>
      </p:sp>
      <p:sp>
        <p:nvSpPr>
          <p:cNvPr id="4" name="Title 5">
            <a:extLst>
              <a:ext uri="{FF2B5EF4-FFF2-40B4-BE49-F238E27FC236}">
                <a16:creationId xmlns:a16="http://schemas.microsoft.com/office/drawing/2014/main" id="{0DF16FF1-A21F-40A2-91BD-2F4EBA471B5D}"/>
              </a:ext>
            </a:extLst>
          </p:cNvPr>
          <p:cNvSpPr txBox="1">
            <a:spLocks/>
          </p:cNvSpPr>
          <p:nvPr/>
        </p:nvSpPr>
        <p:spPr>
          <a:xfrm>
            <a:off x="275795" y="133741"/>
            <a:ext cx="2676956" cy="210463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5400" dirty="0">
                <a:solidFill>
                  <a:schemeClr val="bg1"/>
                </a:solidFill>
                <a:latin typeface="Times New Roman" panose="02020603050405020304" pitchFamily="18" charset="0"/>
                <a:cs typeface="Times New Roman" panose="02020603050405020304" pitchFamily="18" charset="0"/>
              </a:rPr>
              <a:t>Model Building</a:t>
            </a:r>
            <a:endParaRPr lang="en-US" sz="54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AE99348-BC75-4B7F-96E9-F429718F4F24}"/>
              </a:ext>
            </a:extLst>
          </p:cNvPr>
          <p:cNvPicPr>
            <a:picLocks noChangeAspect="1"/>
          </p:cNvPicPr>
          <p:nvPr/>
        </p:nvPicPr>
        <p:blipFill>
          <a:blip r:embed="rId2"/>
          <a:stretch>
            <a:fillRect/>
          </a:stretch>
        </p:blipFill>
        <p:spPr>
          <a:xfrm>
            <a:off x="4210050" y="3302000"/>
            <a:ext cx="6915150" cy="3377279"/>
          </a:xfrm>
          <a:prstGeom prst="rect">
            <a:avLst/>
          </a:prstGeom>
        </p:spPr>
      </p:pic>
    </p:spTree>
    <p:extLst>
      <p:ext uri="{BB962C8B-B14F-4D97-AF65-F5344CB8AC3E}">
        <p14:creationId xmlns:p14="http://schemas.microsoft.com/office/powerpoint/2010/main" val="1873836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DF16FF1-A21F-40A2-91BD-2F4EBA471B5D}"/>
              </a:ext>
            </a:extLst>
          </p:cNvPr>
          <p:cNvSpPr txBox="1">
            <a:spLocks/>
          </p:cNvSpPr>
          <p:nvPr/>
        </p:nvSpPr>
        <p:spPr>
          <a:xfrm>
            <a:off x="275795" y="133741"/>
            <a:ext cx="2676956" cy="210463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solidFill>
                  <a:schemeClr val="bg1"/>
                </a:solidFill>
                <a:latin typeface="Times New Roman" panose="02020603050405020304" pitchFamily="18" charset="0"/>
                <a:cs typeface="Times New Roman" panose="02020603050405020304" pitchFamily="18" charset="0"/>
              </a:rPr>
              <a:t>Solution </a:t>
            </a:r>
          </a:p>
          <a:p>
            <a:pPr algn="ctr"/>
            <a:r>
              <a:rPr lang="en-IN" sz="3600" dirty="0">
                <a:solidFill>
                  <a:schemeClr val="bg1"/>
                </a:solidFill>
                <a:latin typeface="Times New Roman" panose="02020603050405020304" pitchFamily="18" charset="0"/>
                <a:cs typeface="Times New Roman" panose="02020603050405020304" pitchFamily="18" charset="0"/>
              </a:rPr>
              <a:t>&amp; Interpretation</a:t>
            </a:r>
            <a:endParaRPr lang="en-US" sz="3600" dirty="0">
              <a:solidFill>
                <a:schemeClr val="bg1"/>
              </a:solidFill>
              <a:latin typeface="Times New Roman" panose="02020603050405020304" pitchFamily="18" charset="0"/>
              <a:cs typeface="Times New Roman" panose="02020603050405020304" pitchFamily="18" charset="0"/>
            </a:endParaRPr>
          </a:p>
        </p:txBody>
      </p:sp>
      <p:pic>
        <p:nvPicPr>
          <p:cNvPr id="3076" name="Picture 4">
            <a:extLst>
              <a:ext uri="{FF2B5EF4-FFF2-40B4-BE49-F238E27FC236}">
                <a16:creationId xmlns:a16="http://schemas.microsoft.com/office/drawing/2014/main" id="{B73A7A6B-13C0-4E19-8BCE-79AA5C830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904875"/>
            <a:ext cx="8727440" cy="58007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5EE167E-4038-4D68-A8E5-C9421FEF9056}"/>
              </a:ext>
            </a:extLst>
          </p:cNvPr>
          <p:cNvSpPr>
            <a:spLocks noChangeArrowheads="1"/>
          </p:cNvSpPr>
          <p:nvPr/>
        </p:nvSpPr>
        <p:spPr bwMode="auto">
          <a:xfrm>
            <a:off x="3619499" y="325050"/>
            <a:ext cx="7800975"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95000"/>
                  </a:schemeClr>
                </a:solidFill>
                <a:effectLst/>
                <a:latin typeface="Times New Roman" pitchFamily="18" charset="0"/>
                <a:ea typeface="Arial" pitchFamily="34" charset="0"/>
                <a:cs typeface="Times New Roman" pitchFamily="18" charset="0"/>
              </a:rPr>
              <a:t>Recommendations: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66992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F10021A-ADB8-42F4-A772-4A0108D6B646}"/>
              </a:ext>
            </a:extLst>
          </p:cNvPr>
          <p:cNvSpPr txBox="1">
            <a:spLocks/>
          </p:cNvSpPr>
          <p:nvPr/>
        </p:nvSpPr>
        <p:spPr>
          <a:xfrm>
            <a:off x="3183143" y="0"/>
            <a:ext cx="8675482" cy="6858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endParaRPr lang="en-IN" sz="4000" dirty="0">
              <a:solidFill>
                <a:srgbClr val="4472C4"/>
              </a:solidFill>
            </a:endParaRPr>
          </a:p>
          <a:p>
            <a:pPr lvl="1"/>
            <a:endParaRPr lang="en-IN" sz="4000" dirty="0">
              <a:solidFill>
                <a:srgbClr val="4472C4"/>
              </a:solidFill>
            </a:endParaRPr>
          </a:p>
          <a:p>
            <a:pPr lvl="1"/>
            <a:endParaRPr lang="en-IN" sz="4000" dirty="0">
              <a:solidFill>
                <a:srgbClr val="4472C4"/>
              </a:solidFill>
            </a:endParaRPr>
          </a:p>
          <a:p>
            <a:pPr lvl="1"/>
            <a:endParaRPr lang="en-IN" sz="4000" dirty="0">
              <a:solidFill>
                <a:srgbClr val="4472C4"/>
              </a:solidFill>
            </a:endParaRPr>
          </a:p>
          <a:p>
            <a:pPr lvl="1"/>
            <a:r>
              <a:rPr lang="en-IN" sz="4000" dirty="0">
                <a:solidFill>
                  <a:srgbClr val="4472C4"/>
                </a:solidFill>
              </a:rPr>
              <a:t>Thank You!</a:t>
            </a:r>
          </a:p>
        </p:txBody>
      </p:sp>
    </p:spTree>
    <p:extLst>
      <p:ext uri="{BB962C8B-B14F-4D97-AF65-F5344CB8AC3E}">
        <p14:creationId xmlns:p14="http://schemas.microsoft.com/office/powerpoint/2010/main" val="4079906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35AEE34-9162-4826-B094-3F97351EFA71}"/>
              </a:ext>
            </a:extLst>
          </p:cNvPr>
          <p:cNvPicPr>
            <a:picLocks noChangeAspect="1"/>
          </p:cNvPicPr>
          <p:nvPr/>
        </p:nvPicPr>
        <p:blipFill>
          <a:blip r:embed="rId2"/>
          <a:stretch>
            <a:fillRect/>
          </a:stretch>
        </p:blipFill>
        <p:spPr>
          <a:xfrm>
            <a:off x="3190875" y="4327209"/>
            <a:ext cx="9001125" cy="2542961"/>
          </a:xfrm>
          <a:prstGeom prst="rect">
            <a:avLst/>
          </a:prstGeom>
        </p:spPr>
      </p:pic>
      <p:sp>
        <p:nvSpPr>
          <p:cNvPr id="2" name="TextBox 1"/>
          <p:cNvSpPr txBox="1"/>
          <p:nvPr/>
        </p:nvSpPr>
        <p:spPr>
          <a:xfrm>
            <a:off x="485777" y="323238"/>
            <a:ext cx="2391275" cy="830997"/>
          </a:xfrm>
          <a:prstGeom prst="rect">
            <a:avLst/>
          </a:prstGeom>
          <a:noFill/>
        </p:spPr>
        <p:txBody>
          <a:bodyPr wrap="square" lIns="205740" rtlCol="0" anchor="ctr">
            <a:spAutoFit/>
          </a:bodyPr>
          <a:lstStyle/>
          <a:p>
            <a:r>
              <a:rPr lang="en-US" altLang="ko-KR" sz="4800" dirty="0">
                <a:solidFill>
                  <a:schemeClr val="bg1"/>
                </a:solidFill>
                <a:cs typeface="Arial" pitchFamily="34" charset="0"/>
              </a:rPr>
              <a:t>Agenda</a:t>
            </a:r>
          </a:p>
        </p:txBody>
      </p:sp>
      <p:grpSp>
        <p:nvGrpSpPr>
          <p:cNvPr id="35" name="Group 34"/>
          <p:cNvGrpSpPr/>
          <p:nvPr/>
        </p:nvGrpSpPr>
        <p:grpSpPr>
          <a:xfrm>
            <a:off x="3421287" y="3955691"/>
            <a:ext cx="4639868" cy="592880"/>
            <a:chOff x="4745820" y="1482096"/>
            <a:chExt cx="6186490" cy="790507"/>
          </a:xfrm>
        </p:grpSpPr>
        <p:sp>
          <p:nvSpPr>
            <p:cNvPr id="41" name="TextBox 40"/>
            <p:cNvSpPr txBox="1"/>
            <p:nvPr/>
          </p:nvSpPr>
          <p:spPr>
            <a:xfrm>
              <a:off x="5840275" y="1482096"/>
              <a:ext cx="5092035" cy="615554"/>
            </a:xfrm>
            <a:prstGeom prst="rect">
              <a:avLst/>
            </a:prstGeom>
            <a:noFill/>
          </p:spPr>
          <p:txBody>
            <a:bodyPr wrap="square" lIns="81000" rIns="81000" rtlCol="0">
              <a:spAutoFit/>
            </a:bodyPr>
            <a:lstStyle/>
            <a:p>
              <a:r>
                <a:rPr lang="en-US" altLang="ko-KR" sz="2400" b="1" dirty="0">
                  <a:solidFill>
                    <a:srgbClr val="4472C4"/>
                  </a:solidFill>
                  <a:cs typeface="Arial" pitchFamily="34" charset="0"/>
                </a:rPr>
                <a:t>Solution &amp; Conclusion</a:t>
              </a:r>
              <a:endParaRPr lang="ko-KR" altLang="en-US" sz="2400" b="1" dirty="0">
                <a:solidFill>
                  <a:srgbClr val="4472C4"/>
                </a:solidFill>
                <a:cs typeface="Arial" pitchFamily="34" charset="0"/>
              </a:endParaRPr>
            </a:p>
          </p:txBody>
        </p:sp>
        <p:grpSp>
          <p:nvGrpSpPr>
            <p:cNvPr id="37" name="Group 36"/>
            <p:cNvGrpSpPr/>
            <p:nvPr/>
          </p:nvGrpSpPr>
          <p:grpSpPr>
            <a:xfrm>
              <a:off x="4745820" y="1491808"/>
              <a:ext cx="958096" cy="780795"/>
              <a:chOff x="5324331" y="1449052"/>
              <a:chExt cx="958096" cy="780795"/>
            </a:xfrm>
          </p:grpSpPr>
          <p:sp>
            <p:nvSpPr>
              <p:cNvPr id="38" name="Oval 37"/>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39" name="TextBox 38"/>
              <p:cNvSpPr txBox="1"/>
              <p:nvPr/>
            </p:nvSpPr>
            <p:spPr>
              <a:xfrm>
                <a:off x="5324331" y="1516285"/>
                <a:ext cx="958096" cy="697627"/>
              </a:xfrm>
              <a:prstGeom prst="rect">
                <a:avLst/>
              </a:prstGeom>
              <a:noFill/>
            </p:spPr>
            <p:txBody>
              <a:bodyPr wrap="square" lIns="81000" rIns="81000" rtlCol="0">
                <a:spAutoFit/>
              </a:bodyPr>
              <a:lstStyle/>
              <a:p>
                <a:pPr algn="ctr"/>
                <a:r>
                  <a:rPr lang="en-US" altLang="ko-KR" sz="2800" b="1" dirty="0">
                    <a:solidFill>
                      <a:schemeClr val="bg1"/>
                    </a:solidFill>
                    <a:cs typeface="Arial" pitchFamily="34" charset="0"/>
                  </a:rPr>
                  <a:t>05</a:t>
                </a:r>
                <a:endParaRPr lang="ko-KR" altLang="en-US" sz="2800" b="1" dirty="0">
                  <a:solidFill>
                    <a:schemeClr val="bg1"/>
                  </a:solidFill>
                  <a:cs typeface="Arial" pitchFamily="34" charset="0"/>
                </a:endParaRPr>
              </a:p>
            </p:txBody>
          </p:sp>
        </p:grpSp>
      </p:grpSp>
      <p:grpSp>
        <p:nvGrpSpPr>
          <p:cNvPr id="29" name="Group 28">
            <a:extLst>
              <a:ext uri="{FF2B5EF4-FFF2-40B4-BE49-F238E27FC236}">
                <a16:creationId xmlns:a16="http://schemas.microsoft.com/office/drawing/2014/main" id="{6A44C8FA-8285-4018-AA50-0DD7E04FF687}"/>
              </a:ext>
            </a:extLst>
          </p:cNvPr>
          <p:cNvGrpSpPr/>
          <p:nvPr/>
        </p:nvGrpSpPr>
        <p:grpSpPr>
          <a:xfrm>
            <a:off x="3430314" y="225880"/>
            <a:ext cx="4639868" cy="592879"/>
            <a:chOff x="4745820" y="1482097"/>
            <a:chExt cx="6186490" cy="790506"/>
          </a:xfrm>
        </p:grpSpPr>
        <p:sp>
          <p:nvSpPr>
            <p:cNvPr id="33" name="TextBox 32">
              <a:extLst>
                <a:ext uri="{FF2B5EF4-FFF2-40B4-BE49-F238E27FC236}">
                  <a16:creationId xmlns:a16="http://schemas.microsoft.com/office/drawing/2014/main" id="{269DF82C-40ED-4F86-9F0E-EBB69CD53707}"/>
                </a:ext>
              </a:extLst>
            </p:cNvPr>
            <p:cNvSpPr txBox="1"/>
            <p:nvPr/>
          </p:nvSpPr>
          <p:spPr>
            <a:xfrm>
              <a:off x="5840275" y="1482097"/>
              <a:ext cx="5092035" cy="615554"/>
            </a:xfrm>
            <a:prstGeom prst="rect">
              <a:avLst/>
            </a:prstGeom>
            <a:noFill/>
          </p:spPr>
          <p:txBody>
            <a:bodyPr wrap="square" lIns="81000" rIns="81000" rtlCol="0">
              <a:spAutoFit/>
            </a:bodyPr>
            <a:lstStyle/>
            <a:p>
              <a:r>
                <a:rPr lang="en-US" altLang="ko-KR" sz="2400" b="1" dirty="0">
                  <a:solidFill>
                    <a:srgbClr val="4472C4"/>
                  </a:solidFill>
                  <a:cs typeface="Arial" pitchFamily="34" charset="0"/>
                </a:rPr>
                <a:t>Problem Definition </a:t>
              </a:r>
              <a:endParaRPr lang="ko-KR" altLang="en-US" sz="2400" b="1" dirty="0">
                <a:solidFill>
                  <a:srgbClr val="4472C4"/>
                </a:solidFill>
                <a:cs typeface="Arial" pitchFamily="34" charset="0"/>
              </a:endParaRPr>
            </a:p>
          </p:txBody>
        </p:sp>
        <p:grpSp>
          <p:nvGrpSpPr>
            <p:cNvPr id="36" name="Group 35">
              <a:extLst>
                <a:ext uri="{FF2B5EF4-FFF2-40B4-BE49-F238E27FC236}">
                  <a16:creationId xmlns:a16="http://schemas.microsoft.com/office/drawing/2014/main" id="{6ECECE47-C6E1-4099-B941-333F406D33D1}"/>
                </a:ext>
              </a:extLst>
            </p:cNvPr>
            <p:cNvGrpSpPr/>
            <p:nvPr/>
          </p:nvGrpSpPr>
          <p:grpSpPr>
            <a:xfrm>
              <a:off x="4745820" y="1491808"/>
              <a:ext cx="958096" cy="780795"/>
              <a:chOff x="5324331" y="1449052"/>
              <a:chExt cx="958096" cy="780795"/>
            </a:xfrm>
          </p:grpSpPr>
          <p:sp>
            <p:nvSpPr>
              <p:cNvPr id="40" name="Oval 39">
                <a:extLst>
                  <a:ext uri="{FF2B5EF4-FFF2-40B4-BE49-F238E27FC236}">
                    <a16:creationId xmlns:a16="http://schemas.microsoft.com/office/drawing/2014/main" id="{AD5E38D6-B55B-496A-B0E9-9C92D4AEF239}"/>
                  </a:ext>
                </a:extLst>
              </p:cNvPr>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42" name="TextBox 41">
                <a:extLst>
                  <a:ext uri="{FF2B5EF4-FFF2-40B4-BE49-F238E27FC236}">
                    <a16:creationId xmlns:a16="http://schemas.microsoft.com/office/drawing/2014/main" id="{6C53D726-8FEF-407C-B573-98AC768895D2}"/>
                  </a:ext>
                </a:extLst>
              </p:cNvPr>
              <p:cNvSpPr txBox="1"/>
              <p:nvPr/>
            </p:nvSpPr>
            <p:spPr>
              <a:xfrm>
                <a:off x="5324331" y="1516285"/>
                <a:ext cx="958096" cy="697627"/>
              </a:xfrm>
              <a:prstGeom prst="rect">
                <a:avLst/>
              </a:prstGeom>
              <a:noFill/>
            </p:spPr>
            <p:txBody>
              <a:bodyPr wrap="square" lIns="81000" rIns="81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grpSp>
      </p:grpSp>
      <p:grpSp>
        <p:nvGrpSpPr>
          <p:cNvPr id="43" name="Group 42">
            <a:extLst>
              <a:ext uri="{FF2B5EF4-FFF2-40B4-BE49-F238E27FC236}">
                <a16:creationId xmlns:a16="http://schemas.microsoft.com/office/drawing/2014/main" id="{066EFB7D-9861-4485-8F69-EB78FC6E0974}"/>
              </a:ext>
            </a:extLst>
          </p:cNvPr>
          <p:cNvGrpSpPr/>
          <p:nvPr/>
        </p:nvGrpSpPr>
        <p:grpSpPr>
          <a:xfrm>
            <a:off x="3427305" y="1161334"/>
            <a:ext cx="4639868" cy="592880"/>
            <a:chOff x="4745820" y="1482096"/>
            <a:chExt cx="6186490" cy="790507"/>
          </a:xfrm>
        </p:grpSpPr>
        <p:sp>
          <p:nvSpPr>
            <p:cNvPr id="44" name="TextBox 43">
              <a:extLst>
                <a:ext uri="{FF2B5EF4-FFF2-40B4-BE49-F238E27FC236}">
                  <a16:creationId xmlns:a16="http://schemas.microsoft.com/office/drawing/2014/main" id="{798533AF-60CA-48C5-87F2-1CA8B6A26CC8}"/>
                </a:ext>
              </a:extLst>
            </p:cNvPr>
            <p:cNvSpPr txBox="1"/>
            <p:nvPr/>
          </p:nvSpPr>
          <p:spPr>
            <a:xfrm>
              <a:off x="5840275" y="1482096"/>
              <a:ext cx="5092035" cy="615554"/>
            </a:xfrm>
            <a:prstGeom prst="rect">
              <a:avLst/>
            </a:prstGeom>
            <a:noFill/>
          </p:spPr>
          <p:txBody>
            <a:bodyPr wrap="square" lIns="81000" rIns="81000" rtlCol="0">
              <a:spAutoFit/>
            </a:bodyPr>
            <a:lstStyle/>
            <a:p>
              <a:r>
                <a:rPr lang="en-IN" altLang="ko-KR" sz="2400" b="1" dirty="0">
                  <a:solidFill>
                    <a:srgbClr val="4472C4"/>
                  </a:solidFill>
                  <a:cs typeface="Arial" pitchFamily="34" charset="0"/>
                </a:rPr>
                <a:t>Exploratory data analysis</a:t>
              </a:r>
              <a:endParaRPr lang="ko-KR" altLang="en-US" sz="2400" b="1" dirty="0">
                <a:solidFill>
                  <a:srgbClr val="4472C4"/>
                </a:solidFill>
                <a:cs typeface="Arial" pitchFamily="34" charset="0"/>
              </a:endParaRPr>
            </a:p>
          </p:txBody>
        </p:sp>
        <p:grpSp>
          <p:nvGrpSpPr>
            <p:cNvPr id="45" name="Group 44">
              <a:extLst>
                <a:ext uri="{FF2B5EF4-FFF2-40B4-BE49-F238E27FC236}">
                  <a16:creationId xmlns:a16="http://schemas.microsoft.com/office/drawing/2014/main" id="{5BED13C8-BC6B-48DE-841C-D18D6B2FEF33}"/>
                </a:ext>
              </a:extLst>
            </p:cNvPr>
            <p:cNvGrpSpPr/>
            <p:nvPr/>
          </p:nvGrpSpPr>
          <p:grpSpPr>
            <a:xfrm>
              <a:off x="4745820" y="1491808"/>
              <a:ext cx="958096" cy="780795"/>
              <a:chOff x="5324331" y="1449052"/>
              <a:chExt cx="958096" cy="780795"/>
            </a:xfrm>
          </p:grpSpPr>
          <p:sp>
            <p:nvSpPr>
              <p:cNvPr id="46" name="Oval 45">
                <a:extLst>
                  <a:ext uri="{FF2B5EF4-FFF2-40B4-BE49-F238E27FC236}">
                    <a16:creationId xmlns:a16="http://schemas.microsoft.com/office/drawing/2014/main" id="{CD9A55F2-FE4A-41CE-A23C-33717DE3D945}"/>
                  </a:ext>
                </a:extLst>
              </p:cNvPr>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47" name="TextBox 46">
                <a:extLst>
                  <a:ext uri="{FF2B5EF4-FFF2-40B4-BE49-F238E27FC236}">
                    <a16:creationId xmlns:a16="http://schemas.microsoft.com/office/drawing/2014/main" id="{40E7CC82-1469-442E-9886-ACD650D3B887}"/>
                  </a:ext>
                </a:extLst>
              </p:cNvPr>
              <p:cNvSpPr txBox="1"/>
              <p:nvPr/>
            </p:nvSpPr>
            <p:spPr>
              <a:xfrm>
                <a:off x="5324331" y="1516285"/>
                <a:ext cx="958096" cy="697627"/>
              </a:xfrm>
              <a:prstGeom prst="rect">
                <a:avLst/>
              </a:prstGeom>
              <a:noFill/>
            </p:spPr>
            <p:txBody>
              <a:bodyPr wrap="square" lIns="81000" rIns="81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grpSp>
      </p:grpSp>
      <p:grpSp>
        <p:nvGrpSpPr>
          <p:cNvPr id="48" name="Group 47">
            <a:extLst>
              <a:ext uri="{FF2B5EF4-FFF2-40B4-BE49-F238E27FC236}">
                <a16:creationId xmlns:a16="http://schemas.microsoft.com/office/drawing/2014/main" id="{63FBD401-8A3B-4F9E-91EB-D99368BEC859}"/>
              </a:ext>
            </a:extLst>
          </p:cNvPr>
          <p:cNvGrpSpPr/>
          <p:nvPr/>
        </p:nvGrpSpPr>
        <p:grpSpPr>
          <a:xfrm>
            <a:off x="3424296" y="2096787"/>
            <a:ext cx="4639868" cy="592880"/>
            <a:chOff x="4745820" y="1482096"/>
            <a:chExt cx="6186490" cy="790507"/>
          </a:xfrm>
        </p:grpSpPr>
        <p:sp>
          <p:nvSpPr>
            <p:cNvPr id="49" name="TextBox 48">
              <a:extLst>
                <a:ext uri="{FF2B5EF4-FFF2-40B4-BE49-F238E27FC236}">
                  <a16:creationId xmlns:a16="http://schemas.microsoft.com/office/drawing/2014/main" id="{B572B5B6-B447-4CE3-A41B-1EF1B51AB8A0}"/>
                </a:ext>
              </a:extLst>
            </p:cNvPr>
            <p:cNvSpPr txBox="1"/>
            <p:nvPr/>
          </p:nvSpPr>
          <p:spPr>
            <a:xfrm>
              <a:off x="5840275" y="1482096"/>
              <a:ext cx="5092035" cy="533480"/>
            </a:xfrm>
            <a:prstGeom prst="rect">
              <a:avLst/>
            </a:prstGeom>
            <a:noFill/>
          </p:spPr>
          <p:txBody>
            <a:bodyPr wrap="square" lIns="81000" rIns="81000" rtlCol="0">
              <a:spAutoFit/>
            </a:bodyPr>
            <a:lstStyle/>
            <a:p>
              <a:r>
                <a:rPr lang="en-US" altLang="ko-KR" sz="2000" b="1" dirty="0">
                  <a:solidFill>
                    <a:srgbClr val="4472C4"/>
                  </a:solidFill>
                  <a:cs typeface="Arial" pitchFamily="34" charset="0"/>
                </a:rPr>
                <a:t>Feature Engineering and statistics</a:t>
              </a:r>
            </a:p>
          </p:txBody>
        </p:sp>
        <p:grpSp>
          <p:nvGrpSpPr>
            <p:cNvPr id="50" name="Group 49">
              <a:extLst>
                <a:ext uri="{FF2B5EF4-FFF2-40B4-BE49-F238E27FC236}">
                  <a16:creationId xmlns:a16="http://schemas.microsoft.com/office/drawing/2014/main" id="{36CB3004-5770-47BE-863F-B190FA38E3C8}"/>
                </a:ext>
              </a:extLst>
            </p:cNvPr>
            <p:cNvGrpSpPr/>
            <p:nvPr/>
          </p:nvGrpSpPr>
          <p:grpSpPr>
            <a:xfrm>
              <a:off x="4745820" y="1491808"/>
              <a:ext cx="958096" cy="780795"/>
              <a:chOff x="5324331" y="1449052"/>
              <a:chExt cx="958096" cy="780795"/>
            </a:xfrm>
          </p:grpSpPr>
          <p:sp>
            <p:nvSpPr>
              <p:cNvPr id="51" name="Oval 50">
                <a:extLst>
                  <a:ext uri="{FF2B5EF4-FFF2-40B4-BE49-F238E27FC236}">
                    <a16:creationId xmlns:a16="http://schemas.microsoft.com/office/drawing/2014/main" id="{2402E751-F231-43BC-BB02-AE976C72DB09}"/>
                  </a:ext>
                </a:extLst>
              </p:cNvPr>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52" name="TextBox 51">
                <a:extLst>
                  <a:ext uri="{FF2B5EF4-FFF2-40B4-BE49-F238E27FC236}">
                    <a16:creationId xmlns:a16="http://schemas.microsoft.com/office/drawing/2014/main" id="{6C1D640C-E077-4F1C-92D3-D2E63FF558AF}"/>
                  </a:ext>
                </a:extLst>
              </p:cNvPr>
              <p:cNvSpPr txBox="1"/>
              <p:nvPr/>
            </p:nvSpPr>
            <p:spPr>
              <a:xfrm>
                <a:off x="5324331" y="1516285"/>
                <a:ext cx="958096" cy="697627"/>
              </a:xfrm>
              <a:prstGeom prst="rect">
                <a:avLst/>
              </a:prstGeom>
              <a:noFill/>
            </p:spPr>
            <p:txBody>
              <a:bodyPr wrap="square" lIns="81000" rIns="81000"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grpSp>
      </p:grpSp>
      <p:grpSp>
        <p:nvGrpSpPr>
          <p:cNvPr id="53" name="Group 52">
            <a:extLst>
              <a:ext uri="{FF2B5EF4-FFF2-40B4-BE49-F238E27FC236}">
                <a16:creationId xmlns:a16="http://schemas.microsoft.com/office/drawing/2014/main" id="{319AE161-4D9D-41C9-B9B2-1729D2F58864}"/>
              </a:ext>
            </a:extLst>
          </p:cNvPr>
          <p:cNvGrpSpPr/>
          <p:nvPr/>
        </p:nvGrpSpPr>
        <p:grpSpPr>
          <a:xfrm>
            <a:off x="3421287" y="3032243"/>
            <a:ext cx="4639868" cy="592880"/>
            <a:chOff x="4745820" y="1482096"/>
            <a:chExt cx="6186490" cy="790507"/>
          </a:xfrm>
        </p:grpSpPr>
        <p:sp>
          <p:nvSpPr>
            <p:cNvPr id="54" name="TextBox 53">
              <a:extLst>
                <a:ext uri="{FF2B5EF4-FFF2-40B4-BE49-F238E27FC236}">
                  <a16:creationId xmlns:a16="http://schemas.microsoft.com/office/drawing/2014/main" id="{4D2D22CC-1D95-456B-AD26-AB45A0BC453B}"/>
                </a:ext>
              </a:extLst>
            </p:cNvPr>
            <p:cNvSpPr txBox="1"/>
            <p:nvPr/>
          </p:nvSpPr>
          <p:spPr>
            <a:xfrm>
              <a:off x="5840275" y="1482096"/>
              <a:ext cx="5092035" cy="615554"/>
            </a:xfrm>
            <a:prstGeom prst="rect">
              <a:avLst/>
            </a:prstGeom>
            <a:noFill/>
          </p:spPr>
          <p:txBody>
            <a:bodyPr wrap="square" lIns="81000" rIns="81000" rtlCol="0">
              <a:spAutoFit/>
            </a:bodyPr>
            <a:lstStyle/>
            <a:p>
              <a:r>
                <a:rPr lang="en-US" altLang="ko-KR" sz="2400" b="1" dirty="0">
                  <a:solidFill>
                    <a:srgbClr val="4472C4"/>
                  </a:solidFill>
                  <a:cs typeface="Arial" pitchFamily="34" charset="0"/>
                </a:rPr>
                <a:t>Model Building</a:t>
              </a:r>
              <a:endParaRPr lang="ko-KR" altLang="en-US" sz="2400" b="1" dirty="0">
                <a:solidFill>
                  <a:srgbClr val="4472C4"/>
                </a:solidFill>
                <a:cs typeface="Arial" pitchFamily="34" charset="0"/>
              </a:endParaRPr>
            </a:p>
          </p:txBody>
        </p:sp>
        <p:grpSp>
          <p:nvGrpSpPr>
            <p:cNvPr id="55" name="Group 54">
              <a:extLst>
                <a:ext uri="{FF2B5EF4-FFF2-40B4-BE49-F238E27FC236}">
                  <a16:creationId xmlns:a16="http://schemas.microsoft.com/office/drawing/2014/main" id="{A2492334-6CE4-4DD3-9F7C-BAD6111FB34F}"/>
                </a:ext>
              </a:extLst>
            </p:cNvPr>
            <p:cNvGrpSpPr/>
            <p:nvPr/>
          </p:nvGrpSpPr>
          <p:grpSpPr>
            <a:xfrm>
              <a:off x="4745820" y="1491808"/>
              <a:ext cx="958096" cy="780795"/>
              <a:chOff x="5324331" y="1449052"/>
              <a:chExt cx="958096" cy="780795"/>
            </a:xfrm>
          </p:grpSpPr>
          <p:sp>
            <p:nvSpPr>
              <p:cNvPr id="56" name="Oval 55">
                <a:extLst>
                  <a:ext uri="{FF2B5EF4-FFF2-40B4-BE49-F238E27FC236}">
                    <a16:creationId xmlns:a16="http://schemas.microsoft.com/office/drawing/2014/main" id="{B2588068-3EB4-4449-A40A-AD26DF91EBBF}"/>
                  </a:ext>
                </a:extLst>
              </p:cNvPr>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57" name="TextBox 56">
                <a:extLst>
                  <a:ext uri="{FF2B5EF4-FFF2-40B4-BE49-F238E27FC236}">
                    <a16:creationId xmlns:a16="http://schemas.microsoft.com/office/drawing/2014/main" id="{4C8C2B18-2387-470E-9ED1-A62F62DD9155}"/>
                  </a:ext>
                </a:extLst>
              </p:cNvPr>
              <p:cNvSpPr txBox="1"/>
              <p:nvPr/>
            </p:nvSpPr>
            <p:spPr>
              <a:xfrm>
                <a:off x="5324331" y="1516285"/>
                <a:ext cx="958096" cy="697627"/>
              </a:xfrm>
              <a:prstGeom prst="rect">
                <a:avLst/>
              </a:prstGeom>
              <a:noFill/>
            </p:spPr>
            <p:txBody>
              <a:bodyPr wrap="square" lIns="81000" rIns="81000"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grpSp>
      </p:grpSp>
    </p:spTree>
    <p:extLst>
      <p:ext uri="{BB962C8B-B14F-4D97-AF65-F5344CB8AC3E}">
        <p14:creationId xmlns:p14="http://schemas.microsoft.com/office/powerpoint/2010/main" val="403338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A3B21B-D21A-420D-8F50-4ED357492DBF}"/>
              </a:ext>
            </a:extLst>
          </p:cNvPr>
          <p:cNvSpPr txBox="1">
            <a:spLocks/>
          </p:cNvSpPr>
          <p:nvPr/>
        </p:nvSpPr>
        <p:spPr>
          <a:xfrm>
            <a:off x="3353832" y="423556"/>
            <a:ext cx="8838167" cy="629156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US" sz="2000" dirty="0">
                <a:solidFill>
                  <a:schemeClr val="accent1"/>
                </a:solidFill>
                <a:latin typeface="Times New Roman" panose="02020603050405020304" pitchFamily="18" charset="0"/>
                <a:cs typeface="Times New Roman" panose="02020603050405020304" pitchFamily="18" charset="0"/>
              </a:rPr>
              <a:t>What Improves Marketing ?</a:t>
            </a:r>
          </a:p>
          <a:p>
            <a:pPr marL="342900" indent="-342900" algn="l">
              <a:buFont typeface="Wingdings" panose="05000000000000000000" pitchFamily="2" charset="2"/>
              <a:buChar char="Ø"/>
            </a:pPr>
            <a:r>
              <a:rPr lang="en-US" sz="2000" dirty="0">
                <a:solidFill>
                  <a:schemeClr val="accent1"/>
                </a:solidFill>
                <a:latin typeface="Times New Roman" panose="02020603050405020304" pitchFamily="18" charset="0"/>
                <a:cs typeface="Times New Roman" panose="02020603050405020304" pitchFamily="18" charset="0"/>
              </a:rPr>
              <a:t>How does recommendation system play a major role in improving the efficiency?</a:t>
            </a:r>
          </a:p>
          <a:p>
            <a:pPr marL="342900" indent="-342900" algn="l">
              <a:buFont typeface="Wingdings" panose="05000000000000000000" pitchFamily="2" charset="2"/>
              <a:buChar char="Ø"/>
            </a:pPr>
            <a:r>
              <a:rPr lang="en-US" sz="2000" dirty="0">
                <a:solidFill>
                  <a:schemeClr val="accent1"/>
                </a:solidFill>
                <a:latin typeface="Times New Roman" panose="02020603050405020304" pitchFamily="18" charset="0"/>
                <a:cs typeface="Times New Roman" panose="02020603050405020304" pitchFamily="18" charset="0"/>
              </a:rPr>
              <a:t>Targeted system :  B</a:t>
            </a:r>
            <a:r>
              <a:rPr lang="en-IN" sz="2000" dirty="0" err="1">
                <a:solidFill>
                  <a:schemeClr val="accent1"/>
                </a:solidFill>
                <a:latin typeface="Times New Roman" panose="02020603050405020304" pitchFamily="18" charset="0"/>
                <a:cs typeface="Times New Roman" panose="02020603050405020304" pitchFamily="18" charset="0"/>
              </a:rPr>
              <a:t>ank</a:t>
            </a:r>
            <a:r>
              <a:rPr lang="en-IN" sz="2000" dirty="0">
                <a:solidFill>
                  <a:schemeClr val="accent1"/>
                </a:solidFill>
                <a:latin typeface="Times New Roman" panose="02020603050405020304" pitchFamily="18" charset="0"/>
                <a:cs typeface="Times New Roman" panose="02020603050405020304" pitchFamily="18" charset="0"/>
              </a:rPr>
              <a:t> campaigning  recommendation system</a:t>
            </a:r>
          </a:p>
          <a:p>
            <a:pPr marL="342900" indent="-342900" algn="l">
              <a:buFont typeface="Wingdings" panose="05000000000000000000" pitchFamily="2" charset="2"/>
              <a:buChar char="Ø"/>
            </a:pPr>
            <a:r>
              <a:rPr lang="en-IN" sz="2000" dirty="0">
                <a:solidFill>
                  <a:schemeClr val="accent1"/>
                </a:solidFill>
                <a:latin typeface="Times New Roman" panose="02020603050405020304" pitchFamily="18" charset="0"/>
                <a:cs typeface="Times New Roman" panose="02020603050405020304" pitchFamily="18" charset="0"/>
              </a:rPr>
              <a:t>Our primary goal : Understand, Analyse and Correlate various ML algorithms to direct those customers to appropriate campaigns</a:t>
            </a:r>
          </a:p>
          <a:p>
            <a:pPr marL="800100" lvl="1" indent="-342900" algn="l">
              <a:buFont typeface="Wingdings" panose="05000000000000000000" pitchFamily="2" charset="2"/>
              <a:buChar char="Ø"/>
            </a:pPr>
            <a:r>
              <a:rPr lang="en-IN" sz="2000" dirty="0">
                <a:solidFill>
                  <a:schemeClr val="accent1"/>
                </a:solidFill>
                <a:latin typeface="Times New Roman" panose="02020603050405020304" pitchFamily="18" charset="0"/>
                <a:cs typeface="Times New Roman" panose="02020603050405020304" pitchFamily="18" charset="0"/>
              </a:rPr>
              <a:t>Who are likely to subscribe ?</a:t>
            </a:r>
          </a:p>
          <a:p>
            <a:pPr marL="800100" lvl="1" indent="-342900" algn="l">
              <a:buFont typeface="Wingdings" panose="05000000000000000000" pitchFamily="2" charset="2"/>
              <a:buChar char="Ø"/>
            </a:pPr>
            <a:r>
              <a:rPr lang="en-IN" sz="2000" dirty="0">
                <a:solidFill>
                  <a:schemeClr val="accent1"/>
                </a:solidFill>
                <a:latin typeface="Times New Roman" panose="02020603050405020304" pitchFamily="18" charset="0"/>
                <a:cs typeface="Times New Roman" panose="02020603050405020304" pitchFamily="18" charset="0"/>
              </a:rPr>
              <a:t>‘Portuguese banking institution’ dataset</a:t>
            </a:r>
          </a:p>
          <a:p>
            <a:pPr marL="800100" lvl="1" indent="-342900" algn="l">
              <a:buFont typeface="Wingdings" panose="05000000000000000000" pitchFamily="2" charset="2"/>
              <a:buChar char="Ø"/>
            </a:pPr>
            <a:r>
              <a:rPr lang="en-IN" sz="2000" b="1" dirty="0">
                <a:solidFill>
                  <a:schemeClr val="accent1"/>
                </a:solidFill>
                <a:latin typeface="Times New Roman" panose="02020603050405020304" pitchFamily="18" charset="0"/>
                <a:cs typeface="Times New Roman" panose="02020603050405020304" pitchFamily="18" charset="0"/>
              </a:rPr>
              <a:t>41188,21</a:t>
            </a:r>
          </a:p>
          <a:p>
            <a:pPr marL="800100" lvl="1" indent="-342900" algn="l">
              <a:buFont typeface="Wingdings" panose="05000000000000000000" pitchFamily="2" charset="2"/>
              <a:buChar char="Ø"/>
            </a:pPr>
            <a:r>
              <a:rPr lang="en-IN" sz="1400" b="1" dirty="0">
                <a:solidFill>
                  <a:schemeClr val="accent1"/>
                </a:solidFill>
                <a:latin typeface="Times New Roman" panose="02020603050405020304" pitchFamily="18" charset="0"/>
                <a:cs typeface="Times New Roman" panose="02020603050405020304" pitchFamily="18" charset="0"/>
              </a:rPr>
              <a:t>Data Dictionary </a:t>
            </a:r>
            <a:r>
              <a:rPr lang="en-IN" sz="1400" dirty="0">
                <a:solidFill>
                  <a:schemeClr val="accent1"/>
                </a:solidFill>
                <a:latin typeface="Times New Roman" panose="02020603050405020304" pitchFamily="18" charset="0"/>
                <a:cs typeface="Times New Roman" panose="02020603050405020304" pitchFamily="18" charset="0"/>
              </a:rPr>
              <a:t>: </a:t>
            </a:r>
            <a:r>
              <a:rPr lang="en-US" altLang="en-US" sz="1400" dirty="0">
                <a:solidFill>
                  <a:schemeClr val="accent1"/>
                </a:solidFill>
                <a:latin typeface="Times New Roman" panose="02020603050405020304" pitchFamily="18" charset="0"/>
                <a:cs typeface="Times New Roman" panose="02020603050405020304" pitchFamily="18" charset="0"/>
              </a:rPr>
              <a:t>'age', 'job', 'marital', 'education', 'default', 'housing', 'loan', 'contact', 'month’, '</a:t>
            </a:r>
            <a:r>
              <a:rPr lang="en-US" altLang="en-US" sz="1400" dirty="0" err="1">
                <a:solidFill>
                  <a:schemeClr val="accent1"/>
                </a:solidFill>
                <a:latin typeface="Times New Roman" panose="02020603050405020304" pitchFamily="18" charset="0"/>
                <a:cs typeface="Times New Roman" panose="02020603050405020304" pitchFamily="18" charset="0"/>
              </a:rPr>
              <a:t>day_of_week</a:t>
            </a:r>
            <a:r>
              <a:rPr lang="en-US" altLang="en-US" sz="1400" dirty="0">
                <a:solidFill>
                  <a:schemeClr val="accent1"/>
                </a:solidFill>
                <a:latin typeface="Times New Roman" panose="02020603050405020304" pitchFamily="18" charset="0"/>
                <a:cs typeface="Times New Roman" panose="02020603050405020304" pitchFamily="18" charset="0"/>
              </a:rPr>
              <a:t>', 'duration', 'campaign', '</a:t>
            </a:r>
            <a:r>
              <a:rPr lang="en-US" altLang="en-US" sz="1400" dirty="0" err="1">
                <a:solidFill>
                  <a:schemeClr val="accent1"/>
                </a:solidFill>
                <a:latin typeface="Times New Roman" panose="02020603050405020304" pitchFamily="18" charset="0"/>
                <a:cs typeface="Times New Roman" panose="02020603050405020304" pitchFamily="18" charset="0"/>
              </a:rPr>
              <a:t>pdays</a:t>
            </a:r>
            <a:r>
              <a:rPr lang="en-US" altLang="en-US" sz="1400" dirty="0">
                <a:solidFill>
                  <a:schemeClr val="accent1"/>
                </a:solidFill>
                <a:latin typeface="Times New Roman" panose="02020603050405020304" pitchFamily="18" charset="0"/>
                <a:cs typeface="Times New Roman" panose="02020603050405020304" pitchFamily="18" charset="0"/>
              </a:rPr>
              <a:t>', 'previous', '</a:t>
            </a:r>
            <a:r>
              <a:rPr lang="en-US" altLang="en-US" sz="1400" dirty="0" err="1">
                <a:solidFill>
                  <a:schemeClr val="accent1"/>
                </a:solidFill>
                <a:latin typeface="Times New Roman" panose="02020603050405020304" pitchFamily="18" charset="0"/>
                <a:cs typeface="Times New Roman" panose="02020603050405020304" pitchFamily="18" charset="0"/>
              </a:rPr>
              <a:t>poutcome</a:t>
            </a:r>
            <a:r>
              <a:rPr lang="en-US" altLang="en-US" sz="1400" dirty="0">
                <a:solidFill>
                  <a:schemeClr val="accent1"/>
                </a:solidFill>
                <a:latin typeface="Times New Roman" panose="02020603050405020304" pitchFamily="18" charset="0"/>
                <a:cs typeface="Times New Roman" panose="02020603050405020304" pitchFamily="18" charset="0"/>
              </a:rPr>
              <a:t>', '</a:t>
            </a:r>
            <a:r>
              <a:rPr lang="en-US" altLang="en-US" sz="1400" dirty="0" err="1">
                <a:solidFill>
                  <a:schemeClr val="accent1"/>
                </a:solidFill>
                <a:latin typeface="Times New Roman" panose="02020603050405020304" pitchFamily="18" charset="0"/>
                <a:cs typeface="Times New Roman" panose="02020603050405020304" pitchFamily="18" charset="0"/>
              </a:rPr>
              <a:t>emp.var.rate</a:t>
            </a:r>
            <a:r>
              <a:rPr lang="en-US" altLang="en-US" sz="1400" dirty="0">
                <a:solidFill>
                  <a:schemeClr val="accent1"/>
                </a:solidFill>
                <a:latin typeface="Times New Roman" panose="02020603050405020304" pitchFamily="18" charset="0"/>
                <a:cs typeface="Times New Roman" panose="02020603050405020304" pitchFamily="18" charset="0"/>
              </a:rPr>
              <a:t>', '</a:t>
            </a:r>
            <a:r>
              <a:rPr lang="en-US" altLang="en-US" sz="1400" dirty="0" err="1">
                <a:solidFill>
                  <a:schemeClr val="accent1"/>
                </a:solidFill>
                <a:latin typeface="Times New Roman" panose="02020603050405020304" pitchFamily="18" charset="0"/>
                <a:cs typeface="Times New Roman" panose="02020603050405020304" pitchFamily="18" charset="0"/>
              </a:rPr>
              <a:t>cons.price.idx</a:t>
            </a:r>
            <a:r>
              <a:rPr lang="en-US" altLang="en-US" sz="1400" dirty="0">
                <a:solidFill>
                  <a:schemeClr val="accent1"/>
                </a:solidFill>
                <a:latin typeface="Times New Roman" panose="02020603050405020304" pitchFamily="18" charset="0"/>
                <a:cs typeface="Times New Roman" panose="02020603050405020304" pitchFamily="18" charset="0"/>
              </a:rPr>
              <a:t>', '</a:t>
            </a:r>
            <a:r>
              <a:rPr lang="en-US" altLang="en-US" sz="1400" dirty="0" err="1">
                <a:solidFill>
                  <a:schemeClr val="accent1"/>
                </a:solidFill>
                <a:latin typeface="Times New Roman" panose="02020603050405020304" pitchFamily="18" charset="0"/>
                <a:cs typeface="Times New Roman" panose="02020603050405020304" pitchFamily="18" charset="0"/>
              </a:rPr>
              <a:t>cons.conf.idx</a:t>
            </a:r>
            <a:r>
              <a:rPr lang="en-US" altLang="en-US" sz="1400" dirty="0">
                <a:solidFill>
                  <a:schemeClr val="accent1"/>
                </a:solidFill>
                <a:latin typeface="Times New Roman" panose="02020603050405020304" pitchFamily="18" charset="0"/>
                <a:cs typeface="Times New Roman" panose="02020603050405020304" pitchFamily="18" charset="0"/>
              </a:rPr>
              <a:t>', 'euribor3m', '</a:t>
            </a:r>
            <a:r>
              <a:rPr lang="en-US" altLang="en-US" sz="1400" dirty="0" err="1">
                <a:solidFill>
                  <a:schemeClr val="accent1"/>
                </a:solidFill>
                <a:latin typeface="Times New Roman" panose="02020603050405020304" pitchFamily="18" charset="0"/>
                <a:cs typeface="Times New Roman" panose="02020603050405020304" pitchFamily="18" charset="0"/>
              </a:rPr>
              <a:t>nr.employed</a:t>
            </a:r>
            <a:r>
              <a:rPr lang="en-US" altLang="en-US" sz="1400" dirty="0">
                <a:solidFill>
                  <a:schemeClr val="accent1"/>
                </a:solidFill>
                <a:latin typeface="Times New Roman" panose="02020603050405020304" pitchFamily="18" charset="0"/>
                <a:cs typeface="Times New Roman" panose="02020603050405020304" pitchFamily="18" charset="0"/>
              </a:rPr>
              <a:t>', 'y' </a:t>
            </a:r>
            <a:endParaRPr lang="en-IN" sz="1400" dirty="0">
              <a:solidFill>
                <a:schemeClr val="accent1"/>
              </a:solidFill>
              <a:latin typeface="Times New Roman" panose="02020603050405020304" pitchFamily="18" charset="0"/>
              <a:cs typeface="Times New Roman" panose="02020603050405020304" pitchFamily="18" charset="0"/>
            </a:endParaRPr>
          </a:p>
          <a:p>
            <a:pPr algn="l"/>
            <a:r>
              <a:rPr lang="en-US" sz="1600" dirty="0">
                <a:solidFill>
                  <a:schemeClr val="accent1"/>
                </a:solidFill>
                <a:latin typeface="Times New Roman" panose="02020603050405020304" pitchFamily="18" charset="0"/>
                <a:cs typeface="Times New Roman" panose="02020603050405020304" pitchFamily="18" charset="0"/>
              </a:rPr>
              <a:t>	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a:t>
            </a:r>
            <a:endParaRPr lang="en-IN" sz="1600" dirty="0">
              <a:solidFill>
                <a:schemeClr val="accent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399B5A9-1529-4081-A373-FCD65101A5AB}"/>
              </a:ext>
            </a:extLst>
          </p:cNvPr>
          <p:cNvSpPr txBox="1"/>
          <p:nvPr/>
        </p:nvSpPr>
        <p:spPr>
          <a:xfrm>
            <a:off x="0" y="423556"/>
            <a:ext cx="3117644" cy="1323439"/>
          </a:xfrm>
          <a:prstGeom prst="rect">
            <a:avLst/>
          </a:prstGeom>
          <a:noFill/>
        </p:spPr>
        <p:txBody>
          <a:bodyPr wrap="square" rtlCol="0">
            <a:spAutoFit/>
          </a:bodyPr>
          <a:lstStyle/>
          <a:p>
            <a:pPr algn="ctr"/>
            <a:r>
              <a:rPr lang="en-US" sz="4000" dirty="0">
                <a:solidFill>
                  <a:schemeClr val="bg1"/>
                </a:solidFill>
                <a:latin typeface="Times New Roman" panose="02020603050405020304" pitchFamily="18" charset="0"/>
                <a:ea typeface="굴림" panose="020B0600000101010101" pitchFamily="34" charset="-127"/>
                <a:cs typeface="Times New Roman" panose="02020603050405020304" pitchFamily="18" charset="0"/>
              </a:rPr>
              <a:t>Problem Definition</a:t>
            </a:r>
            <a:endParaRPr lang="en-US" sz="4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233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wipe(down)">
                                      <p:cBhvr>
                                        <p:cTn id="13" dur="500"/>
                                        <p:tgtEl>
                                          <p:spTgt spid="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wipe(down)">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wipe(down)">
                                      <p:cBhvr>
                                        <p:cTn id="23" dur="500"/>
                                        <p:tgtEl>
                                          <p:spTgt spid="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wipe(down)">
                                      <p:cBhvr>
                                        <p:cTn id="28" dur="500"/>
                                        <p:tgtEl>
                                          <p:spTgt spid="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wipe(down)">
                                      <p:cBhvr>
                                        <p:cTn id="33" dur="500"/>
                                        <p:tgtEl>
                                          <p:spTgt spid="5">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Effect transition="in" filter="wipe(down)">
                                      <p:cBhvr>
                                        <p:cTn id="38" dur="500"/>
                                        <p:tgtEl>
                                          <p:spTgt spid="5">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Effect transition="in" filter="wipe(down)">
                                      <p:cBhvr>
                                        <p:cTn id="43" dur="500"/>
                                        <p:tgtEl>
                                          <p:spTgt spid="5">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5">
                                            <p:txEl>
                                              <p:pRg st="8" end="8"/>
                                            </p:txEl>
                                          </p:spTgt>
                                        </p:tgtEl>
                                        <p:attrNameLst>
                                          <p:attrName>style.visibility</p:attrName>
                                        </p:attrNameLst>
                                      </p:cBhvr>
                                      <p:to>
                                        <p:strVal val="visible"/>
                                      </p:to>
                                    </p:set>
                                    <p:animEffect transition="in" filter="wipe(down)">
                                      <p:cBhvr>
                                        <p:cTn id="4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3EEB84-E393-4193-A3B0-38C4FC51C53E}"/>
              </a:ext>
            </a:extLst>
          </p:cNvPr>
          <p:cNvSpPr txBox="1"/>
          <p:nvPr/>
        </p:nvSpPr>
        <p:spPr>
          <a:xfrm>
            <a:off x="104775" y="243958"/>
            <a:ext cx="2914650" cy="1077218"/>
          </a:xfrm>
          <a:prstGeom prst="rect">
            <a:avLst/>
          </a:prstGeom>
          <a:noFill/>
        </p:spPr>
        <p:txBody>
          <a:bodyPr wrap="square">
            <a:spAutoFit/>
          </a:bodyPr>
          <a:lstStyle/>
          <a:p>
            <a:pPr algn="ctr"/>
            <a:r>
              <a:rPr lang="en-IN" sz="3200" dirty="0">
                <a:solidFill>
                  <a:schemeClr val="bg1"/>
                </a:solidFill>
                <a:latin typeface="Times New Roman" panose="02020603050405020304" pitchFamily="18" charset="0"/>
                <a:ea typeface="굴림" panose="020B0600000101010101" pitchFamily="34" charset="-127"/>
                <a:cs typeface="Times New Roman" panose="02020603050405020304" pitchFamily="18" charset="0"/>
              </a:rPr>
              <a:t>Exploratory</a:t>
            </a:r>
            <a:r>
              <a:rPr lang="en-IN" sz="3200" dirty="0">
                <a:solidFill>
                  <a:schemeClr val="bg1"/>
                </a:solidFill>
              </a:rPr>
              <a:t> </a:t>
            </a:r>
            <a:r>
              <a:rPr lang="en-IN" sz="3200" dirty="0">
                <a:solidFill>
                  <a:schemeClr val="bg1"/>
                </a:solidFill>
                <a:ea typeface="굴림" panose="020B0600000101010101" pitchFamily="34" charset="-127"/>
              </a:rPr>
              <a:t>Data Analysis</a:t>
            </a:r>
            <a:endParaRPr lang="en-US" sz="3200" dirty="0">
              <a:solidFill>
                <a:schemeClr val="bg1"/>
              </a:solidFill>
              <a:ea typeface="굴림" panose="020B0600000101010101" pitchFamily="34" charset="-127"/>
            </a:endParaRPr>
          </a:p>
        </p:txBody>
      </p:sp>
      <p:pic>
        <p:nvPicPr>
          <p:cNvPr id="5" name="Picture 4">
            <a:extLst>
              <a:ext uri="{FF2B5EF4-FFF2-40B4-BE49-F238E27FC236}">
                <a16:creationId xmlns:a16="http://schemas.microsoft.com/office/drawing/2014/main" id="{5C099BC7-9178-4207-A2B3-2395FD489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749" y="2320408"/>
            <a:ext cx="8730791" cy="4375667"/>
          </a:xfrm>
          <a:prstGeom prst="rect">
            <a:avLst/>
          </a:prstGeom>
        </p:spPr>
      </p:pic>
      <p:sp>
        <p:nvSpPr>
          <p:cNvPr id="7" name="TextBox 6">
            <a:extLst>
              <a:ext uri="{FF2B5EF4-FFF2-40B4-BE49-F238E27FC236}">
                <a16:creationId xmlns:a16="http://schemas.microsoft.com/office/drawing/2014/main" id="{060C2F20-45B1-42DC-B5D2-F45959EADA4D}"/>
              </a:ext>
            </a:extLst>
          </p:cNvPr>
          <p:cNvSpPr txBox="1"/>
          <p:nvPr/>
        </p:nvSpPr>
        <p:spPr>
          <a:xfrm>
            <a:off x="3457574" y="161925"/>
            <a:ext cx="8626015" cy="1877437"/>
          </a:xfrm>
          <a:prstGeom prst="rect">
            <a:avLst/>
          </a:prstGeom>
          <a:noFill/>
        </p:spPr>
        <p:txBody>
          <a:bodyPr wrap="square">
            <a:spAutoFit/>
          </a:bodyPr>
          <a:lstStyle/>
          <a:p>
            <a:pPr algn="l"/>
            <a:r>
              <a:rPr lang="en-IN" b="1" dirty="0">
                <a:solidFill>
                  <a:srgbClr val="4472C4"/>
                </a:solidFill>
                <a:latin typeface="Times New Roman" panose="02020603050405020304" pitchFamily="18" charset="0"/>
                <a:cs typeface="Times New Roman" panose="02020603050405020304" pitchFamily="18" charset="0"/>
              </a:rPr>
              <a:t>DATA  ANALYSIS, CLEANING/ PREPROCESSING</a:t>
            </a:r>
          </a:p>
          <a:p>
            <a:pPr algn="l"/>
            <a:endParaRPr lang="en-IN" b="1" dirty="0">
              <a:solidFill>
                <a:srgbClr val="4472C4"/>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1600" b="1" i="0" dirty="0">
                <a:solidFill>
                  <a:srgbClr val="4472C4"/>
                </a:solidFill>
                <a:effectLst/>
              </a:rPr>
              <a:t>Exploratory Data Analysis (EDA) is an approach to extract the information enfolded in the data and summarize the main characteristics of the data. It is considered to be a crucial step in any data science project</a:t>
            </a:r>
            <a:endParaRPr lang="en-IN" sz="1600" b="1" dirty="0">
              <a:solidFill>
                <a:srgbClr val="4472C4"/>
              </a:solidFill>
            </a:endParaRPr>
          </a:p>
          <a:p>
            <a:pPr marL="342900" lvl="1" indent="-342900" algn="l">
              <a:buFont typeface="Wingdings" panose="05000000000000000000" pitchFamily="2" charset="2"/>
              <a:buChar char="Ø"/>
            </a:pPr>
            <a:r>
              <a:rPr lang="en-IN" sz="1600" b="1" dirty="0">
                <a:solidFill>
                  <a:srgbClr val="4472C4"/>
                </a:solidFill>
              </a:rPr>
              <a:t>For Categorical data -&gt; Replaced/Filled null values based on mode value.</a:t>
            </a:r>
          </a:p>
          <a:p>
            <a:pPr marL="342900" lvl="1" indent="-342900" algn="l">
              <a:buFont typeface="Wingdings" panose="05000000000000000000" pitchFamily="2" charset="2"/>
              <a:buChar char="Ø"/>
            </a:pPr>
            <a:r>
              <a:rPr lang="en-IN" sz="1600" b="1" dirty="0">
                <a:solidFill>
                  <a:srgbClr val="4472C4"/>
                </a:solidFill>
              </a:rPr>
              <a:t>For numerical data -&gt; Based on skewness and symmetry , Filled values with mean/Median. </a:t>
            </a:r>
          </a:p>
        </p:txBody>
      </p:sp>
    </p:spTree>
    <p:extLst>
      <p:ext uri="{BB962C8B-B14F-4D97-AF65-F5344CB8AC3E}">
        <p14:creationId xmlns:p14="http://schemas.microsoft.com/office/powerpoint/2010/main" val="3867262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40AE9C-4334-4203-B5DB-D7CA87C31F27}"/>
              </a:ext>
            </a:extLst>
          </p:cNvPr>
          <p:cNvSpPr txBox="1"/>
          <p:nvPr/>
        </p:nvSpPr>
        <p:spPr>
          <a:xfrm>
            <a:off x="2288283" y="87455"/>
            <a:ext cx="4724400" cy="381000"/>
          </a:xfrm>
          <a:prstGeom prst="rect">
            <a:avLst/>
          </a:prstGeom>
          <a:noFill/>
        </p:spPr>
        <p:txBody>
          <a:bodyPr wrap="square" rtlCol="0">
            <a:spAutoFit/>
          </a:bodyPr>
          <a:lstStyle/>
          <a:p>
            <a:r>
              <a:rPr lang="en-US" dirty="0">
                <a:solidFill>
                  <a:srgbClr val="4472C4"/>
                </a:solidFill>
              </a:rPr>
              <a:t>	</a:t>
            </a:r>
            <a:r>
              <a:rPr lang="en-US" b="1" dirty="0">
                <a:solidFill>
                  <a:srgbClr val="4472C4"/>
                </a:solidFill>
              </a:rPr>
              <a:t>EDA of </a:t>
            </a:r>
            <a:r>
              <a:rPr lang="en-US" b="1" dirty="0">
                <a:solidFill>
                  <a:srgbClr val="4472C4"/>
                </a:solidFill>
                <a:latin typeface="Times New Roman" panose="02020603050405020304" pitchFamily="18" charset="0"/>
                <a:cs typeface="Times New Roman" panose="02020603050405020304" pitchFamily="18" charset="0"/>
              </a:rPr>
              <a:t>Categorical</a:t>
            </a:r>
            <a:r>
              <a:rPr lang="en-US" b="1" dirty="0">
                <a:solidFill>
                  <a:srgbClr val="4472C4"/>
                </a:solidFill>
              </a:rPr>
              <a:t> Features</a:t>
            </a:r>
            <a:endParaRPr lang="en-IN" b="1" dirty="0">
              <a:solidFill>
                <a:srgbClr val="4472C4"/>
              </a:solidFill>
            </a:endParaRPr>
          </a:p>
        </p:txBody>
      </p:sp>
      <p:pic>
        <p:nvPicPr>
          <p:cNvPr id="3" name="Picture 2">
            <a:extLst>
              <a:ext uri="{FF2B5EF4-FFF2-40B4-BE49-F238E27FC236}">
                <a16:creationId xmlns:a16="http://schemas.microsoft.com/office/drawing/2014/main" id="{968C41A1-66CC-49BB-A9C7-02A7035A3654}"/>
              </a:ext>
            </a:extLst>
          </p:cNvPr>
          <p:cNvPicPr>
            <a:picLocks noChangeAspect="1"/>
          </p:cNvPicPr>
          <p:nvPr/>
        </p:nvPicPr>
        <p:blipFill>
          <a:blip r:embed="rId2"/>
          <a:stretch>
            <a:fillRect/>
          </a:stretch>
        </p:blipFill>
        <p:spPr>
          <a:xfrm>
            <a:off x="7858099" y="422616"/>
            <a:ext cx="3695726" cy="3277609"/>
          </a:xfrm>
          <a:prstGeom prst="rect">
            <a:avLst/>
          </a:prstGeom>
        </p:spPr>
      </p:pic>
      <p:pic>
        <p:nvPicPr>
          <p:cNvPr id="6" name="Picture 5">
            <a:extLst>
              <a:ext uri="{FF2B5EF4-FFF2-40B4-BE49-F238E27FC236}">
                <a16:creationId xmlns:a16="http://schemas.microsoft.com/office/drawing/2014/main" id="{9AFCFB56-E625-4313-BD6E-0E093176C54F}"/>
              </a:ext>
            </a:extLst>
          </p:cNvPr>
          <p:cNvPicPr>
            <a:picLocks noChangeAspect="1"/>
          </p:cNvPicPr>
          <p:nvPr/>
        </p:nvPicPr>
        <p:blipFill>
          <a:blip r:embed="rId3"/>
          <a:stretch>
            <a:fillRect/>
          </a:stretch>
        </p:blipFill>
        <p:spPr>
          <a:xfrm>
            <a:off x="3320592" y="449071"/>
            <a:ext cx="4363997" cy="3124837"/>
          </a:xfrm>
          <a:prstGeom prst="rect">
            <a:avLst/>
          </a:prstGeom>
        </p:spPr>
      </p:pic>
      <p:pic>
        <p:nvPicPr>
          <p:cNvPr id="7" name="Picture 6">
            <a:extLst>
              <a:ext uri="{FF2B5EF4-FFF2-40B4-BE49-F238E27FC236}">
                <a16:creationId xmlns:a16="http://schemas.microsoft.com/office/drawing/2014/main" id="{8383F35E-B333-49AC-982D-621442EB5F99}"/>
              </a:ext>
            </a:extLst>
          </p:cNvPr>
          <p:cNvPicPr>
            <a:picLocks noChangeAspect="1"/>
          </p:cNvPicPr>
          <p:nvPr/>
        </p:nvPicPr>
        <p:blipFill>
          <a:blip r:embed="rId4"/>
          <a:stretch>
            <a:fillRect/>
          </a:stretch>
        </p:blipFill>
        <p:spPr>
          <a:xfrm>
            <a:off x="3329008" y="3802735"/>
            <a:ext cx="3353240" cy="2967810"/>
          </a:xfrm>
          <a:prstGeom prst="rect">
            <a:avLst/>
          </a:prstGeom>
        </p:spPr>
      </p:pic>
      <p:sp>
        <p:nvSpPr>
          <p:cNvPr id="8" name="TextBox 7">
            <a:extLst>
              <a:ext uri="{FF2B5EF4-FFF2-40B4-BE49-F238E27FC236}">
                <a16:creationId xmlns:a16="http://schemas.microsoft.com/office/drawing/2014/main" id="{7B09A9EF-A285-409E-8961-3EFAF20970CA}"/>
              </a:ext>
            </a:extLst>
          </p:cNvPr>
          <p:cNvSpPr txBox="1"/>
          <p:nvPr/>
        </p:nvSpPr>
        <p:spPr>
          <a:xfrm>
            <a:off x="2504387" y="3501216"/>
            <a:ext cx="4292191" cy="369332"/>
          </a:xfrm>
          <a:prstGeom prst="rect">
            <a:avLst/>
          </a:prstGeom>
          <a:noFill/>
        </p:spPr>
        <p:txBody>
          <a:bodyPr wrap="square" rtlCol="0">
            <a:spAutoFit/>
          </a:bodyPr>
          <a:lstStyle/>
          <a:p>
            <a:pPr algn="ctr"/>
            <a:r>
              <a:rPr lang="en-US" b="1" dirty="0">
                <a:solidFill>
                  <a:srgbClr val="4472C4"/>
                </a:solidFill>
              </a:rPr>
              <a:t>EDA of Numerical </a:t>
            </a:r>
            <a:r>
              <a:rPr lang="en-US" b="1" dirty="0">
                <a:solidFill>
                  <a:srgbClr val="4472C4"/>
                </a:solidFill>
                <a:latin typeface="Times New Roman" panose="02020603050405020304" pitchFamily="18" charset="0"/>
                <a:cs typeface="Times New Roman" panose="02020603050405020304" pitchFamily="18" charset="0"/>
              </a:rPr>
              <a:t>Features</a:t>
            </a:r>
            <a:endParaRPr lang="en-IN" b="1" dirty="0">
              <a:solidFill>
                <a:srgbClr val="4472C4"/>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4C3D030-D5F6-4046-9D92-F4C7E74CF7FF}"/>
              </a:ext>
            </a:extLst>
          </p:cNvPr>
          <p:cNvPicPr>
            <a:picLocks noChangeAspect="1"/>
          </p:cNvPicPr>
          <p:nvPr/>
        </p:nvPicPr>
        <p:blipFill>
          <a:blip r:embed="rId5"/>
          <a:stretch>
            <a:fillRect/>
          </a:stretch>
        </p:blipFill>
        <p:spPr>
          <a:xfrm>
            <a:off x="6374778" y="3802735"/>
            <a:ext cx="2619621" cy="1820010"/>
          </a:xfrm>
          <a:prstGeom prst="rect">
            <a:avLst/>
          </a:prstGeom>
        </p:spPr>
      </p:pic>
      <p:pic>
        <p:nvPicPr>
          <p:cNvPr id="11" name="Picture 10">
            <a:extLst>
              <a:ext uri="{FF2B5EF4-FFF2-40B4-BE49-F238E27FC236}">
                <a16:creationId xmlns:a16="http://schemas.microsoft.com/office/drawing/2014/main" id="{CC87FAE0-60DF-4C8D-BCA6-9863ABA9134D}"/>
              </a:ext>
            </a:extLst>
          </p:cNvPr>
          <p:cNvPicPr>
            <a:picLocks noChangeAspect="1"/>
          </p:cNvPicPr>
          <p:nvPr/>
        </p:nvPicPr>
        <p:blipFill>
          <a:blip r:embed="rId6"/>
          <a:stretch>
            <a:fillRect/>
          </a:stretch>
        </p:blipFill>
        <p:spPr>
          <a:xfrm>
            <a:off x="8994399" y="3802735"/>
            <a:ext cx="2763751" cy="2018396"/>
          </a:xfrm>
          <a:prstGeom prst="rect">
            <a:avLst/>
          </a:prstGeom>
        </p:spPr>
      </p:pic>
      <p:sp>
        <p:nvSpPr>
          <p:cNvPr id="12" name="Rectangle 11">
            <a:extLst>
              <a:ext uri="{FF2B5EF4-FFF2-40B4-BE49-F238E27FC236}">
                <a16:creationId xmlns:a16="http://schemas.microsoft.com/office/drawing/2014/main" id="{21990F4C-8BE9-4017-B0FA-31B918A46CFF}"/>
              </a:ext>
            </a:extLst>
          </p:cNvPr>
          <p:cNvSpPr/>
          <p:nvPr/>
        </p:nvSpPr>
        <p:spPr>
          <a:xfrm>
            <a:off x="6549596" y="5748315"/>
            <a:ext cx="2619621" cy="1015663"/>
          </a:xfrm>
          <a:prstGeom prst="rect">
            <a:avLst/>
          </a:prstGeom>
        </p:spPr>
        <p:txBody>
          <a:bodyPr wrap="square">
            <a:spAutoFit/>
          </a:bodyPr>
          <a:lstStyle/>
          <a:p>
            <a:r>
              <a:rPr lang="en-US" sz="1200" dirty="0">
                <a:solidFill>
                  <a:srgbClr val="4472C4"/>
                </a:solidFill>
                <a:latin typeface="charter"/>
              </a:rPr>
              <a:t>The </a:t>
            </a:r>
            <a:r>
              <a:rPr lang="en-US" sz="1200" dirty="0" err="1">
                <a:solidFill>
                  <a:srgbClr val="4472C4"/>
                </a:solidFill>
                <a:latin typeface="charter"/>
              </a:rPr>
              <a:t>emp.var.rate</a:t>
            </a:r>
            <a:r>
              <a:rPr lang="en-US" sz="1200" dirty="0">
                <a:solidFill>
                  <a:srgbClr val="4472C4"/>
                </a:solidFill>
                <a:latin typeface="charter"/>
              </a:rPr>
              <a:t>, </a:t>
            </a:r>
            <a:r>
              <a:rPr lang="en-US" sz="1200" dirty="0" err="1">
                <a:solidFill>
                  <a:srgbClr val="4472C4"/>
                </a:solidFill>
                <a:latin typeface="charter"/>
              </a:rPr>
              <a:t>cons.price.idx</a:t>
            </a:r>
            <a:r>
              <a:rPr lang="en-US" sz="1200" dirty="0">
                <a:solidFill>
                  <a:srgbClr val="4472C4"/>
                </a:solidFill>
                <a:latin typeface="charter"/>
              </a:rPr>
              <a:t>, euribor3m and </a:t>
            </a:r>
            <a:r>
              <a:rPr lang="en-US" sz="1200" dirty="0" err="1">
                <a:solidFill>
                  <a:srgbClr val="4472C4"/>
                </a:solidFill>
                <a:latin typeface="charter"/>
              </a:rPr>
              <a:t>nr.employed</a:t>
            </a:r>
            <a:r>
              <a:rPr lang="en-US" sz="1200" dirty="0">
                <a:solidFill>
                  <a:srgbClr val="4472C4"/>
                </a:solidFill>
                <a:latin typeface="charter"/>
              </a:rPr>
              <a:t> features have very high correlation. With euribor3m and </a:t>
            </a:r>
            <a:r>
              <a:rPr lang="en-US" sz="1200" dirty="0" err="1">
                <a:solidFill>
                  <a:srgbClr val="4472C4"/>
                </a:solidFill>
                <a:latin typeface="charter"/>
              </a:rPr>
              <a:t>nr.employed</a:t>
            </a:r>
            <a:r>
              <a:rPr lang="en-US" sz="1200" dirty="0">
                <a:solidFill>
                  <a:srgbClr val="4472C4"/>
                </a:solidFill>
                <a:latin typeface="charter"/>
              </a:rPr>
              <a:t> having the highest correlation of 0.95</a:t>
            </a:r>
            <a:endParaRPr lang="en-IN" sz="1200" dirty="0">
              <a:solidFill>
                <a:srgbClr val="4472C4"/>
              </a:solidFill>
            </a:endParaRPr>
          </a:p>
        </p:txBody>
      </p:sp>
      <p:sp>
        <p:nvSpPr>
          <p:cNvPr id="13" name="Rectangle 12">
            <a:extLst>
              <a:ext uri="{FF2B5EF4-FFF2-40B4-BE49-F238E27FC236}">
                <a16:creationId xmlns:a16="http://schemas.microsoft.com/office/drawing/2014/main" id="{90664C38-559A-49B9-9F90-BFE5290AC113}"/>
              </a:ext>
            </a:extLst>
          </p:cNvPr>
          <p:cNvSpPr/>
          <p:nvPr/>
        </p:nvSpPr>
        <p:spPr>
          <a:xfrm>
            <a:off x="9169217" y="5733186"/>
            <a:ext cx="2619621" cy="1015663"/>
          </a:xfrm>
          <a:prstGeom prst="rect">
            <a:avLst/>
          </a:prstGeom>
        </p:spPr>
        <p:txBody>
          <a:bodyPr wrap="square">
            <a:spAutoFit/>
          </a:bodyPr>
          <a:lstStyle/>
          <a:p>
            <a:r>
              <a:rPr lang="en-US" sz="1200" b="1" dirty="0">
                <a:solidFill>
                  <a:srgbClr val="4472C4"/>
                </a:solidFill>
                <a:latin typeface="charter"/>
              </a:rPr>
              <a:t>Euribor3m: </a:t>
            </a:r>
            <a:r>
              <a:rPr lang="en-US" sz="1200" dirty="0">
                <a:solidFill>
                  <a:srgbClr val="4472C4"/>
                </a:solidFill>
                <a:latin typeface="charter"/>
              </a:rPr>
              <a:t>We can clearly see the difference in median for both the classes. This indicates that the feature can be very useful in predicting the term subscription</a:t>
            </a:r>
            <a:r>
              <a:rPr lang="en-IN" sz="1200" dirty="0">
                <a:solidFill>
                  <a:srgbClr val="4472C4"/>
                </a:solidFill>
              </a:rPr>
              <a:t>.</a:t>
            </a:r>
            <a:endParaRPr lang="en-US" sz="1200" dirty="0">
              <a:solidFill>
                <a:srgbClr val="4472C4"/>
              </a:solidFill>
              <a:latin typeface="charter"/>
            </a:endParaRPr>
          </a:p>
        </p:txBody>
      </p:sp>
    </p:spTree>
    <p:extLst>
      <p:ext uri="{BB962C8B-B14F-4D97-AF65-F5344CB8AC3E}">
        <p14:creationId xmlns:p14="http://schemas.microsoft.com/office/powerpoint/2010/main" val="1859334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863F9B-3417-425E-922A-C8B70ACF6B62}"/>
              </a:ext>
            </a:extLst>
          </p:cNvPr>
          <p:cNvSpPr txBox="1"/>
          <p:nvPr/>
        </p:nvSpPr>
        <p:spPr>
          <a:xfrm>
            <a:off x="153433" y="363679"/>
            <a:ext cx="2723117" cy="1446550"/>
          </a:xfrm>
          <a:prstGeom prst="rect">
            <a:avLst/>
          </a:prstGeom>
          <a:noFill/>
        </p:spPr>
        <p:txBody>
          <a:bodyPr wrap="square" rtlCol="0">
            <a:spAutoFit/>
          </a:bodyPr>
          <a:lstStyle/>
          <a:p>
            <a:pPr algn="ctr"/>
            <a:r>
              <a:rPr lang="en-US" sz="4400" dirty="0">
                <a:solidFill>
                  <a:schemeClr val="bg1"/>
                </a:solidFill>
                <a:ea typeface="굴림" panose="020B0600000101010101" pitchFamily="34" charset="-127"/>
              </a:rPr>
              <a:t>Outlier </a:t>
            </a:r>
            <a:r>
              <a:rPr lang="en-US" sz="4400" dirty="0">
                <a:solidFill>
                  <a:schemeClr val="bg1"/>
                </a:solidFill>
                <a:latin typeface="Times New Roman" panose="02020603050405020304" pitchFamily="18" charset="0"/>
                <a:ea typeface="굴림" panose="020B0600000101010101" pitchFamily="34" charset="-127"/>
                <a:cs typeface="Times New Roman" panose="02020603050405020304" pitchFamily="18" charset="0"/>
              </a:rPr>
              <a:t>Treatment</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112CA6-2917-4432-B728-7A25963A0191}"/>
              </a:ext>
            </a:extLst>
          </p:cNvPr>
          <p:cNvSpPr txBox="1">
            <a:spLocks/>
          </p:cNvSpPr>
          <p:nvPr/>
        </p:nvSpPr>
        <p:spPr>
          <a:xfrm>
            <a:off x="3371850" y="118775"/>
            <a:ext cx="8743950" cy="340547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000" dirty="0">
                <a:solidFill>
                  <a:srgbClr val="4472C4"/>
                </a:solidFill>
                <a:latin typeface="Times New Roman" panose="02020603050405020304" pitchFamily="18" charset="0"/>
                <a:cs typeface="Times New Roman" panose="02020603050405020304" pitchFamily="18" charset="0"/>
              </a:rPr>
              <a:t>Boxplot and Z-score gives us the outliers present in the data.</a:t>
            </a:r>
          </a:p>
          <a:p>
            <a:pPr marL="342900" indent="-342900" algn="l">
              <a:buFont typeface="Wingdings" panose="05000000000000000000" pitchFamily="2" charset="2"/>
              <a:buChar char="Ø"/>
            </a:pPr>
            <a:r>
              <a:rPr lang="en-IN" sz="2000" dirty="0">
                <a:solidFill>
                  <a:srgbClr val="4472C4"/>
                </a:solidFill>
                <a:latin typeface="Times New Roman" panose="02020603050405020304" pitchFamily="18" charset="0"/>
                <a:cs typeface="Times New Roman" panose="02020603050405020304" pitchFamily="18" charset="0"/>
              </a:rPr>
              <a:t>Performed outliers treatments on 3 variables: 	</a:t>
            </a:r>
          </a:p>
          <a:p>
            <a:pPr marL="800100" lvl="1" indent="-342900" algn="l">
              <a:buFont typeface="Wingdings" panose="05000000000000000000" pitchFamily="2" charset="2"/>
              <a:buChar char="Ø"/>
            </a:pPr>
            <a:r>
              <a:rPr lang="en-IN" sz="1800" dirty="0" err="1">
                <a:solidFill>
                  <a:srgbClr val="4472C4"/>
                </a:solidFill>
                <a:latin typeface="Times New Roman" panose="02020603050405020304" pitchFamily="18" charset="0"/>
                <a:cs typeface="Times New Roman" panose="02020603050405020304" pitchFamily="18" charset="0"/>
              </a:rPr>
              <a:t>cons.price.idx</a:t>
            </a:r>
            <a:r>
              <a:rPr lang="en-IN" sz="1800" dirty="0">
                <a:solidFill>
                  <a:srgbClr val="4472C4"/>
                </a:solidFill>
                <a:latin typeface="Times New Roman" panose="02020603050405020304" pitchFamily="18" charset="0"/>
                <a:cs typeface="Times New Roman" panose="02020603050405020304" pitchFamily="18" charset="0"/>
              </a:rPr>
              <a:t>(Boxplot, since Zscore gave same approx. number of outliers)</a:t>
            </a:r>
          </a:p>
          <a:p>
            <a:pPr marL="800100" lvl="1" indent="-342900" algn="l">
              <a:buFont typeface="Wingdings" panose="05000000000000000000" pitchFamily="2" charset="2"/>
              <a:buChar char="Ø"/>
            </a:pPr>
            <a:r>
              <a:rPr lang="en-IN" sz="1800" dirty="0">
                <a:solidFill>
                  <a:srgbClr val="4472C4"/>
                </a:solidFill>
                <a:latin typeface="Times New Roman" panose="02020603050405020304" pitchFamily="18" charset="0"/>
                <a:cs typeface="Times New Roman" panose="02020603050405020304" pitchFamily="18" charset="0"/>
              </a:rPr>
              <a:t>Previous(removed based on count, since the ouput was 50% for yes and 50% for no)</a:t>
            </a:r>
            <a:endParaRPr lang="en-IN" sz="2000" dirty="0">
              <a:solidFill>
                <a:srgbClr val="4472C4"/>
              </a:solidFill>
            </a:endParaRPr>
          </a:p>
          <a:p>
            <a:pPr marL="342900" indent="-342900" algn="l">
              <a:buFont typeface="Wingdings" panose="05000000000000000000" pitchFamily="2" charset="2"/>
              <a:buChar char="Ø"/>
            </a:pPr>
            <a:endParaRPr lang="en-IN" dirty="0">
              <a:solidFill>
                <a:srgbClr val="4472C4"/>
              </a:solidFill>
            </a:endParaRPr>
          </a:p>
        </p:txBody>
      </p:sp>
      <p:pic>
        <p:nvPicPr>
          <p:cNvPr id="3074" name="Picture 2"/>
          <p:cNvPicPr>
            <a:picLocks noChangeAspect="1" noChangeArrowheads="1"/>
          </p:cNvPicPr>
          <p:nvPr/>
        </p:nvPicPr>
        <p:blipFill>
          <a:blip r:embed="rId2"/>
          <a:srcRect/>
          <a:stretch>
            <a:fillRect/>
          </a:stretch>
        </p:blipFill>
        <p:spPr bwMode="auto">
          <a:xfrm>
            <a:off x="3465604" y="1476104"/>
            <a:ext cx="4010777" cy="258644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553098" y="4023359"/>
            <a:ext cx="3775166" cy="2384610"/>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7563394" y="1651034"/>
            <a:ext cx="4402183" cy="3534921"/>
          </a:xfrm>
          <a:prstGeom prst="rect">
            <a:avLst/>
          </a:prstGeom>
          <a:noFill/>
          <a:ln w="9525">
            <a:noFill/>
            <a:miter lim="800000"/>
            <a:headEnd/>
            <a:tailEnd/>
          </a:ln>
          <a:effectLst/>
        </p:spPr>
      </p:pic>
    </p:spTree>
    <p:extLst>
      <p:ext uri="{BB962C8B-B14F-4D97-AF65-F5344CB8AC3E}">
        <p14:creationId xmlns:p14="http://schemas.microsoft.com/office/powerpoint/2010/main" val="254253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B624AEE-4B5A-48BD-8CDD-C4DFC68A2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978" y="616876"/>
            <a:ext cx="4703277" cy="2812124"/>
          </a:xfrm>
          <a:prstGeom prst="rect">
            <a:avLst/>
          </a:prstGeom>
        </p:spPr>
      </p:pic>
      <p:pic>
        <p:nvPicPr>
          <p:cNvPr id="2" name="Picture 1">
            <a:extLst>
              <a:ext uri="{FF2B5EF4-FFF2-40B4-BE49-F238E27FC236}">
                <a16:creationId xmlns:a16="http://schemas.microsoft.com/office/drawing/2014/main" id="{62A2F77D-3074-45D0-992B-0226567E4FFF}"/>
              </a:ext>
            </a:extLst>
          </p:cNvPr>
          <p:cNvPicPr>
            <a:picLocks noChangeAspect="1"/>
          </p:cNvPicPr>
          <p:nvPr/>
        </p:nvPicPr>
        <p:blipFill>
          <a:blip r:embed="rId3" cstate="print"/>
          <a:stretch>
            <a:fillRect/>
          </a:stretch>
        </p:blipFill>
        <p:spPr>
          <a:xfrm>
            <a:off x="3488872" y="3516604"/>
            <a:ext cx="6410325" cy="3065531"/>
          </a:xfrm>
          <a:prstGeom prst="rect">
            <a:avLst/>
          </a:prstGeom>
        </p:spPr>
      </p:pic>
      <p:sp>
        <p:nvSpPr>
          <p:cNvPr id="3" name="TextBox 2">
            <a:extLst>
              <a:ext uri="{FF2B5EF4-FFF2-40B4-BE49-F238E27FC236}">
                <a16:creationId xmlns:a16="http://schemas.microsoft.com/office/drawing/2014/main" id="{2E06E866-CDFA-4C81-BF44-5BF27466FB1C}"/>
              </a:ext>
            </a:extLst>
          </p:cNvPr>
          <p:cNvSpPr txBox="1"/>
          <p:nvPr/>
        </p:nvSpPr>
        <p:spPr>
          <a:xfrm>
            <a:off x="3467100" y="251091"/>
            <a:ext cx="5257800" cy="307777"/>
          </a:xfrm>
          <a:prstGeom prst="rect">
            <a:avLst/>
          </a:prstGeom>
          <a:noFill/>
        </p:spPr>
        <p:txBody>
          <a:bodyPr wrap="square" rtlCol="0">
            <a:spAutoFit/>
          </a:bodyPr>
          <a:lstStyle/>
          <a:p>
            <a:r>
              <a:rPr lang="en-US" sz="1400" b="1" dirty="0">
                <a:solidFill>
                  <a:srgbClr val="4472C4"/>
                </a:solidFill>
              </a:rPr>
              <a:t>Outlier removal :</a:t>
            </a:r>
            <a:endParaRPr lang="en-IN" sz="1400" b="1" dirty="0">
              <a:solidFill>
                <a:srgbClr val="4472C4"/>
              </a:solidFill>
            </a:endParaRPr>
          </a:p>
        </p:txBody>
      </p:sp>
      <p:sp>
        <p:nvSpPr>
          <p:cNvPr id="4" name="TextBox 3">
            <a:extLst>
              <a:ext uri="{FF2B5EF4-FFF2-40B4-BE49-F238E27FC236}">
                <a16:creationId xmlns:a16="http://schemas.microsoft.com/office/drawing/2014/main" id="{15A69496-C7C2-42AA-8A27-1936072A22B5}"/>
              </a:ext>
            </a:extLst>
          </p:cNvPr>
          <p:cNvSpPr txBox="1"/>
          <p:nvPr/>
        </p:nvSpPr>
        <p:spPr>
          <a:xfrm>
            <a:off x="3505978" y="3208827"/>
            <a:ext cx="5257800" cy="307777"/>
          </a:xfrm>
          <a:prstGeom prst="rect">
            <a:avLst/>
          </a:prstGeom>
          <a:noFill/>
        </p:spPr>
        <p:txBody>
          <a:bodyPr wrap="square" rtlCol="0">
            <a:spAutoFit/>
          </a:bodyPr>
          <a:lstStyle/>
          <a:p>
            <a:r>
              <a:rPr lang="en-US" sz="1400" b="1" dirty="0">
                <a:solidFill>
                  <a:srgbClr val="4472C4"/>
                </a:solidFill>
              </a:rPr>
              <a:t>Outlier removal using IQR :</a:t>
            </a:r>
            <a:endParaRPr lang="en-IN" sz="1400" b="1" dirty="0">
              <a:solidFill>
                <a:srgbClr val="4472C4"/>
              </a:solidFill>
            </a:endParaRPr>
          </a:p>
        </p:txBody>
      </p:sp>
      <p:sp>
        <p:nvSpPr>
          <p:cNvPr id="6" name="TextBox 5">
            <a:extLst>
              <a:ext uri="{FF2B5EF4-FFF2-40B4-BE49-F238E27FC236}">
                <a16:creationId xmlns:a16="http://schemas.microsoft.com/office/drawing/2014/main" id="{DD387E4D-2EA5-4388-9750-0ADDF1221D8F}"/>
              </a:ext>
            </a:extLst>
          </p:cNvPr>
          <p:cNvSpPr txBox="1"/>
          <p:nvPr/>
        </p:nvSpPr>
        <p:spPr>
          <a:xfrm>
            <a:off x="153433" y="363679"/>
            <a:ext cx="2723117" cy="1446550"/>
          </a:xfrm>
          <a:prstGeom prst="rect">
            <a:avLst/>
          </a:prstGeom>
          <a:noFill/>
        </p:spPr>
        <p:txBody>
          <a:bodyPr wrap="square" rtlCol="0">
            <a:spAutoFit/>
          </a:bodyPr>
          <a:lstStyle/>
          <a:p>
            <a:pPr algn="ctr"/>
            <a:r>
              <a:rPr lang="en-US" sz="4400" dirty="0">
                <a:solidFill>
                  <a:schemeClr val="bg1"/>
                </a:solidFill>
                <a:ea typeface="굴림" panose="020B0600000101010101" pitchFamily="34" charset="-127"/>
              </a:rPr>
              <a:t>Outlier </a:t>
            </a:r>
            <a:r>
              <a:rPr lang="en-US" sz="4400" dirty="0">
                <a:solidFill>
                  <a:schemeClr val="bg1"/>
                </a:solidFill>
                <a:latin typeface="Times New Roman" panose="02020603050405020304" pitchFamily="18" charset="0"/>
                <a:ea typeface="굴림" panose="020B0600000101010101" pitchFamily="34" charset="-127"/>
                <a:cs typeface="Times New Roman" panose="02020603050405020304" pitchFamily="18" charset="0"/>
              </a:rPr>
              <a:t>Treatment</a:t>
            </a:r>
            <a:endParaRPr lang="en-US" sz="4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32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4F1BB06-877B-43F9-AE6B-E24F18ED93A1}"/>
              </a:ext>
            </a:extLst>
          </p:cNvPr>
          <p:cNvSpPr txBox="1">
            <a:spLocks/>
          </p:cNvSpPr>
          <p:nvPr/>
        </p:nvSpPr>
        <p:spPr>
          <a:xfrm>
            <a:off x="3087133" y="226732"/>
            <a:ext cx="8657192" cy="62000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r>
              <a:rPr lang="en-US" sz="1800" dirty="0">
                <a:solidFill>
                  <a:srgbClr val="4472C4"/>
                </a:solidFill>
                <a:latin typeface="Times New Roman" panose="02020603050405020304" pitchFamily="18" charset="0"/>
                <a:cs typeface="Times New Roman" panose="02020603050405020304" pitchFamily="18" charset="0"/>
              </a:rPr>
              <a:t>Imbalance</a:t>
            </a:r>
            <a:r>
              <a:rPr lang="en-US" sz="2400" dirty="0">
                <a:solidFill>
                  <a:srgbClr val="4472C4"/>
                </a:solidFill>
                <a:latin typeface="Times New Roman" panose="02020603050405020304" pitchFamily="18" charset="0"/>
                <a:cs typeface="Times New Roman" panose="02020603050405020304" pitchFamily="18" charset="0"/>
              </a:rPr>
              <a:t> </a:t>
            </a:r>
            <a:r>
              <a:rPr lang="en-US" sz="1800" dirty="0">
                <a:solidFill>
                  <a:srgbClr val="4472C4"/>
                </a:solidFill>
                <a:latin typeface="Times New Roman" panose="02020603050405020304" pitchFamily="18" charset="0"/>
                <a:cs typeface="Times New Roman" panose="02020603050405020304" pitchFamily="18" charset="0"/>
              </a:rPr>
              <a:t>in</a:t>
            </a:r>
            <a:r>
              <a:rPr lang="en-US" sz="2400" dirty="0">
                <a:solidFill>
                  <a:srgbClr val="4472C4"/>
                </a:solidFill>
                <a:latin typeface="Times New Roman" panose="02020603050405020304" pitchFamily="18" charset="0"/>
                <a:cs typeface="Times New Roman" panose="02020603050405020304" pitchFamily="18" charset="0"/>
              </a:rPr>
              <a:t> target variable </a:t>
            </a:r>
            <a:r>
              <a:rPr lang="en-US" sz="2400" b="1" dirty="0">
                <a:solidFill>
                  <a:srgbClr val="4472C4"/>
                </a:solidFill>
              </a:rPr>
              <a:t>:</a:t>
            </a:r>
          </a:p>
          <a:p>
            <a:pPr marL="800100" lvl="1" indent="-342900" algn="l">
              <a:buFont typeface="Arial" panose="020B0604020202020204" pitchFamily="34" charset="0"/>
              <a:buChar char="•"/>
            </a:pPr>
            <a:endParaRPr lang="en-US" sz="2400" b="1" dirty="0">
              <a:solidFill>
                <a:srgbClr val="4472C4"/>
              </a:solidFill>
            </a:endParaRPr>
          </a:p>
          <a:p>
            <a:pPr lvl="1" algn="l"/>
            <a:endParaRPr lang="en-US" sz="2400" b="1" dirty="0">
              <a:solidFill>
                <a:srgbClr val="4472C4"/>
              </a:solidFill>
            </a:endParaRPr>
          </a:p>
        </p:txBody>
      </p:sp>
      <p:pic>
        <p:nvPicPr>
          <p:cNvPr id="4" name="Picture 3">
            <a:extLst>
              <a:ext uri="{FF2B5EF4-FFF2-40B4-BE49-F238E27FC236}">
                <a16:creationId xmlns:a16="http://schemas.microsoft.com/office/drawing/2014/main" id="{9265AA57-2008-4E0D-9851-E05B2B951423}"/>
              </a:ext>
            </a:extLst>
          </p:cNvPr>
          <p:cNvPicPr>
            <a:picLocks noChangeAspect="1"/>
          </p:cNvPicPr>
          <p:nvPr/>
        </p:nvPicPr>
        <p:blipFill>
          <a:blip r:embed="rId2"/>
          <a:stretch>
            <a:fillRect/>
          </a:stretch>
        </p:blipFill>
        <p:spPr>
          <a:xfrm>
            <a:off x="3310868" y="818613"/>
            <a:ext cx="4135069" cy="3296187"/>
          </a:xfrm>
          <a:prstGeom prst="rect">
            <a:avLst/>
          </a:prstGeom>
        </p:spPr>
      </p:pic>
      <p:sp>
        <p:nvSpPr>
          <p:cNvPr id="6" name="TextBox 5">
            <a:extLst>
              <a:ext uri="{FF2B5EF4-FFF2-40B4-BE49-F238E27FC236}">
                <a16:creationId xmlns:a16="http://schemas.microsoft.com/office/drawing/2014/main" id="{E84D506D-77D6-4155-99CB-F9A59C8462C4}"/>
              </a:ext>
            </a:extLst>
          </p:cNvPr>
          <p:cNvSpPr txBox="1"/>
          <p:nvPr/>
        </p:nvSpPr>
        <p:spPr>
          <a:xfrm>
            <a:off x="3601673" y="4330348"/>
            <a:ext cx="7475630" cy="461665"/>
          </a:xfrm>
          <a:prstGeom prst="rect">
            <a:avLst/>
          </a:prstGeom>
          <a:noFill/>
        </p:spPr>
        <p:txBody>
          <a:bodyPr wrap="square" rtlCol="0">
            <a:spAutoFit/>
          </a:bodyPr>
          <a:lstStyle/>
          <a:p>
            <a:r>
              <a:rPr lang="en-US" sz="2400" dirty="0">
                <a:solidFill>
                  <a:srgbClr val="4472C4"/>
                </a:solidFill>
                <a:latin typeface="Times New Roman" panose="02020603050405020304" pitchFamily="18" charset="0"/>
                <a:cs typeface="Times New Roman" panose="02020603050405020304" pitchFamily="18" charset="0"/>
              </a:rPr>
              <a:t>Creating final </a:t>
            </a:r>
            <a:r>
              <a:rPr lang="en-US" sz="2400" dirty="0" err="1">
                <a:solidFill>
                  <a:srgbClr val="4472C4"/>
                </a:solidFill>
                <a:latin typeface="Times New Roman" panose="02020603050405020304" pitchFamily="18" charset="0"/>
                <a:cs typeface="Times New Roman" panose="02020603050405020304" pitchFamily="18" charset="0"/>
              </a:rPr>
              <a:t>Dataframe</a:t>
            </a:r>
            <a:r>
              <a:rPr lang="en-US" sz="2400" dirty="0">
                <a:solidFill>
                  <a:srgbClr val="4472C4"/>
                </a:solidFill>
                <a:latin typeface="Times New Roman" panose="02020603050405020304" pitchFamily="18" charset="0"/>
                <a:cs typeface="Times New Roman" panose="02020603050405020304" pitchFamily="18" charset="0"/>
              </a:rPr>
              <a:t> with encoded variables:</a:t>
            </a:r>
            <a:endParaRPr lang="en-IN" sz="2400" dirty="0">
              <a:solidFill>
                <a:srgbClr val="4472C4"/>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03DB553-18C5-4F70-9C5D-3F2D9F37B94E}"/>
              </a:ext>
            </a:extLst>
          </p:cNvPr>
          <p:cNvSpPr txBox="1"/>
          <p:nvPr/>
        </p:nvSpPr>
        <p:spPr>
          <a:xfrm>
            <a:off x="7459298" y="339899"/>
            <a:ext cx="4732702" cy="461665"/>
          </a:xfrm>
          <a:prstGeom prst="rect">
            <a:avLst/>
          </a:prstGeom>
          <a:noFill/>
        </p:spPr>
        <p:txBody>
          <a:bodyPr wrap="square" rtlCol="0">
            <a:spAutoFit/>
          </a:bodyPr>
          <a:lstStyle/>
          <a:p>
            <a:r>
              <a:rPr lang="en-US" sz="2400" dirty="0">
                <a:solidFill>
                  <a:srgbClr val="4472C4"/>
                </a:solidFill>
                <a:latin typeface="Times New Roman" panose="02020603050405020304" pitchFamily="18" charset="0"/>
                <a:cs typeface="Times New Roman" panose="02020603050405020304" pitchFamily="18" charset="0"/>
              </a:rPr>
              <a:t>Scaling and splitting of Features:</a:t>
            </a:r>
            <a:endParaRPr lang="en-IN" sz="2400" dirty="0">
              <a:solidFill>
                <a:srgbClr val="4472C4"/>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srcRect/>
          <a:stretch>
            <a:fillRect/>
          </a:stretch>
        </p:blipFill>
        <p:spPr bwMode="auto">
          <a:xfrm>
            <a:off x="7520124" y="809898"/>
            <a:ext cx="4255160" cy="1082992"/>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3683045" y="4858434"/>
            <a:ext cx="7551012" cy="1620743"/>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7491793" y="2050867"/>
            <a:ext cx="4700207" cy="1953169"/>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B520B8B1-68D7-49AE-97D4-7BB6975F3361}"/>
              </a:ext>
            </a:extLst>
          </p:cNvPr>
          <p:cNvSpPr txBox="1"/>
          <p:nvPr/>
        </p:nvSpPr>
        <p:spPr>
          <a:xfrm>
            <a:off x="153433" y="363679"/>
            <a:ext cx="2933700" cy="1384995"/>
          </a:xfrm>
          <a:prstGeom prst="rect">
            <a:avLst/>
          </a:prstGeom>
          <a:noFill/>
        </p:spPr>
        <p:txBody>
          <a:bodyPr wrap="square" rtlCol="0">
            <a:spAutoFit/>
          </a:bodyPr>
          <a:lstStyle/>
          <a:p>
            <a:pPr algn="ctr"/>
            <a:r>
              <a:rPr lang="en-US" sz="4400" b="1" dirty="0">
                <a:solidFill>
                  <a:schemeClr val="bg1"/>
                </a:solidFill>
                <a:latin typeface="Times New Roman" panose="02020603050405020304" pitchFamily="18" charset="0"/>
                <a:ea typeface="굴림" panose="020B0600000101010101" pitchFamily="34" charset="-127"/>
                <a:cs typeface="Times New Roman" panose="02020603050405020304" pitchFamily="18" charset="0"/>
              </a:rPr>
              <a:t>Feature </a:t>
            </a:r>
            <a:r>
              <a:rPr lang="en-US" sz="4000" b="1" dirty="0">
                <a:solidFill>
                  <a:schemeClr val="bg1"/>
                </a:solidFill>
                <a:latin typeface="Times New Roman" panose="02020603050405020304" pitchFamily="18" charset="0"/>
                <a:ea typeface="굴림" panose="020B0600000101010101" pitchFamily="34" charset="-127"/>
                <a:cs typeface="Times New Roman" panose="02020603050405020304" pitchFamily="18" charset="0"/>
              </a:rPr>
              <a:t>Engineering</a:t>
            </a:r>
            <a:endParaRPr lang="en-US" sz="4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66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E9C98C-62FD-434F-9B7A-B9438CF18D61}"/>
              </a:ext>
            </a:extLst>
          </p:cNvPr>
          <p:cNvSpPr txBox="1"/>
          <p:nvPr/>
        </p:nvSpPr>
        <p:spPr>
          <a:xfrm>
            <a:off x="178006" y="345643"/>
            <a:ext cx="2390013" cy="710834"/>
          </a:xfrm>
          <a:prstGeom prst="rect">
            <a:avLst/>
          </a:prstGeom>
          <a:noFill/>
        </p:spPr>
        <p:txBody>
          <a:bodyPr wrap="square" rtlCol="0">
            <a:spAutoFit/>
          </a:bodyPr>
          <a:lstStyle/>
          <a:p>
            <a:pPr algn="ctr"/>
            <a:r>
              <a:rPr lang="en-US" sz="4000" dirty="0">
                <a:solidFill>
                  <a:schemeClr val="bg1"/>
                </a:solidFill>
                <a:latin typeface="Times New Roman" panose="02020603050405020304" pitchFamily="18" charset="0"/>
                <a:ea typeface="굴림" panose="020B0600000101010101" pitchFamily="34" charset="-127"/>
                <a:cs typeface="Times New Roman" panose="02020603050405020304" pitchFamily="18" charset="0"/>
              </a:rPr>
              <a:t>Statistics</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31DA00D8-5078-49AD-8696-35DD3F8DF26C}"/>
              </a:ext>
            </a:extLst>
          </p:cNvPr>
          <p:cNvSpPr txBox="1">
            <a:spLocks/>
          </p:cNvSpPr>
          <p:nvPr/>
        </p:nvSpPr>
        <p:spPr>
          <a:xfrm>
            <a:off x="3258583" y="0"/>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800" b="1" dirty="0">
                <a:solidFill>
                  <a:srgbClr val="4472C4"/>
                </a:solidFill>
              </a:rPr>
              <a:t>How the features are related to target variable ‘y’:</a:t>
            </a:r>
          </a:p>
          <a:p>
            <a:pPr marL="457200" indent="-457200" algn="l">
              <a:buFont typeface="+mj-lt"/>
              <a:buAutoNum type="arabicPeriod"/>
            </a:pPr>
            <a:r>
              <a:rPr lang="en-US" sz="1800" b="1" dirty="0">
                <a:solidFill>
                  <a:srgbClr val="4472C4"/>
                </a:solidFill>
              </a:rPr>
              <a:t>How does the age of customer affect subscription?</a:t>
            </a:r>
          </a:p>
          <a:p>
            <a:pPr marL="457200" indent="-457200" algn="l">
              <a:buFont typeface="+mj-lt"/>
              <a:buAutoNum type="arabicPeriod"/>
            </a:pPr>
            <a:r>
              <a:rPr lang="en-US" sz="1800" b="1" dirty="0">
                <a:solidFill>
                  <a:srgbClr val="4472C4"/>
                </a:solidFill>
              </a:rPr>
              <a:t>Does having a job influence the decision of subscribing to a bank term deposit ?</a:t>
            </a:r>
          </a:p>
          <a:p>
            <a:pPr marL="457200" indent="-457200" algn="l">
              <a:buFont typeface="+mj-lt"/>
              <a:buAutoNum type="arabicPeriod"/>
            </a:pPr>
            <a:r>
              <a:rPr lang="en-US" sz="1800" b="1" dirty="0">
                <a:solidFill>
                  <a:srgbClr val="4472C4"/>
                </a:solidFill>
              </a:rPr>
              <a:t>Does having an existing loan affect the decision of subscribing to a bank term deposit ?</a:t>
            </a:r>
          </a:p>
          <a:p>
            <a:pPr marL="457200" indent="-457200" algn="l">
              <a:buFont typeface="+mj-lt"/>
              <a:buAutoNum type="arabicPeriod"/>
            </a:pPr>
            <a:r>
              <a:rPr lang="en-US" sz="1800" b="1" dirty="0">
                <a:solidFill>
                  <a:srgbClr val="4472C4"/>
                </a:solidFill>
              </a:rPr>
              <a:t>Is marital status affecting the customer subscription ?</a:t>
            </a:r>
          </a:p>
          <a:p>
            <a:pPr marL="457200" indent="-457200" algn="l">
              <a:buFont typeface="+mj-lt"/>
              <a:buAutoNum type="arabicPeriod"/>
            </a:pPr>
            <a:r>
              <a:rPr lang="en-US" sz="1800" b="1" dirty="0">
                <a:solidFill>
                  <a:srgbClr val="4472C4"/>
                </a:solidFill>
              </a:rPr>
              <a:t>Are social and economic indicators relevant? </a:t>
            </a:r>
          </a:p>
          <a:p>
            <a:pPr marL="457200" indent="-457200" algn="l">
              <a:buFont typeface="+mj-lt"/>
              <a:buAutoNum type="arabicPeriod"/>
            </a:pPr>
            <a:r>
              <a:rPr lang="en-US" sz="1800" b="1" dirty="0">
                <a:solidFill>
                  <a:srgbClr val="4472C4"/>
                </a:solidFill>
              </a:rPr>
              <a:t>Are date and time conditions relevant to the subscription ?</a:t>
            </a:r>
          </a:p>
          <a:p>
            <a:pPr marL="457200" indent="-457200" algn="l">
              <a:buFont typeface="+mj-lt"/>
              <a:buAutoNum type="arabicPeriod"/>
            </a:pPr>
            <a:r>
              <a:rPr lang="en-US" sz="1800" b="1" dirty="0">
                <a:solidFill>
                  <a:srgbClr val="4472C4"/>
                </a:solidFill>
              </a:rPr>
              <a:t>is term deposit subscription dependent or independent on housing?</a:t>
            </a:r>
          </a:p>
          <a:p>
            <a:pPr marL="457200" indent="-457200" algn="l">
              <a:buFont typeface="+mj-lt"/>
              <a:buAutoNum type="arabicPeriod"/>
            </a:pPr>
            <a:r>
              <a:rPr lang="en-US" sz="1800" b="1" dirty="0">
                <a:solidFill>
                  <a:srgbClr val="4472C4"/>
                </a:solidFill>
              </a:rPr>
              <a:t>duration has any effect on term deposit?</a:t>
            </a:r>
          </a:p>
          <a:p>
            <a:pPr marL="457200" indent="-457200" algn="l">
              <a:buFont typeface="+mj-lt"/>
              <a:buAutoNum type="arabicPeriod"/>
            </a:pPr>
            <a:r>
              <a:rPr lang="en-US" sz="1800" b="1" dirty="0" err="1">
                <a:solidFill>
                  <a:srgbClr val="4472C4"/>
                </a:solidFill>
              </a:rPr>
              <a:t>pdays</a:t>
            </a:r>
            <a:r>
              <a:rPr lang="en-US" sz="1800" b="1" dirty="0">
                <a:solidFill>
                  <a:srgbClr val="4472C4"/>
                </a:solidFill>
              </a:rPr>
              <a:t> has any effect on term deposit?</a:t>
            </a:r>
          </a:p>
          <a:p>
            <a:pPr marL="457200" indent="-457200" algn="l">
              <a:buFont typeface="+mj-lt"/>
              <a:buAutoNum type="arabicPeriod"/>
            </a:pPr>
            <a:r>
              <a:rPr lang="en-US" sz="1800" b="1" dirty="0" err="1">
                <a:solidFill>
                  <a:srgbClr val="4472C4"/>
                </a:solidFill>
              </a:rPr>
              <a:t>nr.employed</a:t>
            </a:r>
            <a:r>
              <a:rPr lang="en-US" sz="1800" b="1" dirty="0">
                <a:solidFill>
                  <a:srgbClr val="4472C4"/>
                </a:solidFill>
              </a:rPr>
              <a:t> has any effect on term deposit?</a:t>
            </a:r>
          </a:p>
          <a:p>
            <a:pPr marL="457200" indent="-457200" algn="l">
              <a:buFont typeface="+mj-lt"/>
              <a:buAutoNum type="arabicPeriod"/>
            </a:pPr>
            <a:r>
              <a:rPr lang="en-US" sz="1800" b="1" dirty="0">
                <a:solidFill>
                  <a:srgbClr val="4472C4"/>
                </a:solidFill>
              </a:rPr>
              <a:t>contact method has any effect on term deposit?</a:t>
            </a:r>
          </a:p>
          <a:p>
            <a:pPr marL="457200" indent="-457200" algn="l">
              <a:buFont typeface="+mj-lt"/>
              <a:buAutoNum type="arabicPeriod"/>
            </a:pPr>
            <a:r>
              <a:rPr lang="en-US" sz="1800" b="1" dirty="0">
                <a:solidFill>
                  <a:srgbClr val="4472C4"/>
                </a:solidFill>
              </a:rPr>
              <a:t>previous has any effect on </a:t>
            </a:r>
            <a:r>
              <a:rPr lang="en-US" sz="1800" b="1" dirty="0" err="1">
                <a:solidFill>
                  <a:srgbClr val="4472C4"/>
                </a:solidFill>
              </a:rPr>
              <a:t>poutcome</a:t>
            </a:r>
            <a:r>
              <a:rPr lang="en-US" sz="1800" b="1" dirty="0">
                <a:solidFill>
                  <a:srgbClr val="4472C4"/>
                </a:solidFill>
              </a:rPr>
              <a:t>?</a:t>
            </a:r>
          </a:p>
          <a:p>
            <a:pPr marL="457200" indent="-457200" algn="l">
              <a:buFont typeface="+mj-lt"/>
              <a:buAutoNum type="arabicPeriod"/>
            </a:pPr>
            <a:r>
              <a:rPr lang="en-US" sz="1800" b="1" dirty="0" err="1">
                <a:solidFill>
                  <a:srgbClr val="4472C4"/>
                </a:solidFill>
              </a:rPr>
              <a:t>poutcome</a:t>
            </a:r>
            <a:r>
              <a:rPr lang="en-US" sz="1800" b="1" dirty="0">
                <a:solidFill>
                  <a:srgbClr val="4472C4"/>
                </a:solidFill>
              </a:rPr>
              <a:t> has effect on subscription</a:t>
            </a:r>
            <a:endParaRPr lang="en-IN" sz="1800" b="1" dirty="0">
              <a:solidFill>
                <a:srgbClr val="4472C4"/>
              </a:solidFill>
            </a:endParaRPr>
          </a:p>
        </p:txBody>
      </p:sp>
      <p:pic>
        <p:nvPicPr>
          <p:cNvPr id="6" name="Picture 5">
            <a:extLst>
              <a:ext uri="{FF2B5EF4-FFF2-40B4-BE49-F238E27FC236}">
                <a16:creationId xmlns:a16="http://schemas.microsoft.com/office/drawing/2014/main" id="{C7419280-CE01-4EB9-AAE1-CA0C1FA26ABD}"/>
              </a:ext>
            </a:extLst>
          </p:cNvPr>
          <p:cNvPicPr>
            <a:picLocks noChangeAspect="1"/>
          </p:cNvPicPr>
          <p:nvPr/>
        </p:nvPicPr>
        <p:blipFill>
          <a:blip r:embed="rId2"/>
          <a:stretch>
            <a:fillRect/>
          </a:stretch>
        </p:blipFill>
        <p:spPr>
          <a:xfrm>
            <a:off x="3263222" y="4892918"/>
            <a:ext cx="7038728" cy="1915991"/>
          </a:xfrm>
          <a:prstGeom prst="rect">
            <a:avLst/>
          </a:prstGeom>
        </p:spPr>
      </p:pic>
    </p:spTree>
    <p:extLst>
      <p:ext uri="{BB962C8B-B14F-4D97-AF65-F5344CB8AC3E}">
        <p14:creationId xmlns:p14="http://schemas.microsoft.com/office/powerpoint/2010/main" val="155819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930</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charter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Rathni A</dc:creator>
  <cp:lastModifiedBy>Rathni A</cp:lastModifiedBy>
  <cp:revision>19</cp:revision>
  <dcterms:created xsi:type="dcterms:W3CDTF">2021-10-23T17:37:54Z</dcterms:created>
  <dcterms:modified xsi:type="dcterms:W3CDTF">2021-10-24T06:13:21Z</dcterms:modified>
</cp:coreProperties>
</file>