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8" r:id="rId3"/>
    <p:sldId id="257" r:id="rId4"/>
    <p:sldId id="259" r:id="rId5"/>
    <p:sldId id="260" r:id="rId6"/>
    <p:sldId id="261" r:id="rId7"/>
    <p:sldId id="296" r:id="rId8"/>
    <p:sldId id="297" r:id="rId9"/>
    <p:sldId id="298" r:id="rId10"/>
    <p:sldId id="262" r:id="rId11"/>
    <p:sldId id="263" r:id="rId12"/>
    <p:sldId id="264" r:id="rId13"/>
    <p:sldId id="265" r:id="rId14"/>
    <p:sldId id="299" r:id="rId15"/>
    <p:sldId id="266" r:id="rId16"/>
    <p:sldId id="267" r:id="rId17"/>
    <p:sldId id="268" r:id="rId18"/>
    <p:sldId id="269" r:id="rId19"/>
    <p:sldId id="270" r:id="rId20"/>
    <p:sldId id="271" r:id="rId21"/>
    <p:sldId id="272" r:id="rId22"/>
    <p:sldId id="300" r:id="rId23"/>
    <p:sldId id="304" r:id="rId24"/>
    <p:sldId id="305" r:id="rId25"/>
    <p:sldId id="306" r:id="rId26"/>
    <p:sldId id="307"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273" r:id="rId42"/>
    <p:sldId id="274"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98DE436-A938-4E9A-9A3F-0EAA9465FB3A}" type="datetimeFigureOut">
              <a:rPr lang="en-IN" smtClean="0"/>
              <a:t>22-11-2023</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2F413BD5-AAF5-4AD9-B80C-A9ABDFB76ACB}"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778159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DE436-A938-4E9A-9A3F-0EAA9465FB3A}" type="datetimeFigureOut">
              <a:rPr lang="en-IN" smtClean="0"/>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413BD5-AAF5-4AD9-B80C-A9ABDFB76ACB}" type="slidenum">
              <a:rPr lang="en-IN" smtClean="0"/>
              <a:t>‹#›</a:t>
            </a:fld>
            <a:endParaRPr lang="en-IN"/>
          </a:p>
        </p:txBody>
      </p:sp>
    </p:spTree>
    <p:extLst>
      <p:ext uri="{BB962C8B-B14F-4D97-AF65-F5344CB8AC3E}">
        <p14:creationId xmlns:p14="http://schemas.microsoft.com/office/powerpoint/2010/main" val="2388202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DE436-A938-4E9A-9A3F-0EAA9465FB3A}" type="datetimeFigureOut">
              <a:rPr lang="en-IN" smtClean="0"/>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413BD5-AAF5-4AD9-B80C-A9ABDFB76ACB}" type="slidenum">
              <a:rPr lang="en-IN" smtClean="0"/>
              <a:t>‹#›</a:t>
            </a:fld>
            <a:endParaRPr lang="en-IN"/>
          </a:p>
        </p:txBody>
      </p:sp>
    </p:spTree>
    <p:extLst>
      <p:ext uri="{BB962C8B-B14F-4D97-AF65-F5344CB8AC3E}">
        <p14:creationId xmlns:p14="http://schemas.microsoft.com/office/powerpoint/2010/main" val="1822077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DE436-A938-4E9A-9A3F-0EAA9465FB3A}" type="datetimeFigureOut">
              <a:rPr lang="en-IN" smtClean="0"/>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413BD5-AAF5-4AD9-B80C-A9ABDFB76ACB}" type="slidenum">
              <a:rPr lang="en-IN" smtClean="0"/>
              <a:t>‹#›</a:t>
            </a:fld>
            <a:endParaRPr lang="en-IN"/>
          </a:p>
        </p:txBody>
      </p:sp>
    </p:spTree>
    <p:extLst>
      <p:ext uri="{BB962C8B-B14F-4D97-AF65-F5344CB8AC3E}">
        <p14:creationId xmlns:p14="http://schemas.microsoft.com/office/powerpoint/2010/main" val="113532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8DE436-A938-4E9A-9A3F-0EAA9465FB3A}" type="datetimeFigureOut">
              <a:rPr lang="en-IN" smtClean="0"/>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413BD5-AAF5-4AD9-B80C-A9ABDFB76ACB}"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6875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8DE436-A938-4E9A-9A3F-0EAA9465FB3A}" type="datetimeFigureOut">
              <a:rPr lang="en-IN" smtClean="0"/>
              <a:t>22-11-2023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413BD5-AAF5-4AD9-B80C-A9ABDFB76ACB}" type="slidenum">
              <a:rPr lang="en-IN" smtClean="0"/>
              <a:t>‹#›</a:t>
            </a:fld>
            <a:endParaRPr lang="en-IN"/>
          </a:p>
        </p:txBody>
      </p:sp>
    </p:spTree>
    <p:extLst>
      <p:ext uri="{BB962C8B-B14F-4D97-AF65-F5344CB8AC3E}">
        <p14:creationId xmlns:p14="http://schemas.microsoft.com/office/powerpoint/2010/main" val="1526948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8DE436-A938-4E9A-9A3F-0EAA9465FB3A}" type="datetimeFigureOut">
              <a:rPr lang="en-IN" smtClean="0"/>
              <a:t>22-11-2023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413BD5-AAF5-4AD9-B80C-A9ABDFB76ACB}" type="slidenum">
              <a:rPr lang="en-IN" smtClean="0"/>
              <a:t>‹#›</a:t>
            </a:fld>
            <a:endParaRPr lang="en-IN"/>
          </a:p>
        </p:txBody>
      </p:sp>
    </p:spTree>
    <p:extLst>
      <p:ext uri="{BB962C8B-B14F-4D97-AF65-F5344CB8AC3E}">
        <p14:creationId xmlns:p14="http://schemas.microsoft.com/office/powerpoint/2010/main" val="52749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8DE436-A938-4E9A-9A3F-0EAA9465FB3A}" type="datetimeFigureOut">
              <a:rPr lang="en-IN" smtClean="0"/>
              <a:t>22-11-2023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413BD5-AAF5-4AD9-B80C-A9ABDFB76ACB}" type="slidenum">
              <a:rPr lang="en-IN" smtClean="0"/>
              <a:t>‹#›</a:t>
            </a:fld>
            <a:endParaRPr lang="en-IN"/>
          </a:p>
        </p:txBody>
      </p:sp>
    </p:spTree>
    <p:extLst>
      <p:ext uri="{BB962C8B-B14F-4D97-AF65-F5344CB8AC3E}">
        <p14:creationId xmlns:p14="http://schemas.microsoft.com/office/powerpoint/2010/main" val="98399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8DE436-A938-4E9A-9A3F-0EAA9465FB3A}" type="datetimeFigureOut">
              <a:rPr lang="en-IN" smtClean="0"/>
              <a:t>22-11-2023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413BD5-AAF5-4AD9-B80C-A9ABDFB76ACB}" type="slidenum">
              <a:rPr lang="en-IN" smtClean="0"/>
              <a:t>‹#›</a:t>
            </a:fld>
            <a:endParaRPr lang="en-IN"/>
          </a:p>
        </p:txBody>
      </p:sp>
    </p:spTree>
    <p:extLst>
      <p:ext uri="{BB962C8B-B14F-4D97-AF65-F5344CB8AC3E}">
        <p14:creationId xmlns:p14="http://schemas.microsoft.com/office/powerpoint/2010/main" val="2921021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8DE436-A938-4E9A-9A3F-0EAA9465FB3A}" type="datetimeFigureOut">
              <a:rPr lang="en-IN" smtClean="0"/>
              <a:t>22-11-2023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413BD5-AAF5-4AD9-B80C-A9ABDFB76ACB}" type="slidenum">
              <a:rPr lang="en-IN" smtClean="0"/>
              <a:t>‹#›</a:t>
            </a:fld>
            <a:endParaRPr lang="en-IN"/>
          </a:p>
        </p:txBody>
      </p:sp>
    </p:spTree>
    <p:extLst>
      <p:ext uri="{BB962C8B-B14F-4D97-AF65-F5344CB8AC3E}">
        <p14:creationId xmlns:p14="http://schemas.microsoft.com/office/powerpoint/2010/main" val="3079619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8DE436-A938-4E9A-9A3F-0EAA9465FB3A}" type="datetimeFigureOut">
              <a:rPr lang="en-IN" smtClean="0"/>
              <a:t>22-11-2023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413BD5-AAF5-4AD9-B80C-A9ABDFB76ACB}" type="slidenum">
              <a:rPr lang="en-IN" smtClean="0"/>
              <a:t>‹#›</a:t>
            </a:fld>
            <a:endParaRPr lang="en-IN"/>
          </a:p>
        </p:txBody>
      </p:sp>
    </p:spTree>
    <p:extLst>
      <p:ext uri="{BB962C8B-B14F-4D97-AF65-F5344CB8AC3E}">
        <p14:creationId xmlns:p14="http://schemas.microsoft.com/office/powerpoint/2010/main" val="3850759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98DE436-A938-4E9A-9A3F-0EAA9465FB3A}" type="datetimeFigureOut">
              <a:rPr lang="en-IN" smtClean="0"/>
              <a:t>22-11-2023</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2F413BD5-AAF5-4AD9-B80C-A9ABDFB76ACB}" type="slidenum">
              <a:rPr lang="en-IN" smtClean="0"/>
              <a:t>‹#›</a:t>
            </a:fld>
            <a:endParaRPr lang="en-IN"/>
          </a:p>
        </p:txBody>
      </p:sp>
    </p:spTree>
    <p:extLst>
      <p:ext uri="{BB962C8B-B14F-4D97-AF65-F5344CB8AC3E}">
        <p14:creationId xmlns:p14="http://schemas.microsoft.com/office/powerpoint/2010/main" val="285242128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E0A3F-4B0A-EEDE-AB53-A6CE5093D0BD}"/>
              </a:ext>
            </a:extLst>
          </p:cNvPr>
          <p:cNvSpPr>
            <a:spLocks noGrp="1"/>
          </p:cNvSpPr>
          <p:nvPr>
            <p:ph type="ctrTitle"/>
          </p:nvPr>
        </p:nvSpPr>
        <p:spPr>
          <a:xfrm>
            <a:off x="1676400" y="809469"/>
            <a:ext cx="6358328" cy="3297836"/>
          </a:xfrm>
        </p:spPr>
        <p:txBody>
          <a:bodyPr>
            <a:noAutofit/>
          </a:bodyPr>
          <a:lstStyle/>
          <a:p>
            <a:r>
              <a:rPr lang="en-US" sz="4800" b="1" dirty="0"/>
              <a:t>AIRLINE DATA ANALYTICS FOR ENHANCED OPERATIONAL EFFICIENCY </a:t>
            </a:r>
            <a:endParaRPr lang="en-IN" sz="4800" b="1" dirty="0"/>
          </a:p>
        </p:txBody>
      </p:sp>
      <p:sp>
        <p:nvSpPr>
          <p:cNvPr id="3" name="Subtitle 2">
            <a:extLst>
              <a:ext uri="{FF2B5EF4-FFF2-40B4-BE49-F238E27FC236}">
                <a16:creationId xmlns:a16="http://schemas.microsoft.com/office/drawing/2014/main" id="{91AC92CD-8A06-51D6-41AD-DA04AAF024F3}"/>
              </a:ext>
            </a:extLst>
          </p:cNvPr>
          <p:cNvSpPr>
            <a:spLocks noGrp="1"/>
          </p:cNvSpPr>
          <p:nvPr>
            <p:ph type="subTitle" idx="1"/>
          </p:nvPr>
        </p:nvSpPr>
        <p:spPr>
          <a:xfrm>
            <a:off x="2153586" y="4347618"/>
            <a:ext cx="7884827" cy="1213734"/>
          </a:xfrm>
        </p:spPr>
        <p:txBody>
          <a:bodyPr>
            <a:normAutofit/>
          </a:bodyPr>
          <a:lstStyle/>
          <a:p>
            <a:pPr algn="ctr"/>
            <a:r>
              <a:rPr lang="en-US" sz="2800" dirty="0">
                <a:solidFill>
                  <a:schemeClr val="tx1"/>
                </a:solidFill>
              </a:rPr>
              <a:t>22MCA009 | </a:t>
            </a:r>
            <a:r>
              <a:rPr lang="en-IN" sz="2800" dirty="0">
                <a:solidFill>
                  <a:schemeClr val="tx1"/>
                </a:solidFill>
              </a:rPr>
              <a:t>22MCA021 | 22MCA037</a:t>
            </a:r>
          </a:p>
          <a:p>
            <a:pPr algn="ctr"/>
            <a:r>
              <a:rPr lang="en-IN" sz="2000" dirty="0">
                <a:solidFill>
                  <a:schemeClr val="tx1"/>
                </a:solidFill>
              </a:rPr>
              <a:t>BHUMIK RATHOD | HEMANG DEVALIYA | TIRTH MODI</a:t>
            </a:r>
          </a:p>
        </p:txBody>
      </p:sp>
      <p:pic>
        <p:nvPicPr>
          <p:cNvPr id="4" name="Picture 4" descr="Understanding How Data Analytics helps Airlines during Crisis | Analytics  Insight">
            <a:extLst>
              <a:ext uri="{FF2B5EF4-FFF2-40B4-BE49-F238E27FC236}">
                <a16:creationId xmlns:a16="http://schemas.microsoft.com/office/drawing/2014/main" id="{B189A257-1EE4-5E73-015E-A7F3A08FB2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058" r="22313"/>
          <a:stretch/>
        </p:blipFill>
        <p:spPr bwMode="auto">
          <a:xfrm>
            <a:off x="7645917" y="809469"/>
            <a:ext cx="3410893" cy="3177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386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A79A-EC14-3F39-C3D4-B14CECA8BE54}"/>
              </a:ext>
            </a:extLst>
          </p:cNvPr>
          <p:cNvSpPr>
            <a:spLocks noGrp="1"/>
          </p:cNvSpPr>
          <p:nvPr>
            <p:ph type="title"/>
          </p:nvPr>
        </p:nvSpPr>
        <p:spPr/>
        <p:txBody>
          <a:bodyPr/>
          <a:lstStyle/>
          <a:p>
            <a:r>
              <a:rPr lang="en-US" dirty="0"/>
              <a:t>Key Challenges in Analyzing Airline Data </a:t>
            </a:r>
            <a:endParaRPr lang="en-IN" dirty="0"/>
          </a:p>
        </p:txBody>
      </p:sp>
      <p:sp>
        <p:nvSpPr>
          <p:cNvPr id="3" name="Content Placeholder 2">
            <a:extLst>
              <a:ext uri="{FF2B5EF4-FFF2-40B4-BE49-F238E27FC236}">
                <a16:creationId xmlns:a16="http://schemas.microsoft.com/office/drawing/2014/main" id="{20EB9922-0B2C-D410-4621-67F915AE1028}"/>
              </a:ext>
            </a:extLst>
          </p:cNvPr>
          <p:cNvSpPr>
            <a:spLocks noGrp="1"/>
          </p:cNvSpPr>
          <p:nvPr>
            <p:ph idx="1"/>
          </p:nvPr>
        </p:nvSpPr>
        <p:spPr/>
        <p:txBody>
          <a:bodyPr>
            <a:normAutofit/>
          </a:bodyPr>
          <a:lstStyle/>
          <a:p>
            <a:r>
              <a:rPr lang="en-US" sz="2400" dirty="0"/>
              <a:t>Analyzing airline data presents several challenges, including data volume, variety, velocity, and veracity. Airlines deal with massive volumes of structured and unstructured data from multiple sources, such as flight records, customer feedback, weather data, and social media. Apache Spark helps overcome these challenges by providing distributed computing capabilities and advanced data processing techniques.</a:t>
            </a:r>
            <a:endParaRPr lang="en-IN" sz="2400" dirty="0"/>
          </a:p>
        </p:txBody>
      </p:sp>
    </p:spTree>
    <p:extLst>
      <p:ext uri="{BB962C8B-B14F-4D97-AF65-F5344CB8AC3E}">
        <p14:creationId xmlns:p14="http://schemas.microsoft.com/office/powerpoint/2010/main" val="1999041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76A63-0748-463B-A591-1B93A6BEC838}"/>
              </a:ext>
            </a:extLst>
          </p:cNvPr>
          <p:cNvSpPr>
            <a:spLocks noGrp="1"/>
          </p:cNvSpPr>
          <p:nvPr>
            <p:ph type="title"/>
          </p:nvPr>
        </p:nvSpPr>
        <p:spPr/>
        <p:txBody>
          <a:bodyPr/>
          <a:lstStyle/>
          <a:p>
            <a:r>
              <a:rPr lang="en-IN" dirty="0"/>
              <a:t>Spark's Data Processing Capabilities </a:t>
            </a:r>
          </a:p>
        </p:txBody>
      </p:sp>
      <p:sp>
        <p:nvSpPr>
          <p:cNvPr id="3" name="Content Placeholder 2">
            <a:extLst>
              <a:ext uri="{FF2B5EF4-FFF2-40B4-BE49-F238E27FC236}">
                <a16:creationId xmlns:a16="http://schemas.microsoft.com/office/drawing/2014/main" id="{E5D5CDF6-7396-C496-DED6-2842830BE0B7}"/>
              </a:ext>
            </a:extLst>
          </p:cNvPr>
          <p:cNvSpPr>
            <a:spLocks noGrp="1"/>
          </p:cNvSpPr>
          <p:nvPr>
            <p:ph idx="1"/>
          </p:nvPr>
        </p:nvSpPr>
        <p:spPr/>
        <p:txBody>
          <a:bodyPr>
            <a:normAutofit/>
          </a:bodyPr>
          <a:lstStyle/>
          <a:p>
            <a:r>
              <a:rPr lang="en-US" sz="2400" dirty="0"/>
              <a:t>Apache Spark offers a wide range of data processing capabilities, including batch processing, streaming, SQL queries, and machine learning. It can handle structured, semi-structured, and unstructured data, enabling airlines to extract valuable insights from various data formats and perform complex data transformations efficiently. </a:t>
            </a:r>
            <a:endParaRPr lang="en-IN" sz="2400" dirty="0"/>
          </a:p>
        </p:txBody>
      </p:sp>
    </p:spTree>
    <p:extLst>
      <p:ext uri="{BB962C8B-B14F-4D97-AF65-F5344CB8AC3E}">
        <p14:creationId xmlns:p14="http://schemas.microsoft.com/office/powerpoint/2010/main" val="660177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65574-961E-5EF1-ACA8-919E45BBFA9C}"/>
              </a:ext>
            </a:extLst>
          </p:cNvPr>
          <p:cNvSpPr>
            <a:spLocks noGrp="1"/>
          </p:cNvSpPr>
          <p:nvPr>
            <p:ph type="title"/>
          </p:nvPr>
        </p:nvSpPr>
        <p:spPr/>
        <p:txBody>
          <a:bodyPr/>
          <a:lstStyle/>
          <a:p>
            <a:r>
              <a:rPr lang="en-IN" dirty="0"/>
              <a:t>Real-Time Analytics with Spark </a:t>
            </a:r>
          </a:p>
        </p:txBody>
      </p:sp>
      <p:sp>
        <p:nvSpPr>
          <p:cNvPr id="3" name="Content Placeholder 2">
            <a:extLst>
              <a:ext uri="{FF2B5EF4-FFF2-40B4-BE49-F238E27FC236}">
                <a16:creationId xmlns:a16="http://schemas.microsoft.com/office/drawing/2014/main" id="{E3DDB6E8-DDB8-3823-1B35-EDE839E6B18F}"/>
              </a:ext>
            </a:extLst>
          </p:cNvPr>
          <p:cNvSpPr>
            <a:spLocks noGrp="1"/>
          </p:cNvSpPr>
          <p:nvPr>
            <p:ph idx="1"/>
          </p:nvPr>
        </p:nvSpPr>
        <p:spPr/>
        <p:txBody>
          <a:bodyPr>
            <a:normAutofit/>
          </a:bodyPr>
          <a:lstStyle/>
          <a:p>
            <a:r>
              <a:rPr lang="en-US" sz="2400" dirty="0"/>
              <a:t>Real-time analytics is crucial for airlines to monitor flight operations, detect anomalies, and make timely decisions. Apache Spark's streaming capabilities enable airlines to process and analyze data in real-time, providing instant insights for proactive measures, such as predicting delays, optimizing crew allocation, and ensuring passenger satisfaction. </a:t>
            </a:r>
            <a:endParaRPr lang="en-IN" sz="2400" dirty="0"/>
          </a:p>
        </p:txBody>
      </p:sp>
    </p:spTree>
    <p:extLst>
      <p:ext uri="{BB962C8B-B14F-4D97-AF65-F5344CB8AC3E}">
        <p14:creationId xmlns:p14="http://schemas.microsoft.com/office/powerpoint/2010/main" val="3154957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D4BB9-0E86-0038-7485-BFC58E9AB90D}"/>
              </a:ext>
            </a:extLst>
          </p:cNvPr>
          <p:cNvSpPr>
            <a:spLocks noGrp="1"/>
          </p:cNvSpPr>
          <p:nvPr>
            <p:ph type="title"/>
          </p:nvPr>
        </p:nvSpPr>
        <p:spPr>
          <a:xfrm>
            <a:off x="1261872" y="503238"/>
            <a:ext cx="9692640" cy="1325562"/>
          </a:xfrm>
        </p:spPr>
        <p:txBody>
          <a:bodyPr/>
          <a:lstStyle/>
          <a:p>
            <a:r>
              <a:rPr lang="en-US" dirty="0"/>
              <a:t>Case Study: Airline Operational Efficiency </a:t>
            </a:r>
            <a:endParaRPr lang="en-IN" dirty="0"/>
          </a:p>
        </p:txBody>
      </p:sp>
      <p:sp>
        <p:nvSpPr>
          <p:cNvPr id="3" name="Content Placeholder 2">
            <a:extLst>
              <a:ext uri="{FF2B5EF4-FFF2-40B4-BE49-F238E27FC236}">
                <a16:creationId xmlns:a16="http://schemas.microsoft.com/office/drawing/2014/main" id="{56164A84-77CD-1F2B-4297-651848C5A912}"/>
              </a:ext>
            </a:extLst>
          </p:cNvPr>
          <p:cNvSpPr>
            <a:spLocks noGrp="1"/>
          </p:cNvSpPr>
          <p:nvPr>
            <p:ph idx="1"/>
          </p:nvPr>
        </p:nvSpPr>
        <p:spPr>
          <a:xfrm>
            <a:off x="1261872" y="2003425"/>
            <a:ext cx="8595360" cy="4351337"/>
          </a:xfrm>
        </p:spPr>
        <p:txBody>
          <a:bodyPr>
            <a:normAutofit/>
          </a:bodyPr>
          <a:lstStyle/>
          <a:p>
            <a:r>
              <a:rPr lang="en-US" sz="2400" dirty="0"/>
              <a:t>In this case study, we will explore how a major airline improved operational efficiency using Apache Spark. By analyzing historical flight data, crew schedules, and maintenance records, they were able to identify optimization opportunities, streamline operations, reduce delays, and enhance customer satisfaction. This case study demonstrates the tangible benefits of leveraging Spark in airline data analytics</a:t>
            </a:r>
            <a:endParaRPr lang="en-IN" sz="2400" dirty="0"/>
          </a:p>
        </p:txBody>
      </p:sp>
    </p:spTree>
    <p:extLst>
      <p:ext uri="{BB962C8B-B14F-4D97-AF65-F5344CB8AC3E}">
        <p14:creationId xmlns:p14="http://schemas.microsoft.com/office/powerpoint/2010/main" val="1665300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68E7C-9A5D-E347-25DF-0037D650D800}"/>
              </a:ext>
            </a:extLst>
          </p:cNvPr>
          <p:cNvSpPr>
            <a:spLocks noGrp="1"/>
          </p:cNvSpPr>
          <p:nvPr>
            <p:ph type="title"/>
          </p:nvPr>
        </p:nvSpPr>
        <p:spPr/>
        <p:txBody>
          <a:bodyPr/>
          <a:lstStyle/>
          <a:p>
            <a:r>
              <a:rPr lang="en-US" dirty="0"/>
              <a:t>Data Processing Comparison</a:t>
            </a:r>
            <a:endParaRPr lang="en-IN" dirty="0"/>
          </a:p>
        </p:txBody>
      </p:sp>
      <p:pic>
        <p:nvPicPr>
          <p:cNvPr id="5" name="Content Placeholder 4">
            <a:extLst>
              <a:ext uri="{FF2B5EF4-FFF2-40B4-BE49-F238E27FC236}">
                <a16:creationId xmlns:a16="http://schemas.microsoft.com/office/drawing/2014/main" id="{63A302AB-DE3E-875F-7813-2FD492175E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4507" y="1690688"/>
            <a:ext cx="9062985" cy="4365338"/>
          </a:xfrm>
        </p:spPr>
      </p:pic>
    </p:spTree>
    <p:extLst>
      <p:ext uri="{BB962C8B-B14F-4D97-AF65-F5344CB8AC3E}">
        <p14:creationId xmlns:p14="http://schemas.microsoft.com/office/powerpoint/2010/main" val="2846933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F4F2F-AB9F-E5BE-D5B3-B71DD3F55336}"/>
              </a:ext>
            </a:extLst>
          </p:cNvPr>
          <p:cNvSpPr>
            <a:spLocks noGrp="1"/>
          </p:cNvSpPr>
          <p:nvPr>
            <p:ph type="title"/>
          </p:nvPr>
        </p:nvSpPr>
        <p:spPr/>
        <p:txBody>
          <a:bodyPr/>
          <a:lstStyle/>
          <a:p>
            <a:r>
              <a:rPr lang="en-US" dirty="0"/>
              <a:t>Spark Streaming for Flight Monitoring </a:t>
            </a:r>
            <a:endParaRPr lang="en-IN" dirty="0"/>
          </a:p>
        </p:txBody>
      </p:sp>
      <p:sp>
        <p:nvSpPr>
          <p:cNvPr id="3" name="Content Placeholder 2">
            <a:extLst>
              <a:ext uri="{FF2B5EF4-FFF2-40B4-BE49-F238E27FC236}">
                <a16:creationId xmlns:a16="http://schemas.microsoft.com/office/drawing/2014/main" id="{5980E483-CAE1-BACB-9322-7B63AFEADE20}"/>
              </a:ext>
            </a:extLst>
          </p:cNvPr>
          <p:cNvSpPr>
            <a:spLocks noGrp="1"/>
          </p:cNvSpPr>
          <p:nvPr>
            <p:ph idx="1"/>
          </p:nvPr>
        </p:nvSpPr>
        <p:spPr/>
        <p:txBody>
          <a:bodyPr>
            <a:normAutofit/>
          </a:bodyPr>
          <a:lstStyle/>
          <a:p>
            <a:r>
              <a:rPr lang="en-US" sz="2400" dirty="0"/>
              <a:t>Flight monitoring requires real-time analysis of data from various sources, such as radar data, weather updates, and flight status information. Apache Spark's streaming capabilities enable airlines to process and analyze this data in near real-time, allowing for proactive decision-making, air traffic management, and improved flight safety.</a:t>
            </a:r>
            <a:endParaRPr lang="en-IN" sz="2400" dirty="0"/>
          </a:p>
        </p:txBody>
      </p:sp>
    </p:spTree>
    <p:extLst>
      <p:ext uri="{BB962C8B-B14F-4D97-AF65-F5344CB8AC3E}">
        <p14:creationId xmlns:p14="http://schemas.microsoft.com/office/powerpoint/2010/main" val="3771462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CBD2F-9797-A539-7BE7-40FE808ECD93}"/>
              </a:ext>
            </a:extLst>
          </p:cNvPr>
          <p:cNvSpPr>
            <a:spLocks noGrp="1"/>
          </p:cNvSpPr>
          <p:nvPr>
            <p:ph type="title"/>
          </p:nvPr>
        </p:nvSpPr>
        <p:spPr/>
        <p:txBody>
          <a:bodyPr/>
          <a:lstStyle/>
          <a:p>
            <a:r>
              <a:rPr lang="en-IN" dirty="0"/>
              <a:t>Data Visualization with Spark </a:t>
            </a:r>
          </a:p>
        </p:txBody>
      </p:sp>
      <p:sp>
        <p:nvSpPr>
          <p:cNvPr id="3" name="Content Placeholder 2">
            <a:extLst>
              <a:ext uri="{FF2B5EF4-FFF2-40B4-BE49-F238E27FC236}">
                <a16:creationId xmlns:a16="http://schemas.microsoft.com/office/drawing/2014/main" id="{4F56CEE0-8155-B7E2-FDFE-0A0A49520BC6}"/>
              </a:ext>
            </a:extLst>
          </p:cNvPr>
          <p:cNvSpPr>
            <a:spLocks noGrp="1"/>
          </p:cNvSpPr>
          <p:nvPr>
            <p:ph idx="1"/>
          </p:nvPr>
        </p:nvSpPr>
        <p:spPr/>
        <p:txBody>
          <a:bodyPr>
            <a:normAutofit/>
          </a:bodyPr>
          <a:lstStyle/>
          <a:p>
            <a:r>
              <a:rPr lang="en-US" sz="2400" dirty="0"/>
              <a:t>Effective data visualization is essential for airlines to gain actionable insights from complex data. Apache Spark's integration with visualization libraries, such as Matplotlib and D3.js, enables airlines to create interactive and visually appealing dashboards, charts, and graphs. This facilitates better understanding of data patterns, trends, and anomalies.</a:t>
            </a:r>
            <a:endParaRPr lang="en-IN" sz="2400" dirty="0"/>
          </a:p>
        </p:txBody>
      </p:sp>
    </p:spTree>
    <p:extLst>
      <p:ext uri="{BB962C8B-B14F-4D97-AF65-F5344CB8AC3E}">
        <p14:creationId xmlns:p14="http://schemas.microsoft.com/office/powerpoint/2010/main" val="702979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89BD-7B1A-438C-85B8-FD637427BEA8}"/>
              </a:ext>
            </a:extLst>
          </p:cNvPr>
          <p:cNvSpPr>
            <a:spLocks noGrp="1"/>
          </p:cNvSpPr>
          <p:nvPr>
            <p:ph type="title"/>
          </p:nvPr>
        </p:nvSpPr>
        <p:spPr/>
        <p:txBody>
          <a:bodyPr/>
          <a:lstStyle/>
          <a:p>
            <a:r>
              <a:rPr lang="en-IN" dirty="0"/>
              <a:t>Spark Ecosystem and Integration</a:t>
            </a:r>
          </a:p>
        </p:txBody>
      </p:sp>
      <p:sp>
        <p:nvSpPr>
          <p:cNvPr id="3" name="Content Placeholder 2">
            <a:extLst>
              <a:ext uri="{FF2B5EF4-FFF2-40B4-BE49-F238E27FC236}">
                <a16:creationId xmlns:a16="http://schemas.microsoft.com/office/drawing/2014/main" id="{BD62E3FE-27B2-6276-4424-3D068A5F32FE}"/>
              </a:ext>
            </a:extLst>
          </p:cNvPr>
          <p:cNvSpPr>
            <a:spLocks noGrp="1"/>
          </p:cNvSpPr>
          <p:nvPr>
            <p:ph idx="1"/>
          </p:nvPr>
        </p:nvSpPr>
        <p:spPr/>
        <p:txBody>
          <a:bodyPr>
            <a:normAutofit/>
          </a:bodyPr>
          <a:lstStyle/>
          <a:p>
            <a:r>
              <a:rPr lang="en-US" sz="2400" dirty="0"/>
              <a:t>Apache Spark has a rich ecosystem of tools and frameworks that enhance its capabilities. It seamlessly integrates with popular big data technologies like Hadoop, Kafka, and Cassandra, enabling airlines to leverage existing infrastructure and data sources. This integration ensures a comprehensive and efficient data analytics ecosystem for airlines.</a:t>
            </a:r>
            <a:endParaRPr lang="en-IN" sz="2400" dirty="0"/>
          </a:p>
        </p:txBody>
      </p:sp>
    </p:spTree>
    <p:extLst>
      <p:ext uri="{BB962C8B-B14F-4D97-AF65-F5344CB8AC3E}">
        <p14:creationId xmlns:p14="http://schemas.microsoft.com/office/powerpoint/2010/main" val="2398164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5118D-A51C-D17B-AAC0-BADEB6488B6F}"/>
              </a:ext>
            </a:extLst>
          </p:cNvPr>
          <p:cNvSpPr>
            <a:spLocks noGrp="1"/>
          </p:cNvSpPr>
          <p:nvPr>
            <p:ph type="title"/>
          </p:nvPr>
        </p:nvSpPr>
        <p:spPr/>
        <p:txBody>
          <a:bodyPr/>
          <a:lstStyle/>
          <a:p>
            <a:r>
              <a:rPr lang="en-IN" dirty="0"/>
              <a:t>Security and Scalability Considerations </a:t>
            </a:r>
          </a:p>
        </p:txBody>
      </p:sp>
      <p:sp>
        <p:nvSpPr>
          <p:cNvPr id="3" name="Content Placeholder 2">
            <a:extLst>
              <a:ext uri="{FF2B5EF4-FFF2-40B4-BE49-F238E27FC236}">
                <a16:creationId xmlns:a16="http://schemas.microsoft.com/office/drawing/2014/main" id="{29CBA98E-D52E-A9AA-FB4C-9EE65266B799}"/>
              </a:ext>
            </a:extLst>
          </p:cNvPr>
          <p:cNvSpPr>
            <a:spLocks noGrp="1"/>
          </p:cNvSpPr>
          <p:nvPr>
            <p:ph idx="1"/>
          </p:nvPr>
        </p:nvSpPr>
        <p:spPr/>
        <p:txBody>
          <a:bodyPr>
            <a:normAutofit/>
          </a:bodyPr>
          <a:lstStyle/>
          <a:p>
            <a:r>
              <a:rPr lang="en-US" sz="2400" dirty="0"/>
              <a:t>As airlines deal with sensitive data, ensuring data security is crucial. Apache Spark provides robust security features, including encryption, access controls, and auditing, to protect sensitive information. Additionally, Spark's scalability allows airlines to handle growing data volumes and accommodate future data analytics needs without compromising performance or security. </a:t>
            </a:r>
            <a:endParaRPr lang="en-IN" sz="2400" dirty="0"/>
          </a:p>
        </p:txBody>
      </p:sp>
    </p:spTree>
    <p:extLst>
      <p:ext uri="{BB962C8B-B14F-4D97-AF65-F5344CB8AC3E}">
        <p14:creationId xmlns:p14="http://schemas.microsoft.com/office/powerpoint/2010/main" val="960759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EDD40-2EDE-2ECC-4152-154FD154921D}"/>
              </a:ext>
            </a:extLst>
          </p:cNvPr>
          <p:cNvSpPr>
            <a:spLocks noGrp="1"/>
          </p:cNvSpPr>
          <p:nvPr>
            <p:ph type="title"/>
          </p:nvPr>
        </p:nvSpPr>
        <p:spPr/>
        <p:txBody>
          <a:bodyPr/>
          <a:lstStyle/>
          <a:p>
            <a:r>
              <a:rPr lang="en-IN" dirty="0"/>
              <a:t>Spark Performance Optimization </a:t>
            </a:r>
          </a:p>
        </p:txBody>
      </p:sp>
      <p:sp>
        <p:nvSpPr>
          <p:cNvPr id="3" name="Content Placeholder 2">
            <a:extLst>
              <a:ext uri="{FF2B5EF4-FFF2-40B4-BE49-F238E27FC236}">
                <a16:creationId xmlns:a16="http://schemas.microsoft.com/office/drawing/2014/main" id="{2E8F45AA-B992-E5C7-67E4-966702017E5F}"/>
              </a:ext>
            </a:extLst>
          </p:cNvPr>
          <p:cNvSpPr>
            <a:spLocks noGrp="1"/>
          </p:cNvSpPr>
          <p:nvPr>
            <p:ph idx="1"/>
          </p:nvPr>
        </p:nvSpPr>
        <p:spPr/>
        <p:txBody>
          <a:bodyPr>
            <a:normAutofit/>
          </a:bodyPr>
          <a:lstStyle/>
          <a:p>
            <a:r>
              <a:rPr lang="en-US" sz="2400" dirty="0"/>
              <a:t>To achieve optimal performance with Apache Spark, airlines can employ various techniques, such as partitioning, caching, and cluster optimization. By fine-tuning Spark configurations, leveraging memory caching, and optimizing cluster resources, airlines can significantly improve data processing speed and overall performance of their analytics workflows. </a:t>
            </a:r>
            <a:endParaRPr lang="en-IN" sz="2400" dirty="0"/>
          </a:p>
        </p:txBody>
      </p:sp>
    </p:spTree>
    <p:extLst>
      <p:ext uri="{BB962C8B-B14F-4D97-AF65-F5344CB8AC3E}">
        <p14:creationId xmlns:p14="http://schemas.microsoft.com/office/powerpoint/2010/main" val="2449784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D8A35-3334-B18F-77E6-FADC2EDA0404}"/>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42E57A84-E5F9-2201-1B93-D505B3B0D4F4}"/>
              </a:ext>
            </a:extLst>
          </p:cNvPr>
          <p:cNvSpPr>
            <a:spLocks noGrp="1"/>
          </p:cNvSpPr>
          <p:nvPr>
            <p:ph idx="1"/>
          </p:nvPr>
        </p:nvSpPr>
        <p:spPr>
          <a:xfrm>
            <a:off x="838200" y="1690688"/>
            <a:ext cx="5257800" cy="4351338"/>
          </a:xfrm>
        </p:spPr>
        <p:txBody>
          <a:bodyPr>
            <a:normAutofit fontScale="85000" lnSpcReduction="20000"/>
          </a:bodyPr>
          <a:lstStyle/>
          <a:p>
            <a:r>
              <a:rPr lang="en-US" sz="2000" dirty="0"/>
              <a:t>Introduction</a:t>
            </a:r>
          </a:p>
          <a:p>
            <a:r>
              <a:rPr lang="en-US" sz="2000" dirty="0"/>
              <a:t>Importance of Airline Data Analytics</a:t>
            </a:r>
          </a:p>
          <a:p>
            <a:r>
              <a:rPr lang="en-US" sz="2000" dirty="0"/>
              <a:t>Apache Spark Overview</a:t>
            </a:r>
          </a:p>
          <a:p>
            <a:r>
              <a:rPr lang="en-US" sz="2000" dirty="0"/>
              <a:t>Spark's Role in Airline Data Analytics</a:t>
            </a:r>
          </a:p>
          <a:p>
            <a:r>
              <a:rPr lang="en-US" sz="2000" dirty="0"/>
              <a:t>Comparison Between Hadoop and Spark</a:t>
            </a:r>
          </a:p>
          <a:p>
            <a:r>
              <a:rPr lang="en-US" sz="2000" dirty="0"/>
              <a:t>Apache Spark Ecosystem</a:t>
            </a:r>
          </a:p>
          <a:p>
            <a:r>
              <a:rPr lang="en-US" sz="2000" dirty="0"/>
              <a:t>Work Flow of Airline Data Analytics</a:t>
            </a:r>
          </a:p>
          <a:p>
            <a:r>
              <a:rPr lang="en-US" sz="2000" dirty="0"/>
              <a:t>Key Challenges in Analyzing Airline Data</a:t>
            </a:r>
          </a:p>
          <a:p>
            <a:r>
              <a:rPr lang="en-US" sz="2000" dirty="0"/>
              <a:t>Spark's Data Processing Capabilities</a:t>
            </a:r>
          </a:p>
          <a:p>
            <a:r>
              <a:rPr lang="en-US" sz="2000" dirty="0"/>
              <a:t>Real-Time Analytics with Spark</a:t>
            </a:r>
          </a:p>
          <a:p>
            <a:r>
              <a:rPr lang="en-US" sz="2000" dirty="0"/>
              <a:t>Case Study: Airline Operational Efficiency</a:t>
            </a:r>
            <a:endParaRPr lang="en-IN" sz="2000" dirty="0"/>
          </a:p>
          <a:p>
            <a:endParaRPr lang="en-US" sz="1600" dirty="0"/>
          </a:p>
        </p:txBody>
      </p:sp>
      <p:sp>
        <p:nvSpPr>
          <p:cNvPr id="4" name="Content Placeholder 2">
            <a:extLst>
              <a:ext uri="{FF2B5EF4-FFF2-40B4-BE49-F238E27FC236}">
                <a16:creationId xmlns:a16="http://schemas.microsoft.com/office/drawing/2014/main" id="{CEC621BD-F0D2-DC42-6383-E37AE1412C0A}"/>
              </a:ext>
            </a:extLst>
          </p:cNvPr>
          <p:cNvSpPr txBox="1">
            <a:spLocks/>
          </p:cNvSpPr>
          <p:nvPr/>
        </p:nvSpPr>
        <p:spPr>
          <a:xfrm>
            <a:off x="6096000" y="1690688"/>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Data Processing Comparison</a:t>
            </a:r>
          </a:p>
          <a:p>
            <a:r>
              <a:rPr lang="en-US" sz="1800" dirty="0"/>
              <a:t>Spark Streaming for Flight Monitoring</a:t>
            </a:r>
          </a:p>
          <a:p>
            <a:r>
              <a:rPr lang="en-US" sz="1800" dirty="0"/>
              <a:t>Data Visualization with Spark</a:t>
            </a:r>
          </a:p>
          <a:p>
            <a:r>
              <a:rPr lang="en-US" sz="1800" dirty="0"/>
              <a:t>Spark Ecosystem and Integration</a:t>
            </a:r>
          </a:p>
          <a:p>
            <a:r>
              <a:rPr lang="en-US" sz="1800" dirty="0"/>
              <a:t>Security and Scalability Considerations</a:t>
            </a:r>
          </a:p>
          <a:p>
            <a:r>
              <a:rPr lang="en-US" sz="1800" dirty="0"/>
              <a:t>Spark Performance Optimization</a:t>
            </a:r>
          </a:p>
          <a:p>
            <a:r>
              <a:rPr lang="en-US" sz="1800" dirty="0"/>
              <a:t>Best Practices for Spark Implementation</a:t>
            </a:r>
          </a:p>
          <a:p>
            <a:r>
              <a:rPr lang="en-US" sz="1800" dirty="0"/>
              <a:t>Future Trends in Airline Data Analytics</a:t>
            </a:r>
          </a:p>
          <a:p>
            <a:r>
              <a:rPr lang="en-US" sz="1800" dirty="0"/>
              <a:t>Implementation Process</a:t>
            </a:r>
          </a:p>
          <a:p>
            <a:r>
              <a:rPr lang="en-US" sz="1800" dirty="0"/>
              <a:t>Conclusion</a:t>
            </a:r>
            <a:endParaRPr lang="en-IN" sz="1800" dirty="0"/>
          </a:p>
        </p:txBody>
      </p:sp>
    </p:spTree>
    <p:extLst>
      <p:ext uri="{BB962C8B-B14F-4D97-AF65-F5344CB8AC3E}">
        <p14:creationId xmlns:p14="http://schemas.microsoft.com/office/powerpoint/2010/main" val="403812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AA4CD-0CF7-BA19-E0D4-4D7F6C958BA8}"/>
              </a:ext>
            </a:extLst>
          </p:cNvPr>
          <p:cNvSpPr>
            <a:spLocks noGrp="1"/>
          </p:cNvSpPr>
          <p:nvPr>
            <p:ph type="title"/>
          </p:nvPr>
        </p:nvSpPr>
        <p:spPr/>
        <p:txBody>
          <a:bodyPr/>
          <a:lstStyle/>
          <a:p>
            <a:r>
              <a:rPr lang="en-US" dirty="0"/>
              <a:t>Best Practices for Spark Implementation </a:t>
            </a:r>
            <a:endParaRPr lang="en-IN" dirty="0"/>
          </a:p>
        </p:txBody>
      </p:sp>
      <p:sp>
        <p:nvSpPr>
          <p:cNvPr id="3" name="Content Placeholder 2">
            <a:extLst>
              <a:ext uri="{FF2B5EF4-FFF2-40B4-BE49-F238E27FC236}">
                <a16:creationId xmlns:a16="http://schemas.microsoft.com/office/drawing/2014/main" id="{4BD623FB-914D-3435-3249-5737A3EBCDCE}"/>
              </a:ext>
            </a:extLst>
          </p:cNvPr>
          <p:cNvSpPr>
            <a:spLocks noGrp="1"/>
          </p:cNvSpPr>
          <p:nvPr>
            <p:ph idx="1"/>
          </p:nvPr>
        </p:nvSpPr>
        <p:spPr/>
        <p:txBody>
          <a:bodyPr>
            <a:normAutofit/>
          </a:bodyPr>
          <a:lstStyle/>
          <a:p>
            <a:r>
              <a:rPr lang="en-US" sz="2400" dirty="0"/>
              <a:t>Implementing Apache Spark effectively requires adherence to best practices. Some key considerations include data preparation, choosing the right Spark components, monitoring performance, and maintaining code quality. By following these best practices, airlines can maximize the benefits of Spark and ensure successful implementation of their data analytics initiatives.</a:t>
            </a:r>
            <a:endParaRPr lang="en-IN" sz="2400" dirty="0"/>
          </a:p>
        </p:txBody>
      </p:sp>
    </p:spTree>
    <p:extLst>
      <p:ext uri="{BB962C8B-B14F-4D97-AF65-F5344CB8AC3E}">
        <p14:creationId xmlns:p14="http://schemas.microsoft.com/office/powerpoint/2010/main" val="462137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25C8-08DD-2384-365C-D7E2D38334A3}"/>
              </a:ext>
            </a:extLst>
          </p:cNvPr>
          <p:cNvSpPr>
            <a:spLocks noGrp="1"/>
          </p:cNvSpPr>
          <p:nvPr>
            <p:ph type="title"/>
          </p:nvPr>
        </p:nvSpPr>
        <p:spPr/>
        <p:txBody>
          <a:bodyPr/>
          <a:lstStyle/>
          <a:p>
            <a:r>
              <a:rPr lang="en-IN" dirty="0"/>
              <a:t>Future Trends in Airline Data Analytics </a:t>
            </a:r>
          </a:p>
        </p:txBody>
      </p:sp>
      <p:sp>
        <p:nvSpPr>
          <p:cNvPr id="3" name="Content Placeholder 2">
            <a:extLst>
              <a:ext uri="{FF2B5EF4-FFF2-40B4-BE49-F238E27FC236}">
                <a16:creationId xmlns:a16="http://schemas.microsoft.com/office/drawing/2014/main" id="{992DED1D-AAAE-F935-32D2-74B49D55582F}"/>
              </a:ext>
            </a:extLst>
          </p:cNvPr>
          <p:cNvSpPr>
            <a:spLocks noGrp="1"/>
          </p:cNvSpPr>
          <p:nvPr>
            <p:ph idx="1"/>
          </p:nvPr>
        </p:nvSpPr>
        <p:spPr/>
        <p:txBody>
          <a:bodyPr>
            <a:normAutofit/>
          </a:bodyPr>
          <a:lstStyle/>
          <a:p>
            <a:r>
              <a:rPr lang="en-US" sz="2400" dirty="0"/>
              <a:t>Airline data analytics is an evolving field, and several trends are shaping its future. These include AI-powered analytics, Internet of Things (IoT) integration, edge computing, and enhanced data visualization. By embracing these trends and leveraging Apache Spark's capabilities, airlines can stay ahead of the curve and unlock new opportunities for operational excellence. </a:t>
            </a:r>
            <a:endParaRPr lang="en-IN" sz="2400" dirty="0"/>
          </a:p>
        </p:txBody>
      </p:sp>
    </p:spTree>
    <p:extLst>
      <p:ext uri="{BB962C8B-B14F-4D97-AF65-F5344CB8AC3E}">
        <p14:creationId xmlns:p14="http://schemas.microsoft.com/office/powerpoint/2010/main" val="3861050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D2E3F-D278-7CA4-8164-A819236A4889}"/>
              </a:ext>
            </a:extLst>
          </p:cNvPr>
          <p:cNvSpPr>
            <a:spLocks noGrp="1"/>
          </p:cNvSpPr>
          <p:nvPr>
            <p:ph type="title"/>
          </p:nvPr>
        </p:nvSpPr>
        <p:spPr>
          <a:xfrm>
            <a:off x="2633272" y="2619531"/>
            <a:ext cx="6925455" cy="1618938"/>
          </a:xfrm>
        </p:spPr>
        <p:txBody>
          <a:bodyPr>
            <a:normAutofit/>
          </a:bodyPr>
          <a:lstStyle/>
          <a:p>
            <a:pPr algn="ctr"/>
            <a:r>
              <a:rPr lang="en-US" sz="5400" dirty="0"/>
              <a:t>IMPLEMENTATION PROCESS</a:t>
            </a:r>
            <a:endParaRPr lang="en-IN" sz="5400" dirty="0"/>
          </a:p>
        </p:txBody>
      </p:sp>
    </p:spTree>
    <p:extLst>
      <p:ext uri="{BB962C8B-B14F-4D97-AF65-F5344CB8AC3E}">
        <p14:creationId xmlns:p14="http://schemas.microsoft.com/office/powerpoint/2010/main" val="1686280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A112-3851-4725-88E8-E516ED519EDD}"/>
              </a:ext>
            </a:extLst>
          </p:cNvPr>
          <p:cNvSpPr>
            <a:spLocks noGrp="1"/>
          </p:cNvSpPr>
          <p:nvPr>
            <p:ph type="title"/>
          </p:nvPr>
        </p:nvSpPr>
        <p:spPr/>
        <p:txBody>
          <a:bodyPr/>
          <a:lstStyle/>
          <a:p>
            <a:r>
              <a:rPr lang="en-US" dirty="0"/>
              <a:t>Airline DATASET</a:t>
            </a:r>
            <a:endParaRPr lang="en-IN" dirty="0"/>
          </a:p>
        </p:txBody>
      </p:sp>
      <p:sp>
        <p:nvSpPr>
          <p:cNvPr id="3" name="Content Placeholder 2">
            <a:extLst>
              <a:ext uri="{FF2B5EF4-FFF2-40B4-BE49-F238E27FC236}">
                <a16:creationId xmlns:a16="http://schemas.microsoft.com/office/drawing/2014/main" id="{7FD39327-488B-F5E6-D4E1-58B8C19E2A79}"/>
              </a:ext>
            </a:extLst>
          </p:cNvPr>
          <p:cNvSpPr>
            <a:spLocks noGrp="1"/>
          </p:cNvSpPr>
          <p:nvPr>
            <p:ph idx="1"/>
          </p:nvPr>
        </p:nvSpPr>
        <p:spPr/>
        <p:txBody>
          <a:bodyPr>
            <a:normAutofit/>
          </a:bodyPr>
          <a:lstStyle/>
          <a:p>
            <a:r>
              <a:rPr lang="en-US" sz="2400" dirty="0"/>
              <a:t>This dataset is a record of 3.5 Million+ US Domestic Flights from 1990 to 2009. It has been taken from </a:t>
            </a:r>
            <a:r>
              <a:rPr lang="en-US" sz="2400" dirty="0" err="1"/>
              <a:t>OpenFlights</a:t>
            </a:r>
            <a:r>
              <a:rPr lang="en-US" sz="2400" dirty="0"/>
              <a:t> website which have a huge database of different travelling mediums across the globe.</a:t>
            </a:r>
          </a:p>
        </p:txBody>
      </p:sp>
    </p:spTree>
    <p:extLst>
      <p:ext uri="{BB962C8B-B14F-4D97-AF65-F5344CB8AC3E}">
        <p14:creationId xmlns:p14="http://schemas.microsoft.com/office/powerpoint/2010/main" val="1550871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011DA-6277-902A-D9E1-9E03C4342E0E}"/>
              </a:ext>
            </a:extLst>
          </p:cNvPr>
          <p:cNvSpPr>
            <a:spLocks noGrp="1"/>
          </p:cNvSpPr>
          <p:nvPr>
            <p:ph type="title"/>
          </p:nvPr>
        </p:nvSpPr>
        <p:spPr>
          <a:xfrm>
            <a:off x="1141413" y="618518"/>
            <a:ext cx="9032397" cy="650989"/>
          </a:xfrm>
        </p:spPr>
        <p:txBody>
          <a:bodyPr>
            <a:normAutofit fontScale="90000"/>
          </a:bodyPr>
          <a:lstStyle/>
          <a:p>
            <a:r>
              <a:rPr lang="en-US" dirty="0"/>
              <a:t>Dataset fields</a:t>
            </a:r>
            <a:endParaRPr lang="en-IN" dirty="0"/>
          </a:p>
        </p:txBody>
      </p:sp>
      <p:sp>
        <p:nvSpPr>
          <p:cNvPr id="3" name="Content Placeholder 2">
            <a:extLst>
              <a:ext uri="{FF2B5EF4-FFF2-40B4-BE49-F238E27FC236}">
                <a16:creationId xmlns:a16="http://schemas.microsoft.com/office/drawing/2014/main" id="{3B0C4A1E-C1A6-6881-90B1-E335A56BB287}"/>
              </a:ext>
            </a:extLst>
          </p:cNvPr>
          <p:cNvSpPr>
            <a:spLocks noGrp="1"/>
          </p:cNvSpPr>
          <p:nvPr>
            <p:ph idx="1"/>
          </p:nvPr>
        </p:nvSpPr>
        <p:spPr>
          <a:xfrm>
            <a:off x="1141412" y="1420426"/>
            <a:ext cx="10159862" cy="5308847"/>
          </a:xfrm>
        </p:spPr>
        <p:txBody>
          <a:bodyPr>
            <a:normAutofit/>
          </a:bodyPr>
          <a:lstStyle/>
          <a:p>
            <a:r>
              <a:rPr lang="en-US" sz="1800" dirty="0" err="1"/>
              <a:t>Origin_airport</a:t>
            </a:r>
            <a:r>
              <a:rPr lang="en-US" sz="1800" dirty="0"/>
              <a:t>: Three letter airport code of the origin airport</a:t>
            </a:r>
          </a:p>
          <a:p>
            <a:r>
              <a:rPr lang="en-US" sz="1800" dirty="0" err="1"/>
              <a:t>Destination_airport</a:t>
            </a:r>
            <a:r>
              <a:rPr lang="en-US" sz="1800" dirty="0"/>
              <a:t>: Three letter airport code of the destination airport</a:t>
            </a:r>
          </a:p>
          <a:p>
            <a:r>
              <a:rPr lang="en-US" sz="1800" dirty="0" err="1"/>
              <a:t>Origin_city</a:t>
            </a:r>
            <a:r>
              <a:rPr lang="en-US" sz="1800" dirty="0"/>
              <a:t>: Origin city name</a:t>
            </a:r>
          </a:p>
          <a:p>
            <a:r>
              <a:rPr lang="en-US" sz="1800" dirty="0" err="1"/>
              <a:t>Destination_city</a:t>
            </a:r>
            <a:r>
              <a:rPr lang="en-US" sz="1800" dirty="0"/>
              <a:t>: Destination city name</a:t>
            </a:r>
          </a:p>
          <a:p>
            <a:r>
              <a:rPr lang="en-US" sz="1800" dirty="0"/>
              <a:t>Passengers: Number of passengers transported from origin to destination</a:t>
            </a:r>
          </a:p>
          <a:p>
            <a:r>
              <a:rPr lang="en-US" sz="1800" dirty="0"/>
              <a:t>Seats: Number of seats available on flights from origin to destination</a:t>
            </a:r>
          </a:p>
          <a:p>
            <a:r>
              <a:rPr lang="en-US" sz="1800" dirty="0"/>
              <a:t>Flights: Number of flights between origin and destination (multiple records for one month, many with flights &gt; 1)</a:t>
            </a:r>
          </a:p>
          <a:p>
            <a:r>
              <a:rPr lang="en-US" sz="1800" dirty="0"/>
              <a:t>Distance: Distance (to nearest mile) flown between origin and destination</a:t>
            </a:r>
          </a:p>
          <a:p>
            <a:r>
              <a:rPr lang="en-US" sz="1800" dirty="0" err="1"/>
              <a:t>Fly_date</a:t>
            </a:r>
            <a:r>
              <a:rPr lang="en-US" sz="1800" dirty="0"/>
              <a:t>: The date (</a:t>
            </a:r>
            <a:r>
              <a:rPr lang="en-US" sz="1800" dirty="0" err="1"/>
              <a:t>yyyymm</a:t>
            </a:r>
            <a:r>
              <a:rPr lang="en-US" sz="1800" dirty="0"/>
              <a:t>) of flight</a:t>
            </a:r>
          </a:p>
          <a:p>
            <a:r>
              <a:rPr lang="en-US" sz="1800" dirty="0" err="1"/>
              <a:t>Origin_population</a:t>
            </a:r>
            <a:r>
              <a:rPr lang="en-US" sz="1800" dirty="0"/>
              <a:t>: Origin city's population as reported by US Census</a:t>
            </a:r>
          </a:p>
          <a:p>
            <a:r>
              <a:rPr lang="en-US" sz="1800" dirty="0" err="1"/>
              <a:t>Destination_population</a:t>
            </a:r>
            <a:r>
              <a:rPr lang="en-US" sz="1800" dirty="0"/>
              <a:t>: Destination city's population as reported by US Census</a:t>
            </a:r>
            <a:endParaRPr lang="en-IN" sz="1400" dirty="0"/>
          </a:p>
        </p:txBody>
      </p:sp>
    </p:spTree>
    <p:extLst>
      <p:ext uri="{BB962C8B-B14F-4D97-AF65-F5344CB8AC3E}">
        <p14:creationId xmlns:p14="http://schemas.microsoft.com/office/powerpoint/2010/main" val="2558551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7512B-865A-1C0D-542E-247D61F24691}"/>
              </a:ext>
            </a:extLst>
          </p:cNvPr>
          <p:cNvSpPr>
            <a:spLocks noGrp="1"/>
          </p:cNvSpPr>
          <p:nvPr>
            <p:ph type="title"/>
          </p:nvPr>
        </p:nvSpPr>
        <p:spPr/>
        <p:txBody>
          <a:bodyPr/>
          <a:lstStyle/>
          <a:p>
            <a:r>
              <a:rPr lang="en-US" dirty="0"/>
              <a:t>Apache Spark airline data analysis</a:t>
            </a:r>
            <a:endParaRPr lang="en-IN" dirty="0"/>
          </a:p>
        </p:txBody>
      </p:sp>
      <p:sp>
        <p:nvSpPr>
          <p:cNvPr id="3" name="Content Placeholder 2">
            <a:extLst>
              <a:ext uri="{FF2B5EF4-FFF2-40B4-BE49-F238E27FC236}">
                <a16:creationId xmlns:a16="http://schemas.microsoft.com/office/drawing/2014/main" id="{58D1A394-A053-4056-046F-22DAE513D35E}"/>
              </a:ext>
            </a:extLst>
          </p:cNvPr>
          <p:cNvSpPr>
            <a:spLocks noGrp="1"/>
          </p:cNvSpPr>
          <p:nvPr>
            <p:ph idx="1"/>
          </p:nvPr>
        </p:nvSpPr>
        <p:spPr>
          <a:xfrm>
            <a:off x="1283455" y="1972759"/>
            <a:ext cx="9905999" cy="4266723"/>
          </a:xfrm>
        </p:spPr>
        <p:txBody>
          <a:bodyPr>
            <a:normAutofit/>
          </a:bodyPr>
          <a:lstStyle/>
          <a:p>
            <a:pPr marL="0" indent="0">
              <a:buNone/>
            </a:pPr>
            <a:r>
              <a:rPr lang="en-US" dirty="0"/>
              <a:t>Procedure</a:t>
            </a:r>
          </a:p>
          <a:p>
            <a:r>
              <a:rPr lang="en-IN" dirty="0"/>
              <a:t>Step-1 </a:t>
            </a:r>
            <a:r>
              <a:rPr lang="en-US" dirty="0"/>
              <a:t>Installing and Initializing Spark on Google </a:t>
            </a:r>
            <a:r>
              <a:rPr lang="en-US" dirty="0" err="1"/>
              <a:t>Colab</a:t>
            </a:r>
            <a:endParaRPr lang="en-US" dirty="0"/>
          </a:p>
          <a:p>
            <a:r>
              <a:rPr lang="en-IN" dirty="0"/>
              <a:t>Step-2 Set up Java Home and Spark Home path in environment.</a:t>
            </a:r>
          </a:p>
          <a:p>
            <a:r>
              <a:rPr lang="en-IN" dirty="0"/>
              <a:t>Step-3 Install </a:t>
            </a:r>
            <a:r>
              <a:rPr lang="en-IN" dirty="0" err="1"/>
              <a:t>pyspark</a:t>
            </a:r>
            <a:r>
              <a:rPr lang="en-IN" dirty="0"/>
              <a:t> </a:t>
            </a:r>
          </a:p>
          <a:p>
            <a:r>
              <a:rPr lang="en-IN" dirty="0"/>
              <a:t>Step-4 create Spark Session</a:t>
            </a:r>
            <a:endParaRPr lang="en-US" dirty="0"/>
          </a:p>
          <a:p>
            <a:r>
              <a:rPr lang="en-US" dirty="0"/>
              <a:t>Step-5 Import dataset </a:t>
            </a:r>
          </a:p>
          <a:p>
            <a:r>
              <a:rPr lang="en-US" dirty="0"/>
              <a:t>Step-6 Use Spark Sql query</a:t>
            </a:r>
          </a:p>
          <a:p>
            <a:r>
              <a:rPr lang="en-US" dirty="0"/>
              <a:t>Step-7 Visualize the Data</a:t>
            </a:r>
          </a:p>
          <a:p>
            <a:endParaRPr lang="en-IN" dirty="0"/>
          </a:p>
        </p:txBody>
      </p:sp>
    </p:spTree>
    <p:extLst>
      <p:ext uri="{BB962C8B-B14F-4D97-AF65-F5344CB8AC3E}">
        <p14:creationId xmlns:p14="http://schemas.microsoft.com/office/powerpoint/2010/main" val="1638285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35BC1-AC0F-C499-9596-5CA4C4E4B5D9}"/>
              </a:ext>
            </a:extLst>
          </p:cNvPr>
          <p:cNvSpPr>
            <a:spLocks noGrp="1"/>
          </p:cNvSpPr>
          <p:nvPr>
            <p:ph type="title"/>
          </p:nvPr>
        </p:nvSpPr>
        <p:spPr/>
        <p:txBody>
          <a:bodyPr/>
          <a:lstStyle/>
          <a:p>
            <a:r>
              <a:rPr lang="en-IN" dirty="0"/>
              <a:t>Step-1 </a:t>
            </a:r>
            <a:r>
              <a:rPr lang="en-US" dirty="0"/>
              <a:t>Installing and Initializing Spark on Google </a:t>
            </a:r>
            <a:r>
              <a:rPr lang="en-US" dirty="0" err="1"/>
              <a:t>Colab</a:t>
            </a:r>
            <a:endParaRPr lang="en-US" dirty="0"/>
          </a:p>
        </p:txBody>
      </p:sp>
      <p:pic>
        <p:nvPicPr>
          <p:cNvPr id="9" name="Content Placeholder 8">
            <a:extLst>
              <a:ext uri="{FF2B5EF4-FFF2-40B4-BE49-F238E27FC236}">
                <a16:creationId xmlns:a16="http://schemas.microsoft.com/office/drawing/2014/main" id="{CFA6C1C3-E0C0-FF50-2E02-6E13747A00E6}"/>
              </a:ext>
            </a:extLst>
          </p:cNvPr>
          <p:cNvPicPr>
            <a:picLocks noGrp="1" noChangeAspect="1"/>
          </p:cNvPicPr>
          <p:nvPr>
            <p:ph idx="1"/>
          </p:nvPr>
        </p:nvPicPr>
        <p:blipFill>
          <a:blip r:embed="rId2"/>
          <a:stretch>
            <a:fillRect/>
          </a:stretch>
        </p:blipFill>
        <p:spPr>
          <a:xfrm>
            <a:off x="1643391" y="2750857"/>
            <a:ext cx="7659169" cy="2010056"/>
          </a:xfrm>
        </p:spPr>
      </p:pic>
    </p:spTree>
    <p:extLst>
      <p:ext uri="{BB962C8B-B14F-4D97-AF65-F5344CB8AC3E}">
        <p14:creationId xmlns:p14="http://schemas.microsoft.com/office/powerpoint/2010/main" val="1096099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F336B-FD47-E6C0-1732-4B05CD09F4DA}"/>
              </a:ext>
            </a:extLst>
          </p:cNvPr>
          <p:cNvSpPr>
            <a:spLocks noGrp="1"/>
          </p:cNvSpPr>
          <p:nvPr>
            <p:ph type="title"/>
          </p:nvPr>
        </p:nvSpPr>
        <p:spPr/>
        <p:txBody>
          <a:bodyPr>
            <a:normAutofit fontScale="90000"/>
          </a:bodyPr>
          <a:lstStyle/>
          <a:p>
            <a:r>
              <a:rPr lang="en-IN" dirty="0"/>
              <a:t>Step-2 Set up Java Home and Spark Home path in environment.</a:t>
            </a:r>
            <a:br>
              <a:rPr lang="en-IN" dirty="0"/>
            </a:br>
            <a:endParaRPr lang="en-IN" dirty="0"/>
          </a:p>
        </p:txBody>
      </p:sp>
      <p:pic>
        <p:nvPicPr>
          <p:cNvPr id="5" name="Content Placeholder 4">
            <a:extLst>
              <a:ext uri="{FF2B5EF4-FFF2-40B4-BE49-F238E27FC236}">
                <a16:creationId xmlns:a16="http://schemas.microsoft.com/office/drawing/2014/main" id="{9238BCA8-C427-4FFF-C87A-462EF8B12B0A}"/>
              </a:ext>
            </a:extLst>
          </p:cNvPr>
          <p:cNvPicPr>
            <a:picLocks noGrp="1" noChangeAspect="1"/>
          </p:cNvPicPr>
          <p:nvPr>
            <p:ph idx="1"/>
          </p:nvPr>
        </p:nvPicPr>
        <p:blipFill>
          <a:blip r:embed="rId2"/>
          <a:stretch>
            <a:fillRect/>
          </a:stretch>
        </p:blipFill>
        <p:spPr>
          <a:xfrm>
            <a:off x="1614589" y="2890971"/>
            <a:ext cx="9435729" cy="1041837"/>
          </a:xfrm>
        </p:spPr>
      </p:pic>
    </p:spTree>
    <p:extLst>
      <p:ext uri="{BB962C8B-B14F-4D97-AF65-F5344CB8AC3E}">
        <p14:creationId xmlns:p14="http://schemas.microsoft.com/office/powerpoint/2010/main" val="3182118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C0E9-2F3F-677C-BACB-302F45C8D99E}"/>
              </a:ext>
            </a:extLst>
          </p:cNvPr>
          <p:cNvSpPr>
            <a:spLocks noGrp="1"/>
          </p:cNvSpPr>
          <p:nvPr>
            <p:ph type="title"/>
          </p:nvPr>
        </p:nvSpPr>
        <p:spPr/>
        <p:txBody>
          <a:bodyPr/>
          <a:lstStyle/>
          <a:p>
            <a:r>
              <a:rPr lang="en-IN" dirty="0"/>
              <a:t>Step-3 Install </a:t>
            </a:r>
            <a:r>
              <a:rPr lang="en-IN" dirty="0" err="1"/>
              <a:t>pyspark</a:t>
            </a:r>
            <a:endParaRPr lang="en-IN" dirty="0"/>
          </a:p>
        </p:txBody>
      </p:sp>
      <p:pic>
        <p:nvPicPr>
          <p:cNvPr id="5" name="Content Placeholder 4">
            <a:extLst>
              <a:ext uri="{FF2B5EF4-FFF2-40B4-BE49-F238E27FC236}">
                <a16:creationId xmlns:a16="http://schemas.microsoft.com/office/drawing/2014/main" id="{2DC5DF2C-8C56-1F12-BAC6-E8C6B1BC599D}"/>
              </a:ext>
            </a:extLst>
          </p:cNvPr>
          <p:cNvPicPr>
            <a:picLocks noGrp="1" noChangeAspect="1"/>
          </p:cNvPicPr>
          <p:nvPr>
            <p:ph idx="1"/>
          </p:nvPr>
        </p:nvPicPr>
        <p:blipFill>
          <a:blip r:embed="rId2"/>
          <a:stretch>
            <a:fillRect/>
          </a:stretch>
        </p:blipFill>
        <p:spPr>
          <a:xfrm>
            <a:off x="1761633" y="3319066"/>
            <a:ext cx="8275656" cy="803029"/>
          </a:xfrm>
        </p:spPr>
      </p:pic>
    </p:spTree>
    <p:extLst>
      <p:ext uri="{BB962C8B-B14F-4D97-AF65-F5344CB8AC3E}">
        <p14:creationId xmlns:p14="http://schemas.microsoft.com/office/powerpoint/2010/main" val="4163460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FD913-DF10-3A22-403E-8CA54E1892B0}"/>
              </a:ext>
            </a:extLst>
          </p:cNvPr>
          <p:cNvSpPr>
            <a:spLocks noGrp="1"/>
          </p:cNvSpPr>
          <p:nvPr>
            <p:ph type="title"/>
          </p:nvPr>
        </p:nvSpPr>
        <p:spPr/>
        <p:txBody>
          <a:bodyPr/>
          <a:lstStyle/>
          <a:p>
            <a:r>
              <a:rPr lang="en-IN" dirty="0"/>
              <a:t>Step-4 create Spark Session</a:t>
            </a:r>
            <a:br>
              <a:rPr lang="en-IN" dirty="0"/>
            </a:br>
            <a:endParaRPr lang="en-IN" dirty="0"/>
          </a:p>
        </p:txBody>
      </p:sp>
      <p:pic>
        <p:nvPicPr>
          <p:cNvPr id="5" name="Content Placeholder 4">
            <a:extLst>
              <a:ext uri="{FF2B5EF4-FFF2-40B4-BE49-F238E27FC236}">
                <a16:creationId xmlns:a16="http://schemas.microsoft.com/office/drawing/2014/main" id="{BD1C6176-388C-3865-D42D-ADC141A9625A}"/>
              </a:ext>
            </a:extLst>
          </p:cNvPr>
          <p:cNvPicPr>
            <a:picLocks noGrp="1" noChangeAspect="1"/>
          </p:cNvPicPr>
          <p:nvPr>
            <p:ph idx="1"/>
          </p:nvPr>
        </p:nvPicPr>
        <p:blipFill>
          <a:blip r:embed="rId2"/>
          <a:stretch>
            <a:fillRect/>
          </a:stretch>
        </p:blipFill>
        <p:spPr>
          <a:xfrm>
            <a:off x="1262063" y="2953911"/>
            <a:ext cx="8594725" cy="2101116"/>
          </a:xfrm>
        </p:spPr>
      </p:pic>
    </p:spTree>
    <p:extLst>
      <p:ext uri="{BB962C8B-B14F-4D97-AF65-F5344CB8AC3E}">
        <p14:creationId xmlns:p14="http://schemas.microsoft.com/office/powerpoint/2010/main" val="1247131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A18C4-8C47-6A88-B9C0-BB2EC7B85E18}"/>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9CAFB218-9966-94DB-C786-574C02E41488}"/>
              </a:ext>
            </a:extLst>
          </p:cNvPr>
          <p:cNvSpPr>
            <a:spLocks noGrp="1"/>
          </p:cNvSpPr>
          <p:nvPr>
            <p:ph idx="1"/>
          </p:nvPr>
        </p:nvSpPr>
        <p:spPr/>
        <p:txBody>
          <a:bodyPr/>
          <a:lstStyle/>
          <a:p>
            <a:r>
              <a:rPr lang="en-US" dirty="0"/>
              <a:t>Welcome to the presentation on Unleashing the Power of Apache Spark: Harnessing Airline Data Analytics for Enhanced Operational Efficiency. In this session, we will explore how Apache Spark can revolutionize the way airlines analyze their data to optimize operations and improve efficiency. </a:t>
            </a:r>
            <a:endParaRPr lang="en-IN" dirty="0"/>
          </a:p>
        </p:txBody>
      </p:sp>
      <p:pic>
        <p:nvPicPr>
          <p:cNvPr id="4" name="Picture 2" descr="100+] 4k Plane Wallpapers | Wallpapers.com">
            <a:extLst>
              <a:ext uri="{FF2B5EF4-FFF2-40B4-BE49-F238E27FC236}">
                <a16:creationId xmlns:a16="http://schemas.microsoft.com/office/drawing/2014/main" id="{758A152D-B8B4-5487-7382-CA5918843A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986"/>
          <a:stretch/>
        </p:blipFill>
        <p:spPr bwMode="auto">
          <a:xfrm>
            <a:off x="1733854" y="3141631"/>
            <a:ext cx="7470107" cy="3350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480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8702-75FC-6801-B9D9-E3AE541BAF7D}"/>
              </a:ext>
            </a:extLst>
          </p:cNvPr>
          <p:cNvSpPr>
            <a:spLocks noGrp="1"/>
          </p:cNvSpPr>
          <p:nvPr>
            <p:ph type="title"/>
          </p:nvPr>
        </p:nvSpPr>
        <p:spPr>
          <a:xfrm>
            <a:off x="1283456" y="689539"/>
            <a:ext cx="9905998" cy="1478570"/>
          </a:xfrm>
        </p:spPr>
        <p:txBody>
          <a:bodyPr>
            <a:normAutofit/>
          </a:bodyPr>
          <a:lstStyle/>
          <a:p>
            <a:r>
              <a:rPr lang="en-IN" dirty="0"/>
              <a:t>Step-5 import dataset </a:t>
            </a:r>
          </a:p>
        </p:txBody>
      </p:sp>
      <p:pic>
        <p:nvPicPr>
          <p:cNvPr id="5" name="Content Placeholder 4">
            <a:extLst>
              <a:ext uri="{FF2B5EF4-FFF2-40B4-BE49-F238E27FC236}">
                <a16:creationId xmlns:a16="http://schemas.microsoft.com/office/drawing/2014/main" id="{C791B5DE-16D2-4F82-A0EB-4C41BA5D4B19}"/>
              </a:ext>
            </a:extLst>
          </p:cNvPr>
          <p:cNvPicPr>
            <a:picLocks noGrp="1" noChangeAspect="1"/>
          </p:cNvPicPr>
          <p:nvPr>
            <p:ph idx="1"/>
          </p:nvPr>
        </p:nvPicPr>
        <p:blipFill>
          <a:blip r:embed="rId2"/>
          <a:stretch>
            <a:fillRect/>
          </a:stretch>
        </p:blipFill>
        <p:spPr>
          <a:xfrm>
            <a:off x="1036206" y="3244335"/>
            <a:ext cx="9531137" cy="874903"/>
          </a:xfrm>
        </p:spPr>
      </p:pic>
    </p:spTree>
    <p:extLst>
      <p:ext uri="{BB962C8B-B14F-4D97-AF65-F5344CB8AC3E}">
        <p14:creationId xmlns:p14="http://schemas.microsoft.com/office/powerpoint/2010/main" val="170852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1763-34BB-4AFA-742C-EE8442E0772E}"/>
              </a:ext>
            </a:extLst>
          </p:cNvPr>
          <p:cNvSpPr>
            <a:spLocks noGrp="1"/>
          </p:cNvSpPr>
          <p:nvPr>
            <p:ph type="title"/>
          </p:nvPr>
        </p:nvSpPr>
        <p:spPr/>
        <p:txBody>
          <a:bodyPr/>
          <a:lstStyle/>
          <a:p>
            <a:r>
              <a:rPr lang="en-US" dirty="0"/>
              <a:t>Step-6 Use Spark Sql query</a:t>
            </a:r>
            <a:br>
              <a:rPr lang="en-US" dirty="0"/>
            </a:br>
            <a:endParaRPr lang="en-IN" dirty="0"/>
          </a:p>
        </p:txBody>
      </p:sp>
      <p:pic>
        <p:nvPicPr>
          <p:cNvPr id="5" name="Content Placeholder 4">
            <a:extLst>
              <a:ext uri="{FF2B5EF4-FFF2-40B4-BE49-F238E27FC236}">
                <a16:creationId xmlns:a16="http://schemas.microsoft.com/office/drawing/2014/main" id="{297F0EDE-9C65-AA49-02C4-942D6C9EB454}"/>
              </a:ext>
            </a:extLst>
          </p:cNvPr>
          <p:cNvPicPr>
            <a:picLocks noGrp="1" noChangeAspect="1"/>
          </p:cNvPicPr>
          <p:nvPr>
            <p:ph idx="1"/>
          </p:nvPr>
        </p:nvPicPr>
        <p:blipFill>
          <a:blip r:embed="rId2"/>
          <a:stretch>
            <a:fillRect/>
          </a:stretch>
        </p:blipFill>
        <p:spPr>
          <a:xfrm>
            <a:off x="2086385" y="2823677"/>
            <a:ext cx="7163800" cy="1771897"/>
          </a:xfrm>
        </p:spPr>
      </p:pic>
    </p:spTree>
    <p:extLst>
      <p:ext uri="{BB962C8B-B14F-4D97-AF65-F5344CB8AC3E}">
        <p14:creationId xmlns:p14="http://schemas.microsoft.com/office/powerpoint/2010/main" val="12389581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5F2C6-0830-A014-36E3-145934FE4AD2}"/>
              </a:ext>
            </a:extLst>
          </p:cNvPr>
          <p:cNvSpPr>
            <a:spLocks noGrp="1"/>
          </p:cNvSpPr>
          <p:nvPr>
            <p:ph type="title"/>
          </p:nvPr>
        </p:nvSpPr>
        <p:spPr/>
        <p:txBody>
          <a:bodyPr/>
          <a:lstStyle/>
          <a:p>
            <a:r>
              <a:rPr lang="en-IN" b="1" i="0" dirty="0">
                <a:effectLst/>
                <a:latin typeface="Roboto" panose="02000000000000000000" pitchFamily="2" charset="0"/>
              </a:rPr>
              <a:t>Highest Flight Departures Airport</a:t>
            </a:r>
            <a:endParaRPr lang="en-IN" dirty="0"/>
          </a:p>
        </p:txBody>
      </p:sp>
      <p:pic>
        <p:nvPicPr>
          <p:cNvPr id="5" name="Content Placeholder 4">
            <a:extLst>
              <a:ext uri="{FF2B5EF4-FFF2-40B4-BE49-F238E27FC236}">
                <a16:creationId xmlns:a16="http://schemas.microsoft.com/office/drawing/2014/main" id="{7A51A019-1AF4-68A5-A122-FD2290B65E3C}"/>
              </a:ext>
            </a:extLst>
          </p:cNvPr>
          <p:cNvPicPr>
            <a:picLocks noGrp="1" noChangeAspect="1"/>
          </p:cNvPicPr>
          <p:nvPr>
            <p:ph idx="1"/>
          </p:nvPr>
        </p:nvPicPr>
        <p:blipFill>
          <a:blip r:embed="rId2"/>
          <a:stretch>
            <a:fillRect/>
          </a:stretch>
        </p:blipFill>
        <p:spPr>
          <a:xfrm>
            <a:off x="1262063" y="2444852"/>
            <a:ext cx="8594725" cy="3119233"/>
          </a:xfrm>
        </p:spPr>
      </p:pic>
    </p:spTree>
    <p:extLst>
      <p:ext uri="{BB962C8B-B14F-4D97-AF65-F5344CB8AC3E}">
        <p14:creationId xmlns:p14="http://schemas.microsoft.com/office/powerpoint/2010/main" val="2086258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B6F2C-B968-2963-D310-4FA1E0CFC9DA}"/>
              </a:ext>
            </a:extLst>
          </p:cNvPr>
          <p:cNvSpPr>
            <a:spLocks noGrp="1"/>
          </p:cNvSpPr>
          <p:nvPr>
            <p:ph type="title"/>
          </p:nvPr>
        </p:nvSpPr>
        <p:spPr/>
        <p:txBody>
          <a:bodyPr/>
          <a:lstStyle/>
          <a:p>
            <a:r>
              <a:rPr lang="en-IN" b="1" i="0" dirty="0">
                <a:effectLst/>
                <a:latin typeface="Roboto" panose="02000000000000000000" pitchFamily="2" charset="0"/>
              </a:rPr>
              <a:t>Highest Passenger Arrival Airport</a:t>
            </a:r>
            <a:endParaRPr lang="en-IN" dirty="0"/>
          </a:p>
        </p:txBody>
      </p:sp>
      <p:pic>
        <p:nvPicPr>
          <p:cNvPr id="5" name="Content Placeholder 4">
            <a:extLst>
              <a:ext uri="{FF2B5EF4-FFF2-40B4-BE49-F238E27FC236}">
                <a16:creationId xmlns:a16="http://schemas.microsoft.com/office/drawing/2014/main" id="{2B4587B7-1143-7D38-D912-7352E3052840}"/>
              </a:ext>
            </a:extLst>
          </p:cNvPr>
          <p:cNvPicPr>
            <a:picLocks noGrp="1" noChangeAspect="1"/>
          </p:cNvPicPr>
          <p:nvPr>
            <p:ph idx="1"/>
          </p:nvPr>
        </p:nvPicPr>
        <p:blipFill>
          <a:blip r:embed="rId2"/>
          <a:stretch>
            <a:fillRect/>
          </a:stretch>
        </p:blipFill>
        <p:spPr>
          <a:xfrm>
            <a:off x="1262063" y="3010774"/>
            <a:ext cx="8594725" cy="1987390"/>
          </a:xfrm>
        </p:spPr>
      </p:pic>
    </p:spTree>
    <p:extLst>
      <p:ext uri="{BB962C8B-B14F-4D97-AF65-F5344CB8AC3E}">
        <p14:creationId xmlns:p14="http://schemas.microsoft.com/office/powerpoint/2010/main" val="2967448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AB3CD-FD53-CA06-6073-8879F6463E1D}"/>
              </a:ext>
            </a:extLst>
          </p:cNvPr>
          <p:cNvSpPr>
            <a:spLocks noGrp="1"/>
          </p:cNvSpPr>
          <p:nvPr>
            <p:ph type="title"/>
          </p:nvPr>
        </p:nvSpPr>
        <p:spPr/>
        <p:txBody>
          <a:bodyPr/>
          <a:lstStyle/>
          <a:p>
            <a:r>
              <a:rPr lang="en-IN" b="1" i="0" dirty="0">
                <a:effectLst/>
                <a:latin typeface="Roboto" panose="02000000000000000000" pitchFamily="2" charset="0"/>
              </a:rPr>
              <a:t>Airports with Most Flights</a:t>
            </a:r>
            <a:endParaRPr lang="en-IN" dirty="0"/>
          </a:p>
        </p:txBody>
      </p:sp>
      <p:pic>
        <p:nvPicPr>
          <p:cNvPr id="5" name="Content Placeholder 4">
            <a:extLst>
              <a:ext uri="{FF2B5EF4-FFF2-40B4-BE49-F238E27FC236}">
                <a16:creationId xmlns:a16="http://schemas.microsoft.com/office/drawing/2014/main" id="{127B7515-0C29-DDC6-E1AB-E85E03D5E679}"/>
              </a:ext>
            </a:extLst>
          </p:cNvPr>
          <p:cNvPicPr>
            <a:picLocks noGrp="1" noChangeAspect="1"/>
          </p:cNvPicPr>
          <p:nvPr>
            <p:ph idx="1"/>
          </p:nvPr>
        </p:nvPicPr>
        <p:blipFill>
          <a:blip r:embed="rId2"/>
          <a:stretch>
            <a:fillRect/>
          </a:stretch>
        </p:blipFill>
        <p:spPr>
          <a:xfrm>
            <a:off x="1262063" y="2614342"/>
            <a:ext cx="8594725" cy="2780253"/>
          </a:xfrm>
        </p:spPr>
      </p:pic>
    </p:spTree>
    <p:extLst>
      <p:ext uri="{BB962C8B-B14F-4D97-AF65-F5344CB8AC3E}">
        <p14:creationId xmlns:p14="http://schemas.microsoft.com/office/powerpoint/2010/main" val="874257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3D206-987D-D00D-EADC-2E61BC32A703}"/>
              </a:ext>
            </a:extLst>
          </p:cNvPr>
          <p:cNvSpPr>
            <a:spLocks noGrp="1"/>
          </p:cNvSpPr>
          <p:nvPr>
            <p:ph type="title"/>
          </p:nvPr>
        </p:nvSpPr>
        <p:spPr/>
        <p:txBody>
          <a:bodyPr/>
          <a:lstStyle/>
          <a:p>
            <a:r>
              <a:rPr lang="en-IN" b="1" i="0" dirty="0">
                <a:effectLst/>
                <a:latin typeface="Roboto" panose="02000000000000000000" pitchFamily="2" charset="0"/>
              </a:rPr>
              <a:t>Airports with Most Passengers</a:t>
            </a:r>
            <a:endParaRPr lang="en-IN" dirty="0"/>
          </a:p>
        </p:txBody>
      </p:sp>
      <p:pic>
        <p:nvPicPr>
          <p:cNvPr id="5" name="Content Placeholder 4">
            <a:extLst>
              <a:ext uri="{FF2B5EF4-FFF2-40B4-BE49-F238E27FC236}">
                <a16:creationId xmlns:a16="http://schemas.microsoft.com/office/drawing/2014/main" id="{E7378317-DA09-C911-E78C-A176B229A8BF}"/>
              </a:ext>
            </a:extLst>
          </p:cNvPr>
          <p:cNvPicPr>
            <a:picLocks noGrp="1" noChangeAspect="1"/>
          </p:cNvPicPr>
          <p:nvPr>
            <p:ph idx="1"/>
          </p:nvPr>
        </p:nvPicPr>
        <p:blipFill>
          <a:blip r:embed="rId2"/>
          <a:stretch>
            <a:fillRect/>
          </a:stretch>
        </p:blipFill>
        <p:spPr>
          <a:xfrm>
            <a:off x="1262063" y="2778731"/>
            <a:ext cx="8594725" cy="2451476"/>
          </a:xfrm>
        </p:spPr>
      </p:pic>
    </p:spTree>
    <p:extLst>
      <p:ext uri="{BB962C8B-B14F-4D97-AF65-F5344CB8AC3E}">
        <p14:creationId xmlns:p14="http://schemas.microsoft.com/office/powerpoint/2010/main" val="21588932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DDE6F-221A-E271-0A03-F0E8E9901C67}"/>
              </a:ext>
            </a:extLst>
          </p:cNvPr>
          <p:cNvSpPr>
            <a:spLocks noGrp="1"/>
          </p:cNvSpPr>
          <p:nvPr>
            <p:ph type="title"/>
          </p:nvPr>
        </p:nvSpPr>
        <p:spPr/>
        <p:txBody>
          <a:bodyPr/>
          <a:lstStyle/>
          <a:p>
            <a:pPr algn="l"/>
            <a:r>
              <a:rPr lang="en-US" b="1" i="0" dirty="0">
                <a:effectLst/>
                <a:latin typeface="Roboto" panose="02000000000000000000" pitchFamily="2" charset="0"/>
              </a:rPr>
              <a:t>Occupancy Rates for Routes with Most Flights</a:t>
            </a:r>
            <a:endParaRPr lang="en-US" b="0" i="0" dirty="0">
              <a:effectLst/>
              <a:latin typeface="Roboto" panose="02000000000000000000" pitchFamily="2" charset="0"/>
            </a:endParaRPr>
          </a:p>
        </p:txBody>
      </p:sp>
      <p:pic>
        <p:nvPicPr>
          <p:cNvPr id="9" name="Picture 8">
            <a:extLst>
              <a:ext uri="{FF2B5EF4-FFF2-40B4-BE49-F238E27FC236}">
                <a16:creationId xmlns:a16="http://schemas.microsoft.com/office/drawing/2014/main" id="{78437829-B3C8-0FA3-51FD-56BD9331CD10}"/>
              </a:ext>
            </a:extLst>
          </p:cNvPr>
          <p:cNvPicPr>
            <a:picLocks noChangeAspect="1"/>
          </p:cNvPicPr>
          <p:nvPr/>
        </p:nvPicPr>
        <p:blipFill>
          <a:blip r:embed="rId2"/>
          <a:stretch>
            <a:fillRect/>
          </a:stretch>
        </p:blipFill>
        <p:spPr>
          <a:xfrm>
            <a:off x="1604846" y="2097088"/>
            <a:ext cx="8730557" cy="4463510"/>
          </a:xfrm>
          <a:prstGeom prst="rect">
            <a:avLst/>
          </a:prstGeom>
        </p:spPr>
      </p:pic>
    </p:spTree>
    <p:extLst>
      <p:ext uri="{BB962C8B-B14F-4D97-AF65-F5344CB8AC3E}">
        <p14:creationId xmlns:p14="http://schemas.microsoft.com/office/powerpoint/2010/main" val="17392406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F1ABD-7BBA-ECCE-03FF-813E32ED430D}"/>
              </a:ext>
            </a:extLst>
          </p:cNvPr>
          <p:cNvSpPr>
            <a:spLocks noGrp="1"/>
          </p:cNvSpPr>
          <p:nvPr>
            <p:ph type="title"/>
          </p:nvPr>
        </p:nvSpPr>
        <p:spPr/>
        <p:txBody>
          <a:bodyPr/>
          <a:lstStyle/>
          <a:p>
            <a:r>
              <a:rPr lang="en-US" b="1" i="0" dirty="0">
                <a:effectLst/>
                <a:latin typeface="Roboto" panose="02000000000000000000" pitchFamily="2" charset="0"/>
              </a:rPr>
              <a:t>Number of Flights vs Distance </a:t>
            </a:r>
            <a:endParaRPr lang="en-IN" dirty="0"/>
          </a:p>
        </p:txBody>
      </p:sp>
      <p:pic>
        <p:nvPicPr>
          <p:cNvPr id="5" name="Content Placeholder 4">
            <a:extLst>
              <a:ext uri="{FF2B5EF4-FFF2-40B4-BE49-F238E27FC236}">
                <a16:creationId xmlns:a16="http://schemas.microsoft.com/office/drawing/2014/main" id="{119F2CF2-7505-7C26-CF5D-E555316AA7AE}"/>
              </a:ext>
            </a:extLst>
          </p:cNvPr>
          <p:cNvPicPr>
            <a:picLocks noGrp="1" noChangeAspect="1"/>
          </p:cNvPicPr>
          <p:nvPr>
            <p:ph idx="1"/>
          </p:nvPr>
        </p:nvPicPr>
        <p:blipFill>
          <a:blip r:embed="rId2"/>
          <a:stretch>
            <a:fillRect/>
          </a:stretch>
        </p:blipFill>
        <p:spPr>
          <a:xfrm>
            <a:off x="1938237" y="1828800"/>
            <a:ext cx="7242377" cy="4351338"/>
          </a:xfrm>
        </p:spPr>
      </p:pic>
    </p:spTree>
    <p:extLst>
      <p:ext uri="{BB962C8B-B14F-4D97-AF65-F5344CB8AC3E}">
        <p14:creationId xmlns:p14="http://schemas.microsoft.com/office/powerpoint/2010/main" val="37272186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B9220-D7EB-3B9D-0523-AC226D4FCA26}"/>
              </a:ext>
            </a:extLst>
          </p:cNvPr>
          <p:cNvSpPr>
            <a:spLocks noGrp="1"/>
          </p:cNvSpPr>
          <p:nvPr>
            <p:ph type="title"/>
          </p:nvPr>
        </p:nvSpPr>
        <p:spPr>
          <a:xfrm>
            <a:off x="1292334" y="103613"/>
            <a:ext cx="9905998" cy="1478570"/>
          </a:xfrm>
        </p:spPr>
        <p:txBody>
          <a:bodyPr/>
          <a:lstStyle/>
          <a:p>
            <a:r>
              <a:rPr lang="en-US" dirty="0"/>
              <a:t>Data Visualization</a:t>
            </a:r>
            <a:endParaRPr lang="en-IN" dirty="0"/>
          </a:p>
        </p:txBody>
      </p:sp>
      <p:pic>
        <p:nvPicPr>
          <p:cNvPr id="5" name="Content Placeholder 4">
            <a:extLst>
              <a:ext uri="{FF2B5EF4-FFF2-40B4-BE49-F238E27FC236}">
                <a16:creationId xmlns:a16="http://schemas.microsoft.com/office/drawing/2014/main" id="{224EF85C-771B-5F9C-2D9B-2E3E5EE84BF7}"/>
              </a:ext>
            </a:extLst>
          </p:cNvPr>
          <p:cNvPicPr>
            <a:picLocks noGrp="1" noChangeAspect="1"/>
          </p:cNvPicPr>
          <p:nvPr>
            <p:ph idx="1"/>
          </p:nvPr>
        </p:nvPicPr>
        <p:blipFill>
          <a:blip r:embed="rId2"/>
          <a:stretch>
            <a:fillRect/>
          </a:stretch>
        </p:blipFill>
        <p:spPr>
          <a:xfrm>
            <a:off x="2224586" y="1477130"/>
            <a:ext cx="7354420" cy="4795624"/>
          </a:xfrm>
        </p:spPr>
      </p:pic>
    </p:spTree>
    <p:extLst>
      <p:ext uri="{BB962C8B-B14F-4D97-AF65-F5344CB8AC3E}">
        <p14:creationId xmlns:p14="http://schemas.microsoft.com/office/powerpoint/2010/main" val="2910847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3400F9-7D05-428E-8420-A203BE14E967}"/>
              </a:ext>
            </a:extLst>
          </p:cNvPr>
          <p:cNvPicPr>
            <a:picLocks noChangeAspect="1"/>
          </p:cNvPicPr>
          <p:nvPr/>
        </p:nvPicPr>
        <p:blipFill>
          <a:blip r:embed="rId2"/>
          <a:stretch>
            <a:fillRect/>
          </a:stretch>
        </p:blipFill>
        <p:spPr>
          <a:xfrm>
            <a:off x="668854" y="1593539"/>
            <a:ext cx="5305818" cy="3475611"/>
          </a:xfrm>
          <a:prstGeom prst="rect">
            <a:avLst/>
          </a:prstGeom>
        </p:spPr>
      </p:pic>
      <p:pic>
        <p:nvPicPr>
          <p:cNvPr id="7" name="Picture 6">
            <a:extLst>
              <a:ext uri="{FF2B5EF4-FFF2-40B4-BE49-F238E27FC236}">
                <a16:creationId xmlns:a16="http://schemas.microsoft.com/office/drawing/2014/main" id="{E40AE4CB-60B2-CE56-7B50-00B4F58718F8}"/>
              </a:ext>
            </a:extLst>
          </p:cNvPr>
          <p:cNvPicPr>
            <a:picLocks noChangeAspect="1"/>
          </p:cNvPicPr>
          <p:nvPr/>
        </p:nvPicPr>
        <p:blipFill>
          <a:blip r:embed="rId3"/>
          <a:stretch>
            <a:fillRect/>
          </a:stretch>
        </p:blipFill>
        <p:spPr>
          <a:xfrm>
            <a:off x="6317941" y="1593541"/>
            <a:ext cx="5205205" cy="3475610"/>
          </a:xfrm>
          <a:prstGeom prst="rect">
            <a:avLst/>
          </a:prstGeom>
        </p:spPr>
      </p:pic>
    </p:spTree>
    <p:extLst>
      <p:ext uri="{BB962C8B-B14F-4D97-AF65-F5344CB8AC3E}">
        <p14:creationId xmlns:p14="http://schemas.microsoft.com/office/powerpoint/2010/main" val="137771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7A721-51A6-6AF6-C83B-3F481C91D248}"/>
              </a:ext>
            </a:extLst>
          </p:cNvPr>
          <p:cNvSpPr>
            <a:spLocks noGrp="1"/>
          </p:cNvSpPr>
          <p:nvPr>
            <p:ph type="title"/>
          </p:nvPr>
        </p:nvSpPr>
        <p:spPr/>
        <p:txBody>
          <a:bodyPr/>
          <a:lstStyle/>
          <a:p>
            <a:r>
              <a:rPr lang="en-US" dirty="0"/>
              <a:t>Importance of Airline Data Analytics</a:t>
            </a:r>
            <a:endParaRPr lang="en-IN" dirty="0"/>
          </a:p>
        </p:txBody>
      </p:sp>
      <p:sp>
        <p:nvSpPr>
          <p:cNvPr id="5" name="Content Placeholder 4">
            <a:extLst>
              <a:ext uri="{FF2B5EF4-FFF2-40B4-BE49-F238E27FC236}">
                <a16:creationId xmlns:a16="http://schemas.microsoft.com/office/drawing/2014/main" id="{73A575EB-902C-01BD-357E-7962754D3EB1}"/>
              </a:ext>
            </a:extLst>
          </p:cNvPr>
          <p:cNvSpPr>
            <a:spLocks noGrp="1"/>
          </p:cNvSpPr>
          <p:nvPr>
            <p:ph idx="1"/>
          </p:nvPr>
        </p:nvSpPr>
        <p:spPr>
          <a:xfrm>
            <a:off x="1261872" y="1828800"/>
            <a:ext cx="4834128" cy="4351337"/>
          </a:xfrm>
        </p:spPr>
        <p:txBody>
          <a:bodyPr>
            <a:normAutofit lnSpcReduction="10000"/>
          </a:bodyPr>
          <a:lstStyle/>
          <a:p>
            <a:r>
              <a:rPr lang="en-US" sz="2400" dirty="0"/>
              <a:t>Airline industry generates massive amounts of data related to flights, passengers, operations, and more. Analyzing this data can provide valuable insights to enhance operational efficiency, improve customer experience, and optimize resource allocation. Data analytics is crucial for airlines to stay competitive and make data-driven decisions</a:t>
            </a:r>
            <a:endParaRPr lang="en-IN" sz="2400" dirty="0"/>
          </a:p>
        </p:txBody>
      </p:sp>
      <p:pic>
        <p:nvPicPr>
          <p:cNvPr id="2054" name="Picture 6" descr="Data Analysis | Puneri Pattern">
            <a:extLst>
              <a:ext uri="{FF2B5EF4-FFF2-40B4-BE49-F238E27FC236}">
                <a16:creationId xmlns:a16="http://schemas.microsoft.com/office/drawing/2014/main" id="{0C570F6C-4436-1906-C7F8-C04F6B6B1B8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13" t="23566" r="9393"/>
          <a:stretch/>
        </p:blipFill>
        <p:spPr bwMode="auto">
          <a:xfrm>
            <a:off x="5789949" y="2136723"/>
            <a:ext cx="4672983" cy="2584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497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501BEF-1AD5-E33A-51AB-DE1EB5FBC150}"/>
              </a:ext>
            </a:extLst>
          </p:cNvPr>
          <p:cNvPicPr>
            <a:picLocks noChangeAspect="1"/>
          </p:cNvPicPr>
          <p:nvPr/>
        </p:nvPicPr>
        <p:blipFill>
          <a:blip r:embed="rId2"/>
          <a:stretch>
            <a:fillRect/>
          </a:stretch>
        </p:blipFill>
        <p:spPr>
          <a:xfrm>
            <a:off x="1943353" y="587900"/>
            <a:ext cx="8305294" cy="5916565"/>
          </a:xfrm>
          <a:prstGeom prst="rect">
            <a:avLst/>
          </a:prstGeom>
        </p:spPr>
      </p:pic>
    </p:spTree>
    <p:extLst>
      <p:ext uri="{BB962C8B-B14F-4D97-AF65-F5344CB8AC3E}">
        <p14:creationId xmlns:p14="http://schemas.microsoft.com/office/powerpoint/2010/main" val="20875299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8998B-D8D7-5A69-29DB-9D46781BFA4B}"/>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3ABD22E4-9A0B-0180-B3C5-75E4A1FB9E02}"/>
              </a:ext>
            </a:extLst>
          </p:cNvPr>
          <p:cNvSpPr>
            <a:spLocks noGrp="1"/>
          </p:cNvSpPr>
          <p:nvPr>
            <p:ph idx="1"/>
          </p:nvPr>
        </p:nvSpPr>
        <p:spPr>
          <a:xfrm>
            <a:off x="838200" y="1854809"/>
            <a:ext cx="9692640" cy="4351338"/>
          </a:xfrm>
        </p:spPr>
        <p:txBody>
          <a:bodyPr>
            <a:normAutofit/>
          </a:bodyPr>
          <a:lstStyle/>
          <a:p>
            <a:r>
              <a:rPr lang="en-US" sz="2400" dirty="0"/>
              <a:t>In conclusion, Apache Spark is a game-changer for airline data analytics, empowering airlines to unlock the potential of their data for enhanced operational efficiency. By leveraging Spark's capabilities in real-time analytics, machine learning, and data visualization, airlines can make data-driven decisions, optimize resources, and improve customer experience. Embracing Spark ensures a competitive edge in the dynamic aviation industry.</a:t>
            </a:r>
            <a:endParaRPr lang="en-IN" sz="2400" dirty="0"/>
          </a:p>
        </p:txBody>
      </p:sp>
    </p:spTree>
    <p:extLst>
      <p:ext uri="{BB962C8B-B14F-4D97-AF65-F5344CB8AC3E}">
        <p14:creationId xmlns:p14="http://schemas.microsoft.com/office/powerpoint/2010/main" val="31825069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39C4E9-9126-A260-0407-43F784AA9A55}"/>
              </a:ext>
            </a:extLst>
          </p:cNvPr>
          <p:cNvSpPr/>
          <p:nvPr/>
        </p:nvSpPr>
        <p:spPr>
          <a:xfrm>
            <a:off x="3450147" y="2767280"/>
            <a:ext cx="5291706" cy="1323439"/>
          </a:xfrm>
          <a:prstGeom prst="rect">
            <a:avLst/>
          </a:prstGeom>
          <a:noFill/>
        </p:spPr>
        <p:txBody>
          <a:bodyPr wrap="none" lIns="91440" tIns="45720" rIns="91440" bIns="45720">
            <a:spAutoFit/>
          </a:bodyPr>
          <a:lstStyle/>
          <a:p>
            <a:pPr algn="ctr"/>
            <a:r>
              <a:rPr lang="en-US" sz="8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spTree>
    <p:extLst>
      <p:ext uri="{BB962C8B-B14F-4D97-AF65-F5344CB8AC3E}">
        <p14:creationId xmlns:p14="http://schemas.microsoft.com/office/powerpoint/2010/main" val="236010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5483B-387D-DDDC-ADC6-F18008671E83}"/>
              </a:ext>
            </a:extLst>
          </p:cNvPr>
          <p:cNvSpPr>
            <a:spLocks noGrp="1"/>
          </p:cNvSpPr>
          <p:nvPr>
            <p:ph type="title"/>
          </p:nvPr>
        </p:nvSpPr>
        <p:spPr/>
        <p:txBody>
          <a:bodyPr/>
          <a:lstStyle/>
          <a:p>
            <a:r>
              <a:rPr lang="en-IN" dirty="0"/>
              <a:t>Apache Spark Overview</a:t>
            </a:r>
          </a:p>
        </p:txBody>
      </p:sp>
      <p:sp>
        <p:nvSpPr>
          <p:cNvPr id="3" name="Content Placeholder 2">
            <a:extLst>
              <a:ext uri="{FF2B5EF4-FFF2-40B4-BE49-F238E27FC236}">
                <a16:creationId xmlns:a16="http://schemas.microsoft.com/office/drawing/2014/main" id="{C6652186-0140-617A-2BA9-2B41BE7DE4CA}"/>
              </a:ext>
            </a:extLst>
          </p:cNvPr>
          <p:cNvSpPr>
            <a:spLocks noGrp="1"/>
          </p:cNvSpPr>
          <p:nvPr>
            <p:ph idx="1"/>
          </p:nvPr>
        </p:nvSpPr>
        <p:spPr>
          <a:xfrm>
            <a:off x="1261872" y="1828800"/>
            <a:ext cx="5198889" cy="4351337"/>
          </a:xfrm>
        </p:spPr>
        <p:txBody>
          <a:bodyPr>
            <a:normAutofit/>
          </a:bodyPr>
          <a:lstStyle/>
          <a:p>
            <a:r>
              <a:rPr lang="en-US" sz="2400" dirty="0"/>
              <a:t>Apache Spark is an opensource distributed computing system that provides a unified analytics engine for big data processing. It offers highspeed data processing, in memory caching, fault tolerance, and support for various programming languages. Spark's versatility and scalability make it an ideal choice for analyzing large volumes of airline data.</a:t>
            </a:r>
            <a:endParaRPr lang="en-IN" sz="2400" dirty="0"/>
          </a:p>
        </p:txBody>
      </p:sp>
      <p:pic>
        <p:nvPicPr>
          <p:cNvPr id="4098" name="Picture 2" descr="Top Apache Spark Interview Questions and Answers 2023">
            <a:extLst>
              <a:ext uri="{FF2B5EF4-FFF2-40B4-BE49-F238E27FC236}">
                <a16:creationId xmlns:a16="http://schemas.microsoft.com/office/drawing/2014/main" id="{42EBFAC5-AF06-3F82-8D7A-8A112DE214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0761" y="2205274"/>
            <a:ext cx="4497986" cy="3598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192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1AEC4-D575-377D-28BA-E6635C5EF1C9}"/>
              </a:ext>
            </a:extLst>
          </p:cNvPr>
          <p:cNvSpPr>
            <a:spLocks noGrp="1"/>
          </p:cNvSpPr>
          <p:nvPr>
            <p:ph type="title"/>
          </p:nvPr>
        </p:nvSpPr>
        <p:spPr/>
        <p:txBody>
          <a:bodyPr/>
          <a:lstStyle/>
          <a:p>
            <a:r>
              <a:rPr lang="en-US" dirty="0"/>
              <a:t>Spark's Role in Airline Data Analytics </a:t>
            </a:r>
            <a:endParaRPr lang="en-IN" dirty="0"/>
          </a:p>
        </p:txBody>
      </p:sp>
      <p:sp>
        <p:nvSpPr>
          <p:cNvPr id="3" name="Content Placeholder 2">
            <a:extLst>
              <a:ext uri="{FF2B5EF4-FFF2-40B4-BE49-F238E27FC236}">
                <a16:creationId xmlns:a16="http://schemas.microsoft.com/office/drawing/2014/main" id="{EDC18911-6965-4715-B15D-DB1B99F2E6BF}"/>
              </a:ext>
            </a:extLst>
          </p:cNvPr>
          <p:cNvSpPr>
            <a:spLocks noGrp="1"/>
          </p:cNvSpPr>
          <p:nvPr>
            <p:ph idx="1"/>
          </p:nvPr>
        </p:nvSpPr>
        <p:spPr>
          <a:xfrm>
            <a:off x="1261872" y="1828801"/>
            <a:ext cx="8595360" cy="2758190"/>
          </a:xfrm>
        </p:spPr>
        <p:txBody>
          <a:bodyPr>
            <a:normAutofit/>
          </a:bodyPr>
          <a:lstStyle/>
          <a:p>
            <a:r>
              <a:rPr lang="en-US" sz="2400" dirty="0"/>
              <a:t>Apache Spark plays a crucial role in airline data analytics by enabling fast and efficient processing of diverse data sources. It empowers airlines to perform real-time analytics, predictive analysis, and data visualization, leading to improved decision making, proactive maintenance, and enhanced operational efficiency across various departments</a:t>
            </a:r>
            <a:endParaRPr lang="en-IN" sz="2400" dirty="0"/>
          </a:p>
        </p:txBody>
      </p:sp>
    </p:spTree>
    <p:extLst>
      <p:ext uri="{BB962C8B-B14F-4D97-AF65-F5344CB8AC3E}">
        <p14:creationId xmlns:p14="http://schemas.microsoft.com/office/powerpoint/2010/main" val="1823700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89182-649C-DC6F-FCA2-077B5B63ACA6}"/>
              </a:ext>
            </a:extLst>
          </p:cNvPr>
          <p:cNvSpPr>
            <a:spLocks noGrp="1"/>
          </p:cNvSpPr>
          <p:nvPr>
            <p:ph type="title"/>
          </p:nvPr>
        </p:nvSpPr>
        <p:spPr/>
        <p:txBody>
          <a:bodyPr/>
          <a:lstStyle/>
          <a:p>
            <a:r>
              <a:rPr lang="en-US" dirty="0"/>
              <a:t>Comparison between Hadoop &amp; Spark</a:t>
            </a:r>
            <a:endParaRPr lang="en-IN" dirty="0"/>
          </a:p>
        </p:txBody>
      </p:sp>
      <p:sp>
        <p:nvSpPr>
          <p:cNvPr id="3" name="Content Placeholder 2">
            <a:extLst>
              <a:ext uri="{FF2B5EF4-FFF2-40B4-BE49-F238E27FC236}">
                <a16:creationId xmlns:a16="http://schemas.microsoft.com/office/drawing/2014/main" id="{F0942491-5DF7-3173-2F75-80C5C7A5DE78}"/>
              </a:ext>
            </a:extLst>
          </p:cNvPr>
          <p:cNvSpPr>
            <a:spLocks noGrp="1"/>
          </p:cNvSpPr>
          <p:nvPr>
            <p:ph idx="1"/>
          </p:nvPr>
        </p:nvSpPr>
        <p:spPr>
          <a:xfrm>
            <a:off x="838200" y="1825625"/>
            <a:ext cx="9692640" cy="4351338"/>
          </a:xfrm>
        </p:spPr>
        <p:txBody>
          <a:bodyPr>
            <a:normAutofit/>
          </a:bodyPr>
          <a:lstStyle/>
          <a:p>
            <a:pPr marL="514350" indent="-514350">
              <a:buFont typeface="+mj-lt"/>
              <a:buAutoNum type="arabicPeriod"/>
            </a:pPr>
            <a:r>
              <a:rPr lang="en-IN" sz="2400" dirty="0"/>
              <a:t>Data Processing Paradigm</a:t>
            </a:r>
          </a:p>
          <a:p>
            <a:pPr marL="514350" indent="-514350">
              <a:buFont typeface="+mj-lt"/>
              <a:buAutoNum type="arabicPeriod"/>
            </a:pPr>
            <a:r>
              <a:rPr lang="en-IN" sz="2400" dirty="0"/>
              <a:t>Data Processing Speed(Map Reduce | In Memory)</a:t>
            </a:r>
          </a:p>
          <a:p>
            <a:pPr marL="514350" indent="-514350">
              <a:buFont typeface="+mj-lt"/>
              <a:buAutoNum type="arabicPeriod"/>
            </a:pPr>
            <a:r>
              <a:rPr lang="en-IN" sz="2400" dirty="0"/>
              <a:t>Ease of Use(Java | Python, Scala, SQL, etc)</a:t>
            </a:r>
          </a:p>
          <a:p>
            <a:pPr marL="514350" indent="-514350">
              <a:buFont typeface="+mj-lt"/>
              <a:buAutoNum type="arabicPeriod"/>
            </a:pPr>
            <a:r>
              <a:rPr lang="en-IN" sz="2400" dirty="0"/>
              <a:t>Fault Tolerance(Replication)</a:t>
            </a:r>
          </a:p>
          <a:p>
            <a:pPr marL="514350" indent="-514350">
              <a:buFont typeface="+mj-lt"/>
              <a:buAutoNum type="arabicPeriod"/>
            </a:pPr>
            <a:r>
              <a:rPr lang="en-IN" sz="2400" dirty="0"/>
              <a:t>Ecosystem</a:t>
            </a:r>
          </a:p>
          <a:p>
            <a:pPr marL="514350" indent="-514350">
              <a:buFont typeface="+mj-lt"/>
              <a:buAutoNum type="arabicPeriod"/>
            </a:pPr>
            <a:r>
              <a:rPr lang="en-IN" sz="2400" dirty="0"/>
              <a:t>Data Caching(DISK | Memory)</a:t>
            </a:r>
          </a:p>
          <a:p>
            <a:pPr marL="514350" indent="-514350">
              <a:buFont typeface="+mj-lt"/>
              <a:buAutoNum type="arabicPeriod"/>
            </a:pPr>
            <a:r>
              <a:rPr lang="en-IN" sz="2400" dirty="0"/>
              <a:t>Resource Management(YARN | Built-in Cluster)</a:t>
            </a:r>
          </a:p>
        </p:txBody>
      </p:sp>
    </p:spTree>
    <p:extLst>
      <p:ext uri="{BB962C8B-B14F-4D97-AF65-F5344CB8AC3E}">
        <p14:creationId xmlns:p14="http://schemas.microsoft.com/office/powerpoint/2010/main" val="2711542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B031-EBFB-D55B-596F-277E46D14D1A}"/>
              </a:ext>
            </a:extLst>
          </p:cNvPr>
          <p:cNvSpPr>
            <a:spLocks noGrp="1"/>
          </p:cNvSpPr>
          <p:nvPr>
            <p:ph type="title"/>
          </p:nvPr>
        </p:nvSpPr>
        <p:spPr/>
        <p:txBody>
          <a:bodyPr/>
          <a:lstStyle/>
          <a:p>
            <a:r>
              <a:rPr lang="en-US" dirty="0"/>
              <a:t>APACH SPARK ECOSYSTEM</a:t>
            </a:r>
            <a:endParaRPr lang="en-IN" dirty="0"/>
          </a:p>
        </p:txBody>
      </p:sp>
      <p:pic>
        <p:nvPicPr>
          <p:cNvPr id="7" name="Content Placeholder 6">
            <a:extLst>
              <a:ext uri="{FF2B5EF4-FFF2-40B4-BE49-F238E27FC236}">
                <a16:creationId xmlns:a16="http://schemas.microsoft.com/office/drawing/2014/main" id="{FCBA683B-2698-883A-A64D-ACFACDEC35C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655" t="18115" r="9465" b="16061"/>
          <a:stretch/>
        </p:blipFill>
        <p:spPr>
          <a:xfrm>
            <a:off x="1723869" y="1690688"/>
            <a:ext cx="8772532" cy="4218391"/>
          </a:xfrm>
          <a:ln>
            <a:solidFill>
              <a:schemeClr val="tx1"/>
            </a:solidFill>
          </a:ln>
        </p:spPr>
      </p:pic>
    </p:spTree>
    <p:extLst>
      <p:ext uri="{BB962C8B-B14F-4D97-AF65-F5344CB8AC3E}">
        <p14:creationId xmlns:p14="http://schemas.microsoft.com/office/powerpoint/2010/main" val="3522411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3FD6-BF7A-E639-7886-3F2DD6F16BF2}"/>
              </a:ext>
            </a:extLst>
          </p:cNvPr>
          <p:cNvSpPr>
            <a:spLocks noGrp="1"/>
          </p:cNvSpPr>
          <p:nvPr>
            <p:ph type="title"/>
          </p:nvPr>
        </p:nvSpPr>
        <p:spPr/>
        <p:txBody>
          <a:bodyPr/>
          <a:lstStyle/>
          <a:p>
            <a:r>
              <a:rPr lang="en-US" dirty="0"/>
              <a:t>Work Flow of Airline Data Analytics</a:t>
            </a:r>
            <a:endParaRPr lang="en-IN" dirty="0"/>
          </a:p>
        </p:txBody>
      </p:sp>
      <p:pic>
        <p:nvPicPr>
          <p:cNvPr id="5" name="Content Placeholder 4">
            <a:extLst>
              <a:ext uri="{FF2B5EF4-FFF2-40B4-BE49-F238E27FC236}">
                <a16:creationId xmlns:a16="http://schemas.microsoft.com/office/drawing/2014/main" id="{2E073C33-4008-57B9-9B70-2E4683F532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9285" y="1690688"/>
            <a:ext cx="10013430" cy="4047745"/>
          </a:xfrm>
        </p:spPr>
      </p:pic>
    </p:spTree>
    <p:extLst>
      <p:ext uri="{BB962C8B-B14F-4D97-AF65-F5344CB8AC3E}">
        <p14:creationId xmlns:p14="http://schemas.microsoft.com/office/powerpoint/2010/main" val="156280434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191</TotalTime>
  <Words>1428</Words>
  <Application>Microsoft Office PowerPoint</Application>
  <PresentationFormat>Widescreen</PresentationFormat>
  <Paragraphs>106</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Century Schoolbook</vt:lpstr>
      <vt:lpstr>Roboto</vt:lpstr>
      <vt:lpstr>Wingdings 2</vt:lpstr>
      <vt:lpstr>View</vt:lpstr>
      <vt:lpstr>AIRLINE DATA ANALYTICS FOR ENHANCED OPERATIONAL EFFICIENCY </vt:lpstr>
      <vt:lpstr>Contents</vt:lpstr>
      <vt:lpstr>Introduction</vt:lpstr>
      <vt:lpstr>Importance of Airline Data Analytics</vt:lpstr>
      <vt:lpstr>Apache Spark Overview</vt:lpstr>
      <vt:lpstr>Spark's Role in Airline Data Analytics </vt:lpstr>
      <vt:lpstr>Comparison between Hadoop &amp; Spark</vt:lpstr>
      <vt:lpstr>APACH SPARK ECOSYSTEM</vt:lpstr>
      <vt:lpstr>Work Flow of Airline Data Analytics</vt:lpstr>
      <vt:lpstr>Key Challenges in Analyzing Airline Data </vt:lpstr>
      <vt:lpstr>Spark's Data Processing Capabilities </vt:lpstr>
      <vt:lpstr>Real-Time Analytics with Spark </vt:lpstr>
      <vt:lpstr>Case Study: Airline Operational Efficiency </vt:lpstr>
      <vt:lpstr>Data Processing Comparison</vt:lpstr>
      <vt:lpstr>Spark Streaming for Flight Monitoring </vt:lpstr>
      <vt:lpstr>Data Visualization with Spark </vt:lpstr>
      <vt:lpstr>Spark Ecosystem and Integration</vt:lpstr>
      <vt:lpstr>Security and Scalability Considerations </vt:lpstr>
      <vt:lpstr>Spark Performance Optimization </vt:lpstr>
      <vt:lpstr>Best Practices for Spark Implementation </vt:lpstr>
      <vt:lpstr>Future Trends in Airline Data Analytics </vt:lpstr>
      <vt:lpstr>IMPLEMENTATION PROCESS</vt:lpstr>
      <vt:lpstr>Airline DATASET</vt:lpstr>
      <vt:lpstr>Dataset fields</vt:lpstr>
      <vt:lpstr>Apache Spark airline data analysis</vt:lpstr>
      <vt:lpstr>Step-1 Installing and Initializing Spark on Google Colab</vt:lpstr>
      <vt:lpstr>Step-2 Set up Java Home and Spark Home path in environment. </vt:lpstr>
      <vt:lpstr>Step-3 Install pyspark</vt:lpstr>
      <vt:lpstr>Step-4 create Spark Session </vt:lpstr>
      <vt:lpstr>Step-5 import dataset </vt:lpstr>
      <vt:lpstr>Step-6 Use Spark Sql query </vt:lpstr>
      <vt:lpstr>Highest Flight Departures Airport</vt:lpstr>
      <vt:lpstr>Highest Passenger Arrival Airport</vt:lpstr>
      <vt:lpstr>Airports with Most Flights</vt:lpstr>
      <vt:lpstr>Airports with Most Passengers</vt:lpstr>
      <vt:lpstr>Occupancy Rates for Routes with Most Flights</vt:lpstr>
      <vt:lpstr>Number of Flights vs Distance </vt:lpstr>
      <vt:lpstr>Data Visualization</vt:lpstr>
      <vt:lpstr>PowerPoint Presentation</vt:lpstr>
      <vt:lpstr>PowerPoint Presentation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DATA ANALYTICS FOR ENHANCED OPERATIONAL EFFICIENCY </dc:title>
  <dc:creator>Bhumik Rathod</dc:creator>
  <cp:lastModifiedBy>Bhumik Rathod</cp:lastModifiedBy>
  <cp:revision>15</cp:revision>
  <dcterms:created xsi:type="dcterms:W3CDTF">2023-11-07T08:41:37Z</dcterms:created>
  <dcterms:modified xsi:type="dcterms:W3CDTF">2023-11-22T13:42:15Z</dcterms:modified>
</cp:coreProperties>
</file>