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57" r:id="rId4"/>
    <p:sldId id="258" r:id="rId5"/>
    <p:sldId id="271" r:id="rId6"/>
    <p:sldId id="259" r:id="rId7"/>
    <p:sldId id="261" r:id="rId8"/>
    <p:sldId id="262" r:id="rId9"/>
    <p:sldId id="265" r:id="rId10"/>
    <p:sldId id="266" r:id="rId11"/>
    <p:sldId id="267" r:id="rId12"/>
    <p:sldId id="274" r:id="rId13"/>
    <p:sldId id="269" r:id="rId14"/>
    <p:sldId id="270" r:id="rId15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60" d="100"/>
          <a:sy n="160" d="100"/>
        </p:scale>
        <p:origin x="85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8649" y="1180812"/>
            <a:ext cx="20974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364" y="1919665"/>
            <a:ext cx="3119970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532" y="394493"/>
            <a:ext cx="4967634" cy="712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500898"/>
            <a:ext cx="4152900" cy="55297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5080" algn="ctr">
              <a:lnSpc>
                <a:spcPts val="1920"/>
              </a:lnSpc>
              <a:spcBef>
                <a:spcPts val="480"/>
              </a:spcBef>
            </a:pPr>
            <a:r>
              <a:rPr sz="2000" spc="50" dirty="0">
                <a:latin typeface="Imprint MT Shadow" panose="04020605060303030202" pitchFamily="82" charset="0"/>
              </a:rPr>
              <a:t>Eye</a:t>
            </a:r>
            <a:r>
              <a:rPr sz="2000" spc="-70" dirty="0">
                <a:latin typeface="Imprint MT Shadow" panose="04020605060303030202" pitchFamily="82" charset="0"/>
              </a:rPr>
              <a:t> </a:t>
            </a:r>
            <a:r>
              <a:rPr sz="2000" spc="35" dirty="0">
                <a:latin typeface="Imprint MT Shadow" panose="04020605060303030202" pitchFamily="82" charset="0"/>
              </a:rPr>
              <a:t>Gaze</a:t>
            </a:r>
            <a:r>
              <a:rPr sz="2000" spc="-65" dirty="0">
                <a:latin typeface="Imprint MT Shadow" panose="04020605060303030202" pitchFamily="82" charset="0"/>
              </a:rPr>
              <a:t> </a:t>
            </a:r>
            <a:r>
              <a:rPr sz="2000" spc="50" dirty="0">
                <a:latin typeface="Imprint MT Shadow" panose="04020605060303030202" pitchFamily="82" charset="0"/>
              </a:rPr>
              <a:t>Estimation </a:t>
            </a:r>
            <a:r>
              <a:rPr sz="2000" spc="-545" dirty="0">
                <a:latin typeface="Imprint MT Shadow" panose="04020605060303030202" pitchFamily="82" charset="0"/>
              </a:rPr>
              <a:t> </a:t>
            </a:r>
            <a:r>
              <a:rPr sz="2000" spc="65" dirty="0">
                <a:latin typeface="Imprint MT Shadow" panose="04020605060303030202" pitchFamily="82" charset="0"/>
              </a:rPr>
              <a:t>through</a:t>
            </a:r>
            <a:r>
              <a:rPr lang="en-US" sz="2000" spc="65" dirty="0">
                <a:latin typeface="Imprint MT Shadow" panose="04020605060303030202" pitchFamily="82" charset="0"/>
              </a:rPr>
              <a:t> </a:t>
            </a:r>
            <a:r>
              <a:rPr sz="2000" spc="105" dirty="0">
                <a:latin typeface="Imprint MT Shadow" panose="04020605060303030202" pitchFamily="82" charset="0"/>
              </a:rPr>
              <a:t>Webcam</a:t>
            </a:r>
            <a:r>
              <a:rPr lang="en-US" sz="2000" spc="105" dirty="0">
                <a:latin typeface="Imprint MT Shadow" panose="04020605060303030202" pitchFamily="82" charset="0"/>
              </a:rPr>
              <a:t> </a:t>
            </a:r>
            <a:r>
              <a:rPr sz="2000" spc="50" dirty="0">
                <a:latin typeface="Imprint MT Shadow" panose="04020605060303030202" pitchFamily="82" charset="0"/>
              </a:rPr>
              <a:t>Technology</a:t>
            </a:r>
            <a:endParaRPr sz="2000" dirty="0">
              <a:latin typeface="Imprint MT Shadow" panose="04020605060303030202" pitchFamily="82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11AC9D28-3456-1CCE-8E3B-F8A464F6A9A4}"/>
              </a:ext>
            </a:extLst>
          </p:cNvPr>
          <p:cNvPicPr/>
          <p:nvPr/>
        </p:nvPicPr>
        <p:blipFill rotWithShape="1">
          <a:blip r:embed="rId2" cstate="print"/>
          <a:srcRect l="13492"/>
          <a:stretch/>
        </p:blipFill>
        <p:spPr>
          <a:xfrm>
            <a:off x="850900" y="1114425"/>
            <a:ext cx="4152900" cy="1307953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15EF8919-188B-CEFA-3B5E-A82C913E4315}"/>
              </a:ext>
            </a:extLst>
          </p:cNvPr>
          <p:cNvSpPr txBox="1">
            <a:spLocks/>
          </p:cNvSpPr>
          <p:nvPr/>
        </p:nvSpPr>
        <p:spPr>
          <a:xfrm>
            <a:off x="793750" y="2376115"/>
            <a:ext cx="4152900" cy="550792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6675" algn="ctr">
              <a:spcBef>
                <a:spcPts val="715"/>
              </a:spcBef>
            </a:pPr>
            <a:r>
              <a:rPr lang="en-IN" sz="1600" kern="0" spc="-85" dirty="0">
                <a:solidFill>
                  <a:sysClr val="windowText" lastClr="000000"/>
                </a:solidFill>
              </a:rPr>
              <a:t>22</a:t>
            </a:r>
            <a:r>
              <a:rPr lang="en-IN" sz="1600" kern="0" spc="100" dirty="0">
                <a:solidFill>
                  <a:sysClr val="windowText" lastClr="000000"/>
                </a:solidFill>
              </a:rPr>
              <a:t>M</a:t>
            </a:r>
            <a:r>
              <a:rPr lang="en-IN" sz="1600" kern="0" spc="60" dirty="0">
                <a:solidFill>
                  <a:sysClr val="windowText" lastClr="000000"/>
                </a:solidFill>
              </a:rPr>
              <a:t>C</a:t>
            </a:r>
            <a:r>
              <a:rPr lang="en-IN" sz="1600" kern="0" spc="35" dirty="0">
                <a:solidFill>
                  <a:sysClr val="windowText" lastClr="000000"/>
                </a:solidFill>
              </a:rPr>
              <a:t>A</a:t>
            </a:r>
            <a:r>
              <a:rPr lang="en-IN" sz="1600" kern="0" spc="-5" dirty="0">
                <a:solidFill>
                  <a:sysClr val="windowText" lastClr="000000"/>
                </a:solidFill>
              </a:rPr>
              <a:t>005</a:t>
            </a:r>
            <a:r>
              <a:rPr lang="en-IN" sz="1600" kern="0" spc="-114" dirty="0">
                <a:solidFill>
                  <a:sysClr val="windowText" lastClr="000000"/>
                </a:solidFill>
              </a:rPr>
              <a:t> </a:t>
            </a:r>
            <a:r>
              <a:rPr lang="en-IN" sz="1600" kern="0" spc="-204" dirty="0">
                <a:solidFill>
                  <a:sysClr val="windowText" lastClr="000000"/>
                </a:solidFill>
              </a:rPr>
              <a:t>|</a:t>
            </a:r>
            <a:r>
              <a:rPr lang="en-IN" sz="1600" kern="0" spc="-114" dirty="0">
                <a:solidFill>
                  <a:sysClr val="windowText" lastClr="000000"/>
                </a:solidFill>
              </a:rPr>
              <a:t> </a:t>
            </a:r>
            <a:r>
              <a:rPr lang="en-IN" sz="1600" kern="0" spc="-5" dirty="0">
                <a:solidFill>
                  <a:sysClr val="windowText" lastClr="000000"/>
                </a:solidFill>
              </a:rPr>
              <a:t>22M</a:t>
            </a:r>
            <a:r>
              <a:rPr lang="en-IN" sz="1600" kern="0" spc="5" dirty="0">
                <a:solidFill>
                  <a:sysClr val="windowText" lastClr="000000"/>
                </a:solidFill>
              </a:rPr>
              <a:t>C</a:t>
            </a:r>
            <a:r>
              <a:rPr lang="en-IN" sz="1600" kern="0" spc="35" dirty="0">
                <a:solidFill>
                  <a:sysClr val="windowText" lastClr="000000"/>
                </a:solidFill>
              </a:rPr>
              <a:t>A</a:t>
            </a:r>
            <a:r>
              <a:rPr lang="en-IN" sz="1600" kern="0" spc="15" dirty="0">
                <a:solidFill>
                  <a:sysClr val="windowText" lastClr="000000"/>
                </a:solidFill>
              </a:rPr>
              <a:t>006</a:t>
            </a:r>
            <a:r>
              <a:rPr lang="en-IN" sz="1600" kern="0" spc="-114" dirty="0">
                <a:solidFill>
                  <a:sysClr val="windowText" lastClr="000000"/>
                </a:solidFill>
              </a:rPr>
              <a:t> </a:t>
            </a:r>
            <a:r>
              <a:rPr lang="en-IN" sz="1600" kern="0" spc="-204" dirty="0">
                <a:solidFill>
                  <a:sysClr val="windowText" lastClr="000000"/>
                </a:solidFill>
              </a:rPr>
              <a:t>|</a:t>
            </a:r>
            <a:r>
              <a:rPr lang="en-IN" sz="1600" kern="0" spc="-114" dirty="0">
                <a:solidFill>
                  <a:sysClr val="windowText" lastClr="000000"/>
                </a:solidFill>
              </a:rPr>
              <a:t> </a:t>
            </a:r>
            <a:r>
              <a:rPr lang="en-IN" sz="1600" kern="0" spc="-85" dirty="0">
                <a:solidFill>
                  <a:sysClr val="windowText" lastClr="000000"/>
                </a:solidFill>
              </a:rPr>
              <a:t>2</a:t>
            </a:r>
            <a:r>
              <a:rPr lang="en-IN" sz="1600" kern="0" spc="35" dirty="0">
                <a:solidFill>
                  <a:sysClr val="windowText" lastClr="000000"/>
                </a:solidFill>
              </a:rPr>
              <a:t>2M</a:t>
            </a:r>
            <a:r>
              <a:rPr lang="en-IN" sz="1600" kern="0" spc="5" dirty="0">
                <a:solidFill>
                  <a:sysClr val="windowText" lastClr="000000"/>
                </a:solidFill>
              </a:rPr>
              <a:t>C</a:t>
            </a:r>
            <a:r>
              <a:rPr lang="en-IN" sz="1600" kern="0" spc="35" dirty="0">
                <a:solidFill>
                  <a:sysClr val="windowText" lastClr="000000"/>
                </a:solidFill>
              </a:rPr>
              <a:t>A</a:t>
            </a:r>
            <a:r>
              <a:rPr lang="en-IN" sz="1600" kern="0" spc="15" dirty="0">
                <a:solidFill>
                  <a:sysClr val="windowText" lastClr="000000"/>
                </a:solidFill>
              </a:rPr>
              <a:t>009</a:t>
            </a:r>
          </a:p>
          <a:p>
            <a:pPr marL="167005" algn="ctr">
              <a:spcBef>
                <a:spcPts val="415"/>
              </a:spcBef>
            </a:pPr>
            <a:r>
              <a:rPr lang="en-IN" sz="1050" kern="0" spc="-15" dirty="0">
                <a:solidFill>
                  <a:sysClr val="windowText" lastClr="000000"/>
                </a:solidFill>
              </a:rPr>
              <a:t>    SAHI</a:t>
            </a:r>
            <a:r>
              <a:rPr lang="en-IN" sz="1050" kern="0" spc="35" dirty="0">
                <a:solidFill>
                  <a:sysClr val="windowText" lastClr="000000"/>
                </a:solidFill>
              </a:rPr>
              <a:t>L</a:t>
            </a:r>
            <a:r>
              <a:rPr lang="en-IN" sz="1050" kern="0" spc="-75" dirty="0">
                <a:solidFill>
                  <a:sysClr val="windowText" lastClr="000000"/>
                </a:solidFill>
              </a:rPr>
              <a:t> </a:t>
            </a:r>
            <a:r>
              <a:rPr lang="en-IN" sz="1050" kern="0" spc="25" dirty="0">
                <a:solidFill>
                  <a:sysClr val="windowText" lastClr="000000"/>
                </a:solidFill>
              </a:rPr>
              <a:t>AN</a:t>
            </a:r>
            <a:r>
              <a:rPr lang="en-IN" sz="1050" kern="0" spc="-15" dirty="0">
                <a:solidFill>
                  <a:sysClr val="windowText" lastClr="000000"/>
                </a:solidFill>
              </a:rPr>
              <a:t>T</a:t>
            </a:r>
            <a:r>
              <a:rPr lang="en-IN" sz="1050" kern="0" spc="35" dirty="0">
                <a:solidFill>
                  <a:sysClr val="windowText" lastClr="000000"/>
                </a:solidFill>
              </a:rPr>
              <a:t>ALA</a:t>
            </a:r>
            <a:r>
              <a:rPr lang="en-IN" sz="1050" kern="0" spc="-75" dirty="0">
                <a:solidFill>
                  <a:sysClr val="windowText" lastClr="000000"/>
                </a:solidFill>
              </a:rPr>
              <a:t> </a:t>
            </a:r>
            <a:r>
              <a:rPr lang="en-IN" sz="1050" kern="0" spc="-135" dirty="0">
                <a:solidFill>
                  <a:sysClr val="windowText" lastClr="000000"/>
                </a:solidFill>
              </a:rPr>
              <a:t>|</a:t>
            </a:r>
            <a:r>
              <a:rPr lang="en-IN" sz="1050" kern="0" dirty="0">
                <a:solidFill>
                  <a:sysClr val="windowText" lastClr="000000"/>
                </a:solidFill>
              </a:rPr>
              <a:t> </a:t>
            </a:r>
            <a:r>
              <a:rPr lang="en-IN" sz="1050" kern="0" spc="-150" dirty="0">
                <a:solidFill>
                  <a:sysClr val="windowText" lastClr="000000"/>
                </a:solidFill>
              </a:rPr>
              <a:t> </a:t>
            </a:r>
            <a:r>
              <a:rPr lang="en-IN" sz="1050" kern="0" spc="5" dirty="0">
                <a:solidFill>
                  <a:sysClr val="windowText" lastClr="000000"/>
                </a:solidFill>
              </a:rPr>
              <a:t>MAIZ</a:t>
            </a:r>
            <a:r>
              <a:rPr lang="en-IN" sz="1050" kern="0" spc="-75" dirty="0">
                <a:solidFill>
                  <a:sysClr val="windowText" lastClr="000000"/>
                </a:solidFill>
              </a:rPr>
              <a:t> </a:t>
            </a:r>
            <a:r>
              <a:rPr lang="en-IN" sz="1050" kern="0" spc="50" dirty="0">
                <a:solidFill>
                  <a:sysClr val="windowText" lastClr="000000"/>
                </a:solidFill>
              </a:rPr>
              <a:t>B</a:t>
            </a:r>
            <a:r>
              <a:rPr lang="en-IN" sz="1050" kern="0" spc="40" dirty="0">
                <a:solidFill>
                  <a:sysClr val="windowText" lastClr="000000"/>
                </a:solidFill>
              </a:rPr>
              <a:t>A</a:t>
            </a:r>
            <a:r>
              <a:rPr lang="en-IN" sz="1050" kern="0" spc="55" dirty="0">
                <a:solidFill>
                  <a:sysClr val="windowText" lastClr="000000"/>
                </a:solidFill>
              </a:rPr>
              <a:t>G</a:t>
            </a:r>
            <a:r>
              <a:rPr lang="en-IN" sz="1050" kern="0" spc="35" dirty="0">
                <a:solidFill>
                  <a:sysClr val="windowText" lastClr="000000"/>
                </a:solidFill>
              </a:rPr>
              <a:t>WALA</a:t>
            </a:r>
            <a:r>
              <a:rPr lang="en-IN" sz="1050" kern="0" dirty="0">
                <a:solidFill>
                  <a:sysClr val="windowText" lastClr="000000"/>
                </a:solidFill>
              </a:rPr>
              <a:t> </a:t>
            </a:r>
            <a:r>
              <a:rPr lang="en-IN" sz="1050" kern="0" spc="-150" dirty="0">
                <a:solidFill>
                  <a:sysClr val="windowText" lastClr="000000"/>
                </a:solidFill>
              </a:rPr>
              <a:t> </a:t>
            </a:r>
            <a:r>
              <a:rPr lang="en-IN" sz="1050" kern="0" spc="-135" dirty="0">
                <a:solidFill>
                  <a:sysClr val="windowText" lastClr="000000"/>
                </a:solidFill>
              </a:rPr>
              <a:t>|</a:t>
            </a:r>
            <a:r>
              <a:rPr lang="en-IN" sz="1050" kern="0" spc="-75" dirty="0">
                <a:solidFill>
                  <a:sysClr val="windowText" lastClr="000000"/>
                </a:solidFill>
              </a:rPr>
              <a:t> </a:t>
            </a:r>
            <a:r>
              <a:rPr lang="en-IN" sz="1050" kern="0" spc="35" dirty="0">
                <a:solidFill>
                  <a:sysClr val="windowText" lastClr="000000"/>
                </a:solidFill>
              </a:rPr>
              <a:t>BHUMIK</a:t>
            </a:r>
            <a:r>
              <a:rPr lang="en-IN" sz="1050" kern="0" spc="-75" dirty="0">
                <a:solidFill>
                  <a:sysClr val="windowText" lastClr="000000"/>
                </a:solidFill>
              </a:rPr>
              <a:t> </a:t>
            </a:r>
            <a:r>
              <a:rPr lang="en-IN" sz="1050" kern="0" spc="30" dirty="0">
                <a:solidFill>
                  <a:sysClr val="windowText" lastClr="000000"/>
                </a:solidFill>
              </a:rPr>
              <a:t>R</a:t>
            </a:r>
            <a:r>
              <a:rPr lang="en-IN" sz="1050" kern="0" dirty="0">
                <a:solidFill>
                  <a:sysClr val="windowText" lastClr="000000"/>
                </a:solidFill>
              </a:rPr>
              <a:t>A</a:t>
            </a:r>
            <a:r>
              <a:rPr lang="en-IN" sz="1050" kern="0" spc="35" dirty="0">
                <a:solidFill>
                  <a:sysClr val="windowText" lastClr="000000"/>
                </a:solidFill>
              </a:rPr>
              <a:t>THOD</a:t>
            </a:r>
            <a:endParaRPr lang="en-IN" sz="105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8575"/>
            <a:ext cx="5854187" cy="3289686"/>
            <a:chOff x="-142" y="696"/>
            <a:chExt cx="5844663" cy="3289686"/>
          </a:xfrm>
        </p:grpSpPr>
        <p:sp>
          <p:nvSpPr>
            <p:cNvPr id="4" name="object 4"/>
            <p:cNvSpPr/>
            <p:nvPr/>
          </p:nvSpPr>
          <p:spPr>
            <a:xfrm>
              <a:off x="-142" y="2353"/>
              <a:ext cx="2618284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142" y="696"/>
              <a:ext cx="3226379" cy="32872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96582" y="783478"/>
            <a:ext cx="2249767" cy="12674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5080" indent="-171450">
              <a:lnSpc>
                <a:spcPct val="1016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Ac</a:t>
            </a: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rat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tima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tion 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ises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ethi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cal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onsi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ations 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ela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u="sng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u="sng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u="sng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u="sng" spc="-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u="sng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u="sng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u="sng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u="sng" spc="2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000" u="sng" spc="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000" u="sng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u="sng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u="sng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u="sng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u="sng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u="sng" spc="-5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1000" u="sng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u="sng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14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u="sng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000" u="sng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u="sng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u="sng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u="sng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u="sng" spc="35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sz="1000" u="sng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u="sng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u="sng" spc="3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000" u="sng" spc="10" dirty="0">
                <a:solidFill>
                  <a:srgbClr val="FFFFFF"/>
                </a:solidFill>
                <a:latin typeface="Verdana"/>
                <a:cs typeface="Verdana"/>
              </a:rPr>
              <a:t>sent</a:t>
            </a:r>
            <a:r>
              <a:rPr sz="100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US" sz="1000" spc="-8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84150" marR="5080" indent="-171450">
              <a:lnSpc>
                <a:spcPct val="1016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0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cr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uci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al t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ese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o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pons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ible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thic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al 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olog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583" y="400460"/>
            <a:ext cx="19608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0" dirty="0">
                <a:solidFill>
                  <a:srgbClr val="FFFFFF"/>
                </a:solidFill>
              </a:rPr>
              <a:t>Ethical</a:t>
            </a:r>
            <a:r>
              <a:rPr sz="1300" spc="-35" dirty="0">
                <a:solidFill>
                  <a:srgbClr val="FFFFFF"/>
                </a:solidFill>
              </a:rPr>
              <a:t> </a:t>
            </a:r>
            <a:r>
              <a:rPr sz="1300" spc="25" dirty="0">
                <a:solidFill>
                  <a:srgbClr val="FFFFFF"/>
                </a:solidFill>
              </a:rPr>
              <a:t>Considerations</a:t>
            </a:r>
            <a:endParaRPr sz="130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AE6D2D6-C3F8-2168-7BF0-8950FFC28F2C}"/>
              </a:ext>
            </a:extLst>
          </p:cNvPr>
          <p:cNvSpPr/>
          <p:nvPr/>
        </p:nvSpPr>
        <p:spPr>
          <a:xfrm>
            <a:off x="-20942" y="335501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550" y="414402"/>
            <a:ext cx="2658110" cy="173701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4150" marR="5080" indent="-171450">
              <a:lnSpc>
                <a:spcPts val="105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sz="1000" spc="-40" dirty="0">
                <a:latin typeface="Verdana"/>
                <a:cs typeface="Verdana"/>
              </a:rPr>
              <a:t>V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10" dirty="0">
                <a:latin typeface="Verdana"/>
                <a:cs typeface="Verdana"/>
              </a:rPr>
              <a:t>ous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in</a:t>
            </a:r>
            <a:r>
              <a:rPr sz="1000" spc="10" dirty="0">
                <a:latin typeface="Verdana"/>
                <a:cs typeface="Verdana"/>
              </a:rPr>
              <a:t>dust</a:t>
            </a:r>
            <a:r>
              <a:rPr sz="100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lang="en-US" sz="1000" spc="-30" dirty="0">
                <a:latin typeface="Verdana"/>
                <a:cs typeface="Verdana"/>
              </a:rPr>
              <a:t> </a:t>
            </a:r>
            <a:r>
              <a:rPr lang="en-US" sz="1000" spc="-20" dirty="0">
                <a:latin typeface="Verdana"/>
                <a:cs typeface="Verdana"/>
              </a:rPr>
              <a:t>a</a:t>
            </a:r>
            <a:r>
              <a:rPr lang="en-US" sz="1000" spc="-30" dirty="0">
                <a:latin typeface="Verdana"/>
                <a:cs typeface="Verdana"/>
              </a:rPr>
              <a:t>r</a:t>
            </a:r>
            <a:r>
              <a:rPr lang="en-US" sz="1000" spc="10" dirty="0">
                <a:latin typeface="Verdana"/>
                <a:cs typeface="Verdana"/>
              </a:rPr>
              <a:t>e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20" dirty="0">
                <a:latin typeface="Verdana"/>
                <a:cs typeface="Verdana"/>
              </a:rPr>
              <a:t>in</a:t>
            </a:r>
            <a:r>
              <a:rPr lang="en-US" sz="1000" spc="10" dirty="0">
                <a:latin typeface="Verdana"/>
                <a:cs typeface="Verdana"/>
              </a:rPr>
              <a:t>c</a:t>
            </a:r>
            <a:r>
              <a:rPr lang="en-US" sz="1000" spc="-5" dirty="0">
                <a:latin typeface="Verdana"/>
                <a:cs typeface="Verdana"/>
              </a:rPr>
              <a:t>re</a:t>
            </a:r>
            <a:r>
              <a:rPr lang="en-US" sz="1000" spc="-20" dirty="0">
                <a:latin typeface="Verdana"/>
                <a:cs typeface="Verdana"/>
              </a:rPr>
              <a:t>as</a:t>
            </a:r>
            <a:r>
              <a:rPr lang="en-US" sz="1000" spc="20" dirty="0">
                <a:latin typeface="Verdana"/>
                <a:cs typeface="Verdana"/>
              </a:rPr>
              <a:t>in</a:t>
            </a:r>
            <a:r>
              <a:rPr lang="en-US" sz="1000" spc="5" dirty="0">
                <a:latin typeface="Verdana"/>
                <a:cs typeface="Verdana"/>
              </a:rPr>
              <a:t>gly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a</a:t>
            </a:r>
            <a:r>
              <a:rPr lang="en-US" sz="1000" spc="30" dirty="0">
                <a:latin typeface="Verdana"/>
                <a:cs typeface="Verdana"/>
              </a:rPr>
              <a:t>doptin</a:t>
            </a:r>
            <a:r>
              <a:rPr lang="en-US" sz="1000" spc="65" dirty="0">
                <a:latin typeface="Verdana"/>
                <a:cs typeface="Verdana"/>
              </a:rPr>
              <a:t>g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a</a:t>
            </a:r>
            <a:r>
              <a:rPr lang="en-US" sz="1000" spc="30" dirty="0">
                <a:latin typeface="Verdana"/>
                <a:cs typeface="Verdana"/>
              </a:rPr>
              <a:t>c</a:t>
            </a:r>
            <a:r>
              <a:rPr lang="en-US" sz="1000" spc="40" dirty="0">
                <a:latin typeface="Verdana"/>
                <a:cs typeface="Verdana"/>
              </a:rPr>
              <a:t>cu</a:t>
            </a:r>
            <a:r>
              <a:rPr lang="en-US" sz="1000" spc="-35" dirty="0">
                <a:latin typeface="Verdana"/>
                <a:cs typeface="Verdana"/>
              </a:rPr>
              <a:t>r</a:t>
            </a:r>
            <a:r>
              <a:rPr lang="en-US" sz="1000" spc="-5" dirty="0">
                <a:latin typeface="Verdana"/>
                <a:cs typeface="Verdana"/>
              </a:rPr>
              <a:t>at</a:t>
            </a:r>
            <a:r>
              <a:rPr lang="en-US" sz="1000" spc="10" dirty="0">
                <a:latin typeface="Verdana"/>
                <a:cs typeface="Verdana"/>
              </a:rPr>
              <a:t>e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dirty="0">
                <a:latin typeface="Verdana"/>
                <a:cs typeface="Verdana"/>
              </a:rPr>
              <a:t>e</a:t>
            </a:r>
            <a:r>
              <a:rPr lang="en-US" sz="1000" spc="-60" dirty="0">
                <a:latin typeface="Verdana"/>
                <a:cs typeface="Verdana"/>
              </a:rPr>
              <a:t>y</a:t>
            </a:r>
            <a:r>
              <a:rPr lang="en-US" sz="1000" spc="5" dirty="0">
                <a:latin typeface="Verdana"/>
                <a:cs typeface="Verdana"/>
              </a:rPr>
              <a:t>e </a:t>
            </a:r>
            <a:r>
              <a:rPr lang="en-US" sz="1000" spc="30" dirty="0">
                <a:latin typeface="Verdana"/>
                <a:cs typeface="Verdana"/>
              </a:rPr>
              <a:t>ga</a:t>
            </a:r>
            <a:r>
              <a:rPr lang="en-US" sz="1000" spc="-20" dirty="0">
                <a:latin typeface="Verdana"/>
                <a:cs typeface="Verdana"/>
              </a:rPr>
              <a:t>z</a:t>
            </a:r>
            <a:r>
              <a:rPr lang="en-US" sz="1000" spc="10" dirty="0">
                <a:latin typeface="Verdana"/>
                <a:cs typeface="Verdana"/>
              </a:rPr>
              <a:t>e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15" dirty="0">
                <a:latin typeface="Verdana"/>
                <a:cs typeface="Verdana"/>
              </a:rPr>
              <a:t>estimation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t</a:t>
            </a:r>
            <a:r>
              <a:rPr lang="en-US" sz="1000" spc="20" dirty="0">
                <a:latin typeface="Verdana"/>
                <a:cs typeface="Verdana"/>
              </a:rPr>
              <a:t>o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5" dirty="0">
                <a:latin typeface="Verdana"/>
                <a:cs typeface="Verdana"/>
              </a:rPr>
              <a:t>e</a:t>
            </a:r>
            <a:r>
              <a:rPr lang="en-US" sz="1000" spc="45" dirty="0">
                <a:latin typeface="Verdana"/>
                <a:cs typeface="Verdana"/>
              </a:rPr>
              <a:t>n</a:t>
            </a:r>
            <a:r>
              <a:rPr lang="en-US" sz="1000" spc="30" dirty="0">
                <a:latin typeface="Verdana"/>
                <a:cs typeface="Verdana"/>
              </a:rPr>
              <a:t>hanc</a:t>
            </a:r>
            <a:r>
              <a:rPr lang="en-US" sz="1000" spc="10" dirty="0">
                <a:latin typeface="Verdana"/>
                <a:cs typeface="Verdana"/>
              </a:rPr>
              <a:t>e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40" dirty="0">
                <a:latin typeface="Verdana"/>
                <a:cs typeface="Verdana"/>
              </a:rPr>
              <a:t>u</a:t>
            </a:r>
            <a:r>
              <a:rPr lang="en-US" sz="1000" spc="-10" dirty="0">
                <a:latin typeface="Verdana"/>
                <a:cs typeface="Verdana"/>
              </a:rPr>
              <a:t>ser </a:t>
            </a:r>
            <a:r>
              <a:rPr lang="en-US" sz="1000" spc="-5" dirty="0">
                <a:latin typeface="Verdana"/>
                <a:cs typeface="Verdana"/>
              </a:rPr>
              <a:t>e</a:t>
            </a:r>
            <a:r>
              <a:rPr lang="en-US" sz="1000" dirty="0">
                <a:latin typeface="Verdana"/>
                <a:cs typeface="Verdana"/>
              </a:rPr>
              <a:t>xpe</a:t>
            </a:r>
            <a:r>
              <a:rPr lang="en-US" sz="1000" spc="-10" dirty="0">
                <a:latin typeface="Verdana"/>
                <a:cs typeface="Verdana"/>
              </a:rPr>
              <a:t>r</a:t>
            </a:r>
            <a:r>
              <a:rPr lang="en-US" sz="1000" spc="-5" dirty="0">
                <a:latin typeface="Verdana"/>
                <a:cs typeface="Verdana"/>
              </a:rPr>
              <a:t>i</a:t>
            </a:r>
            <a:r>
              <a:rPr lang="en-US" sz="1000" spc="5" dirty="0">
                <a:latin typeface="Verdana"/>
                <a:cs typeface="Verdana"/>
              </a:rPr>
              <a:t>e</a:t>
            </a:r>
            <a:r>
              <a:rPr lang="en-US" sz="1000" spc="45" dirty="0">
                <a:latin typeface="Verdana"/>
                <a:cs typeface="Verdana"/>
              </a:rPr>
              <a:t>n</a:t>
            </a:r>
            <a:r>
              <a:rPr lang="en-US" sz="1000" spc="30" dirty="0">
                <a:latin typeface="Verdana"/>
                <a:cs typeface="Verdana"/>
              </a:rPr>
              <a:t>c</a:t>
            </a:r>
            <a:r>
              <a:rPr lang="en-US" sz="1000" spc="10" dirty="0">
                <a:latin typeface="Verdana"/>
                <a:cs typeface="Verdana"/>
              </a:rPr>
              <a:t>e</a:t>
            </a:r>
            <a:r>
              <a:rPr lang="en-US" sz="1000" spc="-145" dirty="0">
                <a:latin typeface="Verdana"/>
                <a:cs typeface="Verdana"/>
              </a:rPr>
              <a:t>,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20" dirty="0">
                <a:latin typeface="Verdana"/>
                <a:cs typeface="Verdana"/>
              </a:rPr>
              <a:t>p</a:t>
            </a:r>
            <a:r>
              <a:rPr lang="en-US" sz="1000" dirty="0">
                <a:latin typeface="Verdana"/>
                <a:cs typeface="Verdana"/>
              </a:rPr>
              <a:t>r</a:t>
            </a:r>
            <a:r>
              <a:rPr lang="en-US" sz="1000" spc="40" dirty="0">
                <a:latin typeface="Verdana"/>
                <a:cs typeface="Verdana"/>
              </a:rPr>
              <a:t>oduc</a:t>
            </a:r>
            <a:r>
              <a:rPr lang="en-US" sz="1000" spc="15" dirty="0">
                <a:latin typeface="Verdana"/>
                <a:cs typeface="Verdana"/>
              </a:rPr>
              <a:t>t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10" dirty="0">
                <a:latin typeface="Verdana"/>
                <a:cs typeface="Verdana"/>
              </a:rPr>
              <a:t>desi</a:t>
            </a:r>
            <a:r>
              <a:rPr lang="en-US" sz="1000" spc="55" dirty="0">
                <a:latin typeface="Verdana"/>
                <a:cs typeface="Verdana"/>
              </a:rPr>
              <a:t>gn</a:t>
            </a:r>
            <a:r>
              <a:rPr lang="en-US" sz="1000" spc="-145" dirty="0">
                <a:latin typeface="Verdana"/>
                <a:cs typeface="Verdana"/>
              </a:rPr>
              <a:t>,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-5" dirty="0">
                <a:latin typeface="Verdana"/>
                <a:cs typeface="Verdana"/>
              </a:rPr>
              <a:t>a</a:t>
            </a:r>
            <a:r>
              <a:rPr lang="en-US" sz="1000" spc="45" dirty="0">
                <a:latin typeface="Verdana"/>
                <a:cs typeface="Verdana"/>
              </a:rPr>
              <a:t>n</a:t>
            </a:r>
            <a:r>
              <a:rPr lang="en-US" sz="1000" spc="55" dirty="0">
                <a:latin typeface="Verdana"/>
                <a:cs typeface="Verdana"/>
              </a:rPr>
              <a:t>d</a:t>
            </a:r>
            <a:r>
              <a:rPr lang="en-US" sz="1000" spc="-85" dirty="0">
                <a:latin typeface="Verdana"/>
                <a:cs typeface="Verdana"/>
              </a:rPr>
              <a:t> </a:t>
            </a:r>
            <a:r>
              <a:rPr lang="en-US" sz="1000" spc="85" dirty="0">
                <a:latin typeface="Verdana"/>
                <a:cs typeface="Verdana"/>
              </a:rPr>
              <a:t>m</a:t>
            </a:r>
            <a:r>
              <a:rPr lang="en-US" sz="1000" spc="-5" dirty="0">
                <a:latin typeface="Verdana"/>
                <a:cs typeface="Verdana"/>
              </a:rPr>
              <a:t>a</a:t>
            </a:r>
            <a:r>
              <a:rPr lang="en-US" sz="1000" spc="-35" dirty="0">
                <a:latin typeface="Verdana"/>
                <a:cs typeface="Verdana"/>
              </a:rPr>
              <a:t>r</a:t>
            </a:r>
            <a:r>
              <a:rPr lang="en-US" sz="1000" spc="-10" dirty="0">
                <a:latin typeface="Verdana"/>
                <a:cs typeface="Verdana"/>
              </a:rPr>
              <a:t>k</a:t>
            </a:r>
            <a:r>
              <a:rPr lang="en-US" sz="1000" spc="5" dirty="0">
                <a:latin typeface="Verdana"/>
                <a:cs typeface="Verdana"/>
              </a:rPr>
              <a:t>e</a:t>
            </a:r>
            <a:r>
              <a:rPr lang="en-US" sz="1000" spc="20" dirty="0">
                <a:latin typeface="Verdana"/>
                <a:cs typeface="Verdana"/>
              </a:rPr>
              <a:t>tin</a:t>
            </a:r>
            <a:r>
              <a:rPr lang="en-US" sz="1000" spc="45" dirty="0">
                <a:latin typeface="Verdana"/>
                <a:cs typeface="Verdana"/>
              </a:rPr>
              <a:t>g </a:t>
            </a:r>
            <a:r>
              <a:rPr lang="en-US" sz="1000" spc="-15" dirty="0">
                <a:latin typeface="Verdana"/>
                <a:cs typeface="Verdana"/>
              </a:rPr>
              <a:t>strategies.</a:t>
            </a:r>
          </a:p>
          <a:p>
            <a:pPr marL="12700" marR="5080">
              <a:lnSpc>
                <a:spcPts val="1050"/>
              </a:lnSpc>
              <a:spcBef>
                <a:spcPts val="245"/>
              </a:spcBef>
            </a:pPr>
            <a:endParaRPr lang="en-US" sz="1000" dirty="0">
              <a:latin typeface="Verdana"/>
              <a:cs typeface="Verdana"/>
            </a:endParaRPr>
          </a:p>
          <a:p>
            <a:pPr marL="184150" marR="5080" indent="-171450">
              <a:lnSpc>
                <a:spcPts val="1050"/>
              </a:lnSpc>
              <a:spcBef>
                <a:spcPts val="245"/>
              </a:spcBef>
              <a:buFont typeface="Wingdings" panose="05000000000000000000" pitchFamily="2" charset="2"/>
              <a:buChar char="§"/>
            </a:pPr>
            <a:r>
              <a:rPr lang="en-US" sz="1000" spc="20" dirty="0">
                <a:latin typeface="Verdana"/>
                <a:cs typeface="Verdana"/>
              </a:rPr>
              <a:t>Some of them are as follows</a:t>
            </a:r>
            <a:r>
              <a:rPr lang="en-US" sz="1000" spc="-85" dirty="0">
                <a:latin typeface="Verdana"/>
                <a:cs typeface="Verdana"/>
              </a:rPr>
              <a:t>:</a:t>
            </a:r>
          </a:p>
          <a:p>
            <a:pPr marL="184150" marR="5080" indent="-171450">
              <a:lnSpc>
                <a:spcPts val="1050"/>
              </a:lnSpc>
              <a:spcBef>
                <a:spcPts val="245"/>
              </a:spcBef>
              <a:buFont typeface="Wingdings" panose="05000000000000000000" pitchFamily="2" charset="2"/>
              <a:buChar char="Ø"/>
            </a:pPr>
            <a:r>
              <a:rPr lang="en-US" sz="1000" spc="65" dirty="0">
                <a:latin typeface="Verdana"/>
                <a:cs typeface="Verdana"/>
              </a:rPr>
              <a:t>G</a:t>
            </a:r>
            <a:r>
              <a:rPr sz="1000" spc="30" dirty="0">
                <a:latin typeface="Verdana"/>
                <a:cs typeface="Verdana"/>
              </a:rPr>
              <a:t>amin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140" dirty="0">
                <a:latin typeface="Verdana"/>
                <a:cs typeface="Verdana"/>
              </a:rPr>
              <a:t>,  </a:t>
            </a:r>
            <a:endParaRPr lang="en-US" sz="1000" spc="-140" dirty="0">
              <a:latin typeface="Verdana"/>
              <a:cs typeface="Verdana"/>
            </a:endParaRPr>
          </a:p>
          <a:p>
            <a:pPr marL="184150" marR="5080" indent="-171450">
              <a:lnSpc>
                <a:spcPts val="1050"/>
              </a:lnSpc>
              <a:spcBef>
                <a:spcPts val="245"/>
              </a:spcBef>
              <a:buFont typeface="Wingdings" panose="05000000000000000000" pitchFamily="2" charset="2"/>
              <a:buChar char="Ø"/>
            </a:pPr>
            <a:r>
              <a:rPr lang="en-US" sz="1000" spc="15" dirty="0">
                <a:latin typeface="Verdana"/>
                <a:cs typeface="Verdana"/>
              </a:rPr>
              <a:t>A</a:t>
            </a:r>
            <a:r>
              <a:rPr sz="1000" spc="15" dirty="0">
                <a:latin typeface="Verdana"/>
                <a:cs typeface="Verdana"/>
              </a:rPr>
              <a:t>u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55" dirty="0">
                <a:latin typeface="Verdana"/>
                <a:cs typeface="Verdana"/>
              </a:rPr>
              <a:t>om</a:t>
            </a:r>
            <a:r>
              <a:rPr sz="1000" spc="10" dirty="0">
                <a:latin typeface="Verdana"/>
                <a:cs typeface="Verdana"/>
              </a:rPr>
              <a:t>oti</a:t>
            </a:r>
            <a:r>
              <a:rPr sz="1000" spc="-60" dirty="0">
                <a:latin typeface="Verdana"/>
                <a:cs typeface="Verdana"/>
              </a:rPr>
              <a:t>v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145" dirty="0">
                <a:latin typeface="Verdana"/>
                <a:cs typeface="Verdana"/>
              </a:rPr>
              <a:t>,</a:t>
            </a:r>
            <a:r>
              <a:rPr sz="1000" spc="-85" dirty="0">
                <a:latin typeface="Verdana"/>
                <a:cs typeface="Verdana"/>
              </a:rPr>
              <a:t> </a:t>
            </a:r>
            <a:endParaRPr lang="en-US" sz="1000" spc="-85" dirty="0">
              <a:latin typeface="Verdana"/>
              <a:cs typeface="Verdana"/>
            </a:endParaRPr>
          </a:p>
          <a:p>
            <a:pPr marL="184150" marR="5080" indent="-171450">
              <a:lnSpc>
                <a:spcPts val="1050"/>
              </a:lnSpc>
              <a:spcBef>
                <a:spcPts val="245"/>
              </a:spcBef>
              <a:buFont typeface="Wingdings" panose="05000000000000000000" pitchFamily="2" charset="2"/>
              <a:buChar char="Ø"/>
            </a:pPr>
            <a:r>
              <a:rPr lang="en-US" sz="1000" spc="45" dirty="0">
                <a:latin typeface="Verdana"/>
                <a:cs typeface="Verdana"/>
              </a:rPr>
              <a:t>H</a:t>
            </a:r>
            <a:r>
              <a:rPr sz="1000" spc="-5" dirty="0">
                <a:latin typeface="Verdana"/>
                <a:cs typeface="Verdana"/>
              </a:rPr>
              <a:t>eal</a:t>
            </a:r>
            <a:r>
              <a:rPr sz="1000" spc="30" dirty="0">
                <a:latin typeface="Verdana"/>
                <a:cs typeface="Verdana"/>
              </a:rPr>
              <a:t>th</a:t>
            </a:r>
            <a:r>
              <a:rPr sz="1000" spc="5" dirty="0">
                <a:latin typeface="Verdana"/>
                <a:cs typeface="Verdana"/>
              </a:rPr>
              <a:t>ca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145" dirty="0">
                <a:latin typeface="Verdana"/>
                <a:cs typeface="Verdana"/>
              </a:rPr>
              <a:t>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55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endParaRPr lang="en-US" sz="1000" spc="-85" dirty="0">
              <a:latin typeface="Verdana"/>
              <a:cs typeface="Verdana"/>
            </a:endParaRPr>
          </a:p>
          <a:p>
            <a:pPr marL="184150" marR="5080" indent="-171450">
              <a:lnSpc>
                <a:spcPts val="1050"/>
              </a:lnSpc>
              <a:spcBef>
                <a:spcPts val="245"/>
              </a:spcBef>
              <a:buFont typeface="Wingdings" panose="05000000000000000000" pitchFamily="2" charset="2"/>
              <a:buChar char="Ø"/>
            </a:pPr>
            <a:r>
              <a:rPr lang="en-US" sz="1000" spc="5" dirty="0">
                <a:latin typeface="Verdana"/>
                <a:cs typeface="Verdana"/>
              </a:rPr>
              <a:t>A</a:t>
            </a:r>
            <a:r>
              <a:rPr sz="1000" spc="5" dirty="0">
                <a:latin typeface="Verdana"/>
                <a:cs typeface="Verdana"/>
              </a:rPr>
              <a:t>dvertising</a:t>
            </a:r>
            <a:r>
              <a:rPr lang="en-US" sz="1000" spc="-14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9570" y="417600"/>
            <a:ext cx="16040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/>
              <a:t>Industry</a:t>
            </a:r>
            <a:r>
              <a:rPr sz="1300" spc="-65" dirty="0"/>
              <a:t> </a:t>
            </a:r>
            <a:r>
              <a:rPr sz="1300" spc="50" dirty="0"/>
              <a:t>Adoption</a:t>
            </a:r>
            <a:endParaRPr sz="1300"/>
          </a:p>
        </p:txBody>
      </p:sp>
      <p:sp>
        <p:nvSpPr>
          <p:cNvPr id="5" name="object 5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70" name="Picture 2" descr="What Is The Eye Tracking Challenge And How To Do It With Your Webcam Or  IPhone">
            <a:extLst>
              <a:ext uri="{FF2B5EF4-FFF2-40B4-BE49-F238E27FC236}">
                <a16:creationId xmlns:a16="http://schemas.microsoft.com/office/drawing/2014/main" id="{27536C3A-5104-5638-C084-D58A9A63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70" y="719859"/>
            <a:ext cx="2042380" cy="10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51D32-6576-FD68-29F0-352D5CD22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" t="2876" r="1867"/>
          <a:stretch/>
        </p:blipFill>
        <p:spPr>
          <a:xfrm>
            <a:off x="3397982" y="1884984"/>
            <a:ext cx="2042380" cy="1169430"/>
          </a:xfrm>
          <a:prstGeom prst="rect">
            <a:avLst/>
          </a:prstGeom>
        </p:spPr>
      </p:pic>
      <p:pic>
        <p:nvPicPr>
          <p:cNvPr id="7172" name="Picture 4" descr="A Crowdsourced Alternative to Eye-tracking for Visualization Understanding">
            <a:extLst>
              <a:ext uri="{FF2B5EF4-FFF2-40B4-BE49-F238E27FC236}">
                <a16:creationId xmlns:a16="http://schemas.microsoft.com/office/drawing/2014/main" id="{C638779D-1DC6-8F27-3874-0B82353D5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1" r="33079"/>
          <a:stretch/>
        </p:blipFill>
        <p:spPr bwMode="auto">
          <a:xfrm>
            <a:off x="1901105" y="1647825"/>
            <a:ext cx="1395408" cy="140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ye-tracking tool may help diagnose autism - YouTube">
            <a:extLst>
              <a:ext uri="{FF2B5EF4-FFF2-40B4-BE49-F238E27FC236}">
                <a16:creationId xmlns:a16="http://schemas.microsoft.com/office/drawing/2014/main" id="{EDC90B5F-1EAC-154E-86E8-1151006B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0" y="2247197"/>
            <a:ext cx="1434708" cy="8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2A97-88DB-96FC-A357-5E1416FD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37" y="399972"/>
            <a:ext cx="2255218" cy="207749"/>
          </a:xfrm>
        </p:spPr>
        <p:txBody>
          <a:bodyPr/>
          <a:lstStyle/>
          <a:p>
            <a:r>
              <a:rPr lang="en-US" dirty="0"/>
              <a:t>Implementation Process</a:t>
            </a:r>
            <a:endParaRPr lang="en-IN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120826D-E2DD-8667-2BAF-530F35DC8A5A}"/>
              </a:ext>
            </a:extLst>
          </p:cNvPr>
          <p:cNvSpPr txBox="1"/>
          <p:nvPr/>
        </p:nvSpPr>
        <p:spPr>
          <a:xfrm>
            <a:off x="401637" y="657224"/>
            <a:ext cx="3135313" cy="232307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1300" marR="5080" indent="-228600">
              <a:lnSpc>
                <a:spcPts val="1050"/>
              </a:lnSpc>
              <a:spcBef>
                <a:spcPts val="215"/>
              </a:spcBef>
              <a:buFont typeface="+mj-lt"/>
              <a:buAutoNum type="arabicPeriod"/>
            </a:pPr>
            <a:r>
              <a:rPr lang="en-US" sz="1000" dirty="0">
                <a:latin typeface="Verdana"/>
                <a:cs typeface="Verdana"/>
              </a:rPr>
              <a:t>Firstly, We Imported the </a:t>
            </a:r>
            <a:r>
              <a:rPr lang="en-US" sz="1000" b="1" dirty="0">
                <a:latin typeface="Verdana"/>
                <a:cs typeface="Verdana"/>
              </a:rPr>
              <a:t>Open CV </a:t>
            </a:r>
            <a:r>
              <a:rPr lang="en-US" sz="1000" dirty="0">
                <a:latin typeface="Verdana"/>
                <a:cs typeface="Verdana"/>
              </a:rPr>
              <a:t>Library.</a:t>
            </a:r>
          </a:p>
          <a:p>
            <a:pPr marL="241300" marR="5080" indent="-228600">
              <a:lnSpc>
                <a:spcPts val="1050"/>
              </a:lnSpc>
              <a:spcBef>
                <a:spcPts val="215"/>
              </a:spcBef>
              <a:buFont typeface="+mj-lt"/>
              <a:buAutoNum type="arabicPeriod"/>
            </a:pPr>
            <a:r>
              <a:rPr lang="en-US" sz="1000" dirty="0">
                <a:latin typeface="Verdana"/>
                <a:cs typeface="Verdana"/>
              </a:rPr>
              <a:t>Then, We Captured our face through Webcam.</a:t>
            </a:r>
          </a:p>
          <a:p>
            <a:pPr marL="241300" marR="5080" indent="-228600">
              <a:lnSpc>
                <a:spcPts val="1050"/>
              </a:lnSpc>
              <a:spcBef>
                <a:spcPts val="215"/>
              </a:spcBef>
              <a:buFont typeface="+mj-lt"/>
              <a:buAutoNum type="arabicPeriod"/>
            </a:pPr>
            <a:r>
              <a:rPr lang="en-US" sz="1000" dirty="0">
                <a:latin typeface="Verdana"/>
                <a:cs typeface="Verdana"/>
              </a:rPr>
              <a:t>After that, We Used </a:t>
            </a:r>
            <a:r>
              <a:rPr lang="en-US" sz="1000" b="1" dirty="0">
                <a:latin typeface="Verdana"/>
                <a:cs typeface="Verdana"/>
              </a:rPr>
              <a:t>mediapipe</a:t>
            </a:r>
            <a:r>
              <a:rPr lang="en-US" sz="1000" dirty="0">
                <a:latin typeface="Verdana"/>
                <a:cs typeface="Verdana"/>
              </a:rPr>
              <a:t>(Google Library).</a:t>
            </a:r>
          </a:p>
          <a:p>
            <a:pPr marL="241300" marR="5080" indent="-228600">
              <a:lnSpc>
                <a:spcPts val="1050"/>
              </a:lnSpc>
              <a:spcBef>
                <a:spcPts val="215"/>
              </a:spcBef>
              <a:buFont typeface="+mj-lt"/>
              <a:buAutoNum type="arabicPeriod"/>
            </a:pPr>
            <a:r>
              <a:rPr lang="en-US" sz="1000" dirty="0">
                <a:latin typeface="Verdana"/>
                <a:cs typeface="Verdana"/>
              </a:rPr>
              <a:t>In </a:t>
            </a:r>
            <a:r>
              <a:rPr lang="en-US" sz="1000" b="1" dirty="0">
                <a:latin typeface="Verdana"/>
                <a:cs typeface="Verdana"/>
              </a:rPr>
              <a:t>mediapipe</a:t>
            </a:r>
            <a:r>
              <a:rPr lang="en-US" sz="1000" dirty="0">
                <a:latin typeface="Verdana"/>
                <a:cs typeface="Verdana"/>
              </a:rPr>
              <a:t>, We Used </a:t>
            </a:r>
            <a:r>
              <a:rPr lang="en-US" sz="1000" b="1" dirty="0">
                <a:latin typeface="Verdana"/>
                <a:cs typeface="Verdana"/>
              </a:rPr>
              <a:t>facemap</a:t>
            </a:r>
            <a:r>
              <a:rPr lang="en-US" sz="1000" dirty="0">
                <a:latin typeface="Verdana"/>
                <a:cs typeface="Verdana"/>
              </a:rPr>
              <a:t> which Generates face landmark coordinates.</a:t>
            </a:r>
          </a:p>
          <a:p>
            <a:pPr marL="241300" marR="5080" indent="-228600">
              <a:lnSpc>
                <a:spcPts val="1050"/>
              </a:lnSpc>
              <a:spcBef>
                <a:spcPts val="215"/>
              </a:spcBef>
              <a:buFont typeface="+mj-lt"/>
              <a:buAutoNum type="arabicPeriod"/>
            </a:pPr>
            <a:r>
              <a:rPr lang="en-US" sz="1000" dirty="0">
                <a:latin typeface="Verdana"/>
                <a:cs typeface="Verdana"/>
              </a:rPr>
              <a:t>Then we took, a coordinate of the </a:t>
            </a:r>
            <a:r>
              <a:rPr lang="en-US" sz="1000" b="1" dirty="0">
                <a:latin typeface="Verdana"/>
                <a:cs typeface="Verdana"/>
              </a:rPr>
              <a:t>Iris</a:t>
            </a:r>
            <a:r>
              <a:rPr lang="en-US" sz="1000" dirty="0">
                <a:latin typeface="Verdana"/>
                <a:cs typeface="Verdana"/>
              </a:rPr>
              <a:t>.</a:t>
            </a:r>
          </a:p>
          <a:p>
            <a:pPr marL="241300" marR="5080" indent="-228600">
              <a:lnSpc>
                <a:spcPts val="1050"/>
              </a:lnSpc>
              <a:spcBef>
                <a:spcPts val="215"/>
              </a:spcBef>
              <a:buFont typeface="+mj-lt"/>
              <a:buAutoNum type="arabicPeriod"/>
            </a:pPr>
            <a:r>
              <a:rPr lang="en-US" sz="1000" dirty="0">
                <a:latin typeface="Verdana"/>
                <a:cs typeface="Verdana"/>
              </a:rPr>
              <a:t>Also, the coordinates of Pupil are taken into consideration.</a:t>
            </a:r>
          </a:p>
          <a:p>
            <a:pPr marL="241300" marR="5080" indent="-228600">
              <a:lnSpc>
                <a:spcPts val="1050"/>
              </a:lnSpc>
              <a:spcBef>
                <a:spcPts val="215"/>
              </a:spcBef>
              <a:buFont typeface="+mj-lt"/>
              <a:buAutoNum type="arabicPeriod"/>
            </a:pPr>
            <a:r>
              <a:rPr lang="en-US" sz="1000" dirty="0">
                <a:latin typeface="Verdana"/>
                <a:cs typeface="Verdana"/>
              </a:rPr>
              <a:t>Then, We applied the Gaze Detection Algorithm.</a:t>
            </a:r>
          </a:p>
          <a:p>
            <a:pPr marL="241300" marR="5080" indent="-228600">
              <a:lnSpc>
                <a:spcPts val="1050"/>
              </a:lnSpc>
              <a:spcBef>
                <a:spcPts val="215"/>
              </a:spcBef>
              <a:buFont typeface="+mj-lt"/>
              <a:buAutoNum type="arabicPeriod"/>
            </a:pPr>
            <a:r>
              <a:rPr lang="en-US" sz="1000" dirty="0">
                <a:latin typeface="Verdana"/>
                <a:cs typeface="Verdana"/>
              </a:rPr>
              <a:t>Which Helped us in Getting the </a:t>
            </a:r>
            <a:r>
              <a:rPr lang="en-US" sz="1000" b="1" dirty="0">
                <a:latin typeface="Verdana"/>
                <a:cs typeface="Verdana"/>
              </a:rPr>
              <a:t>exact point</a:t>
            </a:r>
            <a:r>
              <a:rPr lang="en-US" sz="1000" dirty="0">
                <a:latin typeface="Verdana"/>
                <a:cs typeface="Verdana"/>
              </a:rPr>
              <a:t> at which the eye is gazing as well as the </a:t>
            </a:r>
            <a:r>
              <a:rPr lang="en-US" sz="1000" b="1" dirty="0">
                <a:latin typeface="Verdana"/>
                <a:cs typeface="Verdana"/>
              </a:rPr>
              <a:t>gaze time</a:t>
            </a:r>
            <a:r>
              <a:rPr lang="en-US" sz="100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A864C0-49D0-3FC8-EC9A-905863363069}"/>
              </a:ext>
            </a:extLst>
          </p:cNvPr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6EE63-CB66-0FBA-9F12-395F8A9DE4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" r="3757" b="7110"/>
          <a:stretch/>
        </p:blipFill>
        <p:spPr>
          <a:xfrm>
            <a:off x="3689350" y="1795761"/>
            <a:ext cx="1890104" cy="1108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D03D7-C88A-0619-02D7-DE8A6F04A5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" r="3757" b="7110"/>
          <a:stretch/>
        </p:blipFill>
        <p:spPr>
          <a:xfrm>
            <a:off x="3689350" y="491530"/>
            <a:ext cx="1890104" cy="11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01923" y="785056"/>
            <a:ext cx="2071370" cy="1725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000" spc="-35" dirty="0">
                <a:latin typeface="Verdana"/>
                <a:cs typeface="Verdana"/>
              </a:rPr>
              <a:t>In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35" dirty="0">
                <a:latin typeface="Verdana"/>
                <a:cs typeface="Verdana"/>
              </a:rPr>
              <a:t>on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5" dirty="0">
                <a:latin typeface="Verdana"/>
                <a:cs typeface="Verdana"/>
              </a:rPr>
              <a:t>usi</a:t>
            </a:r>
            <a:r>
              <a:rPr sz="1000" spc="-25" dirty="0">
                <a:latin typeface="Verdana"/>
                <a:cs typeface="Verdana"/>
              </a:rPr>
              <a:t>on,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40" dirty="0">
                <a:latin typeface="Verdana"/>
                <a:cs typeface="Verdana"/>
              </a:rPr>
              <a:t>cu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60" dirty="0">
                <a:latin typeface="Verdana"/>
                <a:cs typeface="Verdana"/>
              </a:rPr>
              <a:t>y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ga</a:t>
            </a:r>
            <a:r>
              <a:rPr sz="1000" spc="-20" dirty="0">
                <a:latin typeface="Verdana"/>
                <a:cs typeface="Verdana"/>
              </a:rPr>
              <a:t>z</a:t>
            </a:r>
            <a:r>
              <a:rPr sz="1000" spc="5" dirty="0">
                <a:latin typeface="Verdana"/>
                <a:cs typeface="Verdana"/>
              </a:rPr>
              <a:t>e  </a:t>
            </a:r>
            <a:r>
              <a:rPr sz="1000" spc="15" dirty="0">
                <a:latin typeface="Verdana"/>
                <a:cs typeface="Verdana"/>
              </a:rPr>
              <a:t>estimation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th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40" dirty="0">
                <a:latin typeface="Verdana"/>
                <a:cs typeface="Verdana"/>
              </a:rPr>
              <a:t>oug</a:t>
            </a:r>
            <a:r>
              <a:rPr sz="1000" spc="45" dirty="0">
                <a:latin typeface="Verdana"/>
                <a:cs typeface="Verdana"/>
              </a:rPr>
              <a:t>h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0" dirty="0">
                <a:latin typeface="Verdana"/>
                <a:cs typeface="Verdana"/>
              </a:rPr>
              <a:t>w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40" dirty="0">
                <a:latin typeface="Verdana"/>
                <a:cs typeface="Verdana"/>
              </a:rPr>
              <a:t>bcam  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45" dirty="0">
                <a:latin typeface="Verdana"/>
                <a:cs typeface="Verdana"/>
              </a:rPr>
              <a:t>hn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15" dirty="0">
                <a:latin typeface="Verdana"/>
                <a:cs typeface="Verdana"/>
              </a:rPr>
              <a:t>ogy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5" dirty="0">
                <a:latin typeface="Verdana"/>
                <a:cs typeface="Verdana"/>
              </a:rPr>
              <a:t>h</a:t>
            </a:r>
            <a:r>
              <a:rPr sz="1000" spc="10" dirty="0">
                <a:latin typeface="Verdana"/>
                <a:cs typeface="Verdana"/>
              </a:rPr>
              <a:t>olds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0" dirty="0">
                <a:latin typeface="Verdana"/>
                <a:cs typeface="Verdana"/>
              </a:rPr>
              <a:t>imm</a:t>
            </a:r>
            <a:r>
              <a:rPr sz="1000" spc="10" dirty="0">
                <a:latin typeface="Verdana"/>
                <a:cs typeface="Verdana"/>
              </a:rPr>
              <a:t>ense  </a:t>
            </a:r>
            <a:r>
              <a:rPr sz="1000" spc="35" dirty="0">
                <a:latin typeface="Verdana"/>
                <a:cs typeface="Verdana"/>
              </a:rPr>
              <a:t>po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15" dirty="0">
                <a:latin typeface="Verdana"/>
                <a:cs typeface="Verdana"/>
              </a:rPr>
              <a:t>enti</a:t>
            </a:r>
            <a:r>
              <a:rPr sz="1000" spc="-5" dirty="0">
                <a:latin typeface="Verdana"/>
                <a:cs typeface="Verdana"/>
              </a:rPr>
              <a:t>al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20" dirty="0">
                <a:latin typeface="Verdana"/>
                <a:cs typeface="Verdana"/>
              </a:rPr>
              <a:t>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60" dirty="0">
                <a:latin typeface="Verdana"/>
                <a:cs typeface="Verdana"/>
              </a:rPr>
              <a:t>v</a:t>
            </a:r>
            <a:r>
              <a:rPr sz="1000" spc="15" dirty="0">
                <a:latin typeface="Verdana"/>
                <a:cs typeface="Verdana"/>
              </a:rPr>
              <a:t>olutioni</a:t>
            </a:r>
            <a:r>
              <a:rPr sz="1000" spc="5" dirty="0">
                <a:latin typeface="Verdana"/>
                <a:cs typeface="Verdana"/>
              </a:rPr>
              <a:t>z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5" dirty="0">
                <a:latin typeface="Verdana"/>
                <a:cs typeface="Verdana"/>
              </a:rPr>
              <a:t>hu</a:t>
            </a:r>
            <a:r>
              <a:rPr sz="1000" spc="85" dirty="0">
                <a:latin typeface="Verdana"/>
                <a:cs typeface="Verdana"/>
              </a:rPr>
              <a:t>m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n-  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55" dirty="0">
                <a:latin typeface="Verdana"/>
                <a:cs typeface="Verdana"/>
              </a:rPr>
              <a:t>mpu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45" dirty="0">
                <a:latin typeface="Verdana"/>
                <a:cs typeface="Verdana"/>
              </a:rPr>
              <a:t>c</a:t>
            </a:r>
            <a:r>
              <a:rPr sz="1000" spc="20" dirty="0">
                <a:latin typeface="Verdana"/>
                <a:cs typeface="Verdana"/>
              </a:rPr>
              <a:t>tion</a:t>
            </a:r>
            <a:r>
              <a:rPr sz="1000" spc="-145" dirty="0">
                <a:latin typeface="Verdana"/>
                <a:cs typeface="Verdana"/>
              </a:rPr>
              <a:t>.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It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f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-25" dirty="0">
                <a:latin typeface="Verdana"/>
                <a:cs typeface="Verdana"/>
              </a:rPr>
              <a:t>s  </a:t>
            </a:r>
            <a:r>
              <a:rPr sz="1000" spc="30" dirty="0">
                <a:latin typeface="Verdana"/>
                <a:cs typeface="Verdana"/>
              </a:rPr>
              <a:t>oppor</a:t>
            </a:r>
            <a:r>
              <a:rPr sz="1000" spc="25" dirty="0">
                <a:latin typeface="Verdana"/>
                <a:cs typeface="Verdana"/>
              </a:rPr>
              <a:t>tu</a:t>
            </a:r>
            <a:r>
              <a:rPr sz="1000" spc="5" dirty="0">
                <a:latin typeface="Verdana"/>
                <a:cs typeface="Verdana"/>
              </a:rPr>
              <a:t>nities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f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pe</a:t>
            </a:r>
            <a:r>
              <a:rPr sz="1000" spc="5" dirty="0">
                <a:latin typeface="Verdana"/>
                <a:cs typeface="Verdana"/>
              </a:rPr>
              <a:t>r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15" dirty="0">
                <a:latin typeface="Verdana"/>
                <a:cs typeface="Verdana"/>
              </a:rPr>
              <a:t>onal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z</a:t>
            </a:r>
            <a:r>
              <a:rPr sz="1000" spc="25" dirty="0">
                <a:latin typeface="Verdana"/>
                <a:cs typeface="Verdana"/>
              </a:rPr>
              <a:t>ed  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60" dirty="0">
                <a:latin typeface="Verdana"/>
                <a:cs typeface="Verdana"/>
              </a:rPr>
              <a:t>x</a:t>
            </a:r>
            <a:r>
              <a:rPr sz="1000" spc="35" dirty="0">
                <a:latin typeface="Verdana"/>
                <a:cs typeface="Verdana"/>
              </a:rPr>
              <a:t>p</a:t>
            </a:r>
            <a:r>
              <a:rPr sz="1000" spc="25" dirty="0">
                <a:latin typeface="Verdana"/>
                <a:cs typeface="Verdana"/>
              </a:rPr>
              <a:t>e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5" dirty="0">
                <a:latin typeface="Verdana"/>
                <a:cs typeface="Verdana"/>
              </a:rPr>
              <a:t>ien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145" dirty="0">
                <a:latin typeface="Verdana"/>
                <a:cs typeface="Verdana"/>
              </a:rPr>
              <a:t>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enhanc</a:t>
            </a:r>
            <a:r>
              <a:rPr sz="1000" spc="25" dirty="0">
                <a:latin typeface="Verdana"/>
                <a:cs typeface="Verdana"/>
              </a:rPr>
              <a:t>ed 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30" dirty="0">
                <a:latin typeface="Verdana"/>
                <a:cs typeface="Verdana"/>
              </a:rPr>
              <a:t>cc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sibil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-45" dirty="0">
                <a:latin typeface="Verdana"/>
                <a:cs typeface="Verdana"/>
              </a:rPr>
              <a:t>y</a:t>
            </a:r>
            <a:r>
              <a:rPr sz="1000" spc="-145" dirty="0">
                <a:latin typeface="Verdana"/>
                <a:cs typeface="Verdana"/>
              </a:rPr>
              <a:t>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an</a:t>
            </a:r>
            <a:r>
              <a:rPr sz="1000" spc="55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45" dirty="0">
                <a:latin typeface="Verdana"/>
                <a:cs typeface="Verdana"/>
              </a:rPr>
              <a:t>nn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65" dirty="0">
                <a:latin typeface="Verdana"/>
                <a:cs typeface="Verdana"/>
              </a:rPr>
              <a:t>v</a:t>
            </a:r>
            <a:r>
              <a:rPr sz="1000" spc="-10" dirty="0">
                <a:latin typeface="Verdana"/>
                <a:cs typeface="Verdana"/>
              </a:rPr>
              <a:t>ati</a:t>
            </a:r>
            <a:r>
              <a:rPr sz="1000" spc="-30" dirty="0">
                <a:latin typeface="Verdana"/>
                <a:cs typeface="Verdana"/>
              </a:rPr>
              <a:t>v</a:t>
            </a:r>
            <a:r>
              <a:rPr sz="1000" spc="5" dirty="0">
                <a:latin typeface="Verdana"/>
                <a:cs typeface="Verdana"/>
              </a:rPr>
              <a:t>e 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30" dirty="0">
                <a:latin typeface="Verdana"/>
                <a:cs typeface="Verdana"/>
              </a:rPr>
              <a:t>pplic</a:t>
            </a:r>
            <a:r>
              <a:rPr sz="1000" spc="5" dirty="0">
                <a:latin typeface="Verdana"/>
                <a:cs typeface="Verdana"/>
              </a:rPr>
              <a:t>ations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10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-30" dirty="0">
                <a:latin typeface="Verdana"/>
                <a:cs typeface="Verdana"/>
              </a:rPr>
              <a:t>ss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v</a:t>
            </a:r>
            <a:r>
              <a:rPr sz="1000" spc="-2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ious  </a:t>
            </a:r>
            <a:r>
              <a:rPr sz="1000" spc="-5" dirty="0">
                <a:latin typeface="Verdana"/>
                <a:cs typeface="Verdana"/>
              </a:rPr>
              <a:t>industries.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7509" y="419447"/>
            <a:ext cx="98551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/>
              <a:t>Conclusion</a:t>
            </a:r>
            <a:endParaRPr sz="1300" dirty="0"/>
          </a:p>
        </p:txBody>
      </p:sp>
      <p:sp>
        <p:nvSpPr>
          <p:cNvPr id="5" name="object 5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7524AD1E-F9B0-B288-6CBD-FFA6836F8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712" y="284314"/>
            <a:ext cx="2286000" cy="23100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649" y="1180812"/>
            <a:ext cx="208724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70" dirty="0">
                <a:latin typeface="Tahoma"/>
                <a:cs typeface="Tahoma"/>
              </a:rPr>
              <a:t>Thank</a:t>
            </a:r>
            <a:r>
              <a:rPr sz="3000" b="1" spc="-140" dirty="0">
                <a:latin typeface="Tahoma"/>
                <a:cs typeface="Tahoma"/>
              </a:rPr>
              <a:t> </a:t>
            </a:r>
            <a:r>
              <a:rPr sz="3000" b="1" spc="-5" dirty="0">
                <a:latin typeface="Tahoma"/>
                <a:cs typeface="Tahoma"/>
              </a:rPr>
              <a:t>You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715"/>
              </a:spcBef>
            </a:pPr>
            <a:r>
              <a:rPr spc="-85" dirty="0"/>
              <a:t>22</a:t>
            </a:r>
            <a:r>
              <a:rPr spc="100" dirty="0"/>
              <a:t>M</a:t>
            </a:r>
            <a:r>
              <a:rPr spc="60" dirty="0"/>
              <a:t>C</a:t>
            </a:r>
            <a:r>
              <a:rPr spc="35" dirty="0"/>
              <a:t>A</a:t>
            </a:r>
            <a:r>
              <a:rPr spc="-5" dirty="0"/>
              <a:t>005</a:t>
            </a:r>
            <a:r>
              <a:rPr spc="-114" dirty="0"/>
              <a:t> </a:t>
            </a:r>
            <a:r>
              <a:rPr spc="-204" dirty="0"/>
              <a:t>|</a:t>
            </a:r>
            <a:r>
              <a:rPr spc="-114" dirty="0"/>
              <a:t> </a:t>
            </a:r>
            <a:r>
              <a:rPr spc="-5" dirty="0"/>
              <a:t>22M</a:t>
            </a:r>
            <a:r>
              <a:rPr spc="5" dirty="0"/>
              <a:t>C</a:t>
            </a:r>
            <a:r>
              <a:rPr spc="35" dirty="0"/>
              <a:t>A</a:t>
            </a:r>
            <a:r>
              <a:rPr spc="15" dirty="0"/>
              <a:t>006</a:t>
            </a:r>
            <a:r>
              <a:rPr spc="-114" dirty="0"/>
              <a:t> </a:t>
            </a:r>
            <a:r>
              <a:rPr spc="-204" dirty="0"/>
              <a:t>|</a:t>
            </a:r>
            <a:r>
              <a:rPr spc="-114" dirty="0"/>
              <a:t> </a:t>
            </a:r>
            <a:r>
              <a:rPr spc="-85" dirty="0"/>
              <a:t>2</a:t>
            </a:r>
            <a:r>
              <a:rPr spc="35" dirty="0"/>
              <a:t>2M</a:t>
            </a:r>
            <a:r>
              <a:rPr spc="5" dirty="0"/>
              <a:t>C</a:t>
            </a:r>
            <a:r>
              <a:rPr spc="35" dirty="0"/>
              <a:t>A</a:t>
            </a:r>
            <a:r>
              <a:rPr spc="15" dirty="0"/>
              <a:t>009</a:t>
            </a:r>
          </a:p>
          <a:p>
            <a:pPr marL="167005">
              <a:lnSpc>
                <a:spcPct val="100000"/>
              </a:lnSpc>
              <a:spcBef>
                <a:spcPts val="415"/>
              </a:spcBef>
            </a:pPr>
            <a:r>
              <a:rPr sz="850" spc="-15" dirty="0"/>
              <a:t>SAHI</a:t>
            </a:r>
            <a:r>
              <a:rPr sz="850" spc="35" dirty="0"/>
              <a:t>L</a:t>
            </a:r>
            <a:r>
              <a:rPr sz="850" spc="-75" dirty="0"/>
              <a:t> </a:t>
            </a:r>
            <a:r>
              <a:rPr sz="850" spc="25" dirty="0"/>
              <a:t>AN</a:t>
            </a:r>
            <a:r>
              <a:rPr sz="850" spc="-15" dirty="0"/>
              <a:t>T</a:t>
            </a:r>
            <a:r>
              <a:rPr sz="850" spc="35" dirty="0"/>
              <a:t>ALA</a:t>
            </a:r>
            <a:r>
              <a:rPr sz="850" spc="-75" dirty="0"/>
              <a:t> </a:t>
            </a:r>
            <a:r>
              <a:rPr sz="850" spc="-135" dirty="0"/>
              <a:t>|</a:t>
            </a:r>
            <a:r>
              <a:rPr sz="850" dirty="0"/>
              <a:t> </a:t>
            </a:r>
            <a:r>
              <a:rPr sz="850" spc="-150" dirty="0"/>
              <a:t> </a:t>
            </a:r>
            <a:r>
              <a:rPr sz="850" spc="5" dirty="0"/>
              <a:t>MAIZ</a:t>
            </a:r>
            <a:r>
              <a:rPr sz="850" spc="-75" dirty="0"/>
              <a:t> </a:t>
            </a:r>
            <a:r>
              <a:rPr sz="850" spc="50" dirty="0"/>
              <a:t>B</a:t>
            </a:r>
            <a:r>
              <a:rPr sz="850" spc="40" dirty="0"/>
              <a:t>A</a:t>
            </a:r>
            <a:r>
              <a:rPr sz="850" spc="55" dirty="0"/>
              <a:t>G</a:t>
            </a:r>
            <a:r>
              <a:rPr sz="850" spc="35" dirty="0"/>
              <a:t>WALA</a:t>
            </a:r>
            <a:r>
              <a:rPr sz="850" dirty="0"/>
              <a:t> </a:t>
            </a:r>
            <a:r>
              <a:rPr sz="850" spc="-150" dirty="0"/>
              <a:t> </a:t>
            </a:r>
            <a:r>
              <a:rPr sz="850" spc="-135" dirty="0"/>
              <a:t>|</a:t>
            </a:r>
            <a:r>
              <a:rPr sz="850" spc="-75" dirty="0"/>
              <a:t> </a:t>
            </a:r>
            <a:r>
              <a:rPr sz="850" spc="35" dirty="0"/>
              <a:t>BHUMIK</a:t>
            </a:r>
            <a:r>
              <a:rPr sz="850" spc="-75" dirty="0"/>
              <a:t> </a:t>
            </a:r>
            <a:r>
              <a:rPr sz="850" spc="30" dirty="0"/>
              <a:t>R</a:t>
            </a:r>
            <a:r>
              <a:rPr sz="850" dirty="0"/>
              <a:t>A</a:t>
            </a:r>
            <a:r>
              <a:rPr sz="850" spc="35" dirty="0"/>
              <a:t>THOD</a:t>
            </a:r>
            <a:endParaRPr sz="850" dirty="0"/>
          </a:p>
        </p:txBody>
      </p:sp>
      <p:sp>
        <p:nvSpPr>
          <p:cNvPr id="4" name="object 4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47D2-0CCA-B07B-27A9-A8CA38A1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44" y="428625"/>
            <a:ext cx="731218" cy="207749"/>
          </a:xfrm>
        </p:spPr>
        <p:txBody>
          <a:bodyPr/>
          <a:lstStyle/>
          <a:p>
            <a:r>
              <a:rPr lang="en-US" sz="1300" dirty="0"/>
              <a:t>Content</a:t>
            </a:r>
            <a:endParaRPr lang="en-IN" sz="130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18EF923-F0C7-BFB6-69B3-4EF26C6AC5BB}"/>
              </a:ext>
            </a:extLst>
          </p:cNvPr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FA7248A-EBED-02BE-A8E0-9149B7E53FBC}"/>
              </a:ext>
            </a:extLst>
          </p:cNvPr>
          <p:cNvSpPr txBox="1"/>
          <p:nvPr/>
        </p:nvSpPr>
        <p:spPr>
          <a:xfrm>
            <a:off x="641350" y="814623"/>
            <a:ext cx="4267200" cy="16839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Introduction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Human-Computer Interaction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Eye Tracking Metrics and Visual Attention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Eye Gaze Estimation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Challenges in Eye Gaze Estimation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Algorithms for Eye Tracking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Role of Machine Learning in Eye Gaze Estimation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Ethical Considerations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Industry Adoption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01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41350" y="814623"/>
            <a:ext cx="4267200" cy="15942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 t</a:t>
            </a:r>
            <a:r>
              <a:rPr sz="1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hi</a:t>
            </a:r>
            <a:r>
              <a:rPr sz="10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sz="1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10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tatio</a:t>
            </a:r>
            <a:r>
              <a:rPr lang="en-US" sz="10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 we are going to </a:t>
            </a:r>
            <a:r>
              <a:rPr sz="10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disc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uss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 </a:t>
            </a:r>
            <a:r>
              <a:rPr sz="10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</a:t>
            </a:r>
            <a:r>
              <a:rPr sz="1000" spc="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igni</a:t>
            </a:r>
            <a:r>
              <a:rPr sz="10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ﬁcan</a:t>
            </a:r>
            <a:r>
              <a:rPr sz="1000" spc="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1000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10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1000" spc="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1000" spc="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cu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ra</a:t>
            </a:r>
            <a:r>
              <a:rPr sz="10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1000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-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y</a:t>
            </a:r>
            <a:r>
              <a:rPr sz="1000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g</a:t>
            </a:r>
            <a:r>
              <a:rPr sz="10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10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z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 </a:t>
            </a:r>
            <a:r>
              <a:rPr sz="10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estimation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</a:t>
            </a:r>
            <a:r>
              <a:rPr sz="10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hu</a:t>
            </a:r>
            <a:r>
              <a:rPr sz="1000" spc="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10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-</a:t>
            </a:r>
            <a:r>
              <a:rPr sz="1000" spc="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10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1000" spc="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mpu</a:t>
            </a:r>
            <a:r>
              <a:rPr sz="1000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er </a:t>
            </a:r>
            <a:r>
              <a:rPr sz="1000" spc="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te</a:t>
            </a:r>
            <a:r>
              <a:rPr sz="100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</a:t>
            </a:r>
            <a:r>
              <a:rPr sz="10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1000" spc="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tion</a:t>
            </a:r>
            <a:r>
              <a:rPr sz="10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.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endParaRPr lang="en-US" sz="1000" spc="-85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0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It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xpl</a:t>
            </a:r>
            <a:r>
              <a:rPr sz="10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10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10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es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 </a:t>
            </a:r>
            <a:r>
              <a:rPr sz="10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po</a:t>
            </a:r>
            <a:r>
              <a:rPr sz="1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1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tia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of</a:t>
            </a:r>
            <a:r>
              <a:rPr lang="en-US"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</a:t>
            </a:r>
            <a:r>
              <a:rPr sz="10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ebc</a:t>
            </a:r>
            <a:r>
              <a:rPr sz="1000" spc="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am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10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hn</a:t>
            </a:r>
            <a:r>
              <a:rPr sz="1000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ology 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</a:t>
            </a:r>
            <a:r>
              <a:rPr sz="1000" spc="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enha</a:t>
            </a:r>
            <a:r>
              <a:rPr sz="10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</a:t>
            </a:r>
            <a:r>
              <a:rPr sz="1000" spc="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1000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use</a:t>
            </a:r>
            <a:r>
              <a:rPr sz="10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0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-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x</a:t>
            </a:r>
            <a:r>
              <a:rPr sz="10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</a:t>
            </a:r>
            <a:r>
              <a:rPr sz="1000" spc="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-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</a:t>
            </a:r>
            <a:r>
              <a:rPr sz="10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ien</a:t>
            </a:r>
            <a:r>
              <a:rPr sz="1000" spc="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10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r>
              <a:rPr sz="10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.</a:t>
            </a:r>
            <a:r>
              <a:rPr sz="10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endParaRPr lang="en-US" sz="1000" spc="-85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25" dirty="0">
                <a:latin typeface="Verdana"/>
                <a:cs typeface="Verdana"/>
              </a:rPr>
              <a:t>This technology can be applied to various fields, from optimizing design and advertising to studying cognitive disorders and improving human-machine interfaces, ultimately enhancing user experiences and communication effectiveness.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7550" y="428625"/>
            <a:ext cx="111315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" dirty="0"/>
              <a:t>Introduction</a:t>
            </a:r>
            <a:endParaRPr sz="130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695577F-5216-B3DE-31CB-CF0A60678574}"/>
              </a:ext>
            </a:extLst>
          </p:cNvPr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385" y="0"/>
            <a:ext cx="5889085" cy="3289935"/>
            <a:chOff x="7715" y="696"/>
            <a:chExt cx="5836920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15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6588" y="1038225"/>
            <a:ext cx="2040889" cy="17383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Hu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man-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pu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(HCI)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study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ople in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ompu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o 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ign</a:t>
            </a:r>
            <a:r>
              <a:rPr lang="en-US"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ogies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t 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hu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mans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ompu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anin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gfu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US" sz="1000" spc="-8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lang="en-US" sz="1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enc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ign</a:t>
            </a:r>
            <a:r>
              <a:rPr sz="100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sabil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experience.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588" y="415807"/>
            <a:ext cx="2040889" cy="38087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ctr">
              <a:lnSpc>
                <a:spcPts val="1340"/>
              </a:lnSpc>
              <a:spcBef>
                <a:spcPts val="370"/>
              </a:spcBef>
            </a:pPr>
            <a:r>
              <a:rPr sz="1300" spc="60" dirty="0">
                <a:solidFill>
                  <a:srgbClr val="FFFFFF"/>
                </a:solidFill>
              </a:rPr>
              <a:t>Hum</a:t>
            </a:r>
            <a:r>
              <a:rPr sz="1300" spc="40" dirty="0">
                <a:solidFill>
                  <a:srgbClr val="FFFFFF"/>
                </a:solidFill>
              </a:rPr>
              <a:t>a</a:t>
            </a:r>
            <a:r>
              <a:rPr sz="1300" spc="-10" dirty="0">
                <a:solidFill>
                  <a:srgbClr val="FFFFFF"/>
                </a:solidFill>
              </a:rPr>
              <a:t>n</a:t>
            </a:r>
            <a:r>
              <a:rPr sz="1300" dirty="0">
                <a:solidFill>
                  <a:srgbClr val="FFFFFF"/>
                </a:solidFill>
              </a:rPr>
              <a:t>-</a:t>
            </a:r>
            <a:r>
              <a:rPr sz="1300" spc="40" dirty="0">
                <a:solidFill>
                  <a:srgbClr val="FFFFFF"/>
                </a:solidFill>
              </a:rPr>
              <a:t>C</a:t>
            </a:r>
            <a:r>
              <a:rPr sz="1300" spc="60" dirty="0">
                <a:solidFill>
                  <a:srgbClr val="FFFFFF"/>
                </a:solidFill>
              </a:rPr>
              <a:t>ompu</a:t>
            </a:r>
            <a:r>
              <a:rPr sz="1300" spc="10" dirty="0">
                <a:solidFill>
                  <a:srgbClr val="FFFFFF"/>
                </a:solidFill>
              </a:rPr>
              <a:t>t</a:t>
            </a:r>
            <a:r>
              <a:rPr sz="1300" dirty="0">
                <a:solidFill>
                  <a:srgbClr val="FFFFFF"/>
                </a:solidFill>
              </a:rPr>
              <a:t>er  </a:t>
            </a:r>
            <a:r>
              <a:rPr sz="1300" spc="-5" dirty="0">
                <a:solidFill>
                  <a:srgbClr val="FFFFFF"/>
                </a:solidFill>
              </a:rPr>
              <a:t>Interaction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D0E6856-21EC-AB91-4404-27D862032CCC}"/>
              </a:ext>
            </a:extLst>
          </p:cNvPr>
          <p:cNvSpPr/>
          <p:nvPr/>
        </p:nvSpPr>
        <p:spPr>
          <a:xfrm>
            <a:off x="-34385" y="336316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6113-26B2-E283-E04E-DFAA6B1E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394493"/>
            <a:ext cx="2057400" cy="415498"/>
          </a:xfrm>
        </p:spPr>
        <p:txBody>
          <a:bodyPr/>
          <a:lstStyle/>
          <a:p>
            <a:r>
              <a:rPr lang="en-US" dirty="0"/>
              <a:t>Eye Tracking Metrics and Visual Attention</a:t>
            </a:r>
            <a:endParaRPr lang="en-IN" dirty="0"/>
          </a:p>
        </p:txBody>
      </p:sp>
      <p:pic>
        <p:nvPicPr>
          <p:cNvPr id="10242" name="Picture 2" descr="Eye Movement Tracking &amp; Visual Attention | Research">
            <a:extLst>
              <a:ext uri="{FF2B5EF4-FFF2-40B4-BE49-F238E27FC236}">
                <a16:creationId xmlns:a16="http://schemas.microsoft.com/office/drawing/2014/main" id="{5B6E7DC8-E66D-B24E-0CBB-DD0DF3280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" t="25851" r="4664" b="6143"/>
          <a:stretch/>
        </p:blipFill>
        <p:spPr bwMode="auto">
          <a:xfrm>
            <a:off x="2546350" y="536932"/>
            <a:ext cx="2971800" cy="222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C4EB8633-398C-AE10-96A7-194088B37D30}"/>
              </a:ext>
            </a:extLst>
          </p:cNvPr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2C2929F-6ECD-729B-8317-CF7FE5009B13}"/>
              </a:ext>
            </a:extLst>
          </p:cNvPr>
          <p:cNvSpPr txBox="1"/>
          <p:nvPr/>
        </p:nvSpPr>
        <p:spPr>
          <a:xfrm>
            <a:off x="260350" y="848091"/>
            <a:ext cx="1905000" cy="174599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00" spc="25" dirty="0">
                <a:latin typeface="Verdana"/>
                <a:cs typeface="Verdana"/>
              </a:rPr>
              <a:t>Eye tracking metrics and visual attention analysis provide valuable insights into human behavior and cognition. </a:t>
            </a:r>
          </a:p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00" spc="25" dirty="0">
                <a:latin typeface="Verdana"/>
                <a:cs typeface="Verdana"/>
              </a:rPr>
              <a:t>Fixation and eye movement metrics reveal where individuals focus their attention, while heat maps and gaze plots visualize attention patterns. </a:t>
            </a:r>
          </a:p>
        </p:txBody>
      </p:sp>
    </p:spTree>
    <p:extLst>
      <p:ext uri="{BB962C8B-B14F-4D97-AF65-F5344CB8AC3E}">
        <p14:creationId xmlns:p14="http://schemas.microsoft.com/office/powerpoint/2010/main" val="6902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94150" y="633765"/>
            <a:ext cx="1650416" cy="20281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1000" spc="25" dirty="0">
                <a:latin typeface="Verdana"/>
                <a:cs typeface="Verdana"/>
              </a:rPr>
              <a:t>E</a:t>
            </a:r>
            <a:r>
              <a:rPr sz="1000" spc="-60" dirty="0">
                <a:latin typeface="Verdana"/>
                <a:cs typeface="Verdana"/>
              </a:rPr>
              <a:t>y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ga</a:t>
            </a:r>
            <a:r>
              <a:rPr sz="1000" spc="-20" dirty="0">
                <a:latin typeface="Verdana"/>
                <a:cs typeface="Verdana"/>
              </a:rPr>
              <a:t>z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estimation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is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th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p</a:t>
            </a:r>
            <a:r>
              <a:rPr sz="1000" dirty="0">
                <a:latin typeface="Verdana"/>
                <a:cs typeface="Verdana"/>
              </a:rPr>
              <a:t>r</a:t>
            </a:r>
            <a:r>
              <a:rPr sz="1000" spc="35" dirty="0">
                <a:latin typeface="Verdana"/>
                <a:cs typeface="Verdana"/>
              </a:rPr>
              <a:t>o</a:t>
            </a:r>
            <a:r>
              <a:rPr sz="1000" spc="20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ess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of  </a:t>
            </a:r>
            <a:r>
              <a:rPr sz="1000" spc="30" dirty="0">
                <a:latin typeface="Verdana"/>
                <a:cs typeface="Verdana"/>
              </a:rPr>
              <a:t>de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30" dirty="0">
                <a:latin typeface="Verdana"/>
                <a:cs typeface="Verdana"/>
              </a:rPr>
              <a:t>mini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th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di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30" dirty="0">
                <a:latin typeface="Verdana"/>
                <a:cs typeface="Verdana"/>
              </a:rPr>
              <a:t>ec</a:t>
            </a:r>
            <a:r>
              <a:rPr sz="1000" spc="5" dirty="0">
                <a:latin typeface="Verdana"/>
                <a:cs typeface="Verdana"/>
              </a:rPr>
              <a:t>ti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of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5" dirty="0">
                <a:latin typeface="Verdana"/>
                <a:cs typeface="Verdana"/>
              </a:rPr>
              <a:t>p</a:t>
            </a:r>
            <a:r>
              <a:rPr sz="1000" spc="25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son's  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z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145" dirty="0">
                <a:latin typeface="Verdana"/>
                <a:cs typeface="Verdana"/>
              </a:rPr>
              <a:t>.</a:t>
            </a:r>
            <a:r>
              <a:rPr sz="1000" spc="-85" dirty="0">
                <a:latin typeface="Verdana"/>
                <a:cs typeface="Verdana"/>
              </a:rPr>
              <a:t> </a:t>
            </a:r>
            <a:endParaRPr lang="en-US" sz="1000" spc="-85" dirty="0">
              <a:latin typeface="Verdana"/>
              <a:cs typeface="Verdana"/>
            </a:endParaRPr>
          </a:p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1000" spc="-120" dirty="0">
                <a:latin typeface="Verdana"/>
                <a:cs typeface="Verdana"/>
              </a:rPr>
              <a:t>I</a:t>
            </a:r>
            <a:r>
              <a:rPr sz="1000" spc="15" dirty="0">
                <a:latin typeface="Verdana"/>
                <a:cs typeface="Verdana"/>
              </a:rPr>
              <a:t>t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is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cr</a:t>
            </a:r>
            <a:r>
              <a:rPr sz="1000" spc="25" dirty="0">
                <a:latin typeface="Verdana"/>
                <a:cs typeface="Verdana"/>
              </a:rPr>
              <a:t>uci</a:t>
            </a:r>
            <a:r>
              <a:rPr sz="1000" spc="-5" dirty="0">
                <a:latin typeface="Verdana"/>
                <a:cs typeface="Verdana"/>
              </a:rPr>
              <a:t>al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f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35" dirty="0">
                <a:latin typeface="Verdana"/>
                <a:cs typeface="Verdana"/>
              </a:rPr>
              <a:t>d</a:t>
            </a:r>
            <a:r>
              <a:rPr sz="1000" spc="25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stan</a:t>
            </a:r>
            <a:r>
              <a:rPr sz="1000" spc="30" dirty="0">
                <a:latin typeface="Verdana"/>
                <a:cs typeface="Verdana"/>
              </a:rPr>
              <a:t>din</a:t>
            </a:r>
            <a:r>
              <a:rPr sz="1000" spc="45" dirty="0">
                <a:latin typeface="Verdana"/>
                <a:cs typeface="Verdana"/>
              </a:rPr>
              <a:t>g  </a:t>
            </a:r>
            <a:r>
              <a:rPr sz="1000" u="sng" spc="-5" dirty="0">
                <a:latin typeface="Verdana"/>
                <a:cs typeface="Verdana"/>
              </a:rPr>
              <a:t>a</a:t>
            </a:r>
            <a:r>
              <a:rPr sz="1000" u="sng" dirty="0">
                <a:latin typeface="Verdana"/>
                <a:cs typeface="Verdana"/>
              </a:rPr>
              <a:t>t</a:t>
            </a:r>
            <a:r>
              <a:rPr sz="1000" u="sng" spc="-5" dirty="0">
                <a:latin typeface="Verdana"/>
                <a:cs typeface="Verdana"/>
              </a:rPr>
              <a:t>t</a:t>
            </a:r>
            <a:r>
              <a:rPr sz="1000" u="sng" spc="20" dirty="0">
                <a:latin typeface="Verdana"/>
                <a:cs typeface="Verdana"/>
              </a:rPr>
              <a:t>ention</a:t>
            </a:r>
            <a:r>
              <a:rPr sz="1000" spc="-145" dirty="0">
                <a:latin typeface="Verdana"/>
                <a:cs typeface="Verdana"/>
              </a:rPr>
              <a:t>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u="sng" spc="20" dirty="0">
                <a:latin typeface="Verdana"/>
                <a:cs typeface="Verdana"/>
              </a:rPr>
              <a:t>in</a:t>
            </a:r>
            <a:r>
              <a:rPr sz="1000" u="sng" spc="-5" dirty="0">
                <a:latin typeface="Verdana"/>
                <a:cs typeface="Verdana"/>
              </a:rPr>
              <a:t>t</a:t>
            </a:r>
            <a:r>
              <a:rPr sz="1000" u="sng" spc="25" dirty="0">
                <a:latin typeface="Verdana"/>
                <a:cs typeface="Verdana"/>
              </a:rPr>
              <a:t>ent</a:t>
            </a:r>
            <a:r>
              <a:rPr sz="1000" spc="-145" dirty="0">
                <a:latin typeface="Verdana"/>
                <a:cs typeface="Verdana"/>
              </a:rPr>
              <a:t>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an</a:t>
            </a:r>
            <a:r>
              <a:rPr sz="1000" spc="55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u="sng" spc="50" dirty="0">
                <a:latin typeface="Verdana"/>
                <a:cs typeface="Verdana"/>
              </a:rPr>
              <a:t>em</a:t>
            </a:r>
            <a:r>
              <a:rPr sz="1000" u="sng" spc="10" dirty="0">
                <a:latin typeface="Verdana"/>
                <a:cs typeface="Verdana"/>
              </a:rPr>
              <a:t>otions</a:t>
            </a:r>
            <a:r>
              <a:rPr sz="1000" spc="-145" dirty="0">
                <a:latin typeface="Verdana"/>
                <a:cs typeface="Verdana"/>
              </a:rPr>
              <a:t>.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Ac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spc="10" dirty="0">
                <a:latin typeface="Verdana"/>
                <a:cs typeface="Verdana"/>
              </a:rPr>
              <a:t>u</a:t>
            </a:r>
            <a:r>
              <a:rPr sz="1000" spc="-5" dirty="0">
                <a:latin typeface="Verdana"/>
                <a:cs typeface="Verdana"/>
              </a:rPr>
              <a:t>rat</a:t>
            </a:r>
            <a:r>
              <a:rPr sz="1000" spc="5" dirty="0">
                <a:latin typeface="Verdana"/>
                <a:cs typeface="Verdana"/>
              </a:rPr>
              <a:t>e  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60" dirty="0">
                <a:latin typeface="Verdana"/>
                <a:cs typeface="Verdana"/>
              </a:rPr>
              <a:t>y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z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5" dirty="0">
                <a:latin typeface="Verdana"/>
                <a:cs typeface="Verdana"/>
              </a:rPr>
              <a:t>ti</a:t>
            </a:r>
            <a:r>
              <a:rPr sz="1000" spc="85" dirty="0">
                <a:latin typeface="Verdana"/>
                <a:cs typeface="Verdana"/>
              </a:rPr>
              <a:t>m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5" dirty="0">
                <a:latin typeface="Verdana"/>
                <a:cs typeface="Verdana"/>
              </a:rPr>
              <a:t>ti</a:t>
            </a:r>
            <a:r>
              <a:rPr sz="1000" spc="35" dirty="0">
                <a:latin typeface="Verdana"/>
                <a:cs typeface="Verdana"/>
              </a:rPr>
              <a:t>on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c</a:t>
            </a:r>
            <a:r>
              <a:rPr sz="1000" spc="20" dirty="0">
                <a:latin typeface="Verdana"/>
                <a:cs typeface="Verdana"/>
              </a:rPr>
              <a:t>an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25" dirty="0">
                <a:latin typeface="Verdana"/>
                <a:cs typeface="Verdana"/>
              </a:rPr>
              <a:t>igni</a:t>
            </a:r>
            <a:r>
              <a:rPr sz="1000" spc="35" dirty="0">
                <a:latin typeface="Verdana"/>
                <a:cs typeface="Verdana"/>
              </a:rPr>
              <a:t>ﬁcan</a:t>
            </a:r>
            <a:r>
              <a:rPr sz="1000" spc="-10" dirty="0">
                <a:latin typeface="Verdana"/>
                <a:cs typeface="Verdana"/>
              </a:rPr>
              <a:t>tly  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50" dirty="0">
                <a:latin typeface="Verdana"/>
                <a:cs typeface="Verdana"/>
              </a:rPr>
              <a:t>mp</a:t>
            </a:r>
            <a:r>
              <a:rPr sz="1000" spc="10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60" dirty="0">
                <a:latin typeface="Verdana"/>
                <a:cs typeface="Verdana"/>
              </a:rPr>
              <a:t>v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us</a:t>
            </a:r>
            <a:r>
              <a:rPr sz="1000" spc="-5" dirty="0">
                <a:latin typeface="Verdana"/>
                <a:cs typeface="Verdana"/>
              </a:rPr>
              <a:t>er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30" dirty="0">
                <a:latin typeface="Verdana"/>
                <a:cs typeface="Verdana"/>
              </a:rPr>
              <a:t>ga</a:t>
            </a:r>
            <a:r>
              <a:rPr sz="1000" spc="65" dirty="0">
                <a:latin typeface="Verdana"/>
                <a:cs typeface="Verdana"/>
              </a:rPr>
              <a:t>g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90" dirty="0">
                <a:latin typeface="Verdana"/>
                <a:cs typeface="Verdana"/>
              </a:rPr>
              <a:t>m</a:t>
            </a:r>
            <a:r>
              <a:rPr sz="1000" spc="25" dirty="0">
                <a:latin typeface="Verdana"/>
                <a:cs typeface="Verdana"/>
              </a:rPr>
              <a:t>ent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45" dirty="0">
                <a:latin typeface="Verdana"/>
                <a:cs typeface="Verdana"/>
              </a:rPr>
              <a:t>n</a:t>
            </a:r>
            <a:r>
              <a:rPr sz="1000" spc="55" dirty="0">
                <a:latin typeface="Verdana"/>
                <a:cs typeface="Verdana"/>
              </a:rPr>
              <a:t>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te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45" dirty="0">
                <a:latin typeface="Verdana"/>
                <a:cs typeface="Verdana"/>
              </a:rPr>
              <a:t>c</a:t>
            </a:r>
            <a:r>
              <a:rPr sz="1000" spc="20" dirty="0">
                <a:latin typeface="Verdana"/>
                <a:cs typeface="Verdana"/>
              </a:rPr>
              <a:t>tion</a:t>
            </a:r>
            <a:r>
              <a:rPr sz="1000" spc="-14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903" y="407070"/>
            <a:ext cx="17907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/>
              <a:t>Eye</a:t>
            </a:r>
            <a:r>
              <a:rPr sz="1300" spc="-50" dirty="0"/>
              <a:t> </a:t>
            </a:r>
            <a:r>
              <a:rPr sz="1300" spc="25" dirty="0"/>
              <a:t>Gaze</a:t>
            </a:r>
            <a:r>
              <a:rPr sz="1300" spc="-45" dirty="0"/>
              <a:t> </a:t>
            </a:r>
            <a:r>
              <a:rPr sz="1300" spc="35" dirty="0"/>
              <a:t>Estimation</a:t>
            </a:r>
            <a:endParaRPr sz="1300" dirty="0"/>
          </a:p>
        </p:txBody>
      </p:sp>
      <p:pic>
        <p:nvPicPr>
          <p:cNvPr id="6" name="Picture 2" descr="Eye Gaze Estimation and Its Applications | SpringerLink">
            <a:extLst>
              <a:ext uri="{FF2B5EF4-FFF2-40B4-BE49-F238E27FC236}">
                <a16:creationId xmlns:a16="http://schemas.microsoft.com/office/drawing/2014/main" id="{6DB2EBA0-74FA-A230-D98A-AFC361D7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4" y="846455"/>
            <a:ext cx="3651585" cy="148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A6129A2C-53FD-67C7-0A98-98A2D5774D33}"/>
              </a:ext>
            </a:extLst>
          </p:cNvPr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54842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3" y="909107"/>
            <a:ext cx="1939925" cy="14622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0" marR="5080" indent="-171450">
              <a:lnSpc>
                <a:spcPct val="101800"/>
              </a:lnSpc>
              <a:spcBef>
                <a:spcPts val="85"/>
              </a:spcBef>
              <a:buFont typeface="Wingdings" panose="05000000000000000000" pitchFamily="2" charset="2"/>
              <a:buChar char="q"/>
            </a:pP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Cha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llen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ges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estimation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ude</a:t>
            </a:r>
            <a:r>
              <a:rPr lang="en-US" sz="1000" spc="3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</a:p>
          <a:p>
            <a:pPr marL="184150" marR="5080" indent="-171450">
              <a:lnSpc>
                <a:spcPct val="1018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000" spc="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ea</a:t>
            </a: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lang="en-US" sz="100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en-US" sz="1000" spc="-8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84150" marR="5080" indent="-171450">
              <a:lnSpc>
                <a:spcPct val="1018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0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ighting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000" spc="-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3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000" spc="15">
                <a:solidFill>
                  <a:srgbClr val="FFFFFF"/>
                </a:solidFill>
                <a:latin typeface="Verdana"/>
                <a:cs typeface="Verdana"/>
              </a:rPr>
              <a:t>ditions</a:t>
            </a:r>
            <a:r>
              <a:rPr lang="en-US" sz="1000" spc="1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lang="en-US" sz="1000" spc="-14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1800"/>
              </a:lnSpc>
              <a:spcBef>
                <a:spcPts val="85"/>
              </a:spcBef>
            </a:pPr>
            <a:endParaRPr lang="en-IN" sz="1000" spc="-8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84150" marR="5080" indent="-171450">
              <a:lnSpc>
                <a:spcPct val="101800"/>
              </a:lnSpc>
              <a:spcBef>
                <a:spcPts val="85"/>
              </a:spcBef>
              <a:buFont typeface="Wingdings" panose="05000000000000000000" pitchFamily="2" charset="2"/>
              <a:buChar char="Ø"/>
            </a:pP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min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hal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len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sential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hi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vin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hi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40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0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000" spc="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587" y="383293"/>
            <a:ext cx="2056764" cy="38087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ctr">
              <a:lnSpc>
                <a:spcPts val="1340"/>
              </a:lnSpc>
              <a:spcBef>
                <a:spcPts val="370"/>
              </a:spcBef>
            </a:pPr>
            <a:r>
              <a:rPr sz="1300" spc="30" dirty="0">
                <a:solidFill>
                  <a:srgbClr val="FFFFFF"/>
                </a:solidFill>
              </a:rPr>
              <a:t>Challenges</a:t>
            </a:r>
            <a:r>
              <a:rPr sz="1300" spc="-55" dirty="0">
                <a:solidFill>
                  <a:srgbClr val="FFFFFF"/>
                </a:solidFill>
              </a:rPr>
              <a:t> </a:t>
            </a:r>
            <a:r>
              <a:rPr sz="1300" spc="15" dirty="0">
                <a:solidFill>
                  <a:srgbClr val="FFFFFF"/>
                </a:solidFill>
              </a:rPr>
              <a:t>in</a:t>
            </a:r>
            <a:r>
              <a:rPr sz="1300" spc="-45" dirty="0">
                <a:solidFill>
                  <a:srgbClr val="FFFFFF"/>
                </a:solidFill>
              </a:rPr>
              <a:t> </a:t>
            </a:r>
            <a:r>
              <a:rPr sz="1300" spc="20" dirty="0">
                <a:solidFill>
                  <a:srgbClr val="FFFFFF"/>
                </a:solidFill>
              </a:rPr>
              <a:t>Eye</a:t>
            </a:r>
            <a:r>
              <a:rPr sz="1300" spc="-45" dirty="0">
                <a:solidFill>
                  <a:srgbClr val="FFFFFF"/>
                </a:solidFill>
              </a:rPr>
              <a:t> </a:t>
            </a:r>
            <a:r>
              <a:rPr sz="1300" spc="10" dirty="0">
                <a:solidFill>
                  <a:srgbClr val="FFFFFF"/>
                </a:solidFill>
              </a:rPr>
              <a:t>Gaze </a:t>
            </a:r>
            <a:r>
              <a:rPr sz="1300" spc="-380" dirty="0">
                <a:solidFill>
                  <a:srgbClr val="FFFFFF"/>
                </a:solidFill>
              </a:rPr>
              <a:t> </a:t>
            </a:r>
            <a:r>
              <a:rPr sz="1300" spc="25" dirty="0">
                <a:solidFill>
                  <a:srgbClr val="FFFFFF"/>
                </a:solidFill>
              </a:rPr>
              <a:t>Estimation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D222D21-BB99-0C89-527D-DE16A0FF69F1}"/>
              </a:ext>
            </a:extLst>
          </p:cNvPr>
          <p:cNvSpPr/>
          <p:nvPr/>
        </p:nvSpPr>
        <p:spPr>
          <a:xfrm>
            <a:off x="-142" y="311257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263" y="423325"/>
            <a:ext cx="1721887" cy="38087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ctr">
              <a:lnSpc>
                <a:spcPts val="1340"/>
              </a:lnSpc>
              <a:spcBef>
                <a:spcPts val="370"/>
              </a:spcBef>
            </a:pPr>
            <a:r>
              <a:rPr sz="1300" b="1" spc="30" dirty="0">
                <a:latin typeface="Tahoma"/>
                <a:cs typeface="Tahoma"/>
              </a:rPr>
              <a:t>Algorithms</a:t>
            </a:r>
            <a:r>
              <a:rPr sz="1300" b="1" spc="-65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for</a:t>
            </a:r>
            <a:r>
              <a:rPr sz="1300" b="1" spc="-65" dirty="0">
                <a:latin typeface="Tahoma"/>
                <a:cs typeface="Tahoma"/>
              </a:rPr>
              <a:t> </a:t>
            </a:r>
            <a:r>
              <a:rPr sz="1300" b="1" spc="20" dirty="0">
                <a:latin typeface="Tahoma"/>
                <a:cs typeface="Tahoma"/>
              </a:rPr>
              <a:t>Eye </a:t>
            </a:r>
            <a:r>
              <a:rPr sz="1300" b="1" spc="-380" dirty="0">
                <a:latin typeface="Tahoma"/>
                <a:cs typeface="Tahoma"/>
              </a:rPr>
              <a:t> </a:t>
            </a:r>
            <a:r>
              <a:rPr sz="1300" b="1" spc="15" dirty="0">
                <a:latin typeface="Tahoma"/>
                <a:cs typeface="Tahoma"/>
              </a:rPr>
              <a:t>Tracking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F200F24-149E-C838-C582-6C9D0FC40B07}"/>
              </a:ext>
            </a:extLst>
          </p:cNvPr>
          <p:cNvSpPr txBox="1"/>
          <p:nvPr/>
        </p:nvSpPr>
        <p:spPr>
          <a:xfrm>
            <a:off x="2848729" y="424235"/>
            <a:ext cx="2621915" cy="8996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00" b="0" spc="40" dirty="0">
                <a:latin typeface="Verdana"/>
                <a:cs typeface="Verdana"/>
              </a:rPr>
              <a:t>D</a:t>
            </a:r>
            <a:r>
              <a:rPr lang="en-US" sz="1000" b="0" spc="20" dirty="0">
                <a:latin typeface="Verdana"/>
                <a:cs typeface="Verdana"/>
              </a:rPr>
              <a:t>e</a:t>
            </a:r>
            <a:r>
              <a:rPr lang="en-US" sz="1000" b="0" spc="-60" dirty="0">
                <a:latin typeface="Verdana"/>
                <a:cs typeface="Verdana"/>
              </a:rPr>
              <a:t>v</a:t>
            </a:r>
            <a:r>
              <a:rPr lang="en-US" sz="1000" b="0" spc="20" dirty="0">
                <a:latin typeface="Verdana"/>
                <a:cs typeface="Verdana"/>
              </a:rPr>
              <a:t>elopin</a:t>
            </a:r>
            <a:r>
              <a:rPr lang="en-US" sz="1000" b="0" spc="65" dirty="0">
                <a:latin typeface="Verdana"/>
                <a:cs typeface="Verdana"/>
              </a:rPr>
              <a:t>g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-40" dirty="0">
                <a:latin typeface="Verdana"/>
                <a:cs typeface="Verdana"/>
              </a:rPr>
              <a:t>r</a:t>
            </a:r>
            <a:r>
              <a:rPr lang="en-US" sz="1000" b="0" spc="40" dirty="0">
                <a:latin typeface="Verdana"/>
                <a:cs typeface="Verdana"/>
              </a:rPr>
              <a:t>obu</a:t>
            </a:r>
            <a:r>
              <a:rPr lang="en-US" sz="1000" b="0" spc="-10" dirty="0">
                <a:latin typeface="Verdana"/>
                <a:cs typeface="Verdana"/>
              </a:rPr>
              <a:t>st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-5" dirty="0">
                <a:latin typeface="Verdana"/>
                <a:cs typeface="Verdana"/>
              </a:rPr>
              <a:t>a</a:t>
            </a:r>
            <a:r>
              <a:rPr lang="en-US" sz="1000" b="0" spc="15" dirty="0">
                <a:latin typeface="Verdana"/>
                <a:cs typeface="Verdana"/>
              </a:rPr>
              <a:t>lgo</a:t>
            </a:r>
            <a:r>
              <a:rPr lang="en-US" sz="1000" b="0" spc="5" dirty="0">
                <a:latin typeface="Verdana"/>
                <a:cs typeface="Verdana"/>
              </a:rPr>
              <a:t>r</a:t>
            </a:r>
            <a:r>
              <a:rPr lang="en-US" sz="1000" b="0" spc="25" dirty="0">
                <a:latin typeface="Verdana"/>
                <a:cs typeface="Verdana"/>
              </a:rPr>
              <a:t>ithms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-5" dirty="0">
                <a:latin typeface="Verdana"/>
                <a:cs typeface="Verdana"/>
              </a:rPr>
              <a:t>i</a:t>
            </a:r>
            <a:r>
              <a:rPr lang="en-US" sz="1000" b="0" spc="-30" dirty="0">
                <a:latin typeface="Verdana"/>
                <a:cs typeface="Verdana"/>
              </a:rPr>
              <a:t>s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5" dirty="0">
                <a:latin typeface="Verdana"/>
                <a:cs typeface="Verdana"/>
              </a:rPr>
              <a:t>e</a:t>
            </a:r>
            <a:r>
              <a:rPr lang="en-US" sz="1000" b="0" spc="-30" dirty="0">
                <a:latin typeface="Verdana"/>
                <a:cs typeface="Verdana"/>
              </a:rPr>
              <a:t>s</a:t>
            </a:r>
            <a:r>
              <a:rPr lang="en-US" sz="1000" b="0" spc="5" dirty="0">
                <a:latin typeface="Verdana"/>
                <a:cs typeface="Verdana"/>
              </a:rPr>
              <a:t>sential </a:t>
            </a:r>
            <a:r>
              <a:rPr lang="en-US" sz="1000" b="0" spc="-10" dirty="0">
                <a:latin typeface="Verdana"/>
                <a:cs typeface="Verdana"/>
              </a:rPr>
              <a:t>for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10" dirty="0">
                <a:latin typeface="Verdana"/>
                <a:cs typeface="Verdana"/>
              </a:rPr>
              <a:t>accurate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-15" dirty="0">
                <a:latin typeface="Verdana"/>
                <a:cs typeface="Verdana"/>
              </a:rPr>
              <a:t>eye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-5" dirty="0">
                <a:latin typeface="Verdana"/>
                <a:cs typeface="Verdana"/>
              </a:rPr>
              <a:t>tracking.</a:t>
            </a:r>
            <a:endParaRPr lang="en-US" sz="1000" spc="-85" dirty="0">
              <a:latin typeface="Verdana"/>
              <a:cs typeface="Verdana"/>
            </a:endParaRPr>
          </a:p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00" b="0" spc="10" dirty="0">
                <a:latin typeface="Verdana"/>
                <a:cs typeface="Verdana"/>
              </a:rPr>
              <a:t>Techniques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25" dirty="0">
                <a:latin typeface="Verdana"/>
                <a:cs typeface="Verdana"/>
              </a:rPr>
              <a:t>such </a:t>
            </a:r>
            <a:r>
              <a:rPr lang="en-US" sz="1000" b="0" spc="-315" dirty="0">
                <a:latin typeface="Verdana"/>
                <a:cs typeface="Verdana"/>
              </a:rPr>
              <a:t> </a:t>
            </a:r>
            <a:r>
              <a:rPr lang="en-US" sz="1000" b="0" spc="-20" dirty="0">
                <a:latin typeface="Verdana"/>
                <a:cs typeface="Verdana"/>
              </a:rPr>
              <a:t>as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u="sng" spc="30" dirty="0">
                <a:latin typeface="Verdana"/>
                <a:cs typeface="Verdana"/>
              </a:rPr>
              <a:t>pupil</a:t>
            </a:r>
            <a:r>
              <a:rPr lang="en-US" sz="1000" b="0" u="sng" spc="-85" dirty="0">
                <a:latin typeface="Verdana"/>
                <a:cs typeface="Verdana"/>
              </a:rPr>
              <a:t> </a:t>
            </a:r>
            <a:r>
              <a:rPr lang="en-US" sz="1000" b="0" u="sng" spc="10" dirty="0">
                <a:latin typeface="Verdana"/>
                <a:cs typeface="Verdana"/>
              </a:rPr>
              <a:t>t</a:t>
            </a:r>
            <a:r>
              <a:rPr lang="en-US" sz="1000" b="0" u="sng" spc="-35" dirty="0">
                <a:latin typeface="Verdana"/>
                <a:cs typeface="Verdana"/>
              </a:rPr>
              <a:t>r</a:t>
            </a:r>
            <a:r>
              <a:rPr lang="en-US" sz="1000" b="0" u="sng" spc="-5" dirty="0">
                <a:latin typeface="Verdana"/>
                <a:cs typeface="Verdana"/>
              </a:rPr>
              <a:t>a</a:t>
            </a:r>
            <a:r>
              <a:rPr lang="en-US" sz="1000" b="0" u="sng" spc="30" dirty="0">
                <a:latin typeface="Verdana"/>
                <a:cs typeface="Verdana"/>
              </a:rPr>
              <a:t>c</a:t>
            </a:r>
            <a:r>
              <a:rPr lang="en-US" sz="1000" b="0" u="sng" spc="5" dirty="0">
                <a:latin typeface="Verdana"/>
                <a:cs typeface="Verdana"/>
              </a:rPr>
              <a:t>k</a:t>
            </a:r>
            <a:r>
              <a:rPr lang="en-US" sz="1000" b="0" u="sng" spc="-5" dirty="0">
                <a:latin typeface="Verdana"/>
                <a:cs typeface="Verdana"/>
              </a:rPr>
              <a:t>i</a:t>
            </a:r>
            <a:r>
              <a:rPr lang="en-US" sz="1000" b="0" u="sng" spc="45" dirty="0">
                <a:latin typeface="Verdana"/>
                <a:cs typeface="Verdana"/>
              </a:rPr>
              <a:t>n</a:t>
            </a:r>
            <a:r>
              <a:rPr lang="en-US" sz="1000" b="0" u="sng" spc="65" dirty="0">
                <a:latin typeface="Verdana"/>
                <a:cs typeface="Verdana"/>
              </a:rPr>
              <a:t>g</a:t>
            </a:r>
            <a:r>
              <a:rPr lang="en-US" sz="1000" b="0" spc="-145" dirty="0">
                <a:latin typeface="Verdana"/>
                <a:cs typeface="Verdana"/>
              </a:rPr>
              <a:t>,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u="sng" spc="30" dirty="0">
                <a:latin typeface="Verdana"/>
                <a:cs typeface="Verdana"/>
              </a:rPr>
              <a:t>c</a:t>
            </a:r>
            <a:r>
              <a:rPr lang="en-US" sz="1000" b="0" u="sng" dirty="0">
                <a:latin typeface="Verdana"/>
                <a:cs typeface="Verdana"/>
              </a:rPr>
              <a:t>o</a:t>
            </a:r>
            <a:r>
              <a:rPr lang="en-US" sz="1000" b="0" u="sng" spc="-10" dirty="0">
                <a:latin typeface="Verdana"/>
                <a:cs typeface="Verdana"/>
              </a:rPr>
              <a:t>r</a:t>
            </a:r>
            <a:r>
              <a:rPr lang="en-US" sz="1000" b="0" u="sng" spc="45" dirty="0">
                <a:latin typeface="Verdana"/>
                <a:cs typeface="Verdana"/>
              </a:rPr>
              <a:t>n</a:t>
            </a:r>
            <a:r>
              <a:rPr lang="en-US" sz="1000" b="0" u="sng" spc="-5" dirty="0">
                <a:latin typeface="Verdana"/>
                <a:cs typeface="Verdana"/>
              </a:rPr>
              <a:t>eal</a:t>
            </a:r>
            <a:r>
              <a:rPr lang="en-US" sz="1000" b="0" u="sng" spc="-85" dirty="0">
                <a:latin typeface="Verdana"/>
                <a:cs typeface="Verdana"/>
              </a:rPr>
              <a:t> </a:t>
            </a:r>
            <a:r>
              <a:rPr lang="en-US" sz="1000" b="0" u="sng" spc="-40" dirty="0">
                <a:latin typeface="Verdana"/>
                <a:cs typeface="Verdana"/>
              </a:rPr>
              <a:t>r</a:t>
            </a:r>
            <a:r>
              <a:rPr lang="en-US" sz="1000" b="0" u="sng" dirty="0">
                <a:latin typeface="Verdana"/>
                <a:cs typeface="Verdana"/>
              </a:rPr>
              <a:t>e</a:t>
            </a:r>
            <a:r>
              <a:rPr lang="en-US" sz="1000" b="0" u="sng" spc="-5" dirty="0">
                <a:latin typeface="Verdana"/>
                <a:cs typeface="Verdana"/>
              </a:rPr>
              <a:t>ﬂ</a:t>
            </a:r>
            <a:r>
              <a:rPr lang="en-US" sz="1000" b="0" u="sng" spc="30" dirty="0">
                <a:latin typeface="Verdana"/>
                <a:cs typeface="Verdana"/>
              </a:rPr>
              <a:t>ec</a:t>
            </a:r>
            <a:r>
              <a:rPr lang="en-US" sz="1000" b="0" u="sng" spc="10" dirty="0">
                <a:latin typeface="Verdana"/>
                <a:cs typeface="Verdana"/>
              </a:rPr>
              <a:t>t</a:t>
            </a:r>
            <a:r>
              <a:rPr lang="en-US" sz="1000" b="0" u="sng" spc="20" dirty="0">
                <a:latin typeface="Verdana"/>
                <a:cs typeface="Verdana"/>
              </a:rPr>
              <a:t>ion </a:t>
            </a:r>
            <a:r>
              <a:rPr lang="en-US" sz="1000" b="0" u="sng" spc="10" dirty="0">
                <a:latin typeface="Verdana"/>
                <a:cs typeface="Verdana"/>
              </a:rPr>
              <a:t>ana</a:t>
            </a:r>
            <a:r>
              <a:rPr lang="en-US" sz="1000" b="0" u="sng" spc="-15" dirty="0">
                <a:latin typeface="Verdana"/>
                <a:cs typeface="Verdana"/>
              </a:rPr>
              <a:t>l</a:t>
            </a:r>
            <a:r>
              <a:rPr lang="en-US" sz="1000" b="0" u="sng" spc="-45" dirty="0">
                <a:latin typeface="Verdana"/>
                <a:cs typeface="Verdana"/>
              </a:rPr>
              <a:t>y</a:t>
            </a:r>
            <a:r>
              <a:rPr lang="en-US" sz="1000" b="0" u="sng" spc="-30" dirty="0">
                <a:latin typeface="Verdana"/>
                <a:cs typeface="Verdana"/>
              </a:rPr>
              <a:t>s</a:t>
            </a:r>
            <a:r>
              <a:rPr lang="en-US" sz="1000" b="0" u="sng" spc="-15" dirty="0">
                <a:latin typeface="Verdana"/>
                <a:cs typeface="Verdana"/>
              </a:rPr>
              <a:t>is</a:t>
            </a:r>
            <a:r>
              <a:rPr lang="en-US" sz="1000" b="0" spc="-145" dirty="0">
                <a:latin typeface="Verdana"/>
                <a:cs typeface="Verdana"/>
              </a:rPr>
              <a:t>,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-5" dirty="0">
                <a:latin typeface="Verdana"/>
                <a:cs typeface="Verdana"/>
              </a:rPr>
              <a:t>a</a:t>
            </a:r>
            <a:r>
              <a:rPr lang="en-US" sz="1000" b="0" spc="45" dirty="0">
                <a:latin typeface="Verdana"/>
                <a:cs typeface="Verdana"/>
              </a:rPr>
              <a:t>n</a:t>
            </a:r>
            <a:r>
              <a:rPr lang="en-US" sz="1000" b="0" spc="55" dirty="0">
                <a:latin typeface="Verdana"/>
                <a:cs typeface="Verdana"/>
              </a:rPr>
              <a:t>d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u="sng" spc="85" dirty="0">
                <a:latin typeface="Verdana"/>
                <a:cs typeface="Verdana"/>
              </a:rPr>
              <a:t>m</a:t>
            </a:r>
            <a:r>
              <a:rPr lang="en-US" sz="1000" b="0" u="sng" spc="-5" dirty="0">
                <a:latin typeface="Verdana"/>
                <a:cs typeface="Verdana"/>
              </a:rPr>
              <a:t>a</a:t>
            </a:r>
            <a:r>
              <a:rPr lang="en-US" sz="1000" b="0" u="sng" spc="30" dirty="0">
                <a:latin typeface="Verdana"/>
                <a:cs typeface="Verdana"/>
              </a:rPr>
              <a:t>chin</a:t>
            </a:r>
            <a:r>
              <a:rPr lang="en-US" sz="1000" b="0" u="sng" spc="10" dirty="0">
                <a:latin typeface="Verdana"/>
                <a:cs typeface="Verdana"/>
              </a:rPr>
              <a:t>e</a:t>
            </a:r>
            <a:r>
              <a:rPr lang="en-US" sz="1000" b="0" u="sng" spc="-85" dirty="0">
                <a:latin typeface="Verdana"/>
                <a:cs typeface="Verdana"/>
              </a:rPr>
              <a:t> </a:t>
            </a:r>
            <a:r>
              <a:rPr lang="en-US" sz="1000" b="0" u="sng" spc="-5" dirty="0">
                <a:latin typeface="Verdana"/>
                <a:cs typeface="Verdana"/>
              </a:rPr>
              <a:t>le</a:t>
            </a:r>
            <a:r>
              <a:rPr lang="en-US" sz="1000" b="0" u="sng" spc="-20" dirty="0">
                <a:latin typeface="Verdana"/>
                <a:cs typeface="Verdana"/>
              </a:rPr>
              <a:t>a</a:t>
            </a:r>
            <a:r>
              <a:rPr lang="en-US" sz="1000" b="0" u="sng" spc="-25" dirty="0">
                <a:latin typeface="Verdana"/>
                <a:cs typeface="Verdana"/>
              </a:rPr>
              <a:t>r</a:t>
            </a:r>
            <a:r>
              <a:rPr lang="en-US" sz="1000" b="0" u="sng" spc="30" dirty="0">
                <a:latin typeface="Verdana"/>
                <a:cs typeface="Verdana"/>
              </a:rPr>
              <a:t>nin</a:t>
            </a:r>
            <a:r>
              <a:rPr lang="en-US" sz="1000" b="0" u="sng" spc="65" dirty="0">
                <a:latin typeface="Verdana"/>
                <a:cs typeface="Verdana"/>
              </a:rPr>
              <a:t>g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-5" dirty="0">
                <a:latin typeface="Verdana"/>
                <a:cs typeface="Verdana"/>
              </a:rPr>
              <a:t>a</a:t>
            </a:r>
            <a:r>
              <a:rPr lang="en-US" sz="1000" b="0" spc="-40" dirty="0">
                <a:latin typeface="Verdana"/>
                <a:cs typeface="Verdana"/>
              </a:rPr>
              <a:t>r</a:t>
            </a:r>
            <a:r>
              <a:rPr lang="en-US" sz="1000" b="0" spc="5" dirty="0">
                <a:latin typeface="Verdana"/>
                <a:cs typeface="Verdana"/>
              </a:rPr>
              <a:t>e e</a:t>
            </a:r>
            <a:r>
              <a:rPr lang="en-US" sz="1000" b="0" spc="45" dirty="0">
                <a:latin typeface="Verdana"/>
                <a:cs typeface="Verdana"/>
              </a:rPr>
              <a:t>mpl</a:t>
            </a:r>
            <a:r>
              <a:rPr lang="en-US" sz="1000" b="0" spc="5" dirty="0">
                <a:latin typeface="Verdana"/>
                <a:cs typeface="Verdana"/>
              </a:rPr>
              <a:t>o</a:t>
            </a:r>
            <a:r>
              <a:rPr lang="en-US" sz="1000" b="0" spc="-60" dirty="0">
                <a:latin typeface="Verdana"/>
                <a:cs typeface="Verdana"/>
              </a:rPr>
              <a:t>y</a:t>
            </a:r>
            <a:r>
              <a:rPr lang="en-US" sz="1000" b="0" spc="35" dirty="0">
                <a:latin typeface="Verdana"/>
                <a:cs typeface="Verdana"/>
              </a:rPr>
              <a:t>ed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-5" dirty="0">
                <a:latin typeface="Verdana"/>
                <a:cs typeface="Verdana"/>
              </a:rPr>
              <a:t>t</a:t>
            </a:r>
            <a:r>
              <a:rPr lang="en-US" sz="1000" b="0" spc="20" dirty="0">
                <a:latin typeface="Verdana"/>
                <a:cs typeface="Verdana"/>
              </a:rPr>
              <a:t>o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spc="-5" dirty="0">
                <a:latin typeface="Verdana"/>
                <a:cs typeface="Verdana"/>
              </a:rPr>
              <a:t>esti</a:t>
            </a:r>
            <a:r>
              <a:rPr lang="en-US" sz="1000" b="0" spc="40" dirty="0">
                <a:latin typeface="Verdana"/>
                <a:cs typeface="Verdana"/>
              </a:rPr>
              <a:t>ma</a:t>
            </a:r>
            <a:r>
              <a:rPr lang="en-US" sz="1000" b="0" dirty="0">
                <a:latin typeface="Verdana"/>
                <a:cs typeface="Verdana"/>
              </a:rPr>
              <a:t>t</a:t>
            </a:r>
            <a:r>
              <a:rPr lang="en-US" sz="1000" b="0" spc="10" dirty="0">
                <a:latin typeface="Verdana"/>
                <a:cs typeface="Verdana"/>
              </a:rPr>
              <a:t>e</a:t>
            </a:r>
            <a:r>
              <a:rPr lang="en-US" sz="1000" b="0" spc="-85" dirty="0">
                <a:latin typeface="Verdana"/>
                <a:cs typeface="Verdana"/>
              </a:rPr>
              <a:t> </a:t>
            </a:r>
            <a:r>
              <a:rPr lang="en-US" sz="1000" b="0" u="sng" spc="65" dirty="0">
                <a:latin typeface="Verdana"/>
                <a:cs typeface="Verdana"/>
              </a:rPr>
              <a:t>g</a:t>
            </a:r>
            <a:r>
              <a:rPr lang="en-US" sz="1000" b="0" u="sng" spc="-10" dirty="0">
                <a:latin typeface="Verdana"/>
                <a:cs typeface="Verdana"/>
              </a:rPr>
              <a:t>a</a:t>
            </a:r>
            <a:r>
              <a:rPr lang="en-US" sz="1000" b="0" u="sng" spc="-20" dirty="0">
                <a:latin typeface="Verdana"/>
                <a:cs typeface="Verdana"/>
              </a:rPr>
              <a:t>z</a:t>
            </a:r>
            <a:r>
              <a:rPr lang="en-US" sz="1000" b="0" u="sng" spc="10" dirty="0">
                <a:latin typeface="Verdana"/>
                <a:cs typeface="Verdana"/>
              </a:rPr>
              <a:t>e</a:t>
            </a:r>
            <a:r>
              <a:rPr lang="en-US" sz="1000" b="0" u="sng" spc="-85" dirty="0">
                <a:latin typeface="Verdana"/>
                <a:cs typeface="Verdana"/>
              </a:rPr>
              <a:t> </a:t>
            </a:r>
            <a:r>
              <a:rPr lang="en-US" sz="1000" b="0" u="sng" spc="25" dirty="0">
                <a:latin typeface="Verdana"/>
                <a:cs typeface="Verdana"/>
              </a:rPr>
              <a:t>di</a:t>
            </a:r>
            <a:r>
              <a:rPr lang="en-US" sz="1000" b="0" u="sng" spc="-40" dirty="0">
                <a:latin typeface="Verdana"/>
                <a:cs typeface="Verdana"/>
              </a:rPr>
              <a:t>r</a:t>
            </a:r>
            <a:r>
              <a:rPr lang="en-US" sz="1000" b="0" u="sng" spc="30" dirty="0">
                <a:latin typeface="Verdana"/>
                <a:cs typeface="Verdana"/>
              </a:rPr>
              <a:t>ec</a:t>
            </a:r>
            <a:r>
              <a:rPr lang="en-US" sz="1000" b="0" u="sng" spc="20" dirty="0">
                <a:latin typeface="Verdana"/>
                <a:cs typeface="Verdana"/>
              </a:rPr>
              <a:t>tion</a:t>
            </a:r>
            <a:r>
              <a:rPr lang="en-US" sz="1000" b="0" spc="-14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DB96BEF-C4F9-F751-DFB6-ED6C7F2D0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3" y="1571625"/>
            <a:ext cx="3945371" cy="12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2750" y="657225"/>
            <a:ext cx="2743200" cy="224612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00" spc="55" dirty="0">
                <a:latin typeface="Verdana"/>
                <a:cs typeface="Verdana"/>
              </a:rPr>
              <a:t>Machine learning techniques like convolutional neural networks and deep learning are used for eye gaze estimation.</a:t>
            </a:r>
          </a:p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00" spc="55" dirty="0">
                <a:latin typeface="Verdana"/>
                <a:cs typeface="Verdana"/>
              </a:rPr>
              <a:t>These techniques are becoming more popular in this context.</a:t>
            </a:r>
          </a:p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00" spc="55" dirty="0">
                <a:latin typeface="Verdana"/>
                <a:cs typeface="Verdana"/>
              </a:rPr>
              <a:t>The system employing these techniques can learn and adapt to individual differences.</a:t>
            </a:r>
          </a:p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00" spc="55" dirty="0">
                <a:latin typeface="Verdana"/>
                <a:cs typeface="Verdana"/>
              </a:rPr>
              <a:t>It can also adapt to environmental factors affecting gaze estimation.</a:t>
            </a:r>
          </a:p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00" spc="55" dirty="0">
                <a:latin typeface="Verdana"/>
                <a:cs typeface="Verdana"/>
              </a:rPr>
              <a:t>The use of these techniques enhances the accuracy and effectiveness of eye gaze estimation systems.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3232150" y="342035"/>
            <a:ext cx="2615120" cy="45719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3748721-AC53-E7C6-0FAE-578E38640EAF}"/>
              </a:ext>
            </a:extLst>
          </p:cNvPr>
          <p:cNvSpPr txBox="1"/>
          <p:nvPr/>
        </p:nvSpPr>
        <p:spPr>
          <a:xfrm>
            <a:off x="3403790" y="394197"/>
            <a:ext cx="2209800" cy="38087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ctr">
              <a:lnSpc>
                <a:spcPts val="1340"/>
              </a:lnSpc>
              <a:spcBef>
                <a:spcPts val="370"/>
              </a:spcBef>
            </a:pPr>
            <a:r>
              <a:rPr lang="en-US" sz="1300" b="1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of Machine</a:t>
            </a:r>
            <a:r>
              <a:rPr lang="en-US" sz="1300" b="1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en-US" sz="1300" b="1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1300" b="1" spc="-3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Eye</a:t>
            </a:r>
            <a:r>
              <a:rPr lang="en-US" sz="1300" b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Gaze</a:t>
            </a:r>
            <a:r>
              <a:rPr lang="en-US" sz="1300" b="1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</a:t>
            </a:r>
            <a:endParaRPr sz="1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4A96787D-7F8C-3E40-96C9-EA54AE200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1029643"/>
            <a:ext cx="2433784" cy="123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619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Imprint MT Shadow</vt:lpstr>
      <vt:lpstr>Tahoma</vt:lpstr>
      <vt:lpstr>Verdana</vt:lpstr>
      <vt:lpstr>Wingdings</vt:lpstr>
      <vt:lpstr>Office Theme</vt:lpstr>
      <vt:lpstr>Eye Gaze Estimation  through Webcam Technology</vt:lpstr>
      <vt:lpstr>Content</vt:lpstr>
      <vt:lpstr>Introduction</vt:lpstr>
      <vt:lpstr>Human-Computer  Interaction</vt:lpstr>
      <vt:lpstr>Eye Tracking Metrics and Visual Attention</vt:lpstr>
      <vt:lpstr>Eye Gaze Estimation</vt:lpstr>
      <vt:lpstr>Challenges in Eye Gaze  Estimation</vt:lpstr>
      <vt:lpstr>PowerPoint Presentation</vt:lpstr>
      <vt:lpstr>PowerPoint Presentation</vt:lpstr>
      <vt:lpstr>Ethical Considerations</vt:lpstr>
      <vt:lpstr>Industry Adoption</vt:lpstr>
      <vt:lpstr>Implementation Process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Gaze Estimation  through Webcam  Technology</dc:title>
  <cp:lastModifiedBy>Bhumik Rathod</cp:lastModifiedBy>
  <cp:revision>24</cp:revision>
  <dcterms:created xsi:type="dcterms:W3CDTF">2023-11-28T17:23:13Z</dcterms:created>
  <dcterms:modified xsi:type="dcterms:W3CDTF">2023-11-30T12:23:15Z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LastSaved">
    <vt:filetime>2023-11-28T00:00:00Z</vt:filetime>
  </property>
</Properties>
</file>