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75560" y="330480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7556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5548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3504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7556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5548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3504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475560" y="3304800"/>
            <a:ext cx="8221680" cy="1300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75560" y="3304800"/>
            <a:ext cx="822168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75560" y="1258560"/>
            <a:ext cx="8221680" cy="9100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75560" y="3304800"/>
            <a:ext cx="8221680" cy="1300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475560" y="330480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47556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25548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3504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7556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325548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603504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475560" y="3304800"/>
            <a:ext cx="8221680" cy="1300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475560" y="3304800"/>
            <a:ext cx="822168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75560" y="3304800"/>
            <a:ext cx="822168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75560" y="1258560"/>
            <a:ext cx="8221680" cy="9100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475560" y="330480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7556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5548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3504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7556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5548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3504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5" name="PlaceHolder 2"/>
          <p:cNvSpPr>
            <a:spLocks noGrp="1"/>
          </p:cNvSpPr>
          <p:nvPr>
            <p:ph type="subTitle"/>
          </p:nvPr>
        </p:nvSpPr>
        <p:spPr>
          <a:xfrm>
            <a:off x="475560" y="3304800"/>
            <a:ext cx="8221680" cy="1300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7" name="PlaceHolder 2"/>
          <p:cNvSpPr>
            <a:spLocks noGrp="1"/>
          </p:cNvSpPr>
          <p:nvPr>
            <p:ph type="body"/>
          </p:nvPr>
        </p:nvSpPr>
        <p:spPr>
          <a:xfrm>
            <a:off x="475560" y="3304800"/>
            <a:ext cx="822168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9"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75560" y="1258560"/>
            <a:ext cx="8221680" cy="9100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36"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8"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4"/>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2"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4"/>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6" name="PlaceHolder 2"/>
          <p:cNvSpPr>
            <a:spLocks noGrp="1"/>
          </p:cNvSpPr>
          <p:nvPr>
            <p:ph type="body"/>
          </p:nvPr>
        </p:nvSpPr>
        <p:spPr>
          <a:xfrm>
            <a:off x="475560" y="330480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3"/>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9"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0"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1"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5"/>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47556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325548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603504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47556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8" name="PlaceHolder 6"/>
          <p:cNvSpPr>
            <a:spLocks noGrp="1"/>
          </p:cNvSpPr>
          <p:nvPr>
            <p:ph type="body"/>
          </p:nvPr>
        </p:nvSpPr>
        <p:spPr>
          <a:xfrm>
            <a:off x="325548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59" name="PlaceHolder 7"/>
          <p:cNvSpPr>
            <a:spLocks noGrp="1"/>
          </p:cNvSpPr>
          <p:nvPr>
            <p:ph type="body"/>
          </p:nvPr>
        </p:nvSpPr>
        <p:spPr>
          <a:xfrm>
            <a:off x="603504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6" name="PlaceHolder 2"/>
          <p:cNvSpPr>
            <a:spLocks noGrp="1"/>
          </p:cNvSpPr>
          <p:nvPr>
            <p:ph type="subTitle"/>
          </p:nvPr>
        </p:nvSpPr>
        <p:spPr>
          <a:xfrm>
            <a:off x="475560" y="3304800"/>
            <a:ext cx="8221680" cy="1300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8" name="PlaceHolder 2"/>
          <p:cNvSpPr>
            <a:spLocks noGrp="1"/>
          </p:cNvSpPr>
          <p:nvPr>
            <p:ph type="body"/>
          </p:nvPr>
        </p:nvSpPr>
        <p:spPr>
          <a:xfrm>
            <a:off x="475560" y="3304800"/>
            <a:ext cx="822168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0"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71"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75560" y="1258560"/>
            <a:ext cx="8221680" cy="9100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5"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76"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77"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9"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80"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81" name="PlaceHolder 4"/>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3"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84"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85" name="PlaceHolder 4"/>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type="body"/>
          </p:nvPr>
        </p:nvSpPr>
        <p:spPr>
          <a:xfrm>
            <a:off x="475560" y="330480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88" name="PlaceHolder 3"/>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0"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1"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3" name="PlaceHolder 5"/>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75560" y="1258560"/>
            <a:ext cx="8221680" cy="9100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5" name="PlaceHolder 2"/>
          <p:cNvSpPr>
            <a:spLocks noGrp="1"/>
          </p:cNvSpPr>
          <p:nvPr>
            <p:ph type="body"/>
          </p:nvPr>
        </p:nvSpPr>
        <p:spPr>
          <a:xfrm>
            <a:off x="47556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6" name="PlaceHolder 3"/>
          <p:cNvSpPr>
            <a:spLocks noGrp="1"/>
          </p:cNvSpPr>
          <p:nvPr>
            <p:ph type="body"/>
          </p:nvPr>
        </p:nvSpPr>
        <p:spPr>
          <a:xfrm>
            <a:off x="325548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7" name="PlaceHolder 4"/>
          <p:cNvSpPr>
            <a:spLocks noGrp="1"/>
          </p:cNvSpPr>
          <p:nvPr>
            <p:ph type="body"/>
          </p:nvPr>
        </p:nvSpPr>
        <p:spPr>
          <a:xfrm>
            <a:off x="603504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5"/>
          <p:cNvSpPr>
            <a:spLocks noGrp="1"/>
          </p:cNvSpPr>
          <p:nvPr>
            <p:ph type="body"/>
          </p:nvPr>
        </p:nvSpPr>
        <p:spPr>
          <a:xfrm>
            <a:off x="47556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99" name="PlaceHolder 6"/>
          <p:cNvSpPr>
            <a:spLocks noGrp="1"/>
          </p:cNvSpPr>
          <p:nvPr>
            <p:ph type="body"/>
          </p:nvPr>
        </p:nvSpPr>
        <p:spPr>
          <a:xfrm>
            <a:off x="325548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00" name="PlaceHolder 7"/>
          <p:cNvSpPr>
            <a:spLocks noGrp="1"/>
          </p:cNvSpPr>
          <p:nvPr>
            <p:ph type="body"/>
          </p:nvPr>
        </p:nvSpPr>
        <p:spPr>
          <a:xfrm>
            <a:off x="603504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5" name="PlaceHolder 2"/>
          <p:cNvSpPr>
            <a:spLocks noGrp="1"/>
          </p:cNvSpPr>
          <p:nvPr>
            <p:ph type="subTitle"/>
          </p:nvPr>
        </p:nvSpPr>
        <p:spPr>
          <a:xfrm>
            <a:off x="475560" y="3304800"/>
            <a:ext cx="8221680" cy="1300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7" name="PlaceHolder 2"/>
          <p:cNvSpPr>
            <a:spLocks noGrp="1"/>
          </p:cNvSpPr>
          <p:nvPr>
            <p:ph type="body"/>
          </p:nvPr>
        </p:nvSpPr>
        <p:spPr>
          <a:xfrm>
            <a:off x="475560" y="3304800"/>
            <a:ext cx="822168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9"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210"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75560" y="1258560"/>
            <a:ext cx="8221680" cy="9100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15"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216"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8"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20" name="PlaceHolder 4"/>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2"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23"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24" name="PlaceHolder 4"/>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8828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6" name="PlaceHolder 2"/>
          <p:cNvSpPr>
            <a:spLocks noGrp="1"/>
          </p:cNvSpPr>
          <p:nvPr>
            <p:ph type="body"/>
          </p:nvPr>
        </p:nvSpPr>
        <p:spPr>
          <a:xfrm>
            <a:off x="475560" y="330480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27" name="PlaceHolder 3"/>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9"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0"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1" name="PlaceHolder 4"/>
          <p:cNvSpPr>
            <a:spLocks noGrp="1"/>
          </p:cNvSpPr>
          <p:nvPr>
            <p:ph type="body"/>
          </p:nvPr>
        </p:nvSpPr>
        <p:spPr>
          <a:xfrm>
            <a:off x="47556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2" name="PlaceHolder 5"/>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4" name="PlaceHolder 2"/>
          <p:cNvSpPr>
            <a:spLocks noGrp="1"/>
          </p:cNvSpPr>
          <p:nvPr>
            <p:ph type="body"/>
          </p:nvPr>
        </p:nvSpPr>
        <p:spPr>
          <a:xfrm>
            <a:off x="47556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5" name="PlaceHolder 3"/>
          <p:cNvSpPr>
            <a:spLocks noGrp="1"/>
          </p:cNvSpPr>
          <p:nvPr>
            <p:ph type="body"/>
          </p:nvPr>
        </p:nvSpPr>
        <p:spPr>
          <a:xfrm>
            <a:off x="325548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6" name="PlaceHolder 4"/>
          <p:cNvSpPr>
            <a:spLocks noGrp="1"/>
          </p:cNvSpPr>
          <p:nvPr>
            <p:ph type="body"/>
          </p:nvPr>
        </p:nvSpPr>
        <p:spPr>
          <a:xfrm>
            <a:off x="6035040" y="330480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7" name="PlaceHolder 5"/>
          <p:cNvSpPr>
            <a:spLocks noGrp="1"/>
          </p:cNvSpPr>
          <p:nvPr>
            <p:ph type="body"/>
          </p:nvPr>
        </p:nvSpPr>
        <p:spPr>
          <a:xfrm>
            <a:off x="47556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8" name="PlaceHolder 6"/>
          <p:cNvSpPr>
            <a:spLocks noGrp="1"/>
          </p:cNvSpPr>
          <p:nvPr>
            <p:ph type="body"/>
          </p:nvPr>
        </p:nvSpPr>
        <p:spPr>
          <a:xfrm>
            <a:off x="325548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39" name="PlaceHolder 7"/>
          <p:cNvSpPr>
            <a:spLocks noGrp="1"/>
          </p:cNvSpPr>
          <p:nvPr>
            <p:ph type="body"/>
          </p:nvPr>
        </p:nvSpPr>
        <p:spPr>
          <a:xfrm>
            <a:off x="6035040" y="3984120"/>
            <a:ext cx="26470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75560" y="3304800"/>
            <a:ext cx="4011840" cy="13003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88280" y="398412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75560" y="1258560"/>
            <a:ext cx="8221680" cy="19630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7556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88280" y="3304800"/>
            <a:ext cx="4011840" cy="6199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75560" y="3984120"/>
            <a:ext cx="8221680" cy="619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6520" y="4245840"/>
            <a:ext cx="897120" cy="89712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6520" y="4245840"/>
            <a:ext cx="897120" cy="897120"/>
          </a:xfrm>
          <a:prstGeom prst="round1Rect">
            <a:avLst>
              <a:gd name="adj" fmla="val 16667"/>
            </a:avLst>
          </a:prstGeom>
          <a:solidFill>
            <a:schemeClr val="lt1">
              <a:alpha val="68000"/>
            </a:schemeClr>
          </a:solidFill>
          <a:ln>
            <a:noFill/>
          </a:ln>
        </p:spPr>
        <p:style>
          <a:lnRef idx="0"/>
          <a:fillRef idx="0"/>
          <a:effectRef idx="0"/>
          <a:fontRef idx="minor"/>
        </p:style>
      </p:sp>
      <p:sp>
        <p:nvSpPr>
          <p:cNvPr id="2" name="PlaceHolder 3"/>
          <p:cNvSpPr>
            <a:spLocks noGrp="1"/>
          </p:cNvSpPr>
          <p:nvPr>
            <p:ph type="title"/>
          </p:nvPr>
        </p:nvSpPr>
        <p:spPr>
          <a:xfrm>
            <a:off x="390600" y="1819440"/>
            <a:ext cx="8221680" cy="933120"/>
          </a:xfrm>
          <a:prstGeom prst="rect">
            <a:avLst/>
          </a:prstGeom>
        </p:spPr>
        <p:txBody>
          <a:bodyPr tIns="91440" bIns="91440" anchor="b">
            <a:noAutofit/>
          </a:bodyPr>
          <a:p>
            <a:pPr algn="ctr"/>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sp>
        <p:nvSpPr>
          <p:cNvPr id="3" name="PlaceHolder 4"/>
          <p:cNvSpPr>
            <a:spLocks noGrp="1"/>
          </p:cNvSpPr>
          <p:nvPr>
            <p:ph type="sldNum"/>
          </p:nvPr>
        </p:nvSpPr>
        <p:spPr>
          <a:xfrm>
            <a:off x="8523720" y="4695480"/>
            <a:ext cx="548280" cy="393120"/>
          </a:xfrm>
          <a:prstGeom prst="rect">
            <a:avLst/>
          </a:prstGeom>
        </p:spPr>
        <p:txBody>
          <a:bodyPr tIns="91440" bIns="91440" anchor="ctr">
            <a:noAutofit/>
          </a:bodyPr>
          <a:p>
            <a:pPr algn="r">
              <a:lnSpc>
                <a:spcPct val="100000"/>
              </a:lnSpc>
              <a:tabLst>
                <a:tab algn="l" pos="0"/>
              </a:tabLst>
            </a:pPr>
            <a:fld id="{6431D79C-7194-42A0-83AB-1C3C30527B21}" type="slidenum">
              <a:rPr b="0" lang="en" sz="1000" spc="-1" strike="noStrike">
                <a:solidFill>
                  <a:srgbClr val="737373"/>
                </a:solidFill>
                <a:latin typeface="Roboto"/>
                <a:ea typeface="Roboto"/>
              </a:rPr>
              <a:t>&lt;number&gt;</a:t>
            </a:fld>
            <a:endParaRPr b="0" lang="en-IN"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41" name="CustomShape 1"/>
          <p:cNvSpPr/>
          <p:nvPr/>
        </p:nvSpPr>
        <p:spPr>
          <a:xfrm flipH="1" rot="10800000">
            <a:off x="-360" y="1686600"/>
            <a:ext cx="9143640" cy="3457080"/>
          </a:xfrm>
          <a:prstGeom prst="rect">
            <a:avLst/>
          </a:prstGeom>
          <a:solidFill>
            <a:schemeClr val="accent4"/>
          </a:solidFill>
          <a:ln>
            <a:noFill/>
          </a:ln>
        </p:spPr>
        <p:style>
          <a:lnRef idx="0"/>
          <a:fillRef idx="0"/>
          <a:effectRef idx="0"/>
          <a:fontRef idx="minor"/>
        </p:style>
      </p:sp>
      <p:sp>
        <p:nvSpPr>
          <p:cNvPr id="42" name="CustomShape 2"/>
          <p:cNvSpPr/>
          <p:nvPr/>
        </p:nvSpPr>
        <p:spPr>
          <a:xfrm>
            <a:off x="0" y="1685880"/>
            <a:ext cx="9143640" cy="108360"/>
          </a:xfrm>
          <a:prstGeom prst="rect">
            <a:avLst/>
          </a:prstGeom>
          <a:gradFill rotWithShape="0">
            <a:gsLst>
              <a:gs pos="0">
                <a:srgbClr val="f9f9f9"/>
              </a:gs>
              <a:gs pos="100000">
                <a:srgbClr val="dedede"/>
              </a:gs>
            </a:gsLst>
            <a:lin ang="16200000"/>
          </a:gradFill>
          <a:ln>
            <a:noFill/>
          </a:ln>
        </p:spPr>
        <p:style>
          <a:lnRef idx="0"/>
          <a:fillRef idx="0"/>
          <a:effectRef idx="0"/>
          <a:fontRef idx="minor"/>
        </p:style>
      </p:sp>
      <p:sp>
        <p:nvSpPr>
          <p:cNvPr id="43" name="PlaceHolder 3"/>
          <p:cNvSpPr>
            <a:spLocks noGrp="1"/>
          </p:cNvSpPr>
          <p:nvPr>
            <p:ph type="title"/>
          </p:nvPr>
        </p:nvSpPr>
        <p:spPr>
          <a:xfrm>
            <a:off x="471960" y="738720"/>
            <a:ext cx="8221680" cy="767520"/>
          </a:xfrm>
          <a:prstGeom prst="rect">
            <a:avLst/>
          </a:prstGeom>
        </p:spPr>
        <p:txBody>
          <a:bodyPr tIns="91440" bIns="91440" anchor="b">
            <a:noAutofit/>
          </a:bodyPr>
          <a:p>
            <a:pPr algn="ctr"/>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44" name="PlaceHolder 4"/>
          <p:cNvSpPr>
            <a:spLocks noGrp="1"/>
          </p:cNvSpPr>
          <p:nvPr>
            <p:ph type="body"/>
          </p:nvPr>
        </p:nvSpPr>
        <p:spPr>
          <a:xfrm>
            <a:off x="471960" y="1919160"/>
            <a:ext cx="8221680" cy="270972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5" name="PlaceHolder 5"/>
          <p:cNvSpPr>
            <a:spLocks noGrp="1"/>
          </p:cNvSpPr>
          <p:nvPr>
            <p:ph type="sldNum"/>
          </p:nvPr>
        </p:nvSpPr>
        <p:spPr>
          <a:xfrm>
            <a:off x="8523720" y="4695480"/>
            <a:ext cx="548280" cy="393120"/>
          </a:xfrm>
          <a:prstGeom prst="rect">
            <a:avLst/>
          </a:prstGeom>
        </p:spPr>
        <p:txBody>
          <a:bodyPr tIns="91440" bIns="91440" anchor="ctr">
            <a:noAutofit/>
          </a:bodyPr>
          <a:p>
            <a:pPr algn="r">
              <a:lnSpc>
                <a:spcPct val="100000"/>
              </a:lnSpc>
              <a:tabLst>
                <a:tab algn="l" pos="0"/>
              </a:tabLst>
            </a:pPr>
            <a:fld id="{B08E0B21-026E-4EB6-9BA8-4BB63573503C}" type="slidenum">
              <a:rPr b="0" lang="en" sz="1000" spc="-1" strike="noStrike">
                <a:solidFill>
                  <a:srgbClr val="737373"/>
                </a:solidFill>
                <a:latin typeface="Roboto"/>
                <a:ea typeface="Robo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90320" y="488160"/>
            <a:ext cx="6226920" cy="4090320"/>
          </a:xfrm>
          <a:prstGeom prst="rect">
            <a:avLst/>
          </a:prstGeom>
        </p:spPr>
        <p:txBody>
          <a:bodyPr tIns="91440" bIns="91440" anchor="ctr">
            <a:noAutofit/>
          </a:bodyPr>
          <a:p>
            <a:pPr algn="ctr"/>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
        <p:nvSpPr>
          <p:cNvPr id="83" name="PlaceHolder 2"/>
          <p:cNvSpPr>
            <a:spLocks noGrp="1"/>
          </p:cNvSpPr>
          <p:nvPr>
            <p:ph type="sldNum"/>
          </p:nvPr>
        </p:nvSpPr>
        <p:spPr>
          <a:xfrm>
            <a:off x="8523720" y="4695480"/>
            <a:ext cx="548280" cy="393120"/>
          </a:xfrm>
          <a:prstGeom prst="rect">
            <a:avLst/>
          </a:prstGeom>
        </p:spPr>
        <p:txBody>
          <a:bodyPr tIns="91440" bIns="91440" anchor="ctr">
            <a:noAutofit/>
          </a:bodyPr>
          <a:p>
            <a:pPr algn="r">
              <a:lnSpc>
                <a:spcPct val="100000"/>
              </a:lnSpc>
              <a:tabLst>
                <a:tab algn="l" pos="0"/>
              </a:tabLst>
            </a:pPr>
            <a:fld id="{514096AE-6B91-4026-82C4-17F8A72F58C3}"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121" name="PlaceHolder 1"/>
          <p:cNvSpPr>
            <a:spLocks noGrp="1"/>
          </p:cNvSpPr>
          <p:nvPr>
            <p:ph type="sldNum"/>
          </p:nvPr>
        </p:nvSpPr>
        <p:spPr>
          <a:xfrm>
            <a:off x="8523720" y="4695480"/>
            <a:ext cx="548280" cy="393120"/>
          </a:xfrm>
          <a:prstGeom prst="rect">
            <a:avLst/>
          </a:prstGeom>
        </p:spPr>
        <p:txBody>
          <a:bodyPr tIns="91440" bIns="91440" anchor="ctr">
            <a:noAutofit/>
          </a:bodyPr>
          <a:p>
            <a:pPr algn="r">
              <a:lnSpc>
                <a:spcPct val="100000"/>
              </a:lnSpc>
              <a:tabLst>
                <a:tab algn="l" pos="0"/>
              </a:tabLst>
            </a:pPr>
            <a:fld id="{6447108C-4108-4CF6-935E-CAF3B26C0AD3}" type="slidenum">
              <a:rPr b="0" lang="en" sz="1000" spc="-1" strike="noStrike">
                <a:solidFill>
                  <a:srgbClr val="737373"/>
                </a:solidFill>
                <a:latin typeface="Roboto"/>
                <a:ea typeface="Roboto"/>
              </a:rPr>
              <a:t>&lt;number&gt;</a:t>
            </a:fld>
            <a:endParaRPr b="0" lang="en-IN" sz="1000" spc="-1" strike="noStrike">
              <a:latin typeface="Times New Roman"/>
            </a:endParaRPr>
          </a:p>
        </p:txBody>
      </p:sp>
      <p:sp>
        <p:nvSpPr>
          <p:cNvPr id="122"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2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160" name="CustomShape 1"/>
          <p:cNvSpPr/>
          <p:nvPr/>
        </p:nvSpPr>
        <p:spPr>
          <a:xfrm flipH="1" rot="10800000">
            <a:off x="-360" y="657000"/>
            <a:ext cx="9143640" cy="4486680"/>
          </a:xfrm>
          <a:prstGeom prst="rect">
            <a:avLst/>
          </a:prstGeom>
          <a:solidFill>
            <a:schemeClr val="accent4"/>
          </a:solidFill>
          <a:ln>
            <a:noFill/>
          </a:ln>
        </p:spPr>
        <p:style>
          <a:lnRef idx="0"/>
          <a:fillRef idx="0"/>
          <a:effectRef idx="0"/>
          <a:fontRef idx="minor"/>
        </p:style>
      </p:sp>
      <p:sp>
        <p:nvSpPr>
          <p:cNvPr id="161" name="CustomShape 2"/>
          <p:cNvSpPr/>
          <p:nvPr/>
        </p:nvSpPr>
        <p:spPr>
          <a:xfrm>
            <a:off x="0" y="656280"/>
            <a:ext cx="9143640" cy="108360"/>
          </a:xfrm>
          <a:prstGeom prst="rect">
            <a:avLst/>
          </a:prstGeom>
          <a:gradFill rotWithShape="0">
            <a:gsLst>
              <a:gs pos="0">
                <a:srgbClr val="f9f9f9"/>
              </a:gs>
              <a:gs pos="100000">
                <a:srgbClr val="dedede"/>
              </a:gs>
            </a:gsLst>
            <a:lin ang="16200000"/>
          </a:gradFill>
          <a:ln>
            <a:noFill/>
          </a:ln>
        </p:spPr>
        <p:style>
          <a:lnRef idx="0"/>
          <a:fillRef idx="0"/>
          <a:effectRef idx="0"/>
          <a:fontRef idx="minor"/>
        </p:style>
      </p:sp>
      <p:sp>
        <p:nvSpPr>
          <p:cNvPr id="162" name="PlaceHolder 3"/>
          <p:cNvSpPr>
            <a:spLocks noGrp="1"/>
          </p:cNvSpPr>
          <p:nvPr>
            <p:ph type="title"/>
          </p:nvPr>
        </p:nvSpPr>
        <p:spPr>
          <a:xfrm>
            <a:off x="98280" y="16200"/>
            <a:ext cx="8826120" cy="602280"/>
          </a:xfrm>
          <a:prstGeom prst="rect">
            <a:avLst/>
          </a:prstGeom>
        </p:spPr>
        <p:txBody>
          <a:bodyPr tIns="91440" bIns="91440" anchor="ctr">
            <a:noAutofit/>
          </a:bodyPr>
          <a:p>
            <a:pPr algn="ct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63" name="PlaceHolder 4"/>
          <p:cNvSpPr>
            <a:spLocks noGrp="1"/>
          </p:cNvSpPr>
          <p:nvPr>
            <p:ph type="sldNum"/>
          </p:nvPr>
        </p:nvSpPr>
        <p:spPr>
          <a:xfrm>
            <a:off x="8523720" y="4695480"/>
            <a:ext cx="548280" cy="393120"/>
          </a:xfrm>
          <a:prstGeom prst="rect">
            <a:avLst/>
          </a:prstGeom>
        </p:spPr>
        <p:txBody>
          <a:bodyPr tIns="91440" bIns="91440" anchor="ctr">
            <a:noAutofit/>
          </a:bodyPr>
          <a:p>
            <a:pPr algn="r">
              <a:lnSpc>
                <a:spcPct val="100000"/>
              </a:lnSpc>
              <a:tabLst>
                <a:tab algn="l" pos="0"/>
              </a:tabLst>
            </a:pPr>
            <a:fld id="{8888D594-99C7-4EA1-B3A0-A8664C161EB5}" type="slidenum">
              <a:rPr b="0" lang="en" sz="1000" spc="-1" strike="noStrike">
                <a:solidFill>
                  <a:srgbClr val="737373"/>
                </a:solidFill>
                <a:latin typeface="Roboto"/>
                <a:ea typeface="Roboto"/>
              </a:rPr>
              <a:t>&lt;number&gt;</a:t>
            </a:fld>
            <a:endParaRPr b="0" lang="en-IN" sz="1000" spc="-1" strike="noStrike">
              <a:latin typeface="Times New Roman"/>
            </a:endParaRPr>
          </a:p>
        </p:txBody>
      </p:sp>
      <p:sp>
        <p:nvSpPr>
          <p:cNvPr id="16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475560" y="1258560"/>
            <a:ext cx="8221680" cy="1963080"/>
          </a:xfrm>
          <a:prstGeom prst="rect">
            <a:avLst/>
          </a:prstGeom>
        </p:spPr>
        <p:txBody>
          <a:bodyPr tIns="91440" bIns="91440" anchor="b">
            <a:noAutofit/>
          </a:bodyPr>
          <a:p>
            <a:pPr algn="ctr">
              <a:lnSpc>
                <a:spcPct val="100000"/>
              </a:lnSpc>
            </a:pPr>
            <a:r>
              <a:rPr b="0" lang="en-IN" sz="12000" spc="-1" strike="noStrike">
                <a:solidFill>
                  <a:srgbClr val="424242"/>
                </a:solidFill>
                <a:latin typeface="Roboto"/>
                <a:ea typeface="Roboto"/>
              </a:rPr>
              <a:t>xx%</a:t>
            </a:r>
            <a:endParaRPr b="0" lang="en-IN" sz="12000" spc="-1" strike="noStrike">
              <a:solidFill>
                <a:srgbClr val="000000"/>
              </a:solidFill>
              <a:latin typeface="Arial"/>
            </a:endParaRPr>
          </a:p>
        </p:txBody>
      </p:sp>
      <p:sp>
        <p:nvSpPr>
          <p:cNvPr id="202" name="PlaceHolder 2"/>
          <p:cNvSpPr>
            <a:spLocks noGrp="1"/>
          </p:cNvSpPr>
          <p:nvPr>
            <p:ph type="body"/>
          </p:nvPr>
        </p:nvSpPr>
        <p:spPr>
          <a:xfrm>
            <a:off x="475560" y="3304800"/>
            <a:ext cx="8221680" cy="130032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3" name="PlaceHolder 3"/>
          <p:cNvSpPr>
            <a:spLocks noGrp="1"/>
          </p:cNvSpPr>
          <p:nvPr>
            <p:ph type="sldNum"/>
          </p:nvPr>
        </p:nvSpPr>
        <p:spPr>
          <a:xfrm>
            <a:off x="8523720" y="4695480"/>
            <a:ext cx="548280" cy="393120"/>
          </a:xfrm>
          <a:prstGeom prst="rect">
            <a:avLst/>
          </a:prstGeom>
        </p:spPr>
        <p:txBody>
          <a:bodyPr tIns="91440" bIns="91440" anchor="ctr">
            <a:noAutofit/>
          </a:bodyPr>
          <a:p>
            <a:pPr algn="r">
              <a:lnSpc>
                <a:spcPct val="100000"/>
              </a:lnSpc>
              <a:tabLst>
                <a:tab algn="l" pos="0"/>
              </a:tabLst>
            </a:pPr>
            <a:fld id="{56030813-DBE7-4697-8353-14EAC08D3399}" type="slidenum">
              <a:rPr b="0" lang="en" sz="1000" spc="-1" strike="noStrike">
                <a:solidFill>
                  <a:srgbClr val="737373"/>
                </a:solidFill>
                <a:latin typeface="Roboto"/>
                <a:ea typeface="Robo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342360" y="192960"/>
            <a:ext cx="8221680" cy="933120"/>
          </a:xfrm>
          <a:prstGeom prst="rect">
            <a:avLst/>
          </a:prstGeom>
          <a:noFill/>
          <a:ln>
            <a:noFill/>
          </a:ln>
        </p:spPr>
        <p:txBody>
          <a:bodyPr tIns="91440" bIns="91440" anchor="b">
            <a:noAutofit/>
          </a:bodyPr>
          <a:p>
            <a:pPr algn="ctr">
              <a:lnSpc>
                <a:spcPct val="100000"/>
              </a:lnSpc>
              <a:tabLst>
                <a:tab algn="l" pos="0"/>
              </a:tabLst>
            </a:pPr>
            <a:r>
              <a:rPr b="0" lang="en" sz="4800" spc="-1" strike="noStrike">
                <a:solidFill>
                  <a:srgbClr val="ffffff"/>
                </a:solidFill>
                <a:latin typeface="Roboto"/>
                <a:ea typeface="Roboto"/>
              </a:rPr>
              <a:t> </a:t>
            </a:r>
            <a:r>
              <a:rPr b="0" lang="en" sz="2600" spc="-1" strike="noStrike">
                <a:solidFill>
                  <a:srgbClr val="ffffff"/>
                </a:solidFill>
                <a:latin typeface="Roboto"/>
                <a:ea typeface="Roboto"/>
              </a:rPr>
              <a:t> </a:t>
            </a:r>
            <a:r>
              <a:rPr b="0" lang="en" sz="2600" spc="-1" strike="noStrike">
                <a:solidFill>
                  <a:srgbClr val="ffffff"/>
                </a:solidFill>
                <a:latin typeface="Roboto"/>
                <a:ea typeface="Roboto"/>
              </a:rPr>
              <a:t>CSN-503 Advanced Computer Networks</a:t>
            </a:r>
            <a:endParaRPr b="0" lang="en-IN" sz="2600" spc="-1" strike="noStrike">
              <a:solidFill>
                <a:srgbClr val="000000"/>
              </a:solidFill>
              <a:latin typeface="Arial"/>
            </a:endParaRPr>
          </a:p>
        </p:txBody>
      </p:sp>
      <p:sp>
        <p:nvSpPr>
          <p:cNvPr id="241" name="TextShape 2"/>
          <p:cNvSpPr txBox="1"/>
          <p:nvPr/>
        </p:nvSpPr>
        <p:spPr>
          <a:xfrm>
            <a:off x="342360" y="2418840"/>
            <a:ext cx="8221680" cy="432720"/>
          </a:xfrm>
          <a:prstGeom prst="rect">
            <a:avLst/>
          </a:prstGeom>
          <a:noFill/>
          <a:ln>
            <a:noFill/>
          </a:ln>
        </p:spPr>
        <p:txBody>
          <a:bodyPr tIns="91440" bIns="91440">
            <a:noAutofit/>
          </a:bodyPr>
          <a:p>
            <a:pPr algn="ctr">
              <a:lnSpc>
                <a:spcPct val="100000"/>
              </a:lnSpc>
              <a:tabLst>
                <a:tab algn="l" pos="0"/>
              </a:tabLst>
            </a:pPr>
            <a:r>
              <a:rPr b="1" lang="en" sz="1800" spc="-1" strike="noStrike">
                <a:solidFill>
                  <a:srgbClr val="ffffff"/>
                </a:solidFill>
                <a:latin typeface="Roboto"/>
                <a:ea typeface="Roboto"/>
              </a:rPr>
              <a:t>Group - 10</a:t>
            </a:r>
            <a:endParaRPr b="0" lang="en-IN" sz="1800" spc="-1" strike="noStrike">
              <a:latin typeface="Arial"/>
            </a:endParaRPr>
          </a:p>
          <a:p>
            <a:pPr algn="ctr">
              <a:lnSpc>
                <a:spcPct val="100000"/>
              </a:lnSpc>
              <a:tabLst>
                <a:tab algn="l" pos="0"/>
              </a:tabLst>
            </a:pPr>
            <a:r>
              <a:rPr b="0" lang="en" sz="1800" spc="-1" strike="noStrike">
                <a:solidFill>
                  <a:srgbClr val="ffffff"/>
                </a:solidFill>
                <a:latin typeface="Roboto"/>
                <a:ea typeface="Roboto"/>
              </a:rPr>
              <a:t>17114004 Abhishek Rathod</a:t>
            </a:r>
            <a:endParaRPr b="0" lang="en-IN" sz="1800" spc="-1" strike="noStrike">
              <a:latin typeface="Arial"/>
            </a:endParaRPr>
          </a:p>
          <a:p>
            <a:pPr algn="ctr">
              <a:lnSpc>
                <a:spcPct val="100000"/>
              </a:lnSpc>
              <a:tabLst>
                <a:tab algn="l" pos="0"/>
              </a:tabLst>
            </a:pPr>
            <a:r>
              <a:rPr b="0" lang="en" sz="1800" spc="-1" strike="noStrike">
                <a:solidFill>
                  <a:srgbClr val="ffffff"/>
                </a:solidFill>
                <a:latin typeface="Roboto"/>
                <a:ea typeface="Roboto"/>
              </a:rPr>
              <a:t>17118007 Ajay Neeti Kannan</a:t>
            </a:r>
            <a:endParaRPr b="0" lang="en-IN" sz="1800" spc="-1" strike="noStrike">
              <a:latin typeface="Arial"/>
            </a:endParaRPr>
          </a:p>
          <a:p>
            <a:pPr algn="ctr">
              <a:lnSpc>
                <a:spcPct val="100000"/>
              </a:lnSpc>
              <a:tabLst>
                <a:tab algn="l" pos="0"/>
              </a:tabLst>
            </a:pPr>
            <a:r>
              <a:rPr b="0" lang="en" sz="1800" spc="-1" strike="noStrike">
                <a:solidFill>
                  <a:srgbClr val="ffffff"/>
                </a:solidFill>
                <a:latin typeface="Roboto"/>
                <a:ea typeface="Roboto"/>
              </a:rPr>
              <a:t>17114013 Anshuman Shakya</a:t>
            </a:r>
            <a:endParaRPr b="0" lang="en-IN" sz="1800" spc="-1" strike="noStrike">
              <a:latin typeface="Arial"/>
            </a:endParaRPr>
          </a:p>
          <a:p>
            <a:pPr algn="ctr">
              <a:lnSpc>
                <a:spcPct val="100000"/>
              </a:lnSpc>
              <a:tabLst>
                <a:tab algn="l" pos="0"/>
              </a:tabLst>
            </a:pPr>
            <a:r>
              <a:rPr b="0" lang="en" sz="1800" spc="-1" strike="noStrike">
                <a:solidFill>
                  <a:srgbClr val="ffffff"/>
                </a:solidFill>
                <a:latin typeface="Roboto"/>
                <a:ea typeface="Roboto"/>
              </a:rPr>
              <a:t>                      </a:t>
            </a:r>
            <a:r>
              <a:rPr b="0" lang="en" sz="1800" spc="-1" strike="noStrike">
                <a:solidFill>
                  <a:srgbClr val="ffffff"/>
                </a:solidFill>
                <a:latin typeface="Roboto"/>
                <a:ea typeface="Roboto"/>
              </a:rPr>
              <a:t>17114030 Suresh Babu Gangavarapu                     </a:t>
            </a:r>
            <a:endParaRPr b="0" lang="en-IN" sz="1800" spc="-1" strike="noStrike">
              <a:latin typeface="Arial"/>
            </a:endParaRPr>
          </a:p>
          <a:p>
            <a:pPr algn="ctr">
              <a:lnSpc>
                <a:spcPct val="100000"/>
              </a:lnSpc>
              <a:tabLst>
                <a:tab algn="l" pos="0"/>
              </a:tabLst>
            </a:pPr>
            <a:r>
              <a:rPr b="0" lang="en" sz="1800" spc="-1" strike="noStrike">
                <a:solidFill>
                  <a:srgbClr val="ffffff"/>
                </a:solidFill>
                <a:latin typeface="Roboto"/>
                <a:ea typeface="Roboto"/>
              </a:rPr>
              <a:t>17114008 Aman Jaiswal</a:t>
            </a:r>
            <a:endParaRPr b="0" lang="en-IN" sz="1800" spc="-1" strike="noStrike">
              <a:latin typeface="Arial"/>
            </a:endParaRPr>
          </a:p>
          <a:p>
            <a:pPr algn="ctr">
              <a:lnSpc>
                <a:spcPct val="100000"/>
              </a:lnSpc>
              <a:tabLst>
                <a:tab algn="l" pos="0"/>
              </a:tabLst>
            </a:pPr>
            <a:r>
              <a:rPr b="0" lang="en" sz="1800" spc="-1" strike="noStrike">
                <a:solidFill>
                  <a:srgbClr val="ffffff"/>
                </a:solidFill>
                <a:latin typeface="Roboto"/>
                <a:ea typeface="Roboto"/>
              </a:rPr>
              <a:t>17114009 Aman Verma</a:t>
            </a:r>
            <a:endParaRPr b="0" lang="en-IN" sz="1800" spc="-1" strike="noStrike">
              <a:latin typeface="Arial"/>
            </a:endParaRPr>
          </a:p>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p:txBody>
      </p:sp>
      <p:sp>
        <p:nvSpPr>
          <p:cNvPr id="242" name="CustomShape 3"/>
          <p:cNvSpPr/>
          <p:nvPr/>
        </p:nvSpPr>
        <p:spPr>
          <a:xfrm>
            <a:off x="1541880" y="1385280"/>
            <a:ext cx="5817600" cy="118620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0" lang="en" sz="3400" spc="-1" strike="noStrike">
                <a:solidFill>
                  <a:srgbClr val="ffffff"/>
                </a:solidFill>
                <a:latin typeface="Roboto"/>
                <a:ea typeface="Roboto"/>
              </a:rPr>
              <a:t>Group Chat Application</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71960" y="738720"/>
            <a:ext cx="8221680" cy="767520"/>
          </a:xfrm>
          <a:prstGeom prst="rect">
            <a:avLst/>
          </a:prstGeom>
          <a:noFill/>
          <a:ln>
            <a:noFill/>
          </a:ln>
        </p:spPr>
        <p:txBody>
          <a:bodyPr tIns="91440" bIns="91440" anchor="b">
            <a:noAutofit/>
          </a:bodyPr>
          <a:p>
            <a:pPr>
              <a:lnSpc>
                <a:spcPct val="100000"/>
              </a:lnSpc>
              <a:tabLst>
                <a:tab algn="l" pos="0"/>
              </a:tabLst>
            </a:pPr>
            <a:r>
              <a:rPr b="1" lang="en" sz="3200" spc="-1" strike="noStrike">
                <a:solidFill>
                  <a:srgbClr val="ffffff"/>
                </a:solidFill>
                <a:latin typeface="Roboto"/>
                <a:ea typeface="Roboto"/>
              </a:rPr>
              <a:t>2) Chat GUI - Tkinter </a:t>
            </a:r>
            <a:endParaRPr b="0" lang="en-IN" sz="3200" spc="-1" strike="noStrike">
              <a:solidFill>
                <a:srgbClr val="000000"/>
              </a:solidFill>
              <a:latin typeface="Arial"/>
            </a:endParaRPr>
          </a:p>
        </p:txBody>
      </p:sp>
      <p:sp>
        <p:nvSpPr>
          <p:cNvPr id="258" name="TextShape 2"/>
          <p:cNvSpPr txBox="1"/>
          <p:nvPr/>
        </p:nvSpPr>
        <p:spPr>
          <a:xfrm>
            <a:off x="471960" y="1919160"/>
            <a:ext cx="8221680" cy="2709720"/>
          </a:xfrm>
          <a:prstGeom prst="rect">
            <a:avLst/>
          </a:prstGeom>
          <a:noFill/>
          <a:ln>
            <a:noFill/>
          </a:ln>
        </p:spPr>
        <p:txBody>
          <a:bodyPr tIns="91440" bIns="91440">
            <a:noAutofit/>
          </a:bodyPr>
          <a:p>
            <a:pPr marL="457200" indent="-323640">
              <a:lnSpc>
                <a:spcPct val="115000"/>
              </a:lnSpc>
              <a:spcBef>
                <a:spcPts val="1001"/>
              </a:spcBef>
              <a:buClr>
                <a:srgbClr val="737373"/>
              </a:buClr>
              <a:buFont typeface="Roboto"/>
              <a:buChar char="●"/>
            </a:pPr>
            <a:r>
              <a:rPr b="1" lang="en" sz="1500" spc="-1" strike="noStrike">
                <a:solidFill>
                  <a:srgbClr val="737373"/>
                </a:solidFill>
                <a:latin typeface="Roboto"/>
                <a:ea typeface="Roboto"/>
              </a:rPr>
              <a:t>Tkinter</a:t>
            </a:r>
            <a:r>
              <a:rPr b="0" lang="en" sz="1500" spc="-1" strike="noStrike">
                <a:solidFill>
                  <a:srgbClr val="737373"/>
                </a:solidFill>
                <a:latin typeface="Roboto"/>
                <a:ea typeface="Roboto"/>
              </a:rPr>
              <a:t> is a framework that’s built into the Python standard library. </a:t>
            </a:r>
            <a:endParaRPr b="0" lang="en-IN" sz="1500" spc="-1" strike="noStrike">
              <a:solidFill>
                <a:srgbClr val="000000"/>
              </a:solidFill>
              <a:latin typeface="Arial"/>
            </a:endParaRPr>
          </a:p>
          <a:p>
            <a:pPr marL="457200" indent="-323640">
              <a:lnSpc>
                <a:spcPct val="115000"/>
              </a:lnSpc>
              <a:spcBef>
                <a:spcPts val="1001"/>
              </a:spcBef>
              <a:buClr>
                <a:srgbClr val="737373"/>
              </a:buClr>
              <a:buFont typeface="Roboto"/>
              <a:buChar char="●"/>
            </a:pPr>
            <a:r>
              <a:rPr b="0" lang="en" sz="1500" spc="-1" strike="noStrike">
                <a:solidFill>
                  <a:srgbClr val="737373"/>
                </a:solidFill>
                <a:latin typeface="Roboto"/>
                <a:ea typeface="Roboto"/>
              </a:rPr>
              <a:t>It’s cross-platform, so the same code works on Windows, macOS, and Linux.</a:t>
            </a:r>
            <a:endParaRPr b="0" lang="en-IN" sz="1500" spc="-1" strike="noStrike">
              <a:solidFill>
                <a:srgbClr val="000000"/>
              </a:solidFill>
              <a:latin typeface="Arial"/>
            </a:endParaRPr>
          </a:p>
          <a:p>
            <a:pPr marL="457200" indent="-323640">
              <a:lnSpc>
                <a:spcPct val="115000"/>
              </a:lnSpc>
              <a:spcBef>
                <a:spcPts val="1001"/>
              </a:spcBef>
              <a:buClr>
                <a:srgbClr val="737373"/>
              </a:buClr>
              <a:buFont typeface="Roboto"/>
              <a:buChar char="●"/>
            </a:pPr>
            <a:r>
              <a:rPr b="0" lang="en" sz="1500" spc="-1" strike="noStrike">
                <a:solidFill>
                  <a:srgbClr val="737373"/>
                </a:solidFill>
                <a:latin typeface="Roboto"/>
                <a:ea typeface="Roboto"/>
              </a:rPr>
              <a:t>The foundational element of a Tkinter GUI is the </a:t>
            </a:r>
            <a:r>
              <a:rPr b="1" lang="en" sz="1500" spc="-1" strike="noStrike">
                <a:solidFill>
                  <a:srgbClr val="737373"/>
                </a:solidFill>
                <a:latin typeface="Roboto"/>
                <a:ea typeface="Roboto"/>
              </a:rPr>
              <a:t>window</a:t>
            </a:r>
            <a:r>
              <a:rPr b="0" lang="en" sz="1500" spc="-1" strike="noStrike">
                <a:solidFill>
                  <a:srgbClr val="737373"/>
                </a:solidFill>
                <a:latin typeface="Roboto"/>
                <a:ea typeface="Roboto"/>
              </a:rPr>
              <a:t>. Windows are the containers in which all other GUI elements live. </a:t>
            </a:r>
            <a:endParaRPr b="0" lang="en-IN" sz="1500" spc="-1" strike="noStrike">
              <a:solidFill>
                <a:srgbClr val="000000"/>
              </a:solidFill>
              <a:latin typeface="Arial"/>
            </a:endParaRPr>
          </a:p>
          <a:p>
            <a:pPr marL="457200" indent="-323640">
              <a:lnSpc>
                <a:spcPct val="115000"/>
              </a:lnSpc>
              <a:spcBef>
                <a:spcPts val="1001"/>
              </a:spcBef>
              <a:buClr>
                <a:srgbClr val="737373"/>
              </a:buClr>
              <a:buFont typeface="Roboto"/>
              <a:buChar char="●"/>
            </a:pPr>
            <a:r>
              <a:rPr b="0" lang="en" sz="1500" spc="-1" strike="noStrike">
                <a:solidFill>
                  <a:srgbClr val="737373"/>
                </a:solidFill>
                <a:latin typeface="Roboto"/>
                <a:ea typeface="Roboto"/>
              </a:rPr>
              <a:t>The other GUI elements, such as text boxes, labels, and buttons, are known as </a:t>
            </a:r>
            <a:r>
              <a:rPr b="1" lang="en" sz="1500" spc="-1" strike="noStrike">
                <a:solidFill>
                  <a:srgbClr val="737373"/>
                </a:solidFill>
                <a:latin typeface="Roboto"/>
                <a:ea typeface="Roboto"/>
              </a:rPr>
              <a:t>widgets</a:t>
            </a:r>
            <a:r>
              <a:rPr b="0" lang="en" sz="1500" spc="-1" strike="noStrike">
                <a:solidFill>
                  <a:srgbClr val="737373"/>
                </a:solidFill>
                <a:latin typeface="Roboto"/>
                <a:ea typeface="Roboto"/>
              </a:rPr>
              <a:t>. Widgets are contained inside of windows.</a:t>
            </a:r>
            <a:endParaRPr b="0" lang="en-IN" sz="1500" spc="-1" strike="noStrike">
              <a:solidFill>
                <a:srgbClr val="000000"/>
              </a:solidFill>
              <a:latin typeface="Arial"/>
            </a:endParaRPr>
          </a:p>
          <a:p>
            <a:pPr>
              <a:lnSpc>
                <a:spcPct val="115000"/>
              </a:lnSpc>
              <a:spcAft>
                <a:spcPts val="1599"/>
              </a:spcAft>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71960" y="738720"/>
            <a:ext cx="8221680" cy="767520"/>
          </a:xfrm>
          <a:prstGeom prst="rect">
            <a:avLst/>
          </a:prstGeom>
          <a:noFill/>
          <a:ln>
            <a:noFill/>
          </a:ln>
        </p:spPr>
        <p:txBody>
          <a:bodyPr tIns="91440" bIns="91440" anchor="b">
            <a:noAutofit/>
          </a:bodyPr>
          <a:p>
            <a:endParaRPr b="0" lang="en-IN" sz="1400" spc="-1" strike="noStrike">
              <a:solidFill>
                <a:srgbClr val="000000"/>
              </a:solidFill>
              <a:latin typeface="Arial"/>
            </a:endParaRPr>
          </a:p>
        </p:txBody>
      </p:sp>
      <p:sp>
        <p:nvSpPr>
          <p:cNvPr id="260" name="TextShape 2"/>
          <p:cNvSpPr txBox="1"/>
          <p:nvPr/>
        </p:nvSpPr>
        <p:spPr>
          <a:xfrm>
            <a:off x="460800" y="1919160"/>
            <a:ext cx="8221680" cy="2709720"/>
          </a:xfrm>
          <a:prstGeom prst="rect">
            <a:avLst/>
          </a:prstGeom>
          <a:noFill/>
          <a:ln>
            <a:noFill/>
          </a:ln>
        </p:spPr>
        <p:txBody>
          <a:bodyPr tIns="91440" bIns="91440">
            <a:noAutofit/>
          </a:bodyPr>
          <a:p>
            <a:pPr>
              <a:lnSpc>
                <a:spcPct val="115000"/>
              </a:lnSpc>
              <a:spcBef>
                <a:spcPts val="1001"/>
              </a:spcBef>
              <a:tabLst>
                <a:tab algn="l" pos="0"/>
              </a:tabLst>
            </a:pPr>
            <a:r>
              <a:rPr b="0" lang="en" sz="1800" spc="-1" strike="noStrike">
                <a:solidFill>
                  <a:srgbClr val="737373"/>
                </a:solidFill>
                <a:latin typeface="Roboto"/>
                <a:ea typeface="Roboto"/>
              </a:rPr>
              <a:t>Some widgets we used are:</a:t>
            </a:r>
            <a:endParaRPr b="0" lang="en-IN" sz="1800" spc="-1" strike="noStrike">
              <a:solidFill>
                <a:srgbClr val="000000"/>
              </a:solidFill>
              <a:latin typeface="Arial"/>
            </a:endParaRPr>
          </a:p>
          <a:p>
            <a:pPr marL="457200" indent="-323640">
              <a:lnSpc>
                <a:spcPct val="115000"/>
              </a:lnSpc>
              <a:spcBef>
                <a:spcPts val="1599"/>
              </a:spcBef>
              <a:buClr>
                <a:srgbClr val="737373"/>
              </a:buClr>
              <a:buFont typeface="Roboto"/>
              <a:buChar char="●"/>
              <a:tabLst>
                <a:tab algn="l" pos="0"/>
              </a:tabLst>
            </a:pPr>
            <a:r>
              <a:rPr b="0" lang="en" sz="1500" spc="-1" strike="noStrike">
                <a:solidFill>
                  <a:srgbClr val="737373"/>
                </a:solidFill>
                <a:latin typeface="Roboto"/>
                <a:ea typeface="Roboto"/>
              </a:rPr>
              <a:t>Label - A widget used to display text on the screen.</a:t>
            </a:r>
            <a:endParaRPr b="0" lang="en-IN" sz="1500" spc="-1" strike="noStrike">
              <a:solidFill>
                <a:srgbClr val="000000"/>
              </a:solidFill>
              <a:latin typeface="Arial"/>
            </a:endParaRPr>
          </a:p>
          <a:p>
            <a:pPr marL="457200" indent="-323640">
              <a:lnSpc>
                <a:spcPct val="115000"/>
              </a:lnSpc>
              <a:spcBef>
                <a:spcPts val="1400"/>
              </a:spcBef>
              <a:buClr>
                <a:srgbClr val="737373"/>
              </a:buClr>
              <a:buFont typeface="Roboto"/>
              <a:buChar char="●"/>
              <a:tabLst>
                <a:tab algn="l" pos="0"/>
              </a:tabLst>
            </a:pPr>
            <a:r>
              <a:rPr b="0" lang="en" sz="1500" spc="-1" strike="noStrike">
                <a:solidFill>
                  <a:srgbClr val="737373"/>
                </a:solidFill>
                <a:latin typeface="Roboto"/>
                <a:ea typeface="Roboto"/>
              </a:rPr>
              <a:t>Button - A button that can contain text and can perform an action when clicked.</a:t>
            </a:r>
            <a:endParaRPr b="0" lang="en-IN" sz="1500" spc="-1" strike="noStrike">
              <a:solidFill>
                <a:srgbClr val="000000"/>
              </a:solidFill>
              <a:latin typeface="Arial"/>
            </a:endParaRPr>
          </a:p>
          <a:p>
            <a:pPr marL="457200" indent="-323640">
              <a:lnSpc>
                <a:spcPct val="115000"/>
              </a:lnSpc>
              <a:spcBef>
                <a:spcPts val="1001"/>
              </a:spcBef>
              <a:buClr>
                <a:srgbClr val="737373"/>
              </a:buClr>
              <a:buFont typeface="Roboto"/>
              <a:buChar char="●"/>
              <a:tabLst>
                <a:tab algn="l" pos="0"/>
              </a:tabLst>
            </a:pPr>
            <a:r>
              <a:rPr b="0" lang="en" sz="1500" spc="-1" strike="noStrike">
                <a:solidFill>
                  <a:srgbClr val="737373"/>
                </a:solidFill>
                <a:latin typeface="Roboto"/>
                <a:ea typeface="Roboto"/>
              </a:rPr>
              <a:t>Entry - A text entry widget that allows only a single line of text.</a:t>
            </a:r>
            <a:endParaRPr b="0" lang="en-IN" sz="1500" spc="-1" strike="noStrike">
              <a:solidFill>
                <a:srgbClr val="000000"/>
              </a:solidFill>
              <a:latin typeface="Arial"/>
            </a:endParaRPr>
          </a:p>
          <a:p>
            <a:pPr marL="457200" indent="-323640">
              <a:lnSpc>
                <a:spcPct val="115000"/>
              </a:lnSpc>
              <a:spcBef>
                <a:spcPts val="1001"/>
              </a:spcBef>
              <a:buClr>
                <a:srgbClr val="737373"/>
              </a:buClr>
              <a:buFont typeface="Roboto"/>
              <a:buChar char="●"/>
              <a:tabLst>
                <a:tab algn="l" pos="0"/>
              </a:tabLst>
            </a:pPr>
            <a:r>
              <a:rPr b="0" lang="en" sz="1500" spc="-1" strike="noStrike">
                <a:solidFill>
                  <a:srgbClr val="737373"/>
                </a:solidFill>
                <a:latin typeface="Roboto"/>
                <a:ea typeface="Roboto"/>
              </a:rPr>
              <a:t>Text - A text entry widget that allows multiline text entry.</a:t>
            </a:r>
            <a:endParaRPr b="0" lang="en-IN" sz="1500" spc="-1" strike="noStrike">
              <a:solidFill>
                <a:srgbClr val="000000"/>
              </a:solidFill>
              <a:latin typeface="Arial"/>
            </a:endParaRPr>
          </a:p>
          <a:p>
            <a:pPr marL="457200" indent="-323640">
              <a:lnSpc>
                <a:spcPct val="115000"/>
              </a:lnSpc>
              <a:spcBef>
                <a:spcPts val="1001"/>
              </a:spcBef>
              <a:spcAft>
                <a:spcPts val="1400"/>
              </a:spcAft>
              <a:buClr>
                <a:srgbClr val="737373"/>
              </a:buClr>
              <a:buFont typeface="Roboto"/>
              <a:buChar char="●"/>
              <a:tabLst>
                <a:tab algn="l" pos="0"/>
              </a:tabLst>
            </a:pPr>
            <a:r>
              <a:rPr b="0" lang="en" sz="1500" spc="-1" strike="noStrike">
                <a:solidFill>
                  <a:srgbClr val="737373"/>
                </a:solidFill>
                <a:latin typeface="Roboto"/>
                <a:ea typeface="Roboto"/>
              </a:rPr>
              <a:t>Frame - A rectangular region used to group related widgets or provide padding between widgets.</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71960" y="738720"/>
            <a:ext cx="8221680" cy="767520"/>
          </a:xfrm>
          <a:prstGeom prst="rect">
            <a:avLst/>
          </a:prstGeom>
          <a:noFill/>
          <a:ln>
            <a:noFill/>
          </a:ln>
        </p:spPr>
        <p:txBody>
          <a:bodyPr tIns="91440" bIns="91440" anchor="b">
            <a:noAutofit/>
          </a:bodyPr>
          <a:p>
            <a:endParaRPr b="0" lang="en-IN" sz="1400" spc="-1" strike="noStrike">
              <a:solidFill>
                <a:srgbClr val="000000"/>
              </a:solidFill>
              <a:latin typeface="Arial"/>
            </a:endParaRPr>
          </a:p>
        </p:txBody>
      </p:sp>
      <p:sp>
        <p:nvSpPr>
          <p:cNvPr id="262" name="TextShape 2"/>
          <p:cNvSpPr txBox="1"/>
          <p:nvPr/>
        </p:nvSpPr>
        <p:spPr>
          <a:xfrm>
            <a:off x="471960" y="1919160"/>
            <a:ext cx="8221680" cy="2709720"/>
          </a:xfrm>
          <a:prstGeom prst="rect">
            <a:avLst/>
          </a:prstGeom>
          <a:noFill/>
          <a:ln>
            <a:noFill/>
          </a:ln>
        </p:spPr>
        <p:txBody>
          <a:bodyPr tIns="91440" bIns="91440">
            <a:noAutofit/>
          </a:bodyPr>
          <a:p>
            <a:pPr>
              <a:lnSpc>
                <a:spcPct val="115000"/>
              </a:lnSpc>
              <a:tabLst>
                <a:tab algn="l" pos="0"/>
              </a:tabLst>
            </a:pPr>
            <a:r>
              <a:rPr b="0" lang="en" sz="1500" spc="-1" strike="noStrike">
                <a:solidFill>
                  <a:srgbClr val="737373"/>
                </a:solidFill>
                <a:latin typeface="Arial"/>
                <a:ea typeface="Arial"/>
              </a:rPr>
              <a:t>There are three main operations to perform with Text widgets:</a:t>
            </a:r>
            <a:endParaRPr b="0" lang="en-IN" sz="1500" spc="-1" strike="noStrike">
              <a:solidFill>
                <a:srgbClr val="000000"/>
              </a:solidFill>
              <a:latin typeface="Arial"/>
            </a:endParaRPr>
          </a:p>
          <a:p>
            <a:pPr marL="457200" indent="-323640">
              <a:lnSpc>
                <a:spcPct val="115000"/>
              </a:lnSpc>
              <a:spcBef>
                <a:spcPts val="1400"/>
              </a:spcBef>
              <a:buClr>
                <a:srgbClr val="737373"/>
              </a:buClr>
              <a:buFont typeface="Arial"/>
              <a:buChar char="●"/>
              <a:tabLst>
                <a:tab algn="l" pos="0"/>
              </a:tabLst>
            </a:pPr>
            <a:r>
              <a:rPr b="0" lang="en" sz="1500" spc="-1" strike="noStrike">
                <a:solidFill>
                  <a:srgbClr val="737373"/>
                </a:solidFill>
                <a:latin typeface="Arial"/>
                <a:ea typeface="Arial"/>
              </a:rPr>
              <a:t>Retrieve text with .get()</a:t>
            </a:r>
            <a:endParaRPr b="0" lang="en-IN" sz="1500" spc="-1" strike="noStrike">
              <a:solidFill>
                <a:srgbClr val="000000"/>
              </a:solidFill>
              <a:latin typeface="Arial"/>
            </a:endParaRPr>
          </a:p>
          <a:p>
            <a:pPr marL="457200" indent="-323640">
              <a:lnSpc>
                <a:spcPct val="115000"/>
              </a:lnSpc>
              <a:spcBef>
                <a:spcPts val="1400"/>
              </a:spcBef>
              <a:buClr>
                <a:srgbClr val="737373"/>
              </a:buClr>
              <a:buFont typeface="Arial"/>
              <a:buChar char="●"/>
              <a:tabLst>
                <a:tab algn="l" pos="0"/>
              </a:tabLst>
            </a:pPr>
            <a:r>
              <a:rPr b="0" lang="en" sz="1500" spc="-1" strike="noStrike">
                <a:solidFill>
                  <a:srgbClr val="737373"/>
                </a:solidFill>
                <a:latin typeface="Arial"/>
                <a:ea typeface="Arial"/>
              </a:rPr>
              <a:t>Delete text with .delete()</a:t>
            </a:r>
            <a:endParaRPr b="0" lang="en-IN" sz="1500" spc="-1" strike="noStrike">
              <a:solidFill>
                <a:srgbClr val="000000"/>
              </a:solidFill>
              <a:latin typeface="Arial"/>
            </a:endParaRPr>
          </a:p>
          <a:p>
            <a:pPr marL="457200" indent="-323640">
              <a:lnSpc>
                <a:spcPct val="115000"/>
              </a:lnSpc>
              <a:spcBef>
                <a:spcPts val="1001"/>
              </a:spcBef>
              <a:buClr>
                <a:srgbClr val="737373"/>
              </a:buClr>
              <a:buFont typeface="Arial"/>
              <a:buChar char="●"/>
              <a:tabLst>
                <a:tab algn="l" pos="0"/>
              </a:tabLst>
            </a:pPr>
            <a:r>
              <a:rPr b="0" lang="en" sz="1500" spc="-1" strike="noStrike">
                <a:solidFill>
                  <a:srgbClr val="737373"/>
                </a:solidFill>
                <a:latin typeface="Arial"/>
                <a:ea typeface="Arial"/>
              </a:rPr>
              <a:t>Insert text with .insert()</a:t>
            </a:r>
            <a:endParaRPr b="0" lang="en-IN" sz="1500" spc="-1" strike="noStrike">
              <a:solidFill>
                <a:srgbClr val="000000"/>
              </a:solidFill>
              <a:latin typeface="Arial"/>
            </a:endParaRPr>
          </a:p>
          <a:p>
            <a:pPr>
              <a:lnSpc>
                <a:spcPct val="115000"/>
              </a:lnSpc>
              <a:spcBef>
                <a:spcPts val="1400"/>
              </a:spcBef>
              <a:tabLst>
                <a:tab algn="l" pos="0"/>
              </a:tabLst>
            </a:pPr>
            <a:r>
              <a:rPr b="0" lang="en" sz="1500" spc="-1" strike="noStrike">
                <a:solidFill>
                  <a:srgbClr val="737373"/>
                </a:solidFill>
                <a:latin typeface="Arial"/>
                <a:ea typeface="Arial"/>
              </a:rPr>
              <a:t>MessageBox Widget is used to display the message boxes in the application like error messages.</a:t>
            </a:r>
            <a:endParaRPr b="0" lang="en-IN" sz="1500" spc="-1" strike="noStrike">
              <a:solidFill>
                <a:srgbClr val="000000"/>
              </a:solidFill>
              <a:latin typeface="Arial"/>
            </a:endParaRPr>
          </a:p>
          <a:p>
            <a:pPr>
              <a:lnSpc>
                <a:spcPct val="115000"/>
              </a:lnSpc>
              <a:spcBef>
                <a:spcPts val="1400"/>
              </a:spcBef>
              <a:tabLst>
                <a:tab algn="l" pos="0"/>
              </a:tabLst>
            </a:pPr>
            <a:endParaRPr b="0" lang="en-IN" sz="1500" spc="-1" strike="noStrike">
              <a:solidFill>
                <a:srgbClr val="000000"/>
              </a:solidFill>
              <a:latin typeface="Arial"/>
            </a:endParaRPr>
          </a:p>
          <a:p>
            <a:pPr>
              <a:lnSpc>
                <a:spcPct val="115000"/>
              </a:lnSpc>
              <a:spcBef>
                <a:spcPts val="1400"/>
              </a:spcBef>
              <a:spcAft>
                <a:spcPts val="1400"/>
              </a:spcAft>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3" name="Google Shape;138;p25" descr=""/>
          <p:cNvPicPr/>
          <p:nvPr/>
        </p:nvPicPr>
        <p:blipFill>
          <a:blip r:embed="rId1"/>
          <a:stretch/>
        </p:blipFill>
        <p:spPr>
          <a:xfrm>
            <a:off x="450000" y="253080"/>
            <a:ext cx="8380800" cy="4637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71960" y="738720"/>
            <a:ext cx="8221680" cy="767520"/>
          </a:xfrm>
          <a:prstGeom prst="rect">
            <a:avLst/>
          </a:prstGeom>
          <a:noFill/>
          <a:ln>
            <a:noFill/>
          </a:ln>
        </p:spPr>
        <p:txBody>
          <a:bodyPr tIns="91440" bIns="91440" anchor="b">
            <a:noAutofit/>
          </a:bodyPr>
          <a:p>
            <a:pPr>
              <a:lnSpc>
                <a:spcPct val="100000"/>
              </a:lnSpc>
              <a:tabLst>
                <a:tab algn="l" pos="0"/>
              </a:tabLst>
            </a:pPr>
            <a:r>
              <a:rPr b="1" lang="en" sz="3200" spc="-1" strike="noStrike">
                <a:solidFill>
                  <a:srgbClr val="ffffff"/>
                </a:solidFill>
                <a:latin typeface="Roboto"/>
                <a:ea typeface="Roboto"/>
              </a:rPr>
              <a:t>3) Database - SQLite3</a:t>
            </a:r>
            <a:endParaRPr b="0" lang="en-IN" sz="3200" spc="-1" strike="noStrike">
              <a:solidFill>
                <a:srgbClr val="000000"/>
              </a:solidFill>
              <a:latin typeface="Arial"/>
            </a:endParaRPr>
          </a:p>
        </p:txBody>
      </p:sp>
      <p:sp>
        <p:nvSpPr>
          <p:cNvPr id="265" name="TextShape 2"/>
          <p:cNvSpPr txBox="1"/>
          <p:nvPr/>
        </p:nvSpPr>
        <p:spPr>
          <a:xfrm>
            <a:off x="471960" y="1995120"/>
            <a:ext cx="8221680" cy="2709720"/>
          </a:xfrm>
          <a:prstGeom prst="rect">
            <a:avLst/>
          </a:prstGeom>
          <a:noFill/>
          <a:ln>
            <a:noFill/>
          </a:ln>
        </p:spPr>
        <p:txBody>
          <a:bodyPr tIns="91440" bIns="91440">
            <a:noAutofit/>
          </a:bodyPr>
          <a:p>
            <a:pPr>
              <a:lnSpc>
                <a:spcPct val="115000"/>
              </a:lnSpc>
              <a:tabLst>
                <a:tab algn="l" pos="0"/>
              </a:tabLst>
            </a:pPr>
            <a:r>
              <a:rPr b="0" lang="en" sz="1500" spc="-1" strike="noStrike">
                <a:solidFill>
                  <a:srgbClr val="737373"/>
                </a:solidFill>
                <a:latin typeface="Roboto"/>
                <a:ea typeface="Roboto"/>
              </a:rPr>
              <a:t>SQLite is a C library that provides a lightweight disk-based database that doesn’t require a separate server process and allows accessing the database using a nonstandard variant of the SQL query language.</a:t>
            </a:r>
            <a:endParaRPr b="0" lang="en-IN" sz="1500" spc="-1" strike="noStrike">
              <a:solidFill>
                <a:srgbClr val="000000"/>
              </a:solidFill>
              <a:latin typeface="Arial"/>
            </a:endParaRPr>
          </a:p>
          <a:p>
            <a:pPr>
              <a:lnSpc>
                <a:spcPct val="115000"/>
              </a:lnSpc>
              <a:tabLst>
                <a:tab algn="l" pos="0"/>
              </a:tabLst>
            </a:pPr>
            <a:endParaRPr b="0" lang="en-IN" sz="1500" spc="-1" strike="noStrike">
              <a:solidFill>
                <a:srgbClr val="000000"/>
              </a:solidFill>
              <a:latin typeface="Arial"/>
            </a:endParaRPr>
          </a:p>
          <a:p>
            <a:pPr>
              <a:lnSpc>
                <a:spcPct val="115000"/>
              </a:lnSpc>
              <a:tabLst>
                <a:tab algn="l" pos="0"/>
              </a:tabLst>
            </a:pPr>
            <a:r>
              <a:rPr b="0" lang="en" sz="1500" spc="-1" strike="noStrike">
                <a:solidFill>
                  <a:srgbClr val="737373"/>
                </a:solidFill>
                <a:latin typeface="Roboto"/>
                <a:ea typeface="Roboto"/>
              </a:rPr>
              <a:t>For this project the database required two tables:-</a:t>
            </a:r>
            <a:endParaRPr b="0" lang="en-IN" sz="1500" spc="-1" strike="noStrike">
              <a:solidFill>
                <a:srgbClr val="000000"/>
              </a:solidFill>
              <a:latin typeface="Arial"/>
            </a:endParaRPr>
          </a:p>
          <a:p>
            <a:pPr marL="457200" indent="-323640">
              <a:lnSpc>
                <a:spcPct val="115000"/>
              </a:lnSpc>
              <a:buClr>
                <a:srgbClr val="737373"/>
              </a:buClr>
              <a:buFont typeface="Roboto"/>
              <a:buChar char="●"/>
              <a:tabLst>
                <a:tab algn="l" pos="0"/>
              </a:tabLst>
            </a:pPr>
            <a:r>
              <a:rPr b="0" lang="en" sz="1500" spc="-1" strike="noStrike">
                <a:solidFill>
                  <a:srgbClr val="737373"/>
                </a:solidFill>
                <a:latin typeface="Roboto"/>
                <a:ea typeface="Roboto"/>
              </a:rPr>
              <a:t>Users - to store different users and information. The stored information can be used to authenticate a user while login.</a:t>
            </a:r>
            <a:endParaRPr b="0" lang="en-IN" sz="1500" spc="-1" strike="noStrike">
              <a:solidFill>
                <a:srgbClr val="000000"/>
              </a:solidFill>
              <a:latin typeface="Arial"/>
            </a:endParaRPr>
          </a:p>
          <a:p>
            <a:pPr marL="457200" indent="-323640">
              <a:lnSpc>
                <a:spcPct val="115000"/>
              </a:lnSpc>
              <a:buClr>
                <a:srgbClr val="737373"/>
              </a:buClr>
              <a:buFont typeface="Roboto"/>
              <a:buChar char="●"/>
              <a:tabLst>
                <a:tab algn="l" pos="0"/>
              </a:tabLst>
            </a:pPr>
            <a:r>
              <a:rPr b="0" lang="en" sz="1500" spc="-1" strike="noStrike">
                <a:solidFill>
                  <a:srgbClr val="737373"/>
                </a:solidFill>
                <a:latin typeface="Roboto"/>
                <a:ea typeface="Roboto"/>
              </a:rPr>
              <a:t>Messages - to store all the messages of group chat.</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71960" y="738720"/>
            <a:ext cx="8221680" cy="767520"/>
          </a:xfrm>
          <a:prstGeom prst="rect">
            <a:avLst/>
          </a:prstGeom>
          <a:noFill/>
          <a:ln>
            <a:noFill/>
          </a:ln>
        </p:spPr>
        <p:txBody>
          <a:bodyPr tIns="91440" bIns="91440" anchor="b">
            <a:noAutofit/>
          </a:bodyPr>
          <a:p>
            <a:endParaRPr b="0" lang="en-IN" sz="1400" spc="-1" strike="noStrike">
              <a:solidFill>
                <a:srgbClr val="000000"/>
              </a:solidFill>
              <a:latin typeface="Arial"/>
            </a:endParaRPr>
          </a:p>
        </p:txBody>
      </p:sp>
      <p:sp>
        <p:nvSpPr>
          <p:cNvPr id="267" name="TextShape 2"/>
          <p:cNvSpPr txBox="1"/>
          <p:nvPr/>
        </p:nvSpPr>
        <p:spPr>
          <a:xfrm>
            <a:off x="313200" y="2089080"/>
            <a:ext cx="4569120" cy="2709720"/>
          </a:xfrm>
          <a:prstGeom prst="rect">
            <a:avLst/>
          </a:prstGeom>
          <a:noFill/>
          <a:ln>
            <a:noFill/>
          </a:ln>
        </p:spPr>
        <p:txBody>
          <a:bodyPr tIns="91440" bIns="91440">
            <a:noAutofit/>
          </a:bodyPr>
          <a:p>
            <a:pPr>
              <a:lnSpc>
                <a:spcPct val="115000"/>
              </a:lnSpc>
              <a:tabLst>
                <a:tab algn="l" pos="0"/>
              </a:tabLst>
            </a:pPr>
            <a:r>
              <a:rPr b="1" lang="en" sz="1800" spc="-1" strike="noStrike">
                <a:solidFill>
                  <a:srgbClr val="434343"/>
                </a:solidFill>
                <a:latin typeface="Roboto"/>
                <a:ea typeface="Roboto"/>
              </a:rPr>
              <a:t>Database design is as follows :-</a:t>
            </a: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marL="457200" indent="-317160">
              <a:lnSpc>
                <a:spcPct val="115000"/>
              </a:lnSpc>
              <a:buClr>
                <a:srgbClr val="737373"/>
              </a:buClr>
              <a:buFont typeface="Roboto"/>
              <a:buAutoNum type="arabicParenR"/>
              <a:tabLst>
                <a:tab algn="l" pos="0"/>
              </a:tabLst>
            </a:pPr>
            <a:r>
              <a:rPr b="0" lang="en" sz="1400" spc="-1" strike="noStrike">
                <a:solidFill>
                  <a:srgbClr val="737373"/>
                </a:solidFill>
                <a:latin typeface="Roboto"/>
                <a:ea typeface="Roboto"/>
              </a:rPr>
              <a:t>CREATE TABLE users (</a:t>
            </a:r>
            <a:endParaRPr b="0" lang="en-IN" sz="1400" spc="-1" strike="noStrike">
              <a:solidFill>
                <a:srgbClr val="000000"/>
              </a:solidFill>
              <a:latin typeface="Arial"/>
            </a:endParaRPr>
          </a:p>
          <a:p>
            <a:pPr marL="457200">
              <a:lnSpc>
                <a:spcPct val="115000"/>
              </a:lnSpc>
              <a:tabLst>
                <a:tab algn="l" pos="0"/>
              </a:tabLst>
            </a:pPr>
            <a:r>
              <a:rPr b="0" lang="en" sz="1400" spc="-1" strike="noStrike">
                <a:solidFill>
                  <a:srgbClr val="737373"/>
                </a:solidFill>
                <a:latin typeface="Roboto"/>
                <a:ea typeface="Roboto"/>
              </a:rPr>
              <a:t>	</a:t>
            </a:r>
            <a:r>
              <a:rPr b="0" lang="en" sz="1400" spc="-1" strike="noStrike">
                <a:solidFill>
                  <a:srgbClr val="737373"/>
                </a:solidFill>
                <a:latin typeface="Roboto"/>
                <a:ea typeface="Roboto"/>
              </a:rPr>
              <a:t>pid INTEGER PRIMARY KEY NOT NULL,</a:t>
            </a:r>
            <a:endParaRPr b="0" lang="en-IN" sz="1400" spc="-1" strike="noStrike">
              <a:solidFill>
                <a:srgbClr val="000000"/>
              </a:solidFill>
              <a:latin typeface="Arial"/>
            </a:endParaRPr>
          </a:p>
          <a:p>
            <a:pPr marL="457200">
              <a:lnSpc>
                <a:spcPct val="115000"/>
              </a:lnSpc>
              <a:tabLst>
                <a:tab algn="l" pos="0"/>
              </a:tabLst>
            </a:pPr>
            <a:r>
              <a:rPr b="0" lang="en" sz="1400" spc="-1" strike="noStrike">
                <a:solidFill>
                  <a:srgbClr val="737373"/>
                </a:solidFill>
                <a:latin typeface="Roboto"/>
                <a:ea typeface="Roboto"/>
              </a:rPr>
              <a:t>	</a:t>
            </a:r>
            <a:r>
              <a:rPr b="0" lang="en" sz="1400" spc="-1" strike="noStrike">
                <a:solidFill>
                  <a:srgbClr val="737373"/>
                </a:solidFill>
                <a:latin typeface="Roboto"/>
                <a:ea typeface="Roboto"/>
              </a:rPr>
              <a:t>Name TEXT NOT NULL,</a:t>
            </a:r>
            <a:endParaRPr b="0" lang="en-IN" sz="1400" spc="-1" strike="noStrike">
              <a:solidFill>
                <a:srgbClr val="000000"/>
              </a:solidFill>
              <a:latin typeface="Arial"/>
            </a:endParaRPr>
          </a:p>
          <a:p>
            <a:pPr marL="457200" indent="457200">
              <a:lnSpc>
                <a:spcPct val="115000"/>
              </a:lnSpc>
              <a:tabLst>
                <a:tab algn="l" pos="0"/>
              </a:tabLst>
            </a:pPr>
            <a:r>
              <a:rPr b="0" lang="en" sz="1400" spc="-1" strike="noStrike">
                <a:solidFill>
                  <a:srgbClr val="737373"/>
                </a:solidFill>
                <a:latin typeface="Roboto"/>
                <a:ea typeface="Roboto"/>
              </a:rPr>
              <a:t>enr_no INT,</a:t>
            </a:r>
            <a:endParaRPr b="0" lang="en-IN" sz="1400" spc="-1" strike="noStrike">
              <a:solidFill>
                <a:srgbClr val="000000"/>
              </a:solidFill>
              <a:latin typeface="Arial"/>
            </a:endParaRPr>
          </a:p>
          <a:p>
            <a:pPr marL="457200" indent="457200">
              <a:lnSpc>
                <a:spcPct val="115000"/>
              </a:lnSpc>
              <a:tabLst>
                <a:tab algn="l" pos="0"/>
              </a:tabLst>
            </a:pPr>
            <a:r>
              <a:rPr b="0" lang="en" sz="1400" spc="-1" strike="noStrike">
                <a:solidFill>
                  <a:srgbClr val="737373"/>
                </a:solidFill>
                <a:latin typeface="Roboto"/>
                <a:ea typeface="Roboto"/>
              </a:rPr>
              <a:t>password CHAR(50) NOT NULL,</a:t>
            </a:r>
            <a:endParaRPr b="0" lang="en-IN" sz="1400" spc="-1" strike="noStrike">
              <a:solidFill>
                <a:srgbClr val="000000"/>
              </a:solidFill>
              <a:latin typeface="Arial"/>
            </a:endParaRPr>
          </a:p>
          <a:p>
            <a:pPr marL="457200" indent="457200">
              <a:lnSpc>
                <a:spcPct val="115000"/>
              </a:lnSpc>
              <a:tabLst>
                <a:tab algn="l" pos="0"/>
              </a:tabLst>
            </a:pPr>
            <a:r>
              <a:rPr b="0" lang="en" sz="1400" spc="-1" strike="noStrike">
                <a:solidFill>
                  <a:srgbClr val="737373"/>
                </a:solidFill>
                <a:latin typeface="Roboto"/>
                <a:ea typeface="Roboto"/>
              </a:rPr>
              <a:t>Is_admin BIT</a:t>
            </a:r>
            <a:endParaRPr b="0" lang="en-IN" sz="1400" spc="-1" strike="noStrike">
              <a:solidFill>
                <a:srgbClr val="000000"/>
              </a:solidFill>
              <a:latin typeface="Arial"/>
            </a:endParaRPr>
          </a:p>
          <a:p>
            <a:pPr marL="457200">
              <a:lnSpc>
                <a:spcPct val="115000"/>
              </a:lnSpc>
              <a:tabLst>
                <a:tab algn="l" pos="0"/>
              </a:tabLst>
            </a:pPr>
            <a:r>
              <a:rPr b="0" lang="en" sz="1400" spc="-1" strike="noStrike">
                <a:solidFill>
                  <a:srgbClr val="737373"/>
                </a:solidFill>
                <a:latin typeface="Roboto"/>
                <a:ea typeface="Roboto"/>
              </a:rPr>
              <a:t>);</a:t>
            </a:r>
            <a:endParaRPr b="0" lang="en-IN" sz="1400" spc="-1" strike="noStrike">
              <a:solidFill>
                <a:srgbClr val="000000"/>
              </a:solidFill>
              <a:latin typeface="Arial"/>
            </a:endParaRPr>
          </a:p>
        </p:txBody>
      </p:sp>
      <p:sp>
        <p:nvSpPr>
          <p:cNvPr id="268" name="CustomShape 3"/>
          <p:cNvSpPr/>
          <p:nvPr/>
        </p:nvSpPr>
        <p:spPr>
          <a:xfrm>
            <a:off x="4662720" y="2684880"/>
            <a:ext cx="4264560" cy="22316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737373"/>
                </a:solidFill>
                <a:latin typeface="Roboto"/>
                <a:ea typeface="Roboto"/>
              </a:rPr>
              <a:t>    </a:t>
            </a:r>
            <a:r>
              <a:rPr b="0" lang="en" sz="1400" spc="-1" strike="noStrike">
                <a:solidFill>
                  <a:srgbClr val="737373"/>
                </a:solidFill>
                <a:latin typeface="Roboto"/>
                <a:ea typeface="Roboto"/>
              </a:rPr>
              <a:t>2)    CREATE TABLE messages (</a:t>
            </a:r>
            <a:endParaRPr b="0" lang="en-IN" sz="1400" spc="-1" strike="noStrike">
              <a:latin typeface="Arial"/>
            </a:endParaRPr>
          </a:p>
          <a:p>
            <a:pPr marL="457200" indent="457200">
              <a:lnSpc>
                <a:spcPct val="100000"/>
              </a:lnSpc>
              <a:tabLst>
                <a:tab algn="l" pos="0"/>
              </a:tabLst>
            </a:pPr>
            <a:r>
              <a:rPr b="0" lang="en" sz="1400" spc="-1" strike="noStrike">
                <a:solidFill>
                  <a:srgbClr val="737373"/>
                </a:solidFill>
                <a:latin typeface="Roboto"/>
                <a:ea typeface="Roboto"/>
              </a:rPr>
              <a:t>mid INTEGER PRIMARY KEY,</a:t>
            </a:r>
            <a:endParaRPr b="0" lang="en-IN" sz="1400" spc="-1" strike="noStrike">
              <a:latin typeface="Arial"/>
            </a:endParaRPr>
          </a:p>
          <a:p>
            <a:pPr marL="457200" indent="457200">
              <a:lnSpc>
                <a:spcPct val="100000"/>
              </a:lnSpc>
              <a:tabLst>
                <a:tab algn="l" pos="0"/>
              </a:tabLst>
            </a:pPr>
            <a:r>
              <a:rPr b="0" lang="en" sz="1400" spc="-1" strike="noStrike">
                <a:solidFill>
                  <a:srgbClr val="737373"/>
                </a:solidFill>
                <a:latin typeface="Roboto"/>
                <a:ea typeface="Roboto"/>
              </a:rPr>
              <a:t>sender INT NOT NULL,</a:t>
            </a:r>
            <a:endParaRPr b="0" lang="en-IN" sz="1400" spc="-1" strike="noStrike">
              <a:latin typeface="Arial"/>
            </a:endParaRPr>
          </a:p>
          <a:p>
            <a:pPr marL="457200" indent="457200">
              <a:lnSpc>
                <a:spcPct val="100000"/>
              </a:lnSpc>
              <a:tabLst>
                <a:tab algn="l" pos="0"/>
              </a:tabLst>
            </a:pPr>
            <a:r>
              <a:rPr b="0" lang="en" sz="1400" spc="-1" strike="noStrike">
                <a:solidFill>
                  <a:srgbClr val="737373"/>
                </a:solidFill>
                <a:latin typeface="Roboto"/>
                <a:ea typeface="Roboto"/>
              </a:rPr>
              <a:t>date DATETIME DEFAULT,</a:t>
            </a:r>
            <a:endParaRPr b="0" lang="en-IN" sz="1400" spc="-1" strike="noStrike">
              <a:latin typeface="Arial"/>
            </a:endParaRPr>
          </a:p>
          <a:p>
            <a:pPr marL="457200" indent="457200">
              <a:lnSpc>
                <a:spcPct val="100000"/>
              </a:lnSpc>
              <a:tabLst>
                <a:tab algn="l" pos="0"/>
              </a:tabLst>
            </a:pPr>
            <a:r>
              <a:rPr b="0" lang="en" sz="1400" spc="-1" strike="noStrike">
                <a:solidFill>
                  <a:srgbClr val="737373"/>
                </a:solidFill>
                <a:latin typeface="Roboto"/>
                <a:ea typeface="Roboto"/>
              </a:rPr>
              <a:t>data CHAR(256),</a:t>
            </a:r>
            <a:endParaRPr b="0" lang="en-IN" sz="1400" spc="-1" strike="noStrike">
              <a:latin typeface="Arial"/>
            </a:endParaRPr>
          </a:p>
          <a:p>
            <a:pPr marL="914400">
              <a:lnSpc>
                <a:spcPct val="100000"/>
              </a:lnSpc>
              <a:tabLst>
                <a:tab algn="l" pos="0"/>
              </a:tabLst>
            </a:pPr>
            <a:r>
              <a:rPr b="0" lang="en" sz="1400" spc="-1" strike="noStrike">
                <a:solidFill>
                  <a:srgbClr val="737373"/>
                </a:solidFill>
                <a:latin typeface="Roboto"/>
                <a:ea typeface="Roboto"/>
              </a:rPr>
              <a:t>FOREIGN KEY (sender) REFERENCES   users(pid) ON</a:t>
            </a:r>
            <a:endParaRPr b="0" lang="en-IN" sz="1400" spc="-1" strike="noStrike">
              <a:latin typeface="Arial"/>
            </a:endParaRPr>
          </a:p>
          <a:p>
            <a:pPr>
              <a:lnSpc>
                <a:spcPct val="100000"/>
              </a:lnSpc>
              <a:tabLst>
                <a:tab algn="l" pos="0"/>
              </a:tabLst>
            </a:pPr>
            <a:r>
              <a:rPr b="0" lang="en" sz="1400" spc="-1" strike="noStrike">
                <a:solidFill>
                  <a:srgbClr val="737373"/>
                </a:solidFill>
                <a:latin typeface="Roboto"/>
                <a:ea typeface="Roboto"/>
              </a:rPr>
              <a:t>	</a:t>
            </a:r>
            <a:r>
              <a:rPr b="0" lang="en" sz="1400" spc="-1" strike="noStrike">
                <a:solidFill>
                  <a:srgbClr val="737373"/>
                </a:solidFill>
                <a:latin typeface="Roboto"/>
                <a:ea typeface="Roboto"/>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71960" y="738720"/>
            <a:ext cx="8221680" cy="767520"/>
          </a:xfrm>
          <a:prstGeom prst="rect">
            <a:avLst/>
          </a:prstGeom>
          <a:noFill/>
          <a:ln>
            <a:noFill/>
          </a:ln>
        </p:spPr>
        <p:txBody>
          <a:bodyPr tIns="91440" bIns="91440" anchor="b">
            <a:noAutofit/>
          </a:bodyPr>
          <a:p>
            <a:endParaRPr b="0" lang="en-IN" sz="1400" spc="-1" strike="noStrike">
              <a:solidFill>
                <a:srgbClr val="000000"/>
              </a:solidFill>
              <a:latin typeface="Arial"/>
            </a:endParaRPr>
          </a:p>
        </p:txBody>
      </p:sp>
      <p:sp>
        <p:nvSpPr>
          <p:cNvPr id="270" name="TextShape 2"/>
          <p:cNvSpPr txBox="1"/>
          <p:nvPr/>
        </p:nvSpPr>
        <p:spPr>
          <a:xfrm>
            <a:off x="471960" y="1750320"/>
            <a:ext cx="8221680" cy="3132720"/>
          </a:xfrm>
          <a:prstGeom prst="rect">
            <a:avLst/>
          </a:prstGeom>
          <a:noFill/>
          <a:ln>
            <a:noFill/>
          </a:ln>
        </p:spPr>
        <p:txBody>
          <a:bodyPr tIns="91440" bIns="91440">
            <a:noAutofit/>
          </a:bodyPr>
          <a:p>
            <a:pPr>
              <a:lnSpc>
                <a:spcPct val="115000"/>
              </a:lnSpc>
              <a:tabLst>
                <a:tab algn="l" pos="0"/>
              </a:tabLst>
            </a:pPr>
            <a:r>
              <a:rPr b="0" lang="en" sz="1800" spc="-1" strike="noStrike">
                <a:solidFill>
                  <a:srgbClr val="737373"/>
                </a:solidFill>
                <a:latin typeface="Roboto"/>
                <a:ea typeface="Roboto"/>
              </a:rPr>
              <a:t>The admins who have access to the server, can use the terminal to register new students. This can be done by running the command</a:t>
            </a:r>
            <a:endParaRPr b="0" lang="en-IN" sz="1800" spc="-1" strike="noStrike">
              <a:solidFill>
                <a:srgbClr val="000000"/>
              </a:solidFill>
              <a:latin typeface="Arial"/>
            </a:endParaRPr>
          </a:p>
          <a:p>
            <a:pPr>
              <a:lnSpc>
                <a:spcPct val="115000"/>
              </a:lnSpc>
              <a:spcBef>
                <a:spcPts val="1599"/>
              </a:spcBef>
              <a:tabLst>
                <a:tab algn="l" pos="0"/>
              </a:tabLst>
            </a:pPr>
            <a:r>
              <a:rPr b="0" lang="en" sz="1800" spc="-1" strike="noStrike">
                <a:solidFill>
                  <a:srgbClr val="737373"/>
                </a:solidFill>
                <a:latin typeface="Roboto"/>
                <a:ea typeface="Roboto"/>
              </a:rPr>
              <a:t>&gt; python3 commands.py registerstudent</a:t>
            </a:r>
            <a:endParaRPr b="0" lang="en-IN" sz="1800" spc="-1" strike="noStrike">
              <a:solidFill>
                <a:srgbClr val="000000"/>
              </a:solidFill>
              <a:latin typeface="Arial"/>
            </a:endParaRPr>
          </a:p>
          <a:p>
            <a:pPr>
              <a:lnSpc>
                <a:spcPct val="115000"/>
              </a:lnSpc>
              <a:spcBef>
                <a:spcPts val="1599"/>
              </a:spcBef>
              <a:tabLst>
                <a:tab algn="l" pos="0"/>
              </a:tabLst>
            </a:pPr>
            <a:r>
              <a:rPr b="0" lang="en" sz="1800" spc="-1" strike="noStrike">
                <a:solidFill>
                  <a:srgbClr val="737373"/>
                </a:solidFill>
                <a:latin typeface="Roboto"/>
                <a:ea typeface="Roboto"/>
              </a:rPr>
              <a:t>Users can be removed as well using the removestudent command</a:t>
            </a:r>
            <a:endParaRPr b="0" lang="en-IN" sz="1800" spc="-1" strike="noStrike">
              <a:solidFill>
                <a:srgbClr val="000000"/>
              </a:solidFill>
              <a:latin typeface="Arial"/>
            </a:endParaRPr>
          </a:p>
          <a:p>
            <a:pPr>
              <a:lnSpc>
                <a:spcPct val="115000"/>
              </a:lnSpc>
              <a:spcBef>
                <a:spcPts val="1599"/>
              </a:spcBef>
              <a:tabLst>
                <a:tab algn="l" pos="0"/>
              </a:tabLst>
            </a:pPr>
            <a:r>
              <a:rPr b="0" lang="en" sz="1800" spc="-1" strike="noStrike">
                <a:solidFill>
                  <a:srgbClr val="737373"/>
                </a:solidFill>
                <a:latin typeface="Roboto"/>
                <a:ea typeface="Roboto"/>
              </a:rPr>
              <a:t>&gt; python3 commands.py removestudent</a:t>
            </a:r>
            <a:endParaRPr b="0" lang="en-IN" sz="1800" spc="-1" strike="noStrike">
              <a:solidFill>
                <a:srgbClr val="000000"/>
              </a:solidFill>
              <a:latin typeface="Arial"/>
            </a:endParaRPr>
          </a:p>
          <a:p>
            <a:pPr>
              <a:lnSpc>
                <a:spcPct val="115000"/>
              </a:lnSpc>
              <a:spcBef>
                <a:spcPts val="1599"/>
              </a:spcBef>
              <a:tabLst>
                <a:tab algn="l" pos="0"/>
              </a:tabLst>
            </a:pPr>
            <a:r>
              <a:rPr b="0" lang="en" sz="1800" spc="-1" strike="noStrike">
                <a:solidFill>
                  <a:srgbClr val="737373"/>
                </a:solidFill>
                <a:latin typeface="Roboto"/>
                <a:ea typeface="Roboto"/>
              </a:rPr>
              <a:t>Other command line functions for the admins include ability to get all the messages, get all the users, create new admins, etc.</a:t>
            </a:r>
            <a:endParaRPr b="0" lang="en-IN" sz="1800" spc="-1" strike="noStrike">
              <a:solidFill>
                <a:srgbClr val="000000"/>
              </a:solidFill>
              <a:latin typeface="Arial"/>
            </a:endParaRPr>
          </a:p>
          <a:p>
            <a:pPr>
              <a:lnSpc>
                <a:spcPct val="115000"/>
              </a:lnSpc>
              <a:spcBef>
                <a:spcPts val="1599"/>
              </a:spcBef>
              <a:tabLst>
                <a:tab algn="l" pos="0"/>
              </a:tabLst>
            </a:pPr>
            <a:endParaRPr b="0" lang="en-IN" sz="1800" spc="-1" strike="noStrike">
              <a:solidFill>
                <a:srgbClr val="000000"/>
              </a:solidFill>
              <a:latin typeface="Arial"/>
            </a:endParaRPr>
          </a:p>
          <a:p>
            <a:pPr>
              <a:lnSpc>
                <a:spcPct val="115000"/>
              </a:lnSpc>
              <a:spcBef>
                <a:spcPts val="1599"/>
              </a:spcBef>
              <a:spcAft>
                <a:spcPts val="1599"/>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98280" y="16200"/>
            <a:ext cx="8826120" cy="602280"/>
          </a:xfrm>
          <a:prstGeom prst="rect">
            <a:avLst/>
          </a:prstGeom>
          <a:noFill/>
          <a:ln>
            <a:noFill/>
          </a:ln>
        </p:spPr>
        <p:txBody>
          <a:bodyPr tIns="91440" bIns="91440" anchor="ctr">
            <a:noAutofit/>
          </a:bodyPr>
          <a:p>
            <a:pPr>
              <a:lnSpc>
                <a:spcPct val="100000"/>
              </a:lnSpc>
              <a:tabLst>
                <a:tab algn="l" pos="0"/>
              </a:tabLst>
            </a:pPr>
            <a:r>
              <a:rPr b="0" lang="en" sz="1800" spc="-1" strike="noStrike">
                <a:solidFill>
                  <a:srgbClr val="ffffff"/>
                </a:solidFill>
                <a:latin typeface="Roboto"/>
                <a:ea typeface="Roboto"/>
              </a:rPr>
              <a:t>Functions implemented to interact with database</a:t>
            </a:r>
            <a:endParaRPr b="0" lang="en-IN" sz="1800" spc="-1" strike="noStrike">
              <a:solidFill>
                <a:srgbClr val="000000"/>
              </a:solidFill>
              <a:latin typeface="Arial"/>
            </a:endParaRPr>
          </a:p>
        </p:txBody>
      </p:sp>
      <p:pic>
        <p:nvPicPr>
          <p:cNvPr id="272" name="Google Shape;163;p29" descr=""/>
          <p:cNvPicPr/>
          <p:nvPr/>
        </p:nvPicPr>
        <p:blipFill>
          <a:blip r:embed="rId1"/>
          <a:stretch/>
        </p:blipFill>
        <p:spPr>
          <a:xfrm>
            <a:off x="1022760" y="783720"/>
            <a:ext cx="7200720" cy="4066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273320" y="586440"/>
            <a:ext cx="6226920" cy="4090320"/>
          </a:xfrm>
          <a:prstGeom prst="rect">
            <a:avLst/>
          </a:prstGeom>
          <a:noFill/>
          <a:ln>
            <a:noFill/>
          </a:ln>
        </p:spPr>
        <p:txBody>
          <a:bodyPr tIns="91440" bIns="91440" anchor="ctr">
            <a:noAutofit/>
          </a:bodyPr>
          <a:p>
            <a:pPr algn="ctr">
              <a:lnSpc>
                <a:spcPct val="100000"/>
              </a:lnSpc>
              <a:tabLst>
                <a:tab algn="l" pos="0"/>
              </a:tabLst>
            </a:pPr>
            <a:r>
              <a:rPr b="1" lang="en" sz="6500" spc="-1" strike="noStrike">
                <a:solidFill>
                  <a:srgbClr val="ffffff"/>
                </a:solidFill>
                <a:latin typeface="Roboto"/>
                <a:ea typeface="Roboto"/>
              </a:rPr>
              <a:t>DEMO</a:t>
            </a:r>
            <a:endParaRPr b="0" lang="en-IN" sz="6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71960" y="738720"/>
            <a:ext cx="8221680" cy="767520"/>
          </a:xfrm>
          <a:prstGeom prst="rect">
            <a:avLst/>
          </a:prstGeom>
          <a:noFill/>
          <a:ln>
            <a:noFill/>
          </a:ln>
        </p:spPr>
        <p:txBody>
          <a:bodyPr tIns="91440" bIns="91440" anchor="b">
            <a:noAutofit/>
          </a:bodyPr>
          <a:p>
            <a:pPr>
              <a:lnSpc>
                <a:spcPct val="100000"/>
              </a:lnSpc>
              <a:tabLst>
                <a:tab algn="l" pos="0"/>
              </a:tabLst>
            </a:pPr>
            <a:r>
              <a:rPr b="0" lang="en" sz="3200" spc="-1" strike="noStrike">
                <a:solidFill>
                  <a:srgbClr val="ffffff"/>
                </a:solidFill>
                <a:latin typeface="Roboto"/>
                <a:ea typeface="Roboto"/>
              </a:rPr>
              <a:t>Future Improvements</a:t>
            </a:r>
            <a:endParaRPr b="0" lang="en-IN" sz="3200" spc="-1" strike="noStrike">
              <a:solidFill>
                <a:srgbClr val="000000"/>
              </a:solidFill>
              <a:latin typeface="Arial"/>
            </a:endParaRPr>
          </a:p>
        </p:txBody>
      </p:sp>
      <p:sp>
        <p:nvSpPr>
          <p:cNvPr id="275" name="TextShape 2"/>
          <p:cNvSpPr txBox="1"/>
          <p:nvPr/>
        </p:nvSpPr>
        <p:spPr>
          <a:xfrm>
            <a:off x="471960" y="1919160"/>
            <a:ext cx="8221680" cy="2709720"/>
          </a:xfrm>
          <a:prstGeom prst="rect">
            <a:avLst/>
          </a:prstGeom>
          <a:noFill/>
          <a:ln>
            <a:noFill/>
          </a:ln>
        </p:spPr>
        <p:txBody>
          <a:bodyPr tIns="91440" bIns="91440">
            <a:noAutofit/>
          </a:bodyPr>
          <a:p>
            <a:pPr marL="457200" indent="-323640">
              <a:lnSpc>
                <a:spcPct val="115000"/>
              </a:lnSpc>
              <a:spcBef>
                <a:spcPts val="1001"/>
              </a:spcBef>
              <a:buClr>
                <a:srgbClr val="737373"/>
              </a:buClr>
              <a:buFont typeface="Roboto"/>
              <a:buChar char="●"/>
            </a:pPr>
            <a:r>
              <a:rPr b="0" lang="en" sz="1500" spc="-1" strike="noStrike">
                <a:solidFill>
                  <a:srgbClr val="737373"/>
                </a:solidFill>
                <a:latin typeface="Roboto"/>
                <a:ea typeface="Roboto"/>
              </a:rPr>
              <a:t>Adding a GUI interface for admin instead of command line instructions.</a:t>
            </a:r>
            <a:endParaRPr b="0" lang="en-IN" sz="1500" spc="-1" strike="noStrike">
              <a:solidFill>
                <a:srgbClr val="000000"/>
              </a:solidFill>
              <a:latin typeface="Arial"/>
            </a:endParaRPr>
          </a:p>
          <a:p>
            <a:pPr marL="457200" indent="-323640">
              <a:lnSpc>
                <a:spcPct val="115000"/>
              </a:lnSpc>
              <a:spcBef>
                <a:spcPts val="1599"/>
              </a:spcBef>
              <a:buClr>
                <a:srgbClr val="737373"/>
              </a:buClr>
              <a:buFont typeface="Roboto"/>
              <a:buChar char="●"/>
            </a:pPr>
            <a:r>
              <a:rPr b="0" lang="en" sz="1500" spc="-1" strike="noStrike">
                <a:solidFill>
                  <a:srgbClr val="737373"/>
                </a:solidFill>
                <a:latin typeface="Roboto"/>
                <a:ea typeface="Roboto"/>
              </a:rPr>
              <a:t>More features in chat interface like file and image upload.</a:t>
            </a:r>
            <a:endParaRPr b="0" lang="en-IN" sz="1500" spc="-1" strike="noStrike">
              <a:solidFill>
                <a:srgbClr val="000000"/>
              </a:solidFill>
              <a:latin typeface="Arial"/>
            </a:endParaRPr>
          </a:p>
          <a:p>
            <a:pPr marL="457200" indent="-323640">
              <a:lnSpc>
                <a:spcPct val="115000"/>
              </a:lnSpc>
              <a:spcBef>
                <a:spcPts val="1001"/>
              </a:spcBef>
              <a:spcAft>
                <a:spcPts val="1599"/>
              </a:spcAft>
              <a:buClr>
                <a:srgbClr val="737373"/>
              </a:buClr>
              <a:buFont typeface="Roboto"/>
              <a:buChar char="●"/>
            </a:pPr>
            <a:r>
              <a:rPr b="0" lang="en" sz="1500" spc="-1" strike="noStrike">
                <a:solidFill>
                  <a:srgbClr val="737373"/>
                </a:solidFill>
                <a:latin typeface="Roboto"/>
                <a:ea typeface="Roboto"/>
              </a:rPr>
              <a:t>Using Transport Layer Security for secure communication between server and client.</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177480" y="478080"/>
            <a:ext cx="8221680" cy="767520"/>
          </a:xfrm>
          <a:prstGeom prst="rect">
            <a:avLst/>
          </a:prstGeom>
          <a:noFill/>
          <a:ln>
            <a:noFill/>
          </a:ln>
        </p:spPr>
        <p:txBody>
          <a:bodyPr tIns="91440" bIns="91440" anchor="b">
            <a:noAutofit/>
          </a:bodyPr>
          <a:p>
            <a:pPr>
              <a:lnSpc>
                <a:spcPct val="100000"/>
              </a:lnSpc>
              <a:tabLst>
                <a:tab algn="l" pos="0"/>
              </a:tabLst>
            </a:pPr>
            <a:r>
              <a:rPr b="1" lang="en" sz="3200" spc="-1" strike="noStrike">
                <a:solidFill>
                  <a:srgbClr val="ffffff"/>
                </a:solidFill>
                <a:latin typeface="Roboto"/>
                <a:ea typeface="Roboto"/>
              </a:rPr>
              <a:t> </a:t>
            </a:r>
            <a:r>
              <a:rPr b="1" lang="en" sz="3200" spc="-1" strike="noStrike">
                <a:solidFill>
                  <a:srgbClr val="ffffff"/>
                </a:solidFill>
                <a:latin typeface="Roboto"/>
                <a:ea typeface="Roboto"/>
              </a:rPr>
              <a:t>Problem Statement</a:t>
            </a:r>
            <a:endParaRPr b="0" lang="en-IN" sz="3200" spc="-1" strike="noStrike">
              <a:solidFill>
                <a:srgbClr val="000000"/>
              </a:solidFill>
              <a:latin typeface="Arial"/>
            </a:endParaRPr>
          </a:p>
        </p:txBody>
      </p:sp>
      <p:sp>
        <p:nvSpPr>
          <p:cNvPr id="244" name="TextShape 2"/>
          <p:cNvSpPr txBox="1"/>
          <p:nvPr/>
        </p:nvSpPr>
        <p:spPr>
          <a:xfrm>
            <a:off x="471960" y="1919160"/>
            <a:ext cx="8221680" cy="2709720"/>
          </a:xfrm>
          <a:prstGeom prst="rect">
            <a:avLst/>
          </a:prstGeom>
          <a:noFill/>
          <a:ln>
            <a:noFill/>
          </a:ln>
        </p:spPr>
        <p:txBody>
          <a:bodyPr tIns="91440" bIns="91440">
            <a:noAutofit/>
          </a:bodyPr>
          <a:p>
            <a:pPr>
              <a:lnSpc>
                <a:spcPct val="115000"/>
              </a:lnSpc>
              <a:tabLst>
                <a:tab algn="l" pos="0"/>
              </a:tabLst>
            </a:pPr>
            <a:endParaRPr b="0" lang="en-IN" sz="1400" spc="-1" strike="noStrike">
              <a:solidFill>
                <a:srgbClr val="000000"/>
              </a:solidFill>
              <a:latin typeface="Arial"/>
            </a:endParaRPr>
          </a:p>
          <a:p>
            <a:pPr>
              <a:lnSpc>
                <a:spcPct val="115000"/>
              </a:lnSpc>
              <a:tabLst>
                <a:tab algn="l" pos="0"/>
              </a:tabLst>
            </a:pPr>
            <a:r>
              <a:rPr b="0" lang="en" sz="1500" spc="-1" strike="noStrike">
                <a:solidFill>
                  <a:srgbClr val="737373"/>
                </a:solidFill>
                <a:latin typeface="Roboto"/>
                <a:ea typeface="Roboto"/>
              </a:rPr>
              <a:t>To build a Group Chat Application using Socket Programming which can help students to communicate with each other. An authentication feature also needs to be implemented so that only the students of the hostel have the access.</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75560" y="1258560"/>
            <a:ext cx="8221680" cy="1963080"/>
          </a:xfrm>
          <a:prstGeom prst="rect">
            <a:avLst/>
          </a:prstGeom>
          <a:noFill/>
          <a:ln>
            <a:noFill/>
          </a:ln>
        </p:spPr>
        <p:txBody>
          <a:bodyPr tIns="91440" bIns="91440" anchor="b">
            <a:noAutofit/>
          </a:bodyPr>
          <a:p>
            <a:pPr algn="ctr">
              <a:lnSpc>
                <a:spcPct val="100000"/>
              </a:lnSpc>
              <a:tabLst>
                <a:tab algn="l" pos="0"/>
              </a:tabLst>
            </a:pPr>
            <a:r>
              <a:rPr b="0" lang="en" sz="10000" spc="-1" strike="noStrike">
                <a:solidFill>
                  <a:srgbClr val="424242"/>
                </a:solidFill>
                <a:latin typeface="Roboto"/>
                <a:ea typeface="Roboto"/>
              </a:rPr>
              <a:t>Thank You!</a:t>
            </a:r>
            <a:endParaRPr b="0" lang="en-IN" sz="10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15440" y="523440"/>
            <a:ext cx="8221680" cy="767520"/>
          </a:xfrm>
          <a:prstGeom prst="rect">
            <a:avLst/>
          </a:prstGeom>
          <a:noFill/>
          <a:ln>
            <a:noFill/>
          </a:ln>
        </p:spPr>
        <p:txBody>
          <a:bodyPr tIns="91440" bIns="91440" anchor="b">
            <a:noAutofit/>
          </a:bodyPr>
          <a:p>
            <a:pPr>
              <a:lnSpc>
                <a:spcPct val="100000"/>
              </a:lnSpc>
              <a:tabLst>
                <a:tab algn="l" pos="0"/>
              </a:tabLst>
            </a:pPr>
            <a:r>
              <a:rPr b="1" lang="en" sz="3200" spc="-1" strike="noStrike">
                <a:solidFill>
                  <a:srgbClr val="ffffff"/>
                </a:solidFill>
                <a:latin typeface="Roboto"/>
                <a:ea typeface="Roboto"/>
              </a:rPr>
              <a:t>Introduction</a:t>
            </a:r>
            <a:endParaRPr b="0" lang="en-IN" sz="3200" spc="-1" strike="noStrike">
              <a:solidFill>
                <a:srgbClr val="000000"/>
              </a:solidFill>
              <a:latin typeface="Arial"/>
            </a:endParaRPr>
          </a:p>
        </p:txBody>
      </p:sp>
      <p:sp>
        <p:nvSpPr>
          <p:cNvPr id="246" name="TextShape 2"/>
          <p:cNvSpPr txBox="1"/>
          <p:nvPr/>
        </p:nvSpPr>
        <p:spPr>
          <a:xfrm>
            <a:off x="471960" y="1919160"/>
            <a:ext cx="8221680" cy="2709720"/>
          </a:xfrm>
          <a:prstGeom prst="rect">
            <a:avLst/>
          </a:prstGeom>
          <a:noFill/>
          <a:ln>
            <a:noFill/>
          </a:ln>
        </p:spPr>
        <p:txBody>
          <a:bodyPr tIns="91440" bIns="91440">
            <a:noAutofit/>
          </a:bodyPr>
          <a:p>
            <a:pPr>
              <a:lnSpc>
                <a:spcPct val="115000"/>
              </a:lnSpc>
              <a:tabLst>
                <a:tab algn="l" pos="0"/>
              </a:tabLst>
            </a:pPr>
            <a:r>
              <a:rPr b="0" lang="en" sz="1500" spc="-1" strike="noStrike">
                <a:solidFill>
                  <a:srgbClr val="737373"/>
                </a:solidFill>
                <a:latin typeface="Roboto"/>
                <a:ea typeface="Roboto"/>
              </a:rPr>
              <a:t>We implemented a desktop application for the Group Chat App using python programming language.</a:t>
            </a:r>
            <a:endParaRPr b="0" lang="en-IN" sz="1500" spc="-1" strike="noStrike">
              <a:solidFill>
                <a:srgbClr val="000000"/>
              </a:solidFill>
              <a:latin typeface="Arial"/>
            </a:endParaRPr>
          </a:p>
          <a:p>
            <a:pPr>
              <a:lnSpc>
                <a:spcPct val="115000"/>
              </a:lnSpc>
              <a:tabLst>
                <a:tab algn="l" pos="0"/>
              </a:tabLst>
            </a:pPr>
            <a:endParaRPr b="0" lang="en-IN" sz="1500" spc="-1" strike="noStrike">
              <a:solidFill>
                <a:srgbClr val="000000"/>
              </a:solidFill>
              <a:latin typeface="Arial"/>
            </a:endParaRPr>
          </a:p>
          <a:p>
            <a:pPr>
              <a:lnSpc>
                <a:spcPct val="115000"/>
              </a:lnSpc>
              <a:tabLst>
                <a:tab algn="l" pos="0"/>
              </a:tabLst>
            </a:pPr>
            <a:r>
              <a:rPr b="0" lang="en" sz="1500" spc="-1" strike="noStrike">
                <a:solidFill>
                  <a:srgbClr val="737373"/>
                </a:solidFill>
                <a:latin typeface="Roboto"/>
                <a:ea typeface="Roboto"/>
              </a:rPr>
              <a:t>Technologies used in the application are :-</a:t>
            </a:r>
            <a:endParaRPr b="0" lang="en-IN" sz="1500" spc="-1" strike="noStrike">
              <a:solidFill>
                <a:srgbClr val="000000"/>
              </a:solidFill>
              <a:latin typeface="Arial"/>
            </a:endParaRPr>
          </a:p>
          <a:p>
            <a:pPr marL="457200" indent="-323640">
              <a:lnSpc>
                <a:spcPct val="115000"/>
              </a:lnSpc>
              <a:buClr>
                <a:srgbClr val="737373"/>
              </a:buClr>
              <a:buFont typeface="Roboto"/>
              <a:buAutoNum type="arabicPeriod"/>
              <a:tabLst>
                <a:tab algn="l" pos="0"/>
              </a:tabLst>
            </a:pPr>
            <a:r>
              <a:rPr b="0" lang="en" sz="1500" spc="-1" strike="noStrike">
                <a:solidFill>
                  <a:srgbClr val="737373"/>
                </a:solidFill>
                <a:latin typeface="Roboto"/>
                <a:ea typeface="Roboto"/>
              </a:rPr>
              <a:t>Python 3</a:t>
            </a:r>
            <a:endParaRPr b="0" lang="en-IN" sz="1500" spc="-1" strike="noStrike">
              <a:solidFill>
                <a:srgbClr val="000000"/>
              </a:solidFill>
              <a:latin typeface="Arial"/>
            </a:endParaRPr>
          </a:p>
          <a:p>
            <a:pPr marL="457200" indent="-323640">
              <a:lnSpc>
                <a:spcPct val="115000"/>
              </a:lnSpc>
              <a:buClr>
                <a:srgbClr val="737373"/>
              </a:buClr>
              <a:buFont typeface="Roboto"/>
              <a:buAutoNum type="arabicPeriod"/>
              <a:tabLst>
                <a:tab algn="l" pos="0"/>
              </a:tabLst>
            </a:pPr>
            <a:r>
              <a:rPr b="0" lang="en" sz="1500" spc="-1" strike="noStrike">
                <a:solidFill>
                  <a:srgbClr val="737373"/>
                </a:solidFill>
                <a:latin typeface="Roboto"/>
                <a:ea typeface="Roboto"/>
              </a:rPr>
              <a:t>Tkinter - The tkinter package is the standard Python interface to the Tk GUI toolkit.</a:t>
            </a:r>
            <a:endParaRPr b="0" lang="en-IN" sz="1500" spc="-1" strike="noStrike">
              <a:solidFill>
                <a:srgbClr val="000000"/>
              </a:solidFill>
              <a:latin typeface="Arial"/>
            </a:endParaRPr>
          </a:p>
          <a:p>
            <a:pPr marL="457200" indent="-323640">
              <a:lnSpc>
                <a:spcPct val="115000"/>
              </a:lnSpc>
              <a:buClr>
                <a:srgbClr val="737373"/>
              </a:buClr>
              <a:buFont typeface="Roboto"/>
              <a:buAutoNum type="arabicPeriod"/>
              <a:tabLst>
                <a:tab algn="l" pos="0"/>
              </a:tabLst>
            </a:pPr>
            <a:r>
              <a:rPr b="0" lang="en" sz="1500" spc="-1" strike="noStrike">
                <a:solidFill>
                  <a:srgbClr val="737373"/>
                </a:solidFill>
                <a:latin typeface="Roboto"/>
                <a:ea typeface="Roboto"/>
              </a:rPr>
              <a:t>SQLite3 - SQLite is a C library that provides a database and allows accessing the database using a nonstandard variant of the SQL.</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60800" y="1006920"/>
            <a:ext cx="8221680" cy="767520"/>
          </a:xfrm>
          <a:prstGeom prst="rect">
            <a:avLst/>
          </a:prstGeom>
          <a:noFill/>
          <a:ln>
            <a:noFill/>
          </a:ln>
        </p:spPr>
        <p:txBody>
          <a:bodyPr tIns="91440" bIns="91440" anchor="b">
            <a:noAutofit/>
          </a:bodyPr>
          <a:p>
            <a:pPr>
              <a:lnSpc>
                <a:spcPct val="100000"/>
              </a:lnSpc>
              <a:tabLst>
                <a:tab algn="l" pos="0"/>
              </a:tabLst>
            </a:pPr>
            <a:r>
              <a:rPr b="1" lang="en" sz="3200" spc="-1" strike="noStrike">
                <a:solidFill>
                  <a:srgbClr val="ffffff"/>
                </a:solidFill>
                <a:latin typeface="Roboto"/>
                <a:ea typeface="Roboto"/>
              </a:rPr>
              <a:t>Features Implemented </a:t>
            </a:r>
            <a:br/>
            <a:endParaRPr b="0" lang="en-IN" sz="3200" spc="-1" strike="noStrike">
              <a:solidFill>
                <a:srgbClr val="000000"/>
              </a:solidFill>
              <a:latin typeface="Arial"/>
            </a:endParaRPr>
          </a:p>
        </p:txBody>
      </p:sp>
      <p:sp>
        <p:nvSpPr>
          <p:cNvPr id="248" name="TextShape 2"/>
          <p:cNvSpPr txBox="1"/>
          <p:nvPr/>
        </p:nvSpPr>
        <p:spPr>
          <a:xfrm>
            <a:off x="471960" y="1919160"/>
            <a:ext cx="8221680" cy="2709720"/>
          </a:xfrm>
          <a:prstGeom prst="rect">
            <a:avLst/>
          </a:prstGeom>
          <a:noFill/>
          <a:ln>
            <a:noFill/>
          </a:ln>
        </p:spPr>
        <p:txBody>
          <a:bodyPr tIns="91440" bIns="91440">
            <a:noAutofit/>
          </a:bodyPr>
          <a:p>
            <a:pPr>
              <a:lnSpc>
                <a:spcPct val="115000"/>
              </a:lnSpc>
              <a:tabLst>
                <a:tab algn="l" pos="0"/>
              </a:tabLst>
            </a:pPr>
            <a:endParaRPr b="0" lang="en-IN" sz="1400" spc="-1" strike="noStrike">
              <a:solidFill>
                <a:srgbClr val="000000"/>
              </a:solidFill>
              <a:latin typeface="Arial"/>
            </a:endParaRPr>
          </a:p>
          <a:p>
            <a:pPr marL="457200" indent="-323640">
              <a:lnSpc>
                <a:spcPct val="200000"/>
              </a:lnSpc>
              <a:buClr>
                <a:srgbClr val="737373"/>
              </a:buClr>
              <a:buFont typeface="Roboto"/>
              <a:buChar char="●"/>
              <a:tabLst>
                <a:tab algn="l" pos="0"/>
              </a:tabLst>
            </a:pPr>
            <a:r>
              <a:rPr b="0" lang="en" sz="1500" spc="-1" strike="noStrike">
                <a:solidFill>
                  <a:srgbClr val="737373"/>
                </a:solidFill>
                <a:latin typeface="Roboto"/>
                <a:ea typeface="Roboto"/>
              </a:rPr>
              <a:t>Admin can add and delete students in the database.</a:t>
            </a:r>
            <a:endParaRPr b="0" lang="en-IN" sz="1500" spc="-1" strike="noStrike">
              <a:solidFill>
                <a:srgbClr val="000000"/>
              </a:solidFill>
              <a:latin typeface="Arial"/>
            </a:endParaRPr>
          </a:p>
          <a:p>
            <a:pPr marL="457200" indent="-323640">
              <a:lnSpc>
                <a:spcPct val="200000"/>
              </a:lnSpc>
              <a:buClr>
                <a:srgbClr val="737373"/>
              </a:buClr>
              <a:buFont typeface="Roboto"/>
              <a:buChar char="●"/>
              <a:tabLst>
                <a:tab algn="l" pos="0"/>
              </a:tabLst>
            </a:pPr>
            <a:r>
              <a:rPr b="0" lang="en" sz="1500" spc="-1" strike="noStrike">
                <a:solidFill>
                  <a:srgbClr val="737373"/>
                </a:solidFill>
                <a:latin typeface="Roboto"/>
                <a:ea typeface="Roboto"/>
              </a:rPr>
              <a:t>Students have to connect to the server as clients.</a:t>
            </a:r>
            <a:endParaRPr b="0" lang="en-IN" sz="1500" spc="-1" strike="noStrike">
              <a:solidFill>
                <a:srgbClr val="000000"/>
              </a:solidFill>
              <a:latin typeface="Arial"/>
            </a:endParaRPr>
          </a:p>
          <a:p>
            <a:pPr marL="457200" indent="-323640">
              <a:lnSpc>
                <a:spcPct val="200000"/>
              </a:lnSpc>
              <a:buClr>
                <a:srgbClr val="737373"/>
              </a:buClr>
              <a:buFont typeface="Roboto"/>
              <a:buChar char="●"/>
              <a:tabLst>
                <a:tab algn="l" pos="0"/>
              </a:tabLst>
            </a:pPr>
            <a:r>
              <a:rPr b="0" lang="en" sz="1500" spc="-1" strike="noStrike">
                <a:solidFill>
                  <a:srgbClr val="737373"/>
                </a:solidFill>
                <a:latin typeface="Roboto"/>
                <a:ea typeface="Roboto"/>
              </a:rPr>
              <a:t>Students can login to the app using credentials given by the admin.</a:t>
            </a:r>
            <a:endParaRPr b="0" lang="en-IN" sz="1500" spc="-1" strike="noStrike">
              <a:solidFill>
                <a:srgbClr val="000000"/>
              </a:solidFill>
              <a:latin typeface="Arial"/>
            </a:endParaRPr>
          </a:p>
          <a:p>
            <a:pPr marL="457200" indent="-323640">
              <a:lnSpc>
                <a:spcPct val="200000"/>
              </a:lnSpc>
              <a:buClr>
                <a:srgbClr val="737373"/>
              </a:buClr>
              <a:buFont typeface="Roboto"/>
              <a:buChar char="●"/>
              <a:tabLst>
                <a:tab algn="l" pos="0"/>
              </a:tabLst>
            </a:pPr>
            <a:r>
              <a:rPr b="0" lang="en" sz="1500" spc="-1" strike="noStrike">
                <a:solidFill>
                  <a:srgbClr val="737373"/>
                </a:solidFill>
                <a:latin typeface="Roboto"/>
                <a:ea typeface="Roboto"/>
              </a:rPr>
              <a:t>Students can change the initial password which was created by the admin.</a:t>
            </a:r>
            <a:endParaRPr b="0" lang="en-IN" sz="1500" spc="-1" strike="noStrike">
              <a:solidFill>
                <a:srgbClr val="000000"/>
              </a:solidFill>
              <a:latin typeface="Arial"/>
            </a:endParaRPr>
          </a:p>
          <a:p>
            <a:pPr>
              <a:lnSpc>
                <a:spcPct val="115000"/>
              </a:lnSpc>
              <a:tabLst>
                <a:tab algn="l" pos="0"/>
              </a:tabLst>
            </a:pPr>
            <a:endParaRPr b="0" lang="en-IN" sz="1500" spc="-1" strike="noStrike">
              <a:solidFill>
                <a:srgbClr val="000000"/>
              </a:solidFill>
              <a:latin typeface="Arial"/>
            </a:endParaRPr>
          </a:p>
          <a:p>
            <a:pPr>
              <a:lnSpc>
                <a:spcPct val="115000"/>
              </a:lnSpc>
              <a:spcAft>
                <a:spcPts val="1599"/>
              </a:spcAft>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71960" y="738720"/>
            <a:ext cx="8221680" cy="767520"/>
          </a:xfrm>
          <a:prstGeom prst="rect">
            <a:avLst/>
          </a:prstGeom>
          <a:noFill/>
          <a:ln>
            <a:noFill/>
          </a:ln>
        </p:spPr>
        <p:txBody>
          <a:bodyPr tIns="91440" bIns="91440" anchor="b">
            <a:noAutofit/>
          </a:bodyPr>
          <a:p>
            <a:endParaRPr b="0" lang="en-IN" sz="1400" spc="-1" strike="noStrike">
              <a:solidFill>
                <a:srgbClr val="000000"/>
              </a:solidFill>
              <a:latin typeface="Arial"/>
            </a:endParaRPr>
          </a:p>
        </p:txBody>
      </p:sp>
      <p:sp>
        <p:nvSpPr>
          <p:cNvPr id="250" name="TextShape 2"/>
          <p:cNvSpPr txBox="1"/>
          <p:nvPr/>
        </p:nvSpPr>
        <p:spPr>
          <a:xfrm>
            <a:off x="471960" y="1919160"/>
            <a:ext cx="8221680" cy="2709720"/>
          </a:xfrm>
          <a:prstGeom prst="rect">
            <a:avLst/>
          </a:prstGeom>
          <a:noFill/>
          <a:ln>
            <a:noFill/>
          </a:ln>
        </p:spPr>
        <p:txBody>
          <a:bodyPr tIns="91440" bIns="91440">
            <a:noAutofit/>
          </a:bodyPr>
          <a:p>
            <a:pPr marL="457200" indent="-323640">
              <a:lnSpc>
                <a:spcPct val="150000"/>
              </a:lnSpc>
              <a:spcBef>
                <a:spcPts val="1001"/>
              </a:spcBef>
              <a:buClr>
                <a:srgbClr val="737373"/>
              </a:buClr>
              <a:buFont typeface="Roboto"/>
              <a:buChar char="●"/>
            </a:pPr>
            <a:r>
              <a:rPr b="0" lang="en" sz="1500" spc="-1" strike="noStrike">
                <a:solidFill>
                  <a:srgbClr val="737373"/>
                </a:solidFill>
                <a:latin typeface="Roboto"/>
                <a:ea typeface="Roboto"/>
              </a:rPr>
              <a:t>Students can then chat with each other using the chat room.</a:t>
            </a:r>
            <a:endParaRPr b="0" lang="en-IN" sz="1500" spc="-1" strike="noStrike">
              <a:solidFill>
                <a:srgbClr val="000000"/>
              </a:solidFill>
              <a:latin typeface="Arial"/>
            </a:endParaRPr>
          </a:p>
          <a:p>
            <a:pPr marL="457200" indent="-323640">
              <a:lnSpc>
                <a:spcPct val="150000"/>
              </a:lnSpc>
              <a:spcBef>
                <a:spcPts val="1001"/>
              </a:spcBef>
              <a:buClr>
                <a:srgbClr val="737373"/>
              </a:buClr>
              <a:buFont typeface="Roboto"/>
              <a:buChar char="●"/>
            </a:pPr>
            <a:r>
              <a:rPr b="0" lang="en" sz="1500" spc="-1" strike="noStrike">
                <a:solidFill>
                  <a:srgbClr val="737373"/>
                </a:solidFill>
                <a:latin typeface="Roboto"/>
                <a:ea typeface="Roboto"/>
              </a:rPr>
              <a:t>The Admin Officials can post different hostel level notices for the students to view.</a:t>
            </a:r>
            <a:endParaRPr b="0" lang="en-IN" sz="1500" spc="-1" strike="noStrike">
              <a:solidFill>
                <a:srgbClr val="000000"/>
              </a:solidFill>
              <a:latin typeface="Arial"/>
            </a:endParaRPr>
          </a:p>
          <a:p>
            <a:pPr marL="457200" indent="-323640">
              <a:lnSpc>
                <a:spcPct val="150000"/>
              </a:lnSpc>
              <a:spcBef>
                <a:spcPts val="1001"/>
              </a:spcBef>
              <a:buClr>
                <a:srgbClr val="737373"/>
              </a:buClr>
              <a:buFont typeface="Roboto"/>
              <a:buChar char="●"/>
            </a:pPr>
            <a:r>
              <a:rPr b="0" lang="en" sz="1500" spc="-1" strike="noStrike">
                <a:solidFill>
                  <a:srgbClr val="737373"/>
                </a:solidFill>
                <a:latin typeface="Roboto"/>
                <a:ea typeface="Roboto"/>
              </a:rPr>
              <a:t>Students can then discuss their views with other students and the admin.</a:t>
            </a:r>
            <a:endParaRPr b="0" lang="en-IN" sz="1500" spc="-1" strike="noStrike">
              <a:solidFill>
                <a:srgbClr val="000000"/>
              </a:solidFill>
              <a:latin typeface="Arial"/>
            </a:endParaRPr>
          </a:p>
          <a:p>
            <a:pPr marL="457200" indent="-323640">
              <a:lnSpc>
                <a:spcPct val="150000"/>
              </a:lnSpc>
              <a:spcBef>
                <a:spcPts val="1001"/>
              </a:spcBef>
              <a:buClr>
                <a:srgbClr val="737373"/>
              </a:buClr>
              <a:buFont typeface="Roboto"/>
              <a:buChar char="●"/>
            </a:pPr>
            <a:r>
              <a:rPr b="0" lang="en" sz="1500" spc="-1" strike="noStrike">
                <a:solidFill>
                  <a:srgbClr val="737373"/>
                </a:solidFill>
                <a:latin typeface="Roboto"/>
                <a:ea typeface="Roboto"/>
              </a:rPr>
              <a:t>The students can also view other clients who are active on their screen.</a:t>
            </a:r>
            <a:endParaRPr b="0" lang="en-IN" sz="1500" spc="-1" strike="noStrike">
              <a:solidFill>
                <a:srgbClr val="000000"/>
              </a:solidFill>
              <a:latin typeface="Arial"/>
            </a:endParaRPr>
          </a:p>
          <a:p>
            <a:pPr>
              <a:lnSpc>
                <a:spcPct val="115000"/>
              </a:lnSpc>
              <a:spcAft>
                <a:spcPts val="1599"/>
              </a:spcAft>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90320" y="488160"/>
            <a:ext cx="6226920" cy="4090320"/>
          </a:xfrm>
          <a:prstGeom prst="rect">
            <a:avLst/>
          </a:prstGeom>
          <a:noFill/>
          <a:ln>
            <a:noFill/>
          </a:ln>
        </p:spPr>
        <p:txBody>
          <a:bodyPr tIns="91440" bIns="91440" anchor="ctr">
            <a:noAutofit/>
          </a:bodyPr>
          <a:p>
            <a:pPr algn="ctr">
              <a:lnSpc>
                <a:spcPct val="100000"/>
              </a:lnSpc>
              <a:tabLst>
                <a:tab algn="l" pos="0"/>
              </a:tabLst>
            </a:pPr>
            <a:r>
              <a:rPr b="1" lang="en" sz="6000" spc="-1" strike="noStrike">
                <a:solidFill>
                  <a:srgbClr val="ffffff"/>
                </a:solidFill>
                <a:latin typeface="Roboto"/>
                <a:ea typeface="Roboto"/>
              </a:rPr>
              <a:t>        </a:t>
            </a:r>
            <a:r>
              <a:rPr b="1" lang="en" sz="6000" spc="-1" strike="noStrike">
                <a:solidFill>
                  <a:srgbClr val="ffffff"/>
                </a:solidFill>
                <a:latin typeface="Roboto"/>
                <a:ea typeface="Roboto"/>
              </a:rPr>
              <a:t>Modules</a:t>
            </a:r>
            <a:endParaRPr b="0" lang="en-IN"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71960" y="738720"/>
            <a:ext cx="6579720" cy="767520"/>
          </a:xfrm>
          <a:prstGeom prst="rect">
            <a:avLst/>
          </a:prstGeom>
          <a:noFill/>
          <a:ln>
            <a:noFill/>
          </a:ln>
        </p:spPr>
        <p:txBody>
          <a:bodyPr tIns="91440" bIns="91440" anchor="b">
            <a:noAutofit/>
          </a:bodyPr>
          <a:p>
            <a:pPr marL="457200" indent="-431280">
              <a:lnSpc>
                <a:spcPct val="100000"/>
              </a:lnSpc>
              <a:buClr>
                <a:srgbClr val="ffffff"/>
              </a:buClr>
              <a:buFont typeface="Roboto"/>
              <a:buAutoNum type="arabicParenR"/>
            </a:pPr>
            <a:r>
              <a:rPr b="1" lang="en" sz="3200" spc="-1" strike="noStrike">
                <a:solidFill>
                  <a:srgbClr val="ffffff"/>
                </a:solidFill>
                <a:latin typeface="Roboto"/>
                <a:ea typeface="Roboto"/>
              </a:rPr>
              <a:t>Socket Programming - Python3</a:t>
            </a:r>
            <a:endParaRPr b="0" lang="en-IN" sz="3200" spc="-1" strike="noStrike">
              <a:solidFill>
                <a:srgbClr val="000000"/>
              </a:solidFill>
              <a:latin typeface="Arial"/>
            </a:endParaRPr>
          </a:p>
        </p:txBody>
      </p:sp>
      <p:sp>
        <p:nvSpPr>
          <p:cNvPr id="253" name="TextShape 2"/>
          <p:cNvSpPr txBox="1"/>
          <p:nvPr/>
        </p:nvSpPr>
        <p:spPr>
          <a:xfrm>
            <a:off x="460800" y="1838880"/>
            <a:ext cx="8221680" cy="2709720"/>
          </a:xfrm>
          <a:prstGeom prst="rect">
            <a:avLst/>
          </a:prstGeom>
          <a:noFill/>
          <a:ln>
            <a:noFill/>
          </a:ln>
        </p:spPr>
        <p:txBody>
          <a:bodyPr tIns="91440" bIns="91440">
            <a:noAutofit/>
          </a:bodyPr>
          <a:p>
            <a:pPr marL="457200" indent="-323640">
              <a:lnSpc>
                <a:spcPct val="115000"/>
              </a:lnSpc>
              <a:spcBef>
                <a:spcPts val="1001"/>
              </a:spcBef>
              <a:buClr>
                <a:srgbClr val="737373"/>
              </a:buClr>
              <a:buFont typeface="Roboto"/>
              <a:buChar char="●"/>
            </a:pPr>
            <a:r>
              <a:rPr b="0" lang="en" sz="1500" spc="-1" strike="noStrike">
                <a:solidFill>
                  <a:srgbClr val="737373"/>
                </a:solidFill>
                <a:latin typeface="Roboto"/>
                <a:ea typeface="Roboto"/>
              </a:rPr>
              <a:t>The Application is based on communication between server and clients using socket programming. </a:t>
            </a:r>
            <a:endParaRPr b="0" lang="en-IN" sz="1500" spc="-1" strike="noStrike">
              <a:solidFill>
                <a:srgbClr val="000000"/>
              </a:solidFill>
              <a:latin typeface="Arial"/>
            </a:endParaRPr>
          </a:p>
          <a:p>
            <a:pPr marL="457200" indent="-323640">
              <a:lnSpc>
                <a:spcPct val="115000"/>
              </a:lnSpc>
              <a:spcBef>
                <a:spcPts val="1599"/>
              </a:spcBef>
              <a:buClr>
                <a:srgbClr val="737373"/>
              </a:buClr>
              <a:buFont typeface="Roboto"/>
              <a:buChar char="●"/>
            </a:pPr>
            <a:r>
              <a:rPr b="0" lang="en" sz="1500" spc="-1" strike="noStrike">
                <a:solidFill>
                  <a:srgbClr val="737373"/>
                </a:solidFill>
                <a:latin typeface="Roboto"/>
                <a:ea typeface="Roboto"/>
              </a:rPr>
              <a:t>To meet our purpose of group chat, the connection of a client is set up with the server and then the server waits to receive messages from each client in different threads.</a:t>
            </a:r>
            <a:endParaRPr b="0" lang="en-IN" sz="1500" spc="-1" strike="noStrike">
              <a:solidFill>
                <a:srgbClr val="000000"/>
              </a:solidFill>
              <a:latin typeface="Arial"/>
            </a:endParaRPr>
          </a:p>
          <a:p>
            <a:pPr marL="457200" indent="-323640">
              <a:lnSpc>
                <a:spcPct val="115000"/>
              </a:lnSpc>
              <a:spcBef>
                <a:spcPts val="1001"/>
              </a:spcBef>
              <a:buClr>
                <a:srgbClr val="737373"/>
              </a:buClr>
              <a:buFont typeface="Roboto"/>
              <a:buChar char="●"/>
            </a:pPr>
            <a:r>
              <a:rPr b="0" lang="en" sz="1500" spc="-1" strike="noStrike">
                <a:solidFill>
                  <a:srgbClr val="737373"/>
                </a:solidFill>
                <a:latin typeface="Roboto"/>
                <a:ea typeface="Roboto"/>
              </a:rPr>
              <a:t>When a client sends a message to server, the server broadcasts the message to all the other clients.</a:t>
            </a:r>
            <a:endParaRPr b="0" lang="en-IN" sz="1500" spc="-1" strike="noStrike">
              <a:solidFill>
                <a:srgbClr val="000000"/>
              </a:solidFill>
              <a:latin typeface="Arial"/>
            </a:endParaRPr>
          </a:p>
          <a:p>
            <a:pPr marL="457200" indent="-342720">
              <a:lnSpc>
                <a:spcPct val="115000"/>
              </a:lnSpc>
              <a:spcBef>
                <a:spcPts val="1001"/>
              </a:spcBef>
              <a:buClr>
                <a:srgbClr val="737373"/>
              </a:buClr>
              <a:buFont typeface="Roboto"/>
              <a:buChar char="●"/>
            </a:pPr>
            <a:r>
              <a:rPr b="0" lang="en" sz="1500" spc="-1" strike="noStrike">
                <a:solidFill>
                  <a:srgbClr val="737373"/>
                </a:solidFill>
                <a:latin typeface="Roboto"/>
                <a:ea typeface="Roboto"/>
              </a:rPr>
              <a:t>In the client, threading is done for receiving messages from the server and for running the GUI.</a:t>
            </a:r>
            <a:r>
              <a:rPr b="0" lang="en" sz="1800" spc="-1" strike="noStrike">
                <a:solidFill>
                  <a:srgbClr val="737373"/>
                </a:solidFill>
                <a:latin typeface="Roboto"/>
                <a:ea typeface="Roboto"/>
              </a:rPr>
              <a:t> </a:t>
            </a:r>
            <a:endParaRPr b="0" lang="en-IN" sz="1800" spc="-1" strike="noStrike">
              <a:solidFill>
                <a:srgbClr val="000000"/>
              </a:solidFill>
              <a:latin typeface="Arial"/>
            </a:endParaRPr>
          </a:p>
          <a:p>
            <a:pPr marL="457200">
              <a:lnSpc>
                <a:spcPct val="115000"/>
              </a:lnSpc>
              <a:spcBef>
                <a:spcPts val="1599"/>
              </a:spcBef>
              <a:spcAft>
                <a:spcPts val="1400"/>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Google Shape;109;p20" descr=""/>
          <p:cNvPicPr/>
          <p:nvPr/>
        </p:nvPicPr>
        <p:blipFill>
          <a:blip r:embed="rId1"/>
          <a:stretch/>
        </p:blipFill>
        <p:spPr>
          <a:xfrm>
            <a:off x="152280" y="777960"/>
            <a:ext cx="8838720" cy="3732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98280" y="16200"/>
            <a:ext cx="8826120" cy="602280"/>
          </a:xfrm>
          <a:prstGeom prst="rect">
            <a:avLst/>
          </a:prstGeom>
          <a:noFill/>
          <a:ln>
            <a:noFill/>
          </a:ln>
        </p:spPr>
        <p:txBody>
          <a:bodyPr tIns="91440" bIns="91440" anchor="ctr">
            <a:noAutofit/>
          </a:bodyPr>
          <a:p>
            <a:pPr>
              <a:lnSpc>
                <a:spcPct val="100000"/>
              </a:lnSpc>
              <a:tabLst>
                <a:tab algn="l" pos="0"/>
              </a:tabLst>
            </a:pPr>
            <a:r>
              <a:rPr b="0" lang="en" sz="1800" spc="-1" strike="noStrike">
                <a:solidFill>
                  <a:srgbClr val="ffffff"/>
                </a:solidFill>
                <a:latin typeface="Roboto"/>
                <a:ea typeface="Roboto"/>
              </a:rPr>
              <a:t>Types of Messages</a:t>
            </a:r>
            <a:endParaRPr b="0" lang="en-IN" sz="1800" spc="-1" strike="noStrike">
              <a:solidFill>
                <a:srgbClr val="000000"/>
              </a:solidFill>
              <a:latin typeface="Arial"/>
            </a:endParaRPr>
          </a:p>
        </p:txBody>
      </p:sp>
      <p:pic>
        <p:nvPicPr>
          <p:cNvPr id="256" name="Google Shape;115;p21" descr=""/>
          <p:cNvPicPr/>
          <p:nvPr/>
        </p:nvPicPr>
        <p:blipFill>
          <a:blip r:embed="rId1"/>
          <a:stretch/>
        </p:blipFill>
        <p:spPr>
          <a:xfrm>
            <a:off x="749160" y="908280"/>
            <a:ext cx="7524360" cy="4066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2020-11-18T23:58:16Z</dcterms:modified>
  <cp:revision>2</cp:revision>
  <dc:subject/>
  <dc:title/>
</cp:coreProperties>
</file>