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2Zrt2eH5mKyb1fpirvRF+WUJN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a3382281b_0_7: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a3382281b_0_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7512c87c4c_3_3: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7512c87c4c_3_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9a33822bb9_0_6: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9a33822bb9_0_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9a33822bb9_0_1: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9a33822bb9_0_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9a3382281b_0_0: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9a3382281b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9a3382281b_0_14: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9a3382281b_0_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691511" y="203518"/>
            <a:ext cx="7760977"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body" idx="1"/>
          </p:nvPr>
        </p:nvSpPr>
        <p:spPr>
          <a:xfrm>
            <a:off x="652115" y="1613408"/>
            <a:ext cx="7839769" cy="2463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691511" y="203518"/>
            <a:ext cx="7760977"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1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691511" y="203518"/>
            <a:ext cx="7760977"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1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691511" y="203518"/>
            <a:ext cx="7760977" cy="1244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0" i="0" u="none" strike="noStrike" cap="none">
                <a:solidFill>
                  <a:srgbClr val="0099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652115" y="1613408"/>
            <a:ext cx="7839769" cy="24638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1523950" y="1161288"/>
            <a:ext cx="6389370" cy="1366520"/>
          </a:xfrm>
          <a:prstGeom prst="rect">
            <a:avLst/>
          </a:prstGeom>
          <a:noFill/>
          <a:ln>
            <a:noFill/>
          </a:ln>
        </p:spPr>
        <p:txBody>
          <a:bodyPr spcFirstLastPara="1" wrap="square" lIns="0" tIns="12700" rIns="0" bIns="0" anchor="t" anchorCtr="0">
            <a:spAutoFit/>
          </a:bodyPr>
          <a:lstStyle/>
          <a:p>
            <a:pPr marL="624205" marR="5080" lvl="0" indent="-612140" algn="l" rtl="0">
              <a:lnSpc>
                <a:spcPct val="100000"/>
              </a:lnSpc>
              <a:spcBef>
                <a:spcPts val="0"/>
              </a:spcBef>
              <a:spcAft>
                <a:spcPts val="0"/>
              </a:spcAft>
              <a:buNone/>
            </a:pPr>
            <a:r>
              <a:rPr lang="en-US" sz="4400" b="1">
                <a:latin typeface="Arial"/>
                <a:ea typeface="Arial"/>
                <a:cs typeface="Arial"/>
                <a:sym typeface="Arial"/>
              </a:rPr>
              <a:t>Assignment-Discussion  Vector Based WSD</a:t>
            </a:r>
            <a:endParaRPr sz="4400">
              <a:latin typeface="Arial"/>
              <a:ea typeface="Arial"/>
              <a:cs typeface="Arial"/>
              <a:sym typeface="Arial"/>
            </a:endParaRPr>
          </a:p>
        </p:txBody>
      </p:sp>
      <p:sp>
        <p:nvSpPr>
          <p:cNvPr id="44" name="Google Shape;44;p1"/>
          <p:cNvSpPr txBox="1"/>
          <p:nvPr/>
        </p:nvSpPr>
        <p:spPr>
          <a:xfrm>
            <a:off x="687874" y="3246725"/>
            <a:ext cx="7816800" cy="2188200"/>
          </a:xfrm>
          <a:prstGeom prst="rect">
            <a:avLst/>
          </a:prstGeom>
          <a:noFill/>
          <a:ln>
            <a:noFill/>
          </a:ln>
        </p:spPr>
        <p:txBody>
          <a:bodyPr spcFirstLastPara="1" wrap="square" lIns="0" tIns="12700" rIns="0" bIns="0" anchor="t" anchorCtr="0">
            <a:spAutoFit/>
          </a:bodyPr>
          <a:lstStyle/>
          <a:p>
            <a:pPr marL="0" marR="0" lvl="0" indent="0" algn="ctr" rtl="0">
              <a:lnSpc>
                <a:spcPct val="114062"/>
              </a:lnSpc>
              <a:spcBef>
                <a:spcPts val="0"/>
              </a:spcBef>
              <a:spcAft>
                <a:spcPts val="0"/>
              </a:spcAft>
              <a:buNone/>
            </a:pPr>
            <a:r>
              <a:rPr lang="en-US" sz="3200" dirty="0">
                <a:solidFill>
                  <a:srgbClr val="0000FF"/>
                </a:solidFill>
              </a:rPr>
              <a:t>Anand Kumar</a:t>
            </a:r>
            <a:r>
              <a:rPr lang="en-US" sz="3200" b="0" i="0" u="none" strike="noStrike" cap="none" dirty="0">
                <a:solidFill>
                  <a:srgbClr val="0000FF"/>
                </a:solidFill>
                <a:latin typeface="Arial"/>
                <a:ea typeface="Arial"/>
                <a:cs typeface="Arial"/>
                <a:sym typeface="Arial"/>
              </a:rPr>
              <a:t>, </a:t>
            </a:r>
            <a:r>
              <a:rPr lang="en-US" sz="3200" dirty="0">
                <a:solidFill>
                  <a:srgbClr val="0000FF"/>
                </a:solidFill>
              </a:rPr>
              <a:t>200050007</a:t>
            </a:r>
            <a:endParaRPr sz="3200" b="0" i="0" u="none" strike="noStrike" cap="none" dirty="0">
              <a:latin typeface="Arial"/>
              <a:ea typeface="Arial"/>
              <a:cs typeface="Arial"/>
              <a:sym typeface="Arial"/>
            </a:endParaRPr>
          </a:p>
          <a:p>
            <a:pPr marL="0" marR="0" lvl="0" indent="0" algn="ctr" rtl="0">
              <a:lnSpc>
                <a:spcPct val="107937"/>
              </a:lnSpc>
              <a:spcBef>
                <a:spcPts val="0"/>
              </a:spcBef>
              <a:spcAft>
                <a:spcPts val="0"/>
              </a:spcAft>
              <a:buNone/>
            </a:pPr>
            <a:r>
              <a:rPr lang="en-US" sz="3200" dirty="0">
                <a:solidFill>
                  <a:srgbClr val="0000FF"/>
                </a:solidFill>
              </a:rPr>
              <a:t>Chetan Rathod, 200050116</a:t>
            </a:r>
            <a:endParaRPr sz="3200" b="0" i="0" u="none" strike="noStrike" cap="none" dirty="0">
              <a:latin typeface="Arial"/>
              <a:ea typeface="Arial"/>
              <a:cs typeface="Arial"/>
              <a:sym typeface="Arial"/>
            </a:endParaRPr>
          </a:p>
          <a:p>
            <a:pPr marL="0" marR="0" lvl="0" indent="0" algn="ctr" rtl="0">
              <a:lnSpc>
                <a:spcPct val="114062"/>
              </a:lnSpc>
              <a:spcBef>
                <a:spcPts val="0"/>
              </a:spcBef>
              <a:spcAft>
                <a:spcPts val="0"/>
              </a:spcAft>
              <a:buNone/>
            </a:pPr>
            <a:r>
              <a:rPr lang="en-US" sz="3200" dirty="0">
                <a:solidFill>
                  <a:srgbClr val="0000FF"/>
                </a:solidFill>
              </a:rPr>
              <a:t>Rudra </a:t>
            </a:r>
            <a:r>
              <a:rPr lang="en-US" sz="3200" dirty="0" err="1">
                <a:solidFill>
                  <a:srgbClr val="0000FF"/>
                </a:solidFill>
              </a:rPr>
              <a:t>Pakhare</a:t>
            </a:r>
            <a:r>
              <a:rPr lang="en-US" sz="3200" dirty="0">
                <a:solidFill>
                  <a:srgbClr val="0000FF"/>
                </a:solidFill>
              </a:rPr>
              <a:t>, 200050121</a:t>
            </a:r>
            <a:endParaRPr sz="3200" b="0" i="0" u="none" strike="noStrike" cap="none" dirty="0">
              <a:latin typeface="Arial"/>
              <a:ea typeface="Arial"/>
              <a:cs typeface="Arial"/>
              <a:sym typeface="Arial"/>
            </a:endParaRPr>
          </a:p>
          <a:p>
            <a:pPr marL="8890" marR="0" lvl="0" indent="0" algn="ctr" rtl="0">
              <a:lnSpc>
                <a:spcPct val="100000"/>
              </a:lnSpc>
              <a:spcBef>
                <a:spcPts val="215"/>
              </a:spcBef>
              <a:spcAft>
                <a:spcPts val="0"/>
              </a:spcAft>
              <a:buNone/>
            </a:pPr>
            <a:r>
              <a:rPr lang="en-US" sz="3200" dirty="0">
                <a:solidFill>
                  <a:srgbClr val="0000FF"/>
                </a:solidFill>
              </a:rPr>
              <a:t>27 November, 2022</a:t>
            </a:r>
            <a:endParaRPr sz="3200" b="0"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691511" y="203518"/>
            <a:ext cx="7760977" cy="1244600"/>
          </a:xfrm>
          <a:prstGeom prst="rect">
            <a:avLst/>
          </a:prstGeom>
          <a:noFill/>
          <a:ln>
            <a:noFill/>
          </a:ln>
        </p:spPr>
        <p:txBody>
          <a:bodyPr spcFirstLastPara="1" wrap="square" lIns="0" tIns="12700" rIns="0" bIns="0" anchor="t" anchorCtr="0">
            <a:spAutoFit/>
          </a:bodyPr>
          <a:lstStyle/>
          <a:p>
            <a:pPr marL="2425700" marR="5080" lvl="0" indent="-2174240" algn="l" rtl="0">
              <a:lnSpc>
                <a:spcPct val="100000"/>
              </a:lnSpc>
              <a:spcBef>
                <a:spcPts val="0"/>
              </a:spcBef>
              <a:spcAft>
                <a:spcPts val="0"/>
              </a:spcAft>
              <a:buNone/>
            </a:pPr>
            <a:r>
              <a:rPr lang="en-US"/>
              <a:t>Interpretation of confusion (error  analysis: EL)</a:t>
            </a:r>
            <a:endParaRPr/>
          </a:p>
        </p:txBody>
      </p:sp>
      <p:sp>
        <p:nvSpPr>
          <p:cNvPr id="98" name="Google Shape;98;p9"/>
          <p:cNvSpPr txBox="1"/>
          <p:nvPr/>
        </p:nvSpPr>
        <p:spPr>
          <a:xfrm>
            <a:off x="652140" y="1613400"/>
            <a:ext cx="7894200" cy="4415100"/>
          </a:xfrm>
          <a:prstGeom prst="rect">
            <a:avLst/>
          </a:prstGeom>
          <a:noFill/>
          <a:ln>
            <a:noFill/>
          </a:ln>
        </p:spPr>
        <p:txBody>
          <a:bodyPr spcFirstLastPara="1" wrap="square" lIns="0" tIns="12700" rIns="0" bIns="0" anchor="t" anchorCtr="0">
            <a:spAutoFit/>
          </a:bodyPr>
          <a:lstStyle/>
          <a:p>
            <a:pPr marL="347980" marR="0" lvl="0" indent="-348615" algn="l" rtl="0">
              <a:lnSpc>
                <a:spcPct val="100000"/>
              </a:lnSpc>
              <a:spcBef>
                <a:spcPts val="0"/>
              </a:spcBef>
              <a:spcAft>
                <a:spcPts val="0"/>
              </a:spcAft>
              <a:buClr>
                <a:srgbClr val="0000FF"/>
              </a:buClr>
              <a:buSzPts val="2600"/>
              <a:buFont typeface="Arial"/>
              <a:buChar char="•"/>
            </a:pPr>
            <a:r>
              <a:rPr lang="en-US" sz="2600">
                <a:solidFill>
                  <a:srgbClr val="0000FF"/>
                </a:solidFill>
              </a:rPr>
              <a:t>Few of the reason for confusion are</a:t>
            </a:r>
            <a:endParaRPr sz="2600">
              <a:solidFill>
                <a:srgbClr val="0000FF"/>
              </a:solidFill>
            </a:endParaRPr>
          </a:p>
          <a:p>
            <a:pPr marL="914400" marR="0" lvl="1" indent="-393700" algn="l" rtl="0">
              <a:lnSpc>
                <a:spcPct val="100000"/>
              </a:lnSpc>
              <a:spcBef>
                <a:spcPts val="0"/>
              </a:spcBef>
              <a:spcAft>
                <a:spcPts val="0"/>
              </a:spcAft>
              <a:buClr>
                <a:srgbClr val="0000FF"/>
              </a:buClr>
              <a:buSzPts val="2600"/>
              <a:buChar char="○"/>
            </a:pPr>
            <a:r>
              <a:rPr lang="en-US" sz="2600">
                <a:solidFill>
                  <a:srgbClr val="0000FF"/>
                </a:solidFill>
              </a:rPr>
              <a:t>There is no similar word in the sentence corresponding to the word whose sense is to be predicted.</a:t>
            </a:r>
            <a:endParaRPr sz="2600">
              <a:solidFill>
                <a:srgbClr val="0000FF"/>
              </a:solidFill>
            </a:endParaRPr>
          </a:p>
          <a:p>
            <a:pPr marL="1371600" marR="0" lvl="2" indent="-393700" algn="l" rtl="0">
              <a:lnSpc>
                <a:spcPct val="100000"/>
              </a:lnSpc>
              <a:spcBef>
                <a:spcPts val="0"/>
              </a:spcBef>
              <a:spcAft>
                <a:spcPts val="0"/>
              </a:spcAft>
              <a:buClr>
                <a:srgbClr val="0000FF"/>
              </a:buClr>
              <a:buSzPts val="2600"/>
              <a:buChar char="■"/>
            </a:pPr>
            <a:r>
              <a:rPr lang="en-US" sz="2600">
                <a:solidFill>
                  <a:srgbClr val="0000FF"/>
                </a:solidFill>
              </a:rPr>
              <a:t>for ex sense of behind in the ex5</a:t>
            </a:r>
            <a:endParaRPr sz="2600">
              <a:solidFill>
                <a:srgbClr val="0000FF"/>
              </a:solidFill>
            </a:endParaRPr>
          </a:p>
          <a:p>
            <a:pPr marL="914400" marR="0" lvl="1" indent="-393700" algn="l" rtl="0">
              <a:lnSpc>
                <a:spcPct val="100000"/>
              </a:lnSpc>
              <a:spcBef>
                <a:spcPts val="0"/>
              </a:spcBef>
              <a:spcAft>
                <a:spcPts val="0"/>
              </a:spcAft>
              <a:buClr>
                <a:srgbClr val="0000FF"/>
              </a:buClr>
              <a:buSzPts val="2600"/>
              <a:buChar char="○"/>
            </a:pPr>
            <a:r>
              <a:rPr lang="en-US" sz="2600">
                <a:solidFill>
                  <a:srgbClr val="0000FF"/>
                </a:solidFill>
              </a:rPr>
              <a:t>There is word in sentence which is similar to some other sense of the word.</a:t>
            </a:r>
            <a:endParaRPr sz="2600">
              <a:solidFill>
                <a:srgbClr val="0000FF"/>
              </a:solidFill>
            </a:endParaRPr>
          </a:p>
          <a:p>
            <a:pPr marL="1371600" marR="0" lvl="2" indent="-393700" algn="l" rtl="0">
              <a:lnSpc>
                <a:spcPct val="100000"/>
              </a:lnSpc>
              <a:spcBef>
                <a:spcPts val="0"/>
              </a:spcBef>
              <a:spcAft>
                <a:spcPts val="0"/>
              </a:spcAft>
              <a:buClr>
                <a:srgbClr val="0000FF"/>
              </a:buClr>
              <a:buSzPts val="2600"/>
              <a:buChar char="■"/>
            </a:pPr>
            <a:r>
              <a:rPr lang="en-US" sz="2600">
                <a:solidFill>
                  <a:srgbClr val="0000FF"/>
                </a:solidFill>
              </a:rPr>
              <a:t>as example using of bank and river bank in the same sentence</a:t>
            </a:r>
            <a:endParaRPr sz="2600">
              <a:solidFill>
                <a:srgbClr val="0000FF"/>
              </a:solidFill>
            </a:endParaRPr>
          </a:p>
          <a:p>
            <a:pPr marL="0" marR="0" lvl="0" indent="0" algn="l" rtl="0">
              <a:lnSpc>
                <a:spcPct val="100000"/>
              </a:lnSpc>
              <a:spcBef>
                <a:spcPts val="0"/>
              </a:spcBef>
              <a:spcAft>
                <a:spcPts val="0"/>
              </a:spcAft>
              <a:buNone/>
            </a:pPr>
            <a:r>
              <a:rPr lang="en-US" sz="2600">
                <a:solidFill>
                  <a:srgbClr val="0000FF"/>
                </a:solidFill>
              </a:rPr>
              <a:t>	</a:t>
            </a:r>
            <a:endParaRPr sz="2600">
              <a:solidFill>
                <a:srgbClr val="0000FF"/>
              </a:solidFill>
            </a:endParaRPr>
          </a:p>
          <a:p>
            <a:pPr marL="0" marR="0" lvl="0" indent="0" algn="l" rtl="0">
              <a:lnSpc>
                <a:spcPct val="100000"/>
              </a:lnSpc>
              <a:spcBef>
                <a:spcPts val="0"/>
              </a:spcBef>
              <a:spcAft>
                <a:spcPts val="0"/>
              </a:spcAft>
              <a:buNone/>
            </a:pPr>
            <a:endParaRPr sz="26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9a3382281b_0_7"/>
          <p:cNvSpPr txBox="1">
            <a:spLocks noGrp="1"/>
          </p:cNvSpPr>
          <p:nvPr>
            <p:ph type="title"/>
          </p:nvPr>
        </p:nvSpPr>
        <p:spPr>
          <a:xfrm>
            <a:off x="691511" y="203518"/>
            <a:ext cx="7761000" cy="12315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t>Interpretation of confusion (error  analysis: PR)</a:t>
            </a:r>
            <a:endParaRPr/>
          </a:p>
        </p:txBody>
      </p:sp>
      <p:sp>
        <p:nvSpPr>
          <p:cNvPr id="104" name="Google Shape;104;g19a3382281b_0_7"/>
          <p:cNvSpPr txBox="1">
            <a:spLocks noGrp="1"/>
          </p:cNvSpPr>
          <p:nvPr>
            <p:ph type="body" idx="1"/>
          </p:nvPr>
        </p:nvSpPr>
        <p:spPr>
          <a:xfrm>
            <a:off x="631270" y="1613408"/>
            <a:ext cx="7839900" cy="2278200"/>
          </a:xfrm>
          <a:prstGeom prst="rect">
            <a:avLst/>
          </a:prstGeom>
        </p:spPr>
        <p:txBody>
          <a:bodyPr spcFirstLastPara="1" wrap="square" lIns="0" tIns="0" rIns="0" bIns="0" anchor="t" anchorCtr="0">
            <a:spAutoFit/>
          </a:bodyPr>
          <a:lstStyle/>
          <a:p>
            <a:pPr marL="347980" lvl="0" indent="-348615" algn="l" rtl="0">
              <a:spcBef>
                <a:spcPts val="0"/>
              </a:spcBef>
              <a:spcAft>
                <a:spcPts val="0"/>
              </a:spcAft>
              <a:buClr>
                <a:schemeClr val="hlink"/>
              </a:buClr>
              <a:buSzPts val="2600"/>
              <a:buChar char="•"/>
            </a:pPr>
            <a:r>
              <a:rPr lang="en-US" sz="2600">
                <a:solidFill>
                  <a:schemeClr val="hlink"/>
                </a:solidFill>
                <a:latin typeface="Arial"/>
                <a:ea typeface="Arial"/>
                <a:cs typeface="Arial"/>
                <a:sym typeface="Arial"/>
              </a:rPr>
              <a:t>Similarity(weight) on a edge in our model is calculated using only cosine similarity of the vectors obtained for the senses from definition of the sense. Using hyponyms and hypernyms can lead to increase in accuracy.</a:t>
            </a:r>
            <a:endParaRPr sz="2400">
              <a:solidFill>
                <a:srgbClr val="0000FF"/>
              </a:solidFill>
              <a:latin typeface="Arial"/>
              <a:ea typeface="Arial"/>
              <a:cs typeface="Arial"/>
              <a:sym typeface="Arial"/>
            </a:endParaRPr>
          </a:p>
          <a:p>
            <a:pPr marL="0" lvl="0" indent="0" algn="l" rtl="0">
              <a:spcBef>
                <a:spcPts val="0"/>
              </a:spcBef>
              <a:spcAft>
                <a:spcPts val="0"/>
              </a:spcAft>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2201720" y="508318"/>
            <a:ext cx="4728210"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Data Processing Info</a:t>
            </a:r>
            <a:endParaRPr/>
          </a:p>
        </p:txBody>
      </p:sp>
      <p:sp>
        <p:nvSpPr>
          <p:cNvPr id="110" name="Google Shape;110;p11"/>
          <p:cNvSpPr txBox="1"/>
          <p:nvPr/>
        </p:nvSpPr>
        <p:spPr>
          <a:xfrm>
            <a:off x="652129" y="2040125"/>
            <a:ext cx="8144400" cy="4445700"/>
          </a:xfrm>
          <a:prstGeom prst="rect">
            <a:avLst/>
          </a:prstGeom>
          <a:noFill/>
          <a:ln>
            <a:noFill/>
          </a:ln>
        </p:spPr>
        <p:txBody>
          <a:bodyPr spcFirstLastPara="1" wrap="square" lIns="0" tIns="12700" rIns="0" bIns="0" anchor="t" anchorCtr="0">
            <a:spAutoFit/>
          </a:bodyPr>
          <a:lstStyle/>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Word Vectors and how you obtained them :</a:t>
            </a:r>
            <a:r>
              <a:rPr lang="en-US" sz="2400">
                <a:solidFill>
                  <a:srgbClr val="0000FF"/>
                </a:solidFill>
              </a:rPr>
              <a:t> word2vec was obtained by using GoogleNews-vectors-negative300 file loaded using gensim api.	</a:t>
            </a:r>
            <a:endParaRPr sz="2400">
              <a:solidFill>
                <a:srgbClr val="0000FF"/>
              </a:solidFill>
            </a:endParaRPr>
          </a:p>
          <a:p>
            <a:pPr marL="457200" marR="0" lvl="0" indent="0" algn="l" rtl="0">
              <a:lnSpc>
                <a:spcPct val="100000"/>
              </a:lnSpc>
              <a:spcBef>
                <a:spcPts val="0"/>
              </a:spcBef>
              <a:spcAft>
                <a:spcPts val="0"/>
              </a:spcAft>
              <a:buNone/>
            </a:pPr>
            <a:endParaRPr sz="2400">
              <a:solidFill>
                <a:srgbClr val="0000FF"/>
              </a:solidFil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ONLY word2vec:</a:t>
            </a:r>
            <a:r>
              <a:rPr lang="en-US" sz="2400">
                <a:solidFill>
                  <a:srgbClr val="0000FF"/>
                </a:solidFill>
              </a:rPr>
              <a:t> Sentence was obtained by using semcor.sents(). </a:t>
            </a:r>
            <a:r>
              <a:rPr lang="en-US" sz="2400">
                <a:solidFill>
                  <a:schemeClr val="hlink"/>
                </a:solidFill>
              </a:rPr>
              <a:t>took addition of vectors of word present in the sentence and in the word to vector dataset.</a:t>
            </a:r>
            <a:endParaRPr sz="2400">
              <a:solidFill>
                <a:srgbClr val="0000FF"/>
              </a:solidFill>
            </a:endParaRPr>
          </a:p>
          <a:p>
            <a:pPr marL="347980" marR="0" lvl="0" indent="-335915" algn="l" rtl="0">
              <a:lnSpc>
                <a:spcPct val="100000"/>
              </a:lnSpc>
              <a:spcBef>
                <a:spcPts val="0"/>
              </a:spcBef>
              <a:spcAft>
                <a:spcPts val="0"/>
              </a:spcAft>
              <a:buClr>
                <a:srgbClr val="0000FF"/>
              </a:buClr>
              <a:buSzPts val="2400"/>
              <a:buChar char="•"/>
            </a:pPr>
            <a:r>
              <a:rPr lang="en-US" sz="2400">
                <a:solidFill>
                  <a:srgbClr val="0000FF"/>
                </a:solidFill>
              </a:rPr>
              <a:t>Preprocessing on sentence: Removed stopwords and punctuations from the sentence also removed words which are not alphanumeric.</a:t>
            </a:r>
            <a:endParaRPr sz="2400">
              <a:solidFill>
                <a:srgbClr val="0000FF"/>
              </a:solidFill>
            </a:endParaRPr>
          </a:p>
          <a:p>
            <a:pPr marL="347980" marR="0" lvl="0" indent="-335915" algn="l" rtl="0">
              <a:lnSpc>
                <a:spcPct val="100000"/>
              </a:lnSpc>
              <a:spcBef>
                <a:spcPts val="0"/>
              </a:spcBef>
              <a:spcAft>
                <a:spcPts val="0"/>
              </a:spcAft>
              <a:buClr>
                <a:srgbClr val="0000FF"/>
              </a:buClr>
              <a:buSzPts val="2400"/>
              <a:buChar char="•"/>
            </a:pPr>
            <a:r>
              <a:rPr lang="en-US" sz="2400">
                <a:solidFill>
                  <a:srgbClr val="0000FF"/>
                </a:solidFill>
              </a:rPr>
              <a:t>Removed word for which we have to predict sense for the sentence</a:t>
            </a:r>
            <a:endParaRPr sz="24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7512c87c4c_3_3"/>
          <p:cNvSpPr txBox="1">
            <a:spLocks noGrp="1"/>
          </p:cNvSpPr>
          <p:nvPr>
            <p:ph type="title"/>
          </p:nvPr>
        </p:nvSpPr>
        <p:spPr>
          <a:xfrm>
            <a:off x="691511" y="203518"/>
            <a:ext cx="7761000" cy="1231500"/>
          </a:xfrm>
          <a:prstGeom prst="rect">
            <a:avLst/>
          </a:prstGeom>
        </p:spPr>
        <p:txBody>
          <a:bodyPr spcFirstLastPara="1" wrap="square" lIns="0" tIns="0" rIns="0" bIns="0" anchor="t" anchorCtr="0">
            <a:spAutoFit/>
          </a:bodyPr>
          <a:lstStyle/>
          <a:p>
            <a:pPr marL="12700" lvl="0" indent="0" algn="ctr" rtl="0">
              <a:spcBef>
                <a:spcPts val="0"/>
              </a:spcBef>
              <a:spcAft>
                <a:spcPts val="0"/>
              </a:spcAft>
              <a:buClr>
                <a:schemeClr val="dk1"/>
              </a:buClr>
              <a:buFont typeface="Arial"/>
              <a:buNone/>
            </a:pPr>
            <a:r>
              <a:rPr lang="en-US"/>
              <a:t>Model Briefing of EL</a:t>
            </a:r>
            <a:endParaRPr/>
          </a:p>
          <a:p>
            <a:pPr marL="0" lvl="0" indent="0" algn="l" rtl="0">
              <a:spcBef>
                <a:spcPts val="0"/>
              </a:spcBef>
              <a:spcAft>
                <a:spcPts val="0"/>
              </a:spcAft>
              <a:buNone/>
            </a:pPr>
            <a:endParaRPr/>
          </a:p>
        </p:txBody>
      </p:sp>
      <p:sp>
        <p:nvSpPr>
          <p:cNvPr id="116" name="Google Shape;116;g17512c87c4c_3_3"/>
          <p:cNvSpPr txBox="1">
            <a:spLocks noGrp="1"/>
          </p:cNvSpPr>
          <p:nvPr>
            <p:ph type="body" idx="1"/>
          </p:nvPr>
        </p:nvSpPr>
        <p:spPr>
          <a:xfrm>
            <a:off x="652125" y="1613267"/>
            <a:ext cx="7839900" cy="4155900"/>
          </a:xfrm>
          <a:prstGeom prst="rect">
            <a:avLst/>
          </a:prstGeom>
        </p:spPr>
        <p:txBody>
          <a:bodyPr spcFirstLastPara="1" wrap="square" lIns="0" tIns="0" rIns="0" bIns="0" anchor="t" anchorCtr="0">
            <a:spAutoFit/>
          </a:bodyPr>
          <a:lstStyle/>
          <a:p>
            <a:pPr marL="347980" lvl="0" indent="-354965" algn="l" rtl="0">
              <a:spcBef>
                <a:spcPts val="0"/>
              </a:spcBef>
              <a:spcAft>
                <a:spcPts val="0"/>
              </a:spcAft>
              <a:buClr>
                <a:schemeClr val="hlink"/>
              </a:buClr>
              <a:buSzPts val="2700"/>
              <a:buChar char="•"/>
            </a:pPr>
            <a:r>
              <a:rPr lang="en-US" sz="2700">
                <a:solidFill>
                  <a:schemeClr val="hlink"/>
                </a:solidFill>
                <a:latin typeface="Arial"/>
                <a:ea typeface="Arial"/>
                <a:cs typeface="Arial"/>
                <a:sym typeface="Arial"/>
              </a:rPr>
              <a:t>Made vector ( context_vec ) for each sentence using word2vec</a:t>
            </a:r>
            <a:endParaRPr sz="2700">
              <a:solidFill>
                <a:schemeClr val="hlink"/>
              </a:solidFill>
              <a:latin typeface="Arial"/>
              <a:ea typeface="Arial"/>
              <a:cs typeface="Arial"/>
              <a:sym typeface="Arial"/>
            </a:endParaRPr>
          </a:p>
          <a:p>
            <a:pPr marL="347980" lvl="0" indent="-354965"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using wn.synset(word) got all possible senses for the word. For each sense got a vector. Created more vectors using definition sentence obtained from sense.hyponym() and sense.hypernym()</a:t>
            </a:r>
            <a:endParaRPr sz="2700">
              <a:solidFill>
                <a:schemeClr val="hlink"/>
              </a:solidFill>
              <a:latin typeface="Arial"/>
              <a:ea typeface="Arial"/>
              <a:cs typeface="Arial"/>
              <a:sym typeface="Arial"/>
            </a:endParaRPr>
          </a:p>
          <a:p>
            <a:pPr marL="347980" lvl="0" indent="-354965"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calculated cosine similarity between the vectors obtained senses and context </a:t>
            </a:r>
            <a:endParaRPr sz="2700">
              <a:solidFill>
                <a:schemeClr val="hlink"/>
              </a:solidFill>
              <a:latin typeface="Arial"/>
              <a:ea typeface="Arial"/>
              <a:cs typeface="Arial"/>
              <a:sym typeface="Arial"/>
            </a:endParaRPr>
          </a:p>
          <a:p>
            <a:pPr marL="347980" lvl="0" indent="-354965"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predicted sense which has highest value of cosine similarity with the context vector</a:t>
            </a:r>
            <a:endParaRPr sz="2700">
              <a:solidFill>
                <a:schemeClr val="hlink"/>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12"/>
          <p:cNvSpPr txBox="1">
            <a:spLocks noGrp="1"/>
          </p:cNvSpPr>
          <p:nvPr>
            <p:ph type="title"/>
          </p:nvPr>
        </p:nvSpPr>
        <p:spPr>
          <a:xfrm>
            <a:off x="521119" y="508325"/>
            <a:ext cx="8108700" cy="628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t>Extended Lesk</a:t>
            </a:r>
            <a:endParaRPr/>
          </a:p>
        </p:txBody>
      </p:sp>
      <p:pic>
        <p:nvPicPr>
          <p:cNvPr id="122" name="Google Shape;122;p12"/>
          <p:cNvPicPr preferRelativeResize="0"/>
          <p:nvPr/>
        </p:nvPicPr>
        <p:blipFill>
          <a:blip r:embed="rId3">
            <a:alphaModFix/>
          </a:blip>
          <a:stretch>
            <a:fillRect/>
          </a:stretch>
        </p:blipFill>
        <p:spPr>
          <a:xfrm>
            <a:off x="152400" y="1143325"/>
            <a:ext cx="8831800" cy="556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9a33822bb9_0_6"/>
          <p:cNvSpPr txBox="1">
            <a:spLocks noGrp="1"/>
          </p:cNvSpPr>
          <p:nvPr>
            <p:ph type="title"/>
          </p:nvPr>
        </p:nvSpPr>
        <p:spPr>
          <a:xfrm>
            <a:off x="691511" y="203518"/>
            <a:ext cx="7761000" cy="6156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t>Page Rank</a:t>
            </a:r>
            <a:endParaRPr/>
          </a:p>
        </p:txBody>
      </p:sp>
      <p:sp>
        <p:nvSpPr>
          <p:cNvPr id="128" name="Google Shape;128;g19a33822bb9_0_6"/>
          <p:cNvSpPr txBox="1">
            <a:spLocks noGrp="1"/>
          </p:cNvSpPr>
          <p:nvPr>
            <p:ph type="body" idx="1"/>
          </p:nvPr>
        </p:nvSpPr>
        <p:spPr>
          <a:xfrm>
            <a:off x="652115" y="1613408"/>
            <a:ext cx="78399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29" name="Google Shape;129;g19a33822bb9_0_6"/>
          <p:cNvPicPr preferRelativeResize="0"/>
          <p:nvPr/>
        </p:nvPicPr>
        <p:blipFill>
          <a:blip r:embed="rId3">
            <a:alphaModFix/>
          </a:blip>
          <a:stretch>
            <a:fillRect/>
          </a:stretch>
        </p:blipFill>
        <p:spPr>
          <a:xfrm>
            <a:off x="229138" y="1063075"/>
            <a:ext cx="8685876" cy="560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691511" y="203518"/>
            <a:ext cx="7760977" cy="997709"/>
          </a:xfrm>
          <a:prstGeom prst="rect">
            <a:avLst/>
          </a:prstGeom>
          <a:noFill/>
          <a:ln>
            <a:noFill/>
          </a:ln>
        </p:spPr>
        <p:txBody>
          <a:bodyPr spcFirstLastPara="1" wrap="square" lIns="0" tIns="12700" rIns="0" bIns="0" anchor="t" anchorCtr="0">
            <a:spAutoFit/>
          </a:bodyPr>
          <a:lstStyle/>
          <a:p>
            <a:pPr marL="1465580" marR="5080" lvl="0" indent="-1453515" algn="ctr" rtl="0">
              <a:lnSpc>
                <a:spcPct val="100000"/>
              </a:lnSpc>
              <a:spcBef>
                <a:spcPts val="0"/>
              </a:spcBef>
              <a:spcAft>
                <a:spcPts val="0"/>
              </a:spcAft>
              <a:buNone/>
            </a:pPr>
            <a:r>
              <a:rPr lang="en-US" sz="3200" dirty="0"/>
              <a:t>Problem Statement: Part-1:Vector based</a:t>
            </a:r>
            <a:br>
              <a:rPr lang="en-US" sz="3200" dirty="0"/>
            </a:br>
            <a:r>
              <a:rPr lang="en-US" sz="3200" dirty="0"/>
              <a:t>extended </a:t>
            </a:r>
            <a:r>
              <a:rPr lang="en-US" sz="3200" dirty="0" err="1"/>
              <a:t>Lesk</a:t>
            </a:r>
            <a:endParaRPr sz="3200" dirty="0"/>
          </a:p>
        </p:txBody>
      </p:sp>
      <p:sp>
        <p:nvSpPr>
          <p:cNvPr id="50" name="Google Shape;50;p2"/>
          <p:cNvSpPr txBox="1"/>
          <p:nvPr/>
        </p:nvSpPr>
        <p:spPr>
          <a:xfrm>
            <a:off x="652115" y="1613408"/>
            <a:ext cx="7670800" cy="4170679"/>
          </a:xfrm>
          <a:prstGeom prst="rect">
            <a:avLst/>
          </a:prstGeom>
          <a:noFill/>
          <a:ln>
            <a:noFill/>
          </a:ln>
        </p:spPr>
        <p:txBody>
          <a:bodyPr spcFirstLastPara="1" wrap="square" lIns="0" tIns="12700" rIns="0" bIns="0" anchor="t" anchorCtr="0">
            <a:spAutoFit/>
          </a:bodyPr>
          <a:lstStyle/>
          <a:p>
            <a:pPr marL="347980" marR="5080" lvl="0" indent="-335915" algn="l" rtl="0">
              <a:lnSpc>
                <a:spcPct val="100000"/>
              </a:lnSpc>
              <a:spcBef>
                <a:spcPts val="0"/>
              </a:spcBef>
              <a:spcAft>
                <a:spcPts val="0"/>
              </a:spcAft>
              <a:buClr>
                <a:srgbClr val="0000FF"/>
              </a:buClr>
              <a:buSzPts val="2400"/>
              <a:buFont typeface="Arial"/>
              <a:buChar char="•"/>
            </a:pPr>
            <a:r>
              <a:rPr lang="en-US" sz="2400" b="0" i="0" u="none" strike="noStrike" cap="none" dirty="0">
                <a:solidFill>
                  <a:srgbClr val="0000FF"/>
                </a:solidFill>
                <a:latin typeface="Arial"/>
                <a:ea typeface="Arial"/>
                <a:cs typeface="Arial"/>
                <a:sym typeface="Arial"/>
              </a:rPr>
              <a:t>Given a sequence of words, produce the </a:t>
            </a:r>
            <a:r>
              <a:rPr lang="en-US" sz="2400" b="0" i="0" u="none" strike="noStrike" cap="none" dirty="0" err="1">
                <a:solidFill>
                  <a:srgbClr val="0000FF"/>
                </a:solidFill>
                <a:latin typeface="Arial"/>
                <a:ea typeface="Arial"/>
                <a:cs typeface="Arial"/>
                <a:sym typeface="Arial"/>
              </a:rPr>
              <a:t>synset</a:t>
            </a:r>
            <a:r>
              <a:rPr lang="en-US" sz="2400" b="0" i="0" u="none" strike="noStrike" cap="none" dirty="0">
                <a:solidFill>
                  <a:srgbClr val="0000FF"/>
                </a:solidFill>
                <a:latin typeface="Arial"/>
                <a:ea typeface="Arial"/>
                <a:cs typeface="Arial"/>
                <a:sym typeface="Arial"/>
              </a:rPr>
              <a:t> IDs of  only NOUNS</a:t>
            </a:r>
            <a:endParaRPr sz="2400" b="0" i="0" u="none" strike="noStrike" cap="none" dirty="0">
              <a:latin typeface="Arial"/>
              <a:ea typeface="Arial"/>
              <a:cs typeface="Arial"/>
              <a:sym typeface="Arial"/>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dirty="0">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dirty="0">
                <a:solidFill>
                  <a:srgbClr val="0000FF"/>
                </a:solidFill>
                <a:latin typeface="Arial"/>
                <a:ea typeface="Arial"/>
                <a:cs typeface="Arial"/>
                <a:sym typeface="Arial"/>
              </a:rPr>
              <a:t>Data </a:t>
            </a:r>
            <a:r>
              <a:rPr lang="en-US" sz="2400" b="0" i="0" u="none" strike="noStrike" cap="none" dirty="0" err="1">
                <a:solidFill>
                  <a:srgbClr val="0000FF"/>
                </a:solidFill>
                <a:latin typeface="Arial"/>
                <a:ea typeface="Arial"/>
                <a:cs typeface="Arial"/>
                <a:sym typeface="Arial"/>
              </a:rPr>
              <a:t>SemCor</a:t>
            </a:r>
            <a:endParaRPr sz="2400" b="0" i="0" u="none" strike="noStrike" cap="none" dirty="0">
              <a:latin typeface="Arial"/>
              <a:ea typeface="Arial"/>
              <a:cs typeface="Arial"/>
              <a:sym typeface="Arial"/>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dirty="0">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dirty="0">
                <a:solidFill>
                  <a:srgbClr val="0000FF"/>
                </a:solidFill>
                <a:latin typeface="Arial"/>
                <a:ea typeface="Arial"/>
                <a:cs typeface="Arial"/>
                <a:sym typeface="Arial"/>
              </a:rPr>
              <a:t>First Technique to be used: Extended </a:t>
            </a:r>
            <a:r>
              <a:rPr lang="en-US" sz="2400" b="0" i="0" u="none" strike="noStrike" cap="none" dirty="0" err="1">
                <a:solidFill>
                  <a:srgbClr val="0000FF"/>
                </a:solidFill>
                <a:latin typeface="Arial"/>
                <a:ea typeface="Arial"/>
                <a:cs typeface="Arial"/>
                <a:sym typeface="Arial"/>
              </a:rPr>
              <a:t>Lesk</a:t>
            </a:r>
            <a:endParaRPr sz="2400" b="0" i="0" u="none" strike="noStrike" cap="none" dirty="0">
              <a:latin typeface="Arial"/>
              <a:ea typeface="Arial"/>
              <a:cs typeface="Arial"/>
              <a:sym typeface="Arial"/>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dirty="0">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dirty="0">
                <a:solidFill>
                  <a:srgbClr val="0000FF"/>
                </a:solidFill>
                <a:latin typeface="Arial"/>
                <a:ea typeface="Arial"/>
                <a:cs typeface="Arial"/>
                <a:sym typeface="Arial"/>
              </a:rPr>
              <a:t>5-fold cross validation</a:t>
            </a:r>
            <a:endParaRPr sz="2400" b="0" i="0" u="none" strike="noStrike" cap="none" dirty="0">
              <a:latin typeface="Arial"/>
              <a:ea typeface="Arial"/>
              <a:cs typeface="Arial"/>
              <a:sym typeface="Arial"/>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dirty="0">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dirty="0">
                <a:solidFill>
                  <a:srgbClr val="0000FF"/>
                </a:solidFill>
                <a:latin typeface="Arial"/>
                <a:ea typeface="Arial"/>
                <a:cs typeface="Arial"/>
                <a:sym typeface="Arial"/>
              </a:rPr>
              <a:t>See if the baselines are crossed (WFS, MFS)</a:t>
            </a:r>
            <a:endParaRPr sz="2400" b="0" i="0" u="none" strike="noStrike" cap="none"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3020815" y="508318"/>
            <a:ext cx="3094355"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First Baseline</a:t>
            </a:r>
            <a:endParaRPr/>
          </a:p>
        </p:txBody>
      </p:sp>
      <p:sp>
        <p:nvSpPr>
          <p:cNvPr id="56" name="Google Shape;56;p3"/>
          <p:cNvSpPr txBox="1"/>
          <p:nvPr/>
        </p:nvSpPr>
        <p:spPr>
          <a:xfrm>
            <a:off x="652134" y="1613400"/>
            <a:ext cx="7852500" cy="4140000"/>
          </a:xfrm>
          <a:prstGeom prst="rect">
            <a:avLst/>
          </a:prstGeom>
          <a:noFill/>
          <a:ln>
            <a:noFill/>
          </a:ln>
        </p:spPr>
        <p:txBody>
          <a:bodyPr spcFirstLastPara="1" wrap="square" lIns="0" tIns="12700" rIns="0" bIns="0" anchor="t" anchorCtr="0">
            <a:spAutoFit/>
          </a:bodyPr>
          <a:lstStyle/>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Most Frequent Sense (MFS)</a:t>
            </a:r>
            <a:endParaRPr sz="2400" b="0" i="0" u="none" strike="noStrike" cap="none">
              <a:solidFill>
                <a:srgbClr val="0000FF"/>
              </a:solidFill>
              <a:latin typeface="Arial"/>
              <a:ea typeface="Arial"/>
              <a:cs typeface="Arial"/>
              <a:sym typeface="Arial"/>
            </a:endParaRPr>
          </a:p>
          <a:p>
            <a:pPr marL="457200" marR="0" lvl="0" indent="0" algn="l" rtl="0">
              <a:lnSpc>
                <a:spcPct val="100000"/>
              </a:lnSpc>
              <a:spcBef>
                <a:spcPts val="0"/>
              </a:spcBef>
              <a:spcAft>
                <a:spcPts val="0"/>
              </a:spcAft>
              <a:buNone/>
            </a:pPr>
            <a:endParaRPr sz="2400">
              <a:solidFill>
                <a:srgbClr val="0000FF"/>
              </a:solidFill>
            </a:endParaRPr>
          </a:p>
          <a:p>
            <a:pPr marL="914400" lvl="1" indent="-381000" algn="l" rtl="0">
              <a:spcBef>
                <a:spcPts val="0"/>
              </a:spcBef>
              <a:spcAft>
                <a:spcPts val="0"/>
              </a:spcAft>
              <a:buClr>
                <a:schemeClr val="hlink"/>
              </a:buClr>
              <a:buSzPts val="2400"/>
              <a:buChar char="○"/>
            </a:pPr>
            <a:r>
              <a:rPr lang="en-US" sz="2400">
                <a:solidFill>
                  <a:schemeClr val="hlink"/>
                </a:solidFill>
              </a:rPr>
              <a:t>Precision - 0.6308</a:t>
            </a:r>
            <a:endParaRPr sz="2800" b="1">
              <a:solidFill>
                <a:schemeClr val="dk1"/>
              </a:solidFill>
              <a:highlight>
                <a:schemeClr val="lt1"/>
              </a:highlight>
            </a:endParaRPr>
          </a:p>
          <a:p>
            <a:pPr marL="0" lvl="0" indent="0" algn="l" rtl="0">
              <a:spcBef>
                <a:spcPts val="45"/>
              </a:spcBef>
              <a:spcAft>
                <a:spcPts val="0"/>
              </a:spcAft>
              <a:buClr>
                <a:schemeClr val="dk1"/>
              </a:buClr>
              <a:buSzPts val="1100"/>
              <a:buFont typeface="Arial"/>
              <a:buNone/>
            </a:pPr>
            <a:endParaRPr sz="3300">
              <a:solidFill>
                <a:schemeClr val="dk1"/>
              </a:solidFill>
            </a:endParaRPr>
          </a:p>
          <a:p>
            <a:pPr marL="914400" lvl="1" indent="-381000" algn="l" rtl="0">
              <a:spcBef>
                <a:spcPts val="0"/>
              </a:spcBef>
              <a:spcAft>
                <a:spcPts val="0"/>
              </a:spcAft>
              <a:buClr>
                <a:schemeClr val="hlink"/>
              </a:buClr>
              <a:buSzPts val="2400"/>
              <a:buChar char="○"/>
            </a:pPr>
            <a:r>
              <a:rPr lang="en-US" sz="2400">
                <a:solidFill>
                  <a:schemeClr val="hlink"/>
                </a:solidFill>
              </a:rPr>
              <a:t>Recall - 0.7501</a:t>
            </a:r>
            <a:endParaRPr sz="2400">
              <a:solidFill>
                <a:schemeClr val="dk1"/>
              </a:solidFill>
            </a:endParaRPr>
          </a:p>
          <a:p>
            <a:pPr marL="0" lvl="0" indent="0" algn="l" rtl="0">
              <a:spcBef>
                <a:spcPts val="45"/>
              </a:spcBef>
              <a:spcAft>
                <a:spcPts val="0"/>
              </a:spcAft>
              <a:buClr>
                <a:schemeClr val="dk1"/>
              </a:buClr>
              <a:buSzPts val="1100"/>
              <a:buFont typeface="Arial"/>
              <a:buNone/>
            </a:pPr>
            <a:endParaRPr sz="3300">
              <a:solidFill>
                <a:schemeClr val="dk1"/>
              </a:solidFill>
            </a:endParaRPr>
          </a:p>
          <a:p>
            <a:pPr marL="914400" lvl="1" indent="-381000" algn="l" rtl="0">
              <a:spcBef>
                <a:spcPts val="0"/>
              </a:spcBef>
              <a:spcAft>
                <a:spcPts val="0"/>
              </a:spcAft>
              <a:buClr>
                <a:schemeClr val="hlink"/>
              </a:buClr>
              <a:buSzPts val="2400"/>
              <a:buChar char="○"/>
            </a:pPr>
            <a:r>
              <a:rPr lang="en-US" sz="2400">
                <a:solidFill>
                  <a:schemeClr val="hlink"/>
                </a:solidFill>
              </a:rPr>
              <a:t>F1-score - 0.6607</a:t>
            </a:r>
            <a:endParaRPr sz="2400">
              <a:solidFill>
                <a:schemeClr val="dk1"/>
              </a:solidFill>
            </a:endParaRPr>
          </a:p>
          <a:p>
            <a:pPr marL="0" lvl="0" indent="0" algn="l" rtl="0">
              <a:spcBef>
                <a:spcPts val="45"/>
              </a:spcBef>
              <a:spcAft>
                <a:spcPts val="0"/>
              </a:spcAft>
              <a:buClr>
                <a:schemeClr val="dk1"/>
              </a:buClr>
              <a:buSzPts val="1100"/>
              <a:buFont typeface="Arial"/>
              <a:buNone/>
            </a:pPr>
            <a:endParaRPr sz="3300">
              <a:solidFill>
                <a:schemeClr val="dk1"/>
              </a:solidFill>
            </a:endParaRPr>
          </a:p>
          <a:p>
            <a:pPr marL="914400" lvl="1" indent="-381000" algn="l" rtl="0">
              <a:spcBef>
                <a:spcPts val="0"/>
              </a:spcBef>
              <a:spcAft>
                <a:spcPts val="0"/>
              </a:spcAft>
              <a:buClr>
                <a:schemeClr val="hlink"/>
              </a:buClr>
              <a:buSzPts val="2400"/>
              <a:buChar char="○"/>
            </a:pPr>
            <a:r>
              <a:rPr lang="en-US" sz="2400">
                <a:solidFill>
                  <a:schemeClr val="hlink"/>
                </a:solidFill>
              </a:rPr>
              <a:t>Accuracy - 0.7501</a:t>
            </a:r>
            <a:endParaRPr sz="3300"/>
          </a:p>
          <a:p>
            <a:pPr marL="457200" marR="0" lvl="0" indent="0" algn="l" rtl="0">
              <a:lnSpc>
                <a:spcPct val="100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2653121" y="508318"/>
            <a:ext cx="3827779" cy="635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Second Baseline</a:t>
            </a:r>
            <a:endParaRPr/>
          </a:p>
        </p:txBody>
      </p:sp>
      <p:sp>
        <p:nvSpPr>
          <p:cNvPr id="62" name="Google Shape;62;p4"/>
          <p:cNvSpPr txBox="1"/>
          <p:nvPr/>
        </p:nvSpPr>
        <p:spPr>
          <a:xfrm>
            <a:off x="652134" y="1613400"/>
            <a:ext cx="7686000" cy="4140000"/>
          </a:xfrm>
          <a:prstGeom prst="rect">
            <a:avLst/>
          </a:prstGeom>
          <a:noFill/>
          <a:ln>
            <a:noFill/>
          </a:ln>
        </p:spPr>
        <p:txBody>
          <a:bodyPr spcFirstLastPara="1" wrap="square" lIns="0" tIns="12700" rIns="0" bIns="0" anchor="t" anchorCtr="0">
            <a:spAutoFit/>
          </a:bodyPr>
          <a:lstStyle/>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Wordnet First Sense (WFS)</a:t>
            </a:r>
            <a:endParaRPr sz="2400" b="0" i="0" u="none" strike="noStrike" cap="none">
              <a:solidFill>
                <a:srgbClr val="0000FF"/>
              </a:solidFill>
              <a:latin typeface="Arial"/>
              <a:ea typeface="Arial"/>
              <a:cs typeface="Arial"/>
              <a:sym typeface="Arial"/>
            </a:endParaRPr>
          </a:p>
          <a:p>
            <a:pPr marL="457200" marR="0" lvl="0" indent="0" algn="l" rtl="0">
              <a:lnSpc>
                <a:spcPct val="100000"/>
              </a:lnSpc>
              <a:spcBef>
                <a:spcPts val="0"/>
              </a:spcBef>
              <a:spcAft>
                <a:spcPts val="0"/>
              </a:spcAft>
              <a:buNone/>
            </a:pPr>
            <a:endParaRPr sz="2400">
              <a:solidFill>
                <a:srgbClr val="0000FF"/>
              </a:solidFill>
            </a:endParaRPr>
          </a:p>
          <a:p>
            <a:pPr marL="914400" lvl="1" indent="-381000" algn="l" rtl="0">
              <a:spcBef>
                <a:spcPts val="0"/>
              </a:spcBef>
              <a:spcAft>
                <a:spcPts val="0"/>
              </a:spcAft>
              <a:buClr>
                <a:schemeClr val="hlink"/>
              </a:buClr>
              <a:buSzPts val="2400"/>
              <a:buChar char="○"/>
            </a:pPr>
            <a:r>
              <a:rPr lang="en-US" sz="2400">
                <a:solidFill>
                  <a:schemeClr val="hlink"/>
                </a:solidFill>
              </a:rPr>
              <a:t>Precision - 0.4872</a:t>
            </a:r>
            <a:endParaRPr sz="2800" b="1">
              <a:solidFill>
                <a:schemeClr val="dk1"/>
              </a:solidFill>
              <a:highlight>
                <a:schemeClr val="lt1"/>
              </a:highlight>
            </a:endParaRPr>
          </a:p>
          <a:p>
            <a:pPr marL="0" lvl="0" indent="0" algn="l" rtl="0">
              <a:spcBef>
                <a:spcPts val="45"/>
              </a:spcBef>
              <a:spcAft>
                <a:spcPts val="0"/>
              </a:spcAft>
              <a:buNone/>
            </a:pPr>
            <a:endParaRPr sz="3300">
              <a:solidFill>
                <a:schemeClr val="dk1"/>
              </a:solidFill>
            </a:endParaRPr>
          </a:p>
          <a:p>
            <a:pPr marL="914400" lvl="1" indent="-381000" algn="l" rtl="0">
              <a:spcBef>
                <a:spcPts val="0"/>
              </a:spcBef>
              <a:spcAft>
                <a:spcPts val="0"/>
              </a:spcAft>
              <a:buClr>
                <a:schemeClr val="hlink"/>
              </a:buClr>
              <a:buSzPts val="2400"/>
              <a:buChar char="○"/>
            </a:pPr>
            <a:r>
              <a:rPr lang="en-US" sz="2400">
                <a:solidFill>
                  <a:schemeClr val="hlink"/>
                </a:solidFill>
              </a:rPr>
              <a:t>Recall - 0.6980</a:t>
            </a:r>
            <a:endParaRPr sz="2400">
              <a:solidFill>
                <a:schemeClr val="dk1"/>
              </a:solidFill>
            </a:endParaRPr>
          </a:p>
          <a:p>
            <a:pPr marL="0" lvl="0" indent="0" algn="l" rtl="0">
              <a:spcBef>
                <a:spcPts val="45"/>
              </a:spcBef>
              <a:spcAft>
                <a:spcPts val="0"/>
              </a:spcAft>
              <a:buNone/>
            </a:pPr>
            <a:endParaRPr sz="3300">
              <a:solidFill>
                <a:schemeClr val="dk1"/>
              </a:solidFill>
            </a:endParaRPr>
          </a:p>
          <a:p>
            <a:pPr marL="914400" lvl="1" indent="-381000" algn="l" rtl="0">
              <a:spcBef>
                <a:spcPts val="0"/>
              </a:spcBef>
              <a:spcAft>
                <a:spcPts val="0"/>
              </a:spcAft>
              <a:buClr>
                <a:schemeClr val="hlink"/>
              </a:buClr>
              <a:buSzPts val="2400"/>
              <a:buChar char="○"/>
            </a:pPr>
            <a:r>
              <a:rPr lang="en-US" sz="2400">
                <a:solidFill>
                  <a:schemeClr val="hlink"/>
                </a:solidFill>
              </a:rPr>
              <a:t>F1-score - 0.5739</a:t>
            </a:r>
            <a:endParaRPr sz="2400">
              <a:solidFill>
                <a:schemeClr val="dk1"/>
              </a:solidFill>
            </a:endParaRPr>
          </a:p>
          <a:p>
            <a:pPr marL="0" lvl="0" indent="0" algn="l" rtl="0">
              <a:spcBef>
                <a:spcPts val="45"/>
              </a:spcBef>
              <a:spcAft>
                <a:spcPts val="0"/>
              </a:spcAft>
              <a:buNone/>
            </a:pPr>
            <a:endParaRPr sz="3300">
              <a:solidFill>
                <a:schemeClr val="dk1"/>
              </a:solidFill>
            </a:endParaRPr>
          </a:p>
          <a:p>
            <a:pPr marL="914400" lvl="1" indent="-381000" algn="l" rtl="0">
              <a:spcBef>
                <a:spcPts val="0"/>
              </a:spcBef>
              <a:spcAft>
                <a:spcPts val="0"/>
              </a:spcAft>
              <a:buClr>
                <a:schemeClr val="hlink"/>
              </a:buClr>
              <a:buSzPts val="2400"/>
              <a:buChar char="○"/>
            </a:pPr>
            <a:r>
              <a:rPr lang="en-US" sz="2400">
                <a:solidFill>
                  <a:schemeClr val="hlink"/>
                </a:solidFill>
              </a:rPr>
              <a:t>Accuracy - 0.6980</a:t>
            </a:r>
            <a:endParaRPr sz="2400">
              <a:solidFill>
                <a:schemeClr val="dk1"/>
              </a:solidFill>
            </a:endParaRPr>
          </a:p>
          <a:p>
            <a:pPr marL="914400" lvl="0" indent="0" algn="l" rtl="0">
              <a:spcBef>
                <a:spcPts val="0"/>
              </a:spcBef>
              <a:spcAft>
                <a:spcPts val="0"/>
              </a:spcAft>
              <a:buNone/>
            </a:pPr>
            <a:endParaRPr sz="2400">
              <a:solidFill>
                <a:schemeClr val="hlin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5"/>
          <p:cNvSpPr txBox="1">
            <a:spLocks noGrp="1"/>
          </p:cNvSpPr>
          <p:nvPr>
            <p:ph type="title"/>
          </p:nvPr>
        </p:nvSpPr>
        <p:spPr>
          <a:xfrm>
            <a:off x="691511" y="203518"/>
            <a:ext cx="7760977" cy="1244600"/>
          </a:xfrm>
          <a:prstGeom prst="rect">
            <a:avLst/>
          </a:prstGeom>
          <a:noFill/>
          <a:ln>
            <a:noFill/>
          </a:ln>
        </p:spPr>
        <p:txBody>
          <a:bodyPr spcFirstLastPara="1" wrap="square" lIns="0" tIns="12700" rIns="0" bIns="0" anchor="t" anchorCtr="0">
            <a:spAutoFit/>
          </a:bodyPr>
          <a:lstStyle/>
          <a:p>
            <a:pPr marL="3343275" marR="5080" lvl="0" indent="-3077845" algn="l" rtl="0">
              <a:lnSpc>
                <a:spcPct val="100000"/>
              </a:lnSpc>
              <a:spcBef>
                <a:spcPts val="0"/>
              </a:spcBef>
              <a:spcAft>
                <a:spcPts val="0"/>
              </a:spcAft>
              <a:buNone/>
            </a:pPr>
            <a:r>
              <a:rPr lang="en-US"/>
              <a:t>Performance report of Extended  Lesk</a:t>
            </a:r>
            <a:endParaRPr/>
          </a:p>
        </p:txBody>
      </p:sp>
      <p:sp>
        <p:nvSpPr>
          <p:cNvPr id="68" name="Google Shape;68;p5"/>
          <p:cNvSpPr txBox="1"/>
          <p:nvPr/>
        </p:nvSpPr>
        <p:spPr>
          <a:xfrm>
            <a:off x="652161" y="1613400"/>
            <a:ext cx="7956900" cy="3031800"/>
          </a:xfrm>
          <a:prstGeom prst="rect">
            <a:avLst/>
          </a:prstGeom>
          <a:noFill/>
          <a:ln w="9525" cap="flat" cmpd="sng">
            <a:solidFill>
              <a:schemeClr val="lt1"/>
            </a:solidFill>
            <a:prstDash val="solid"/>
            <a:round/>
            <a:headEnd type="none" w="sm" len="sm"/>
            <a:tailEnd type="none" w="sm" len="sm"/>
          </a:ln>
        </p:spPr>
        <p:txBody>
          <a:bodyPr spcFirstLastPara="1" wrap="square" lIns="0" tIns="12700" rIns="0" bIns="0" anchor="t" anchorCtr="0">
            <a:spAutoFit/>
          </a:bodyPr>
          <a:lstStyle/>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Precision -</a:t>
            </a:r>
            <a:r>
              <a:rPr lang="en-US" sz="2400">
                <a:solidFill>
                  <a:srgbClr val="0000FF"/>
                </a:solidFill>
              </a:rPr>
              <a:t> 0.7567</a:t>
            </a:r>
            <a:endParaRPr sz="2800" b="1" i="0" u="none" strike="noStrike" cap="none">
              <a:highlight>
                <a:schemeClr val="lt1"/>
              </a:highlight>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Recall - 0.4922</a:t>
            </a:r>
            <a:endParaRPr sz="2400" b="0" i="0" u="none" strike="noStrike" cap="none">
              <a:latin typeface="Arial"/>
              <a:ea typeface="Arial"/>
              <a:cs typeface="Arial"/>
              <a:sym typeface="Arial"/>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b="0" i="0" u="none" strike="noStrike" cap="none">
                <a:solidFill>
                  <a:srgbClr val="0000FF"/>
                </a:solidFill>
                <a:latin typeface="Arial"/>
                <a:ea typeface="Arial"/>
                <a:cs typeface="Arial"/>
                <a:sym typeface="Arial"/>
              </a:rPr>
              <a:t>F1-score - 0.5744</a:t>
            </a:r>
            <a:endParaRPr sz="2400" b="0" i="0" u="none" strike="noStrike" cap="none">
              <a:latin typeface="Arial"/>
              <a:ea typeface="Arial"/>
              <a:cs typeface="Arial"/>
              <a:sym typeface="Arial"/>
            </a:endParaRPr>
          </a:p>
          <a:p>
            <a:pPr marL="0" marR="0" lvl="0" indent="0" algn="l" rtl="0">
              <a:lnSpc>
                <a:spcPct val="100000"/>
              </a:lnSpc>
              <a:spcBef>
                <a:spcPts val="45"/>
              </a:spcBef>
              <a:spcAft>
                <a:spcPts val="0"/>
              </a:spcAft>
              <a:buClr>
                <a:srgbClr val="0000FF"/>
              </a:buClr>
              <a:buSzPts val="3300"/>
              <a:buFont typeface="Arial"/>
              <a:buNone/>
            </a:pPr>
            <a:endParaRPr sz="3300" b="0" i="0" u="none" strike="noStrike" cap="none">
              <a:latin typeface="Arial"/>
              <a:ea typeface="Arial"/>
              <a:cs typeface="Arial"/>
              <a:sym typeface="Arial"/>
            </a:endParaRPr>
          </a:p>
          <a:p>
            <a:pPr marL="347980" marR="0" lvl="0" indent="-335915" algn="l" rtl="0">
              <a:lnSpc>
                <a:spcPct val="100000"/>
              </a:lnSpc>
              <a:spcBef>
                <a:spcPts val="0"/>
              </a:spcBef>
              <a:spcAft>
                <a:spcPts val="0"/>
              </a:spcAft>
              <a:buClr>
                <a:srgbClr val="0000FF"/>
              </a:buClr>
              <a:buSzPts val="2400"/>
              <a:buFont typeface="Arial"/>
              <a:buChar char="•"/>
            </a:pPr>
            <a:r>
              <a:rPr lang="en-US" sz="2400">
                <a:solidFill>
                  <a:srgbClr val="0000FF"/>
                </a:solidFill>
              </a:rPr>
              <a:t>Accuracy - 0.4922</a:t>
            </a:r>
            <a:endParaRPr sz="2400" b="0" i="0" u="none" strike="noStrike" cap="non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9a33822bb9_0_1"/>
          <p:cNvSpPr txBox="1">
            <a:spLocks noGrp="1"/>
          </p:cNvSpPr>
          <p:nvPr>
            <p:ph type="title"/>
          </p:nvPr>
        </p:nvSpPr>
        <p:spPr>
          <a:xfrm>
            <a:off x="691511" y="203518"/>
            <a:ext cx="7761000" cy="1231500"/>
          </a:xfrm>
          <a:prstGeom prst="rect">
            <a:avLst/>
          </a:prstGeom>
        </p:spPr>
        <p:txBody>
          <a:bodyPr spcFirstLastPara="1" wrap="square" lIns="0" tIns="0" rIns="0" bIns="0" anchor="t" anchorCtr="0">
            <a:spAutoFit/>
          </a:bodyPr>
          <a:lstStyle/>
          <a:p>
            <a:pPr marL="0" lvl="0" indent="0" algn="ctr" rtl="0">
              <a:spcBef>
                <a:spcPts val="0"/>
              </a:spcBef>
              <a:spcAft>
                <a:spcPts val="0"/>
              </a:spcAft>
              <a:buClr>
                <a:schemeClr val="dk1"/>
              </a:buClr>
              <a:buSzPts val="1100"/>
              <a:buFont typeface="Arial"/>
              <a:buNone/>
            </a:pPr>
            <a:r>
              <a:rPr lang="en-US"/>
              <a:t>Part-2: Page Rank Based</a:t>
            </a:r>
            <a:endParaRPr/>
          </a:p>
          <a:p>
            <a:pPr marL="0" lvl="0" indent="0" algn="l" rtl="0">
              <a:spcBef>
                <a:spcPts val="0"/>
              </a:spcBef>
              <a:spcAft>
                <a:spcPts val="0"/>
              </a:spcAft>
              <a:buNone/>
            </a:pPr>
            <a:endParaRPr/>
          </a:p>
        </p:txBody>
      </p:sp>
      <p:sp>
        <p:nvSpPr>
          <p:cNvPr id="74" name="Google Shape;74;g19a33822bb9_0_1"/>
          <p:cNvSpPr txBox="1">
            <a:spLocks noGrp="1"/>
          </p:cNvSpPr>
          <p:nvPr>
            <p:ph type="body" idx="1"/>
          </p:nvPr>
        </p:nvSpPr>
        <p:spPr>
          <a:xfrm>
            <a:off x="652115" y="1613408"/>
            <a:ext cx="7839900" cy="4635000"/>
          </a:xfrm>
          <a:prstGeom prst="rect">
            <a:avLst/>
          </a:prstGeom>
        </p:spPr>
        <p:txBody>
          <a:bodyPr spcFirstLastPara="1" wrap="square" lIns="0" tIns="0" rIns="0" bIns="0" anchor="t" anchorCtr="0">
            <a:spAutoFit/>
          </a:bodyPr>
          <a:lstStyle/>
          <a:p>
            <a:pPr marL="347980" lvl="0" indent="-354965" algn="l" rtl="0">
              <a:spcBef>
                <a:spcPts val="0"/>
              </a:spcBef>
              <a:spcAft>
                <a:spcPts val="0"/>
              </a:spcAft>
              <a:buClr>
                <a:schemeClr val="hlink"/>
              </a:buClr>
              <a:buSzPts val="2700"/>
              <a:buChar char="•"/>
            </a:pPr>
            <a:r>
              <a:rPr lang="en-US" sz="2700">
                <a:solidFill>
                  <a:schemeClr val="hlink"/>
                </a:solidFill>
                <a:latin typeface="Arial"/>
                <a:ea typeface="Arial"/>
                <a:cs typeface="Arial"/>
                <a:sym typeface="Arial"/>
              </a:rPr>
              <a:t>Score all TagSet</a:t>
            </a:r>
            <a:endParaRPr sz="2700">
              <a:solidFill>
                <a:schemeClr val="hlink"/>
              </a:solidFill>
              <a:latin typeface="Arial"/>
              <a:ea typeface="Arial"/>
              <a:cs typeface="Arial"/>
              <a:sym typeface="Arial"/>
            </a:endParaRPr>
          </a:p>
          <a:p>
            <a:pPr marL="457200" lvl="0" indent="0" algn="l" rtl="0">
              <a:spcBef>
                <a:spcPts val="0"/>
              </a:spcBef>
              <a:spcAft>
                <a:spcPts val="0"/>
              </a:spcAft>
              <a:buNone/>
            </a:pPr>
            <a:endParaRPr sz="2700">
              <a:solidFill>
                <a:schemeClr val="hlink"/>
              </a:solidFill>
              <a:latin typeface="Arial"/>
              <a:ea typeface="Arial"/>
              <a:cs typeface="Arial"/>
              <a:sym typeface="Arial"/>
            </a:endParaRPr>
          </a:p>
          <a:p>
            <a:pPr marL="914400" lvl="1" indent="-381000"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Precision - 0.6915</a:t>
            </a:r>
            <a:endParaRPr sz="2800" b="1">
              <a:highlight>
                <a:schemeClr val="lt1"/>
              </a:highlight>
              <a:latin typeface="Arial"/>
              <a:ea typeface="Arial"/>
              <a:cs typeface="Arial"/>
              <a:sym typeface="Arial"/>
            </a:endParaRPr>
          </a:p>
          <a:p>
            <a:pPr marL="0" lvl="0" indent="0" algn="l" rtl="0">
              <a:spcBef>
                <a:spcPts val="45"/>
              </a:spcBef>
              <a:spcAft>
                <a:spcPts val="0"/>
              </a:spcAft>
              <a:buClr>
                <a:schemeClr val="dk1"/>
              </a:buClr>
              <a:buSzPts val="1100"/>
              <a:buFont typeface="Arial"/>
              <a:buNone/>
            </a:pPr>
            <a:endParaRPr sz="3300">
              <a:latin typeface="Arial"/>
              <a:ea typeface="Arial"/>
              <a:cs typeface="Arial"/>
              <a:sym typeface="Arial"/>
            </a:endParaRPr>
          </a:p>
          <a:p>
            <a:pPr marL="914400" lvl="1" indent="-381000"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Recall - 0.5717</a:t>
            </a:r>
            <a:endParaRPr sz="2400">
              <a:latin typeface="Arial"/>
              <a:ea typeface="Arial"/>
              <a:cs typeface="Arial"/>
              <a:sym typeface="Arial"/>
            </a:endParaRPr>
          </a:p>
          <a:p>
            <a:pPr marL="0" lvl="0" indent="0" algn="l" rtl="0">
              <a:spcBef>
                <a:spcPts val="45"/>
              </a:spcBef>
              <a:spcAft>
                <a:spcPts val="0"/>
              </a:spcAft>
              <a:buClr>
                <a:schemeClr val="dk1"/>
              </a:buClr>
              <a:buSzPts val="1100"/>
              <a:buFont typeface="Arial"/>
              <a:buNone/>
            </a:pPr>
            <a:endParaRPr sz="3300">
              <a:latin typeface="Arial"/>
              <a:ea typeface="Arial"/>
              <a:cs typeface="Arial"/>
              <a:sym typeface="Arial"/>
            </a:endParaRPr>
          </a:p>
          <a:p>
            <a:pPr marL="914400" lvl="1" indent="-381000"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F1-score - 0.6067</a:t>
            </a:r>
            <a:endParaRPr sz="2400">
              <a:latin typeface="Arial"/>
              <a:ea typeface="Arial"/>
              <a:cs typeface="Arial"/>
              <a:sym typeface="Arial"/>
            </a:endParaRPr>
          </a:p>
          <a:p>
            <a:pPr marL="0" lvl="0" indent="0" algn="l" rtl="0">
              <a:spcBef>
                <a:spcPts val="45"/>
              </a:spcBef>
              <a:spcAft>
                <a:spcPts val="0"/>
              </a:spcAft>
              <a:buClr>
                <a:schemeClr val="dk1"/>
              </a:buClr>
              <a:buSzPts val="1100"/>
              <a:buFont typeface="Arial"/>
              <a:buNone/>
            </a:pPr>
            <a:endParaRPr sz="3300">
              <a:latin typeface="Arial"/>
              <a:ea typeface="Arial"/>
              <a:cs typeface="Arial"/>
              <a:sym typeface="Arial"/>
            </a:endParaRPr>
          </a:p>
          <a:p>
            <a:pPr marL="914400" lvl="1" indent="-381000"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Accuracy - 0.5717</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457200" lvl="0" indent="0" algn="l" rtl="0">
              <a:spcBef>
                <a:spcPts val="0"/>
              </a:spcBef>
              <a:spcAft>
                <a:spcPts val="0"/>
              </a:spcAft>
              <a:buNone/>
            </a:pPr>
            <a:endParaRPr sz="2700">
              <a:solidFill>
                <a:schemeClr val="hlink"/>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9a3382281b_0_0"/>
          <p:cNvSpPr txBox="1">
            <a:spLocks noGrp="1"/>
          </p:cNvSpPr>
          <p:nvPr>
            <p:ph type="title"/>
          </p:nvPr>
        </p:nvSpPr>
        <p:spPr>
          <a:xfrm>
            <a:off x="691511" y="203518"/>
            <a:ext cx="7761000" cy="6156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t>Part-2: Page Rank Based</a:t>
            </a:r>
            <a:endParaRPr/>
          </a:p>
        </p:txBody>
      </p:sp>
      <p:sp>
        <p:nvSpPr>
          <p:cNvPr id="80" name="Google Shape;80;g19a3382281b_0_0"/>
          <p:cNvSpPr txBox="1">
            <a:spLocks noGrp="1"/>
          </p:cNvSpPr>
          <p:nvPr>
            <p:ph type="body" idx="1"/>
          </p:nvPr>
        </p:nvSpPr>
        <p:spPr>
          <a:xfrm>
            <a:off x="612590" y="1634258"/>
            <a:ext cx="7839900" cy="3388200"/>
          </a:xfrm>
          <a:prstGeom prst="rect">
            <a:avLst/>
          </a:prstGeom>
        </p:spPr>
        <p:txBody>
          <a:bodyPr spcFirstLastPara="1" wrap="square" lIns="0" tIns="0" rIns="0" bIns="0" anchor="t" anchorCtr="0">
            <a:spAutoFit/>
          </a:bodyPr>
          <a:lstStyle/>
          <a:p>
            <a:pPr marL="347980" lvl="0" indent="-335915"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Precision - 0.5837</a:t>
            </a:r>
            <a:endParaRPr sz="2800" b="1">
              <a:highlight>
                <a:schemeClr val="lt1"/>
              </a:highlight>
              <a:latin typeface="Arial"/>
              <a:ea typeface="Arial"/>
              <a:cs typeface="Arial"/>
              <a:sym typeface="Arial"/>
            </a:endParaRPr>
          </a:p>
          <a:p>
            <a:pPr marL="0" lvl="0" indent="0" algn="l" rtl="0">
              <a:spcBef>
                <a:spcPts val="45"/>
              </a:spcBef>
              <a:spcAft>
                <a:spcPts val="0"/>
              </a:spcAft>
              <a:buClr>
                <a:schemeClr val="hlink"/>
              </a:buClr>
              <a:buSzPts val="3300"/>
              <a:buFont typeface="Arial"/>
              <a:buNone/>
            </a:pPr>
            <a:endParaRPr sz="3300">
              <a:latin typeface="Arial"/>
              <a:ea typeface="Arial"/>
              <a:cs typeface="Arial"/>
              <a:sym typeface="Arial"/>
            </a:endParaRPr>
          </a:p>
          <a:p>
            <a:pPr marL="347980" lvl="0" indent="-335915"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Recall - 0.3186</a:t>
            </a:r>
            <a:endParaRPr sz="2400">
              <a:latin typeface="Arial"/>
              <a:ea typeface="Arial"/>
              <a:cs typeface="Arial"/>
              <a:sym typeface="Arial"/>
            </a:endParaRPr>
          </a:p>
          <a:p>
            <a:pPr marL="0" lvl="0" indent="0" algn="l" rtl="0">
              <a:spcBef>
                <a:spcPts val="45"/>
              </a:spcBef>
              <a:spcAft>
                <a:spcPts val="0"/>
              </a:spcAft>
              <a:buClr>
                <a:schemeClr val="hlink"/>
              </a:buClr>
              <a:buSzPts val="3300"/>
              <a:buFont typeface="Arial"/>
              <a:buNone/>
            </a:pPr>
            <a:endParaRPr sz="3300">
              <a:latin typeface="Arial"/>
              <a:ea typeface="Arial"/>
              <a:cs typeface="Arial"/>
              <a:sym typeface="Arial"/>
            </a:endParaRPr>
          </a:p>
          <a:p>
            <a:pPr marL="347980" lvl="0" indent="-335915"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F1-score - 0.3540</a:t>
            </a:r>
            <a:endParaRPr sz="2400">
              <a:latin typeface="Arial"/>
              <a:ea typeface="Arial"/>
              <a:cs typeface="Arial"/>
              <a:sym typeface="Arial"/>
            </a:endParaRPr>
          </a:p>
          <a:p>
            <a:pPr marL="0" lvl="0" indent="0" algn="l" rtl="0">
              <a:spcBef>
                <a:spcPts val="45"/>
              </a:spcBef>
              <a:spcAft>
                <a:spcPts val="0"/>
              </a:spcAft>
              <a:buClr>
                <a:schemeClr val="hlink"/>
              </a:buClr>
              <a:buSzPts val="3300"/>
              <a:buFont typeface="Arial"/>
              <a:buNone/>
            </a:pPr>
            <a:endParaRPr sz="3300">
              <a:latin typeface="Arial"/>
              <a:ea typeface="Arial"/>
              <a:cs typeface="Arial"/>
              <a:sym typeface="Arial"/>
            </a:endParaRPr>
          </a:p>
          <a:p>
            <a:pPr marL="347980" lvl="0" indent="-335915" algn="l" rtl="0">
              <a:spcBef>
                <a:spcPts val="0"/>
              </a:spcBef>
              <a:spcAft>
                <a:spcPts val="0"/>
              </a:spcAft>
              <a:buClr>
                <a:schemeClr val="hlink"/>
              </a:buClr>
              <a:buSzPts val="2400"/>
              <a:buChar char="•"/>
            </a:pPr>
            <a:r>
              <a:rPr lang="en-US" sz="2400">
                <a:solidFill>
                  <a:schemeClr val="hlink"/>
                </a:solidFill>
                <a:latin typeface="Arial"/>
                <a:ea typeface="Arial"/>
                <a:cs typeface="Arial"/>
                <a:sym typeface="Arial"/>
              </a:rPr>
              <a:t>Accuracy - 0.3187</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1707900" y="108404"/>
            <a:ext cx="57240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Confusion Cases (for EL)</a:t>
            </a:r>
            <a:endParaRPr/>
          </a:p>
        </p:txBody>
      </p:sp>
      <p:sp>
        <p:nvSpPr>
          <p:cNvPr id="86" name="Google Shape;86;p7"/>
          <p:cNvSpPr txBox="1"/>
          <p:nvPr/>
        </p:nvSpPr>
        <p:spPr>
          <a:xfrm>
            <a:off x="652125" y="736900"/>
            <a:ext cx="7645500" cy="5923500"/>
          </a:xfrm>
          <a:prstGeom prst="rect">
            <a:avLst/>
          </a:prstGeom>
          <a:noFill/>
          <a:ln>
            <a:noFill/>
          </a:ln>
        </p:spPr>
        <p:txBody>
          <a:bodyPr spcFirstLastPara="1" wrap="square" lIns="0" tIns="12700" rIns="0" bIns="0" anchor="t" anchorCtr="0">
            <a:spAutoFit/>
          </a:bodyPr>
          <a:lstStyle/>
          <a:p>
            <a:pPr marL="347980" marR="0" lvl="0" indent="-335915" algn="l" rtl="0">
              <a:lnSpc>
                <a:spcPct val="100000"/>
              </a:lnSpc>
              <a:spcBef>
                <a:spcPts val="0"/>
              </a:spcBef>
              <a:spcAft>
                <a:spcPts val="0"/>
              </a:spcAft>
              <a:buClr>
                <a:srgbClr val="0000FF"/>
              </a:buClr>
              <a:buSzPts val="2400"/>
              <a:buFont typeface="Arial"/>
              <a:buChar char="•"/>
            </a:pPr>
            <a:r>
              <a:rPr lang="en-US" sz="2400">
                <a:solidFill>
                  <a:srgbClr val="0000FF"/>
                </a:solidFill>
              </a:rPr>
              <a:t>ex1: There is a bank on the river bank.</a:t>
            </a:r>
            <a:endParaRPr sz="2400">
              <a:solidFill>
                <a:srgbClr val="0000FF"/>
              </a:solidFill>
            </a:endParaRPr>
          </a:p>
          <a:p>
            <a:pPr marL="914400" marR="0" lvl="1" indent="-381000" algn="l" rtl="0">
              <a:lnSpc>
                <a:spcPct val="100000"/>
              </a:lnSpc>
              <a:spcBef>
                <a:spcPts val="0"/>
              </a:spcBef>
              <a:spcAft>
                <a:spcPts val="0"/>
              </a:spcAft>
              <a:buClr>
                <a:srgbClr val="0000FF"/>
              </a:buClr>
              <a:buSzPts val="2400"/>
              <a:buChar char="○"/>
            </a:pPr>
            <a:r>
              <a:rPr lang="en-US" sz="2400">
                <a:solidFill>
                  <a:srgbClr val="0000FF"/>
                </a:solidFill>
              </a:rPr>
              <a:t>for this sentence the sense for bank1 will be that of river bank, as their river word in the sentence which will cause more value for cosine similarity.</a:t>
            </a:r>
            <a:endParaRPr sz="3300" b="0" i="0" u="none" strike="noStrike" cap="none">
              <a:latin typeface="Arial"/>
              <a:ea typeface="Arial"/>
              <a:cs typeface="Arial"/>
              <a:sym typeface="Arial"/>
            </a:endParaRPr>
          </a:p>
          <a:p>
            <a:pPr marL="347980" marR="5080" lvl="0" indent="-335915" algn="l" rtl="0">
              <a:lnSpc>
                <a:spcPct val="100000"/>
              </a:lnSpc>
              <a:spcBef>
                <a:spcPts val="0"/>
              </a:spcBef>
              <a:spcAft>
                <a:spcPts val="0"/>
              </a:spcAft>
              <a:buClr>
                <a:srgbClr val="0000FF"/>
              </a:buClr>
              <a:buSzPts val="2400"/>
              <a:buFont typeface="Arial"/>
              <a:buChar char="•"/>
            </a:pPr>
            <a:r>
              <a:rPr lang="en-US" sz="2400">
                <a:solidFill>
                  <a:srgbClr val="0000FF"/>
                </a:solidFill>
              </a:rPr>
              <a:t>ex2: There is a finance bank on the river bank.</a:t>
            </a:r>
            <a:endParaRPr sz="2400">
              <a:solidFill>
                <a:srgbClr val="0000FF"/>
              </a:solidFill>
            </a:endParaRPr>
          </a:p>
          <a:p>
            <a:pPr marL="914400" marR="5080" lvl="1" indent="-381000" algn="l" rtl="0">
              <a:lnSpc>
                <a:spcPct val="100000"/>
              </a:lnSpc>
              <a:spcBef>
                <a:spcPts val="0"/>
              </a:spcBef>
              <a:spcAft>
                <a:spcPts val="0"/>
              </a:spcAft>
              <a:buClr>
                <a:srgbClr val="0000FF"/>
              </a:buClr>
              <a:buSzPts val="2400"/>
              <a:buChar char="○"/>
            </a:pPr>
            <a:r>
              <a:rPr lang="en-US" sz="2400">
                <a:solidFill>
                  <a:srgbClr val="0000FF"/>
                </a:solidFill>
              </a:rPr>
              <a:t>the finance word dominates and on both the bank word and predicts money bank as sense</a:t>
            </a:r>
            <a:endParaRPr sz="2400">
              <a:solidFill>
                <a:srgbClr val="0000FF"/>
              </a:solidFill>
            </a:endParaRPr>
          </a:p>
          <a:p>
            <a:pPr marL="347980" lvl="0" indent="-335915" algn="l" rtl="0">
              <a:spcBef>
                <a:spcPts val="0"/>
              </a:spcBef>
              <a:spcAft>
                <a:spcPts val="0"/>
              </a:spcAft>
              <a:buClr>
                <a:schemeClr val="hlink"/>
              </a:buClr>
              <a:buSzPts val="2400"/>
              <a:buChar char="•"/>
            </a:pPr>
            <a:r>
              <a:rPr lang="en-US" sz="2400">
                <a:solidFill>
                  <a:schemeClr val="hlink"/>
                </a:solidFill>
              </a:rPr>
              <a:t>ex3: Behind the money bank there is a big house.</a:t>
            </a:r>
            <a:endParaRPr sz="2400">
              <a:solidFill>
                <a:schemeClr val="hlink"/>
              </a:solidFill>
            </a:endParaRPr>
          </a:p>
          <a:p>
            <a:pPr marL="914400" lvl="1" indent="-381000" algn="l" rtl="0">
              <a:spcBef>
                <a:spcPts val="0"/>
              </a:spcBef>
              <a:spcAft>
                <a:spcPts val="0"/>
              </a:spcAft>
              <a:buClr>
                <a:schemeClr val="hlink"/>
              </a:buClr>
              <a:buSzPts val="2400"/>
              <a:buChar char="○"/>
            </a:pPr>
            <a:r>
              <a:rPr lang="en-US" sz="2400">
                <a:solidFill>
                  <a:schemeClr val="hlink"/>
                </a:solidFill>
              </a:rPr>
              <a:t>No word more similar to the correct sense of behind in the context.</a:t>
            </a:r>
            <a:endParaRPr sz="2400">
              <a:solidFill>
                <a:schemeClr val="hlink"/>
              </a:solidFill>
            </a:endParaRPr>
          </a:p>
          <a:p>
            <a:pPr marL="347980" lvl="0" indent="-335915" algn="l" rtl="0">
              <a:spcBef>
                <a:spcPts val="0"/>
              </a:spcBef>
              <a:spcAft>
                <a:spcPts val="0"/>
              </a:spcAft>
              <a:buClr>
                <a:schemeClr val="hlink"/>
              </a:buClr>
              <a:buSzPts val="2400"/>
              <a:buChar char="•"/>
            </a:pPr>
            <a:r>
              <a:rPr lang="en-US" sz="2400">
                <a:solidFill>
                  <a:schemeClr val="hlink"/>
                </a:solidFill>
              </a:rPr>
              <a:t>ex4: The watchman is wearing a watch.</a:t>
            </a:r>
            <a:endParaRPr sz="2400">
              <a:solidFill>
                <a:schemeClr val="hlink"/>
              </a:solidFill>
            </a:endParaRPr>
          </a:p>
          <a:p>
            <a:pPr marL="914400" lvl="1" indent="-381000" algn="l" rtl="0">
              <a:spcBef>
                <a:spcPts val="0"/>
              </a:spcBef>
              <a:spcAft>
                <a:spcPts val="0"/>
              </a:spcAft>
              <a:buClr>
                <a:schemeClr val="hlink"/>
              </a:buClr>
              <a:buSzPts val="2400"/>
              <a:buChar char="○"/>
            </a:pPr>
            <a:r>
              <a:rPr lang="en-US" sz="2400">
                <a:solidFill>
                  <a:schemeClr val="hlink"/>
                </a:solidFill>
              </a:rPr>
              <a:t>sense for watch is incorrect, predicts observe sense. difference created due to watchman word</a:t>
            </a:r>
            <a:endParaRPr sz="2400">
              <a:solidFill>
                <a:schemeClr val="hlink"/>
              </a:solidFill>
            </a:endParaRPr>
          </a:p>
          <a:p>
            <a:pPr marL="347980" lvl="0" indent="-335915" algn="l" rtl="0">
              <a:spcBef>
                <a:spcPts val="0"/>
              </a:spcBef>
              <a:spcAft>
                <a:spcPts val="0"/>
              </a:spcAft>
              <a:buClr>
                <a:schemeClr val="hlink"/>
              </a:buClr>
              <a:buSzPts val="2400"/>
              <a:buChar char="•"/>
            </a:pPr>
            <a:r>
              <a:rPr lang="en-US" sz="2400">
                <a:solidFill>
                  <a:schemeClr val="hlink"/>
                </a:solidFill>
              </a:rPr>
              <a:t>ex5: The watchman sees time in his watch.</a:t>
            </a:r>
            <a:endParaRPr sz="2400">
              <a:solidFill>
                <a:schemeClr val="hlink"/>
              </a:solidFill>
            </a:endParaRPr>
          </a:p>
          <a:p>
            <a:pPr marL="457200" lvl="0" indent="0" algn="l" rtl="0">
              <a:spcBef>
                <a:spcPts val="0"/>
              </a:spcBef>
              <a:spcAft>
                <a:spcPts val="0"/>
              </a:spcAft>
              <a:buNone/>
            </a:pPr>
            <a:r>
              <a:rPr lang="en-US" sz="2400">
                <a:solidFill>
                  <a:schemeClr val="hlink"/>
                </a:solidFill>
              </a:rPr>
              <a:t>even adding time word which is in definition do not change the sense.</a:t>
            </a:r>
            <a:endParaRPr sz="24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9a3382281b_0_14"/>
          <p:cNvSpPr txBox="1">
            <a:spLocks noGrp="1"/>
          </p:cNvSpPr>
          <p:nvPr>
            <p:ph type="title"/>
          </p:nvPr>
        </p:nvSpPr>
        <p:spPr>
          <a:xfrm>
            <a:off x="691511" y="203518"/>
            <a:ext cx="7761000" cy="6156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a:t>Confusion Cases (for PR)</a:t>
            </a:r>
            <a:endParaRPr/>
          </a:p>
        </p:txBody>
      </p:sp>
      <p:sp>
        <p:nvSpPr>
          <p:cNvPr id="92" name="Google Shape;92;g19a3382281b_0_14"/>
          <p:cNvSpPr txBox="1">
            <a:spLocks noGrp="1"/>
          </p:cNvSpPr>
          <p:nvPr>
            <p:ph type="body" idx="1"/>
          </p:nvPr>
        </p:nvSpPr>
        <p:spPr>
          <a:xfrm>
            <a:off x="652125" y="1613415"/>
            <a:ext cx="7839900" cy="2909100"/>
          </a:xfrm>
          <a:prstGeom prst="rect">
            <a:avLst/>
          </a:prstGeom>
        </p:spPr>
        <p:txBody>
          <a:bodyPr spcFirstLastPara="1" wrap="square" lIns="0" tIns="0" rIns="0" bIns="0" anchor="t" anchorCtr="0">
            <a:spAutoFit/>
          </a:bodyPr>
          <a:lstStyle/>
          <a:p>
            <a:pPr marL="347980" lvl="0" indent="-354965" algn="l" rtl="0">
              <a:spcBef>
                <a:spcPts val="0"/>
              </a:spcBef>
              <a:spcAft>
                <a:spcPts val="0"/>
              </a:spcAft>
              <a:buClr>
                <a:schemeClr val="hlink"/>
              </a:buClr>
              <a:buSzPts val="2700"/>
              <a:buChar char="•"/>
            </a:pPr>
            <a:r>
              <a:rPr lang="en-US" sz="2700">
                <a:solidFill>
                  <a:schemeClr val="hlink"/>
                </a:solidFill>
                <a:latin typeface="Arial"/>
                <a:ea typeface="Arial"/>
                <a:cs typeface="Arial"/>
                <a:sym typeface="Arial"/>
              </a:rPr>
              <a:t>ex1: There is a bank on the river bank.</a:t>
            </a:r>
            <a:endParaRPr sz="2700">
              <a:solidFill>
                <a:schemeClr val="hlink"/>
              </a:solidFill>
              <a:latin typeface="Arial"/>
              <a:ea typeface="Arial"/>
              <a:cs typeface="Arial"/>
              <a:sym typeface="Arial"/>
            </a:endParaRPr>
          </a:p>
          <a:p>
            <a:pPr marL="457200" lvl="0" indent="-400050" algn="l" rtl="0">
              <a:spcBef>
                <a:spcPts val="0"/>
              </a:spcBef>
              <a:spcAft>
                <a:spcPts val="0"/>
              </a:spcAft>
              <a:buClr>
                <a:schemeClr val="hlink"/>
              </a:buClr>
              <a:buSzPts val="2700"/>
              <a:buChar char="•"/>
            </a:pPr>
            <a:r>
              <a:rPr lang="en-US" sz="2700">
                <a:solidFill>
                  <a:schemeClr val="hlink"/>
                </a:solidFill>
                <a:latin typeface="Arial"/>
                <a:ea typeface="Arial"/>
                <a:cs typeface="Arial"/>
                <a:sym typeface="Arial"/>
              </a:rPr>
              <a:t>ex2: The watchman is wearing a watch.</a:t>
            </a:r>
            <a:endParaRPr sz="2700">
              <a:solidFill>
                <a:schemeClr val="hlink"/>
              </a:solidFill>
              <a:latin typeface="Arial"/>
              <a:ea typeface="Arial"/>
              <a:cs typeface="Arial"/>
              <a:sym typeface="Arial"/>
            </a:endParaRPr>
          </a:p>
          <a:p>
            <a:pPr marL="457200" lvl="0" indent="-400050"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ex3: Cricket is flying in the ground.</a:t>
            </a:r>
            <a:endParaRPr sz="2700">
              <a:solidFill>
                <a:schemeClr val="hlink"/>
              </a:solidFill>
              <a:latin typeface="Arial"/>
              <a:ea typeface="Arial"/>
              <a:cs typeface="Arial"/>
              <a:sym typeface="Arial"/>
            </a:endParaRPr>
          </a:p>
          <a:p>
            <a:pPr marL="457200" lvl="0" indent="-400050"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ex4: Behind the money bank there is a big house.</a:t>
            </a:r>
            <a:endParaRPr sz="2700">
              <a:solidFill>
                <a:schemeClr val="hlink"/>
              </a:solidFill>
              <a:latin typeface="Arial"/>
              <a:ea typeface="Arial"/>
              <a:cs typeface="Arial"/>
              <a:sym typeface="Arial"/>
            </a:endParaRPr>
          </a:p>
          <a:p>
            <a:pPr marL="457200" lvl="0" indent="-400050"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ex5: The watchman sees time in his watch.</a:t>
            </a:r>
            <a:endParaRPr sz="2700">
              <a:solidFill>
                <a:schemeClr val="hlink"/>
              </a:solidFill>
              <a:latin typeface="Arial"/>
              <a:ea typeface="Arial"/>
              <a:cs typeface="Arial"/>
              <a:sym typeface="Arial"/>
            </a:endParaRPr>
          </a:p>
          <a:p>
            <a:pPr marL="457200" lvl="0" indent="-400050" algn="l" rtl="0">
              <a:spcBef>
                <a:spcPts val="0"/>
              </a:spcBef>
              <a:spcAft>
                <a:spcPts val="0"/>
              </a:spcAft>
              <a:buClr>
                <a:schemeClr val="hlink"/>
              </a:buClr>
              <a:buSzPts val="2700"/>
              <a:buFont typeface="Arial"/>
              <a:buChar char="•"/>
            </a:pPr>
            <a:r>
              <a:rPr lang="en-US" sz="2700">
                <a:solidFill>
                  <a:schemeClr val="hlink"/>
                </a:solidFill>
                <a:latin typeface="Arial"/>
                <a:ea typeface="Arial"/>
                <a:cs typeface="Arial"/>
                <a:sym typeface="Arial"/>
              </a:rPr>
              <a:t>ex6: He was right about turning right.</a:t>
            </a:r>
            <a:endParaRPr sz="2700">
              <a:solidFill>
                <a:schemeClr val="hlink"/>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On-screen Show (4:3)</PresentationFormat>
  <Paragraphs>102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Assignment-Discussion  Vector Based WSD</vt:lpstr>
      <vt:lpstr>Problem Statement: Part-1:Vector based extended Lesk</vt:lpstr>
      <vt:lpstr>First Baseline</vt:lpstr>
      <vt:lpstr>Second Baseline</vt:lpstr>
      <vt:lpstr>Performance report of Extended  Lesk</vt:lpstr>
      <vt:lpstr>Part-2: Page Rank Based </vt:lpstr>
      <vt:lpstr>Part-2: Page Rank Based</vt:lpstr>
      <vt:lpstr>Confusion Cases (for EL)</vt:lpstr>
      <vt:lpstr>Confusion Cases (for PR)</vt:lpstr>
      <vt:lpstr>Interpretation of confusion (error  analysis: EL)</vt:lpstr>
      <vt:lpstr>Interpretation of confusion (error  analysis: PR)</vt:lpstr>
      <vt:lpstr>Data Processing Info</vt:lpstr>
      <vt:lpstr>Model Briefing of EL </vt:lpstr>
      <vt:lpstr>Extended Lesk</vt:lpstr>
      <vt:lpstr>Page Rank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Assignment-Discussion  Vector Based WSD</dc:title>
  <cp:lastModifiedBy>Rathod Chetan Hiraman</cp:lastModifiedBy>
  <cp:revision>2</cp:revision>
  <dcterms:created xsi:type="dcterms:W3CDTF">2022-11-26T11:14:13Z</dcterms:created>
  <dcterms:modified xsi:type="dcterms:W3CDTF">2022-11-27T07:22:20Z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