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Raleway Medium" charset="1" panose="00000000000000000000"/>
      <p:regular r:id="rId27"/>
    </p:embeddedFont>
    <p:embeddedFont>
      <p:font typeface="Canva Sans Bold" charset="1" panose="020B0803030501040103"/>
      <p:regular r:id="rId28"/>
    </p:embeddedFont>
    <p:embeddedFont>
      <p:font typeface="Canva Sans" charset="1" panose="020B05030305010401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23791" y="-7832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08050" y="2014066"/>
            <a:ext cx="5746778" cy="6258867"/>
          </a:xfrm>
          <a:custGeom>
            <a:avLst/>
            <a:gdLst/>
            <a:ahLst/>
            <a:cxnLst/>
            <a:rect r="r" b="b" t="t" l="l"/>
            <a:pathLst>
              <a:path h="6258867" w="5746778">
                <a:moveTo>
                  <a:pt x="0" y="0"/>
                </a:moveTo>
                <a:lnTo>
                  <a:pt x="5746778" y="0"/>
                </a:lnTo>
                <a:lnTo>
                  <a:pt x="5746778" y="6258868"/>
                </a:lnTo>
                <a:lnTo>
                  <a:pt x="0" y="6258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6409" y="916428"/>
            <a:ext cx="9791043" cy="4374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55"/>
              </a:lnSpc>
            </a:pPr>
            <a:r>
              <a:rPr lang="en-US" b="true" sz="9395" spc="-43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Analyzing Traffic congestion through Time series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9378" y="6678231"/>
            <a:ext cx="9726112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69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members: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69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Jay Rathod 202201255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694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Karnik Rathva 202201266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91747"/>
            <a:ext cx="13765929" cy="7605676"/>
          </a:xfrm>
          <a:custGeom>
            <a:avLst/>
            <a:gdLst/>
            <a:ahLst/>
            <a:cxnLst/>
            <a:rect r="r" b="b" t="t" l="l"/>
            <a:pathLst>
              <a:path h="7605676" w="13765929">
                <a:moveTo>
                  <a:pt x="0" y="0"/>
                </a:moveTo>
                <a:lnTo>
                  <a:pt x="13765929" y="0"/>
                </a:lnTo>
                <a:lnTo>
                  <a:pt x="13765929" y="7605676"/>
                </a:lnTo>
                <a:lnTo>
                  <a:pt x="0" y="76056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1221295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Comparison between transformartion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9907" y="2267613"/>
            <a:ext cx="12826949" cy="6990687"/>
          </a:xfrm>
          <a:custGeom>
            <a:avLst/>
            <a:gdLst/>
            <a:ahLst/>
            <a:cxnLst/>
            <a:rect r="r" b="b" t="t" l="l"/>
            <a:pathLst>
              <a:path h="6990687" w="12826949">
                <a:moveTo>
                  <a:pt x="0" y="0"/>
                </a:moveTo>
                <a:lnTo>
                  <a:pt x="12826949" y="0"/>
                </a:lnTo>
                <a:lnTo>
                  <a:pt x="12826949" y="6990687"/>
                </a:lnTo>
                <a:lnTo>
                  <a:pt x="0" y="6990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656577" y="933450"/>
            <a:ext cx="113012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Detrending using MA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6036" y="2231087"/>
            <a:ext cx="14585135" cy="7237873"/>
          </a:xfrm>
          <a:custGeom>
            <a:avLst/>
            <a:gdLst/>
            <a:ahLst/>
            <a:cxnLst/>
            <a:rect r="r" b="b" t="t" l="l"/>
            <a:pathLst>
              <a:path h="7237873" w="14585135">
                <a:moveTo>
                  <a:pt x="0" y="0"/>
                </a:moveTo>
                <a:lnTo>
                  <a:pt x="14585135" y="0"/>
                </a:lnTo>
                <a:lnTo>
                  <a:pt x="14585135" y="7237873"/>
                </a:lnTo>
                <a:lnTo>
                  <a:pt x="0" y="7237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12157573" cy="915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7"/>
              </a:lnSpc>
            </a:pPr>
            <a:r>
              <a:rPr lang="en-US" sz="532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Detrending using Linear regression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109244"/>
            <a:ext cx="13904192" cy="7780129"/>
          </a:xfrm>
          <a:custGeom>
            <a:avLst/>
            <a:gdLst/>
            <a:ahLst/>
            <a:cxnLst/>
            <a:rect r="r" b="b" t="t" l="l"/>
            <a:pathLst>
              <a:path h="7780129" w="13904192">
                <a:moveTo>
                  <a:pt x="0" y="0"/>
                </a:moveTo>
                <a:lnTo>
                  <a:pt x="13904192" y="0"/>
                </a:lnTo>
                <a:lnTo>
                  <a:pt x="13904192" y="7780129"/>
                </a:lnTo>
                <a:lnTo>
                  <a:pt x="0" y="77801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10" r="0" b="-71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923925"/>
            <a:ext cx="12157573" cy="915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7"/>
              </a:lnSpc>
            </a:pPr>
            <a:r>
              <a:rPr lang="en-US" sz="5326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Detrending using Differencing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2658" y="2354620"/>
            <a:ext cx="12592752" cy="7650097"/>
          </a:xfrm>
          <a:custGeom>
            <a:avLst/>
            <a:gdLst/>
            <a:ahLst/>
            <a:cxnLst/>
            <a:rect r="r" b="b" t="t" l="l"/>
            <a:pathLst>
              <a:path h="7650097" w="12592752">
                <a:moveTo>
                  <a:pt x="0" y="0"/>
                </a:moveTo>
                <a:lnTo>
                  <a:pt x="12592752" y="0"/>
                </a:lnTo>
                <a:lnTo>
                  <a:pt x="12592752" y="7650097"/>
                </a:lnTo>
                <a:lnTo>
                  <a:pt x="0" y="76500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1072788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Deseasonalizing using local trend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98448" y="2290237"/>
            <a:ext cx="12212688" cy="7342879"/>
          </a:xfrm>
          <a:custGeom>
            <a:avLst/>
            <a:gdLst/>
            <a:ahLst/>
            <a:cxnLst/>
            <a:rect r="r" b="b" t="t" l="l"/>
            <a:pathLst>
              <a:path h="7342879" w="12212688">
                <a:moveTo>
                  <a:pt x="0" y="0"/>
                </a:moveTo>
                <a:lnTo>
                  <a:pt x="12212688" y="0"/>
                </a:lnTo>
                <a:lnTo>
                  <a:pt x="12212688" y="7342878"/>
                </a:lnTo>
                <a:lnTo>
                  <a:pt x="0" y="7342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7888" y="933450"/>
            <a:ext cx="1134856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Deseasonalizing using Lag operator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54620"/>
            <a:ext cx="12506943" cy="7597968"/>
          </a:xfrm>
          <a:custGeom>
            <a:avLst/>
            <a:gdLst/>
            <a:ahLst/>
            <a:cxnLst/>
            <a:rect r="r" b="b" t="t" l="l"/>
            <a:pathLst>
              <a:path h="7597968" w="12506943">
                <a:moveTo>
                  <a:pt x="0" y="0"/>
                </a:moveTo>
                <a:lnTo>
                  <a:pt x="12506943" y="0"/>
                </a:lnTo>
                <a:lnTo>
                  <a:pt x="12506943" y="7597967"/>
                </a:lnTo>
                <a:lnTo>
                  <a:pt x="0" y="75979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83008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Deseasonalizing using MA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4523" y="2892625"/>
            <a:ext cx="11301259" cy="6116806"/>
          </a:xfrm>
          <a:custGeom>
            <a:avLst/>
            <a:gdLst/>
            <a:ahLst/>
            <a:cxnLst/>
            <a:rect r="r" b="b" t="t" l="l"/>
            <a:pathLst>
              <a:path h="6116806" w="11301259">
                <a:moveTo>
                  <a:pt x="0" y="0"/>
                </a:moveTo>
                <a:lnTo>
                  <a:pt x="11301259" y="0"/>
                </a:lnTo>
                <a:lnTo>
                  <a:pt x="11301259" y="6116807"/>
                </a:lnTo>
                <a:lnTo>
                  <a:pt x="0" y="61168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3084" y="2647650"/>
            <a:ext cx="15736216" cy="5153611"/>
          </a:xfrm>
          <a:custGeom>
            <a:avLst/>
            <a:gdLst/>
            <a:ahLst/>
            <a:cxnLst/>
            <a:rect r="r" b="b" t="t" l="l"/>
            <a:pathLst>
              <a:path h="5153611" w="15736216">
                <a:moveTo>
                  <a:pt x="0" y="0"/>
                </a:moveTo>
                <a:lnTo>
                  <a:pt x="15736216" y="0"/>
                </a:lnTo>
                <a:lnTo>
                  <a:pt x="15736216" y="5153611"/>
                </a:lnTo>
                <a:lnTo>
                  <a:pt x="0" y="5153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2339375"/>
            <a:ext cx="11301259" cy="5608250"/>
          </a:xfrm>
          <a:custGeom>
            <a:avLst/>
            <a:gdLst/>
            <a:ahLst/>
            <a:cxnLst/>
            <a:rect r="r" b="b" t="t" l="l"/>
            <a:pathLst>
              <a:path h="5608250" w="11301259">
                <a:moveTo>
                  <a:pt x="0" y="0"/>
                </a:moveTo>
                <a:lnTo>
                  <a:pt x="11301258" y="0"/>
                </a:lnTo>
                <a:lnTo>
                  <a:pt x="11301258" y="5608250"/>
                </a:lnTo>
                <a:lnTo>
                  <a:pt x="0" y="5608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0698" y="2718919"/>
            <a:ext cx="14072175" cy="5764483"/>
          </a:xfrm>
          <a:custGeom>
            <a:avLst/>
            <a:gdLst/>
            <a:ahLst/>
            <a:cxnLst/>
            <a:rect r="r" b="b" t="t" l="l"/>
            <a:pathLst>
              <a:path h="5764483" w="14072175">
                <a:moveTo>
                  <a:pt x="0" y="0"/>
                </a:moveTo>
                <a:lnTo>
                  <a:pt x="14072176" y="0"/>
                </a:lnTo>
                <a:lnTo>
                  <a:pt x="14072176" y="5764483"/>
                </a:lnTo>
                <a:lnTo>
                  <a:pt x="0" y="57644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2" r="0" b="-111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637424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description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753870"/>
            <a:ext cx="6090588" cy="58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Hourly Traffic Dataset of USA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89200" y="8677910"/>
            <a:ext cx="1110079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Daily number of vehicles plot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6002" y="4216533"/>
            <a:ext cx="17095997" cy="5531871"/>
          </a:xfrm>
          <a:custGeom>
            <a:avLst/>
            <a:gdLst/>
            <a:ahLst/>
            <a:cxnLst/>
            <a:rect r="r" b="b" t="t" l="l"/>
            <a:pathLst>
              <a:path h="5531871" w="17095997">
                <a:moveTo>
                  <a:pt x="0" y="0"/>
                </a:moveTo>
                <a:lnTo>
                  <a:pt x="17095996" y="0"/>
                </a:lnTo>
                <a:lnTo>
                  <a:pt x="17095996" y="5531871"/>
                </a:lnTo>
                <a:lnTo>
                  <a:pt x="0" y="553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15" r="-1994" b="-1615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23791" y="-7832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887756"/>
            <a:ext cx="9520594" cy="960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86"/>
              </a:lnSpc>
            </a:pPr>
            <a:r>
              <a:rPr lang="en-US" b="true" sz="7762" spc="-357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Thank you very much!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867657" y="1376536"/>
            <a:ext cx="5561408" cy="7533927"/>
          </a:xfrm>
          <a:custGeom>
            <a:avLst/>
            <a:gdLst/>
            <a:ahLst/>
            <a:cxnLst/>
            <a:rect r="r" b="b" t="t" l="l"/>
            <a:pathLst>
              <a:path h="7533927" w="5561408">
                <a:moveTo>
                  <a:pt x="0" y="0"/>
                </a:moveTo>
                <a:lnTo>
                  <a:pt x="5561408" y="0"/>
                </a:lnTo>
                <a:lnTo>
                  <a:pt x="5561408" y="7533928"/>
                </a:lnTo>
                <a:lnTo>
                  <a:pt x="0" y="7533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666360" y="1005982"/>
            <a:ext cx="9520594" cy="96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86"/>
              </a:lnSpc>
            </a:pPr>
            <a:r>
              <a:rPr lang="en-US" b="true" sz="7762" spc="-357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2241521"/>
            <a:ext cx="10549294" cy="5197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83142" indent="-541571" lvl="1">
              <a:lnSpc>
                <a:spcPts val="4515"/>
              </a:lnSpc>
              <a:buFont typeface="Arial"/>
              <a:buChar char="•"/>
            </a:pPr>
            <a:r>
              <a:rPr lang="en-US" b="true" sz="5016" spc="-230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Our study applied time series analysis to urban traffic data, revealing weekly seasonal patterns and non-stationarity in raw data. Various transformations and decomposition techniques were used to stabilize variance and isolate components.</a:t>
            </a:r>
          </a:p>
          <a:p>
            <a:pPr algn="l">
              <a:lnSpc>
                <a:spcPts val="451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0992" y="1424623"/>
            <a:ext cx="10989262" cy="5961675"/>
          </a:xfrm>
          <a:custGeom>
            <a:avLst/>
            <a:gdLst/>
            <a:ahLst/>
            <a:cxnLst/>
            <a:rect r="r" b="b" t="t" l="l"/>
            <a:pathLst>
              <a:path h="5961675" w="10989262">
                <a:moveTo>
                  <a:pt x="0" y="0"/>
                </a:moveTo>
                <a:lnTo>
                  <a:pt x="10989262" y="0"/>
                </a:lnTo>
                <a:lnTo>
                  <a:pt x="10989262" y="5961674"/>
                </a:lnTo>
                <a:lnTo>
                  <a:pt x="0" y="596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60992" y="251738"/>
            <a:ext cx="8528909" cy="887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Relation between holidays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60992" y="7602105"/>
            <a:ext cx="9776382" cy="1656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82647" indent="-341324" lvl="1">
              <a:lnSpc>
                <a:spcPts val="4426"/>
              </a:lnSpc>
              <a:buFont typeface="Arial"/>
              <a:buChar char="•"/>
            </a:pPr>
            <a:r>
              <a:rPr lang="en-US" b="true" sz="31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vehicle count on holidays: 33.98  </a:t>
            </a:r>
          </a:p>
          <a:p>
            <a:pPr algn="ctr" marL="682647" indent="-341324" lvl="1">
              <a:lnSpc>
                <a:spcPts val="4426"/>
              </a:lnSpc>
              <a:buFont typeface="Arial"/>
              <a:buChar char="•"/>
            </a:pPr>
            <a:r>
              <a:rPr lang="en-US" b="true" sz="31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vehicle count on non-holidays: 47.34 </a:t>
            </a:r>
          </a:p>
          <a:p>
            <a:pPr algn="ctr" marL="682647" indent="-341324" lvl="1">
              <a:lnSpc>
                <a:spcPts val="4426"/>
              </a:lnSpc>
              <a:buFont typeface="Arial"/>
              <a:buChar char="•"/>
            </a:pPr>
            <a:r>
              <a:rPr lang="en-US" b="true" sz="316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Percentage difference: 28.21% 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507" y="2121652"/>
            <a:ext cx="13765929" cy="6848550"/>
          </a:xfrm>
          <a:custGeom>
            <a:avLst/>
            <a:gdLst/>
            <a:ahLst/>
            <a:cxnLst/>
            <a:rect r="r" b="b" t="t" l="l"/>
            <a:pathLst>
              <a:path h="6848550" w="13765929">
                <a:moveTo>
                  <a:pt x="0" y="0"/>
                </a:moveTo>
                <a:lnTo>
                  <a:pt x="13765929" y="0"/>
                </a:lnTo>
                <a:lnTo>
                  <a:pt x="13765929" y="6848550"/>
                </a:lnTo>
                <a:lnTo>
                  <a:pt x="0" y="6848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0507" y="933450"/>
            <a:ext cx="1246060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Normal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and Cauchy distribution fitting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663" y="2182846"/>
            <a:ext cx="12712244" cy="6912283"/>
          </a:xfrm>
          <a:custGeom>
            <a:avLst/>
            <a:gdLst/>
            <a:ahLst/>
            <a:cxnLst/>
            <a:rect r="r" b="b" t="t" l="l"/>
            <a:pathLst>
              <a:path h="6912283" w="12712244">
                <a:moveTo>
                  <a:pt x="0" y="0"/>
                </a:moveTo>
                <a:lnTo>
                  <a:pt x="12712244" y="0"/>
                </a:lnTo>
                <a:lnTo>
                  <a:pt x="12712244" y="6912282"/>
                </a:lnTo>
                <a:lnTo>
                  <a:pt x="0" y="6912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663" y="933450"/>
            <a:ext cx="8518282" cy="887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Rolling mean and Variance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81888" y="3327083"/>
            <a:ext cx="675322" cy="229553"/>
            <a:chOff x="0" y="0"/>
            <a:chExt cx="900430" cy="3060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9530" y="44450"/>
              <a:ext cx="806450" cy="229870"/>
            </a:xfrm>
            <a:custGeom>
              <a:avLst/>
              <a:gdLst/>
              <a:ahLst/>
              <a:cxnLst/>
              <a:rect r="r" b="b" t="t" l="l"/>
              <a:pathLst>
                <a:path h="229870" w="806450">
                  <a:moveTo>
                    <a:pt x="167640" y="57150"/>
                  </a:moveTo>
                  <a:cubicBezTo>
                    <a:pt x="759460" y="64770"/>
                    <a:pt x="769620" y="69850"/>
                    <a:pt x="781050" y="77470"/>
                  </a:cubicBezTo>
                  <a:cubicBezTo>
                    <a:pt x="789940" y="85090"/>
                    <a:pt x="796290" y="93980"/>
                    <a:pt x="800100" y="105410"/>
                  </a:cubicBezTo>
                  <a:cubicBezTo>
                    <a:pt x="803910" y="121920"/>
                    <a:pt x="801370" y="153670"/>
                    <a:pt x="792480" y="168910"/>
                  </a:cubicBezTo>
                  <a:cubicBezTo>
                    <a:pt x="783590" y="182880"/>
                    <a:pt x="773430" y="190500"/>
                    <a:pt x="751840" y="196850"/>
                  </a:cubicBezTo>
                  <a:cubicBezTo>
                    <a:pt x="687070" y="218440"/>
                    <a:pt x="405130" y="217170"/>
                    <a:pt x="334010" y="205740"/>
                  </a:cubicBezTo>
                  <a:cubicBezTo>
                    <a:pt x="308610" y="200660"/>
                    <a:pt x="295910" y="198120"/>
                    <a:pt x="284480" y="186690"/>
                  </a:cubicBezTo>
                  <a:cubicBezTo>
                    <a:pt x="271780" y="175260"/>
                    <a:pt x="261620" y="156210"/>
                    <a:pt x="259080" y="139700"/>
                  </a:cubicBezTo>
                  <a:cubicBezTo>
                    <a:pt x="256540" y="121920"/>
                    <a:pt x="262890" y="100330"/>
                    <a:pt x="271780" y="87630"/>
                  </a:cubicBezTo>
                  <a:cubicBezTo>
                    <a:pt x="281940" y="73660"/>
                    <a:pt x="297180" y="63500"/>
                    <a:pt x="316230" y="57150"/>
                  </a:cubicBezTo>
                  <a:cubicBezTo>
                    <a:pt x="342900" y="48260"/>
                    <a:pt x="392430" y="48260"/>
                    <a:pt x="421640" y="53340"/>
                  </a:cubicBezTo>
                  <a:cubicBezTo>
                    <a:pt x="441960" y="55880"/>
                    <a:pt x="459740" y="60960"/>
                    <a:pt x="472440" y="72390"/>
                  </a:cubicBezTo>
                  <a:cubicBezTo>
                    <a:pt x="485140" y="83820"/>
                    <a:pt x="495300" y="104140"/>
                    <a:pt x="497840" y="120650"/>
                  </a:cubicBezTo>
                  <a:cubicBezTo>
                    <a:pt x="500380" y="137160"/>
                    <a:pt x="494030" y="160020"/>
                    <a:pt x="485140" y="173990"/>
                  </a:cubicBezTo>
                  <a:cubicBezTo>
                    <a:pt x="474980" y="187960"/>
                    <a:pt x="462280" y="198120"/>
                    <a:pt x="439420" y="204470"/>
                  </a:cubicBezTo>
                  <a:cubicBezTo>
                    <a:pt x="396240" y="218440"/>
                    <a:pt x="294640" y="217170"/>
                    <a:pt x="228600" y="209550"/>
                  </a:cubicBezTo>
                  <a:cubicBezTo>
                    <a:pt x="170180" y="203200"/>
                    <a:pt x="101600" y="182880"/>
                    <a:pt x="64770" y="167640"/>
                  </a:cubicBezTo>
                  <a:cubicBezTo>
                    <a:pt x="44450" y="158750"/>
                    <a:pt x="30480" y="152400"/>
                    <a:pt x="20320" y="139700"/>
                  </a:cubicBezTo>
                  <a:cubicBezTo>
                    <a:pt x="8890" y="127000"/>
                    <a:pt x="1270" y="107950"/>
                    <a:pt x="1270" y="91440"/>
                  </a:cubicBezTo>
                  <a:cubicBezTo>
                    <a:pt x="0" y="74930"/>
                    <a:pt x="5080" y="54610"/>
                    <a:pt x="15240" y="40640"/>
                  </a:cubicBezTo>
                  <a:cubicBezTo>
                    <a:pt x="29210" y="24130"/>
                    <a:pt x="60960" y="5080"/>
                    <a:pt x="83820" y="6350"/>
                  </a:cubicBezTo>
                  <a:cubicBezTo>
                    <a:pt x="106680" y="6350"/>
                    <a:pt x="138430" y="24130"/>
                    <a:pt x="151130" y="41910"/>
                  </a:cubicBezTo>
                  <a:cubicBezTo>
                    <a:pt x="163830" y="60960"/>
                    <a:pt x="166370" y="97790"/>
                    <a:pt x="158750" y="118110"/>
                  </a:cubicBezTo>
                  <a:cubicBezTo>
                    <a:pt x="149860" y="139700"/>
                    <a:pt x="119380" y="161290"/>
                    <a:pt x="99060" y="167640"/>
                  </a:cubicBezTo>
                  <a:cubicBezTo>
                    <a:pt x="82550" y="172720"/>
                    <a:pt x="62230" y="167640"/>
                    <a:pt x="48260" y="161290"/>
                  </a:cubicBezTo>
                  <a:cubicBezTo>
                    <a:pt x="33020" y="153670"/>
                    <a:pt x="16510" y="140970"/>
                    <a:pt x="10160" y="124460"/>
                  </a:cubicBezTo>
                  <a:cubicBezTo>
                    <a:pt x="2540" y="105410"/>
                    <a:pt x="0" y="68580"/>
                    <a:pt x="11430" y="48260"/>
                  </a:cubicBezTo>
                  <a:cubicBezTo>
                    <a:pt x="21590" y="29210"/>
                    <a:pt x="48260" y="10160"/>
                    <a:pt x="74930" y="6350"/>
                  </a:cubicBezTo>
                  <a:cubicBezTo>
                    <a:pt x="114300" y="0"/>
                    <a:pt x="173990" y="41910"/>
                    <a:pt x="228600" y="49530"/>
                  </a:cubicBezTo>
                  <a:cubicBezTo>
                    <a:pt x="288290" y="58420"/>
                    <a:pt x="378460" y="44450"/>
                    <a:pt x="421640" y="53340"/>
                  </a:cubicBezTo>
                  <a:cubicBezTo>
                    <a:pt x="444500" y="57150"/>
                    <a:pt x="459740" y="59690"/>
                    <a:pt x="472440" y="72390"/>
                  </a:cubicBezTo>
                  <a:cubicBezTo>
                    <a:pt x="486410" y="86360"/>
                    <a:pt x="499110" y="119380"/>
                    <a:pt x="497840" y="139700"/>
                  </a:cubicBezTo>
                  <a:cubicBezTo>
                    <a:pt x="496570" y="157480"/>
                    <a:pt x="485140" y="176530"/>
                    <a:pt x="472440" y="187960"/>
                  </a:cubicBezTo>
                  <a:cubicBezTo>
                    <a:pt x="459740" y="199390"/>
                    <a:pt x="441960" y="203200"/>
                    <a:pt x="421640" y="207010"/>
                  </a:cubicBezTo>
                  <a:cubicBezTo>
                    <a:pt x="392430" y="212090"/>
                    <a:pt x="340360" y="209550"/>
                    <a:pt x="316230" y="203200"/>
                  </a:cubicBezTo>
                  <a:cubicBezTo>
                    <a:pt x="300990" y="199390"/>
                    <a:pt x="293370" y="195580"/>
                    <a:pt x="284480" y="186690"/>
                  </a:cubicBezTo>
                  <a:cubicBezTo>
                    <a:pt x="273050" y="175260"/>
                    <a:pt x="261620" y="156210"/>
                    <a:pt x="259080" y="139700"/>
                  </a:cubicBezTo>
                  <a:cubicBezTo>
                    <a:pt x="256540" y="121920"/>
                    <a:pt x="262890" y="100330"/>
                    <a:pt x="271780" y="87630"/>
                  </a:cubicBezTo>
                  <a:cubicBezTo>
                    <a:pt x="281940" y="73660"/>
                    <a:pt x="292100" y="63500"/>
                    <a:pt x="316230" y="57150"/>
                  </a:cubicBezTo>
                  <a:cubicBezTo>
                    <a:pt x="383540" y="35560"/>
                    <a:pt x="665480" y="46990"/>
                    <a:pt x="735330" y="60960"/>
                  </a:cubicBezTo>
                  <a:cubicBezTo>
                    <a:pt x="758190" y="64770"/>
                    <a:pt x="769620" y="69850"/>
                    <a:pt x="781050" y="77470"/>
                  </a:cubicBezTo>
                  <a:cubicBezTo>
                    <a:pt x="789940" y="85090"/>
                    <a:pt x="796290" y="93980"/>
                    <a:pt x="800100" y="105410"/>
                  </a:cubicBezTo>
                  <a:cubicBezTo>
                    <a:pt x="803910" y="119380"/>
                    <a:pt x="806450" y="139700"/>
                    <a:pt x="800100" y="154940"/>
                  </a:cubicBezTo>
                  <a:cubicBezTo>
                    <a:pt x="792480" y="171450"/>
                    <a:pt x="779780" y="186690"/>
                    <a:pt x="751840" y="196850"/>
                  </a:cubicBezTo>
                  <a:cubicBezTo>
                    <a:pt x="666750" y="229870"/>
                    <a:pt x="261620" y="226060"/>
                    <a:pt x="167640" y="203200"/>
                  </a:cubicBezTo>
                  <a:cubicBezTo>
                    <a:pt x="135890" y="195580"/>
                    <a:pt x="119380" y="186690"/>
                    <a:pt x="107950" y="171450"/>
                  </a:cubicBezTo>
                  <a:cubicBezTo>
                    <a:pt x="96520" y="158750"/>
                    <a:pt x="92710" y="137160"/>
                    <a:pt x="95250" y="120650"/>
                  </a:cubicBezTo>
                  <a:cubicBezTo>
                    <a:pt x="96520" y="105410"/>
                    <a:pt x="106680" y="86360"/>
                    <a:pt x="119380" y="74930"/>
                  </a:cubicBezTo>
                  <a:cubicBezTo>
                    <a:pt x="130810" y="64770"/>
                    <a:pt x="167640" y="57150"/>
                    <a:pt x="167640" y="57150"/>
                  </a:cubicBezTo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7406640" y="3523297"/>
            <a:ext cx="188595" cy="184785"/>
            <a:chOff x="0" y="0"/>
            <a:chExt cx="251460" cy="2463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0970"/>
                    <a:pt x="107950" y="146050"/>
                  </a:cubicBezTo>
                  <a:cubicBezTo>
                    <a:pt x="90170" y="15113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0378440" y="3379470"/>
            <a:ext cx="184785" cy="189548"/>
            <a:chOff x="0" y="0"/>
            <a:chExt cx="246380" cy="2527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4450" y="49530"/>
              <a:ext cx="148590" cy="154940"/>
            </a:xfrm>
            <a:custGeom>
              <a:avLst/>
              <a:gdLst/>
              <a:ahLst/>
              <a:cxnLst/>
              <a:rect r="r" b="b" t="t" l="l"/>
              <a:pathLst>
                <a:path h="154940" w="148590">
                  <a:moveTo>
                    <a:pt x="148590" y="53340"/>
                  </a:moveTo>
                  <a:cubicBezTo>
                    <a:pt x="146050" y="107950"/>
                    <a:pt x="123190" y="135890"/>
                    <a:pt x="107950" y="146050"/>
                  </a:cubicBezTo>
                  <a:cubicBezTo>
                    <a:pt x="96520" y="152400"/>
                    <a:pt x="85090" y="154940"/>
                    <a:pt x="71120" y="152400"/>
                  </a:cubicBezTo>
                  <a:cubicBezTo>
                    <a:pt x="53340" y="148590"/>
                    <a:pt x="21590" y="133350"/>
                    <a:pt x="11430" y="115570"/>
                  </a:cubicBezTo>
                  <a:cubicBezTo>
                    <a:pt x="0" y="97790"/>
                    <a:pt x="1270" y="62230"/>
                    <a:pt x="6350" y="44450"/>
                  </a:cubicBezTo>
                  <a:cubicBezTo>
                    <a:pt x="10160" y="33020"/>
                    <a:pt x="20320" y="24130"/>
                    <a:pt x="29210" y="16510"/>
                  </a:cubicBezTo>
                  <a:cubicBezTo>
                    <a:pt x="38100" y="8890"/>
                    <a:pt x="49530" y="2540"/>
                    <a:pt x="62230" y="1270"/>
                  </a:cubicBezTo>
                  <a:cubicBezTo>
                    <a:pt x="81280" y="0"/>
                    <a:pt x="129540" y="22860"/>
                    <a:pt x="129540" y="22860"/>
                  </a:cubicBezTo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7905750" y="7511415"/>
            <a:ext cx="184785" cy="184785"/>
            <a:chOff x="0" y="0"/>
            <a:chExt cx="246380" cy="2463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5720" y="50800"/>
              <a:ext cx="147320" cy="153670"/>
            </a:xfrm>
            <a:custGeom>
              <a:avLst/>
              <a:gdLst/>
              <a:ahLst/>
              <a:cxnLst/>
              <a:rect r="r" b="b" t="t" l="l"/>
              <a:pathLst>
                <a:path h="153670" w="147320">
                  <a:moveTo>
                    <a:pt x="147320" y="53340"/>
                  </a:moveTo>
                  <a:cubicBezTo>
                    <a:pt x="143510" y="106680"/>
                    <a:pt x="124460" y="135890"/>
                    <a:pt x="105410" y="144780"/>
                  </a:cubicBezTo>
                  <a:cubicBezTo>
                    <a:pt x="86360" y="153670"/>
                    <a:pt x="52070" y="148590"/>
                    <a:pt x="35560" y="140970"/>
                  </a:cubicBezTo>
                  <a:cubicBezTo>
                    <a:pt x="22860" y="135890"/>
                    <a:pt x="15240" y="127000"/>
                    <a:pt x="8890" y="115570"/>
                  </a:cubicBezTo>
                  <a:cubicBezTo>
                    <a:pt x="1270" y="97790"/>
                    <a:pt x="0" y="62230"/>
                    <a:pt x="5080" y="44450"/>
                  </a:cubicBezTo>
                  <a:cubicBezTo>
                    <a:pt x="8890" y="31750"/>
                    <a:pt x="17780" y="22860"/>
                    <a:pt x="27940" y="15240"/>
                  </a:cubicBezTo>
                  <a:cubicBezTo>
                    <a:pt x="36830" y="8890"/>
                    <a:pt x="46990" y="1270"/>
                    <a:pt x="60960" y="0"/>
                  </a:cubicBezTo>
                  <a:cubicBezTo>
                    <a:pt x="78740" y="0"/>
                    <a:pt x="128270" y="21590"/>
                    <a:pt x="128270" y="21590"/>
                  </a:cubicBezTo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7905750" y="7511415"/>
            <a:ext cx="184785" cy="184785"/>
            <a:chOff x="0" y="0"/>
            <a:chExt cx="246380" cy="2463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45720" y="50800"/>
              <a:ext cx="147320" cy="153670"/>
            </a:xfrm>
            <a:custGeom>
              <a:avLst/>
              <a:gdLst/>
              <a:ahLst/>
              <a:cxnLst/>
              <a:rect r="r" b="b" t="t" l="l"/>
              <a:pathLst>
                <a:path h="153670" w="147320">
                  <a:moveTo>
                    <a:pt x="147320" y="53340"/>
                  </a:moveTo>
                  <a:cubicBezTo>
                    <a:pt x="143510" y="106680"/>
                    <a:pt x="124460" y="135890"/>
                    <a:pt x="105410" y="144780"/>
                  </a:cubicBezTo>
                  <a:cubicBezTo>
                    <a:pt x="86360" y="153670"/>
                    <a:pt x="52070" y="148590"/>
                    <a:pt x="35560" y="140970"/>
                  </a:cubicBezTo>
                  <a:cubicBezTo>
                    <a:pt x="22860" y="135890"/>
                    <a:pt x="15240" y="127000"/>
                    <a:pt x="8890" y="115570"/>
                  </a:cubicBezTo>
                  <a:cubicBezTo>
                    <a:pt x="1270" y="97790"/>
                    <a:pt x="0" y="62230"/>
                    <a:pt x="5080" y="44450"/>
                  </a:cubicBezTo>
                  <a:cubicBezTo>
                    <a:pt x="8890" y="31750"/>
                    <a:pt x="17780" y="22860"/>
                    <a:pt x="27940" y="15240"/>
                  </a:cubicBezTo>
                  <a:cubicBezTo>
                    <a:pt x="36830" y="8890"/>
                    <a:pt x="46990" y="1270"/>
                    <a:pt x="60960" y="0"/>
                  </a:cubicBezTo>
                  <a:cubicBezTo>
                    <a:pt x="78740" y="0"/>
                    <a:pt x="128270" y="21590"/>
                    <a:pt x="128270" y="21590"/>
                  </a:cubicBezTo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7905750" y="7511415"/>
            <a:ext cx="184785" cy="184785"/>
            <a:chOff x="0" y="0"/>
            <a:chExt cx="246380" cy="2463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5720" y="50800"/>
              <a:ext cx="147320" cy="153670"/>
            </a:xfrm>
            <a:custGeom>
              <a:avLst/>
              <a:gdLst/>
              <a:ahLst/>
              <a:cxnLst/>
              <a:rect r="r" b="b" t="t" l="l"/>
              <a:pathLst>
                <a:path h="153670" w="147320">
                  <a:moveTo>
                    <a:pt x="147320" y="53340"/>
                  </a:moveTo>
                  <a:cubicBezTo>
                    <a:pt x="143510" y="106680"/>
                    <a:pt x="124460" y="135890"/>
                    <a:pt x="105410" y="144780"/>
                  </a:cubicBezTo>
                  <a:cubicBezTo>
                    <a:pt x="86360" y="153670"/>
                    <a:pt x="52070" y="148590"/>
                    <a:pt x="35560" y="140970"/>
                  </a:cubicBezTo>
                  <a:cubicBezTo>
                    <a:pt x="22860" y="135890"/>
                    <a:pt x="15240" y="127000"/>
                    <a:pt x="8890" y="115570"/>
                  </a:cubicBezTo>
                  <a:cubicBezTo>
                    <a:pt x="1270" y="97790"/>
                    <a:pt x="0" y="62230"/>
                    <a:pt x="5080" y="44450"/>
                  </a:cubicBezTo>
                  <a:cubicBezTo>
                    <a:pt x="8890" y="31750"/>
                    <a:pt x="17780" y="22860"/>
                    <a:pt x="27940" y="15240"/>
                  </a:cubicBezTo>
                  <a:cubicBezTo>
                    <a:pt x="36830" y="8890"/>
                    <a:pt x="46990" y="1270"/>
                    <a:pt x="60960" y="0"/>
                  </a:cubicBezTo>
                  <a:cubicBezTo>
                    <a:pt x="78740" y="0"/>
                    <a:pt x="128270" y="21590"/>
                    <a:pt x="128270" y="21590"/>
                  </a:cubicBezTo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7905750" y="7511415"/>
            <a:ext cx="184785" cy="184785"/>
            <a:chOff x="0" y="0"/>
            <a:chExt cx="246380" cy="2463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5720" y="50800"/>
              <a:ext cx="147320" cy="153670"/>
            </a:xfrm>
            <a:custGeom>
              <a:avLst/>
              <a:gdLst/>
              <a:ahLst/>
              <a:cxnLst/>
              <a:rect r="r" b="b" t="t" l="l"/>
              <a:pathLst>
                <a:path h="153670" w="147320">
                  <a:moveTo>
                    <a:pt x="147320" y="53340"/>
                  </a:moveTo>
                  <a:cubicBezTo>
                    <a:pt x="143510" y="106680"/>
                    <a:pt x="124460" y="135890"/>
                    <a:pt x="105410" y="144780"/>
                  </a:cubicBezTo>
                  <a:cubicBezTo>
                    <a:pt x="86360" y="153670"/>
                    <a:pt x="52070" y="148590"/>
                    <a:pt x="35560" y="140970"/>
                  </a:cubicBezTo>
                  <a:cubicBezTo>
                    <a:pt x="22860" y="135890"/>
                    <a:pt x="15240" y="127000"/>
                    <a:pt x="8890" y="115570"/>
                  </a:cubicBezTo>
                  <a:cubicBezTo>
                    <a:pt x="1270" y="97790"/>
                    <a:pt x="0" y="62230"/>
                    <a:pt x="5080" y="44450"/>
                  </a:cubicBezTo>
                  <a:cubicBezTo>
                    <a:pt x="8890" y="31750"/>
                    <a:pt x="17780" y="22860"/>
                    <a:pt x="27940" y="15240"/>
                  </a:cubicBezTo>
                  <a:cubicBezTo>
                    <a:pt x="36830" y="8890"/>
                    <a:pt x="46990" y="1270"/>
                    <a:pt x="60960" y="0"/>
                  </a:cubicBezTo>
                  <a:cubicBezTo>
                    <a:pt x="78740" y="0"/>
                    <a:pt x="128270" y="21590"/>
                    <a:pt x="128270" y="21590"/>
                  </a:cubicBezTo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9628822" y="6986588"/>
            <a:ext cx="184785" cy="182880"/>
            <a:chOff x="0" y="0"/>
            <a:chExt cx="246380" cy="2438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5720" y="48260"/>
              <a:ext cx="147320" cy="153670"/>
            </a:xfrm>
            <a:custGeom>
              <a:avLst/>
              <a:gdLst/>
              <a:ahLst/>
              <a:cxnLst/>
              <a:rect r="r" b="b" t="t" l="l"/>
              <a:pathLst>
                <a:path h="153670" w="147320">
                  <a:moveTo>
                    <a:pt x="147320" y="53340"/>
                  </a:moveTo>
                  <a:cubicBezTo>
                    <a:pt x="143510" y="106680"/>
                    <a:pt x="124460" y="137160"/>
                    <a:pt x="105410" y="144780"/>
                  </a:cubicBezTo>
                  <a:cubicBezTo>
                    <a:pt x="86360" y="153670"/>
                    <a:pt x="52070" y="148590"/>
                    <a:pt x="35560" y="140970"/>
                  </a:cubicBezTo>
                  <a:cubicBezTo>
                    <a:pt x="22860" y="135890"/>
                    <a:pt x="15240" y="127000"/>
                    <a:pt x="8890" y="115570"/>
                  </a:cubicBezTo>
                  <a:cubicBezTo>
                    <a:pt x="1270" y="99060"/>
                    <a:pt x="0" y="62230"/>
                    <a:pt x="5080" y="44450"/>
                  </a:cubicBezTo>
                  <a:cubicBezTo>
                    <a:pt x="8890" y="31750"/>
                    <a:pt x="16510" y="22860"/>
                    <a:pt x="27940" y="15240"/>
                  </a:cubicBezTo>
                  <a:cubicBezTo>
                    <a:pt x="43180" y="6350"/>
                    <a:pt x="78740" y="0"/>
                    <a:pt x="97790" y="2540"/>
                  </a:cubicBezTo>
                  <a:cubicBezTo>
                    <a:pt x="110490" y="5080"/>
                    <a:pt x="128270" y="21590"/>
                    <a:pt x="128270" y="21590"/>
                  </a:cubicBezTo>
                </a:path>
              </a:pathLst>
            </a:custGeom>
            <a:solidFill>
              <a:srgbClr val="FBF6F1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869469" y="2007264"/>
            <a:ext cx="11074343" cy="2639638"/>
          </a:xfrm>
          <a:custGeom>
            <a:avLst/>
            <a:gdLst/>
            <a:ahLst/>
            <a:cxnLst/>
            <a:rect r="r" b="b" t="t" l="l"/>
            <a:pathLst>
              <a:path h="2639638" w="11074343">
                <a:moveTo>
                  <a:pt x="0" y="0"/>
                </a:moveTo>
                <a:lnTo>
                  <a:pt x="11074342" y="0"/>
                </a:lnTo>
                <a:lnTo>
                  <a:pt x="11074342" y="2639637"/>
                </a:lnTo>
                <a:lnTo>
                  <a:pt x="0" y="2639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767049" y="6302423"/>
            <a:ext cx="11279181" cy="2417983"/>
          </a:xfrm>
          <a:custGeom>
            <a:avLst/>
            <a:gdLst/>
            <a:ahLst/>
            <a:cxnLst/>
            <a:rect r="r" b="b" t="t" l="l"/>
            <a:pathLst>
              <a:path h="2417983" w="11279181">
                <a:moveTo>
                  <a:pt x="0" y="0"/>
                </a:moveTo>
                <a:lnTo>
                  <a:pt x="11279182" y="0"/>
                </a:lnTo>
                <a:lnTo>
                  <a:pt x="11279182" y="2417984"/>
                </a:lnTo>
                <a:lnTo>
                  <a:pt x="0" y="24179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869469" y="537508"/>
            <a:ext cx="3538518" cy="887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ADF Result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065735"/>
            <a:ext cx="10671038" cy="7305006"/>
          </a:xfrm>
          <a:custGeom>
            <a:avLst/>
            <a:gdLst/>
            <a:ahLst/>
            <a:cxnLst/>
            <a:rect r="r" b="b" t="t" l="l"/>
            <a:pathLst>
              <a:path h="7305006" w="10671038">
                <a:moveTo>
                  <a:pt x="0" y="0"/>
                </a:moveTo>
                <a:lnTo>
                  <a:pt x="10671038" y="0"/>
                </a:lnTo>
                <a:lnTo>
                  <a:pt x="10671038" y="7305006"/>
                </a:lnTo>
                <a:lnTo>
                  <a:pt x="0" y="73050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11217116" cy="887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Variance After taking 1</a:t>
            </a: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</a:t>
            </a: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Difference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13368" y="2592158"/>
            <a:ext cx="11071001" cy="2551342"/>
          </a:xfrm>
          <a:custGeom>
            <a:avLst/>
            <a:gdLst/>
            <a:ahLst/>
            <a:cxnLst/>
            <a:rect r="r" b="b" t="t" l="l"/>
            <a:pathLst>
              <a:path h="2551342" w="11071001">
                <a:moveTo>
                  <a:pt x="0" y="0"/>
                </a:moveTo>
                <a:lnTo>
                  <a:pt x="11071000" y="0"/>
                </a:lnTo>
                <a:lnTo>
                  <a:pt x="11071000" y="2551342"/>
                </a:lnTo>
                <a:lnTo>
                  <a:pt x="0" y="2551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9137" y="933450"/>
            <a:ext cx="6127684" cy="887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Heteroskedasticity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46888" y="5857875"/>
            <a:ext cx="10763961" cy="3125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38511" indent="-319255" lvl="1">
              <a:lnSpc>
                <a:spcPts val="4140"/>
              </a:lnSpc>
              <a:buFont typeface="Arial"/>
              <a:buChar char="•"/>
            </a:pPr>
            <a:r>
              <a:rPr lang="en-US" b="true" sz="29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Since our p value of ARCH test is less than 0.05, we can say we have time-dependent varience. </a:t>
            </a:r>
          </a:p>
          <a:p>
            <a:pPr algn="ctr" marL="638511" indent="-319255" lvl="1">
              <a:lnSpc>
                <a:spcPts val="4140"/>
              </a:lnSpc>
              <a:buFont typeface="Arial"/>
              <a:buChar char="•"/>
            </a:pPr>
            <a:r>
              <a:rPr lang="en-US" b="true" sz="29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That is why we need different transformation method.</a:t>
            </a:r>
          </a:p>
          <a:p>
            <a:pPr algn="ctr" marL="638511" indent="-319255" lvl="1">
              <a:lnSpc>
                <a:spcPts val="4140"/>
              </a:lnSpc>
              <a:buFont typeface="Arial"/>
              <a:buChar char="•"/>
            </a:pPr>
            <a:r>
              <a:rPr lang="en-US" b="true" sz="295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Here we had taken log transformation, square root transformation , box-cox transformatin and box-cox difference transformation.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186878"/>
            <a:ext cx="11583863" cy="7717749"/>
          </a:xfrm>
          <a:custGeom>
            <a:avLst/>
            <a:gdLst/>
            <a:ahLst/>
            <a:cxnLst/>
            <a:rect r="r" b="b" t="t" l="l"/>
            <a:pathLst>
              <a:path h="7717749" w="11583863">
                <a:moveTo>
                  <a:pt x="0" y="0"/>
                </a:moveTo>
                <a:lnTo>
                  <a:pt x="11583863" y="0"/>
                </a:lnTo>
                <a:lnTo>
                  <a:pt x="11583863" y="7717749"/>
                </a:lnTo>
                <a:lnTo>
                  <a:pt x="0" y="77177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11599" y="942975"/>
            <a:ext cx="11168778" cy="139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DIFFERENT TR</a:t>
            </a:r>
            <a:r>
              <a:rPr lang="en-US" b="true" sz="4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ANSFORMATIONS ON DATA TO</a:t>
            </a:r>
          </a:p>
          <a:p>
            <a:pPr algn="ctr">
              <a:lnSpc>
                <a:spcPts val="5600"/>
              </a:lnSpc>
            </a:pPr>
            <a:r>
              <a:rPr lang="en-US" b="true" sz="4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STABILIZE VARIANCE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DAGlYgoe8Gk</dc:identifier>
  <dcterms:modified xsi:type="dcterms:W3CDTF">2011-08-01T06:04:30Z</dcterms:modified>
  <cp:revision>1</cp:revision>
  <dc:title>Project Presentation</dc:title>
</cp:coreProperties>
</file>