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3" r:id="rId6"/>
    <p:sldId id="260" r:id="rId7"/>
    <p:sldId id="270" r:id="rId8"/>
    <p:sldId id="261" r:id="rId9"/>
    <p:sldId id="262" r:id="rId10"/>
    <p:sldId id="263" r:id="rId11"/>
    <p:sldId id="265" r:id="rId12"/>
    <p:sldId id="264" r:id="rId13"/>
    <p:sldId id="271" r:id="rId14"/>
    <p:sldId id="267" r:id="rId15"/>
    <p:sldId id="266" r:id="rId16"/>
    <p:sldId id="274" r:id="rId17"/>
    <p:sldId id="268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67E78-DF80-42D8-A15F-3507A8E06DC1}" type="doc">
      <dgm:prSet loTypeId="urn:microsoft.com/office/officeart/2005/8/layout/default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16923541-5270-4B31-AF5A-C876C38E4404}">
      <dgm:prSet phldrT="[Text]" phldr="0" custT="1"/>
      <dgm:spPr/>
      <dgm:t>
        <a:bodyPr/>
        <a:lstStyle/>
        <a:p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Ansible Modules</a:t>
          </a:r>
          <a:endParaRPr lang="en-GB" sz="1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204FBDE-DA5D-4536-A053-566B4309C41A}" type="parTrans" cxnId="{34118662-D7B6-44D5-853E-0D61D5F4A71D}">
      <dgm:prSet/>
      <dgm:spPr/>
      <dgm:t>
        <a:bodyPr/>
        <a:lstStyle/>
        <a:p>
          <a:endParaRPr lang="en-GB"/>
        </a:p>
      </dgm:t>
    </dgm:pt>
    <dgm:pt modelId="{034CC14A-26A2-4C15-AA11-34DEC07CAFA1}" type="sibTrans" cxnId="{34118662-D7B6-44D5-853E-0D61D5F4A71D}">
      <dgm:prSet/>
      <dgm:spPr/>
    </dgm:pt>
    <dgm:pt modelId="{4F2A6660-52A6-48D2-BD70-6E48435B72A4}">
      <dgm:prSet phldrT="[Text]" phldr="0" custT="1"/>
      <dgm:spPr/>
      <dgm:t>
        <a:bodyPr/>
        <a:lstStyle/>
        <a:p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Removed Modules from Host</a:t>
          </a:r>
          <a:endParaRPr lang="en-GB" sz="1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1312D08-4F2D-48B9-B165-84D613C5A886}" type="parTrans" cxnId="{10E0D026-A61E-4CED-A4B0-AEBDF15FA4C9}">
      <dgm:prSet/>
      <dgm:spPr/>
      <dgm:t>
        <a:bodyPr/>
        <a:lstStyle/>
        <a:p>
          <a:endParaRPr lang="en-GB"/>
        </a:p>
      </dgm:t>
    </dgm:pt>
    <dgm:pt modelId="{EDE04ED3-8360-44AD-AD90-E81CAE5AA932}" type="sibTrans" cxnId="{10E0D026-A61E-4CED-A4B0-AEBDF15FA4C9}">
      <dgm:prSet/>
      <dgm:spPr/>
      <dgm:t>
        <a:bodyPr/>
        <a:lstStyle/>
        <a:p>
          <a:endParaRPr lang="en-GB"/>
        </a:p>
      </dgm:t>
    </dgm:pt>
    <dgm:pt modelId="{11E1EB60-C1D5-4A7A-A3E6-1F1E88748637}">
      <dgm:prSet phldrT="[Text]" phldr="0" custT="1"/>
      <dgm:spPr/>
      <dgm:t>
        <a:bodyPr/>
        <a:lstStyle/>
        <a:p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Host Machine</a:t>
          </a:r>
          <a:endParaRPr lang="en-GB" sz="1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B44CDFB-F2E3-4F44-BDDA-7C6E4365E42F}" type="parTrans" cxnId="{45C62BA5-09D2-4BA7-AD09-BB6664E6E199}">
      <dgm:prSet/>
      <dgm:spPr/>
      <dgm:t>
        <a:bodyPr/>
        <a:lstStyle/>
        <a:p>
          <a:endParaRPr lang="en-GB"/>
        </a:p>
      </dgm:t>
    </dgm:pt>
    <dgm:pt modelId="{384C1317-BA4B-44EC-AB71-01C16F703704}" type="sibTrans" cxnId="{45C62BA5-09D2-4BA7-AD09-BB6664E6E199}">
      <dgm:prSet/>
      <dgm:spPr/>
    </dgm:pt>
    <dgm:pt modelId="{AD281EB8-76ED-4CC9-A101-DA0AE34FA3E9}" type="pres">
      <dgm:prSet presAssocID="{F1867E78-DF80-42D8-A15F-3507A8E06DC1}" presName="diagram" presStyleCnt="0">
        <dgm:presLayoutVars>
          <dgm:dir/>
          <dgm:resizeHandles val="exact"/>
        </dgm:presLayoutVars>
      </dgm:prSet>
      <dgm:spPr/>
    </dgm:pt>
    <dgm:pt modelId="{042EA953-2E75-4F93-9F87-CBA46B59E292}" type="pres">
      <dgm:prSet presAssocID="{16923541-5270-4B31-AF5A-C876C38E4404}" presName="node" presStyleLbl="node1" presStyleIdx="0" presStyleCnt="3">
        <dgm:presLayoutVars>
          <dgm:bulletEnabled val="1"/>
        </dgm:presLayoutVars>
      </dgm:prSet>
      <dgm:spPr/>
    </dgm:pt>
    <dgm:pt modelId="{03664270-6DC1-412F-BF17-ACF39A104104}" type="pres">
      <dgm:prSet presAssocID="{034CC14A-26A2-4C15-AA11-34DEC07CAFA1}" presName="sibTrans" presStyleCnt="0"/>
      <dgm:spPr/>
    </dgm:pt>
    <dgm:pt modelId="{93D82B57-237F-420A-99E1-4BF1E83382E5}" type="pres">
      <dgm:prSet presAssocID="{11E1EB60-C1D5-4A7A-A3E6-1F1E88748637}" presName="node" presStyleLbl="node1" presStyleIdx="1" presStyleCnt="3">
        <dgm:presLayoutVars>
          <dgm:bulletEnabled val="1"/>
        </dgm:presLayoutVars>
      </dgm:prSet>
      <dgm:spPr/>
    </dgm:pt>
    <dgm:pt modelId="{0EF56229-59F9-4E09-BB12-9943379AE5A2}" type="pres">
      <dgm:prSet presAssocID="{384C1317-BA4B-44EC-AB71-01C16F703704}" presName="sibTrans" presStyleCnt="0"/>
      <dgm:spPr/>
    </dgm:pt>
    <dgm:pt modelId="{1FAEDF34-F7E6-4728-B39B-2C7907FF73C8}" type="pres">
      <dgm:prSet presAssocID="{4F2A6660-52A6-48D2-BD70-6E48435B72A4}" presName="node" presStyleLbl="node1" presStyleIdx="2" presStyleCnt="3">
        <dgm:presLayoutVars>
          <dgm:bulletEnabled val="1"/>
        </dgm:presLayoutVars>
      </dgm:prSet>
      <dgm:spPr/>
    </dgm:pt>
  </dgm:ptLst>
  <dgm:cxnLst>
    <dgm:cxn modelId="{3AE28419-6E21-48E0-9C59-36C99D75FBF6}" type="presOf" srcId="{4F2A6660-52A6-48D2-BD70-6E48435B72A4}" destId="{1FAEDF34-F7E6-4728-B39B-2C7907FF73C8}" srcOrd="0" destOrd="0" presId="urn:microsoft.com/office/officeart/2005/8/layout/default"/>
    <dgm:cxn modelId="{10E0D026-A61E-4CED-A4B0-AEBDF15FA4C9}" srcId="{F1867E78-DF80-42D8-A15F-3507A8E06DC1}" destId="{4F2A6660-52A6-48D2-BD70-6E48435B72A4}" srcOrd="2" destOrd="0" parTransId="{71312D08-4F2D-48B9-B165-84D613C5A886}" sibTransId="{EDE04ED3-8360-44AD-AD90-E81CAE5AA932}"/>
    <dgm:cxn modelId="{77962532-FC60-4BD2-B966-D730D17E44D0}" type="presOf" srcId="{F1867E78-DF80-42D8-A15F-3507A8E06DC1}" destId="{AD281EB8-76ED-4CC9-A101-DA0AE34FA3E9}" srcOrd="0" destOrd="0" presId="urn:microsoft.com/office/officeart/2005/8/layout/default"/>
    <dgm:cxn modelId="{34118662-D7B6-44D5-853E-0D61D5F4A71D}" srcId="{F1867E78-DF80-42D8-A15F-3507A8E06DC1}" destId="{16923541-5270-4B31-AF5A-C876C38E4404}" srcOrd="0" destOrd="0" parTransId="{D204FBDE-DA5D-4536-A053-566B4309C41A}" sibTransId="{034CC14A-26A2-4C15-AA11-34DEC07CAFA1}"/>
    <dgm:cxn modelId="{45C62BA5-09D2-4BA7-AD09-BB6664E6E199}" srcId="{F1867E78-DF80-42D8-A15F-3507A8E06DC1}" destId="{11E1EB60-C1D5-4A7A-A3E6-1F1E88748637}" srcOrd="1" destOrd="0" parTransId="{FB44CDFB-F2E3-4F44-BDDA-7C6E4365E42F}" sibTransId="{384C1317-BA4B-44EC-AB71-01C16F703704}"/>
    <dgm:cxn modelId="{FEBDE0A8-1B7F-464D-9656-5B387B72763C}" type="presOf" srcId="{16923541-5270-4B31-AF5A-C876C38E4404}" destId="{042EA953-2E75-4F93-9F87-CBA46B59E292}" srcOrd="0" destOrd="0" presId="urn:microsoft.com/office/officeart/2005/8/layout/default"/>
    <dgm:cxn modelId="{1C5F95E4-63A6-4DC6-B6B2-4AF0D43571E1}" type="presOf" srcId="{11E1EB60-C1D5-4A7A-A3E6-1F1E88748637}" destId="{93D82B57-237F-420A-99E1-4BF1E83382E5}" srcOrd="0" destOrd="0" presId="urn:microsoft.com/office/officeart/2005/8/layout/default"/>
    <dgm:cxn modelId="{F0C93F96-B251-462B-A028-FB0888A3CE16}" type="presParOf" srcId="{AD281EB8-76ED-4CC9-A101-DA0AE34FA3E9}" destId="{042EA953-2E75-4F93-9F87-CBA46B59E292}" srcOrd="0" destOrd="0" presId="urn:microsoft.com/office/officeart/2005/8/layout/default"/>
    <dgm:cxn modelId="{BCC4E0AC-B712-48A0-88A1-B115EBFC8E8A}" type="presParOf" srcId="{AD281EB8-76ED-4CC9-A101-DA0AE34FA3E9}" destId="{03664270-6DC1-412F-BF17-ACF39A104104}" srcOrd="1" destOrd="0" presId="urn:microsoft.com/office/officeart/2005/8/layout/default"/>
    <dgm:cxn modelId="{6F08A33F-75A8-46E7-AF25-B8E799511051}" type="presParOf" srcId="{AD281EB8-76ED-4CC9-A101-DA0AE34FA3E9}" destId="{93D82B57-237F-420A-99E1-4BF1E83382E5}" srcOrd="2" destOrd="0" presId="urn:microsoft.com/office/officeart/2005/8/layout/default"/>
    <dgm:cxn modelId="{DD77A6AC-D931-404C-BB44-9A671679B59E}" type="presParOf" srcId="{AD281EB8-76ED-4CC9-A101-DA0AE34FA3E9}" destId="{0EF56229-59F9-4E09-BB12-9943379AE5A2}" srcOrd="3" destOrd="0" presId="urn:microsoft.com/office/officeart/2005/8/layout/default"/>
    <dgm:cxn modelId="{A2F73598-9A99-4AC7-A11F-C9A67E0EDFE7}" type="presParOf" srcId="{AD281EB8-76ED-4CC9-A101-DA0AE34FA3E9}" destId="{1FAEDF34-F7E6-4728-B39B-2C7907FF73C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A953-2E75-4F93-9F87-CBA46B59E292}">
      <dsp:nvSpPr>
        <dsp:cNvPr id="0" name=""/>
        <dsp:cNvSpPr/>
      </dsp:nvSpPr>
      <dsp:spPr>
        <a:xfrm>
          <a:off x="377233" y="284"/>
          <a:ext cx="1951091" cy="1170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Ansible Modules</a:t>
          </a:r>
          <a:endParaRPr lang="en-GB" sz="1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77233" y="284"/>
        <a:ext cx="1951091" cy="1170654"/>
      </dsp:txXfrm>
    </dsp:sp>
    <dsp:sp modelId="{93D82B57-237F-420A-99E1-4BF1E83382E5}">
      <dsp:nvSpPr>
        <dsp:cNvPr id="0" name=""/>
        <dsp:cNvSpPr/>
      </dsp:nvSpPr>
      <dsp:spPr>
        <a:xfrm>
          <a:off x="2523433" y="284"/>
          <a:ext cx="1951091" cy="1170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Host Machine</a:t>
          </a:r>
          <a:endParaRPr lang="en-GB" sz="1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2523433" y="284"/>
        <a:ext cx="1951091" cy="1170654"/>
      </dsp:txXfrm>
    </dsp:sp>
    <dsp:sp modelId="{1FAEDF34-F7E6-4728-B39B-2C7907FF73C8}">
      <dsp:nvSpPr>
        <dsp:cNvPr id="0" name=""/>
        <dsp:cNvSpPr/>
      </dsp:nvSpPr>
      <dsp:spPr>
        <a:xfrm>
          <a:off x="4669634" y="284"/>
          <a:ext cx="1951091" cy="1170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Removed Modules from Host</a:t>
          </a:r>
          <a:endParaRPr lang="en-GB" sz="1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4669634" y="284"/>
        <a:ext cx="1951091" cy="1170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3d0ce1b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3d0ce1b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402b7c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402b7c1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402b7c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402b7c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d0ce1b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3d0ce1b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3d0ce1b7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3d0ce1b7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402b7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402b7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4344c6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4344c6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402b7c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402b7c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4d54fc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4d54fc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402b7c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402b7c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60225"/>
            <a:ext cx="85206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2"/>
                </a:solidFill>
                <a:latin typeface="Microsoft Sans Serif"/>
              </a:rPr>
              <a:t>A N S I B L E</a:t>
            </a:r>
            <a:endParaRPr lang="en-US" sz="3600" b="1">
              <a:solidFill>
                <a:schemeClr val="accent2"/>
              </a:solidFill>
              <a:latin typeface="Microsoft Sans Serif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38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6.  </a:t>
            </a:r>
            <a:r>
              <a:rPr lang="en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Basics of YAML tags :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C4EA3-1703-4349-BDD3-6DC736D0E45F}"/>
              </a:ext>
            </a:extLst>
          </p:cNvPr>
          <p:cNvSpPr/>
          <p:nvPr/>
        </p:nvSpPr>
        <p:spPr>
          <a:xfrm>
            <a:off x="901600" y="3238596"/>
            <a:ext cx="1828800" cy="167941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>
                <a:solidFill>
                  <a:schemeClr val="accent4"/>
                </a:solidFill>
              </a:rPr>
              <a:t>Fruit</a:t>
            </a:r>
            <a:r>
              <a:rPr lang="en-IN">
                <a:solidFill>
                  <a:schemeClr val="accent2"/>
                </a:solidFill>
              </a:rPr>
              <a:t> : Apple</a:t>
            </a:r>
          </a:p>
          <a:p>
            <a:pPr lvl="4"/>
            <a:r>
              <a:rPr lang="en-IN">
                <a:solidFill>
                  <a:schemeClr val="accent4"/>
                </a:solidFill>
              </a:rPr>
              <a:t>Vegetable</a:t>
            </a:r>
            <a:r>
              <a:rPr lang="en-IN">
                <a:solidFill>
                  <a:schemeClr val="accent2"/>
                </a:solidFill>
              </a:rPr>
              <a:t> : Carrot</a:t>
            </a:r>
          </a:p>
          <a:p>
            <a:pPr lvl="4"/>
            <a:r>
              <a:rPr lang="en-IN">
                <a:solidFill>
                  <a:schemeClr val="accent4"/>
                </a:solidFill>
              </a:rPr>
              <a:t>Liquid</a:t>
            </a:r>
            <a:r>
              <a:rPr lang="en-IN">
                <a:solidFill>
                  <a:schemeClr val="accent2"/>
                </a:solidFill>
              </a:rPr>
              <a:t> : Water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657599" y="1223514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901600" y="1048525"/>
            <a:ext cx="79923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 YAML is a human-readable data-serialization language.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 YAML is stand ‘YAML 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Ain't </a:t>
            </a:r>
            <a:r>
              <a:rPr lang="en-IN" sz="1800" b="0" i="0" dirty="0" err="1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Markup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en-IN" sz="1800" b="1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Language’.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 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It is like </a:t>
            </a:r>
            <a:r>
              <a:rPr lang="en-IN" sz="1800" dirty="0" err="1">
                <a:solidFill>
                  <a:schemeClr val="accent2"/>
                </a:solidFill>
                <a:latin typeface="Microsoft Sans Serif"/>
              </a:rPr>
              <a:t>json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 or any other key-pair structure language.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4 . I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 is easier for humans to read and write than other common data formats like XML or JSON</a:t>
            </a:r>
            <a:endParaRPr lang="en-IN"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accent2"/>
              </a:solidFill>
              <a:latin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8D99B-35D4-4607-95EC-E6776C4758F7}"/>
              </a:ext>
            </a:extLst>
          </p:cNvPr>
          <p:cNvSpPr/>
          <p:nvPr/>
        </p:nvSpPr>
        <p:spPr>
          <a:xfrm>
            <a:off x="3783361" y="3230748"/>
            <a:ext cx="1828800" cy="16872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Fruits</a:t>
            </a:r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  Orange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  Apple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4"/>
                </a:solidFill>
              </a:rPr>
              <a:t>Vegetables</a:t>
            </a:r>
            <a:r>
              <a:rPr lang="en-IN" dirty="0"/>
              <a:t> :</a:t>
            </a:r>
          </a:p>
          <a:p>
            <a:r>
              <a:rPr lang="en-IN" dirty="0">
                <a:solidFill>
                  <a:schemeClr val="accent2"/>
                </a:solidFill>
              </a:rPr>
              <a:t>-   Carrot</a:t>
            </a:r>
          </a:p>
          <a:p>
            <a:r>
              <a:rPr lang="en-IN" dirty="0">
                <a:solidFill>
                  <a:schemeClr val="accent2"/>
                </a:solidFill>
              </a:rPr>
              <a:t>-   Cauliflower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B9394-8973-487E-B1CC-019809113E6D}"/>
              </a:ext>
            </a:extLst>
          </p:cNvPr>
          <p:cNvSpPr/>
          <p:nvPr/>
        </p:nvSpPr>
        <p:spPr>
          <a:xfrm>
            <a:off x="6665122" y="3230748"/>
            <a:ext cx="1828800" cy="16872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Banana</a:t>
            </a:r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Fat :  0.4 g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Carbs : 27 g </a:t>
            </a:r>
          </a:p>
          <a:p>
            <a:endParaRPr lang="en-IN" dirty="0"/>
          </a:p>
          <a:p>
            <a:r>
              <a:rPr lang="en-IN" dirty="0">
                <a:solidFill>
                  <a:schemeClr val="accent4"/>
                </a:solidFill>
              </a:rPr>
              <a:t>Grapes</a:t>
            </a:r>
            <a:r>
              <a:rPr lang="en-IN" dirty="0"/>
              <a:t> :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Fat :  0.3 g</a:t>
            </a:r>
          </a:p>
          <a:p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Carbs : 16 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3EE21-6294-44E2-BDAC-C988580D7D36}"/>
              </a:ext>
            </a:extLst>
          </p:cNvPr>
          <p:cNvSpPr txBox="1"/>
          <p:nvPr/>
        </p:nvSpPr>
        <p:spPr>
          <a:xfrm>
            <a:off x="901600" y="290407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 Key Value Pair</a:t>
            </a:r>
            <a:endParaRPr lang="en-US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4E029-63D0-471E-8743-498E6763656C}"/>
              </a:ext>
            </a:extLst>
          </p:cNvPr>
          <p:cNvSpPr txBox="1"/>
          <p:nvPr/>
        </p:nvSpPr>
        <p:spPr>
          <a:xfrm>
            <a:off x="3783361" y="290407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 Array / List</a:t>
            </a:r>
            <a:endParaRPr lang="en-US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149E-9D2E-424C-9DBF-E9B9107CD862}"/>
              </a:ext>
            </a:extLst>
          </p:cNvPr>
          <p:cNvSpPr txBox="1"/>
          <p:nvPr/>
        </p:nvSpPr>
        <p:spPr>
          <a:xfrm>
            <a:off x="6665122" y="292297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 Dictionary / Map</a:t>
            </a:r>
            <a:endParaRPr lang="en-US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 </a:t>
            </a:r>
            <a:r>
              <a:rPr lang="en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Creating and Running a playbook :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901600" y="1048525"/>
            <a:ext cx="79923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4"/>
                </a:solidFill>
                <a:latin typeface="Microsoft Sans Serif"/>
              </a:rPr>
              <a:t>Playbook</a:t>
            </a:r>
            <a:r>
              <a:rPr lang="en-IN" sz="2400" dirty="0">
                <a:solidFill>
                  <a:schemeClr val="accent2"/>
                </a:solidFill>
                <a:latin typeface="Microsoft Sans Serif"/>
              </a:rPr>
              <a:t> </a:t>
            </a:r>
            <a:r>
              <a:rPr lang="en-IN" sz="1800" dirty="0">
                <a:solidFill>
                  <a:schemeClr val="accent4"/>
                </a:solidFill>
                <a:latin typeface="Microsoft Sans Serif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/>
                </a:solidFill>
                <a:latin typeface="Microsoft Sans Serif"/>
              </a:rPr>
              <a:t>	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Playbook is is an file where we can create our Ansible tasks.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	This file is an YAML file so we need to follow its syntax accordingly.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	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They are like a to-do list for Ansible that contains a list of tasks.</a:t>
            </a:r>
            <a:b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 are different tags some are specified below: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1.  name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2.  hosts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3.  tasks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4.  </a:t>
            </a:r>
            <a:r>
              <a:rPr lang="en-IN" sz="1800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vars</a:t>
            </a:r>
            <a:endParaRPr lang="en-IN"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401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I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Creating a Playbook to install apache</a:t>
            </a:r>
            <a:endParaRPr sz="18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34122" y="846558"/>
            <a:ext cx="7950764" cy="3450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IN" sz="160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apache</a:t>
            </a:r>
            <a:r>
              <a:rPr lang="en-US" sz="160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</a:t>
            </a:r>
            <a:r>
              <a:rPr lang="en-US" sz="1600" dirty="0" err="1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playbook.yaml</a:t>
            </a:r>
            <a:endParaRPr lang="en-US" sz="1600" dirty="0">
              <a:solidFill>
                <a:schemeClr val="accent2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IN" sz="160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---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name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Playbook for installing apache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hosts: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webservers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tasks: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r>
              <a:rPr lang="en-IN" sz="160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name: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Tasks Installing apache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yum: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name: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600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httpd</a:t>
            </a:r>
            <a:endParaRPr lang="en-IN" sz="16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</a:t>
            </a:r>
            <a:r>
              <a:rPr lang="en-IN" sz="160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state:</a:t>
            </a:r>
            <a:r>
              <a:rPr lang="en-IN" sz="16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16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latest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401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I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Running a playbook to install apache :</a:t>
            </a:r>
            <a:endParaRPr sz="18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D54899-75C5-4216-8ED5-CC222F235939}"/>
              </a:ext>
            </a:extLst>
          </p:cNvPr>
          <p:cNvSpPr txBox="1"/>
          <p:nvPr/>
        </p:nvSpPr>
        <p:spPr>
          <a:xfrm>
            <a:off x="476918" y="851752"/>
            <a:ext cx="426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Command to run a playbook:</a:t>
            </a: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</a:t>
            </a: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-US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ansible-playbook </a:t>
            </a:r>
            <a:r>
              <a:rPr lang="en-US" dirty="0" err="1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install.yaml</a:t>
            </a:r>
            <a:endParaRPr lang="en-US"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E7BEDA-1B71-4F18-9128-B127A0305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8" y="2329567"/>
            <a:ext cx="6096000" cy="19094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AD132-F32A-4670-BB53-5997BCDCA554}"/>
              </a:ext>
            </a:extLst>
          </p:cNvPr>
          <p:cNvSpPr txBox="1"/>
          <p:nvPr/>
        </p:nvSpPr>
        <p:spPr>
          <a:xfrm>
            <a:off x="4170189" y="4478498"/>
            <a:ext cx="80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accent2"/>
                </a:solidFill>
              </a:rPr>
              <a:t>Output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565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8.  Variables, Blocks .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56255" y="909925"/>
            <a:ext cx="8031465" cy="407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I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Variables :</a:t>
            </a:r>
            <a:endParaRPr lang="en-US" sz="1800" b="0" i="0" dirty="0">
              <a:solidFill>
                <a:schemeClr val="accent2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 Variable names should be letters, numbers, and underscores. Variables    should always start with a letter.</a:t>
            </a:r>
          </a:p>
          <a:p>
            <a:pPr>
              <a:spcAft>
                <a:spcPts val="1000"/>
              </a:spcAft>
            </a:pP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Eg:- foo_part,foo5.</a:t>
            </a:r>
          </a:p>
          <a:p>
            <a:pPr>
              <a:spcAft>
                <a:spcPts val="1000"/>
              </a:spcAft>
            </a:pP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 YAML also supports dictionaries which map keys to values. For instance:</a:t>
            </a:r>
            <a:b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IN"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A9F38-070C-4424-9522-482099A06FD4}"/>
              </a:ext>
            </a:extLst>
          </p:cNvPr>
          <p:cNvSpPr/>
          <p:nvPr/>
        </p:nvSpPr>
        <p:spPr>
          <a:xfrm>
            <a:off x="1061664" y="3041658"/>
            <a:ext cx="1664318" cy="8744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4"/>
            <a:r>
              <a:rPr lang="en-IN" b="1" dirty="0">
                <a:solidFill>
                  <a:schemeClr val="accent4"/>
                </a:solidFill>
                <a:effectLst/>
              </a:rPr>
              <a:t>foo</a:t>
            </a:r>
            <a:r>
              <a:rPr lang="en-IN" dirty="0">
                <a:solidFill>
                  <a:schemeClr val="accent4"/>
                </a:solidFill>
                <a:effectLst/>
              </a:rPr>
              <a:t>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1" dirty="0">
                <a:solidFill>
                  <a:schemeClr val="accent4"/>
                </a:solidFill>
                <a:effectLst/>
              </a:rPr>
              <a:t>field1</a:t>
            </a:r>
            <a:r>
              <a:rPr lang="en-IN" dirty="0">
                <a:solidFill>
                  <a:schemeClr val="accent4"/>
                </a:solidFill>
                <a:effectLst/>
              </a:rPr>
              <a:t>: </a:t>
            </a:r>
            <a:r>
              <a:rPr lang="en-IN" dirty="0">
                <a:solidFill>
                  <a:schemeClr val="accent2"/>
                </a:solidFill>
                <a:effectLst/>
              </a:rPr>
              <a:t>one</a:t>
            </a:r>
            <a:r>
              <a:rPr lang="en-IN" dirty="0">
                <a:solidFill>
                  <a:schemeClr val="accent4"/>
                </a:solidFill>
                <a:effectLst/>
              </a:rPr>
              <a:t> 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1" dirty="0">
                <a:solidFill>
                  <a:schemeClr val="accent4"/>
                </a:solidFill>
                <a:effectLst/>
              </a:rPr>
              <a:t>field2</a:t>
            </a:r>
            <a:r>
              <a:rPr lang="en-IN" dirty="0">
                <a:solidFill>
                  <a:schemeClr val="accent4"/>
                </a:solidFill>
                <a:effectLst/>
              </a:rPr>
              <a:t>:</a:t>
            </a: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</a:rPr>
              <a:t>two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8E80AF-4694-43C7-B618-5EBDAF94967D}"/>
              </a:ext>
            </a:extLst>
          </p:cNvPr>
          <p:cNvSpPr/>
          <p:nvPr/>
        </p:nvSpPr>
        <p:spPr>
          <a:xfrm>
            <a:off x="3376038" y="3185378"/>
            <a:ext cx="2236123" cy="546867"/>
          </a:xfrm>
          <a:prstGeom prst="rightArrow">
            <a:avLst>
              <a:gd name="adj1" fmla="val 50000"/>
              <a:gd name="adj2" fmla="val 35047"/>
            </a:avLst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Reference Variable</a:t>
            </a:r>
            <a:endParaRPr lang="en-US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1F0ED-949F-48FA-AC16-88EDCD1EAA3C}"/>
              </a:ext>
            </a:extLst>
          </p:cNvPr>
          <p:cNvSpPr/>
          <p:nvPr/>
        </p:nvSpPr>
        <p:spPr>
          <a:xfrm>
            <a:off x="6175216" y="3040643"/>
            <a:ext cx="1664318" cy="8744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/>
            <a:r>
              <a:rPr lang="en-IN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foo[ 'field1’ ]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foo.field1</a:t>
            </a:r>
            <a:endParaRPr lang="en-US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070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4"/>
            <a:ext cx="8520600" cy="4580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br>
              <a:rPr lang="en-I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sz="18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81831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861243-425C-4B04-895F-51A80A2EA403}"/>
              </a:ext>
            </a:extLst>
          </p:cNvPr>
          <p:cNvSpPr/>
          <p:nvPr/>
        </p:nvSpPr>
        <p:spPr>
          <a:xfrm>
            <a:off x="584622" y="1087443"/>
            <a:ext cx="3137904" cy="35147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4"/>
            <a:endParaRPr lang="en-IN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 </a:t>
            </a:r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Redhat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]</a:t>
            </a: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Host1</a:t>
            </a: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Host2</a:t>
            </a:r>
          </a:p>
          <a:p>
            <a:pPr lvl="4"/>
            <a:endParaRPr lang="en-IN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 Ubuntu ]</a:t>
            </a: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Host1</a:t>
            </a: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Host2</a:t>
            </a:r>
          </a:p>
          <a:p>
            <a:pPr lvl="4"/>
            <a:endParaRPr lang="en-IN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 </a:t>
            </a:r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Redhat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 </a:t>
            </a:r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vars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]</a:t>
            </a:r>
          </a:p>
          <a:p>
            <a:pPr lvl="4"/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apache_package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httpd</a:t>
            </a:r>
            <a:endParaRPr lang="en-IN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endParaRPr lang="en-IN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 Ubuntu : </a:t>
            </a:r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vars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]</a:t>
            </a:r>
          </a:p>
          <a:p>
            <a:pPr lvl="4"/>
            <a:r>
              <a:rPr lang="en-IN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apache_package</a:t>
            </a:r>
            <a:r>
              <a:rPr lang="en-IN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apache2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C8362-0D42-41D2-93D7-8159C8519DD0}"/>
              </a:ext>
            </a:extLst>
          </p:cNvPr>
          <p:cNvSpPr/>
          <p:nvPr/>
        </p:nvSpPr>
        <p:spPr>
          <a:xfrm>
            <a:off x="5044172" y="1087443"/>
            <a:ext cx="3137904" cy="35147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vl="4"/>
            <a:endParaRPr lang="en-IN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hosts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all</a:t>
            </a: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IN" err="1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vars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employee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IN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Lokendar</a:t>
            </a:r>
            <a:endParaRPr lang="en-IN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tasks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-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name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Ansible List variable</a:t>
            </a: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debug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4"/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</a:t>
            </a:r>
            <a:r>
              <a:rPr lang="en-IN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msg</a:t>
            </a:r>
            <a:r>
              <a:rPr lang="en-IN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"{{ employee }}"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174D0-7451-4B31-BE3F-7CA31CACA4DA}"/>
              </a:ext>
            </a:extLst>
          </p:cNvPr>
          <p:cNvSpPr txBox="1"/>
          <p:nvPr/>
        </p:nvSpPr>
        <p:spPr>
          <a:xfrm>
            <a:off x="584622" y="586937"/>
            <a:ext cx="31379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Variables in Inventory </a:t>
            </a:r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06C81-9AA0-449D-BD5F-43BCE2D8C62A}"/>
              </a:ext>
            </a:extLst>
          </p:cNvPr>
          <p:cNvSpPr txBox="1"/>
          <p:nvPr/>
        </p:nvSpPr>
        <p:spPr>
          <a:xfrm>
            <a:off x="5044172" y="586937"/>
            <a:ext cx="31379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Variables in Playbook </a:t>
            </a:r>
            <a:endParaRPr lang="en-US" sz="180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F1CE8BB-ED5B-40B1-8E06-FE7BF7B3F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629" y="3027890"/>
            <a:ext cx="1824990" cy="12345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675438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56267" y="536605"/>
            <a:ext cx="8031465" cy="279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I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Blocks :</a:t>
            </a:r>
            <a:endParaRPr lang="en-US" sz="1800" b="0" i="0" dirty="0">
              <a:solidFill>
                <a:schemeClr val="accent2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 Blocks allow for logical grouping of tasks and in play error handling.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Blocks also introduce the ability to handle errors in a way similar to exceptions in most programming languages.</a:t>
            </a:r>
          </a:p>
          <a:p>
            <a:pPr>
              <a:spcAft>
                <a:spcPts val="1000"/>
              </a:spcAft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Blocks only deal with ‘failed’ status of a task. A bad task definition or an unreachable host are not ‘rescuable’ errors.</a:t>
            </a:r>
          </a:p>
        </p:txBody>
      </p:sp>
    </p:spTree>
    <p:extLst>
      <p:ext uri="{BB962C8B-B14F-4D97-AF65-F5344CB8AC3E}">
        <p14:creationId xmlns:p14="http://schemas.microsoft.com/office/powerpoint/2010/main" val="56823161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  </a:t>
            </a:r>
            <a:r>
              <a:rPr lang="en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 </a:t>
            </a:r>
            <a:r>
              <a:rPr lang="en-US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Roles</a:t>
            </a:r>
            <a:r>
              <a:rPr lang="en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839988" y="909925"/>
            <a:ext cx="79923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In Ansible, the role is the primary mechanism for breaking a playbook into  multiple files.</a:t>
            </a: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This simplifies writing complex playbooks, and it makes them easier to reuse.</a:t>
            </a: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Each role is a directory tree in itself. The role name is the directory name within the /roles directory.</a:t>
            </a: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</a:t>
            </a: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$ansible-galaxy </a:t>
            </a:r>
            <a:r>
              <a:rPr lang="en-IN" dirty="0" err="1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init</a:t>
            </a: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 </a:t>
            </a:r>
            <a:r>
              <a:rPr lang="en-IN" dirty="0" err="1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role_name</a:t>
            </a: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 </a:t>
            </a:r>
            <a:b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</a:br>
            <a:br>
              <a:rPr lang="en-IN" sz="1800" dirty="0">
                <a:solidFill>
                  <a:schemeClr val="accent2"/>
                </a:solidFill>
                <a:latin typeface="Pristina" panose="020F0502020204030204" pitchFamily="34" charset="0"/>
                <a:cs typeface="Pristina" panose="020F050202020403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 This Command will create a role structures.</a:t>
            </a: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 The default structure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174641100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  </a:t>
            </a:r>
            <a:r>
              <a:rPr lang="en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 </a:t>
            </a:r>
            <a:r>
              <a:rPr lang="en-US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Roles</a:t>
            </a:r>
            <a:r>
              <a:rPr lang="en-IN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Directory</a:t>
            </a:r>
            <a:r>
              <a:rPr lang="en" sz="24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FDBDF74-F6B1-4EDB-A7EE-39D31760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25" y="976089"/>
            <a:ext cx="2133898" cy="31913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EDDEC-84D9-42EC-B3DD-A6EB1E1F45DD}"/>
              </a:ext>
            </a:extLst>
          </p:cNvPr>
          <p:cNvSpPr txBox="1"/>
          <p:nvPr/>
        </p:nvSpPr>
        <p:spPr>
          <a:xfrm>
            <a:off x="713214" y="1028088"/>
            <a:ext cx="5637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contains the main list of tasks to be executed by the role.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handlers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contains handlers, which may be used by this role or even anywhere outside this role.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defaults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default variables for the role 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  </a:t>
            </a:r>
            <a:r>
              <a:rPr lang="en-IN" sz="1800" b="0" i="0" dirty="0" err="1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other variables for the role 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contains files which can be deployed via this role.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templates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contains templates which can be deployed via this role.</a:t>
            </a:r>
          </a:p>
          <a:p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  </a:t>
            </a:r>
            <a:r>
              <a:rPr lang="en-IN" sz="1800" b="0" i="0" dirty="0">
                <a:solidFill>
                  <a:schemeClr val="accent4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meta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- defines some meta data for this role.</a:t>
            </a:r>
          </a:p>
        </p:txBody>
      </p:sp>
    </p:spTree>
    <p:extLst>
      <p:ext uri="{BB962C8B-B14F-4D97-AF65-F5344CB8AC3E}">
        <p14:creationId xmlns:p14="http://schemas.microsoft.com/office/powerpoint/2010/main" val="399251383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Topics :</a:t>
            </a:r>
            <a:endParaRPr sz="3000" b="1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01600" y="1048524"/>
            <a:ext cx="7277100" cy="339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IN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What is Ansible ? </a:t>
            </a: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Why</a:t>
            </a:r>
            <a:r>
              <a:rPr lang="en-IN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 Ansible </a:t>
            </a: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?</a:t>
            </a:r>
            <a:r>
              <a:rPr lang="en-IN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		</a:t>
            </a:r>
            <a:endParaRPr lang="en-US" sz="2300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Ansible Architecture.</a:t>
            </a: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How Ansible works ? 		</a:t>
            </a: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Installing &amp; Setting up Ansible . 		</a:t>
            </a: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Basics of YAML - YAML tags .		</a:t>
            </a:r>
          </a:p>
          <a:p>
            <a:pPr marL="457200" indent="-374650">
              <a:buClr>
                <a:schemeClr val="accent2"/>
              </a:buClr>
              <a:buSzPts val="2300"/>
              <a:buFont typeface="Arial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Creating and Running a playbook .</a:t>
            </a:r>
          </a:p>
          <a:p>
            <a:pPr marL="457200" indent="-374650">
              <a:buClr>
                <a:schemeClr val="accent2"/>
              </a:buClr>
              <a:buSzPts val="2300"/>
              <a:buFont typeface="Arial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Variables, Blocks .</a:t>
            </a: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en-US" sz="23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Ansible Roles.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AutoNum type="arabicPeriod"/>
            </a:pPr>
            <a:r>
              <a:rPr lang="en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What is Ansible ? </a:t>
            </a:r>
            <a:r>
              <a:rPr lang="en" sz="30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:</a:t>
            </a:r>
            <a:endParaRPr sz="3000" b="1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01600" y="1048525"/>
            <a:ext cx="72234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Ansible is an open source community project sponsored by Red Hat, it's the simplest way to automate IT. </a:t>
            </a:r>
            <a:endParaRPr sz="2400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Ansible is the only automation language that can be used across entire IT teams from systems and network administrators to developers and managers</a:t>
            </a:r>
            <a:r>
              <a:rPr lang="en-US" sz="24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.</a:t>
            </a:r>
            <a:endParaRPr sz="2400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901600" y="1048525"/>
            <a:ext cx="79923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1. Ansible uses Python Language.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2. Ansible’s </a:t>
            </a:r>
            <a:r>
              <a:rPr lang="en-IN" sz="2400" dirty="0">
                <a:solidFill>
                  <a:srgbClr val="FFFFFF"/>
                </a:solidFill>
              </a:rPr>
              <a:t>P</a:t>
            </a:r>
            <a:r>
              <a:rPr lang="en-US" sz="2400" dirty="0" err="1">
                <a:solidFill>
                  <a:srgbClr val="FFFFFF"/>
                </a:solidFill>
              </a:rPr>
              <a:t>laybook</a:t>
            </a:r>
            <a:r>
              <a:rPr lang="en-US" sz="2400" dirty="0">
                <a:solidFill>
                  <a:srgbClr val="FFFFFF"/>
                </a:solidFill>
              </a:rPr>
              <a:t> uses YAML language.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3. Push Mechanism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4. Agent Less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5. SSH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FFFF"/>
                </a:solidFill>
              </a:rPr>
              <a:t>6. Huge number </a:t>
            </a:r>
            <a:r>
              <a:rPr lang="en-IN" sz="2400" dirty="0">
                <a:solidFill>
                  <a:srgbClr val="FFFFFF"/>
                </a:solidFill>
              </a:rPr>
              <a:t>of </a:t>
            </a:r>
            <a:r>
              <a:rPr lang="en-US" sz="2400" dirty="0">
                <a:solidFill>
                  <a:srgbClr val="FFFFFF"/>
                </a:solidFill>
              </a:rPr>
              <a:t> Modules.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11CF6-6D0C-41F7-A2C1-28D47AB47414}"/>
              </a:ext>
            </a:extLst>
          </p:cNvPr>
          <p:cNvSpPr txBox="1"/>
          <p:nvPr/>
        </p:nvSpPr>
        <p:spPr>
          <a:xfrm>
            <a:off x="324778" y="246274"/>
            <a:ext cx="457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</a:pPr>
            <a:r>
              <a:rPr lang="en-US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2. Why Ansible ? :</a:t>
            </a:r>
            <a:endParaRPr lang="en-IN" sz="2400" b="1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3333536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Clr>
                <a:schemeClr val="accent2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3.  Ansible Architecture. </a:t>
            </a:r>
            <a:r>
              <a:rPr lang="en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:</a:t>
            </a:r>
            <a:endParaRPr sz="2400" b="1" dirty="0">
              <a:solidFill>
                <a:schemeClr val="accent2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66838" y="909925"/>
            <a:ext cx="5610300" cy="373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86017-93EB-49E8-989B-3CD8820E7540}"/>
              </a:ext>
            </a:extLst>
          </p:cNvPr>
          <p:cNvSpPr txBox="1"/>
          <p:nvPr/>
        </p:nvSpPr>
        <p:spPr>
          <a:xfrm>
            <a:off x="3531838" y="4721537"/>
            <a:ext cx="2080323" cy="30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Architecture of Ansible</a:t>
            </a:r>
          </a:p>
        </p:txBody>
      </p:sp>
    </p:spTree>
    <p:extLst>
      <p:ext uri="{BB962C8B-B14F-4D97-AF65-F5344CB8AC3E}">
        <p14:creationId xmlns:p14="http://schemas.microsoft.com/office/powerpoint/2010/main" val="138591436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75850" y="73867"/>
            <a:ext cx="7992300" cy="499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1.	</a:t>
            </a:r>
            <a:r>
              <a:rPr lang="en" sz="1800" dirty="0">
                <a:solidFill>
                  <a:schemeClr val="accent4"/>
                </a:solidFill>
                <a:latin typeface="Microsoft Sans Serif"/>
              </a:rPr>
              <a:t>Ansible Management Node</a:t>
            </a:r>
            <a:r>
              <a:rPr lang="en" sz="1800" b="1" dirty="0">
                <a:solidFill>
                  <a:schemeClr val="accent4"/>
                </a:solidFill>
                <a:latin typeface="Microsoft Sans Serif"/>
              </a:rPr>
              <a:t> :</a:t>
            </a:r>
            <a:endParaRPr lang="en-US" sz="1800" b="1" dirty="0">
              <a:solidFill>
                <a:schemeClr val="accent4"/>
              </a:solidFill>
              <a:latin typeface="Microsoft Sans Serif"/>
            </a:endParaRPr>
          </a:p>
          <a:p>
            <a:pPr marL="914400">
              <a:spcBef>
                <a:spcPts val="300"/>
              </a:spcBef>
            </a:pP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              The Server on which  Ansible is installed.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2.	</a:t>
            </a:r>
            <a:r>
              <a:rPr lang="en" sz="1800" dirty="0">
                <a:solidFill>
                  <a:schemeClr val="accent4"/>
                </a:solidFill>
                <a:latin typeface="Microsoft Sans Serif"/>
              </a:rPr>
              <a:t>Hosts</a:t>
            </a:r>
            <a:r>
              <a:rPr lang="en-US" sz="1800" b="1" dirty="0">
                <a:solidFill>
                  <a:schemeClr val="accent4"/>
                </a:solidFill>
                <a:latin typeface="Microsoft Sans Serif"/>
              </a:rPr>
              <a:t> </a:t>
            </a:r>
            <a:r>
              <a:rPr lang="en" sz="1800" b="1" dirty="0">
                <a:solidFill>
                  <a:schemeClr val="accent4"/>
                </a:solidFill>
                <a:latin typeface="Microsoft Sans Serif"/>
              </a:rPr>
              <a:t>:</a:t>
            </a:r>
            <a:endParaRPr sz="1800" b="1" dirty="0">
              <a:solidFill>
                <a:schemeClr val="accent4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		</a:t>
            </a: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The Servers on which Ansible perform its tasks.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		The Connection will be used SSH.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icrosoft Sans Serif"/>
              </a:rPr>
              <a:t>3.</a:t>
            </a: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	</a:t>
            </a:r>
            <a:r>
              <a:rPr lang="en" sz="1800" dirty="0">
                <a:solidFill>
                  <a:schemeClr val="accent4"/>
                </a:solidFill>
                <a:latin typeface="Microsoft Sans Serif"/>
              </a:rPr>
              <a:t>Inventory</a:t>
            </a:r>
            <a:r>
              <a:rPr lang="en-US" sz="1800" b="1" dirty="0">
                <a:solidFill>
                  <a:schemeClr val="accent4"/>
                </a:solidFill>
                <a:latin typeface="Microsoft Sans Serif"/>
              </a:rPr>
              <a:t> </a:t>
            </a:r>
            <a:r>
              <a:rPr lang="en" sz="1800" b="1" dirty="0">
                <a:solidFill>
                  <a:schemeClr val="accent4"/>
                </a:solidFill>
                <a:latin typeface="Microsoft Sans Serif"/>
              </a:rPr>
              <a:t>:</a:t>
            </a:r>
            <a:endParaRPr sz="1800" b="1" dirty="0">
              <a:solidFill>
                <a:schemeClr val="accent4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		</a:t>
            </a: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This is the file where we mention all hosts.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	</a:t>
            </a:r>
          </a:p>
          <a:p>
            <a:pPr>
              <a:spcBef>
                <a:spcPts val="300"/>
              </a:spcBef>
            </a:pP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		</a:t>
            </a: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By default </a:t>
            </a:r>
            <a:r>
              <a:rPr lang="en-IN" sz="1800" u="sng" dirty="0">
                <a:solidFill>
                  <a:schemeClr val="accent2"/>
                </a:solidFill>
                <a:latin typeface="Microsoft Sans Serif"/>
              </a:rPr>
              <a:t>/etc/ansible/</a:t>
            </a:r>
            <a:r>
              <a:rPr lang="en-US" sz="1800" u="sng" dirty="0">
                <a:solidFill>
                  <a:schemeClr val="accent2"/>
                </a:solidFill>
                <a:latin typeface="Microsoft Sans Serif"/>
              </a:rPr>
              <a:t>host</a:t>
            </a:r>
            <a:r>
              <a:rPr lang="en-IN" sz="1800" u="sng" dirty="0">
                <a:solidFill>
                  <a:schemeClr val="accent2"/>
                </a:solidFill>
                <a:latin typeface="Microsoft Sans Serif"/>
              </a:rPr>
              <a:t>s</a:t>
            </a:r>
            <a:r>
              <a:rPr lang="en-US" sz="1800" u="sng" dirty="0">
                <a:solidFill>
                  <a:schemeClr val="accent2"/>
                </a:solidFill>
                <a:latin typeface="Microsoft Sans Serif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file is used by ansible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		W</a:t>
            </a: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e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 c</a:t>
            </a: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an also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</a:rPr>
              <a:t> </a:t>
            </a:r>
            <a:r>
              <a:rPr lang="en" sz="18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create our own inventory files</a:t>
            </a:r>
            <a:r>
              <a:rPr lang="en-IN" sz="1800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 using			</a:t>
            </a:r>
            <a:r>
              <a:rPr lang="en-IN" sz="1800" u="sng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r>
              <a:rPr lang="en-IN" sz="1800" u="sng" dirty="0" err="1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IN" sz="1800" u="sng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en-IN" sz="1800" u="sng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&lt;path&gt;</a:t>
            </a:r>
            <a:r>
              <a:rPr lang="en-IN" sz="1800" b="0" i="0" u="sng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option on the command line.</a:t>
            </a:r>
            <a:endParaRPr lang="en"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		In which add each hosts in there separate groups.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icrosoft Sans Serif"/>
              </a:rPr>
              <a:t>4.</a:t>
            </a: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	</a:t>
            </a:r>
            <a:r>
              <a:rPr lang="en" sz="1800" dirty="0">
                <a:solidFill>
                  <a:schemeClr val="accent4"/>
                </a:solidFill>
                <a:latin typeface="Microsoft Sans Serif"/>
              </a:rPr>
              <a:t>Playbook</a:t>
            </a:r>
            <a:r>
              <a:rPr lang="en-US" sz="1800" b="1" dirty="0">
                <a:solidFill>
                  <a:schemeClr val="accent4"/>
                </a:solidFill>
                <a:latin typeface="Microsoft Sans Serif"/>
              </a:rPr>
              <a:t> </a:t>
            </a:r>
            <a:r>
              <a:rPr lang="en" sz="1800" b="1" dirty="0">
                <a:solidFill>
                  <a:schemeClr val="accent4"/>
                </a:solidFill>
                <a:latin typeface="Microsoft Sans Serif"/>
              </a:rPr>
              <a:t>:</a:t>
            </a:r>
            <a:endParaRPr sz="1800" b="1" dirty="0">
              <a:solidFill>
                <a:schemeClr val="accent4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/>
              </a:rPr>
              <a:t>		</a:t>
            </a: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This is an file where we can </a:t>
            </a:r>
            <a:r>
              <a:rPr lang="en-US" sz="1800" dirty="0">
                <a:solidFill>
                  <a:schemeClr val="accent2"/>
                </a:solidFill>
                <a:latin typeface="Microsoft Sans Serif"/>
              </a:rPr>
              <a:t>create</a:t>
            </a: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 our Ansible tasks.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		This file is an YAML file.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		YAML is a human-readable data-serialization language.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Microsoft Sans Serif"/>
              </a:rPr>
              <a:t>		</a:t>
            </a:r>
            <a:endParaRPr sz="1800" dirty="0">
              <a:solidFill>
                <a:schemeClr val="accent2"/>
              </a:solidFill>
              <a:latin typeface="Microsoft Sans Serif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400" b="1" dirty="0">
                <a:solidFill>
                  <a:schemeClr val="accent2"/>
                </a:solidFill>
                <a:latin typeface="Microsoft Sans Serif"/>
                <a:ea typeface="Microsoft Sans Serif"/>
                <a:cs typeface="Microsoft Sans Serif"/>
              </a:rPr>
              <a:t>4.  How Ansible works ? 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901600" y="1048525"/>
            <a:ext cx="79923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 works by connecting to your nodes and pushing out small programs, called "Ansible modules" to them. </a:t>
            </a: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These programs are written to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desired system. </a:t>
            </a: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</a:t>
            </a:r>
            <a:r>
              <a:rPr lang="en-IN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 then executes these modules (over SSH by default), and removes them when finished.</a:t>
            </a: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US" sz="1800" b="0" i="0" dirty="0">
                <a:solidFill>
                  <a:schemeClr val="accent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32F704-E0D2-44AD-BDA3-44EE0A22D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708357"/>
              </p:ext>
            </p:extLst>
          </p:nvPr>
        </p:nvGraphicFramePr>
        <p:xfrm>
          <a:off x="1073020" y="3635051"/>
          <a:ext cx="6997959" cy="117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180407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688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2400"/>
            </a:pPr>
            <a:r>
              <a:rPr lang="en-US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  </a:t>
            </a:r>
            <a:r>
              <a:rPr lang="en" sz="23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Installing &amp; Setting up Ansible :</a:t>
            </a:r>
            <a:endParaRPr sz="2400" b="1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901600" y="972325"/>
            <a:ext cx="7992300" cy="195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</a:t>
            </a:r>
            <a:r>
              <a:rPr lang="en" sz="1800" b="1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</a:t>
            </a:r>
            <a:endParaRPr sz="1800" dirty="0">
              <a:solidFill>
                <a:schemeClr val="accent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Pristina" panose="020F0502020204030204" pitchFamily="34" charset="0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Pristina" panose="020F0502020204030204" pitchFamily="34" charset="0"/>
              </a:rPr>
              <a:t>sudo yum install epel-release</a:t>
            </a:r>
            <a:endParaRPr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  <a:cs typeface="Pristina" panose="020F050202020403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sudo yum install ansible</a:t>
            </a:r>
            <a:endParaRPr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</a:endParaRPr>
          </a:p>
          <a:p>
            <a:pPr marL="171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Configure</a:t>
            </a:r>
            <a:r>
              <a:rPr lang="en" sz="1800" b="1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Ansible</a:t>
            </a:r>
            <a:endParaRPr sz="1800" dirty="0">
              <a:solidFill>
                <a:schemeClr val="accent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sudo vi /etc/ansible/hosts</a:t>
            </a:r>
            <a:endParaRPr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50" dirty="0">
              <a:solidFill>
                <a:srgbClr val="545454"/>
              </a:solidFill>
              <a:highlight>
                <a:srgbClr val="F2F2F2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Courier New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183225" y="3692300"/>
            <a:ext cx="1544400" cy="3627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4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chemeClr val="dk1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79025" y="3587300"/>
            <a:ext cx="221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</a:rPr>
              <a:t>Inventory File</a:t>
            </a:r>
            <a:endParaRPr sz="2400" b="1">
              <a:solidFill>
                <a:schemeClr val="accent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725" y="3129750"/>
            <a:ext cx="1823100" cy="1487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EEF2D-D0F8-49AB-BAE3-20AE7F00D61D}"/>
              </a:ext>
            </a:extLst>
          </p:cNvPr>
          <p:cNvSpPr txBox="1"/>
          <p:nvPr/>
        </p:nvSpPr>
        <p:spPr>
          <a:xfrm>
            <a:off x="2132629" y="477796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hosts file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531837" y="1291550"/>
            <a:ext cx="2080324" cy="25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56600" y="456600"/>
            <a:ext cx="8232300" cy="211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</a:t>
            </a: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Configure Passwordless SSH</a:t>
            </a:r>
            <a:endParaRPr sz="1800" dirty="0">
              <a:solidFill>
                <a:schemeClr val="accent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sudo ssh-keygen</a:t>
            </a:r>
            <a:endParaRPr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sudo ssh-copy-id root@</a:t>
            </a:r>
            <a:r>
              <a:rPr lang="en-US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ipaddress</a:t>
            </a:r>
            <a:endParaRPr dirty="0">
              <a:solidFill>
                <a:schemeClr val="accent2"/>
              </a:solidFill>
              <a:latin typeface="Microsoft GothicNeo" panose="020B0503020000020004" pitchFamily="34" charset="-127"/>
              <a:ea typeface="Microsoft GothicNeo" panose="020B05030200000200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</a:t>
            </a:r>
            <a:r>
              <a:rPr lang="en-US" sz="1800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sz="1800" dirty="0">
                <a:solidFill>
                  <a:schemeClr val="accent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 Ansible</a:t>
            </a:r>
            <a:endParaRPr sz="1800" dirty="0">
              <a:solidFill>
                <a:schemeClr val="accent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$</a:t>
            </a:r>
            <a:r>
              <a:rPr lang="en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ansible web -m ping</a:t>
            </a:r>
            <a:r>
              <a:rPr lang="en-US" dirty="0">
                <a:solidFill>
                  <a:schemeClr val="accent2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</a:rPr>
              <a:t>    </a:t>
            </a:r>
          </a:p>
          <a:p>
            <a:pPr marL="571500"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	  - </a:t>
            </a:r>
            <a:r>
              <a:rPr lang="en-US" sz="1800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Commandline</a:t>
            </a:r>
            <a:r>
              <a:rPr lang="en-US" sz="1800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 ansible also know as </a:t>
            </a:r>
            <a:r>
              <a:rPr lang="en-US" sz="1800" u="sng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Ansible </a:t>
            </a:r>
            <a:r>
              <a:rPr lang="en-US" sz="1800" u="sng" dirty="0" err="1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Adhoc</a:t>
            </a:r>
            <a:r>
              <a:rPr lang="en-US" sz="1800" u="sng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itchFamily="2" charset="2"/>
              </a:rPr>
              <a:t> command</a:t>
            </a:r>
            <a:endParaRPr sz="1800" u="sng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004" y="2698101"/>
            <a:ext cx="6899989" cy="1854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Dark</vt:lpstr>
      <vt:lpstr>A N S I B L E</vt:lpstr>
      <vt:lpstr>Topics :</vt:lpstr>
      <vt:lpstr>What is Ansible ? :</vt:lpstr>
      <vt:lpstr>PowerPoint Presentation</vt:lpstr>
      <vt:lpstr>3.  Ansible Architecture. :</vt:lpstr>
      <vt:lpstr>PowerPoint Presentation</vt:lpstr>
      <vt:lpstr>4.  How Ansible works ? </vt:lpstr>
      <vt:lpstr>5.  Installing &amp; Setting up Ansible :</vt:lpstr>
      <vt:lpstr>PowerPoint Presentation</vt:lpstr>
      <vt:lpstr>6.  Basics of YAML tags :</vt:lpstr>
      <vt:lpstr>7. Creating and Running a playbook :</vt:lpstr>
      <vt:lpstr>Creating a Playbook to install apache</vt:lpstr>
      <vt:lpstr>Running a playbook to install apache :</vt:lpstr>
      <vt:lpstr>8.  Variables, Blocks .</vt:lpstr>
      <vt:lpstr> </vt:lpstr>
      <vt:lpstr>PowerPoint Presentation</vt:lpstr>
      <vt:lpstr>8.  Ansible Roles :</vt:lpstr>
      <vt:lpstr>8.  Ansible Roles Directory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 S I B L E</dc:title>
  <cp:lastModifiedBy>Lokendra S</cp:lastModifiedBy>
  <cp:revision>9</cp:revision>
  <dcterms:modified xsi:type="dcterms:W3CDTF">2020-12-27T12:25:28Z</dcterms:modified>
</cp:coreProperties>
</file>