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7"/>
  </p:notesMasterIdLst>
  <p:sldIdLst>
    <p:sldId id="261" r:id="rId6"/>
    <p:sldId id="274" r:id="rId7"/>
    <p:sldId id="294" r:id="rId8"/>
    <p:sldId id="298" r:id="rId9"/>
    <p:sldId id="301" r:id="rId10"/>
    <p:sldId id="302" r:id="rId11"/>
    <p:sldId id="292" r:id="rId12"/>
    <p:sldId id="300" r:id="rId13"/>
    <p:sldId id="309" r:id="rId14"/>
    <p:sldId id="303" r:id="rId15"/>
    <p:sldId id="293" r:id="rId16"/>
    <p:sldId id="304" r:id="rId17"/>
    <p:sldId id="305" r:id="rId18"/>
    <p:sldId id="325" r:id="rId19"/>
    <p:sldId id="326" r:id="rId20"/>
    <p:sldId id="327" r:id="rId21"/>
    <p:sldId id="284" r:id="rId22"/>
    <p:sldId id="331" r:id="rId23"/>
    <p:sldId id="330" r:id="rId24"/>
    <p:sldId id="329" r:id="rId25"/>
    <p:sldId id="332" r:id="rId26"/>
    <p:sldId id="339" r:id="rId27"/>
    <p:sldId id="338" r:id="rId28"/>
    <p:sldId id="337" r:id="rId29"/>
    <p:sldId id="328" r:id="rId30"/>
    <p:sldId id="313" r:id="rId31"/>
    <p:sldId id="283" r:id="rId32"/>
    <p:sldId id="297" r:id="rId33"/>
    <p:sldId id="296" r:id="rId34"/>
    <p:sldId id="314" r:id="rId35"/>
    <p:sldId id="316" r:id="rId36"/>
    <p:sldId id="317" r:id="rId37"/>
    <p:sldId id="323" r:id="rId38"/>
    <p:sldId id="318" r:id="rId39"/>
    <p:sldId id="320" r:id="rId40"/>
    <p:sldId id="319" r:id="rId41"/>
    <p:sldId id="322" r:id="rId42"/>
    <p:sldId id="324" r:id="rId43"/>
    <p:sldId id="321" r:id="rId44"/>
    <p:sldId id="281" r:id="rId45"/>
    <p:sldId id="310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79" autoAdjust="0"/>
    <p:restoredTop sz="94660"/>
  </p:normalViewPr>
  <p:slideViewPr>
    <p:cSldViewPr>
      <p:cViewPr varScale="1">
        <p:scale>
          <a:sx n="97" d="100"/>
          <a:sy n="97" d="100"/>
        </p:scale>
        <p:origin x="-10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E7171-8CFA-4D21-8AE9-81FCE8936A7A}" type="datetimeFigureOut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3061-81C6-4534-9F5B-7F2FBAA625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NFG-PowerPoint-Title-Background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69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FNFG-Logo-Complet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5867400"/>
            <a:ext cx="34290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mall-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8175" y="6067425"/>
            <a:ext cx="7334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0"/>
            <a:ext cx="8229600" cy="44957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2C5FC-0091-4821-AF6E-EF89CDEEFAA6}" type="datetime1">
              <a:rPr lang="en-US" smtClean="0"/>
              <a:pPr>
                <a:defRPr/>
              </a:pPr>
              <a:t>2/19/2013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4A8D9-A61E-49A6-BE0E-A6CB231EC2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mall-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8175" y="6067425"/>
            <a:ext cx="7334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087D8-7B47-418D-922F-289BE7E31E2C}" type="datetime1">
              <a:rPr lang="en-US" smtClean="0"/>
              <a:pPr>
                <a:defRPr/>
              </a:pPr>
              <a:t>2/19/2013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C3908-317E-4EBA-95F5-A1B18C3774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-Wave-V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447800"/>
          </a:xfrm>
          <a:prstGeom prst="rect">
            <a:avLst/>
          </a:prstGeom>
        </p:spPr>
      </p:pic>
      <p:pic>
        <p:nvPicPr>
          <p:cNvPr id="5" name="Picture 6" descr="small-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8175" y="6067425"/>
            <a:ext cx="7334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3A6D9-A044-4A7B-9C9D-5866C2AB3571}" type="datetime1">
              <a:rPr lang="en-US" smtClean="0"/>
              <a:pPr>
                <a:defRPr/>
              </a:pPr>
              <a:t>2/19/2013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mall-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8175" y="6067425"/>
            <a:ext cx="7334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24A67-495D-4EAB-AF54-3627594227B9}" type="datetime1">
              <a:rPr lang="en-US" smtClean="0"/>
              <a:pPr>
                <a:defRPr/>
              </a:pPr>
              <a:t>2/19/2013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7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021BE-0B5E-4691-959D-B9F0840B69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NFG-PowerPoint-Section-Background.png"/>
          <p:cNvPicPr>
            <a:picLocks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35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small-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8175" y="6067425"/>
            <a:ext cx="7334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099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098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mall-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8175" y="6067425"/>
            <a:ext cx="7334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BDC91-63E0-45EF-B218-E6A72A5F717C}" type="datetime1">
              <a:rPr lang="en-US" smtClean="0"/>
              <a:pPr>
                <a:defRPr/>
              </a:pPr>
              <a:t>2/19/2013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9A4B8-EB73-43D5-978A-0986902CA8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mall-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8175" y="6067425"/>
            <a:ext cx="7334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21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21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EA147-1644-470D-A318-9450A59DCB4F}" type="datetime1">
              <a:rPr lang="en-US" smtClean="0"/>
              <a:pPr>
                <a:defRPr/>
              </a:pPr>
              <a:t>2/19/2013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38029-4077-47AD-A01D-9B1ABD3CE4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small-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8175" y="6067425"/>
            <a:ext cx="7334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96824-D346-4028-A31D-458DE33BD5D0}" type="datetime1">
              <a:rPr lang="en-US" smtClean="0"/>
              <a:pPr>
                <a:defRPr/>
              </a:pPr>
              <a:t>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3775B-C64D-445E-90EE-07AA004D4F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small-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8175" y="6067425"/>
            <a:ext cx="7334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5EE2B-606C-4094-A364-E3AF289E83DD}" type="datetime1">
              <a:rPr lang="en-US" smtClean="0"/>
              <a:pPr>
                <a:defRPr/>
              </a:pPr>
              <a:t>2/19/2013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09A9B-4442-4B31-B472-3EB83DB35B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mall-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8175" y="6067425"/>
            <a:ext cx="7334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AD2A0-E631-457F-A937-C9DD407C5703}" type="datetime1">
              <a:rPr lang="en-US" smtClean="0"/>
              <a:pPr>
                <a:defRPr/>
              </a:pPr>
              <a:t>2/19/2013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ACFCF-3C50-4588-990B-30B5F3C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mall-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8175" y="6067425"/>
            <a:ext cx="7334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773D9-03AD-4C8B-A4DD-25BC26C57471}" type="datetime1">
              <a:rPr lang="en-US" smtClean="0"/>
              <a:pPr>
                <a:defRPr/>
              </a:pPr>
              <a:t>2/19/2013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6E98F-E7C4-47C7-8A2E-29E0FD3AE3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B6A47B5-A16D-45B2-B6CB-A2371250E1E9}" type="datetime1">
              <a:rPr lang="en-US" smtClean="0"/>
              <a:pPr>
                <a:defRPr/>
              </a:pPr>
              <a:t>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673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748E3F7-D064-4C57-B90D-22F63A7D70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up.fnfg.com/fnfg_process_ulc/roles/RMM_business_analyst_97BD18F.html?nodeId=f92dd2f2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up.fnfg.com/fnfg_process_ulc/tasks/QMM_execute_testing_D4774850.html?nodeId=436f7c6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up.fnfg.com/fnfg_process_ulc/workproducts/RMM_use_case_document_FB638A04.html?nodeId=9f7671f4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up.fnfg.com/fnfg_process_ulc/workproducts/RMM_understanding_project_requirements_5D0EC75A.html?nodeId=47ab6a16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up.fnfg.com/core.tech.common.extend_supp/guidances/concepts/actor_411726C.html?nodeId=f536abca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up.fnfg.com/fnfg_domain_rmm/guidances/examples/develop_future_state_example_FD9AC900.html?nodeId=a5658b8d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up.fnfg.com/fnfg_core/guidances/reusableassets/template_reusable_asset_4ADC7F5C.html?nodeId=5008e4dc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up.fnfg.com/fnfg_domain_qmm/guidances/templates/defect_reporting_template_60B4552B.html?nodeId=a2a87b26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gif"/><Relationship Id="rId7" Type="http://schemas.openxmlformats.org/officeDocument/2006/relationships/image" Target="../media/image11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up.fnfg.com/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fnfgapmgprd1/openup/fnfg_core/guidances/reusableassets/template_reusable_asset_4ADC7F5C.html?nodeId=a875bcf" TargetMode="Externa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gif"/><Relationship Id="rId7" Type="http://schemas.openxmlformats.org/officeDocument/2006/relationships/image" Target="../media/image11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Discipline and Methodology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2667000"/>
          </a:xfrm>
        </p:spPr>
        <p:txBody>
          <a:bodyPr/>
          <a:lstStyle/>
          <a:p>
            <a:r>
              <a:rPr lang="en-US" b="1" dirty="0" smtClean="0"/>
              <a:t>Content </a:t>
            </a:r>
            <a:r>
              <a:rPr lang="en-US" b="1" dirty="0" smtClean="0"/>
              <a:t>Format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3</a:t>
            </a:r>
            <a:r>
              <a:rPr lang="en-US" baseline="30000" dirty="0" smtClean="0"/>
              <a:t>rd</a:t>
            </a:r>
            <a:r>
              <a:rPr lang="en-US" dirty="0" smtClean="0"/>
              <a:t> person</a:t>
            </a:r>
          </a:p>
          <a:p>
            <a:r>
              <a:rPr lang="en-US" dirty="0" smtClean="0"/>
              <a:t>Do not drive to one solution – keep open-ended</a:t>
            </a:r>
          </a:p>
          <a:p>
            <a:r>
              <a:rPr lang="en-US" dirty="0" smtClean="0"/>
              <a:t>Use proper grammar, spelling, sentence structure.</a:t>
            </a:r>
          </a:p>
          <a:p>
            <a:r>
              <a:rPr lang="en-US" dirty="0" smtClean="0"/>
              <a:t>Use static graphics where appropriate</a:t>
            </a:r>
          </a:p>
          <a:p>
            <a:r>
              <a:rPr lang="en-US" dirty="0" smtClean="0"/>
              <a:t>Use links to other sites where appropriate (e.g.. Governance &amp; EPMO sites).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The reader has a background in, or knows, the topic</a:t>
            </a:r>
          </a:p>
          <a:p>
            <a:pPr lvl="2"/>
            <a:r>
              <a:rPr lang="en-US" dirty="0" smtClean="0"/>
              <a:t>Example: College grad hired at the bank</a:t>
            </a:r>
          </a:p>
          <a:p>
            <a:pPr lvl="1"/>
            <a:r>
              <a:rPr lang="en-US" dirty="0" smtClean="0"/>
              <a:t>Inserting a graphic will speak 1k words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9800" y="1600200"/>
            <a:ext cx="28956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b="1" dirty="0" smtClean="0">
                <a:latin typeface="Candara" pitchFamily="34" charset="0"/>
              </a:rPr>
              <a:t>Roles describe people, teams, or organizations that perform work.</a:t>
            </a:r>
          </a:p>
        </p:txBody>
      </p:sp>
      <p:pic>
        <p:nvPicPr>
          <p:cNvPr id="6" name="Picture 2" descr="http://fnfgapmgprd1/openup/images/rol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57200"/>
            <a:ext cx="838200" cy="838203"/>
          </a:xfrm>
          <a:prstGeom prst="rect">
            <a:avLst/>
          </a:prstGeom>
          <a:noFill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419600"/>
          </a:xfrm>
        </p:spPr>
        <p:txBody>
          <a:bodyPr/>
          <a:lstStyle/>
          <a:p>
            <a:r>
              <a:rPr lang="en-US" dirty="0" smtClean="0"/>
              <a:t>Must Have</a:t>
            </a:r>
          </a:p>
          <a:p>
            <a:pPr lvl="1"/>
            <a:r>
              <a:rPr lang="en-US" dirty="0" smtClean="0"/>
              <a:t>Skills, Responsible for</a:t>
            </a:r>
          </a:p>
          <a:p>
            <a:r>
              <a:rPr lang="en-US" dirty="0" smtClean="0"/>
              <a:t>Should Have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Key considerations, Assignment approaches, Synonyms</a:t>
            </a:r>
          </a:p>
          <a:p>
            <a:r>
              <a:rPr lang="en-US" dirty="0" smtClean="0"/>
              <a:t>Do not use “HR language” (job requirements, projects, etc.)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19800" y="3962400"/>
            <a:ext cx="2895600" cy="2057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Do not use HR language (job requirements, projects, etc.)</a:t>
            </a:r>
          </a:p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Do not refer to actual organizational team names (QA Services, etc.)</a:t>
            </a:r>
          </a:p>
        </p:txBody>
      </p:sp>
      <p:pic>
        <p:nvPicPr>
          <p:cNvPr id="1638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5952" y="454152"/>
            <a:ext cx="841248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9800" y="1600200"/>
            <a:ext cx="28956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b="1" dirty="0" smtClean="0">
                <a:latin typeface="Candara" pitchFamily="34" charset="0"/>
              </a:rPr>
              <a:t>Tasks describe how to perform the work.</a:t>
            </a:r>
          </a:p>
        </p:txBody>
      </p:sp>
      <p:pic>
        <p:nvPicPr>
          <p:cNvPr id="6" name="Picture 4" descr="http://fnfgapmgprd1/openup/images/tas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57200"/>
            <a:ext cx="838200" cy="838200"/>
          </a:xfrm>
          <a:prstGeom prst="rect">
            <a:avLst/>
          </a:prstGeom>
          <a:noFill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419600"/>
          </a:xfrm>
        </p:spPr>
        <p:txBody>
          <a:bodyPr/>
          <a:lstStyle/>
          <a:p>
            <a:r>
              <a:rPr lang="en-US" dirty="0" smtClean="0"/>
              <a:t>Must Have</a:t>
            </a:r>
          </a:p>
          <a:p>
            <a:pPr lvl="1"/>
            <a:r>
              <a:rPr lang="en-US" dirty="0" smtClean="0"/>
              <a:t>Steps, Primary performers, Mandatory inputs, Outputs</a:t>
            </a:r>
          </a:p>
          <a:p>
            <a:r>
              <a:rPr lang="en-US" dirty="0" smtClean="0"/>
              <a:t>Should Have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Purpose, Key considerations, Alternatives, Additional Performers, Optional inputs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19800" y="3962400"/>
            <a:ext cx="2895600" cy="2057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Tasks with many sub-tasks or activities should be expanded using additional guidance.</a:t>
            </a:r>
          </a:p>
        </p:txBody>
      </p:sp>
      <p:pic>
        <p:nvPicPr>
          <p:cNvPr id="9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5952" y="454152"/>
            <a:ext cx="841248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Products:</a:t>
            </a:r>
            <a:br>
              <a:rPr lang="en-US" dirty="0" smtClean="0"/>
            </a:br>
            <a:r>
              <a:rPr lang="en-US" dirty="0" smtClean="0"/>
              <a:t>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9800" y="1600200"/>
            <a:ext cx="28956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b="1" dirty="0" smtClean="0">
                <a:latin typeface="Candara" pitchFamily="34" charset="0"/>
              </a:rPr>
              <a:t>Artifacts describe tangible outputs of performing tasks.</a:t>
            </a:r>
            <a:endParaRPr lang="en-US" b="1" dirty="0" smtClean="0">
              <a:latin typeface="Candara" pitchFamily="34" charset="0"/>
            </a:endParaRPr>
          </a:p>
        </p:txBody>
      </p:sp>
      <p:pic>
        <p:nvPicPr>
          <p:cNvPr id="6" name="Picture 4" descr="http://fnfgapmgprd1/openup/images/tas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57200"/>
            <a:ext cx="838200" cy="838200"/>
          </a:xfrm>
          <a:prstGeom prst="rect">
            <a:avLst/>
          </a:prstGeom>
          <a:noFill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419600"/>
          </a:xfrm>
        </p:spPr>
        <p:txBody>
          <a:bodyPr/>
          <a:lstStyle/>
          <a:p>
            <a:r>
              <a:rPr lang="en-US" dirty="0" smtClean="0"/>
              <a:t>Must Have</a:t>
            </a:r>
          </a:p>
          <a:p>
            <a:pPr lvl="1"/>
            <a:r>
              <a:rPr lang="en-US" dirty="0" smtClean="0"/>
              <a:t>Impact of not having, Reason for not needing</a:t>
            </a:r>
            <a:endParaRPr lang="en-US" dirty="0" smtClean="0"/>
          </a:p>
          <a:p>
            <a:r>
              <a:rPr lang="en-US" dirty="0" smtClean="0"/>
              <a:t>Should </a:t>
            </a:r>
            <a:r>
              <a:rPr lang="en-US" dirty="0" smtClean="0"/>
              <a:t>Have</a:t>
            </a:r>
          </a:p>
          <a:p>
            <a:pPr lvl="1"/>
            <a:r>
              <a:rPr lang="en-US" dirty="0" smtClean="0"/>
              <a:t>States the work product has</a:t>
            </a:r>
            <a:endParaRPr lang="en-US" dirty="0" smtClean="0"/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Purpose, Key considerations, </a:t>
            </a:r>
            <a:r>
              <a:rPr lang="en-US" dirty="0" smtClean="0"/>
              <a:t>Brief Outline, Selected representation, Notation, Representation options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19800" y="3962400"/>
            <a:ext cx="2895600" cy="2057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Add Template Guidance type for artifacts to maintain consistency in output development.</a:t>
            </a:r>
            <a:endParaRPr lang="en-US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9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5952" y="454152"/>
            <a:ext cx="841248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Products:</a:t>
            </a:r>
            <a:br>
              <a:rPr lang="en-US" dirty="0" smtClean="0"/>
            </a:br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9800" y="1600200"/>
            <a:ext cx="28956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b="1" dirty="0" smtClean="0">
                <a:latin typeface="Candara" pitchFamily="34" charset="0"/>
              </a:rPr>
              <a:t>Artifacts describe </a:t>
            </a:r>
            <a:r>
              <a:rPr lang="en-US" b="1" dirty="0" smtClean="0">
                <a:latin typeface="Candara" pitchFamily="34" charset="0"/>
              </a:rPr>
              <a:t>intangible </a:t>
            </a:r>
            <a:r>
              <a:rPr lang="en-US" b="1" dirty="0" smtClean="0">
                <a:latin typeface="Candara" pitchFamily="34" charset="0"/>
              </a:rPr>
              <a:t>outputs of performing tasks.</a:t>
            </a:r>
            <a:endParaRPr lang="en-US" b="1" dirty="0" smtClean="0">
              <a:latin typeface="Candara" pitchFamily="34" charset="0"/>
            </a:endParaRPr>
          </a:p>
        </p:txBody>
      </p:sp>
      <p:pic>
        <p:nvPicPr>
          <p:cNvPr id="6" name="Picture 4" descr="http://fnfgapmgprd1/openup/images/tas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57200"/>
            <a:ext cx="838200" cy="838200"/>
          </a:xfrm>
          <a:prstGeom prst="rect">
            <a:avLst/>
          </a:prstGeom>
          <a:noFill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419600"/>
          </a:xfrm>
        </p:spPr>
        <p:txBody>
          <a:bodyPr/>
          <a:lstStyle/>
          <a:p>
            <a:r>
              <a:rPr lang="en-US" dirty="0" smtClean="0"/>
              <a:t>Must Have</a:t>
            </a:r>
          </a:p>
          <a:p>
            <a:pPr lvl="1"/>
            <a:r>
              <a:rPr lang="en-US" dirty="0" smtClean="0"/>
              <a:t>Impact of not having, Reason for not needing</a:t>
            </a:r>
            <a:endParaRPr lang="en-US" dirty="0" smtClean="0"/>
          </a:p>
          <a:p>
            <a:r>
              <a:rPr lang="en-US" dirty="0" smtClean="0"/>
              <a:t>Should </a:t>
            </a:r>
            <a:r>
              <a:rPr lang="en-US" dirty="0" smtClean="0"/>
              <a:t>Have</a:t>
            </a:r>
          </a:p>
          <a:p>
            <a:pPr lvl="1"/>
            <a:r>
              <a:rPr lang="en-US" dirty="0" smtClean="0"/>
              <a:t>States the work product has</a:t>
            </a:r>
            <a:endParaRPr lang="en-US" dirty="0" smtClean="0"/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Purpose, Key </a:t>
            </a:r>
            <a:r>
              <a:rPr lang="en-US" dirty="0" smtClean="0"/>
              <a:t>considerations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19800" y="3962400"/>
            <a:ext cx="2895600" cy="2057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Outcomes can be used to hand-off work through knowledge-sharing sessions; or ensure effective inter-domain “hand shaking” .</a:t>
            </a:r>
            <a:endParaRPr lang="en-US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9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5952" y="454152"/>
            <a:ext cx="841248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Products:</a:t>
            </a:r>
            <a:br>
              <a:rPr lang="en-US" dirty="0" smtClean="0"/>
            </a:br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9800" y="1600200"/>
            <a:ext cx="28956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b="1" dirty="0" smtClean="0">
                <a:latin typeface="Candara" pitchFamily="34" charset="0"/>
              </a:rPr>
              <a:t>Deliverables are a grouping of two or more artifacts and/or outcomes that result from performing a task.</a:t>
            </a:r>
            <a:endParaRPr lang="en-US" b="1" dirty="0" smtClean="0">
              <a:latin typeface="Candara" pitchFamily="34" charset="0"/>
            </a:endParaRPr>
          </a:p>
        </p:txBody>
      </p:sp>
      <p:pic>
        <p:nvPicPr>
          <p:cNvPr id="6" name="Picture 4" descr="http://fnfgapmgprd1/openup/images/tas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57200"/>
            <a:ext cx="838200" cy="838200"/>
          </a:xfrm>
          <a:prstGeom prst="rect">
            <a:avLst/>
          </a:prstGeom>
          <a:noFill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419600"/>
          </a:xfrm>
        </p:spPr>
        <p:txBody>
          <a:bodyPr/>
          <a:lstStyle/>
          <a:p>
            <a:r>
              <a:rPr lang="en-US" dirty="0" smtClean="0"/>
              <a:t>Must Have</a:t>
            </a:r>
          </a:p>
          <a:p>
            <a:pPr lvl="1"/>
            <a:r>
              <a:rPr lang="en-US" dirty="0" smtClean="0"/>
              <a:t>Packaging guidance, Impact of not having, Reason for not needing, Work products as deliverable parts</a:t>
            </a:r>
            <a:endParaRPr lang="en-US" dirty="0" smtClean="0"/>
          </a:p>
          <a:p>
            <a:r>
              <a:rPr lang="en-US" dirty="0" smtClean="0"/>
              <a:t>Should </a:t>
            </a:r>
            <a:r>
              <a:rPr lang="en-US" dirty="0" smtClean="0"/>
              <a:t>Have</a:t>
            </a:r>
          </a:p>
          <a:p>
            <a:pPr lvl="1"/>
            <a:r>
              <a:rPr lang="en-US" dirty="0" smtClean="0"/>
              <a:t>States the work product has</a:t>
            </a:r>
            <a:endParaRPr lang="en-US" dirty="0" smtClean="0"/>
          </a:p>
          <a:p>
            <a:r>
              <a:rPr lang="en-US" dirty="0" smtClean="0"/>
              <a:t>Optional</a:t>
            </a:r>
            <a:endParaRPr lang="en-US" dirty="0" smtClean="0"/>
          </a:p>
          <a:p>
            <a:pPr lvl="1"/>
            <a:r>
              <a:rPr lang="en-US" dirty="0" smtClean="0"/>
              <a:t>Purpose, Key </a:t>
            </a:r>
            <a:r>
              <a:rPr lang="en-US" dirty="0" smtClean="0"/>
              <a:t>considerations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19800" y="3962400"/>
            <a:ext cx="2895600" cy="2057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Guidance: </a:t>
            </a:r>
            <a:r>
              <a:rPr lang="en-US" dirty="0" smtClean="0"/>
              <a:t>Checklist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10" descr="http://fnfgapmgprd1/openup/images/guidan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57200"/>
            <a:ext cx="838200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419600"/>
          </a:xfrm>
        </p:spPr>
        <p:txBody>
          <a:bodyPr/>
          <a:lstStyle/>
          <a:p>
            <a:r>
              <a:rPr lang="en-US" dirty="0" smtClean="0"/>
              <a:t>Must </a:t>
            </a:r>
            <a:r>
              <a:rPr lang="en-US" dirty="0" smtClean="0"/>
              <a:t>Have</a:t>
            </a:r>
          </a:p>
          <a:p>
            <a:pPr lvl="1"/>
            <a:r>
              <a:rPr lang="en-US" dirty="0" smtClean="0"/>
              <a:t>Check items</a:t>
            </a:r>
            <a:endParaRPr lang="en-US" dirty="0" smtClean="0"/>
          </a:p>
          <a:p>
            <a:r>
              <a:rPr lang="en-US" dirty="0" smtClean="0"/>
              <a:t>Should Have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Guidance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19800" y="1600200"/>
            <a:ext cx="28956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b="1" dirty="0" smtClean="0">
                <a:latin typeface="Candara" pitchFamily="34" charset="0"/>
              </a:rPr>
              <a:t>Checklists identify </a:t>
            </a:r>
            <a:r>
              <a:rPr lang="en-US" b="1" dirty="0" smtClean="0">
                <a:latin typeface="Candara" pitchFamily="34" charset="0"/>
              </a:rPr>
              <a:t>a series of items that need to be completed or verified. Checklists are often used in reviews such as walkthroughs or inspections.</a:t>
            </a:r>
            <a:endParaRPr lang="en-US" b="1" dirty="0" smtClean="0">
              <a:latin typeface="Candara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19800" y="3962400"/>
            <a:ext cx="2895600" cy="2057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Make checklists definitive, but flexible for large and small projects alike.</a:t>
            </a:r>
          </a:p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Flexibility can be built by using key phrases.</a:t>
            </a:r>
            <a:endParaRPr lang="en-US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Guidance: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10" descr="http://fnfgapmgprd1/openup/images/guidan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57200"/>
            <a:ext cx="838200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419600"/>
          </a:xfrm>
        </p:spPr>
        <p:txBody>
          <a:bodyPr/>
          <a:lstStyle/>
          <a:p>
            <a:r>
              <a:rPr lang="en-US" dirty="0" smtClean="0"/>
              <a:t>Must Have</a:t>
            </a:r>
          </a:p>
          <a:p>
            <a:r>
              <a:rPr lang="en-US" dirty="0" smtClean="0"/>
              <a:t>Should Have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Guidance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19800" y="1600200"/>
            <a:ext cx="28956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b="1" dirty="0" smtClean="0">
                <a:latin typeface="Candara" pitchFamily="34" charset="0"/>
              </a:rPr>
              <a:t>Concepts are ideas and foundations for the organization.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19800" y="3962400"/>
            <a:ext cx="2895600" cy="2057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Not all concepts are tailored for the business.</a:t>
            </a:r>
          </a:p>
        </p:txBody>
      </p:sp>
      <p:pic>
        <p:nvPicPr>
          <p:cNvPr id="9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5952" y="454152"/>
            <a:ext cx="841248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Guidance: </a:t>
            </a:r>
            <a:r>
              <a:rPr lang="en-US" dirty="0" smtClean="0"/>
              <a:t>Estimation Consideration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10" descr="http://fnfgapmgprd1/openup/images/guidan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57200"/>
            <a:ext cx="838200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419600"/>
          </a:xfrm>
        </p:spPr>
        <p:txBody>
          <a:bodyPr/>
          <a:lstStyle/>
          <a:p>
            <a:r>
              <a:rPr lang="en-US" dirty="0" smtClean="0"/>
              <a:t>Must Have</a:t>
            </a:r>
          </a:p>
          <a:p>
            <a:r>
              <a:rPr lang="en-US" dirty="0" smtClean="0"/>
              <a:t>Should Have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Guidance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19800" y="1600200"/>
            <a:ext cx="28956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b="1" dirty="0" smtClean="0">
                <a:latin typeface="Candara" pitchFamily="34" charset="0"/>
              </a:rPr>
              <a:t>Estimation Considerations describes </a:t>
            </a:r>
            <a:r>
              <a:rPr lang="en-US" b="1" dirty="0" smtClean="0">
                <a:latin typeface="Candara" pitchFamily="34" charset="0"/>
              </a:rPr>
              <a:t>a</a:t>
            </a:r>
            <a:r>
              <a:rPr lang="en-US" b="1" dirty="0" smtClean="0">
                <a:latin typeface="Candara" pitchFamily="34" charset="0"/>
              </a:rPr>
              <a:t>ny </a:t>
            </a:r>
            <a:r>
              <a:rPr lang="en-US" b="1" dirty="0" smtClean="0">
                <a:latin typeface="Candara" pitchFamily="34" charset="0"/>
              </a:rPr>
              <a:t>influencing factors </a:t>
            </a:r>
            <a:r>
              <a:rPr lang="en-US" b="1" dirty="0" smtClean="0">
                <a:latin typeface="Candara" pitchFamily="34" charset="0"/>
              </a:rPr>
              <a:t>to consider in estimating work required to complete a task.</a:t>
            </a:r>
            <a:endParaRPr lang="en-US" b="1" dirty="0" smtClean="0">
              <a:latin typeface="Candara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19800" y="3962400"/>
            <a:ext cx="2895600" cy="2057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Influencing factors can be large or small, so consider the overall impact to the task.</a:t>
            </a:r>
            <a:endParaRPr lang="en-US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r>
              <a:rPr lang="en-US" dirty="0" smtClean="0"/>
              <a:t>Process Element ERD</a:t>
            </a:r>
          </a:p>
          <a:p>
            <a:r>
              <a:rPr lang="en-US" dirty="0" smtClean="0"/>
              <a:t>Content Types &amp; Common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Roles, Tasks, Work Products </a:t>
            </a:r>
            <a:endParaRPr lang="en-US" dirty="0" smtClean="0"/>
          </a:p>
          <a:p>
            <a:r>
              <a:rPr lang="en-US" dirty="0" smtClean="0"/>
              <a:t>Guidelines</a:t>
            </a:r>
            <a:endParaRPr lang="en-US" dirty="0" smtClean="0"/>
          </a:p>
          <a:p>
            <a:r>
              <a:rPr lang="en-US" dirty="0" smtClean="0"/>
              <a:t>Developing Content – An Example</a:t>
            </a:r>
          </a:p>
          <a:p>
            <a:r>
              <a:rPr lang="en-US" dirty="0" smtClean="0"/>
              <a:t>Capability Patterns and Delivery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Guidance: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10" descr="http://fnfgapmgprd1/openup/images/guidan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57200"/>
            <a:ext cx="838200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419600"/>
          </a:xfrm>
        </p:spPr>
        <p:txBody>
          <a:bodyPr/>
          <a:lstStyle/>
          <a:p>
            <a:r>
              <a:rPr lang="en-US" dirty="0" smtClean="0"/>
              <a:t>Must Have</a:t>
            </a:r>
          </a:p>
          <a:p>
            <a:r>
              <a:rPr lang="en-US" dirty="0" smtClean="0"/>
              <a:t>Should </a:t>
            </a:r>
            <a:r>
              <a:rPr lang="en-US" dirty="0" smtClean="0"/>
              <a:t>Have</a:t>
            </a:r>
          </a:p>
          <a:p>
            <a:pPr lvl="1"/>
            <a:r>
              <a:rPr lang="en-US" dirty="0" smtClean="0"/>
              <a:t>Attached file/URL is the example is external to OpenUP</a:t>
            </a:r>
            <a:endParaRPr lang="en-US" dirty="0" smtClean="0"/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Guidance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19800" y="1600200"/>
            <a:ext cx="28956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b="1" dirty="0" smtClean="0">
                <a:latin typeface="Candara" pitchFamily="34" charset="0"/>
              </a:rPr>
              <a:t>Examples demonstrate typical application of the element type.</a:t>
            </a:r>
            <a:endParaRPr lang="en-US" b="1" dirty="0" smtClean="0">
              <a:latin typeface="Candara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19800" y="3962400"/>
            <a:ext cx="2895600" cy="2057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May </a:t>
            </a: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often only be a partial sample that is intended as further guidance rather than something to be reused.</a:t>
            </a:r>
            <a:endParaRPr lang="en-US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9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5952" y="454152"/>
            <a:ext cx="841248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Guidance</a:t>
            </a:r>
            <a:r>
              <a:rPr lang="en-US" dirty="0" smtClean="0"/>
              <a:t>: Guideline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10" descr="http://fnfgapmgprd1/openup/images/guidan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57200"/>
            <a:ext cx="838200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419600"/>
          </a:xfrm>
        </p:spPr>
        <p:txBody>
          <a:bodyPr/>
          <a:lstStyle/>
          <a:p>
            <a:r>
              <a:rPr lang="en-US" dirty="0" smtClean="0"/>
              <a:t>Must Have</a:t>
            </a:r>
          </a:p>
          <a:p>
            <a:r>
              <a:rPr lang="en-US" dirty="0" smtClean="0"/>
              <a:t>Should Have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Guidance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19800" y="1600200"/>
            <a:ext cx="28956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b="1" dirty="0" smtClean="0">
                <a:latin typeface="Candara" pitchFamily="34" charset="0"/>
              </a:rPr>
              <a:t>A specialized type of guidance that provides additional detail on how to handle a particular method element. </a:t>
            </a:r>
            <a:r>
              <a:rPr lang="en-US" b="1" dirty="0" smtClean="0">
                <a:latin typeface="Candara" pitchFamily="34" charset="0"/>
              </a:rPr>
              <a:t>Most commonly describe how to perform some set of actions related to tasks.</a:t>
            </a:r>
            <a:endParaRPr lang="en-US" b="1" dirty="0" smtClean="0">
              <a:latin typeface="Candara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19800" y="3962400"/>
            <a:ext cx="2895600" cy="2057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Use </a:t>
            </a: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G</a:t>
            </a: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uidelines to provide </a:t>
            </a: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additional rules or recommendations related to the representation of work products</a:t>
            </a: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.</a:t>
            </a:r>
            <a:endParaRPr lang="en-US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Guidance</a:t>
            </a:r>
            <a:r>
              <a:rPr lang="en-US" dirty="0" smtClean="0"/>
              <a:t>: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10" descr="http://fnfgapmgprd1/openup/images/guidan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57200"/>
            <a:ext cx="838200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419600"/>
          </a:xfrm>
        </p:spPr>
        <p:txBody>
          <a:bodyPr/>
          <a:lstStyle/>
          <a:p>
            <a:r>
              <a:rPr lang="en-US" dirty="0" smtClean="0"/>
              <a:t>Must </a:t>
            </a:r>
            <a:r>
              <a:rPr lang="en-US" dirty="0" smtClean="0"/>
              <a:t>Have</a:t>
            </a:r>
          </a:p>
          <a:p>
            <a:pPr lvl="1"/>
            <a:r>
              <a:rPr lang="en-US" dirty="0" smtClean="0"/>
              <a:t>Background, </a:t>
            </a:r>
            <a:r>
              <a:rPr lang="en-US" dirty="0" smtClean="0"/>
              <a:t>H</a:t>
            </a:r>
            <a:r>
              <a:rPr lang="en-US" dirty="0" smtClean="0"/>
              <a:t>ow to read this practice, Content elements</a:t>
            </a:r>
            <a:endParaRPr lang="en-US" dirty="0" smtClean="0"/>
          </a:p>
          <a:p>
            <a:r>
              <a:rPr lang="en-US" dirty="0" smtClean="0"/>
              <a:t>Should </a:t>
            </a:r>
            <a:r>
              <a:rPr lang="en-US" dirty="0" smtClean="0"/>
              <a:t>Have</a:t>
            </a:r>
          </a:p>
          <a:p>
            <a:pPr lvl="1"/>
            <a:r>
              <a:rPr lang="en-US" dirty="0" smtClean="0"/>
              <a:t>Levels of adoption</a:t>
            </a:r>
            <a:endParaRPr lang="en-US" dirty="0" smtClean="0"/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Purpose, Goals, Additional information</a:t>
            </a: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19800" y="1600200"/>
            <a:ext cx="28956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b="1" dirty="0" smtClean="0">
                <a:latin typeface="Candara" pitchFamily="34" charset="0"/>
              </a:rPr>
              <a:t>A practice is a documented approach to solving one or several commonly occurring problems. </a:t>
            </a:r>
            <a:r>
              <a:rPr lang="en-US" b="1" dirty="0" smtClean="0">
                <a:latin typeface="Candara" pitchFamily="34" charset="0"/>
              </a:rPr>
              <a:t>Practices are intended as "chunks" of process for adoption, enablement, and configuration</a:t>
            </a:r>
            <a:r>
              <a:rPr lang="en-US" b="1" dirty="0" smtClean="0">
                <a:latin typeface="Candara" pitchFamily="34" charset="0"/>
              </a:rPr>
              <a:t>.</a:t>
            </a:r>
            <a:endParaRPr lang="en-US" b="1" dirty="0" smtClean="0">
              <a:latin typeface="Candara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19800" y="3962400"/>
            <a:ext cx="2895600" cy="2057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Practices are built from the basic </a:t>
            </a: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elements.</a:t>
            </a:r>
            <a:endParaRPr lang="en-US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Guidance</a:t>
            </a:r>
            <a:r>
              <a:rPr lang="en-US" dirty="0" smtClean="0"/>
              <a:t>: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10" descr="http://fnfgapmgprd1/openup/images/guidan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57200"/>
            <a:ext cx="838200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419600"/>
          </a:xfrm>
        </p:spPr>
        <p:txBody>
          <a:bodyPr/>
          <a:lstStyle/>
          <a:p>
            <a:r>
              <a:rPr lang="en-US" dirty="0" smtClean="0"/>
              <a:t>Must Have</a:t>
            </a:r>
          </a:p>
          <a:p>
            <a:r>
              <a:rPr lang="en-US" dirty="0" smtClean="0"/>
              <a:t>Should Have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Guidance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19800" y="1600200"/>
            <a:ext cx="28956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b="1" dirty="0" smtClean="0">
                <a:latin typeface="Candara" pitchFamily="34" charset="0"/>
              </a:rPr>
              <a:t>Reports provide </a:t>
            </a:r>
            <a:r>
              <a:rPr lang="en-US" b="1" dirty="0" smtClean="0">
                <a:latin typeface="Candara" pitchFamily="34" charset="0"/>
              </a:rPr>
              <a:t>guidance on representing the output of an automated tool that may be a combination of information from one or more other work products..</a:t>
            </a:r>
            <a:endParaRPr lang="en-US" b="1" dirty="0" smtClean="0">
              <a:latin typeface="Candara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19800" y="3962400"/>
            <a:ext cx="2895600" cy="2057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Guidance</a:t>
            </a:r>
            <a:r>
              <a:rPr lang="en-US" dirty="0" smtClean="0"/>
              <a:t>: Re-Usable Asset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10" descr="http://fnfgapmgprd1/openup/images/guidan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57200"/>
            <a:ext cx="838200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419600"/>
          </a:xfrm>
        </p:spPr>
        <p:txBody>
          <a:bodyPr/>
          <a:lstStyle/>
          <a:p>
            <a:r>
              <a:rPr lang="en-US" dirty="0" smtClean="0"/>
              <a:t>Must Have</a:t>
            </a:r>
          </a:p>
          <a:p>
            <a:r>
              <a:rPr lang="en-US" dirty="0" smtClean="0"/>
              <a:t>Should </a:t>
            </a:r>
            <a:r>
              <a:rPr lang="en-US" dirty="0" smtClean="0"/>
              <a:t>Have</a:t>
            </a:r>
          </a:p>
          <a:p>
            <a:pPr lvl="1"/>
            <a:r>
              <a:rPr lang="en-US" dirty="0" smtClean="0"/>
              <a:t>Attached file(s)/URL(s) if content is external to OpenUP</a:t>
            </a:r>
            <a:endParaRPr lang="en-US" dirty="0" smtClean="0"/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Guidance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19800" y="1600200"/>
            <a:ext cx="28956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b="1" dirty="0" smtClean="0">
                <a:latin typeface="Candara" pitchFamily="34" charset="0"/>
              </a:rPr>
              <a:t>Links to intellectual capital that can be utilized to perform some task or leveraged as a starting point for the creation of a solution. </a:t>
            </a:r>
            <a:endParaRPr lang="en-US" b="1" dirty="0" smtClean="0">
              <a:latin typeface="Candara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19800" y="3962400"/>
            <a:ext cx="2895600" cy="2057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May </a:t>
            </a: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include assets such as source code, templates, patterns, architectural frameworks, domain models, and so on - that </a:t>
            </a: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can </a:t>
            </a: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be reused in a different contexts.</a:t>
            </a:r>
            <a:endParaRPr lang="en-US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9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5952" y="454152"/>
            <a:ext cx="841248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Guidance: Roadmap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10" descr="http://fnfgapmgprd1/openup/images/guidan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57200"/>
            <a:ext cx="838200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419600"/>
          </a:xfrm>
        </p:spPr>
        <p:txBody>
          <a:bodyPr/>
          <a:lstStyle/>
          <a:p>
            <a:r>
              <a:rPr lang="en-US" dirty="0" smtClean="0"/>
              <a:t>Must Have</a:t>
            </a:r>
          </a:p>
          <a:p>
            <a:r>
              <a:rPr lang="en-US" dirty="0" smtClean="0"/>
              <a:t>Should Have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Guidance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19800" y="1600200"/>
            <a:ext cx="28956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b="1" dirty="0" smtClean="0">
                <a:latin typeface="Candara" pitchFamily="34" charset="0"/>
              </a:rPr>
              <a:t>A Roadmap provides strategic and tactical approaches to implementation of concepts, practices, processes, procedures.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19800" y="3962400"/>
            <a:ext cx="2895600" cy="2057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Roadmaps are not </a:t>
            </a: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definitive.</a:t>
            </a:r>
          </a:p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Roadmaps are not prescriptive.</a:t>
            </a:r>
            <a:endParaRPr lang="en-US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Guidance: Supporting</a:t>
            </a:r>
            <a:br>
              <a:rPr lang="en-US" dirty="0" smtClean="0"/>
            </a:br>
            <a:r>
              <a:rPr lang="en-US" dirty="0" smtClean="0"/>
              <a:t>Material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419600"/>
          </a:xfrm>
        </p:spPr>
        <p:txBody>
          <a:bodyPr/>
          <a:lstStyle/>
          <a:p>
            <a:r>
              <a:rPr lang="en-US" dirty="0" smtClean="0"/>
              <a:t>Must </a:t>
            </a:r>
            <a:r>
              <a:rPr lang="en-US" dirty="0" smtClean="0"/>
              <a:t>Have</a:t>
            </a:r>
            <a:endParaRPr lang="en-US" dirty="0" smtClean="0"/>
          </a:p>
          <a:p>
            <a:r>
              <a:rPr lang="en-US" dirty="0" smtClean="0"/>
              <a:t>Should </a:t>
            </a:r>
            <a:r>
              <a:rPr lang="en-US" dirty="0" smtClean="0"/>
              <a:t>Have</a:t>
            </a:r>
          </a:p>
          <a:p>
            <a:r>
              <a:rPr lang="en-US" dirty="0" smtClean="0"/>
              <a:t>Optional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19800" y="1600200"/>
            <a:ext cx="28956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b="1" dirty="0" smtClean="0">
                <a:latin typeface="Candara" pitchFamily="34" charset="0"/>
              </a:rPr>
              <a:t>Supporting Material is a </a:t>
            </a:r>
            <a:r>
              <a:rPr lang="en-US" b="1" dirty="0" smtClean="0">
                <a:latin typeface="Candara" pitchFamily="34" charset="0"/>
              </a:rPr>
              <a:t>guidance that is a catch-all for other types of guidance not specifically defined elsewhere.</a:t>
            </a:r>
            <a:endParaRPr lang="en-US" b="1" dirty="0" smtClean="0">
              <a:latin typeface="Candara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19800" y="3962400"/>
            <a:ext cx="2895600" cy="2057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</a:p>
        </p:txBody>
      </p:sp>
      <p:pic>
        <p:nvPicPr>
          <p:cNvPr id="11" name="Picture 10" descr="http://fnfgapmgprd1/openup/images/guidan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57200"/>
            <a:ext cx="838200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Guidance: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10" descr="http://fnfgapmgprd1/openup/images/guidan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57200"/>
            <a:ext cx="838200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419600"/>
          </a:xfrm>
        </p:spPr>
        <p:txBody>
          <a:bodyPr/>
          <a:lstStyle/>
          <a:p>
            <a:r>
              <a:rPr lang="en-US" dirty="0" smtClean="0"/>
              <a:t>Must Have</a:t>
            </a:r>
          </a:p>
          <a:p>
            <a:r>
              <a:rPr lang="en-US" dirty="0" smtClean="0"/>
              <a:t>Should Have</a:t>
            </a:r>
          </a:p>
          <a:p>
            <a:pPr lvl="1"/>
            <a:r>
              <a:rPr lang="en-US" dirty="0" smtClean="0"/>
              <a:t>Attached file(s)/URL(s)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Guidance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19800" y="1600200"/>
            <a:ext cx="28956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b="1" dirty="0" smtClean="0">
                <a:latin typeface="Candara" pitchFamily="34" charset="0"/>
              </a:rPr>
              <a:t>Templates are draft work products that must be tailored for content.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19800" y="3962400"/>
            <a:ext cx="2895600" cy="2057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Template descriptions are not required since the referring content will have necessary details.</a:t>
            </a:r>
          </a:p>
        </p:txBody>
      </p:sp>
      <p:pic>
        <p:nvPicPr>
          <p:cNvPr id="9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5952" y="454152"/>
            <a:ext cx="841248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Guidance: Term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10" descr="http://fnfgapmgprd1/openup/images/guidan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57200"/>
            <a:ext cx="838200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419600"/>
          </a:xfrm>
        </p:spPr>
        <p:txBody>
          <a:bodyPr/>
          <a:lstStyle/>
          <a:p>
            <a:r>
              <a:rPr lang="en-US" dirty="0" smtClean="0"/>
              <a:t>Must Have</a:t>
            </a:r>
          </a:p>
          <a:p>
            <a:r>
              <a:rPr lang="en-US" dirty="0" smtClean="0"/>
              <a:t>Should Have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Guidance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19800" y="1600200"/>
            <a:ext cx="28956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b="1" dirty="0" smtClean="0">
                <a:latin typeface="Candara" pitchFamily="34" charset="0"/>
              </a:rPr>
              <a:t>Term Definitions clarify terms, and expand acronyms. Term definitions form the Glossary which is accessible via the top right Glossary icon.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19800" y="3962400"/>
            <a:ext cx="2895600" cy="2057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Terms are domain-agnostic, so only one definition can be applied to one term.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Guidance: Tool Mentor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10" descr="http://fnfgapmgprd1/openup/images/guidan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57200"/>
            <a:ext cx="838200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419600"/>
          </a:xfrm>
        </p:spPr>
        <p:txBody>
          <a:bodyPr/>
          <a:lstStyle/>
          <a:p>
            <a:r>
              <a:rPr lang="en-US" dirty="0" smtClean="0"/>
              <a:t>Must Have</a:t>
            </a:r>
          </a:p>
          <a:p>
            <a:r>
              <a:rPr lang="en-US" dirty="0" smtClean="0"/>
              <a:t>Should Have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Guidance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19800" y="1600200"/>
            <a:ext cx="28956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b="1" dirty="0" smtClean="0">
                <a:latin typeface="Candara" pitchFamily="34" charset="0"/>
              </a:rPr>
              <a:t>Tool Mentors provide direction and guidance on application of specific tooling to perform tasks, product work products, etc.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19800" y="3962400"/>
            <a:ext cx="2895600" cy="2057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Provide specific steps to accomplish work in an FNFG-acquired tool.</a:t>
            </a:r>
          </a:p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Tool must be available for use by consumers (no vaporware).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Element ERD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768665" y="1676400"/>
            <a:ext cx="7613335" cy="4495800"/>
            <a:chOff x="609600" y="1676400"/>
            <a:chExt cx="7613335" cy="4495800"/>
          </a:xfrm>
        </p:grpSpPr>
        <p:grpSp>
          <p:nvGrpSpPr>
            <p:cNvPr id="62" name="Group 61"/>
            <p:cNvGrpSpPr/>
            <p:nvPr/>
          </p:nvGrpSpPr>
          <p:grpSpPr>
            <a:xfrm>
              <a:off x="609600" y="1676400"/>
              <a:ext cx="4648200" cy="4495800"/>
              <a:chOff x="609600" y="1676400"/>
              <a:chExt cx="4648200" cy="44958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09600" y="1676400"/>
                <a:ext cx="4648200" cy="4495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762000" y="1905000"/>
                <a:ext cx="4442900" cy="4086999"/>
                <a:chOff x="2491300" y="1676400"/>
                <a:chExt cx="4442900" cy="4086999"/>
              </a:xfrm>
            </p:grpSpPr>
            <p:pic>
              <p:nvPicPr>
                <p:cNvPr id="4098" name="Picture 2" descr="http://fnfgapmgprd1/openup/images/role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97465" y="1981200"/>
                  <a:ext cx="838200" cy="838203"/>
                </a:xfrm>
                <a:prstGeom prst="rect">
                  <a:avLst/>
                </a:prstGeom>
                <a:noFill/>
              </p:spPr>
            </p:pic>
            <p:pic>
              <p:nvPicPr>
                <p:cNvPr id="4100" name="Picture 4" descr="http://fnfgapmgprd1/openup/images/task.gif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726104" y="1981200"/>
                  <a:ext cx="838200" cy="8382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4102" name="Picture 6" descr="http://fnfgapmgprd1/openup/images/artifact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726104" y="4648200"/>
                  <a:ext cx="838200" cy="8382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4104" name="Picture 8" descr="http://fnfgapmgprd1/openup/images/template.gif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597465" y="4648200"/>
                  <a:ext cx="838200" cy="838200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0" name="Elbow Connector 9"/>
                <p:cNvCxnSpPr>
                  <a:stCxn id="4098" idx="3"/>
                  <a:endCxn id="4100" idx="1"/>
                </p:cNvCxnSpPr>
                <p:nvPr/>
              </p:nvCxnSpPr>
              <p:spPr>
                <a:xfrm flipV="1">
                  <a:off x="3435665" y="2400300"/>
                  <a:ext cx="2290439" cy="2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Elbow Connector 13"/>
                <p:cNvCxnSpPr>
                  <a:stCxn id="4100" idx="2"/>
                  <a:endCxn id="4102" idx="0"/>
                </p:cNvCxnSpPr>
                <p:nvPr/>
              </p:nvCxnSpPr>
              <p:spPr>
                <a:xfrm rot="5400000">
                  <a:off x="5230804" y="3733800"/>
                  <a:ext cx="1828800" cy="1270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Elbow Connector 15"/>
                <p:cNvCxnSpPr>
                  <a:stCxn id="4102" idx="1"/>
                  <a:endCxn id="4104" idx="3"/>
                </p:cNvCxnSpPr>
                <p:nvPr/>
              </p:nvCxnSpPr>
              <p:spPr>
                <a:xfrm rot="10800000">
                  <a:off x="3435666" y="5067300"/>
                  <a:ext cx="2290439" cy="1270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106" name="Picture 10" descr="http://fnfgapmgprd1/openup/images/guidance.gif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121465" y="3276600"/>
                  <a:ext cx="838200" cy="8382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</p:pic>
            <p:cxnSp>
              <p:nvCxnSpPr>
                <p:cNvPr id="22" name="Shape 21"/>
                <p:cNvCxnSpPr>
                  <a:endCxn id="4106" idx="2"/>
                </p:cNvCxnSpPr>
                <p:nvPr/>
              </p:nvCxnSpPr>
              <p:spPr>
                <a:xfrm rot="10800000" flipV="1">
                  <a:off x="4540565" y="3962400"/>
                  <a:ext cx="419100" cy="152400"/>
                </a:xfrm>
                <a:prstGeom prst="bentConnector4">
                  <a:avLst>
                    <a:gd name="adj1" fmla="val -33540"/>
                    <a:gd name="adj2" fmla="val 250000"/>
                  </a:avLst>
                </a:prstGeom>
                <a:ln w="25400"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4106" idx="1"/>
                  <a:endCxn id="4098" idx="2"/>
                </p:cNvCxnSpPr>
                <p:nvPr/>
              </p:nvCxnSpPr>
              <p:spPr>
                <a:xfrm flipH="1" flipV="1">
                  <a:off x="3016565" y="2819403"/>
                  <a:ext cx="1104900" cy="876297"/>
                </a:xfrm>
                <a:prstGeom prst="straightConnector1">
                  <a:avLst/>
                </a:prstGeom>
                <a:ln w="25400"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4106" idx="3"/>
                  <a:endCxn id="4100" idx="2"/>
                </p:cNvCxnSpPr>
                <p:nvPr/>
              </p:nvCxnSpPr>
              <p:spPr>
                <a:xfrm flipV="1">
                  <a:off x="4959665" y="2819400"/>
                  <a:ext cx="1185539" cy="876300"/>
                </a:xfrm>
                <a:prstGeom prst="straightConnector1">
                  <a:avLst/>
                </a:prstGeom>
                <a:ln w="25400"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4106" idx="1"/>
                  <a:endCxn id="4104" idx="0"/>
                </p:cNvCxnSpPr>
                <p:nvPr/>
              </p:nvCxnSpPr>
              <p:spPr>
                <a:xfrm flipH="1">
                  <a:off x="3016565" y="3695700"/>
                  <a:ext cx="1104900" cy="952500"/>
                </a:xfrm>
                <a:prstGeom prst="straightConnector1">
                  <a:avLst/>
                </a:prstGeom>
                <a:ln w="25400"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4106" idx="3"/>
                  <a:endCxn id="4102" idx="0"/>
                </p:cNvCxnSpPr>
                <p:nvPr/>
              </p:nvCxnSpPr>
              <p:spPr>
                <a:xfrm>
                  <a:off x="4959665" y="3695700"/>
                  <a:ext cx="1185539" cy="952500"/>
                </a:xfrm>
                <a:prstGeom prst="straightConnector1">
                  <a:avLst/>
                </a:prstGeom>
                <a:ln w="25400"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3969065" y="2133600"/>
                  <a:ext cx="8082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Performs</a:t>
                  </a:r>
                  <a:endParaRPr lang="en-US" sz="1200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178865" y="3429000"/>
                  <a:ext cx="7553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Produce</a:t>
                  </a:r>
                  <a:endParaRPr lang="en-US" sz="1200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197665" y="5105400"/>
                  <a:ext cx="89159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Reference</a:t>
                  </a:r>
                  <a:endParaRPr lang="en-US" sz="1200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491300" y="3200400"/>
                  <a:ext cx="5341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Uses</a:t>
                  </a:r>
                  <a:endParaRPr lang="en-US" sz="1200" dirty="0"/>
                </a:p>
              </p:txBody>
            </p:sp>
            <p:cxnSp>
              <p:nvCxnSpPr>
                <p:cNvPr id="48" name="Elbow Connector 47"/>
                <p:cNvCxnSpPr>
                  <a:stCxn id="4098" idx="2"/>
                </p:cNvCxnSpPr>
                <p:nvPr/>
              </p:nvCxnSpPr>
              <p:spPr>
                <a:xfrm rot="16200000" flipH="1">
                  <a:off x="3020634" y="2815333"/>
                  <a:ext cx="914397" cy="922535"/>
                </a:xfrm>
                <a:prstGeom prst="bentConnector2">
                  <a:avLst/>
                </a:prstGeom>
                <a:ln w="25400"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4396300" y="4343400"/>
                  <a:ext cx="61908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Clarify</a:t>
                  </a:r>
                  <a:endParaRPr lang="en-US" sz="1200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796100" y="1676400"/>
                  <a:ext cx="585417" cy="276999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Actor</a:t>
                  </a:r>
                  <a:endParaRPr lang="en-US" sz="1200" b="1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844100" y="1676400"/>
                  <a:ext cx="522707" cy="276999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Task</a:t>
                  </a:r>
                  <a:endParaRPr lang="en-US" sz="1200" b="1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5767900" y="5486400"/>
                  <a:ext cx="721672" cy="276999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Artifact</a:t>
                  </a:r>
                  <a:endParaRPr lang="en-US" sz="1200" b="1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2576378" y="5486400"/>
                  <a:ext cx="848117" cy="276999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Template</a:t>
                  </a:r>
                  <a:endParaRPr lang="en-US" sz="1200" b="1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4091500" y="2971800"/>
                  <a:ext cx="914400" cy="276999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Guidance</a:t>
                  </a:r>
                  <a:endParaRPr lang="en-US" sz="1200" b="1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329500" y="2743200"/>
                  <a:ext cx="61908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Clarify</a:t>
                  </a:r>
                  <a:endParaRPr lang="en-US" sz="1200" dirty="0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5257800" y="3733800"/>
              <a:ext cx="2895600" cy="1115199"/>
              <a:chOff x="5257800" y="3733800"/>
              <a:chExt cx="2895600" cy="1115199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 flipH="1">
                <a:off x="5257800" y="4191000"/>
                <a:ext cx="1892600" cy="0"/>
              </a:xfrm>
              <a:prstGeom prst="straightConnector1">
                <a:avLst/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/>
              <p:cNvGrpSpPr/>
              <p:nvPr/>
            </p:nvGrpSpPr>
            <p:grpSpPr>
              <a:xfrm>
                <a:off x="6732818" y="3733800"/>
                <a:ext cx="1420582" cy="1115199"/>
                <a:chOff x="6669018" y="1981200"/>
                <a:chExt cx="1420582" cy="1115199"/>
              </a:xfrm>
            </p:grpSpPr>
            <p:pic>
              <p:nvPicPr>
                <p:cNvPr id="4110" name="Picture 14" descr="http://fnfgapmgprd1/openup/images/deliveryprocess.gif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6910154" y="1981200"/>
                  <a:ext cx="838200" cy="838200"/>
                </a:xfrm>
                <a:prstGeom prst="rect">
                  <a:avLst/>
                </a:prstGeom>
                <a:noFill/>
              </p:spPr>
            </p:pic>
            <p:sp>
              <p:nvSpPr>
                <p:cNvPr id="74" name="TextBox 73"/>
                <p:cNvSpPr txBox="1"/>
                <p:nvPr/>
              </p:nvSpPr>
              <p:spPr>
                <a:xfrm>
                  <a:off x="6669018" y="2819400"/>
                  <a:ext cx="1420582" cy="276999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Delivery Process</a:t>
                  </a:r>
                  <a:endParaRPr lang="en-US" sz="1200" b="1" dirty="0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5257800" y="1828800"/>
              <a:ext cx="2904453" cy="1066800"/>
              <a:chOff x="5257800" y="3629799"/>
              <a:chExt cx="2904453" cy="1066800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 flipH="1">
                <a:off x="5257800" y="4239399"/>
                <a:ext cx="1828800" cy="0"/>
              </a:xfrm>
              <a:prstGeom prst="straightConnector1">
                <a:avLst/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/>
              <p:cNvGrpSpPr/>
              <p:nvPr/>
            </p:nvGrpSpPr>
            <p:grpSpPr>
              <a:xfrm>
                <a:off x="6669536" y="3629799"/>
                <a:ext cx="1492717" cy="1066800"/>
                <a:chOff x="6669536" y="3629799"/>
                <a:chExt cx="1492717" cy="1066800"/>
              </a:xfrm>
            </p:grpSpPr>
            <p:pic>
              <p:nvPicPr>
                <p:cNvPr id="4112" name="Picture 16" descr="http://fnfgapmgprd1/openup/images/capabilitypattern.gif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6972300" y="3858399"/>
                  <a:ext cx="838200" cy="838200"/>
                </a:xfrm>
                <a:prstGeom prst="rect">
                  <a:avLst/>
                </a:prstGeom>
                <a:noFill/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6669536" y="3629799"/>
                  <a:ext cx="1492717" cy="276999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Capability Pattern</a:t>
                  </a:r>
                  <a:endParaRPr lang="en-US" sz="1200" b="1" dirty="0"/>
                </a:p>
              </p:txBody>
            </p:sp>
          </p:grpSp>
        </p:grpSp>
        <p:sp>
          <p:nvSpPr>
            <p:cNvPr id="82" name="TextBox 81"/>
            <p:cNvSpPr txBox="1"/>
            <p:nvPr/>
          </p:nvSpPr>
          <p:spPr>
            <a:xfrm>
              <a:off x="5486400" y="2133600"/>
              <a:ext cx="978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Implements</a:t>
              </a:r>
              <a:endParaRPr 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562600" y="3886200"/>
              <a:ext cx="978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Implements</a:t>
              </a:r>
              <a:endParaRPr lang="en-US" sz="1200" dirty="0"/>
            </a:p>
          </p:txBody>
        </p:sp>
        <p:cxnSp>
          <p:nvCxnSpPr>
            <p:cNvPr id="85" name="Elbow Connector 84"/>
            <p:cNvCxnSpPr>
              <a:stCxn id="4110" idx="0"/>
              <a:endCxn id="4112" idx="2"/>
            </p:cNvCxnSpPr>
            <p:nvPr/>
          </p:nvCxnSpPr>
          <p:spPr>
            <a:xfrm rot="16200000" flipV="1">
              <a:off x="6973127" y="3313873"/>
              <a:ext cx="838200" cy="1654"/>
            </a:xfrm>
            <a:prstGeom prst="bentConnector3">
              <a:avLst>
                <a:gd name="adj1" fmla="val 50000"/>
              </a:avLst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7467600" y="320040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Includes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Guidance: White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419600"/>
          </a:xfrm>
        </p:spPr>
        <p:txBody>
          <a:bodyPr/>
          <a:lstStyle/>
          <a:p>
            <a:r>
              <a:rPr lang="en-US" dirty="0" smtClean="0"/>
              <a:t>Must </a:t>
            </a:r>
            <a:r>
              <a:rPr lang="en-US" dirty="0" smtClean="0"/>
              <a:t>Have</a:t>
            </a:r>
            <a:endParaRPr lang="en-US" dirty="0" smtClean="0"/>
          </a:p>
          <a:p>
            <a:r>
              <a:rPr lang="en-US" dirty="0" smtClean="0"/>
              <a:t>Should Have</a:t>
            </a:r>
          </a:p>
          <a:p>
            <a:pPr lvl="1"/>
            <a:r>
              <a:rPr lang="en-US" dirty="0" smtClean="0"/>
              <a:t>Attached file(s)/URL(s</a:t>
            </a:r>
            <a:r>
              <a:rPr lang="en-US" dirty="0" smtClean="0"/>
              <a:t>) when the white paper is external to First Niagara.</a:t>
            </a:r>
            <a:endParaRPr lang="en-US" dirty="0" smtClean="0"/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Guidance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19800" y="1600200"/>
            <a:ext cx="28956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b="1" dirty="0" smtClean="0">
                <a:latin typeface="Candara" pitchFamily="34" charset="0"/>
              </a:rPr>
              <a:t>White </a:t>
            </a:r>
            <a:r>
              <a:rPr lang="en-US" b="1" dirty="0" smtClean="0">
                <a:latin typeface="Candara" pitchFamily="34" charset="0"/>
              </a:rPr>
              <a:t>papers are </a:t>
            </a:r>
            <a:r>
              <a:rPr lang="en-US" b="1" dirty="0" smtClean="0">
                <a:latin typeface="Candara" pitchFamily="34" charset="0"/>
              </a:rPr>
              <a:t>a </a:t>
            </a:r>
            <a:r>
              <a:rPr lang="en-US" b="1" dirty="0" smtClean="0">
                <a:latin typeface="Candara" pitchFamily="34" charset="0"/>
              </a:rPr>
              <a:t>specialized type of guidance for externally published papers that can be read and understood in isolation of other content elements.</a:t>
            </a:r>
            <a:endParaRPr lang="en-US" b="1" dirty="0" smtClean="0">
              <a:latin typeface="Candara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19800" y="3962400"/>
            <a:ext cx="2895600" cy="2057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May be used to justify domain content claims and ensure methodologies are grounded in sound industry practices.</a:t>
            </a:r>
            <a:endParaRPr lang="en-US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1" name="Picture 10" descr="http://fnfgapmgprd1/openup/images/guidan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57200"/>
            <a:ext cx="838200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Capability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10" descr="http://fnfgapmgprd1/openup/images/guidan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57200"/>
            <a:ext cx="838200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419600"/>
          </a:xfrm>
        </p:spPr>
        <p:txBody>
          <a:bodyPr/>
          <a:lstStyle/>
          <a:p>
            <a:r>
              <a:rPr lang="en-US" dirty="0" smtClean="0"/>
              <a:t>Must Have</a:t>
            </a:r>
          </a:p>
          <a:p>
            <a:pPr lvl="1"/>
            <a:r>
              <a:rPr lang="en-US" dirty="0" smtClean="0"/>
              <a:t>Scope, How to staff, Define WBS</a:t>
            </a:r>
          </a:p>
          <a:p>
            <a:r>
              <a:rPr lang="en-US" dirty="0" smtClean="0"/>
              <a:t>Should Have</a:t>
            </a:r>
          </a:p>
          <a:p>
            <a:pPr lvl="1"/>
            <a:r>
              <a:rPr lang="en-US" dirty="0" smtClean="0"/>
              <a:t>Usage notes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Purpose, alternatives, Key considerations, Guidance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19800" y="1600200"/>
            <a:ext cx="28956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b="1" dirty="0" smtClean="0">
                <a:latin typeface="Candara" pitchFamily="34" charset="0"/>
              </a:rPr>
              <a:t>A capability pattern are patterns of activity that can be repeated in any phase of the lifecycle.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19800" y="3962400"/>
            <a:ext cx="2895600" cy="2057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Avoid trivial activities.</a:t>
            </a:r>
          </a:p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Consider the benefits of repeating tasks and expected outcomes.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" name="Picture 10" descr="http://fnfgapmgprd1/openup/images/guidan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57200"/>
            <a:ext cx="838200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419600"/>
          </a:xfrm>
        </p:spPr>
        <p:txBody>
          <a:bodyPr/>
          <a:lstStyle/>
          <a:p>
            <a:r>
              <a:rPr lang="en-US" dirty="0" smtClean="0"/>
              <a:t>Must Have</a:t>
            </a:r>
          </a:p>
          <a:p>
            <a:pPr lvl="1"/>
            <a:r>
              <a:rPr lang="en-US" dirty="0" smtClean="0"/>
              <a:t>Scope, How to staff, Define WBS</a:t>
            </a:r>
          </a:p>
          <a:p>
            <a:r>
              <a:rPr lang="en-US" dirty="0" smtClean="0"/>
              <a:t>Should Have</a:t>
            </a:r>
          </a:p>
          <a:p>
            <a:pPr lvl="1"/>
            <a:r>
              <a:rPr lang="en-US" dirty="0" smtClean="0"/>
              <a:t>Usage notes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Purpose, alternatives, Key considerations, Guidance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19800" y="1600200"/>
            <a:ext cx="28956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b="1" dirty="0" smtClean="0">
                <a:latin typeface="Candara" pitchFamily="34" charset="0"/>
              </a:rPr>
              <a:t>A delivery process is an end-to-end series of activities, tasks, and/or capability patterns that, when executed, result in a deliverable system. AKA the lifecycle.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19800" y="3962400"/>
            <a:ext cx="2895600" cy="2057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sq">
            <a:solidFill>
              <a:schemeClr val="accent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dkEdge">
            <a:bevelT/>
            <a:bevelB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 Examples of delivery processes include the SDLC, PMLC, Procurement Process, the RFP Process, etc.</a:t>
            </a:r>
          </a:p>
        </p:txBody>
      </p:sp>
      <p:pic>
        <p:nvPicPr>
          <p:cNvPr id="9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5952" y="454152"/>
            <a:ext cx="841248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EPFC authoring … yet</a:t>
            </a:r>
          </a:p>
          <a:p>
            <a:r>
              <a:rPr lang="en-US" dirty="0" smtClean="0"/>
              <a:t>Use RTF templates to create content</a:t>
            </a:r>
          </a:p>
          <a:p>
            <a:r>
              <a:rPr lang="en-US" dirty="0" smtClean="0"/>
              <a:t>Focus on content development</a:t>
            </a:r>
          </a:p>
          <a:p>
            <a:r>
              <a:rPr lang="en-US" dirty="0" smtClean="0"/>
              <a:t>Discipline Development Templates: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http://fnfgapmgprd1/openup/fnfg_core/guidances/reusableassets/template_reusable_asset_4ADC7F5C.html?nodeId=a875bcf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“Request Content”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Content –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Scenario: Interface Specifications</a:t>
            </a:r>
          </a:p>
          <a:p>
            <a:pPr lvl="1"/>
            <a:r>
              <a:rPr lang="en-US" dirty="0" smtClean="0"/>
              <a:t>Describing Interfaces:</a:t>
            </a:r>
          </a:p>
          <a:p>
            <a:pPr lvl="2"/>
            <a:r>
              <a:rPr lang="en-US" dirty="0" smtClean="0"/>
              <a:t>Dialog/conversation between two systems</a:t>
            </a:r>
          </a:p>
          <a:p>
            <a:pPr lvl="2"/>
            <a:r>
              <a:rPr lang="en-US" dirty="0" smtClean="0"/>
              <a:t>Information is requested by one system and the response is provided by another system</a:t>
            </a:r>
          </a:p>
          <a:p>
            <a:pPr lvl="2"/>
            <a:r>
              <a:rPr lang="en-US" dirty="0" smtClean="0"/>
              <a:t>Sometimes the conversation is one way, sometimes it’s bi-directional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Interface Specifications describe the dialog</a:t>
            </a:r>
          </a:p>
          <a:p>
            <a:r>
              <a:rPr lang="en-US" dirty="0" smtClean="0"/>
              <a:t>We lack a process and associated guidance in describing interfaces in the methodology:</a:t>
            </a:r>
          </a:p>
          <a:p>
            <a:pPr lvl="1"/>
            <a:r>
              <a:rPr lang="en-US" dirty="0" smtClean="0"/>
              <a:t>People (roles), Activities, Outputs, Guidance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47800" y="2209800"/>
            <a:ext cx="5334000" cy="1066800"/>
            <a:chOff x="1676400" y="5181600"/>
            <a:chExt cx="5334000" cy="1066800"/>
          </a:xfrm>
        </p:grpSpPr>
        <p:sp>
          <p:nvSpPr>
            <p:cNvPr id="6" name="Rectangle 5"/>
            <p:cNvSpPr/>
            <p:nvPr/>
          </p:nvSpPr>
          <p:spPr>
            <a:xfrm>
              <a:off x="1676400" y="5334000"/>
              <a:ext cx="1295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System</a:t>
              </a:r>
            </a:p>
            <a:p>
              <a:pPr algn="ctr"/>
              <a:r>
                <a:rPr lang="en-US" sz="4400" dirty="0" smtClean="0"/>
                <a:t>A</a:t>
              </a:r>
              <a:endParaRPr lang="en-US" sz="4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5334000"/>
              <a:ext cx="1295400" cy="914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System</a:t>
              </a:r>
            </a:p>
            <a:p>
              <a:pPr algn="ctr"/>
              <a:r>
                <a:rPr lang="en-US" sz="4400" dirty="0" smtClean="0"/>
                <a:t>B</a:t>
              </a:r>
              <a:endParaRPr lang="en-US" sz="4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200400" y="5486400"/>
              <a:ext cx="228600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3124200" y="5867400"/>
              <a:ext cx="2286000" cy="0"/>
            </a:xfrm>
            <a:prstGeom prst="straightConnector1">
              <a:avLst/>
            </a:prstGeom>
            <a:ln w="508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29000" y="5181600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Request for information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9000" y="5590401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Information Provided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Methodology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– define what activities must be accomplished to describe interfaces</a:t>
            </a:r>
          </a:p>
          <a:p>
            <a:r>
              <a:rPr lang="en-US" dirty="0" smtClean="0"/>
              <a:t>Guidance – identify any guidance we must provide the ‘do-</a:t>
            </a:r>
            <a:r>
              <a:rPr lang="en-US" dirty="0" smtClean="0"/>
              <a:t>er</a:t>
            </a:r>
            <a:r>
              <a:rPr lang="en-US" dirty="0" smtClean="0"/>
              <a:t>” of the tasks so the tasks are accomplished correctly and completely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Methodology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Outputs – as a result of performing the activity, define the outputs we expect</a:t>
            </a:r>
          </a:p>
          <a:p>
            <a:pPr lvl="1"/>
            <a:r>
              <a:rPr lang="en-US" dirty="0" smtClean="0"/>
              <a:t>Artifacts are tangible output</a:t>
            </a:r>
          </a:p>
          <a:p>
            <a:pPr lvl="1"/>
            <a:r>
              <a:rPr lang="en-US" dirty="0" smtClean="0"/>
              <a:t>Outcomes are non-tangible output</a:t>
            </a:r>
          </a:p>
          <a:p>
            <a:pPr lvl="1"/>
            <a:r>
              <a:rPr lang="en-US" dirty="0" smtClean="0"/>
              <a:t>Deliverables are a grouping of tangible and/or non-tangible output</a:t>
            </a:r>
          </a:p>
          <a:p>
            <a:r>
              <a:rPr lang="en-US" dirty="0" smtClean="0"/>
              <a:t>Guidance – identify any guidance we must provide to clearly describe the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Methodology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 – identify any output templates we must provide so the reader has a starting point</a:t>
            </a:r>
          </a:p>
          <a:p>
            <a:pPr lvl="1"/>
            <a:r>
              <a:rPr lang="en-US" dirty="0" smtClean="0"/>
              <a:t>Guidance for templates can be provided in the Template RTF or in separate guidance RTFs</a:t>
            </a:r>
          </a:p>
          <a:p>
            <a:r>
              <a:rPr lang="en-US" dirty="0" smtClean="0"/>
              <a:t>Microsoft Word, Excel, or other format, template files must be developed and associated with template RTFs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Methodology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 – define who completes the activities</a:t>
            </a:r>
          </a:p>
          <a:p>
            <a:pPr lvl="1"/>
            <a:r>
              <a:rPr lang="en-US" dirty="0" smtClean="0"/>
              <a:t>Primary performers are people who are active participants</a:t>
            </a:r>
          </a:p>
          <a:p>
            <a:pPr lvl="1"/>
            <a:r>
              <a:rPr lang="en-US" dirty="0" smtClean="0"/>
              <a:t>Additional performers are people who are passive participants</a:t>
            </a:r>
          </a:p>
          <a:p>
            <a:r>
              <a:rPr lang="en-US" dirty="0" smtClean="0"/>
              <a:t>Guidance – identify any guidance we must provide to clearly describe the role, or help for the role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OpenUP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samples of Roles, Tasks, Work Products, and Guidance</a:t>
            </a:r>
          </a:p>
          <a:p>
            <a:r>
              <a:rPr lang="en-US" dirty="0" smtClean="0"/>
              <a:t>View samples of Capability Patterns and Delivery Processes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919840" y="1905000"/>
            <a:ext cx="5395360" cy="4271665"/>
            <a:chOff x="402993" y="1905000"/>
            <a:chExt cx="5395360" cy="4271665"/>
          </a:xfrm>
        </p:grpSpPr>
        <p:pic>
          <p:nvPicPr>
            <p:cNvPr id="8" name="Picture 2" descr="http://fnfgapmgprd1/openup/images/rol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1965" y="2209800"/>
              <a:ext cx="838200" cy="838203"/>
            </a:xfrm>
            <a:prstGeom prst="rect">
              <a:avLst/>
            </a:prstGeom>
            <a:noFill/>
          </p:spPr>
        </p:pic>
        <p:pic>
          <p:nvPicPr>
            <p:cNvPr id="9" name="Picture 4" descr="http://fnfgapmgprd1/openup/images/task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0604" y="2209800"/>
              <a:ext cx="838200" cy="838200"/>
            </a:xfrm>
            <a:prstGeom prst="rect">
              <a:avLst/>
            </a:prstGeom>
            <a:noFill/>
          </p:spPr>
        </p:pic>
        <p:pic>
          <p:nvPicPr>
            <p:cNvPr id="10" name="Picture 6" descr="http://fnfgapmgprd1/openup/images/artifact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0604" y="4876800"/>
              <a:ext cx="838200" cy="838200"/>
            </a:xfrm>
            <a:prstGeom prst="rect">
              <a:avLst/>
            </a:prstGeom>
            <a:noFill/>
          </p:spPr>
        </p:pic>
        <p:pic>
          <p:nvPicPr>
            <p:cNvPr id="11" name="Picture 8" descr="http://fnfgapmgprd1/openup/images/template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1965" y="4876800"/>
              <a:ext cx="838200" cy="838200"/>
            </a:xfrm>
            <a:prstGeom prst="rect">
              <a:avLst/>
            </a:prstGeom>
            <a:noFill/>
          </p:spPr>
        </p:pic>
        <p:cxnSp>
          <p:nvCxnSpPr>
            <p:cNvPr id="12" name="Elbow Connector 11"/>
            <p:cNvCxnSpPr>
              <a:stCxn id="8" idx="3"/>
              <a:endCxn id="9" idx="1"/>
            </p:cNvCxnSpPr>
            <p:nvPr/>
          </p:nvCxnSpPr>
          <p:spPr>
            <a:xfrm flipV="1">
              <a:off x="1630165" y="2628900"/>
              <a:ext cx="2290439" cy="2"/>
            </a:xfrm>
            <a:prstGeom prst="bentConnector3">
              <a:avLst>
                <a:gd name="adj1" fmla="val 50000"/>
              </a:avLst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9" idx="2"/>
              <a:endCxn id="10" idx="0"/>
            </p:cNvCxnSpPr>
            <p:nvPr/>
          </p:nvCxnSpPr>
          <p:spPr>
            <a:xfrm rot="5400000">
              <a:off x="3425304" y="3962400"/>
              <a:ext cx="1828800" cy="12700"/>
            </a:xfrm>
            <a:prstGeom prst="bentConnector3">
              <a:avLst>
                <a:gd name="adj1" fmla="val 50000"/>
              </a:avLst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10" idx="1"/>
              <a:endCxn id="11" idx="3"/>
            </p:cNvCxnSpPr>
            <p:nvPr/>
          </p:nvCxnSpPr>
          <p:spPr>
            <a:xfrm rot="10800000">
              <a:off x="1630166" y="5295900"/>
              <a:ext cx="2290439" cy="12700"/>
            </a:xfrm>
            <a:prstGeom prst="bentConnector3">
              <a:avLst>
                <a:gd name="adj1" fmla="val 50000"/>
              </a:avLst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0" descr="http://fnfgapmgprd1/openup/images/guidance.gi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15965" y="3505200"/>
              <a:ext cx="838200" cy="8382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cxnSp>
          <p:nvCxnSpPr>
            <p:cNvPr id="16" name="Shape 15"/>
            <p:cNvCxnSpPr>
              <a:endCxn id="15" idx="2"/>
            </p:cNvCxnSpPr>
            <p:nvPr/>
          </p:nvCxnSpPr>
          <p:spPr>
            <a:xfrm rot="10800000" flipV="1">
              <a:off x="2735065" y="4191000"/>
              <a:ext cx="419100" cy="152400"/>
            </a:xfrm>
            <a:prstGeom prst="bentConnector4">
              <a:avLst>
                <a:gd name="adj1" fmla="val -33540"/>
                <a:gd name="adj2" fmla="val 250000"/>
              </a:avLst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1"/>
              <a:endCxn id="8" idx="2"/>
            </p:cNvCxnSpPr>
            <p:nvPr/>
          </p:nvCxnSpPr>
          <p:spPr>
            <a:xfrm flipH="1" flipV="1">
              <a:off x="1211065" y="3048003"/>
              <a:ext cx="1104900" cy="876297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3"/>
              <a:endCxn id="9" idx="2"/>
            </p:cNvCxnSpPr>
            <p:nvPr/>
          </p:nvCxnSpPr>
          <p:spPr>
            <a:xfrm flipV="1">
              <a:off x="3154165" y="3048000"/>
              <a:ext cx="1185539" cy="87630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1"/>
              <a:endCxn id="11" idx="0"/>
            </p:cNvCxnSpPr>
            <p:nvPr/>
          </p:nvCxnSpPr>
          <p:spPr>
            <a:xfrm flipH="1">
              <a:off x="1211065" y="3924300"/>
              <a:ext cx="1104900" cy="95250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5" idx="3"/>
              <a:endCxn id="10" idx="0"/>
            </p:cNvCxnSpPr>
            <p:nvPr/>
          </p:nvCxnSpPr>
          <p:spPr>
            <a:xfrm>
              <a:off x="3154165" y="3924300"/>
              <a:ext cx="1185539" cy="95250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163565" y="2362200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Performs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3365" y="365760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Produce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92165" y="5334000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Reference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5800" y="3429000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Uses</a:t>
              </a:r>
              <a:endParaRPr lang="en-US" sz="1200" dirty="0"/>
            </a:p>
          </p:txBody>
        </p:sp>
        <p:cxnSp>
          <p:nvCxnSpPr>
            <p:cNvPr id="25" name="Elbow Connector 47"/>
            <p:cNvCxnSpPr>
              <a:stCxn id="8" idx="2"/>
            </p:cNvCxnSpPr>
            <p:nvPr/>
          </p:nvCxnSpPr>
          <p:spPr>
            <a:xfrm rot="16200000" flipH="1">
              <a:off x="1215134" y="3043933"/>
              <a:ext cx="914397" cy="922535"/>
            </a:xfrm>
            <a:prstGeom prst="bentConnector2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590800" y="4572000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Clarify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7561" y="1905000"/>
              <a:ext cx="1271502" cy="276999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Domain Owner</a:t>
              </a:r>
              <a:endParaRPr 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01571" y="1905000"/>
              <a:ext cx="2996782" cy="276999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Develop Content for OpenUP Domains</a:t>
              </a:r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97534" y="5715000"/>
              <a:ext cx="1651414" cy="276999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RTF File of Content</a:t>
              </a:r>
              <a:endParaRPr lang="en-US" sz="1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2993" y="5715000"/>
              <a:ext cx="1583895" cy="461665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Templates Used to </a:t>
              </a:r>
              <a:br>
                <a:rPr lang="en-US" sz="1200" b="1" dirty="0" smtClean="0"/>
              </a:br>
              <a:r>
                <a:rPr lang="en-US" sz="1200" b="1" dirty="0" smtClean="0"/>
                <a:t>Describe Artifacts</a:t>
              </a:r>
              <a:endParaRPr lang="en-US" sz="1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09800" y="3200400"/>
              <a:ext cx="1066800" cy="276999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Guidance</a:t>
              </a:r>
              <a:endParaRPr lang="en-US" sz="12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4000" y="2971800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Clarify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286000" y="2819400"/>
            <a:ext cx="5272843" cy="3048000"/>
            <a:chOff x="768665" y="1676400"/>
            <a:chExt cx="7552653" cy="4495800"/>
          </a:xfrm>
        </p:grpSpPr>
        <p:sp>
          <p:nvSpPr>
            <p:cNvPr id="6" name="Rectangle 5"/>
            <p:cNvSpPr/>
            <p:nvPr/>
          </p:nvSpPr>
          <p:spPr>
            <a:xfrm>
              <a:off x="768665" y="1676400"/>
              <a:ext cx="4648200" cy="449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59"/>
            <p:cNvGrpSpPr/>
            <p:nvPr/>
          </p:nvGrpSpPr>
          <p:grpSpPr>
            <a:xfrm>
              <a:off x="838200" y="1905000"/>
              <a:ext cx="4343399" cy="4086999"/>
              <a:chOff x="2408435" y="1676400"/>
              <a:chExt cx="4343399" cy="4086999"/>
            </a:xfrm>
          </p:grpSpPr>
          <p:pic>
            <p:nvPicPr>
              <p:cNvPr id="19" name="Picture 2" descr="http://fnfgapmgprd1/openup/images/role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97465" y="1981200"/>
                <a:ext cx="838200" cy="838203"/>
              </a:xfrm>
              <a:prstGeom prst="rect">
                <a:avLst/>
              </a:prstGeom>
              <a:noFill/>
            </p:spPr>
          </p:pic>
          <p:pic>
            <p:nvPicPr>
              <p:cNvPr id="20" name="Picture 4" descr="http://fnfgapmgprd1/openup/images/task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6104" y="1981200"/>
                <a:ext cx="838200" cy="838200"/>
              </a:xfrm>
              <a:prstGeom prst="rect">
                <a:avLst/>
              </a:prstGeom>
              <a:noFill/>
            </p:spPr>
          </p:pic>
          <p:pic>
            <p:nvPicPr>
              <p:cNvPr id="21" name="Picture 6" descr="http://fnfgapmgprd1/openup/images/artifact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726104" y="4648200"/>
                <a:ext cx="838200" cy="838200"/>
              </a:xfrm>
              <a:prstGeom prst="rect">
                <a:avLst/>
              </a:prstGeom>
              <a:noFill/>
            </p:spPr>
          </p:pic>
          <p:pic>
            <p:nvPicPr>
              <p:cNvPr id="22" name="Picture 8" descr="http://fnfgapmgprd1/openup/images/template.gif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597465" y="4648200"/>
                <a:ext cx="838200" cy="838200"/>
              </a:xfrm>
              <a:prstGeom prst="rect">
                <a:avLst/>
              </a:prstGeom>
              <a:noFill/>
            </p:spPr>
          </p:pic>
          <p:cxnSp>
            <p:nvCxnSpPr>
              <p:cNvPr id="23" name="Elbow Connector 22"/>
              <p:cNvCxnSpPr>
                <a:stCxn id="19" idx="3"/>
                <a:endCxn id="20" idx="1"/>
              </p:cNvCxnSpPr>
              <p:nvPr/>
            </p:nvCxnSpPr>
            <p:spPr>
              <a:xfrm flipV="1">
                <a:off x="3435665" y="2400300"/>
                <a:ext cx="2290439" cy="2"/>
              </a:xfrm>
              <a:prstGeom prst="bentConnector3">
                <a:avLst>
                  <a:gd name="adj1" fmla="val 50000"/>
                </a:avLst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5230804" y="3733800"/>
                <a:ext cx="1828800" cy="12700"/>
              </a:xfrm>
              <a:prstGeom prst="bentConnector3">
                <a:avLst>
                  <a:gd name="adj1" fmla="val 50000"/>
                </a:avLst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stCxn id="21" idx="1"/>
                <a:endCxn id="22" idx="3"/>
              </p:cNvCxnSpPr>
              <p:nvPr/>
            </p:nvCxnSpPr>
            <p:spPr>
              <a:xfrm rot="10800000">
                <a:off x="3435666" y="5067300"/>
                <a:ext cx="2290439" cy="12700"/>
              </a:xfrm>
              <a:prstGeom prst="bentConnector3">
                <a:avLst>
                  <a:gd name="adj1" fmla="val 50000"/>
                </a:avLst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10" descr="http://fnfgapmgprd1/openup/images/guidance.gif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121465" y="3276600"/>
                <a:ext cx="838200" cy="8382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</p:pic>
          <p:cxnSp>
            <p:nvCxnSpPr>
              <p:cNvPr id="27" name="Shape 26"/>
              <p:cNvCxnSpPr>
                <a:endCxn id="26" idx="2"/>
              </p:cNvCxnSpPr>
              <p:nvPr/>
            </p:nvCxnSpPr>
            <p:spPr>
              <a:xfrm rot="10800000" flipV="1">
                <a:off x="4540565" y="3962400"/>
                <a:ext cx="419100" cy="152400"/>
              </a:xfrm>
              <a:prstGeom prst="bentConnector4">
                <a:avLst>
                  <a:gd name="adj1" fmla="val -33540"/>
                  <a:gd name="adj2" fmla="val 250000"/>
                </a:avLst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6" idx="1"/>
                <a:endCxn id="19" idx="2"/>
              </p:cNvCxnSpPr>
              <p:nvPr/>
            </p:nvCxnSpPr>
            <p:spPr>
              <a:xfrm flipH="1" flipV="1">
                <a:off x="3016565" y="2819403"/>
                <a:ext cx="1104900" cy="876297"/>
              </a:xfrm>
              <a:prstGeom prst="straightConnector1">
                <a:avLst/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6" idx="3"/>
                <a:endCxn id="20" idx="2"/>
              </p:cNvCxnSpPr>
              <p:nvPr/>
            </p:nvCxnSpPr>
            <p:spPr>
              <a:xfrm flipV="1">
                <a:off x="4959665" y="2819400"/>
                <a:ext cx="1185539" cy="876300"/>
              </a:xfrm>
              <a:prstGeom prst="straightConnector1">
                <a:avLst/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6" idx="1"/>
                <a:endCxn id="22" idx="0"/>
              </p:cNvCxnSpPr>
              <p:nvPr/>
            </p:nvCxnSpPr>
            <p:spPr>
              <a:xfrm flipH="1">
                <a:off x="3016565" y="3695700"/>
                <a:ext cx="1104900" cy="952500"/>
              </a:xfrm>
              <a:prstGeom prst="straightConnector1">
                <a:avLst/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6" idx="3"/>
                <a:endCxn id="21" idx="0"/>
              </p:cNvCxnSpPr>
              <p:nvPr/>
            </p:nvCxnSpPr>
            <p:spPr>
              <a:xfrm>
                <a:off x="4959665" y="3695700"/>
                <a:ext cx="1185539" cy="952500"/>
              </a:xfrm>
              <a:prstGeom prst="straightConnector1">
                <a:avLst/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47"/>
              <p:cNvCxnSpPr>
                <a:stCxn id="19" idx="2"/>
              </p:cNvCxnSpPr>
              <p:nvPr/>
            </p:nvCxnSpPr>
            <p:spPr>
              <a:xfrm rot="16200000" flipH="1">
                <a:off x="3020634" y="2815333"/>
                <a:ext cx="914397" cy="922535"/>
              </a:xfrm>
              <a:prstGeom prst="bentConnector2">
                <a:avLst/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796100" y="16764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Actor</a:t>
                </a:r>
                <a:endParaRPr lang="en-US" sz="12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44100" y="1676400"/>
                <a:ext cx="5227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Task</a:t>
                </a:r>
                <a:endParaRPr lang="en-US" sz="12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608835" y="5486400"/>
                <a:ext cx="114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Artifact</a:t>
                </a:r>
                <a:endParaRPr lang="en-US" sz="12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08435" y="5486400"/>
                <a:ext cx="12191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Template</a:t>
                </a:r>
                <a:endParaRPr lang="en-US" sz="12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703835" y="2971800"/>
                <a:ext cx="1676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Guidance</a:t>
                </a:r>
                <a:endParaRPr lang="en-US" sz="1200" b="1" dirty="0"/>
              </a:p>
            </p:txBody>
          </p:sp>
        </p:grpSp>
        <p:grpSp>
          <p:nvGrpSpPr>
            <p:cNvPr id="8" name="Group 80"/>
            <p:cNvGrpSpPr/>
            <p:nvPr/>
          </p:nvGrpSpPr>
          <p:grpSpPr>
            <a:xfrm>
              <a:off x="5416865" y="3733800"/>
              <a:ext cx="2895600" cy="1115199"/>
              <a:chOff x="5257800" y="3733800"/>
              <a:chExt cx="2895600" cy="1115199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5257800" y="4191000"/>
                <a:ext cx="1892600" cy="0"/>
              </a:xfrm>
              <a:prstGeom prst="straightConnector1">
                <a:avLst/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75"/>
              <p:cNvGrpSpPr/>
              <p:nvPr/>
            </p:nvGrpSpPr>
            <p:grpSpPr>
              <a:xfrm>
                <a:off x="6732818" y="3733800"/>
                <a:ext cx="1420582" cy="1115199"/>
                <a:chOff x="6669018" y="1981200"/>
                <a:chExt cx="1420582" cy="1115199"/>
              </a:xfrm>
            </p:grpSpPr>
            <p:pic>
              <p:nvPicPr>
                <p:cNvPr id="17" name="Picture 14" descr="http://fnfgapmgprd1/openup/images/deliveryprocess.gif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6910154" y="1981200"/>
                  <a:ext cx="838200" cy="838200"/>
                </a:xfrm>
                <a:prstGeom prst="rect">
                  <a:avLst/>
                </a:prstGeom>
                <a:noFill/>
              </p:spPr>
            </p:pic>
            <p:sp>
              <p:nvSpPr>
                <p:cNvPr id="18" name="TextBox 17"/>
                <p:cNvSpPr txBox="1"/>
                <p:nvPr/>
              </p:nvSpPr>
              <p:spPr>
                <a:xfrm>
                  <a:off x="6669018" y="2819400"/>
                  <a:ext cx="14205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Delivery Process</a:t>
                  </a:r>
                  <a:endParaRPr lang="en-US" sz="1200" b="1" dirty="0"/>
                </a:p>
              </p:txBody>
            </p:sp>
          </p:grpSp>
        </p:grpSp>
        <p:grpSp>
          <p:nvGrpSpPr>
            <p:cNvPr id="9" name="Group 78"/>
            <p:cNvGrpSpPr/>
            <p:nvPr/>
          </p:nvGrpSpPr>
          <p:grpSpPr>
            <a:xfrm>
              <a:off x="5416865" y="1828800"/>
              <a:ext cx="2904453" cy="1066800"/>
              <a:chOff x="5257800" y="3629799"/>
              <a:chExt cx="2904453" cy="1066800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5257800" y="4239399"/>
                <a:ext cx="1828800" cy="0"/>
              </a:xfrm>
              <a:prstGeom prst="straightConnector1">
                <a:avLst/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76"/>
              <p:cNvGrpSpPr/>
              <p:nvPr/>
            </p:nvGrpSpPr>
            <p:grpSpPr>
              <a:xfrm>
                <a:off x="6669536" y="3629799"/>
                <a:ext cx="1492717" cy="1066800"/>
                <a:chOff x="6669536" y="3629799"/>
                <a:chExt cx="1492717" cy="1066800"/>
              </a:xfrm>
            </p:grpSpPr>
            <p:pic>
              <p:nvPicPr>
                <p:cNvPr id="13" name="Picture 16" descr="http://fnfgapmgprd1/openup/images/capabilitypattern.gif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6972300" y="3858399"/>
                  <a:ext cx="838200" cy="838200"/>
                </a:xfrm>
                <a:prstGeom prst="rect">
                  <a:avLst/>
                </a:prstGeom>
                <a:noFill/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6669536" y="3629799"/>
                  <a:ext cx="149271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Capability Pattern</a:t>
                  </a:r>
                  <a:endParaRPr lang="en-US" sz="1200" b="1" dirty="0"/>
                </a:p>
              </p:txBody>
            </p:sp>
          </p:grpSp>
        </p:grpSp>
        <p:cxnSp>
          <p:nvCxnSpPr>
            <p:cNvPr id="10" name="Elbow Connector 9"/>
            <p:cNvCxnSpPr>
              <a:stCxn id="17" idx="0"/>
              <a:endCxn id="13" idx="2"/>
            </p:cNvCxnSpPr>
            <p:nvPr/>
          </p:nvCxnSpPr>
          <p:spPr>
            <a:xfrm rot="16200000" flipV="1">
              <a:off x="7132192" y="3313873"/>
              <a:ext cx="838200" cy="1654"/>
            </a:xfrm>
            <a:prstGeom prst="bentConnector3">
              <a:avLst>
                <a:gd name="adj1" fmla="val 50000"/>
              </a:avLst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Haves</a:t>
            </a:r>
          </a:p>
          <a:p>
            <a:pPr lvl="1"/>
            <a:r>
              <a:rPr lang="en-US" dirty="0" smtClean="0"/>
              <a:t>Roles, Tasks, Work Products (Artifacts, Outcomes, Deliverables)</a:t>
            </a:r>
          </a:p>
          <a:p>
            <a:pPr lvl="1"/>
            <a:r>
              <a:rPr lang="en-US" dirty="0" smtClean="0"/>
              <a:t>Template (if artifact is paper-based)</a:t>
            </a:r>
          </a:p>
          <a:p>
            <a:r>
              <a:rPr lang="en-US" dirty="0" smtClean="0"/>
              <a:t>Should Have</a:t>
            </a:r>
          </a:p>
          <a:p>
            <a:pPr lvl="1"/>
            <a:r>
              <a:rPr lang="en-US" dirty="0" smtClean="0"/>
              <a:t>Guidance: Checklist, Concept, Template, Term Definition, Tool Mentor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Guidance: Estimation Consideration, Example, Guideline, Practice, Report, ReUsable Asset, Roadmap, Supporting Material, White Paper </a:t>
            </a:r>
          </a:p>
          <a:p>
            <a:pPr lvl="1"/>
            <a:r>
              <a:rPr lang="en-US" dirty="0" smtClean="0"/>
              <a:t>Capability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</a:t>
            </a:r>
          </a:p>
          <a:p>
            <a:pPr lvl="1"/>
            <a:r>
              <a:rPr lang="en-US" dirty="0" smtClean="0"/>
              <a:t>Presentation Name</a:t>
            </a:r>
          </a:p>
          <a:p>
            <a:pPr lvl="2"/>
            <a:r>
              <a:rPr lang="en-US" dirty="0" smtClean="0"/>
              <a:t>One, or two, word title</a:t>
            </a:r>
          </a:p>
          <a:p>
            <a:pPr lvl="2"/>
            <a:r>
              <a:rPr lang="en-US" dirty="0" smtClean="0"/>
              <a:t>Ex: Risk, Estimation Consideration</a:t>
            </a:r>
          </a:p>
          <a:p>
            <a:pPr lvl="1"/>
            <a:r>
              <a:rPr lang="en-US" dirty="0" smtClean="0"/>
              <a:t>Brief Description</a:t>
            </a:r>
          </a:p>
          <a:p>
            <a:pPr lvl="2"/>
            <a:r>
              <a:rPr lang="en-US" dirty="0" smtClean="0"/>
              <a:t>One, or two, sentence description of the topic</a:t>
            </a:r>
          </a:p>
          <a:p>
            <a:pPr lvl="1"/>
            <a:r>
              <a:rPr lang="en-US" dirty="0" smtClean="0"/>
              <a:t>Main Description</a:t>
            </a:r>
          </a:p>
          <a:p>
            <a:pPr lvl="2"/>
            <a:r>
              <a:rPr lang="en-US" dirty="0" smtClean="0"/>
              <a:t>Elaborated description of the topic</a:t>
            </a:r>
          </a:p>
          <a:p>
            <a:pPr lvl="2"/>
            <a:r>
              <a:rPr lang="en-US" dirty="0" smtClean="0"/>
              <a:t>Rich-text format, can include graphics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Have</a:t>
            </a:r>
          </a:p>
          <a:p>
            <a:pPr lvl="1"/>
            <a:r>
              <a:rPr lang="en-US" dirty="0" smtClean="0"/>
              <a:t>Attachments/URL (if artifact or template is paper-based)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Guidance</a:t>
            </a:r>
          </a:p>
          <a:p>
            <a:pPr lvl="2"/>
            <a:r>
              <a:rPr lang="en-US" dirty="0" smtClean="0"/>
              <a:t>Information that elaborates on key ideas, thoughts, directions, concepts, etc.</a:t>
            </a:r>
          </a:p>
          <a:p>
            <a:pPr lvl="2"/>
            <a:r>
              <a:rPr lang="en-US" dirty="0" smtClean="0"/>
              <a:t>Information, without which, the reader has varying, or little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&amp; Breadth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largely on the consumers of methodology, and complexity of content</a:t>
            </a:r>
          </a:p>
          <a:p>
            <a:r>
              <a:rPr lang="en-US" dirty="0" smtClean="0"/>
              <a:t>Consumers can vary by:</a:t>
            </a:r>
          </a:p>
          <a:p>
            <a:pPr lvl="1"/>
            <a:r>
              <a:rPr lang="en-US" dirty="0" smtClean="0"/>
              <a:t>Needs for detail</a:t>
            </a:r>
          </a:p>
          <a:p>
            <a:pPr lvl="1"/>
            <a:r>
              <a:rPr lang="en-US" dirty="0" smtClean="0"/>
              <a:t>Experience level</a:t>
            </a:r>
          </a:p>
          <a:p>
            <a:pPr lvl="1"/>
            <a:r>
              <a:rPr lang="en-US" dirty="0" smtClean="0"/>
              <a:t>Culture</a:t>
            </a:r>
          </a:p>
          <a:p>
            <a:r>
              <a:rPr lang="en-US" dirty="0" smtClean="0"/>
              <a:t>Breadth of content is fixed by domains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00019-1F3A-43D9-882F-E34474C6CE0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<p:properties xmlns:p="http://schemas.microsoft.com/office/2006/metadata/properties" xmlns:xsi="http://www.w3.org/2001/XMLSchema-instance"><documentManagement><Document_x0020_Type xmlns="$ListId:Shared Documents;">EPFC-Content, Process, Etc.</Document_x0020_Type><Active xmlns="$ListId:Shared Documents;">true</Active></documentManagement></p:properties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<ct:contentTypeSchema ct:_="" ma:_="" ma:contentTypeName="Document" ma:contentTypeID="0x010100313D921BFBEFE94EA5DAC360A8177FF9" ma:contentTypeVersion="1" ma:contentTypeDescription="Create a new document." ma:contentTypeScope="" ma:versionID="d251ea7dad222e228daa81875acf563c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b8a94c7eaea567024774d05d8e6cf0c4" ns2:_="" xmlns:xsd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Document_x0020_Type"/>
<xsd:element ref="ns2:Active" minOccurs="0"/>
</xsd:all>
</xsd:complexType>
</xsd:element>
</xsd:sequence>
</xsd:complexType>
</xsd:element>
</xsd:schema>
<xsd:schema targetNamespace="$ListId:Shared Documents;" elementFormDefault="qualified" xmlns:xsd="http://www.w3.org/2001/XMLSchema" xmlns:dms="http://schemas.microsoft.com/office/2006/documentManagement/types">
<xsd:import namespace="http://schemas.microsoft.com/office/2006/documentManagement/types"/>
<xsd:element name="Document_x0020_Type" ma:index="8" ma:displayName="Document Type" ma:default="Choose one..." ma:format="Dropdown" ma:internalName="Document_x0020_Type" ma:readOnly="false">
<xsd:simpleType>
<xsd:restriction base="dms:Choice">
<xsd:enumeration value="Choose one..."/>
<xsd:enumeration value="Architecture Profile"/>
<xsd:enumeration value="Bill of Materials"/>
<xsd:enumeration value="Budget"/>
<xsd:enumeration value="Business Case"/>
<xsd:enumeration value="Business Requirements"/>
<xsd:enumeration value="Change Request"/>
<xsd:enumeration value="Compliance Doc"/>
<xsd:enumeration value="Contract"/>
<xsd:enumeration value="Conversion Doc"/>
<xsd:enumeration value="Data Sheet"/>
<xsd:enumeration value="Decision Log"/>
<xsd:enumeration value="Demos and Presentations"/>
<xsd:enumeration value="DR Plan"/>
<xsd:enumeration value="EPFC-Content, Process, Etc."/>
<xsd:enumeration value="Estimate"/>
<xsd:enumeration value="Financial Status Report"/>
<xsd:enumeration value="Functional Requirements"/>
<xsd:enumeration value="Implementation Plan"/>
<xsd:enumeration value="InfoSec Access Control Form"/>
<xsd:enumeration value="InfoSec Data Risk Form"/>
<xsd:enumeration value="InfoSec Vendor Risk Form"/>
<xsd:enumeration value="Invoice"/>
<xsd:enumeration value="Issues Log"/>
<xsd:enumeration value="Legal Doc"/>
<xsd:enumeration value="Lessons Learned Document"/>
<xsd:enumeration value="Lessons Learned Survey"/>
<xsd:enumeration value="Logical Architecture"/>
<xsd:enumeration value="Manual"/>
<xsd:enumeration value="Meeting Agenda"/>
<xsd:enumeration value="Meeting Minutes"/>
<xsd:enumeration value="Org Chart"/>
<xsd:enumeration value="Other"/>
<xsd:enumeration value="PMO Template"/>
<xsd:enumeration value="Policy"/>
<xsd:enumeration value="Project Charter"/>
<xsd:enumeration value="Project Closeout Report"/>
<xsd:enumeration value="Project Financial Status Report"/>
<xsd:enumeration value="Project Request Form"/>
<xsd:enumeration value="Project Risk Assessment"/>
<xsd:enumeration value="Project Risk Register"/>
<xsd:enumeration value="Project Schedule"/>
<xsd:enumeration value="Project Status Report"/>
<xsd:enumeration value="Project Timeline"/>
<xsd:enumeration value="Project Tracking"/>
<xsd:enumeration value="Proof-Of-Concept (POC)"/>
<xsd:enumeration value="RFP"/>
<xsd:enumeration value="Risk Assessment Questionnaire"/>
<xsd:enumeration value="Risk Register"/>
<xsd:enumeration value="Scorecard"/>
<xsd:enumeration value="SDLC Document"/>
<xsd:enumeration value="SDLC Template"/>
<xsd:enumeration value="Solution Architecture"/>
<xsd:enumeration value="SOW"/>
<xsd:enumeration value="SOX Document"/>
<xsd:enumeration value="Technical Design"/>
<xsd:enumeration value="Test Case"/>
<xsd:enumeration value="Test Plan"/>
<xsd:enumeration value="Test Results"/>
<xsd:enumeration value="Test Script"/>
<xsd:enumeration value="Training Plan"/>
<xsd:enumeration value="Training Materials"/>
<xsd:enumeration value="User Guide"/>
<xsd:enumeration value="Vendor Evaluation"/>
<xsd:enumeration value="Vendor Documents"/>
<xsd:enumeration value="Ice Cream Social"/>
</xsd:restriction>
</xsd:simpleType>
</xsd:element>
<xsd:element name="Active" ma:index="9" nillable="true" ma:displayName="Active" ma:default="1" ma:internalName="Active">
<xsd:simpleType>
<xsd:restriction base="dms:Boolean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lastPrinted" minOccurs="0" maxOccurs="1" type="xsd:dateTime"/>
<xsd:element name="contentStatus" minOccurs="0" maxOccurs="1" type="xsd:string"/>
</xsd:all>
</xsd:complexType>
</xsd:schema>
</ct:contentTypeSchema>
</file>

<file path=customXml/itemProps1.xml><?xml version="1.0" encoding="utf-8"?>
<ds:datastoreItem xmlns:ds="http://schemas.openxmlformats.org/officeDocument/2006/customXml" ds:itemID="{E4CEBCCC-B3A5-48D6-8598-C56EF1EEFA2F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$ListId:Shared Documents;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7F790B8-CA7A-4344-87A9-8587FA571DF2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E15D1AF4-6B6F-474B-A58E-337C3E43848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B17562D-2C26-459B-AA52-14676B7503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5853</TotalTime>
  <Words>1825</Words>
  <Application>Microsoft Office PowerPoint</Application>
  <PresentationFormat>On-screen Show (4:3)</PresentationFormat>
  <Paragraphs>345</Paragraphs>
  <Slides>41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Discipline and Methodology</vt:lpstr>
      <vt:lpstr>Agenda</vt:lpstr>
      <vt:lpstr>Process Element ERD</vt:lpstr>
      <vt:lpstr>Demo OpenUP</vt:lpstr>
      <vt:lpstr>Content Types</vt:lpstr>
      <vt:lpstr>Content Types</vt:lpstr>
      <vt:lpstr>Common Elements</vt:lpstr>
      <vt:lpstr>Common Elements</vt:lpstr>
      <vt:lpstr>Depth &amp; Breadth of Content</vt:lpstr>
      <vt:lpstr>Writing Style</vt:lpstr>
      <vt:lpstr>Common Elements</vt:lpstr>
      <vt:lpstr>Roles</vt:lpstr>
      <vt:lpstr>Tasks</vt:lpstr>
      <vt:lpstr>Work Products: Artifacts</vt:lpstr>
      <vt:lpstr>Work Products: Outcomes</vt:lpstr>
      <vt:lpstr>Work Products: Deliverables</vt:lpstr>
      <vt:lpstr>Guidance: Checklist</vt:lpstr>
      <vt:lpstr>Guidance: Concept</vt:lpstr>
      <vt:lpstr>Guidance: Estimation Consideration</vt:lpstr>
      <vt:lpstr>Guidance: Example</vt:lpstr>
      <vt:lpstr>Guidance: Guideline</vt:lpstr>
      <vt:lpstr>Guidance: Practice</vt:lpstr>
      <vt:lpstr>Guidance: Report</vt:lpstr>
      <vt:lpstr>Guidance: Re-Usable Asset</vt:lpstr>
      <vt:lpstr>Guidance: Roadmap</vt:lpstr>
      <vt:lpstr>Guidance: Supporting Material</vt:lpstr>
      <vt:lpstr>Guidance: Template</vt:lpstr>
      <vt:lpstr>Guidance: Term Definition</vt:lpstr>
      <vt:lpstr>Guidance: Tool Mentor</vt:lpstr>
      <vt:lpstr>Guidance: White Paper</vt:lpstr>
      <vt:lpstr>Capability Patterns</vt:lpstr>
      <vt:lpstr>Delivery Process</vt:lpstr>
      <vt:lpstr>Doing the Homework</vt:lpstr>
      <vt:lpstr>Developing Content – An Example</vt:lpstr>
      <vt:lpstr>Interface Example</vt:lpstr>
      <vt:lpstr>Designing Methodology Content</vt:lpstr>
      <vt:lpstr>Designing Methodology Content</vt:lpstr>
      <vt:lpstr>Designing Methodology Content</vt:lpstr>
      <vt:lpstr>Designing Methodology Content</vt:lpstr>
      <vt:lpstr>Next Steps</vt:lpstr>
      <vt:lpstr>Slide 41</vt:lpstr>
    </vt:vector>
  </TitlesOfParts>
  <Company>Jay Advertising,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Tina.Macri</dc:creator>
  <cp:lastModifiedBy>Rakesh D. Rathod</cp:lastModifiedBy>
  <cp:revision>177</cp:revision>
  <dcterms:created xsi:type="dcterms:W3CDTF">2009-07-17T19:05:30Z</dcterms:created>
  <dcterms:modified xsi:type="dcterms:W3CDTF">2013-02-19T20:47:48Z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0x010100313D921BFBEFE94EA5DAC360A8177FF9</vt:lpwstr>
  </property>
</Properties>
</file>